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0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318" r:id="rId9"/>
    <p:sldId id="266" r:id="rId10"/>
    <p:sldId id="319" r:id="rId11"/>
    <p:sldId id="320" r:id="rId12"/>
    <p:sldId id="267" r:id="rId13"/>
    <p:sldId id="268" r:id="rId14"/>
    <p:sldId id="269" r:id="rId15"/>
    <p:sldId id="270" r:id="rId16"/>
    <p:sldId id="31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21" r:id="rId27"/>
    <p:sldId id="280" r:id="rId28"/>
    <p:sldId id="281" r:id="rId29"/>
    <p:sldId id="282" r:id="rId30"/>
    <p:sldId id="284" r:id="rId31"/>
    <p:sldId id="285" r:id="rId32"/>
    <p:sldId id="322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17" r:id="rId41"/>
    <p:sldId id="294" r:id="rId42"/>
    <p:sldId id="295" r:id="rId43"/>
    <p:sldId id="296" r:id="rId44"/>
    <p:sldId id="297" r:id="rId45"/>
    <p:sldId id="298" r:id="rId46"/>
    <p:sldId id="299" r:id="rId47"/>
    <p:sldId id="301" r:id="rId48"/>
    <p:sldId id="302" r:id="rId49"/>
    <p:sldId id="300" r:id="rId50"/>
    <p:sldId id="303" r:id="rId51"/>
    <p:sldId id="304" r:id="rId52"/>
    <p:sldId id="305" r:id="rId53"/>
    <p:sldId id="306" r:id="rId54"/>
    <p:sldId id="307" r:id="rId55"/>
    <p:sldId id="309" r:id="rId56"/>
    <p:sldId id="310" r:id="rId57"/>
    <p:sldId id="258" r:id="rId58"/>
    <p:sldId id="323" r:id="rId5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E7A20-EE82-4693-A57D-982AD19F29BB}" type="datetimeFigureOut">
              <a:rPr lang="de-DE" smtClean="0"/>
              <a:pPr/>
              <a:t>17.01.2017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3AD7-CA1D-47F3-B3B2-4E9BFF057AF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3000375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7738" y="1905000"/>
            <a:ext cx="3581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581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37983" y="6500812"/>
            <a:ext cx="520973" cy="272186"/>
          </a:xfrm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313D19C-282E-4A7C-89DE-8257FBE7D93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520973" cy="272186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300"/>
            </a:lvl1pPr>
          </a:lstStyle>
          <a:p>
            <a:fld id="{B1252F98-A13D-4554-A5DB-F63D21555E8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/>
  <p:txStyles>
    <p:title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search.yahoo.com/search/images/view?back=http://images.search.yahoo.com/search/images?p=temporal+bone+fractures&amp;ei=UTF-8&amp;x=wrt&amp;w=362&amp;h=362&amp;imgurl=www.ghorayeb.com/files/tbfx_ct_362x362.jpg&amp;rurl=http://www.ghorayeb.com/TBFX.html&amp;size=72.4kB&amp;name=tbfx_ct_362x362.jpg&amp;p=temporal+bone+fractures&amp;type=jpeg&amp;no=7&amp;tt=16&amp;oid=52252ac7666eb200&amp;ei=UTF-8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muhawas\AppData\Local\Packages\microsoft.windowscommunicationsapps_8wekyb3d8bbwe\LocalState\LiveComm\f654d39b75757abb\120712-0049\Att\200006b9\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66" t="24068" r="20740" b="31726"/>
          <a:stretch/>
        </p:blipFill>
        <p:spPr bwMode="auto">
          <a:xfrm>
            <a:off x="571472" y="1142984"/>
            <a:ext cx="8072494" cy="4429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7128" y="1000108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b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Deafness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272" y="5181616"/>
            <a:ext cx="7620000" cy="1533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t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Dr.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Farid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Alzhrani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Assistant  professor</a:t>
            </a:r>
          </a:p>
          <a:p>
            <a:pPr marL="0" marR="0" lvl="0" indent="0" algn="ctr" defTabSz="4107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Consultant of  Otolaryngology, head and neck surgery</a:t>
            </a:r>
          </a:p>
          <a:p>
            <a:pPr marL="0" marR="0" lvl="0" indent="0" algn="ctr" defTabSz="4107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King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Abdulaziz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University Hospital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Signs of Hearing Loss</a:t>
            </a:r>
            <a:endParaRPr lang="en-GB" sz="5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727" y="1830586"/>
            <a:ext cx="8188553" cy="44201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Talking louder than necessary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Turning up volume on the TV or radio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Complaints that other people </a:t>
            </a:r>
            <a:r>
              <a:rPr lang="ja-JP" altLang="en-US" sz="2400" smtClean="0">
                <a:latin typeface="Arial" pitchFamily="34" charset="0"/>
              </a:rPr>
              <a:t>“</a:t>
            </a:r>
            <a:r>
              <a:rPr lang="en-US" altLang="ja-JP" sz="2400" dirty="0" smtClean="0"/>
              <a:t>mumble</a:t>
            </a:r>
            <a:r>
              <a:rPr lang="ja-JP" altLang="en-US" sz="2400" smtClean="0">
                <a:latin typeface="Arial" pitchFamily="34" charset="0"/>
              </a:rPr>
              <a:t>”</a:t>
            </a:r>
            <a:endParaRPr lang="en-US" altLang="ja-JP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Confusion of similar sounding  words</a:t>
            </a:r>
            <a:r>
              <a:rPr lang="ar-SA" sz="2400" dirty="0" smtClean="0">
                <a:latin typeface="KufiStandardGK" charset="0"/>
              </a:rPr>
              <a:t>نحلة</a:t>
            </a:r>
            <a:r>
              <a:rPr lang="ar-SA" sz="2400" dirty="0" smtClean="0"/>
              <a:t>/ </a:t>
            </a:r>
            <a:r>
              <a:rPr lang="ar-SA" sz="2400" dirty="0" smtClean="0">
                <a:latin typeface="KufiStandardGK" charset="0"/>
              </a:rPr>
              <a:t>نخلة </a:t>
            </a:r>
            <a:endParaRPr lang="en-US" sz="2400" dirty="0" smtClean="0">
              <a:latin typeface="KufiStandardGK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Inappropriate responses in conversation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Ringing or buzzing in the ears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Lip Reading</a:t>
            </a:r>
          </a:p>
          <a:p>
            <a:pPr lvl="1"/>
            <a:r>
              <a:rPr lang="en-US" sz="2400" dirty="0" smtClean="0">
                <a:ea typeface="Arial" pitchFamily="34" charset="0"/>
              </a:rPr>
              <a:t>Watching a speaker</a:t>
            </a:r>
            <a:r>
              <a:rPr lang="ja-JP" altLang="en-US" sz="2400" smtClean="0">
                <a:latin typeface="Arial" pitchFamily="34" charset="0"/>
                <a:ea typeface="Arial" pitchFamily="34" charset="0"/>
              </a:rPr>
              <a:t>’</a:t>
            </a:r>
            <a:r>
              <a:rPr lang="en-US" altLang="ja-JP" sz="2400" dirty="0" smtClean="0">
                <a:ea typeface="Arial" pitchFamily="34" charset="0"/>
              </a:rPr>
              <a:t>s face intently</a:t>
            </a:r>
          </a:p>
          <a:p>
            <a:pPr lvl="1"/>
            <a:r>
              <a:rPr lang="en-US" sz="2400" dirty="0" smtClean="0">
                <a:ea typeface="Arial" pitchFamily="34" charset="0"/>
              </a:rPr>
              <a:t>Difficulty </a:t>
            </a:r>
            <a:r>
              <a:rPr lang="ja-JP" altLang="en-US" sz="2400" smtClean="0">
                <a:latin typeface="Arial" pitchFamily="34" charset="0"/>
                <a:ea typeface="Arial" pitchFamily="34" charset="0"/>
              </a:rPr>
              <a:t>“</a:t>
            </a:r>
            <a:r>
              <a:rPr lang="en-US" altLang="ja-JP" sz="2400" dirty="0" smtClean="0">
                <a:ea typeface="Arial" pitchFamily="34" charset="0"/>
              </a:rPr>
              <a:t>hearing</a:t>
            </a:r>
            <a:r>
              <a:rPr lang="ja-JP" altLang="en-US" sz="2400" smtClean="0">
                <a:latin typeface="Arial" pitchFamily="34" charset="0"/>
                <a:ea typeface="Arial" pitchFamily="34" charset="0"/>
              </a:rPr>
              <a:t>”</a:t>
            </a:r>
            <a:r>
              <a:rPr lang="en-US" altLang="ja-JP" sz="2400" dirty="0" smtClean="0">
                <a:ea typeface="Arial" pitchFamily="34" charset="0"/>
              </a:rPr>
              <a:t> someone behind </a:t>
            </a:r>
          </a:p>
          <a:p>
            <a:pPr lvl="1"/>
            <a:r>
              <a:rPr lang="en-US" sz="2400" dirty="0" smtClean="0">
                <a:ea typeface="Arial" pitchFamily="34" charset="0"/>
              </a:rPr>
              <a:t>Having difficulty on the telephone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Signs of Hearing Loss</a:t>
            </a:r>
            <a:endParaRPr lang="en-GB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652606"/>
            <a:ext cx="812009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 Speech,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 Language,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 Education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 Social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312539"/>
            <a:ext cx="8429684" cy="151804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The impact of hearing impairment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1529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High Risk Criteria For Hearing Loss in Infants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928802"/>
            <a:ext cx="8358246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Family history of hereditary childhood </a:t>
            </a:r>
            <a:r>
              <a:rPr lang="en-US" sz="2400" dirty="0" err="1" smtClean="0"/>
              <a:t>sensorineural</a:t>
            </a:r>
            <a:r>
              <a:rPr lang="en-US" sz="2400" dirty="0" smtClean="0"/>
              <a:t> hearing loss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err="1" smtClean="0"/>
              <a:t>Hyperbilirubinemia</a:t>
            </a:r>
            <a:endParaRPr lang="en-US" sz="2400" dirty="0" smtClean="0"/>
          </a:p>
          <a:p>
            <a:pPr eaLnBrk="1" hangingPunct="1">
              <a:lnSpc>
                <a:spcPct val="100000"/>
              </a:lnSpc>
            </a:pPr>
            <a:r>
              <a:rPr lang="en-US" sz="2400" dirty="0" err="1" smtClean="0"/>
              <a:t>Ototoxic</a:t>
            </a:r>
            <a:r>
              <a:rPr lang="en-US" sz="2400" dirty="0" smtClean="0"/>
              <a:t> medications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Bacterial meningitis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In </a:t>
            </a:r>
            <a:r>
              <a:rPr lang="en-US" sz="2400" dirty="0" err="1" smtClean="0"/>
              <a:t>utero</a:t>
            </a:r>
            <a:r>
              <a:rPr lang="en-US" sz="2400" dirty="0" smtClean="0"/>
              <a:t> infections (cytomegalovirus, rubella, syphilis, herpes, and toxoplasmosis)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69727" y="1830586"/>
            <a:ext cx="7974239" cy="4884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Birth weight less than 1500 grams 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Craniofacial anomalies (including </a:t>
            </a:r>
            <a:r>
              <a:rPr lang="en-US" sz="2400" dirty="0" err="1" smtClean="0"/>
              <a:t>pinna</a:t>
            </a:r>
            <a:r>
              <a:rPr lang="en-US" sz="2400" dirty="0" smtClean="0"/>
              <a:t> and ear canal)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Birth </a:t>
            </a:r>
            <a:r>
              <a:rPr lang="en-US" sz="2400" dirty="0" err="1" smtClean="0"/>
              <a:t>asphexia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Mechanical ventilation lasting 5 days or longer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Stigmata or other findings associated with a syndrome known to include a </a:t>
            </a:r>
            <a:r>
              <a:rPr lang="en-US" sz="2400" dirty="0" err="1" smtClean="0"/>
              <a:t>sensorineural</a:t>
            </a:r>
            <a:r>
              <a:rPr lang="en-US" sz="2400" dirty="0" smtClean="0"/>
              <a:t> and/or conductive hearing loss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81529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High Risk Criteria For Hearing Loss in Infants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b="1" dirty="0" smtClean="0"/>
              <a:t>Definitions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69727" y="1830587"/>
            <a:ext cx="3973711" cy="3884430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dirty="0" smtClean="0"/>
              <a:t>Impairment of sound perception more than </a:t>
            </a:r>
            <a:r>
              <a:rPr lang="en-US" b="1" dirty="0" smtClean="0">
                <a:solidFill>
                  <a:srgbClr val="FF0000"/>
                </a:solidFill>
              </a:rPr>
              <a:t>20  decibel </a:t>
            </a:r>
            <a:r>
              <a:rPr lang="en-US" dirty="0" smtClean="0"/>
              <a:t>on pure tone audiogram.</a:t>
            </a:r>
          </a:p>
        </p:txBody>
      </p:sp>
      <p:pic>
        <p:nvPicPr>
          <p:cNvPr id="10242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3138"/>
            <a:ext cx="33909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Types of Hearing loss</a:t>
            </a:r>
            <a:endParaRPr lang="en-GB" sz="5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Conductive hearing </a:t>
            </a:r>
            <a:r>
              <a:rPr lang="en-US" sz="2800" b="1" dirty="0" smtClean="0">
                <a:solidFill>
                  <a:schemeClr val="tx1"/>
                </a:solidFill>
              </a:rPr>
              <a:t>loss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err="1" smtClean="0"/>
              <a:t>Sensorineural</a:t>
            </a:r>
            <a:r>
              <a:rPr lang="en-US" sz="2800" b="1" dirty="0" smtClean="0"/>
              <a:t> </a:t>
            </a:r>
            <a:r>
              <a:rPr lang="en-US" sz="2800" b="1" dirty="0" smtClean="0"/>
              <a:t>hearing </a:t>
            </a:r>
            <a:r>
              <a:rPr lang="en-US" sz="2800" b="1" dirty="0" smtClean="0"/>
              <a:t>loss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Mixed hearing loss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Conductive hearing loss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82229" y="2000240"/>
            <a:ext cx="3589705" cy="421484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200000"/>
              </a:lnSpc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Concha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200000"/>
              </a:lnSpc>
              <a:spcBef>
                <a:spcPct val="15000"/>
              </a:spcBef>
              <a:buClr>
                <a:srgbClr val="FFFF00"/>
              </a:buClr>
              <a:buSzPct val="135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Ear Canal</a:t>
            </a:r>
          </a:p>
          <a:p>
            <a:pPr marL="609600" indent="-609600">
              <a:lnSpc>
                <a:spcPct val="200000"/>
              </a:lnSpc>
              <a:spcBef>
                <a:spcPct val="15000"/>
              </a:spcBef>
              <a:buClr>
                <a:srgbClr val="FFFF00"/>
              </a:buClr>
              <a:buSzPct val="135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Drum</a:t>
            </a:r>
          </a:p>
          <a:p>
            <a:pPr marL="609600" indent="-609600">
              <a:lnSpc>
                <a:spcPct val="200000"/>
              </a:lnSpc>
              <a:spcBef>
                <a:spcPct val="15000"/>
              </a:spcBef>
              <a:buClr>
                <a:srgbClr val="FFFF00"/>
              </a:buClr>
              <a:buSzPct val="135000"/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Ossicular</a:t>
            </a:r>
            <a:r>
              <a:rPr lang="en-US" sz="2400" dirty="0" smtClean="0">
                <a:solidFill>
                  <a:schemeClr val="tx1"/>
                </a:solidFill>
              </a:rPr>
              <a:t> Chain</a:t>
            </a:r>
          </a:p>
          <a:p>
            <a:pPr marL="609600" indent="-609600">
              <a:lnSpc>
                <a:spcPct val="200000"/>
              </a:lnSpc>
              <a:spcBef>
                <a:spcPct val="15000"/>
              </a:spcBef>
              <a:buClr>
                <a:srgbClr val="FFFF00"/>
              </a:buClr>
              <a:buSzPct val="135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Eustachian Tube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6387" name="Picture 4" descr="master-ear"/>
          <p:cNvPicPr>
            <a:picLocks noChangeAspect="1" noChangeArrowheads="1"/>
          </p:cNvPicPr>
          <p:nvPr/>
        </p:nvPicPr>
        <p:blipFill>
          <a:blip r:embed="rId2"/>
          <a:srcRect l="4366" r="6853" b="15831"/>
          <a:stretch>
            <a:fillRect/>
          </a:stretch>
        </p:blipFill>
        <p:spPr bwMode="auto">
          <a:xfrm>
            <a:off x="4071934" y="1957398"/>
            <a:ext cx="4648200" cy="347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Conductive hearing loss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00240"/>
            <a:ext cx="7804547" cy="1526975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/>
              <a:t>External canal pathology</a:t>
            </a:r>
            <a:endParaRPr lang="en-US" sz="2800" dirty="0" smtClean="0"/>
          </a:p>
          <a:p>
            <a:pPr eaLnBrk="1" hangingPunct="1">
              <a:buNone/>
            </a:pPr>
            <a:r>
              <a:rPr lang="en-US" dirty="0" smtClean="0"/>
              <a:t>Artesia 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 l="7274" t="2777" r="6647" b="62038"/>
          <a:stretch>
            <a:fillRect/>
          </a:stretch>
        </p:blipFill>
        <p:spPr bwMode="auto">
          <a:xfrm>
            <a:off x="2786050" y="2786058"/>
            <a:ext cx="61722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Conductive hearing loss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69727" y="2285992"/>
            <a:ext cx="4473777" cy="2955736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External canal pathology</a:t>
            </a:r>
            <a:r>
              <a:rPr lang="en-US" sz="2400" b="1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Acute </a:t>
            </a:r>
            <a:r>
              <a:rPr lang="en-US" dirty="0" err="1" smtClean="0"/>
              <a:t>otitis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9396" name="Picture 4" descr="OE"/>
          <p:cNvPicPr>
            <a:picLocks noChangeAspect="1" noChangeArrowheads="1"/>
          </p:cNvPicPr>
          <p:nvPr/>
        </p:nvPicPr>
        <p:blipFill>
          <a:blip r:embed="rId2"/>
          <a:srcRect b="7774"/>
          <a:stretch>
            <a:fillRect/>
          </a:stretch>
        </p:blipFill>
        <p:spPr bwMode="auto">
          <a:xfrm>
            <a:off x="5072091" y="2285992"/>
            <a:ext cx="3571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Objectives 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Definition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Prevelance</a:t>
            </a:r>
            <a:r>
              <a:rPr lang="en-US" dirty="0" smtClean="0"/>
              <a:t> of deafness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Impact of  deafness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Who is at risk of deafness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Classification of deafness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Atiologies</a:t>
            </a:r>
            <a:r>
              <a:rPr lang="en-US" dirty="0" smtClean="0"/>
              <a:t> of conductive deafness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428868"/>
            <a:ext cx="5214974" cy="285752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External canal pathology </a:t>
            </a:r>
            <a:endParaRPr lang="en-US" sz="2800" dirty="0" smtClean="0"/>
          </a:p>
          <a:p>
            <a:pPr eaLnBrk="1" hangingPunct="1"/>
            <a:r>
              <a:rPr lang="en-US" sz="3200" dirty="0" smtClean="0"/>
              <a:t>Wax</a:t>
            </a:r>
          </a:p>
          <a:p>
            <a:pPr eaLnBrk="1" hangingPunct="1"/>
            <a:endParaRPr lang="en-US" sz="3600" dirty="0" smtClean="0"/>
          </a:p>
        </p:txBody>
      </p:sp>
      <p:pic>
        <p:nvPicPr>
          <p:cNvPr id="60420" name="Picture 4" descr="W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3116"/>
            <a:ext cx="35718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90000"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Conductive hearing loss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69727" y="2071678"/>
            <a:ext cx="4830967" cy="2598546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External canal pathology </a:t>
            </a:r>
            <a:endParaRPr lang="en-US" dirty="0" smtClean="0"/>
          </a:p>
          <a:p>
            <a:pPr eaLnBrk="1" hangingPunct="1"/>
            <a:r>
              <a:rPr lang="en-US" dirty="0" smtClean="0"/>
              <a:t>Foreign body </a:t>
            </a:r>
          </a:p>
        </p:txBody>
      </p:sp>
      <p:pic>
        <p:nvPicPr>
          <p:cNvPr id="20483" name="Picture 4" descr="FB in the ear canal.bmp"/>
          <p:cNvPicPr>
            <a:picLocks noChangeAspect="1"/>
          </p:cNvPicPr>
          <p:nvPr/>
        </p:nvPicPr>
        <p:blipFill>
          <a:blip r:embed="rId2"/>
          <a:srcRect l="20189" r="20924"/>
          <a:stretch>
            <a:fillRect/>
          </a:stretch>
        </p:blipFill>
        <p:spPr bwMode="auto">
          <a:xfrm>
            <a:off x="5786446" y="2428868"/>
            <a:ext cx="2667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90000"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Conductive hearing loss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741165" y="2009201"/>
            <a:ext cx="4973843" cy="442019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External canal pathology </a:t>
            </a: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Tumors:</a:t>
            </a:r>
          </a:p>
          <a:p>
            <a:pPr eaLnBrk="1" hangingPunct="1"/>
            <a:r>
              <a:rPr lang="en-US" sz="2400" dirty="0" err="1" smtClean="0"/>
              <a:t>Osteoma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err="1" smtClean="0"/>
              <a:t>exostosis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61445" name="Picture 5" descr="EXOSTOSIS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5715008" y="4333875"/>
            <a:ext cx="24241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13.jpg                                                         0003E135Macintosh HD                   BBA451E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05000"/>
            <a:ext cx="2438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90000"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Conductive hearing loss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41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/>
              <a:t>Tympanic membrane</a:t>
            </a:r>
          </a:p>
          <a:p>
            <a:pPr eaLnBrk="1" hangingPunct="1"/>
            <a:r>
              <a:rPr lang="en-US" sz="2400" dirty="0" smtClean="0"/>
              <a:t>Perforated </a:t>
            </a:r>
          </a:p>
          <a:p>
            <a:pPr eaLnBrk="1" hangingPunct="1"/>
            <a:r>
              <a:rPr lang="en-US" sz="2400" dirty="0" err="1" smtClean="0"/>
              <a:t>Tympansclerosis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SOM       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70866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53260" name="Picture 12" descr="Untitled-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857364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Retraction 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286388"/>
            <a:ext cx="20574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90000"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Conductive hearing loss </a:t>
            </a:r>
          </a:p>
        </p:txBody>
      </p:sp>
      <p:pic>
        <p:nvPicPr>
          <p:cNvPr id="43010" name="Picture 2" descr="Bildergebnis für tympanosclero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571877"/>
            <a:ext cx="207170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905000"/>
            <a:ext cx="4691062" cy="44196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err="1" smtClean="0"/>
              <a:t>Ossicular</a:t>
            </a:r>
            <a:r>
              <a:rPr lang="en-US" b="1" dirty="0" smtClean="0"/>
              <a:t> chains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Absent &amp; erosion 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Fixation(</a:t>
            </a:r>
            <a:r>
              <a:rPr lang="en-US" sz="2400" dirty="0" err="1" smtClean="0">
                <a:solidFill>
                  <a:schemeClr val="tx1"/>
                </a:solidFill>
              </a:rPr>
              <a:t>otosclerosis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Disrupted(trauma) 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6143636" y="3929066"/>
          <a:ext cx="2262178" cy="2217737"/>
        </p:xfrm>
        <a:graphic>
          <a:graphicData uri="http://schemas.openxmlformats.org/presentationml/2006/ole">
            <p:oleObj spid="_x0000_s1026" name="Image" r:id="rId3" imgW="3911111" imgH="3657143" progId="">
              <p:embed/>
            </p:oleObj>
          </a:graphicData>
        </a:graphic>
      </p:graphicFrame>
      <p:pic>
        <p:nvPicPr>
          <p:cNvPr id="54283" name="Picture 11" descr="ovalwind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32" y="5286388"/>
            <a:ext cx="240981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90000"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Conductive hearing loss </a:t>
            </a:r>
          </a:p>
        </p:txBody>
      </p:sp>
      <p:pic>
        <p:nvPicPr>
          <p:cNvPr id="1028" name="Picture 4" descr="Bildergebnis für erosion of long process of the inc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14488"/>
            <a:ext cx="2786082" cy="20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905000"/>
            <a:ext cx="5195898" cy="4419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Eustachian Tube dysfunction: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Retraction 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Effusion </a:t>
            </a:r>
          </a:p>
          <a:p>
            <a:pPr eaLnBrk="1" hangingPunct="1"/>
            <a:endParaRPr lang="en-US" sz="2400" dirty="0" smtClean="0">
              <a:solidFill>
                <a:srgbClr val="990033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90000"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Conductive hearing loss </a:t>
            </a:r>
          </a:p>
        </p:txBody>
      </p:sp>
      <p:pic>
        <p:nvPicPr>
          <p:cNvPr id="2052" name="Picture 4" descr="Bildergebnis für retracted tympanic membr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857364"/>
            <a:ext cx="2500330" cy="1928826"/>
          </a:xfrm>
          <a:prstGeom prst="rect">
            <a:avLst/>
          </a:prstGeom>
          <a:noFill/>
        </p:spPr>
      </p:pic>
      <p:pic>
        <p:nvPicPr>
          <p:cNvPr id="2054" name="Picture 6" descr="Bildergebnis für middle ear effu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250033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Otosclerosis</a:t>
            </a:r>
            <a:endParaRPr lang="en-GB" sz="5400" b="1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69727" y="1830586"/>
            <a:ext cx="4902405" cy="4420195"/>
          </a:xfrm>
        </p:spPr>
        <p:txBody>
          <a:bodyPr/>
          <a:lstStyle/>
          <a:p>
            <a:r>
              <a:rPr lang="en-US" dirty="0" smtClean="0"/>
              <a:t>10% </a:t>
            </a:r>
            <a:r>
              <a:rPr lang="en-US" dirty="0" err="1" smtClean="0"/>
              <a:t>otosclerotic</a:t>
            </a:r>
            <a:r>
              <a:rPr lang="en-US" dirty="0" smtClean="0"/>
              <a:t> lesions (10% symptomatic)</a:t>
            </a:r>
          </a:p>
          <a:p>
            <a:r>
              <a:rPr lang="en-US" dirty="0" smtClean="0"/>
              <a:t>Females: Male  2: 1</a:t>
            </a:r>
          </a:p>
          <a:p>
            <a:r>
              <a:rPr lang="en-US" dirty="0" smtClean="0"/>
              <a:t>Middle-age</a:t>
            </a:r>
          </a:p>
          <a:p>
            <a:r>
              <a:rPr lang="en-US" dirty="0" smtClean="0"/>
              <a:t>Worse during pregnancy </a:t>
            </a:r>
          </a:p>
          <a:p>
            <a:r>
              <a:rPr lang="en-US" dirty="0" err="1" smtClean="0"/>
              <a:t>Stapedectomy</a:t>
            </a:r>
            <a:endParaRPr lang="en-US" dirty="0" smtClean="0"/>
          </a:p>
        </p:txBody>
      </p:sp>
      <p:pic>
        <p:nvPicPr>
          <p:cNvPr id="7" name="Picture 3" descr="patient-resouces_clip_ima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817130" y="5041124"/>
            <a:ext cx="121444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73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7987" y="1714488"/>
            <a:ext cx="365601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52480" y="1928802"/>
            <a:ext cx="8305800" cy="413384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Two types:</a:t>
            </a:r>
          </a:p>
          <a:p>
            <a:pPr eaLnBrk="1" hangingPunct="1"/>
            <a:r>
              <a:rPr lang="en-US" sz="2400" dirty="0" smtClean="0"/>
              <a:t>Sensory (the pathology is within hair cells in cochlea)</a:t>
            </a:r>
          </a:p>
          <a:p>
            <a:pPr eaLnBrk="1" hangingPunct="1"/>
            <a:r>
              <a:rPr lang="en-US" sz="2400" dirty="0" smtClean="0"/>
              <a:t>Neural (the pathology is  within the auditory nerve and it</a:t>
            </a:r>
            <a:r>
              <a:rPr lang="ja-JP" altLang="en-US" sz="2400" smtClean="0"/>
              <a:t>’</a:t>
            </a:r>
            <a:r>
              <a:rPr lang="en-US" altLang="ja-JP" sz="2400" dirty="0" smtClean="0"/>
              <a:t>s connection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28700" y="1643050"/>
            <a:ext cx="7315200" cy="470536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Etiologies :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1. </a:t>
            </a:r>
            <a:r>
              <a:rPr lang="en-US" b="1" u="sng" dirty="0" smtClean="0"/>
              <a:t>Congenital: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Inherited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 smtClean="0"/>
              <a:t>Syndromic</a:t>
            </a:r>
            <a:r>
              <a:rPr lang="en-US" sz="2400" dirty="0" smtClean="0"/>
              <a:t> (less common)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Non- </a:t>
            </a:r>
            <a:r>
              <a:rPr lang="en-US" sz="2400" dirty="0" err="1" smtClean="0"/>
              <a:t>syndromic</a:t>
            </a:r>
            <a:r>
              <a:rPr lang="en-US" sz="2400" dirty="0" smtClean="0"/>
              <a:t> (common)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Congenital infection (TORCH)</a:t>
            </a:r>
            <a:r>
              <a:rPr lang="en-US" dirty="0" smtClean="0"/>
              <a:t>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2071678"/>
            <a:ext cx="4186246" cy="34575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 smtClean="0"/>
              <a:t>2. </a:t>
            </a:r>
            <a:r>
              <a:rPr lang="en-US" sz="2400" b="1" u="sng" dirty="0" smtClean="0"/>
              <a:t>Acquired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Inflammatory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Labyrinthitis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Meningitis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4034" name="Picture 2" descr="Bildergebnis für ^MRI labyrinth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78"/>
            <a:ext cx="3619500" cy="1333501"/>
          </a:xfrm>
          <a:prstGeom prst="rect">
            <a:avLst/>
          </a:prstGeom>
          <a:noFill/>
        </p:spPr>
      </p:pic>
      <p:pic>
        <p:nvPicPr>
          <p:cNvPr id="44036" name="Picture 4" descr="Bildergebnis für ^MRI labyrinth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407196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dirty="0" err="1" smtClean="0">
                <a:ea typeface="ＭＳ Ｐゴシック" charset="0"/>
              </a:rPr>
              <a:t>Atiologies</a:t>
            </a:r>
            <a:r>
              <a:rPr lang="en-US" dirty="0" smtClean="0">
                <a:ea typeface="ＭＳ Ｐゴシック" charset="0"/>
              </a:rPr>
              <a:t> of </a:t>
            </a:r>
            <a:r>
              <a:rPr lang="en-US" dirty="0" err="1" smtClean="0">
                <a:ea typeface="ＭＳ Ｐゴシック" charset="0"/>
              </a:rPr>
              <a:t>sensorineural</a:t>
            </a:r>
            <a:r>
              <a:rPr lang="en-US" dirty="0" smtClean="0">
                <a:ea typeface="ＭＳ Ｐゴシック" charset="0"/>
              </a:rPr>
              <a:t> deafness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err="1" smtClean="0">
                <a:ea typeface="ＭＳ Ｐゴシック" charset="0"/>
              </a:rPr>
              <a:t>Exmination</a:t>
            </a:r>
            <a:r>
              <a:rPr lang="en-US" dirty="0" smtClean="0">
                <a:ea typeface="ＭＳ Ｐゴシック" charset="0"/>
              </a:rPr>
              <a:t> of patient with deafness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charset="0"/>
              </a:rPr>
              <a:t>Investigation of patient with deafness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charset="0"/>
              </a:rPr>
              <a:t>Management of deafness </a:t>
            </a:r>
          </a:p>
          <a:p>
            <a:pPr>
              <a:buFont typeface="Wingdings" pitchFamily="2" charset="2"/>
              <a:buChar char="v"/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 typeface="Wingdings" pitchFamily="2" charset="2"/>
              <a:buChar char="v"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14496"/>
            <a:ext cx="4672018" cy="1143000"/>
          </a:xfrm>
        </p:spPr>
        <p:txBody>
          <a:bodyPr>
            <a:normAutofit/>
          </a:bodyPr>
          <a:lstStyle/>
          <a:p>
            <a:pPr marL="514350" indent="-514350" algn="l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Noise exposure</a:t>
            </a:r>
          </a:p>
        </p:txBody>
      </p:sp>
      <p:graphicFrame>
        <p:nvGraphicFramePr>
          <p:cNvPr id="2969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271588" y="2928938"/>
          <a:ext cx="2527300" cy="3090862"/>
        </p:xfrm>
        <a:graphic>
          <a:graphicData uri="http://schemas.openxmlformats.org/presentationml/2006/ole">
            <p:oleObj spid="_x0000_s3074" name="Document" r:id="rId3" imgW="5233416" imgH="6400800" progId="Word.Document.8">
              <p:embed/>
            </p:oleObj>
          </a:graphicData>
        </a:graphic>
      </p:graphicFrame>
      <p:pic>
        <p:nvPicPr>
          <p:cNvPr id="29698" name="Picture 4" descr="banana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928934"/>
            <a:ext cx="3989385" cy="301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866920"/>
            <a:ext cx="73152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Autoimmune 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Cogan syndrome 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FF0000"/>
                </a:solidFill>
              </a:rPr>
              <a:t>Ototoxic</a:t>
            </a:r>
            <a:r>
              <a:rPr lang="en-US" sz="2800" b="1" dirty="0" smtClean="0">
                <a:solidFill>
                  <a:srgbClr val="FF0000"/>
                </a:solidFill>
              </a:rPr>
              <a:t> drugs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Aminoglycosides</a:t>
            </a:r>
            <a:r>
              <a:rPr lang="en-US" sz="2400" dirty="0" smtClean="0">
                <a:solidFill>
                  <a:schemeClr val="tx1"/>
                </a:solidFill>
              </a:rPr>
              <a:t> groups ,</a:t>
            </a:r>
            <a:r>
              <a:rPr lang="en-US" sz="2400" dirty="0" err="1" smtClean="0">
                <a:solidFill>
                  <a:schemeClr val="tx1"/>
                </a:solidFill>
              </a:rPr>
              <a:t>diruitics</a:t>
            </a:r>
            <a:r>
              <a:rPr lang="en-US" sz="2400" dirty="0" smtClean="0">
                <a:solidFill>
                  <a:schemeClr val="tx1"/>
                </a:solidFill>
              </a:rPr>
              <a:t>,….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FF0000"/>
                </a:solidFill>
              </a:rPr>
              <a:t>Presbycusis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Acoustic </a:t>
            </a:r>
            <a:r>
              <a:rPr lang="en-US" sz="2800" b="1" dirty="0" err="1" smtClean="0">
                <a:solidFill>
                  <a:srgbClr val="FF0000"/>
                </a:solidFill>
              </a:rPr>
              <a:t>neuroma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Trauma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عنوان 1"/>
          <p:cNvSpPr>
            <a:spLocks noGrp="1"/>
          </p:cNvSpPr>
          <p:nvPr>
            <p:ph type="title"/>
          </p:nvPr>
        </p:nvSpPr>
        <p:spPr>
          <a:xfrm>
            <a:off x="857224" y="1571612"/>
            <a:ext cx="7772400" cy="372905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1.What are the types of temporal bone fractures?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2. How does patient present clinically ? </a:t>
            </a:r>
            <a:endParaRPr lang="ar-SA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795482"/>
            <a:ext cx="8277252" cy="441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Trauma</a:t>
            </a:r>
          </a:p>
          <a:p>
            <a:pPr eaLnBrk="1" hangingPunct="1"/>
            <a:r>
              <a:rPr lang="en-US" b="1" dirty="0" smtClean="0"/>
              <a:t>Temporal bone fracture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1.Longitudinal fracture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2.Transeverse fracture </a:t>
            </a:r>
          </a:p>
        </p:txBody>
      </p:sp>
      <p:pic>
        <p:nvPicPr>
          <p:cNvPr id="76805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1447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Line 6"/>
          <p:cNvSpPr>
            <a:spLocks noChangeShapeType="1"/>
          </p:cNvSpPr>
          <p:nvPr/>
        </p:nvSpPr>
        <p:spPr bwMode="auto">
          <a:xfrm flipH="1" flipV="1">
            <a:off x="6215074" y="5572140"/>
            <a:ext cx="8382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76808" name="Picture 8" descr="longitudf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1503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 descr="transversef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000372"/>
            <a:ext cx="2286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Line 10"/>
          <p:cNvSpPr>
            <a:spLocks noChangeShapeType="1"/>
          </p:cNvSpPr>
          <p:nvPr/>
        </p:nvSpPr>
        <p:spPr bwMode="auto">
          <a:xfrm flipV="1">
            <a:off x="6429388" y="4214818"/>
            <a:ext cx="776286" cy="1428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76806" grpId="0" animBg="1"/>
      <p:bldP spid="768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14348" y="1928802"/>
            <a:ext cx="7820052" cy="4167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Longitudinal fracture :</a:t>
            </a:r>
          </a:p>
          <a:p>
            <a:r>
              <a:rPr lang="en-US" dirty="0" smtClean="0"/>
              <a:t>Bleeding from ear </a:t>
            </a:r>
          </a:p>
          <a:p>
            <a:r>
              <a:rPr lang="en-US" dirty="0" smtClean="0"/>
              <a:t>Conductive hearing loss </a:t>
            </a:r>
          </a:p>
          <a:p>
            <a:r>
              <a:rPr lang="en-US" dirty="0" smtClean="0"/>
              <a:t>Uncommon facial nerve paralysis</a:t>
            </a:r>
          </a:p>
          <a:p>
            <a:r>
              <a:rPr lang="en-US" dirty="0" smtClean="0"/>
              <a:t>CSF  </a:t>
            </a:r>
            <a:endParaRPr lang="ar-SA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14348" y="1447808"/>
            <a:ext cx="7520014" cy="4338646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Transverse fracture </a:t>
            </a:r>
          </a:p>
          <a:p>
            <a:r>
              <a:rPr lang="en-US" dirty="0" smtClean="0"/>
              <a:t>SNHL</a:t>
            </a:r>
          </a:p>
          <a:p>
            <a:r>
              <a:rPr lang="en-US" dirty="0" smtClean="0"/>
              <a:t>Facial nerve paralysis common</a:t>
            </a:r>
          </a:p>
          <a:p>
            <a:r>
              <a:rPr lang="en-US" dirty="0" smtClean="0"/>
              <a:t>CSF  </a:t>
            </a:r>
            <a:endParaRPr lang="ar-SA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312539"/>
            <a:ext cx="8188555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lvl="0" algn="ctr" defTabSz="410751"/>
            <a:r>
              <a:rPr lang="en-US" sz="4800" b="1" dirty="0" err="1" smtClean="0"/>
              <a:t>Sensorineural</a:t>
            </a:r>
            <a:r>
              <a:rPr lang="en-US" sz="4800" b="1" dirty="0" smtClean="0"/>
              <a:t> hearing loss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Examination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785926"/>
            <a:ext cx="4481518" cy="453867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400" dirty="0" smtClean="0"/>
              <a:t>General look ( </a:t>
            </a:r>
            <a:r>
              <a:rPr lang="en-US" sz="2400" dirty="0" err="1" smtClean="0"/>
              <a:t>syndromic</a:t>
            </a:r>
            <a:r>
              <a:rPr lang="en-US" sz="2400" dirty="0" smtClean="0"/>
              <a:t> )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dirty="0" smtClean="0"/>
              <a:t>Complete  head and neck exam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dirty="0" err="1" smtClean="0"/>
              <a:t>Otoscopic</a:t>
            </a:r>
            <a:r>
              <a:rPr lang="en-US" sz="2400" dirty="0" smtClean="0"/>
              <a:t> / microscopic ear exam of both ears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400" dirty="0" smtClean="0"/>
              <a:t>Tuning  fork test 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500694" y="2549525"/>
          <a:ext cx="3500462" cy="3130550"/>
        </p:xfrm>
        <a:graphic>
          <a:graphicData uri="http://schemas.openxmlformats.org/presentationml/2006/ole">
            <p:oleObj spid="_x0000_s4098" name="Bitmap Image" r:id="rId3" imgW="11038095" imgH="96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عنوان 1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772400" cy="22098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What is </a:t>
            </a:r>
            <a:r>
              <a:rPr lang="en-US" sz="4000" dirty="0" err="1" smtClean="0">
                <a:solidFill>
                  <a:schemeClr val="tx1"/>
                </a:solidFill>
              </a:rPr>
              <a:t>tunning</a:t>
            </a:r>
            <a:r>
              <a:rPr lang="en-US" sz="4000" dirty="0" smtClean="0">
                <a:solidFill>
                  <a:schemeClr val="tx1"/>
                </a:solidFill>
              </a:rPr>
              <a:t> fork test ?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How to conduct the test ?</a:t>
            </a:r>
            <a:endParaRPr lang="ar-SA" sz="40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Examination </a:t>
            </a:r>
            <a:endParaRPr kumimoji="0" lang="en-US" sz="5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69727" y="553631"/>
            <a:ext cx="7804547" cy="15180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The Weber Test</a:t>
            </a:r>
            <a:endParaRPr kumimoji="0" lang="en-GB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7828" name="Picture 4" descr="Bildergebnis für weber 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14393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1143000"/>
          </a:xfrm>
        </p:spPr>
        <p:txBody>
          <a:bodyPr/>
          <a:lstStyle/>
          <a:p>
            <a:r>
              <a:rPr lang="en-US" sz="2800" b="1" dirty="0" smtClean="0"/>
              <a:t>Questions you should be able to answer at the end of lecture   </a:t>
            </a:r>
            <a:endParaRPr lang="ar-SA" sz="2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7" y="1830586"/>
            <a:ext cx="7902801" cy="4420195"/>
          </a:xfrm>
        </p:spPr>
        <p:txBody>
          <a:bodyPr/>
          <a:lstStyle/>
          <a:p>
            <a:pPr algn="just"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algn="just"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What is deafness ?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How common is the problem ?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What is the impact of deafness on the patient ?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Who is at risk for developing deafness ?</a:t>
            </a:r>
          </a:p>
          <a:p>
            <a:pPr algn="just"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algn="just"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The </a:t>
            </a:r>
            <a:r>
              <a:rPr lang="en-GB" sz="5400" b="1" dirty="0" err="1" smtClean="0"/>
              <a:t>Rinne</a:t>
            </a:r>
            <a:r>
              <a:rPr lang="en-GB" sz="5400" b="1" dirty="0" smtClean="0"/>
              <a:t> Test</a:t>
            </a:r>
            <a:endParaRPr lang="en-GB" sz="5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69991" y="5107813"/>
            <a:ext cx="3902273" cy="175021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 smtClean="0"/>
              <a:t>AC </a:t>
            </a:r>
            <a:r>
              <a:rPr lang="en-GB" b="1" dirty="0" smtClean="0"/>
              <a:t>&gt;</a:t>
            </a:r>
            <a:r>
              <a:rPr lang="en-GB" dirty="0" smtClean="0"/>
              <a:t> BC (</a:t>
            </a:r>
            <a:r>
              <a:rPr lang="en-GB" b="1" dirty="0" smtClean="0">
                <a:solidFill>
                  <a:srgbClr val="FF0000"/>
                </a:solidFill>
              </a:rPr>
              <a:t>Positive</a:t>
            </a:r>
            <a:r>
              <a:rPr lang="en-GB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AC </a:t>
            </a:r>
            <a:r>
              <a:rPr lang="en-GB" b="1" dirty="0" smtClean="0"/>
              <a:t>&lt;</a:t>
            </a:r>
            <a:r>
              <a:rPr lang="en-GB" dirty="0" smtClean="0"/>
              <a:t> BC </a:t>
            </a:r>
            <a:r>
              <a:rPr lang="de-DE" dirty="0" smtClean="0"/>
              <a:t>(</a:t>
            </a:r>
            <a:r>
              <a:rPr lang="de-DE" b="1" dirty="0" smtClean="0">
                <a:solidFill>
                  <a:srgbClr val="FF0000"/>
                </a:solidFill>
              </a:rPr>
              <a:t>Negative</a:t>
            </a:r>
            <a:r>
              <a:rPr lang="de-DE" dirty="0" smtClean="0"/>
              <a:t>)</a:t>
            </a:r>
            <a:endParaRPr lang="en-GB" dirty="0"/>
          </a:p>
        </p:txBody>
      </p:sp>
      <p:pic>
        <p:nvPicPr>
          <p:cNvPr id="51202" name="Picture 2" descr="Bildergebnis für Rinne 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09815"/>
            <a:ext cx="7143768" cy="3033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عنوان 1"/>
          <p:cNvSpPr>
            <a:spLocks noGrp="1"/>
          </p:cNvSpPr>
          <p:nvPr>
            <p:ph type="title"/>
          </p:nvPr>
        </p:nvSpPr>
        <p:spPr>
          <a:xfrm>
            <a:off x="457200" y="2547942"/>
            <a:ext cx="8043890" cy="16668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What tests you want to request in patient with hearing loss and why?</a:t>
            </a:r>
            <a:endParaRPr lang="ar-SA" sz="36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57200"/>
            <a:ext cx="807249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/>
              <a:t>Clinical testing of hearing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857364"/>
            <a:ext cx="7315200" cy="285752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u="sng" dirty="0" smtClean="0">
                <a:solidFill>
                  <a:schemeClr val="tx1"/>
                </a:solidFill>
                <a:ea typeface="ＭＳ Ｐゴシック" charset="0"/>
              </a:rPr>
              <a:t>Pure </a:t>
            </a:r>
            <a:r>
              <a:rPr lang="en-US" sz="2800" u="sng" dirty="0">
                <a:solidFill>
                  <a:schemeClr val="tx1"/>
                </a:solidFill>
                <a:ea typeface="ＭＳ Ｐゴシック" charset="0"/>
              </a:rPr>
              <a:t>tone audiogram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charset="0"/>
              </a:rPr>
              <a:t>  </a:t>
            </a:r>
            <a:r>
              <a:rPr lang="en-US" sz="2800" u="sng" dirty="0" err="1" smtClean="0">
                <a:solidFill>
                  <a:schemeClr val="tx1"/>
                </a:solidFill>
                <a:ea typeface="ＭＳ Ｐゴシック" charset="0"/>
              </a:rPr>
              <a:t>Tympanogram</a:t>
            </a:r>
            <a:endParaRPr lang="en-US" sz="2800" u="sng" dirty="0">
              <a:solidFill>
                <a:schemeClr val="tx1"/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400" b="1" dirty="0" smtClean="0"/>
              <a:t>Pure Tone Audiogram </a:t>
            </a:r>
          </a:p>
        </p:txBody>
      </p:sp>
      <p:pic>
        <p:nvPicPr>
          <p:cNvPr id="5126" name="Picture 6" descr="15.jpg                                                         0003C374Macintosh HD                   BBA451E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215106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241880" y="5906176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Normal hearing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572148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Conductive hearing loss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Pure Tone Audiogram </a:t>
            </a:r>
          </a:p>
        </p:txBody>
      </p:sp>
      <p:pic>
        <p:nvPicPr>
          <p:cNvPr id="72706" name="Picture 2" descr="Bildergebnis für conductive hearing l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5818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857356" y="5715015"/>
            <a:ext cx="5286412" cy="92869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b="1" dirty="0" err="1" smtClean="0"/>
              <a:t>Sensorineural</a:t>
            </a:r>
            <a:r>
              <a:rPr lang="en-US" sz="2800" b="1" dirty="0" smtClean="0"/>
              <a:t> hearing loss</a:t>
            </a:r>
          </a:p>
        </p:txBody>
      </p:sp>
      <p:pic>
        <p:nvPicPr>
          <p:cNvPr id="71682" name="Picture 2" descr="Bildergebnis für sensorineural hearing l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358246" cy="392909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Pure Tone Audiogram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27181" y="5822193"/>
            <a:ext cx="3616521" cy="89295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b="1" dirty="0" smtClean="0"/>
              <a:t>Mixed hearing loss</a:t>
            </a:r>
          </a:p>
        </p:txBody>
      </p:sp>
      <p:pic>
        <p:nvPicPr>
          <p:cNvPr id="70658" name="Picture 2" descr="Bildergebnis für mixed hearing l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50" y="1643050"/>
            <a:ext cx="7143750" cy="413385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Pure Tone Audiogram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عنوان 1"/>
          <p:cNvSpPr>
            <a:spLocks noGrp="1"/>
          </p:cNvSpPr>
          <p:nvPr>
            <p:ph type="title"/>
          </p:nvPr>
        </p:nvSpPr>
        <p:spPr>
          <a:xfrm>
            <a:off x="685800" y="28575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How would you classify the degree of hearing loss?</a:t>
            </a:r>
            <a:endParaRPr lang="ar-SA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Degree of hearing impairment </a:t>
            </a:r>
          </a:p>
        </p:txBody>
      </p:sp>
      <p:pic>
        <p:nvPicPr>
          <p:cNvPr id="65542" name="Picture 6" descr="H53.jpg                                                        0003C374Macintosh HD                   BBA451E5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007" y="1830388"/>
            <a:ext cx="5329985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b="1" dirty="0" err="1" smtClean="0"/>
              <a:t>Tympanogram</a:t>
            </a:r>
            <a:r>
              <a:rPr lang="en-US" sz="5400" b="1" dirty="0" smtClean="0"/>
              <a:t> </a:t>
            </a:r>
          </a:p>
        </p:txBody>
      </p:sp>
      <p:pic>
        <p:nvPicPr>
          <p:cNvPr id="46082" name="Picture 9" descr="aud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BD"/>
              </a:clrFrom>
              <a:clrTo>
                <a:srgbClr val="FBFBB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306534" y="1643050"/>
            <a:ext cx="6337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Questions you should be able to answer at the end of lecture </a:t>
            </a:r>
            <a:endParaRPr lang="ar-SA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7" y="1830586"/>
            <a:ext cx="7974239" cy="442019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</a:rPr>
              <a:t>What is the definition  of  deafness on pure tone audiogram 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</a:rPr>
              <a:t>What are  the classifications of deafness?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What are the causes of conductive hearing loss 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What are the causes of </a:t>
            </a:r>
            <a:r>
              <a:rPr lang="en-US" sz="2400" dirty="0" err="1" smtClean="0">
                <a:solidFill>
                  <a:schemeClr val="tx1"/>
                </a:solidFill>
              </a:rPr>
              <a:t>sensorineural</a:t>
            </a:r>
            <a:r>
              <a:rPr lang="en-US" sz="2400" dirty="0" smtClean="0">
                <a:solidFill>
                  <a:schemeClr val="tx1"/>
                </a:solidFill>
              </a:rPr>
              <a:t> hearing loss ?</a:t>
            </a:r>
          </a:p>
          <a:p>
            <a:pPr>
              <a:buFont typeface="Wingdings 2" pitchFamily="18" charset="2"/>
              <a:buNone/>
              <a:defRPr/>
            </a:pPr>
            <a:endParaRPr lang="en-US" sz="2400" dirty="0" smtClean="0">
              <a:solidFill>
                <a:schemeClr val="tx1"/>
              </a:solidFill>
              <a:ea typeface="+mn-ea"/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00138" y="1652606"/>
            <a:ext cx="7315200" cy="306227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b="1" dirty="0" smtClean="0"/>
              <a:t>Medical management</a:t>
            </a:r>
          </a:p>
          <a:p>
            <a:pPr eaLnBrk="1" hangingPunct="1"/>
            <a:r>
              <a:rPr lang="en-US" dirty="0" smtClean="0"/>
              <a:t> Hearing aids</a:t>
            </a:r>
          </a:p>
        </p:txBody>
      </p:sp>
      <p:pic>
        <p:nvPicPr>
          <p:cNvPr id="13322" name="Picture 10" descr="02_06c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43482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02_06i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843482"/>
            <a:ext cx="124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02_06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894282"/>
            <a:ext cx="1219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02_06b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843482"/>
            <a:ext cx="1238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9727" y="312539"/>
            <a:ext cx="78313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solidFill>
                  <a:srgbClr val="000000"/>
                </a:solidFill>
                <a:sym typeface="Helvetica Light"/>
              </a:rPr>
              <a:t>Managment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of deafness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69727" y="1678789"/>
            <a:ext cx="7804547" cy="239315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b="1" dirty="0" smtClean="0"/>
              <a:t>Surgery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Myringotomy</a:t>
            </a:r>
            <a:r>
              <a:rPr lang="en-US" dirty="0" smtClean="0">
                <a:solidFill>
                  <a:schemeClr val="tx1"/>
                </a:solidFill>
              </a:rPr>
              <a:t> and ventilation tube </a:t>
            </a:r>
            <a:r>
              <a:rPr lang="en-US" dirty="0" err="1" smtClean="0">
                <a:solidFill>
                  <a:schemeClr val="tx1"/>
                </a:solidFill>
              </a:rPr>
              <a:t>Otitis</a:t>
            </a:r>
            <a:r>
              <a:rPr lang="en-US" dirty="0" smtClean="0">
                <a:solidFill>
                  <a:schemeClr val="tx1"/>
                </a:solidFill>
              </a:rPr>
              <a:t> media with effusion </a:t>
            </a:r>
          </a:p>
        </p:txBody>
      </p:sp>
      <p:pic>
        <p:nvPicPr>
          <p:cNvPr id="5126" name="Picture 6" descr="http://rds.yahoo.com/_ylt=A9gnMiblKNhG6t4Adi2jzbkF/SIG=13f6kf12p/EXP=1188657765/**http%3A/www.mercksource.com/ppdocs/us/common/dorlands/dorland/chapters/images/w0146_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4" y="41148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Picture16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953000" y="4071942"/>
            <a:ext cx="2743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9727" y="312539"/>
            <a:ext cx="78313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solidFill>
                  <a:srgbClr val="000000"/>
                </a:solidFill>
                <a:sym typeface="Helvetica Light"/>
              </a:rPr>
              <a:t>Managment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of deafness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7848"/>
            <a:ext cx="7315200" cy="165259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</a:rPr>
              <a:t>Myringplasty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tympanoplasty</a:t>
            </a:r>
            <a:r>
              <a:rPr lang="en-US" dirty="0" smtClean="0">
                <a:solidFill>
                  <a:schemeClr val="tx1"/>
                </a:solidFill>
              </a:rPr>
              <a:t> in case of CSOM  </a:t>
            </a:r>
          </a:p>
        </p:txBody>
      </p:sp>
      <p:pic>
        <p:nvPicPr>
          <p:cNvPr id="78852" name="Picture 2" descr="Picture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6" y="3500438"/>
            <a:ext cx="3009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3" descr="Picture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76643"/>
            <a:ext cx="2895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9727" y="312539"/>
            <a:ext cx="78313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solidFill>
                  <a:srgbClr val="000000"/>
                </a:solidFill>
                <a:sym typeface="Helvetica Light"/>
              </a:rPr>
              <a:t>Managment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of deafness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500174"/>
            <a:ext cx="7315200" cy="100013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Ossiculoplasty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9876" name="Picture 3" descr="Picture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0"/>
            <a:ext cx="273367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 descr="Picture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0"/>
            <a:ext cx="253682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9727" y="312539"/>
            <a:ext cx="78313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solidFill>
                  <a:srgbClr val="000000"/>
                </a:solidFill>
                <a:sym typeface="Helvetica Light"/>
              </a:rPr>
              <a:t>Managment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of deafness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571612"/>
            <a:ext cx="6981848" cy="330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800" b="1" dirty="0" smtClean="0"/>
              <a:t>Implantable devices :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BAHA (Bone anchored hearing aid)</a:t>
            </a:r>
          </a:p>
          <a:p>
            <a:pPr lvl="2"/>
            <a:r>
              <a:rPr lang="en-US" sz="2000" dirty="0" err="1" smtClean="0"/>
              <a:t>Atersia</a:t>
            </a:r>
            <a:r>
              <a:rPr lang="en-US" sz="2000" dirty="0" smtClean="0"/>
              <a:t> of external canal</a:t>
            </a:r>
          </a:p>
          <a:p>
            <a:pPr lvl="2"/>
            <a:r>
              <a:rPr lang="en-US" sz="2000" dirty="0" smtClean="0"/>
              <a:t>Chronic drainage ear not responding to surgery  </a:t>
            </a:r>
          </a:p>
        </p:txBody>
      </p:sp>
      <p:pic>
        <p:nvPicPr>
          <p:cNvPr id="80900" name="Picture 4" descr="37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786322"/>
            <a:ext cx="1947858" cy="1785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0901" name="Picture 5" descr="Anna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500430" y="4857760"/>
            <a:ext cx="1928826" cy="178592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9727" y="312539"/>
            <a:ext cx="78313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solidFill>
                  <a:srgbClr val="000000"/>
                </a:solidFill>
                <a:sym typeface="Helvetica Light"/>
              </a:rPr>
              <a:t>Managment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of deafness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857760"/>
            <a:ext cx="2071702" cy="180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71612"/>
            <a:ext cx="7804547" cy="4036227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Cochlear implant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prelingual</a:t>
            </a:r>
            <a:r>
              <a:rPr lang="en-US" sz="2000" dirty="0" smtClean="0">
                <a:solidFill>
                  <a:schemeClr val="tx1"/>
                </a:solidFill>
              </a:rPr>
              <a:t> children  and </a:t>
            </a:r>
            <a:r>
              <a:rPr lang="en-US" sz="2000" dirty="0" err="1" smtClean="0">
                <a:solidFill>
                  <a:schemeClr val="tx1"/>
                </a:solidFill>
              </a:rPr>
              <a:t>postlingual</a:t>
            </a:r>
            <a:r>
              <a:rPr lang="en-US" sz="2000" dirty="0" smtClean="0">
                <a:solidFill>
                  <a:schemeClr val="tx1"/>
                </a:solidFill>
              </a:rPr>
              <a:t>  adult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it pass by the external ,middle and inner ear to stimulate auditory nerve directly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9727" y="312539"/>
            <a:ext cx="78313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solidFill>
                  <a:srgbClr val="000000"/>
                </a:solidFill>
                <a:sym typeface="Helvetica Light"/>
              </a:rPr>
              <a:t>Managment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 of deafness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5438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ildergebnis für cochlear impl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62" y="785794"/>
            <a:ext cx="6934200" cy="48815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ildergebnis für ^Th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381625" cy="55816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Questions you should be able to answer at the end of lecture </a:t>
            </a:r>
            <a:endParaRPr lang="ar-SA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928802"/>
            <a:ext cx="7929618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</a:rPr>
              <a:t>What are the findings in the clinical examination you may see in patient with deafness ? 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How would you confirm hearing loss clinically ?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What are the tests you request to confirm deafness ?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How would you manage patient with deafness ?</a:t>
            </a:r>
            <a:endParaRPr lang="en-US" sz="2400" dirty="0" smtClean="0">
              <a:solidFill>
                <a:schemeClr val="tx1"/>
              </a:solidFill>
              <a:ea typeface="+mn-ea"/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Definition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42911" y="1724044"/>
            <a:ext cx="8001056" cy="341946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dirty="0" smtClean="0"/>
              <a:t>Hearing impairment refers to complete or partial loss of the ability to hear from one or both 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Prevalence of deafness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Overall about 1 in 10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1 in 3 adults 65 - 75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1 in 2 older than 75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1-2% school age children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4% children under 5 (SA 18 % &lt;15Y)</a:t>
            </a:r>
            <a:endParaRPr lang="en-CA" b="1" dirty="0" smtClean="0"/>
          </a:p>
          <a:p>
            <a:pPr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Common and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400" b="1" dirty="0" smtClean="0"/>
              <a:t> Facts About Deafness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14348" y="1714488"/>
            <a:ext cx="7896252" cy="3352800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50% of </a:t>
            </a:r>
            <a:r>
              <a:rPr lang="en-US" sz="2400" dirty="0" smtClean="0"/>
              <a:t>deafness </a:t>
            </a:r>
            <a:r>
              <a:rPr lang="en-US" sz="2400" dirty="0" smtClean="0"/>
              <a:t>is avoidable through prevention, early diagnosis, and management.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Igorb\My Documents\Clients\Paul Fagan\GP Discharging\Untitled-44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894</Words>
  <Application>Microsoft Office PowerPoint</Application>
  <PresentationFormat>Bildschirmpräsentation (4:3)</PresentationFormat>
  <Paragraphs>215</Paragraphs>
  <Slides>58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58</vt:i4>
      </vt:variant>
    </vt:vector>
  </HeadingPairs>
  <TitlesOfParts>
    <vt:vector size="62" baseType="lpstr">
      <vt:lpstr>White</vt:lpstr>
      <vt:lpstr>Image</vt:lpstr>
      <vt:lpstr>Document</vt:lpstr>
      <vt:lpstr>Bitmap Image</vt:lpstr>
      <vt:lpstr>Folie 1</vt:lpstr>
      <vt:lpstr>Objectives </vt:lpstr>
      <vt:lpstr>Objectives </vt:lpstr>
      <vt:lpstr>Questions you should be able to answer at the end of lecture   </vt:lpstr>
      <vt:lpstr>Questions you should be able to answer at the end of lecture </vt:lpstr>
      <vt:lpstr>Questions you should be able to answer at the end of lecture </vt:lpstr>
      <vt:lpstr>Definition </vt:lpstr>
      <vt:lpstr>Prevalence of deafness</vt:lpstr>
      <vt:lpstr> Facts About Deafness</vt:lpstr>
      <vt:lpstr>Signs of Hearing Loss</vt:lpstr>
      <vt:lpstr>Signs of Hearing Loss</vt:lpstr>
      <vt:lpstr>The impact of hearing impairment</vt:lpstr>
      <vt:lpstr>High Risk Criteria For Hearing Loss in Infants</vt:lpstr>
      <vt:lpstr>Folie 14</vt:lpstr>
      <vt:lpstr>Definitions</vt:lpstr>
      <vt:lpstr>Types of Hearing loss</vt:lpstr>
      <vt:lpstr>Conductive hearing loss </vt:lpstr>
      <vt:lpstr>Conductive hearing loss </vt:lpstr>
      <vt:lpstr>Conductive hearing loss </vt:lpstr>
      <vt:lpstr>Folie 20</vt:lpstr>
      <vt:lpstr>Folie 21</vt:lpstr>
      <vt:lpstr>Folie 22</vt:lpstr>
      <vt:lpstr>Folie 23</vt:lpstr>
      <vt:lpstr>Folie 24</vt:lpstr>
      <vt:lpstr>Folie 25</vt:lpstr>
      <vt:lpstr>Otosclerosis</vt:lpstr>
      <vt:lpstr>Folie 27</vt:lpstr>
      <vt:lpstr>Folie 28</vt:lpstr>
      <vt:lpstr>Folie 29</vt:lpstr>
      <vt:lpstr>Noise exposure</vt:lpstr>
      <vt:lpstr>Folie 31</vt:lpstr>
      <vt:lpstr>Folie 32</vt:lpstr>
      <vt:lpstr>1.What are the types of temporal bone fractures?  2. How does patient present clinically ? </vt:lpstr>
      <vt:lpstr>Folie 34</vt:lpstr>
      <vt:lpstr>Folie 35</vt:lpstr>
      <vt:lpstr>Folie 36</vt:lpstr>
      <vt:lpstr>Examination </vt:lpstr>
      <vt:lpstr>What is tunning fork test ?  How to conduct the test ?</vt:lpstr>
      <vt:lpstr>Folie 39</vt:lpstr>
      <vt:lpstr>The Rinne Test</vt:lpstr>
      <vt:lpstr>What tests you want to request in patient with hearing loss and why?</vt:lpstr>
      <vt:lpstr>Clinical testing of hearing</vt:lpstr>
      <vt:lpstr>Pure Tone Audiogram </vt:lpstr>
      <vt:lpstr>Conductive hearing loss</vt:lpstr>
      <vt:lpstr>Folie 45</vt:lpstr>
      <vt:lpstr>Folie 46</vt:lpstr>
      <vt:lpstr>How would you classify the degree of hearing loss?</vt:lpstr>
      <vt:lpstr>Degree of hearing impairment </vt:lpstr>
      <vt:lpstr>Tympanogram 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Alzhrani</dc:creator>
  <cp:lastModifiedBy>Alzhrani</cp:lastModifiedBy>
  <cp:revision>11</cp:revision>
  <dcterms:created xsi:type="dcterms:W3CDTF">2017-01-15T06:45:07Z</dcterms:created>
  <dcterms:modified xsi:type="dcterms:W3CDTF">2017-01-17T17:55:34Z</dcterms:modified>
</cp:coreProperties>
</file>