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8" r:id="rId10"/>
    <p:sldId id="266" r:id="rId11"/>
    <p:sldId id="267" r:id="rId12"/>
    <p:sldId id="268" r:id="rId13"/>
    <p:sldId id="269" r:id="rId14"/>
    <p:sldId id="289" r:id="rId15"/>
    <p:sldId id="270" r:id="rId16"/>
    <p:sldId id="271" r:id="rId17"/>
    <p:sldId id="272" r:id="rId18"/>
    <p:sldId id="273" r:id="rId19"/>
    <p:sldId id="293" r:id="rId20"/>
    <p:sldId id="274" r:id="rId21"/>
    <p:sldId id="275" r:id="rId22"/>
    <p:sldId id="290" r:id="rId23"/>
    <p:sldId id="276" r:id="rId24"/>
    <p:sldId id="296" r:id="rId25"/>
    <p:sldId id="291" r:id="rId26"/>
    <p:sldId id="295" r:id="rId27"/>
    <p:sldId id="277" r:id="rId28"/>
    <p:sldId id="278" r:id="rId29"/>
    <p:sldId id="292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4" r:id="rId38"/>
    <p:sldId id="286" r:id="rId39"/>
    <p:sldId id="298" r:id="rId4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3000375"/>
            <a:ext cx="7358063" cy="4876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FEFCD2-2197-8542-8306-E610673965F1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76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446485"/>
            <a:ext cx="6875859" cy="416123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37983" y="6500812"/>
            <a:ext cx="520973" cy="272186"/>
          </a:xfrm>
          <a:prstGeom prst="rect">
            <a:avLst/>
          </a:prstGeom>
        </p:spPr>
        <p:txBody>
          <a:bodyPr/>
          <a:lstStyle/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37983" y="6505277"/>
            <a:ext cx="520973" cy="272186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300"/>
            </a:lvl1pPr>
          </a:lstStyle>
          <a:p>
            <a:fld id="{DAEC5640-4D26-42F4-B2A2-7E7D0017658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</p:sldLayoutIdLst>
  <p:transition spd="med"/>
  <p:txStyles>
    <p:title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lzhrani\Downloads\Dix%20Hallpike%20to%20Diagnose%20BPPV%20Dizziness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lzhrani\Downloads\Epley%20Maneuver%20to%20Treat%20BPPV%20Vertigo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muhawas\AppData\Local\Packages\microsoft.windowscommunicationsapps_8wekyb3d8bbwe\LocalState\LiveComm\f654d39b75757abb\120712-0049\Att\200006b9\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66" t="24068" r="20740" b="31726"/>
          <a:stretch/>
        </p:blipFill>
        <p:spPr bwMode="auto">
          <a:xfrm>
            <a:off x="571472" y="1142984"/>
            <a:ext cx="8072494" cy="4429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57128" y="1000108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b">
            <a:norm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Vertigo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272" y="5181616"/>
            <a:ext cx="7620000" cy="1533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t">
            <a:norm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Dr.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Farid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Alzhrani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Assistant  professor</a:t>
            </a:r>
          </a:p>
          <a:p>
            <a:pPr marL="0" marR="0" lvl="0" indent="0" algn="ctr" defTabSz="4107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Consultant of  Otolaryngology, head and neck surgery</a:t>
            </a:r>
          </a:p>
          <a:p>
            <a:pPr marL="0" marR="0" lvl="0" indent="0" algn="ctr" defTabSz="4107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King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Abdulaziz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University Hospital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  <a:t>What are the questions to ask in history 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27" y="2071678"/>
            <a:ext cx="7804547" cy="442019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Frequency:</a:t>
            </a:r>
          </a:p>
          <a:p>
            <a:pPr marL="312528" lvl="1" indent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/>
              <a:t> </a:t>
            </a:r>
            <a:r>
              <a:rPr lang="en-US" sz="2000" dirty="0" smtClean="0"/>
              <a:t>Recurrent</a:t>
            </a:r>
            <a:endParaRPr lang="en-US" sz="2000" dirty="0"/>
          </a:p>
          <a:p>
            <a:pPr marL="312528" lvl="1" indent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  Non </a:t>
            </a:r>
            <a:r>
              <a:rPr lang="en-US" sz="2000" dirty="0"/>
              <a:t>-Recurrent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Duration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endParaRPr lang="en-US" sz="24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Seconds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Minutes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Hours to </a:t>
            </a:r>
            <a:r>
              <a:rPr lang="en-US" sz="2000" dirty="0" smtClean="0"/>
              <a:t>days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229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Associated auditory symptoms:</a:t>
            </a:r>
          </a:p>
          <a:p>
            <a:pPr marL="312528" lvl="1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Tinnitus </a:t>
            </a:r>
          </a:p>
          <a:p>
            <a:pPr marL="312528" lvl="1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Deafness</a:t>
            </a:r>
          </a:p>
          <a:p>
            <a:pPr marL="312528" lvl="1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Funllness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  <a:t>What are the questions to ask in history 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4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Aggravating and relieving factors:</a:t>
            </a:r>
          </a:p>
          <a:p>
            <a:pPr marL="312528" lvl="1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Rolling over in bed</a:t>
            </a:r>
          </a:p>
          <a:p>
            <a:pPr marL="312528" lvl="1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Getting up from bed </a:t>
            </a:r>
          </a:p>
          <a:p>
            <a:pPr marL="312528" lvl="1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Looking up</a:t>
            </a:r>
          </a:p>
          <a:p>
            <a:pPr marL="312528" lvl="1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Consume salty food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  <a:t>What are the questions to ask in history 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7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b="1" dirty="0" smtClean="0"/>
              <a:t>Others: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Ear </a:t>
            </a:r>
            <a:r>
              <a:rPr lang="en-US" sz="2000" dirty="0"/>
              <a:t>disease or ear surgery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Trauma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Migraine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Ototoxic drug intake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  <a:t>What are the questions to ask in history 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7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Worrisome Features</a:t>
            </a:r>
            <a:endParaRPr lang="en-GB" sz="5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Diplopia</a:t>
            </a:r>
            <a:r>
              <a:rPr lang="en-US" dirty="0" smtClean="0"/>
              <a:t>, </a:t>
            </a:r>
            <a:r>
              <a:rPr lang="en-US" dirty="0" err="1" smtClean="0"/>
              <a:t>Dysarthria</a:t>
            </a:r>
            <a:r>
              <a:rPr lang="en-US" dirty="0" smtClean="0"/>
              <a:t>, </a:t>
            </a:r>
            <a:r>
              <a:rPr lang="en-US" dirty="0" err="1" smtClean="0"/>
              <a:t>Dysphagia</a:t>
            </a:r>
            <a:r>
              <a:rPr lang="en-US" dirty="0" smtClean="0"/>
              <a:t>, Difficulty moving one side/limb, </a:t>
            </a:r>
            <a:r>
              <a:rPr lang="en-US" dirty="0" err="1" smtClean="0"/>
              <a:t>paraesthesia</a:t>
            </a:r>
            <a:r>
              <a:rPr lang="en-US" dirty="0" smtClean="0"/>
              <a:t> one side/limb.</a:t>
            </a:r>
          </a:p>
          <a:p>
            <a:r>
              <a:rPr lang="en-US" dirty="0" smtClean="0"/>
              <a:t>Bowel or bladder disturbance.</a:t>
            </a:r>
          </a:p>
          <a:p>
            <a:r>
              <a:rPr lang="en-US" dirty="0" smtClean="0"/>
              <a:t>True loss of consciousness.</a:t>
            </a:r>
          </a:p>
          <a:p>
            <a:r>
              <a:rPr lang="en-US" dirty="0" smtClean="0"/>
              <a:t>Prominent arrhythmia.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F2B20"/>
                </a:solidFill>
              </a:rPr>
              <a:t>Differential </a:t>
            </a:r>
            <a:r>
              <a:rPr lang="en-US" b="1" dirty="0" smtClean="0">
                <a:solidFill>
                  <a:srgbClr val="2F2B20"/>
                </a:solidFill>
              </a:rPr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A</a:t>
            </a:r>
            <a:r>
              <a:rPr lang="en-US" b="1" dirty="0">
                <a:cs typeface="Times"/>
              </a:rPr>
              <a:t>)  </a:t>
            </a:r>
            <a:r>
              <a:rPr lang="en-US" b="1" dirty="0">
                <a:solidFill>
                  <a:srgbClr val="2F2B20"/>
                </a:solidFill>
                <a:cs typeface="Times"/>
              </a:rPr>
              <a:t>peripheral vestibular </a:t>
            </a:r>
            <a:r>
              <a:rPr lang="en-US" b="1" dirty="0" smtClean="0">
                <a:solidFill>
                  <a:srgbClr val="2F2B20"/>
                </a:solidFill>
                <a:cs typeface="Times"/>
              </a:rPr>
              <a:t>loss</a:t>
            </a:r>
            <a:r>
              <a:rPr lang="en-US" b="1" dirty="0">
                <a:solidFill>
                  <a:schemeClr val="tx1"/>
                </a:solidFill>
                <a:cs typeface="Times"/>
              </a:rPr>
              <a:t/>
            </a:r>
            <a:br>
              <a:rPr lang="en-US" b="1" dirty="0">
                <a:solidFill>
                  <a:schemeClr val="tx1"/>
                </a:solidFill>
                <a:cs typeface="Times"/>
              </a:rPr>
            </a:br>
            <a:endParaRPr lang="en-US" b="1" dirty="0">
              <a:solidFill>
                <a:schemeClr val="tx1"/>
              </a:solidFill>
              <a:cs typeface="Times"/>
            </a:endParaRPr>
          </a:p>
          <a:p>
            <a:pPr>
              <a:buNone/>
            </a:pPr>
            <a:r>
              <a:rPr lang="en-US" b="1" dirty="0" smtClean="0">
                <a:solidFill>
                  <a:srgbClr val="2F2B20"/>
                </a:solidFill>
              </a:rPr>
              <a:t>B)  central vestibular loss </a:t>
            </a:r>
            <a:endParaRPr lang="en-US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7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27" y="500042"/>
            <a:ext cx="7804547" cy="5750739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chemeClr val="tx1"/>
                </a:solidFill>
              </a:rPr>
              <a:t>What are the causes of peripheral vestibular loss ?</a:t>
            </a:r>
          </a:p>
        </p:txBody>
      </p:sp>
    </p:spTree>
    <p:extLst>
      <p:ext uri="{BB962C8B-B14F-4D97-AF65-F5344CB8AC3E}">
        <p14:creationId xmlns:p14="http://schemas.microsoft.com/office/powerpoint/2010/main" xmlns="" val="1693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F2B20"/>
                </a:solidFill>
                <a:ea typeface="+mj-ea"/>
                <a:cs typeface="+mj-cs"/>
              </a:rPr>
              <a:t>Peripheral Vestibular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Vestibular neuritis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Benign paroxysmal positional vertigo ( BPPV)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Meneires</a:t>
            </a:r>
            <a:r>
              <a:rPr lang="en-US" dirty="0" smtClean="0"/>
              <a:t> disease (</a:t>
            </a:r>
            <a:r>
              <a:rPr lang="en-US" dirty="0" err="1" smtClean="0"/>
              <a:t>Endolymphatic</a:t>
            </a:r>
            <a:r>
              <a:rPr lang="en-US" dirty="0" smtClean="0"/>
              <a:t> </a:t>
            </a:r>
            <a:r>
              <a:rPr lang="en-US" dirty="0" err="1" smtClean="0"/>
              <a:t>hydrop</a:t>
            </a:r>
            <a:r>
              <a:rPr lang="en-US" dirty="0" smtClean="0"/>
              <a:t> )  </a:t>
            </a:r>
          </a:p>
          <a:p>
            <a:pPr>
              <a:buFont typeface="Wingdings" pitchFamily="2" charset="2"/>
              <a:buChar char="v"/>
            </a:pPr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xmlns="" val="38846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2F2B20"/>
                </a:solidFill>
                <a:ea typeface="+mj-ea"/>
                <a:cs typeface="+mj-cs"/>
              </a:rPr>
              <a:t>Vestibular neuritis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Viral infection of vestibular organ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50% Infectious illness precede VN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Affect all ages but rare in children</a:t>
            </a:r>
          </a:p>
        </p:txBody>
      </p:sp>
    </p:spTree>
    <p:extLst>
      <p:ext uri="{BB962C8B-B14F-4D97-AF65-F5344CB8AC3E}">
        <p14:creationId xmlns:p14="http://schemas.microsoft.com/office/powerpoint/2010/main" xmlns="" val="11525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Affected patient presents acutely with spontaneous </a:t>
            </a:r>
            <a:r>
              <a:rPr lang="en-US" dirty="0" err="1" smtClean="0">
                <a:solidFill>
                  <a:schemeClr val="tx1"/>
                </a:solidFill>
              </a:rPr>
              <a:t>nystagmous</a:t>
            </a:r>
            <a:r>
              <a:rPr lang="en-US" dirty="0" smtClean="0">
                <a:solidFill>
                  <a:schemeClr val="tx1"/>
                </a:solidFill>
              </a:rPr>
              <a:t> ,vertigo and nausea &amp; vomiting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Patient requires only symptomatic treatment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It takes 3 weeks to recover from vestibular neuritis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2F2B20"/>
                </a:solidFill>
                <a:ea typeface="+mj-ea"/>
                <a:cs typeface="+mj-cs"/>
              </a:rPr>
              <a:t>Vestibular neuritis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Objectives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27" y="1830586"/>
            <a:ext cx="8045677" cy="44201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To know anatomy of balance organs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Physiology of balance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Relevant history in dizzy patients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Classification of vertigo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Common peripheral causes of vertigo ,clinical features ,investigation and management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Common central causes of vertigo ,clinical features ,investigation and management </a:t>
            </a:r>
          </a:p>
        </p:txBody>
      </p:sp>
    </p:spTree>
    <p:extLst>
      <p:ext uri="{BB962C8B-B14F-4D97-AF65-F5344CB8AC3E}">
        <p14:creationId xmlns:p14="http://schemas.microsoft.com/office/powerpoint/2010/main" xmlns="" val="20634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F2B20"/>
                </a:solidFill>
              </a:rPr>
              <a:t>Benign Paroxysmal Positional Vertigo</a:t>
            </a:r>
            <a:endParaRPr lang="en-US" b="1" dirty="0"/>
          </a:p>
        </p:txBody>
      </p:sp>
      <p:pic>
        <p:nvPicPr>
          <p:cNvPr id="4" name="Picture 4" descr="bppv-m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40" y="2143116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0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most common cause of vertigo in patient </a:t>
            </a:r>
            <a:r>
              <a:rPr lang="en-US" dirty="0">
                <a:cs typeface="Times New Roman" charset="0"/>
              </a:rPr>
              <a:t>&gt; 40 years </a:t>
            </a:r>
            <a:endParaRPr lang="en-US" dirty="0"/>
          </a:p>
          <a:p>
            <a:pPr algn="just"/>
            <a:r>
              <a:rPr lang="en-US" dirty="0"/>
              <a:t>Repeated attacks of vertigo usually of short duration less than a minute .</a:t>
            </a:r>
          </a:p>
          <a:p>
            <a:pPr algn="just"/>
            <a:r>
              <a:rPr lang="en-US" dirty="0"/>
              <a:t>Provoked by certain positions (rolling in beds, looking up ,and head rotations)</a:t>
            </a:r>
          </a:p>
          <a:p>
            <a:pPr algn="just"/>
            <a:r>
              <a:rPr lang="en-US" dirty="0"/>
              <a:t>Not associated with any hearing impairment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F2B20"/>
                </a:solidFill>
              </a:rPr>
              <a:t>Benign Paroxysmal Positional Vertigo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631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body" sz="half" idx="1"/>
          </p:nvPr>
        </p:nvSpPr>
        <p:spPr>
          <a:xfrm>
            <a:off x="669726" y="2500306"/>
            <a:ext cx="3750469" cy="3750475"/>
          </a:xfrm>
        </p:spPr>
        <p:txBody>
          <a:bodyPr>
            <a:noAutofit/>
          </a:bodyPr>
          <a:lstStyle/>
          <a:p>
            <a:r>
              <a:rPr lang="en-US" sz="2400" dirty="0" smtClean="0"/>
              <a:t>not identifiable. </a:t>
            </a:r>
          </a:p>
          <a:p>
            <a:r>
              <a:rPr lang="en-US" sz="2400" dirty="0" smtClean="0"/>
              <a:t>closed head injury followed `(surgery )</a:t>
            </a:r>
          </a:p>
          <a:p>
            <a:r>
              <a:rPr lang="en-US" sz="2400" dirty="0" smtClean="0"/>
              <a:t> infections (15% vestibular </a:t>
            </a:r>
            <a:r>
              <a:rPr lang="en-US" sz="2400" dirty="0" err="1" smtClean="0"/>
              <a:t>neuronitis</a:t>
            </a:r>
            <a:r>
              <a:rPr lang="en-US" sz="2400" dirty="0" smtClean="0"/>
              <a:t>)</a:t>
            </a:r>
          </a:p>
        </p:txBody>
      </p:sp>
      <p:sp>
        <p:nvSpPr>
          <p:cNvPr id="6" name="Rechteck 5"/>
          <p:cNvSpPr/>
          <p:nvPr/>
        </p:nvSpPr>
        <p:spPr>
          <a:xfrm>
            <a:off x="4572032" y="2882342"/>
            <a:ext cx="4286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 prolonged bed rest.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dirty="0" err="1" smtClean="0">
                <a:latin typeface="Arial" pitchFamily="34" charset="0"/>
              </a:rPr>
              <a:t>é</a:t>
            </a:r>
            <a:r>
              <a:rPr lang="en-US" sz="2400" dirty="0" err="1" smtClean="0"/>
              <a:t>ni</a:t>
            </a:r>
            <a:r>
              <a:rPr lang="en-US" sz="2400" dirty="0" err="1" smtClean="0">
                <a:latin typeface="Arial" pitchFamily="34" charset="0"/>
              </a:rPr>
              <a:t>è</a:t>
            </a:r>
            <a:r>
              <a:rPr lang="en-US" sz="2400" dirty="0" err="1" smtClean="0"/>
              <a:t>re's</a:t>
            </a:r>
            <a:r>
              <a:rPr lang="en-US" sz="2400" dirty="0" smtClean="0"/>
              <a:t> disease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 recurrent </a:t>
            </a:r>
            <a:r>
              <a:rPr lang="en-US" sz="2400" dirty="0" err="1" smtClean="0"/>
              <a:t>vestibulopathy</a:t>
            </a:r>
            <a:endParaRPr lang="en-US" sz="24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 migraine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2000248"/>
            <a:ext cx="1885936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Etiology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F2B20"/>
                </a:solidFill>
              </a:rPr>
              <a:t>Benign Paroxysmal Positional Vertigo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27" y="1937763"/>
            <a:ext cx="7804547" cy="44201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Diagnosis:</a:t>
            </a:r>
            <a:endParaRPr lang="en-US" sz="2800" b="1" dirty="0"/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400" dirty="0"/>
              <a:t>History </a:t>
            </a:r>
            <a:r>
              <a:rPr lang="en-US" sz="2400" dirty="0" smtClean="0"/>
              <a:t>(Only type of vertigo) </a:t>
            </a:r>
          </a:p>
          <a:p>
            <a:pPr lvl="2">
              <a:lnSpc>
                <a:spcPct val="140000"/>
              </a:lnSpc>
            </a:pPr>
            <a:r>
              <a:rPr lang="en-US" sz="2000" dirty="0" smtClean="0">
                <a:ea typeface="Arial" pitchFamily="34" charset="0"/>
              </a:rPr>
              <a:t>Multiple times per day </a:t>
            </a:r>
          </a:p>
          <a:p>
            <a:pPr lvl="2">
              <a:lnSpc>
                <a:spcPct val="140000"/>
              </a:lnSpc>
            </a:pPr>
            <a:r>
              <a:rPr lang="en-US" sz="2000" dirty="0" smtClean="0">
                <a:ea typeface="Arial" pitchFamily="34" charset="0"/>
              </a:rPr>
              <a:t>brief episodes </a:t>
            </a:r>
          </a:p>
          <a:p>
            <a:pPr lvl="2">
              <a:lnSpc>
                <a:spcPct val="140000"/>
              </a:lnSpc>
            </a:pPr>
            <a:r>
              <a:rPr lang="en-US" sz="2000" dirty="0" smtClean="0">
                <a:ea typeface="Arial" pitchFamily="34" charset="0"/>
              </a:rPr>
              <a:t>Unaccompanied by auditory complaints</a:t>
            </a:r>
            <a:endParaRPr lang="en-US" sz="2000" dirty="0">
              <a:ea typeface="Arial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400" dirty="0" smtClean="0"/>
              <a:t>Dix-</a:t>
            </a:r>
            <a:r>
              <a:rPr lang="en-US" sz="2400" dirty="0" err="1" smtClean="0"/>
              <a:t>Halpike</a:t>
            </a:r>
            <a:r>
              <a:rPr lang="en-US" sz="2400" dirty="0" smtClean="0"/>
              <a:t> </a:t>
            </a:r>
            <a:r>
              <a:rPr lang="en-US" sz="2400" dirty="0"/>
              <a:t>maneuver </a:t>
            </a: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F2B20"/>
                </a:solidFill>
              </a:rPr>
              <a:t>Benign Paroxysmal Positional Vertigo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985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x Hallpike to Diagnose BPPV Dizzines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3286123"/>
            <a:ext cx="2857520" cy="14287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Management :</a:t>
            </a:r>
          </a:p>
          <a:p>
            <a:pPr marL="312528" lvl="1" indent="0">
              <a:buNone/>
            </a:pPr>
            <a:r>
              <a:rPr lang="en-US" sz="2400" dirty="0" err="1" smtClean="0"/>
              <a:t>Epley</a:t>
            </a:r>
            <a:r>
              <a:rPr lang="en-US" sz="2400" dirty="0" smtClean="0"/>
              <a:t> maneuver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F2B20"/>
                </a:solidFill>
              </a:rPr>
              <a:t>Benign Paroxysmal Positional Vertigo</a:t>
            </a:r>
            <a:endParaRPr lang="en-US" b="1" dirty="0"/>
          </a:p>
        </p:txBody>
      </p:sp>
      <p:pic>
        <p:nvPicPr>
          <p:cNvPr id="5" name="Picture 3" descr="Ep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5772160" cy="34290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pley Maneuver to Treat BPPV Vertig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2F2B20"/>
                </a:solidFill>
              </a:rPr>
              <a:t>Endolymphatic</a:t>
            </a:r>
            <a:r>
              <a:rPr lang="en-US" b="1" dirty="0">
                <a:solidFill>
                  <a:srgbClr val="2F2B20"/>
                </a:solidFill>
              </a:rPr>
              <a:t> </a:t>
            </a:r>
            <a:r>
              <a:rPr lang="en-US" b="1" dirty="0" err="1">
                <a:solidFill>
                  <a:srgbClr val="2F2B20"/>
                </a:solidFill>
              </a:rPr>
              <a:t>hydrop</a:t>
            </a:r>
            <a:r>
              <a:rPr lang="en-US" b="1" dirty="0">
                <a:solidFill>
                  <a:srgbClr val="2F2B20"/>
                </a:solidFill>
              </a:rPr>
              <a:t> (</a:t>
            </a:r>
            <a:r>
              <a:rPr lang="en-US" b="1" dirty="0" err="1">
                <a:solidFill>
                  <a:srgbClr val="2F2B20"/>
                </a:solidFill>
              </a:rPr>
              <a:t>Meneire’s</a:t>
            </a:r>
            <a:r>
              <a:rPr lang="en-US" b="1" dirty="0">
                <a:solidFill>
                  <a:srgbClr val="2F2B20"/>
                </a:solidFill>
              </a:rPr>
              <a:t> </a:t>
            </a:r>
            <a:r>
              <a:rPr lang="en-US" b="1" dirty="0" smtClean="0">
                <a:solidFill>
                  <a:srgbClr val="2F2B20"/>
                </a:solidFill>
              </a:rPr>
              <a:t>disease)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27" y="1830586"/>
            <a:ext cx="4330901" cy="442019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Pathophysiology :</a:t>
            </a:r>
          </a:p>
          <a:p>
            <a:pPr lvl="1"/>
            <a:r>
              <a:rPr lang="en-US" dirty="0"/>
              <a:t>Unknown etiology </a:t>
            </a:r>
          </a:p>
          <a:p>
            <a:pPr lvl="1"/>
            <a:r>
              <a:rPr lang="en-US" dirty="0" smtClean="0"/>
              <a:t>↑ production / ↓ </a:t>
            </a:r>
            <a:r>
              <a:rPr lang="en-US" dirty="0" err="1" smtClean="0"/>
              <a:t>reabsorption</a:t>
            </a:r>
            <a:r>
              <a:rPr lang="en-US" dirty="0" smtClean="0"/>
              <a:t> of fluid </a:t>
            </a:r>
            <a:r>
              <a:rPr lang="en-US" dirty="0"/>
              <a:t>within inner compartment </a:t>
            </a:r>
          </a:p>
          <a:p>
            <a:endParaRPr lang="en-US" dirty="0"/>
          </a:p>
        </p:txBody>
      </p:sp>
      <p:pic>
        <p:nvPicPr>
          <p:cNvPr id="5" name="Picture 3" descr="Membranous-Labyrinth-s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928802"/>
            <a:ext cx="25002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ngorg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00504"/>
            <a:ext cx="2500330" cy="20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06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Recurrent vertigo  </a:t>
            </a:r>
            <a:r>
              <a:rPr lang="en-US" dirty="0"/>
              <a:t>(minutes to hours  )</a:t>
            </a:r>
          </a:p>
          <a:p>
            <a:pPr lvl="2"/>
            <a:r>
              <a:rPr lang="en-US" dirty="0"/>
              <a:t>Low frequency fluctuating SNHL</a:t>
            </a:r>
          </a:p>
          <a:p>
            <a:pPr lvl="2"/>
            <a:r>
              <a:rPr lang="en-US" dirty="0" smtClean="0"/>
              <a:t>Tinnitus</a:t>
            </a:r>
          </a:p>
          <a:p>
            <a:pPr lvl="2"/>
            <a:r>
              <a:rPr lang="en-US" dirty="0" smtClean="0"/>
              <a:t>Ear Fullness</a:t>
            </a:r>
            <a:endParaRPr lang="en-US" dirty="0"/>
          </a:p>
          <a:p>
            <a:r>
              <a:rPr lang="en-US" dirty="0"/>
              <a:t>In 10 - 20% of cases the disease later involves the opposite </a:t>
            </a:r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2F2B20"/>
                </a:solidFill>
              </a:rPr>
              <a:t>Endolymphatic</a:t>
            </a:r>
            <a:r>
              <a:rPr lang="en-US" b="1" dirty="0">
                <a:solidFill>
                  <a:srgbClr val="2F2B20"/>
                </a:solidFill>
              </a:rPr>
              <a:t> </a:t>
            </a:r>
            <a:r>
              <a:rPr lang="en-US" b="1" dirty="0" err="1">
                <a:solidFill>
                  <a:srgbClr val="2F2B20"/>
                </a:solidFill>
              </a:rPr>
              <a:t>hydrop</a:t>
            </a:r>
            <a:r>
              <a:rPr lang="en-US" b="1" dirty="0">
                <a:solidFill>
                  <a:srgbClr val="2F2B20"/>
                </a:solidFill>
              </a:rPr>
              <a:t> (</a:t>
            </a:r>
            <a:r>
              <a:rPr lang="en-US" b="1" dirty="0" err="1">
                <a:solidFill>
                  <a:srgbClr val="2F2B20"/>
                </a:solidFill>
              </a:rPr>
              <a:t>Meneire’s</a:t>
            </a:r>
            <a:r>
              <a:rPr lang="en-US" b="1" dirty="0">
                <a:solidFill>
                  <a:srgbClr val="2F2B20"/>
                </a:solidFill>
              </a:rPr>
              <a:t> </a:t>
            </a:r>
            <a:r>
              <a:rPr lang="en-US" b="1" dirty="0" smtClean="0">
                <a:solidFill>
                  <a:srgbClr val="2F2B20"/>
                </a:solidFill>
              </a:rPr>
              <a:t>disease)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54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Pathology: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/>
              <a:t>↑ production / ↓ </a:t>
            </a:r>
            <a:r>
              <a:rPr lang="en-US" sz="2000" dirty="0" err="1" smtClean="0"/>
              <a:t>reabsorption</a:t>
            </a:r>
            <a:r>
              <a:rPr lang="en-US" sz="2000" dirty="0" smtClean="0"/>
              <a:t> of </a:t>
            </a:r>
            <a:r>
              <a:rPr lang="en-US" sz="2000" dirty="0" err="1" smtClean="0"/>
              <a:t>endolymphatic</a:t>
            </a:r>
            <a:r>
              <a:rPr lang="en-US" sz="2000" dirty="0" smtClean="0"/>
              <a:t> fluid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/>
              <a:t>Progressive </a:t>
            </a:r>
            <a:r>
              <a:rPr lang="en-US" sz="2000" dirty="0" err="1" smtClean="0"/>
              <a:t>hydrops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/>
              <a:t>membranous ruptures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/>
              <a:t>Spillage of large amounts of </a:t>
            </a:r>
            <a:r>
              <a:rPr lang="en-US" sz="2000" dirty="0" err="1" smtClean="0"/>
              <a:t>neurotoxic</a:t>
            </a:r>
            <a:r>
              <a:rPr lang="en-US" sz="2000" dirty="0" smtClean="0"/>
              <a:t> </a:t>
            </a:r>
            <a:r>
              <a:rPr lang="en-US" sz="2000" dirty="0" err="1" smtClean="0"/>
              <a:t>endolymph</a:t>
            </a:r>
            <a:r>
              <a:rPr lang="en-US" sz="2000" dirty="0" smtClean="0"/>
              <a:t> into the </a:t>
            </a:r>
            <a:r>
              <a:rPr lang="en-US" sz="2000" dirty="0" err="1" smtClean="0"/>
              <a:t>perilymphatic</a:t>
            </a:r>
            <a:r>
              <a:rPr lang="en-US" sz="2000" dirty="0" smtClean="0"/>
              <a:t> compartment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/>
              <a:t>healing of the membranes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/>
              <a:t>Distortion and atrophy of sensory and neural structures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2F2B20"/>
                </a:solidFill>
              </a:rPr>
              <a:t>Endolymphatic</a:t>
            </a:r>
            <a:r>
              <a:rPr lang="en-US" b="1" dirty="0">
                <a:solidFill>
                  <a:srgbClr val="2F2B20"/>
                </a:solidFill>
              </a:rPr>
              <a:t> </a:t>
            </a:r>
            <a:r>
              <a:rPr lang="en-US" b="1" dirty="0" err="1">
                <a:solidFill>
                  <a:srgbClr val="2F2B20"/>
                </a:solidFill>
              </a:rPr>
              <a:t>hydrop</a:t>
            </a:r>
            <a:r>
              <a:rPr lang="en-US" b="1" dirty="0">
                <a:solidFill>
                  <a:srgbClr val="2F2B20"/>
                </a:solidFill>
              </a:rPr>
              <a:t> (</a:t>
            </a:r>
            <a:r>
              <a:rPr lang="en-US" b="1" dirty="0" err="1">
                <a:solidFill>
                  <a:srgbClr val="2F2B20"/>
                </a:solidFill>
              </a:rPr>
              <a:t>Meneire’s</a:t>
            </a:r>
            <a:r>
              <a:rPr lang="en-US" b="1" dirty="0">
                <a:solidFill>
                  <a:srgbClr val="2F2B20"/>
                </a:solidFill>
              </a:rPr>
              <a:t> </a:t>
            </a:r>
            <a:r>
              <a:rPr lang="en-US" b="1" dirty="0" smtClean="0">
                <a:solidFill>
                  <a:srgbClr val="2F2B20"/>
                </a:solidFill>
              </a:rPr>
              <a:t>disease)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9" y="1830587"/>
            <a:ext cx="7804547" cy="3241488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chemeClr val="tx1"/>
                </a:solidFill>
              </a:rPr>
              <a:t>What are the components of balance system ? </a:t>
            </a:r>
          </a:p>
        </p:txBody>
      </p:sp>
    </p:spTree>
    <p:extLst>
      <p:ext uri="{BB962C8B-B14F-4D97-AF65-F5344CB8AC3E}">
        <p14:creationId xmlns:p14="http://schemas.microsoft.com/office/powerpoint/2010/main" xmlns="" val="32617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27" y="1830586"/>
            <a:ext cx="2687827" cy="4420195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</a:rPr>
              <a:t>Diagnosis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History </a:t>
            </a:r>
            <a:endParaRPr lang="en-US" dirty="0"/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PTA </a:t>
            </a:r>
            <a:r>
              <a:rPr lang="en-US" sz="2400" dirty="0" smtClean="0"/>
              <a:t>: LF-SNHL</a:t>
            </a:r>
            <a:endParaRPr lang="en-US" dirty="0" smtClean="0"/>
          </a:p>
          <a:p>
            <a:pPr lvl="1">
              <a:buFont typeface="Symbol" pitchFamily="18" charset="2"/>
              <a:buChar char="-"/>
            </a:pPr>
            <a:r>
              <a:rPr lang="en-US" sz="2400" dirty="0" smtClean="0">
                <a:sym typeface="Wingdings" pitchFamily="2" charset="2"/>
              </a:rPr>
              <a:t>R/O other DD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21" t="18520" r="41667" b="49492"/>
          <a:stretch>
            <a:fillRect/>
          </a:stretch>
        </p:blipFill>
        <p:spPr bwMode="auto">
          <a:xfrm>
            <a:off x="3502025" y="2071678"/>
            <a:ext cx="4713313" cy="405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2F2B20"/>
                </a:solidFill>
              </a:rPr>
              <a:t>Endolymphatic</a:t>
            </a:r>
            <a:r>
              <a:rPr lang="en-US" b="1" dirty="0">
                <a:solidFill>
                  <a:srgbClr val="2F2B20"/>
                </a:solidFill>
              </a:rPr>
              <a:t> </a:t>
            </a:r>
            <a:r>
              <a:rPr lang="en-US" b="1" dirty="0" err="1">
                <a:solidFill>
                  <a:srgbClr val="2F2B20"/>
                </a:solidFill>
              </a:rPr>
              <a:t>hydrop</a:t>
            </a:r>
            <a:r>
              <a:rPr lang="en-US" b="1" dirty="0">
                <a:solidFill>
                  <a:srgbClr val="2F2B20"/>
                </a:solidFill>
              </a:rPr>
              <a:t> (</a:t>
            </a:r>
            <a:r>
              <a:rPr lang="en-US" b="1" dirty="0" err="1">
                <a:solidFill>
                  <a:srgbClr val="2F2B20"/>
                </a:solidFill>
              </a:rPr>
              <a:t>Meneire’s</a:t>
            </a:r>
            <a:r>
              <a:rPr lang="en-US" b="1" dirty="0">
                <a:solidFill>
                  <a:srgbClr val="2F2B20"/>
                </a:solidFill>
              </a:rPr>
              <a:t> </a:t>
            </a:r>
            <a:r>
              <a:rPr lang="en-US" b="1" dirty="0" smtClean="0">
                <a:solidFill>
                  <a:srgbClr val="2F2B20"/>
                </a:solidFill>
              </a:rPr>
              <a:t>disease)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422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1" dirty="0" smtClean="0"/>
              <a:t>Management: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low-salt </a:t>
            </a:r>
            <a:r>
              <a:rPr lang="en-US" dirty="0"/>
              <a:t>diet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Medical therapy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Others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2F2B20"/>
                </a:solidFill>
              </a:rPr>
              <a:t>Endolymphatic</a:t>
            </a:r>
            <a:r>
              <a:rPr lang="en-US" b="1" dirty="0">
                <a:solidFill>
                  <a:srgbClr val="2F2B20"/>
                </a:solidFill>
              </a:rPr>
              <a:t> </a:t>
            </a:r>
            <a:r>
              <a:rPr lang="en-US" b="1" dirty="0" err="1">
                <a:solidFill>
                  <a:srgbClr val="2F2B20"/>
                </a:solidFill>
              </a:rPr>
              <a:t>hydrop</a:t>
            </a:r>
            <a:r>
              <a:rPr lang="en-US" b="1" dirty="0">
                <a:solidFill>
                  <a:srgbClr val="2F2B20"/>
                </a:solidFill>
              </a:rPr>
              <a:t> (</a:t>
            </a:r>
            <a:r>
              <a:rPr lang="en-US" b="1" dirty="0" err="1">
                <a:solidFill>
                  <a:srgbClr val="2F2B20"/>
                </a:solidFill>
              </a:rPr>
              <a:t>Meneire’s</a:t>
            </a:r>
            <a:r>
              <a:rPr lang="en-US" b="1" dirty="0">
                <a:solidFill>
                  <a:srgbClr val="2F2B20"/>
                </a:solidFill>
              </a:rPr>
              <a:t> </a:t>
            </a:r>
            <a:r>
              <a:rPr lang="en-US" b="1" dirty="0" smtClean="0">
                <a:solidFill>
                  <a:srgbClr val="2F2B20"/>
                </a:solidFill>
              </a:rPr>
              <a:t>disease)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8475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65" y="2370816"/>
            <a:ext cx="7561262" cy="28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are the causes of central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CVA (</a:t>
            </a:r>
            <a:r>
              <a:rPr lang="en-US" dirty="0" err="1"/>
              <a:t>Cerebero</a:t>
            </a:r>
            <a:r>
              <a:rPr lang="en-US" dirty="0"/>
              <a:t> vascular accident)</a:t>
            </a:r>
          </a:p>
          <a:p>
            <a:r>
              <a:rPr lang="en-US" dirty="0"/>
              <a:t>Brain tumor ( acoustic neuroma ) </a:t>
            </a:r>
          </a:p>
          <a:p>
            <a:r>
              <a:rPr lang="en-US" dirty="0"/>
              <a:t>Multiple sclerosis</a:t>
            </a:r>
          </a:p>
          <a:p>
            <a:r>
              <a:rPr lang="en-US" dirty="0"/>
              <a:t>Migraine  </a:t>
            </a:r>
          </a:p>
        </p:txBody>
      </p:sp>
    </p:spTree>
    <p:extLst>
      <p:ext uri="{BB962C8B-B14F-4D97-AF65-F5344CB8AC3E}">
        <p14:creationId xmlns:p14="http://schemas.microsoft.com/office/powerpoint/2010/main" xmlns="" val="8146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Elderly patient with chronic disease like (DM ,HTN) with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Sudden </a:t>
            </a:r>
            <a:r>
              <a:rPr lang="en-US" dirty="0"/>
              <a:t>attack of vertigo </a:t>
            </a:r>
            <a:endParaRPr lang="en-US" dirty="0" smtClean="0"/>
          </a:p>
          <a:p>
            <a:pPr lvl="1"/>
            <a:r>
              <a:rPr lang="en-US" dirty="0" smtClean="0"/>
              <a:t>+ Neurological </a:t>
            </a:r>
            <a:r>
              <a:rPr lang="en-US" dirty="0"/>
              <a:t>symptoms </a:t>
            </a:r>
            <a:endParaRPr 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81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CPA TUMORS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Benign tumor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Arise from vestibular </a:t>
            </a:r>
            <a:r>
              <a:rPr lang="en-US" dirty="0" err="1"/>
              <a:t>devision</a:t>
            </a:r>
            <a:r>
              <a:rPr lang="en-US" dirty="0"/>
              <a:t> of </a:t>
            </a:r>
            <a:r>
              <a:rPr lang="en-US" dirty="0" smtClean="0"/>
              <a:t>VIII CN</a:t>
            </a:r>
            <a:endParaRPr lang="en-US" dirty="0"/>
          </a:p>
          <a:p>
            <a:pPr>
              <a:buNone/>
            </a:pPr>
            <a:r>
              <a:rPr lang="en-US" b="1" dirty="0"/>
              <a:t>Clinical </a:t>
            </a:r>
            <a:r>
              <a:rPr lang="en-US" b="1" dirty="0" err="1" smtClean="0"/>
              <a:t>presenatation</a:t>
            </a:r>
            <a:endParaRPr lang="en-US" b="1" dirty="0"/>
          </a:p>
          <a:p>
            <a:pPr lvl="1"/>
            <a:r>
              <a:rPr lang="en-US" sz="2000" dirty="0"/>
              <a:t>Unilateral tinnitus </a:t>
            </a:r>
          </a:p>
          <a:p>
            <a:pPr lvl="1"/>
            <a:r>
              <a:rPr lang="en-US" sz="2000" dirty="0"/>
              <a:t>Hearing loss </a:t>
            </a:r>
          </a:p>
          <a:p>
            <a:pPr lvl="1"/>
            <a:r>
              <a:rPr lang="en-US" sz="2000" dirty="0"/>
              <a:t>Dizziness 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xmlns="" val="7619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Diagnosis :</a:t>
            </a:r>
          </a:p>
          <a:p>
            <a:pPr lvl="1"/>
            <a:r>
              <a:rPr lang="en-US" dirty="0"/>
              <a:t>History </a:t>
            </a:r>
          </a:p>
          <a:p>
            <a:pPr lvl="1"/>
            <a:r>
              <a:rPr lang="en-US" dirty="0"/>
              <a:t>PTA </a:t>
            </a:r>
            <a:r>
              <a:rPr lang="en-US" dirty="0" smtClean="0"/>
              <a:t>( </a:t>
            </a:r>
            <a:r>
              <a:rPr lang="en-US" dirty="0"/>
              <a:t>Unilateral SNHL )</a:t>
            </a:r>
          </a:p>
          <a:p>
            <a:pPr lvl="1"/>
            <a:r>
              <a:rPr lang="en-US" dirty="0"/>
              <a:t>Radiology </a:t>
            </a:r>
            <a:endParaRPr lang="x-none" dirty="0"/>
          </a:p>
          <a:p>
            <a:endParaRPr lang="en-US" dirty="0"/>
          </a:p>
        </p:txBody>
      </p:sp>
      <p:pic>
        <p:nvPicPr>
          <p:cNvPr id="4" name="Picture 3" descr="acousticneuromaT1g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571744"/>
            <a:ext cx="3265978" cy="289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CPA TUMORS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722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727" y="1830586"/>
            <a:ext cx="3759397" cy="44201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Audiology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ea typeface="Arial" pitchFamily="34" charset="0"/>
              </a:rPr>
              <a:t>PTA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ea typeface="Arial" pitchFamily="34" charset="0"/>
              </a:rPr>
              <a:t>ENG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ea typeface="Arial" pitchFamily="34" charset="0"/>
              </a:rPr>
              <a:t>Posturography</a:t>
            </a:r>
            <a:endParaRPr lang="en-US" sz="2400" dirty="0" smtClean="0">
              <a:ea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ea typeface="Arial" pitchFamily="34" charset="0"/>
              </a:rPr>
              <a:t>Rotation chair</a:t>
            </a:r>
          </a:p>
        </p:txBody>
      </p:sp>
      <p:sp>
        <p:nvSpPr>
          <p:cNvPr id="4" name="Rechteck 3"/>
          <p:cNvSpPr/>
          <p:nvPr/>
        </p:nvSpPr>
        <p:spPr>
          <a:xfrm>
            <a:off x="5000628" y="2214554"/>
            <a:ext cx="3429024" cy="365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/>
              <a:t> Radiology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dirty="0" smtClean="0">
                <a:ea typeface="Arial" pitchFamily="34" charset="0"/>
              </a:rPr>
              <a:t> CT Scan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dirty="0" smtClean="0">
                <a:ea typeface="Arial" pitchFamily="34" charset="0"/>
              </a:rPr>
              <a:t> MRI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/>
              <a:t> Blood Test</a:t>
            </a:r>
            <a:endParaRPr lang="ar-SA" sz="2400" dirty="0" smtClean="0"/>
          </a:p>
          <a:p>
            <a:pPr lvl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dirty="0" smtClean="0">
                <a:ea typeface="Arial" pitchFamily="34" charset="0"/>
              </a:rPr>
              <a:t> CBC, TFT, FT-Abs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Investigations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Take Home message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b="1" dirty="0"/>
              <a:t>History is the most important </a:t>
            </a:r>
            <a:r>
              <a:rPr lang="en-US" b="1" dirty="0" smtClean="0"/>
              <a:t>key </a:t>
            </a:r>
            <a:r>
              <a:rPr lang="en-US" b="1" dirty="0"/>
              <a:t>to diagnosis for a dizzy </a:t>
            </a:r>
            <a:r>
              <a:rPr lang="en-US" b="1" dirty="0" smtClean="0"/>
              <a:t>patient.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5572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Bildergebnis für ^Tha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381625" cy="558165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components of balance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Inner ear (3 </a:t>
            </a:r>
            <a:r>
              <a:rPr lang="en-US" dirty="0" err="1" smtClean="0">
                <a:solidFill>
                  <a:schemeClr val="tx1"/>
                </a:solidFill>
              </a:rPr>
              <a:t>semicicular</a:t>
            </a:r>
            <a:r>
              <a:rPr lang="en-US" dirty="0" smtClean="0">
                <a:solidFill>
                  <a:schemeClr val="tx1"/>
                </a:solidFill>
              </a:rPr>
              <a:t> canals and </a:t>
            </a:r>
            <a:r>
              <a:rPr lang="en-US" dirty="0" err="1" smtClean="0">
                <a:solidFill>
                  <a:schemeClr val="tx1"/>
                </a:solidFill>
              </a:rPr>
              <a:t>otolith</a:t>
            </a:r>
            <a:r>
              <a:rPr lang="en-US" dirty="0" smtClean="0">
                <a:solidFill>
                  <a:schemeClr val="tx1"/>
                </a:solidFill>
              </a:rPr>
              <a:t> organ 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Cerebellum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Vision   (VOR)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Proprioceptive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8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  <a:t>How does balance system work ?</a:t>
            </a:r>
            <a:endParaRPr lang="x-none" b="1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algn="ctr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7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Physiology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00200"/>
            <a:ext cx="7858148" cy="4525963"/>
          </a:xfrm>
        </p:spPr>
        <p:txBody>
          <a:bodyPr/>
          <a:lstStyle/>
          <a:p>
            <a:pPr algn="just">
              <a:buNone/>
              <a:defRPr/>
            </a:pPr>
            <a:r>
              <a:rPr lang="en-US" dirty="0" smtClean="0"/>
              <a:t>    Transform </a:t>
            </a:r>
            <a:r>
              <a:rPr lang="en-US" dirty="0"/>
              <a:t>of the forces associate with </a:t>
            </a:r>
            <a:r>
              <a:rPr lang="en-US" dirty="0">
                <a:solidFill>
                  <a:srgbClr val="0000FF"/>
                </a:solidFill>
              </a:rPr>
              <a:t>head acceleration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gravity</a:t>
            </a:r>
            <a:r>
              <a:rPr lang="en-US" dirty="0"/>
              <a:t> into a </a:t>
            </a:r>
            <a:r>
              <a:rPr lang="en-US" dirty="0">
                <a:solidFill>
                  <a:srgbClr val="0000FF"/>
                </a:solidFill>
              </a:rPr>
              <a:t>biological signals </a:t>
            </a:r>
            <a:r>
              <a:rPr lang="en-US" dirty="0"/>
              <a:t>that the brain can use to </a:t>
            </a:r>
            <a:r>
              <a:rPr lang="en-US" dirty="0" smtClean="0"/>
              <a:t>develop</a:t>
            </a:r>
            <a:r>
              <a:rPr lang="en-US" dirty="0"/>
              <a:t> </a:t>
            </a:r>
            <a:r>
              <a:rPr lang="en-US" dirty="0" smtClean="0"/>
              <a:t>reflexes ?</a:t>
            </a:r>
          </a:p>
          <a:p>
            <a:pPr algn="just">
              <a:buNone/>
              <a:defRPr/>
            </a:pPr>
            <a:endParaRPr lang="en-US" dirty="0"/>
          </a:p>
          <a:p>
            <a:pPr algn="ctr"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What are the importance of these reflexes ? 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4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End result from vestibular functions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subjective awareness of head position in space (orientation)  </a:t>
            </a:r>
          </a:p>
          <a:p>
            <a:r>
              <a:rPr lang="en-US" dirty="0"/>
              <a:t>produce motor reflexes that will maintain posture </a:t>
            </a:r>
          </a:p>
          <a:p>
            <a:r>
              <a:rPr lang="en-US" dirty="0" smtClean="0"/>
              <a:t> </a:t>
            </a:r>
            <a:r>
              <a:rPr lang="en-US" dirty="0"/>
              <a:t>ocular </a:t>
            </a:r>
            <a:r>
              <a:rPr lang="en-US" dirty="0" smtClean="0"/>
              <a:t>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4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59" t="11989" b="19077"/>
          <a:stretch>
            <a:fillRect/>
          </a:stretch>
        </p:blipFill>
        <p:spPr bwMode="auto">
          <a:xfrm>
            <a:off x="1000100" y="1285860"/>
            <a:ext cx="7129462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1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Illusion of movement of self or environment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Exact description important: Not accept </a:t>
            </a:r>
            <a:r>
              <a:rPr lang="ja-JP" altLang="en-US" smtClean="0">
                <a:latin typeface="Arial" pitchFamily="34" charset="0"/>
              </a:rPr>
              <a:t>“</a:t>
            </a:r>
            <a:r>
              <a:rPr lang="en-US" altLang="ja-JP" dirty="0" smtClean="0"/>
              <a:t>dizziness</a:t>
            </a:r>
            <a:r>
              <a:rPr lang="ja-JP" altLang="en-US" smtClean="0">
                <a:latin typeface="Arial" pitchFamily="34" charset="0"/>
              </a:rPr>
              <a:t>”</a:t>
            </a:r>
            <a:r>
              <a:rPr lang="en-US" altLang="ja-JP" dirty="0" smtClean="0"/>
              <a:t> - too vague</a:t>
            </a:r>
          </a:p>
          <a:p>
            <a:pPr lvl="2"/>
            <a:r>
              <a:rPr lang="en-US" dirty="0" smtClean="0">
                <a:ea typeface="Arial" pitchFamily="34" charset="0"/>
              </a:rPr>
              <a:t>True spinning? -comparator</a:t>
            </a:r>
          </a:p>
          <a:p>
            <a:pPr lvl="2"/>
            <a:r>
              <a:rPr lang="en-US" dirty="0" smtClean="0">
                <a:ea typeface="Arial" pitchFamily="34" charset="0"/>
              </a:rPr>
              <a:t>Lightheadedness?</a:t>
            </a:r>
          </a:p>
          <a:p>
            <a:pPr lvl="2"/>
            <a:r>
              <a:rPr lang="en-US" dirty="0" smtClean="0">
                <a:ea typeface="Arial" pitchFamily="34" charset="0"/>
              </a:rPr>
              <a:t>Unsteadiness?</a:t>
            </a:r>
          </a:p>
          <a:p>
            <a:pPr lvl="2"/>
            <a:r>
              <a:rPr lang="en-US" dirty="0" smtClean="0">
                <a:ea typeface="Arial" pitchFamily="34" charset="0"/>
              </a:rPr>
              <a:t>Fainting, passing out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is Dizziness?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AESC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 committee</Template>
  <TotalTime>0</TotalTime>
  <Words>743</Words>
  <Application>Microsoft Office PowerPoint</Application>
  <PresentationFormat>Bildschirmpräsentation (4:3)</PresentationFormat>
  <Paragraphs>167</Paragraphs>
  <Slides>39</Slides>
  <Notes>0</Notes>
  <HiddenSlides>0</HiddenSlides>
  <MMClips>2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KAESC</vt:lpstr>
      <vt:lpstr>Folie 1</vt:lpstr>
      <vt:lpstr>Objectives </vt:lpstr>
      <vt:lpstr>Folie 3</vt:lpstr>
      <vt:lpstr>components of balance system</vt:lpstr>
      <vt:lpstr>Folie 5</vt:lpstr>
      <vt:lpstr>Physiology </vt:lpstr>
      <vt:lpstr>End result from vestibular functions </vt:lpstr>
      <vt:lpstr>Folie 8</vt:lpstr>
      <vt:lpstr>What is Dizziness?</vt:lpstr>
      <vt:lpstr>What are the questions to ask in history ?</vt:lpstr>
      <vt:lpstr>What are the questions to ask in history ?</vt:lpstr>
      <vt:lpstr>What are the questions to ask in history ?</vt:lpstr>
      <vt:lpstr>What are the questions to ask in history ?</vt:lpstr>
      <vt:lpstr>Worrisome Features</vt:lpstr>
      <vt:lpstr>Differential diagnosis</vt:lpstr>
      <vt:lpstr>Folie 16</vt:lpstr>
      <vt:lpstr>Peripheral Vestibular Loss</vt:lpstr>
      <vt:lpstr>Vestibular neuritis</vt:lpstr>
      <vt:lpstr>Vestibular neuritis</vt:lpstr>
      <vt:lpstr>Benign Paroxysmal Positional Vertigo</vt:lpstr>
      <vt:lpstr>Benign Paroxysmal Positional Vertigo</vt:lpstr>
      <vt:lpstr>Benign Paroxysmal Positional Vertigo</vt:lpstr>
      <vt:lpstr>Benign Paroxysmal Positional Vertigo</vt:lpstr>
      <vt:lpstr>Folie 24</vt:lpstr>
      <vt:lpstr>Benign Paroxysmal Positional Vertigo</vt:lpstr>
      <vt:lpstr>Folie 26</vt:lpstr>
      <vt:lpstr>Endolymphatic hydrop (Meneire’s disease)</vt:lpstr>
      <vt:lpstr>Endolymphatic hydrop (Meneire’s disease)</vt:lpstr>
      <vt:lpstr>Endolymphatic hydrop (Meneire’s disease)</vt:lpstr>
      <vt:lpstr>Endolymphatic hydrop (Meneire’s disease)</vt:lpstr>
      <vt:lpstr>Endolymphatic hydrop (Meneire’s disease)</vt:lpstr>
      <vt:lpstr>Summary </vt:lpstr>
      <vt:lpstr>What are the causes of central ?</vt:lpstr>
      <vt:lpstr>CVA </vt:lpstr>
      <vt:lpstr>CPA TUMORS </vt:lpstr>
      <vt:lpstr>CPA TUMORS </vt:lpstr>
      <vt:lpstr>Investigations</vt:lpstr>
      <vt:lpstr>Take Home message</vt:lpstr>
      <vt:lpstr>Folie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Alzhrani</dc:creator>
  <cp:lastModifiedBy>Alzhrani</cp:lastModifiedBy>
  <cp:revision>10</cp:revision>
  <dcterms:created xsi:type="dcterms:W3CDTF">2017-01-17T06:19:32Z</dcterms:created>
  <dcterms:modified xsi:type="dcterms:W3CDTF">2017-01-17T20:37:21Z</dcterms:modified>
</cp:coreProperties>
</file>