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297" r:id="rId2"/>
    <p:sldId id="296" r:id="rId3"/>
    <p:sldId id="265" r:id="rId4"/>
    <p:sldId id="285" r:id="rId5"/>
    <p:sldId id="286" r:id="rId6"/>
    <p:sldId id="287" r:id="rId7"/>
    <p:sldId id="288" r:id="rId8"/>
    <p:sldId id="282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95" r:id="rId20"/>
    <p:sldId id="279" r:id="rId21"/>
    <p:sldId id="291" r:id="rId22"/>
    <p:sldId id="289" r:id="rId23"/>
    <p:sldId id="292" r:id="rId24"/>
    <p:sldId id="293" r:id="rId25"/>
    <p:sldId id="298" r:id="rId26"/>
    <p:sldId id="299" r:id="rId27"/>
    <p:sldId id="281" r:id="rId28"/>
    <p:sldId id="29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2" autoAdjust="0"/>
  </p:normalViewPr>
  <p:slideViewPr>
    <p:cSldViewPr>
      <p:cViewPr varScale="1">
        <p:scale>
          <a:sx n="109" d="100"/>
          <a:sy n="109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Information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1960C2F5-4435-4399-B292-B96050CC00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12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Information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5900C09C-5037-4D2B-AFED-83DD196EFE1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7097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No need for operative</a:t>
            </a:r>
            <a:r>
              <a:rPr lang="en-US" baseline="0" dirty="0" smtClean="0">
                <a:ea typeface="ＭＳ Ｐゴシック" pitchFamily="34" charset="-128"/>
              </a:rPr>
              <a:t> skills , add </a:t>
            </a: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7271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041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609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Change ward</a:t>
            </a:r>
            <a:r>
              <a:rPr lang="en-US" baseline="0" dirty="0" smtClean="0">
                <a:ea typeface="ＭＳ Ｐゴシック" pitchFamily="34" charset="-128"/>
              </a:rPr>
              <a:t> to 7A &amp;B </a:t>
            </a: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40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5718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4833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986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What does that mean ????? When not allow t write exam </a:t>
            </a:r>
          </a:p>
        </p:txBody>
      </p:sp>
    </p:spTree>
    <p:extLst>
      <p:ext uri="{BB962C8B-B14F-4D97-AF65-F5344CB8AC3E}">
        <p14:creationId xmlns:p14="http://schemas.microsoft.com/office/powerpoint/2010/main" val="3864522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734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7315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493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345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</a:t>
            </a:r>
            <a:r>
              <a:rPr lang="en-US" baseline="0" dirty="0" smtClean="0"/>
              <a:t> on clinical more </a:t>
            </a:r>
            <a:endParaRPr lang="ar-SA" dirty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Information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C09C-5037-4D2B-AFED-83DD196EFE1D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29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it to new one </a:t>
            </a:r>
            <a:endParaRPr lang="ar-SA" dirty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Information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C09C-5037-4D2B-AFED-83DD196EFE1D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70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Why 11 week </a:t>
            </a:r>
          </a:p>
        </p:txBody>
      </p:sp>
    </p:spTree>
    <p:extLst>
      <p:ext uri="{BB962C8B-B14F-4D97-AF65-F5344CB8AC3E}">
        <p14:creationId xmlns:p14="http://schemas.microsoft.com/office/powerpoint/2010/main" val="465667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354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2072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8513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599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FC458-8522-4B71-B0F7-4C706E833822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BAA73-5EAF-4469-B65B-A6DFAB0CC54E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71600" y="1600200"/>
            <a:ext cx="7315200" cy="4525963"/>
          </a:xfrm>
        </p:spPr>
        <p:txBody>
          <a:bodyPr/>
          <a:lstStyle/>
          <a:p>
            <a:pPr lvl="0"/>
            <a:endParaRPr lang="x-non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557D-CEC7-4F3C-87F3-47A04A1B76E0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600200"/>
            <a:ext cx="35814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3938588"/>
            <a:ext cx="35814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25266-DC8C-4BCE-90B7-7FC31A704F45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/>
          <a:p>
            <a:pPr lvl="0"/>
            <a:endParaRPr lang="x-none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42C8B-819F-494A-8F03-9B81978D7202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x-none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09BE4-23DE-4371-B74C-50E19800FE83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90746-B111-4080-AE97-92EF71497B55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F5805-0C86-463E-B3C2-44BB68B829CA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6A9D-0F51-40C4-82D1-7EECA184300A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E8F7-07B5-4055-A079-EF379EA62B2A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B05B-B627-44D0-8CD0-E09A8689ED22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F67A8-2D20-4FDB-9C19-CBD160F89DDB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A8A32-F76B-420D-B2D0-96B019DDEFBE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0D58F-2AB9-4FF4-9A78-0F5A6A8FACC8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34200" y="64008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24300" y="64008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66"/>
                </a:solidFill>
                <a:latin typeface="Tahoma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5D3924E6-4A5A-4834-ACD5-6516FFAA6811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  <p:pic>
        <p:nvPicPr>
          <p:cNvPr id="5126" name="Picture 6" descr="j031544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</p:sldLayoutIdLst>
  <p:transition spd="slow">
    <p:random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Arial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Arial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Arial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pitchFamily="34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aalessa@ksu.edu.sa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ORL 432 </a:t>
            </a:r>
          </a:p>
          <a:p>
            <a:pPr marL="0" indent="0">
              <a:buNone/>
            </a:pPr>
            <a:r>
              <a:rPr lang="en-US" dirty="0" smtClean="0"/>
              <a:t>Otorhinolaryngology course for   undergraduates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Presentation available :   http://fac.ksu.edu.sa/maalessa/course/124627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24686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  <a:ea typeface="ＭＳ Ｐゴシック" pitchFamily="34" charset="-128"/>
              </a:rPr>
              <a:t>ACTIVITIES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5943600" cy="45259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ACADEMIC   ACTIVITIES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Lectures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ea typeface="ＭＳ Ｐゴシック" pitchFamily="34" charset="-128"/>
              </a:rPr>
              <a:t>    First TWO WEEKS</a:t>
            </a:r>
          </a:p>
          <a:p>
            <a:pPr lvl="1" eaLnBrk="1" hangingPunct="1">
              <a:buFontTx/>
              <a:buNone/>
            </a:pPr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CLINICAL ACTIVITIES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Clinics			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Rounds (Pre &amp; Post	 Operation)	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Operative session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Communication Disorders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Audiology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ACTIVITIES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7315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ACADAEMIC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Lectures: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Theoretical aspects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Building  4 ( level </a:t>
            </a:r>
            <a:r>
              <a:rPr lang="en-US" dirty="0" smtClean="0">
                <a:ea typeface="ＭＳ Ｐゴシック" pitchFamily="34" charset="-128"/>
              </a:rPr>
              <a:t>2 /3)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Building 2  ( main auditorium) 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First two weeks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From 8 AM – 4 PM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The WHOLE Group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CLINICAL ACTIVITIES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7315200" cy="4525963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How to Examine ear, nose, throat, head &amp; neck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Common ENT symptoms &amp; signs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CLINICAL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I.     CLINICS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II.   ROUNDS (Pre and Post-Op)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III. OPERATIVE SESSION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IV.  AUDIOLOGY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V.    COMMUNICATION DISORDERS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ea typeface="ＭＳ Ｐゴシック" pitchFamily="34" charset="-128"/>
              </a:rPr>
              <a:t>           (SPEECH)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066800"/>
            <a:ext cx="7467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B0F0"/>
                </a:solidFill>
                <a:ea typeface="ＭＳ Ｐゴシック" pitchFamily="34" charset="-128"/>
              </a:rPr>
              <a:t>    CLINICAL ACTIVITIES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rgbClr val="00B0F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I. CLINICS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History taking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Examination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Building </a:t>
            </a:r>
            <a:r>
              <a:rPr lang="en-US" dirty="0" smtClean="0">
                <a:ea typeface="ＭＳ Ｐゴシック" pitchFamily="34" charset="-128"/>
              </a:rPr>
              <a:t>3 –Level </a:t>
            </a:r>
            <a:r>
              <a:rPr lang="en-US" dirty="0" smtClean="0">
                <a:ea typeface="ＭＳ Ｐゴシック" pitchFamily="34" charset="-128"/>
              </a:rPr>
              <a:t>3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Clinic </a:t>
            </a:r>
            <a:r>
              <a:rPr lang="en-US" dirty="0" smtClean="0">
                <a:ea typeface="ＭＳ Ｐゴシック" pitchFamily="34" charset="-128"/>
              </a:rPr>
              <a:t>4: Building 5 - primary care 3</a:t>
            </a:r>
            <a:r>
              <a:rPr lang="en-US" baseline="30000" dirty="0" smtClean="0">
                <a:ea typeface="ＭＳ Ｐゴシック" pitchFamily="34" charset="-128"/>
              </a:rPr>
              <a:t>rd</a:t>
            </a:r>
            <a:r>
              <a:rPr lang="en-US" dirty="0" smtClean="0">
                <a:ea typeface="ＭＳ Ｐゴシック" pitchFamily="34" charset="-128"/>
              </a:rPr>
              <a:t> floor.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 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914400"/>
            <a:ext cx="7315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B0F0"/>
                </a:solidFill>
                <a:ea typeface="ＭＳ Ｐゴシック" pitchFamily="34" charset="-128"/>
              </a:rPr>
              <a:t>   CLINICAL ACTIVITIES</a:t>
            </a:r>
          </a:p>
          <a:p>
            <a:pPr eaLnBrk="1" hangingPunct="1">
              <a:buFontTx/>
              <a:buNone/>
            </a:pPr>
            <a:endParaRPr lang="en-US" b="1" dirty="0" smtClean="0">
              <a:solidFill>
                <a:srgbClr val="00B0F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II. ROUNDS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Building </a:t>
            </a:r>
            <a:r>
              <a:rPr lang="en-US" dirty="0" smtClean="0">
                <a:ea typeface="ＭＳ Ｐゴシック" pitchFamily="34" charset="-128"/>
              </a:rPr>
              <a:t>1 </a:t>
            </a:r>
            <a:r>
              <a:rPr lang="en-US" dirty="0" smtClean="0">
                <a:ea typeface="ＭＳ Ｐゴシック" pitchFamily="34" charset="-128"/>
              </a:rPr>
              <a:t>: 5</a:t>
            </a:r>
            <a:r>
              <a:rPr lang="en-US" baseline="30000" dirty="0" smtClean="0">
                <a:ea typeface="ＭＳ Ｐゴシック" pitchFamily="34" charset="-128"/>
              </a:rPr>
              <a:t>th</a:t>
            </a:r>
            <a:r>
              <a:rPr lang="en-US" dirty="0" smtClean="0">
                <a:ea typeface="ＭＳ Ｐゴシック" pitchFamily="34" charset="-128"/>
              </a:rPr>
              <a:t> &amp; 7</a:t>
            </a:r>
            <a:r>
              <a:rPr lang="en-US" baseline="30000" dirty="0" smtClean="0">
                <a:ea typeface="ＭＳ Ｐゴシック" pitchFamily="34" charset="-128"/>
              </a:rPr>
              <a:t>TH</a:t>
            </a:r>
            <a:r>
              <a:rPr lang="en-US" dirty="0" smtClean="0">
                <a:ea typeface="ＭＳ Ｐゴシック" pitchFamily="34" charset="-128"/>
              </a:rPr>
              <a:t>  floor 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Pre-operative rounds 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Discussion of diseases, complications, outcome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B0F0"/>
                </a:solidFill>
                <a:ea typeface="ＭＳ Ｐゴシック" pitchFamily="34" charset="-128"/>
              </a:rPr>
              <a:t>      CLINICAL ACTIVITIES</a:t>
            </a:r>
          </a:p>
          <a:p>
            <a:pPr eaLnBrk="1" hangingPunct="1"/>
            <a:endParaRPr lang="en-US" b="1" dirty="0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III. OPERATIVE SESSIONS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To see common surgical procedures 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Building </a:t>
            </a:r>
            <a:r>
              <a:rPr lang="en-US" dirty="0" smtClean="0">
                <a:ea typeface="ＭＳ Ｐゴシック" pitchFamily="34" charset="-128"/>
              </a:rPr>
              <a:t>1 </a:t>
            </a:r>
            <a:r>
              <a:rPr lang="en-US" dirty="0">
                <a:ea typeface="ＭＳ Ｐゴシック" pitchFamily="34" charset="-128"/>
              </a:rPr>
              <a:t>, 2</a:t>
            </a:r>
            <a:r>
              <a:rPr lang="en-US" baseline="30000" dirty="0">
                <a:ea typeface="ＭＳ Ｐゴシック" pitchFamily="34" charset="-128"/>
              </a:rPr>
              <a:t>nd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floor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6858000" cy="884238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B0F0"/>
                </a:solidFill>
                <a:ea typeface="ＭＳ Ｐゴシック" pitchFamily="34" charset="-128"/>
              </a:rPr>
              <a:t>CLINICAL ACTIVITIES</a:t>
            </a:r>
            <a:br>
              <a:rPr lang="en-US" b="1" smtClean="0">
                <a:solidFill>
                  <a:srgbClr val="00B0F0"/>
                </a:solidFill>
                <a:ea typeface="ＭＳ Ｐゴシック" pitchFamily="34" charset="-128"/>
              </a:rPr>
            </a:br>
            <a:endParaRPr lang="ar-SA" smtClean="0">
              <a:solidFill>
                <a:srgbClr val="00B0F0"/>
              </a:solidFill>
              <a:ea typeface="ＭＳ Ｐゴシック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0"/>
            <a:ext cx="5334000" cy="3581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IV. AUDIOLOGY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Audiology &amp; Vestibular tests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Audiometry reading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Building 5- Ground floor , (New avenue will be announced later).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990600"/>
            <a:ext cx="7315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  </a:t>
            </a:r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CLINICAL ACTIVITIES</a:t>
            </a:r>
          </a:p>
          <a:p>
            <a:pPr eaLnBrk="1" hangingPunct="1"/>
            <a:endParaRPr lang="en-US" b="1" dirty="0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IV. COMMUNICATION DISORDERS (SPEECH DISORDERS)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Observe voice disorders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Building 5- second floor ( new avenue will be announced later)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8646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743152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1295400" y="304800"/>
            <a:ext cx="7848600" cy="6477000"/>
          </a:xfrm>
        </p:spPr>
        <p:txBody>
          <a:bodyPr/>
          <a:lstStyle/>
          <a:p>
            <a:r>
              <a:rPr lang="en-US" sz="1800" dirty="0" smtClean="0"/>
              <a:t>Course : ORL 432</a:t>
            </a:r>
          </a:p>
          <a:p>
            <a:r>
              <a:rPr lang="en-US" sz="1800" dirty="0" smtClean="0"/>
              <a:t>Hours : 4 </a:t>
            </a:r>
            <a:r>
              <a:rPr lang="en-US" sz="1800" dirty="0"/>
              <a:t>credit hours  </a:t>
            </a:r>
            <a:endParaRPr lang="en-US" sz="1800" dirty="0" smtClean="0"/>
          </a:p>
          <a:p>
            <a:pPr lvl="1"/>
            <a:r>
              <a:rPr lang="en-US" sz="1400" dirty="0" smtClean="0"/>
              <a:t> </a:t>
            </a:r>
            <a:r>
              <a:rPr lang="en-US" sz="1400" dirty="0"/>
              <a:t>1 hour </a:t>
            </a:r>
            <a:r>
              <a:rPr lang="en-US" sz="1400" dirty="0" smtClean="0"/>
              <a:t>(Theoretical </a:t>
            </a:r>
            <a:r>
              <a:rPr lang="en-US" sz="1400" dirty="0"/>
              <a:t>or </a:t>
            </a:r>
            <a:r>
              <a:rPr lang="en-US" sz="1400" dirty="0" smtClean="0"/>
              <a:t>Lectures)</a:t>
            </a:r>
            <a:endParaRPr lang="en-US" sz="1400" dirty="0"/>
          </a:p>
          <a:p>
            <a:pPr lvl="1"/>
            <a:r>
              <a:rPr lang="en-US" sz="1400" dirty="0"/>
              <a:t> 3 hours </a:t>
            </a:r>
            <a:r>
              <a:rPr lang="en-US" sz="1400" dirty="0" smtClean="0"/>
              <a:t>(Clinical </a:t>
            </a:r>
            <a:r>
              <a:rPr lang="en-US" sz="1400" dirty="0"/>
              <a:t>or Practical </a:t>
            </a:r>
            <a:r>
              <a:rPr lang="en-US" sz="1400" dirty="0" smtClean="0"/>
              <a:t>Aspect)</a:t>
            </a:r>
            <a:endParaRPr lang="en-US" sz="1400" dirty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Chairman </a:t>
            </a:r>
          </a:p>
          <a:p>
            <a:pPr lvl="3"/>
            <a:r>
              <a:rPr lang="en-US" sz="1800" dirty="0" err="1" smtClean="0"/>
              <a:t>Dr.Sami</a:t>
            </a:r>
            <a:r>
              <a:rPr lang="en-US" sz="1800" dirty="0" smtClean="0"/>
              <a:t> </a:t>
            </a:r>
            <a:r>
              <a:rPr lang="en-US" sz="1800" dirty="0" err="1" smtClean="0"/>
              <a:t>Alharethy</a:t>
            </a:r>
            <a:endParaRPr lang="en-US" sz="1800" dirty="0" smtClean="0"/>
          </a:p>
          <a:p>
            <a:r>
              <a:rPr lang="en-US" sz="1800" dirty="0" smtClean="0"/>
              <a:t>Director ( undergraduate unit ) :</a:t>
            </a:r>
          </a:p>
          <a:p>
            <a:pPr lvl="3"/>
            <a:r>
              <a:rPr lang="en-US" sz="1800" dirty="0" err="1" smtClean="0"/>
              <a:t>Dr.Mohammed</a:t>
            </a:r>
            <a:r>
              <a:rPr lang="en-US" sz="1800" dirty="0" smtClean="0"/>
              <a:t> </a:t>
            </a:r>
            <a:r>
              <a:rPr lang="en-US" sz="1800" dirty="0" err="1" smtClean="0"/>
              <a:t>AlEssa</a:t>
            </a:r>
            <a:r>
              <a:rPr lang="en-US" sz="1800" dirty="0"/>
              <a:t> </a:t>
            </a:r>
            <a:endParaRPr lang="en-US" sz="1800" dirty="0" smtClean="0"/>
          </a:p>
          <a:p>
            <a:pPr marL="1371600" lvl="3" indent="0">
              <a:buNone/>
            </a:pPr>
            <a:r>
              <a:rPr lang="en-US" sz="1800" dirty="0" smtClean="0">
                <a:hlinkClick r:id="rId2"/>
              </a:rPr>
              <a:t>    maalessa@ksu.edu.sa</a:t>
            </a:r>
            <a:r>
              <a:rPr lang="en-US" sz="1800" dirty="0" smtClean="0"/>
              <a:t>   </a:t>
            </a:r>
            <a:endParaRPr lang="en-US" sz="1800" dirty="0"/>
          </a:p>
          <a:p>
            <a:pPr marL="1371600" lvl="3" indent="0">
              <a:buNone/>
            </a:pPr>
            <a:endParaRPr lang="en-US" sz="1800" dirty="0" smtClean="0"/>
          </a:p>
          <a:p>
            <a:r>
              <a:rPr lang="en-US" sz="1800" dirty="0" smtClean="0"/>
              <a:t>Undergraduate co-</a:t>
            </a:r>
            <a:r>
              <a:rPr lang="en-US" sz="1800" dirty="0" err="1" smtClean="0"/>
              <a:t>ordinators</a:t>
            </a:r>
            <a:r>
              <a:rPr lang="en-US" sz="1800" dirty="0" smtClean="0"/>
              <a:t> </a:t>
            </a:r>
          </a:p>
          <a:p>
            <a:pPr lvl="3"/>
            <a:r>
              <a:rPr lang="en-US" sz="1800" dirty="0" smtClean="0"/>
              <a:t>Ms. </a:t>
            </a:r>
            <a:r>
              <a:rPr lang="en-US" sz="1800" dirty="0" err="1" smtClean="0"/>
              <a:t>Antonieta</a:t>
            </a:r>
            <a:r>
              <a:rPr lang="en-US" sz="1800" dirty="0" smtClean="0"/>
              <a:t> </a:t>
            </a:r>
            <a:r>
              <a:rPr lang="en-US" sz="1800" dirty="0" err="1" smtClean="0"/>
              <a:t>Adiova</a:t>
            </a:r>
            <a:endParaRPr lang="en-US" sz="1800" dirty="0" smtClean="0"/>
          </a:p>
          <a:p>
            <a:pPr lvl="3"/>
            <a:r>
              <a:rPr lang="en-US" sz="1800" dirty="0"/>
              <a:t>Ms. </a:t>
            </a:r>
            <a:r>
              <a:rPr lang="en-US" sz="1800" dirty="0" err="1"/>
              <a:t>Shatha</a:t>
            </a:r>
            <a:r>
              <a:rPr lang="en-US" sz="1800" dirty="0"/>
              <a:t> </a:t>
            </a:r>
            <a:r>
              <a:rPr lang="en-US" sz="1800" dirty="0" err="1"/>
              <a:t>AlOtibi</a:t>
            </a:r>
            <a:r>
              <a:rPr lang="en-US" sz="1800" dirty="0"/>
              <a:t> </a:t>
            </a:r>
            <a:endParaRPr lang="en-US" dirty="0"/>
          </a:p>
          <a:p>
            <a:r>
              <a:rPr lang="en-US" sz="1800" dirty="0" smtClean="0"/>
              <a:t>Avenue / office  : </a:t>
            </a:r>
          </a:p>
          <a:p>
            <a:pPr marL="0" indent="0">
              <a:buNone/>
            </a:pPr>
            <a:r>
              <a:rPr lang="en-US" sz="1800" dirty="0" smtClean="0"/>
              <a:t>King Abdulaziz University Hospital</a:t>
            </a:r>
          </a:p>
          <a:p>
            <a:pPr marL="0" indent="0">
              <a:buNone/>
            </a:pPr>
            <a:r>
              <a:rPr lang="en-US" sz="1800" dirty="0" smtClean="0"/>
              <a:t>Building no.1</a:t>
            </a:r>
          </a:p>
          <a:p>
            <a:pPr marL="0" indent="0">
              <a:buNone/>
            </a:pPr>
            <a:r>
              <a:rPr lang="en-US" sz="1800" dirty="0" smtClean="0"/>
              <a:t>4 floor </a:t>
            </a:r>
          </a:p>
          <a:p>
            <a:pPr marL="0" indent="0">
              <a:buNone/>
            </a:pPr>
            <a:r>
              <a:rPr lang="en-US" sz="1800" dirty="0" smtClean="0"/>
              <a:t>011/4786100   , extension : </a:t>
            </a:r>
            <a:r>
              <a:rPr lang="en-US" sz="1800" dirty="0" smtClean="0"/>
              <a:t>1429</a:t>
            </a:r>
          </a:p>
          <a:p>
            <a:pPr marL="0" indent="0">
              <a:buNone/>
            </a:pPr>
            <a:r>
              <a:rPr lang="en-US" sz="1800" dirty="0" smtClean="0"/>
              <a:t>** new avenue will be announced later 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3746609"/>
      </p:ext>
    </p:extLst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858000" cy="11430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  <a:ea typeface="ＭＳ Ｐゴシック" pitchFamily="34" charset="-128"/>
              </a:rPr>
              <a:t>ATTENDANCE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848600" cy="5867400"/>
          </a:xfrm>
        </p:spPr>
        <p:txBody>
          <a:bodyPr/>
          <a:lstStyle/>
          <a:p>
            <a:pPr eaLnBrk="1" hangingPunct="1"/>
            <a:r>
              <a:rPr lang="en-US" sz="5000" b="1" dirty="0" smtClean="0">
                <a:ea typeface="ＭＳ Ｐゴシック" pitchFamily="34" charset="-128"/>
              </a:rPr>
              <a:t>Lectures (40%)</a:t>
            </a:r>
          </a:p>
          <a:p>
            <a:pPr eaLnBrk="1" hangingPunct="1">
              <a:buFontTx/>
              <a:buChar char="-"/>
            </a:pPr>
            <a:r>
              <a:rPr lang="en-US" sz="3000" b="1" dirty="0" smtClean="0">
                <a:solidFill>
                  <a:schemeClr val="tx1"/>
                </a:solidFill>
                <a:ea typeface="ＭＳ Ｐゴシック" pitchFamily="34" charset="-128"/>
              </a:rPr>
              <a:t>26 lectures </a:t>
            </a:r>
          </a:p>
          <a:p>
            <a:pPr eaLnBrk="1" hangingPunct="1">
              <a:buFontTx/>
              <a:buChar char="-"/>
            </a:pPr>
            <a:r>
              <a:rPr lang="en-US" sz="3000" b="1" dirty="0" smtClean="0">
                <a:solidFill>
                  <a:schemeClr val="tx1"/>
                </a:solidFill>
                <a:ea typeface="ＭＳ Ｐゴシック" pitchFamily="34" charset="-128"/>
              </a:rPr>
              <a:t> e.g.    </a:t>
            </a:r>
            <a:r>
              <a:rPr lang="en-US" sz="3000" b="1" u="sng" dirty="0" smtClean="0">
                <a:solidFill>
                  <a:schemeClr val="tx1"/>
                </a:solidFill>
                <a:ea typeface="ＭＳ Ｐゴシック" pitchFamily="34" charset="-128"/>
              </a:rPr>
              <a:t>1  </a:t>
            </a:r>
          </a:p>
          <a:p>
            <a:pPr eaLnBrk="1" hangingPunct="1">
              <a:buFontTx/>
              <a:buNone/>
            </a:pPr>
            <a:r>
              <a:rPr lang="en-US" sz="3000" b="1" dirty="0" smtClean="0">
                <a:solidFill>
                  <a:schemeClr val="tx1"/>
                </a:solidFill>
                <a:ea typeface="ＭＳ Ｐゴシック" pitchFamily="34" charset="-128"/>
              </a:rPr>
              <a:t>              26 X 40 = 1.54% per lecture</a:t>
            </a:r>
          </a:p>
          <a:p>
            <a:pPr eaLnBrk="1" hangingPunct="1">
              <a:buFontTx/>
              <a:buNone/>
            </a:pPr>
            <a:endParaRPr lang="en-US" sz="140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sz="5000" b="1" dirty="0" smtClean="0">
                <a:ea typeface="ＭＳ Ｐゴシック" pitchFamily="34" charset="-128"/>
              </a:rPr>
              <a:t>Clinical Session (60%)</a:t>
            </a:r>
          </a:p>
          <a:p>
            <a:pPr eaLnBrk="1" hangingPunct="1">
              <a:buFontTx/>
              <a:buChar char="-"/>
            </a:pPr>
            <a:r>
              <a:rPr lang="en-US" sz="3000" b="1" dirty="0" smtClean="0">
                <a:solidFill>
                  <a:schemeClr val="tx1"/>
                </a:solidFill>
                <a:ea typeface="ＭＳ Ｐゴシック" pitchFamily="34" charset="-128"/>
              </a:rPr>
              <a:t>14 sessions (7days : am &amp; pm</a:t>
            </a:r>
          </a:p>
          <a:p>
            <a:pPr eaLnBrk="1" hangingPunct="1">
              <a:buFontTx/>
              <a:buChar char="-"/>
            </a:pPr>
            <a:r>
              <a:rPr lang="en-US" sz="3000" b="1" dirty="0" smtClean="0">
                <a:solidFill>
                  <a:schemeClr val="tx1"/>
                </a:solidFill>
                <a:ea typeface="ＭＳ Ｐゴシック" pitchFamily="34" charset="-128"/>
              </a:rPr>
              <a:t>e.g.      </a:t>
            </a:r>
            <a:r>
              <a:rPr lang="en-US" sz="3000" b="1" u="sng" dirty="0" smtClean="0">
                <a:solidFill>
                  <a:schemeClr val="tx1"/>
                </a:solidFill>
                <a:ea typeface="ＭＳ Ｐゴシック" pitchFamily="34" charset="-128"/>
              </a:rPr>
              <a:t>1  </a:t>
            </a:r>
          </a:p>
          <a:p>
            <a:pPr eaLnBrk="1" hangingPunct="1">
              <a:buFontTx/>
              <a:buNone/>
            </a:pPr>
            <a:r>
              <a:rPr lang="en-US" sz="3000" b="1" dirty="0" smtClean="0">
                <a:solidFill>
                  <a:schemeClr val="tx1"/>
                </a:solidFill>
                <a:ea typeface="ＭＳ Ｐゴシック" pitchFamily="34" charset="-128"/>
              </a:rPr>
              <a:t>              14 X 60 = 4.29% per session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858000" cy="9906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  <a:ea typeface="ＭＳ Ｐゴシック" pitchFamily="34" charset="-128"/>
              </a:rPr>
              <a:t>ATTENDANCE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848600" cy="54102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ea typeface="ＭＳ Ｐゴシック" pitchFamily="34" charset="-128"/>
              </a:rPr>
              <a:t>20	%</a:t>
            </a:r>
            <a:r>
              <a:rPr lang="en-US" sz="3600" b="1" dirty="0" smtClean="0">
                <a:ea typeface="ＭＳ Ｐゴシック" pitchFamily="34" charset="-128"/>
              </a:rPr>
              <a:t>		</a:t>
            </a:r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WARNING</a:t>
            </a:r>
          </a:p>
          <a:p>
            <a:pPr eaLnBrk="1" hangingPunct="1">
              <a:buFontTx/>
              <a:buNone/>
            </a:pPr>
            <a:r>
              <a:rPr lang="en-US" sz="3000" b="1" dirty="0" smtClean="0">
                <a:solidFill>
                  <a:schemeClr val="tx1"/>
                </a:solidFill>
                <a:ea typeface="ＭＳ Ｐゴシック" pitchFamily="34" charset="-128"/>
              </a:rPr>
              <a:t>  - 1 full day lecture (5 lectures)</a:t>
            </a:r>
          </a:p>
          <a:p>
            <a:pPr eaLnBrk="1" hangingPunct="1">
              <a:buFontTx/>
              <a:buNone/>
            </a:pPr>
            <a:r>
              <a:rPr lang="en-US" sz="3000" b="1" dirty="0" smtClean="0">
                <a:solidFill>
                  <a:schemeClr val="tx1"/>
                </a:solidFill>
                <a:ea typeface="ＭＳ Ｐゴシック" pitchFamily="34" charset="-128"/>
              </a:rPr>
              <a:t>  - 1 &amp; 1/2 days clinical activities</a:t>
            </a:r>
          </a:p>
          <a:p>
            <a:pPr eaLnBrk="1" hangingPunct="1">
              <a:buFontTx/>
              <a:buNone/>
            </a:pPr>
            <a:endParaRPr lang="en-US" sz="30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sz="5400" b="1" dirty="0" smtClean="0">
                <a:ea typeface="ＭＳ Ｐゴシック" pitchFamily="34" charset="-128"/>
              </a:rPr>
              <a:t>25	%</a:t>
            </a:r>
            <a:r>
              <a:rPr lang="en-US" sz="3600" b="1" dirty="0" smtClean="0">
                <a:ea typeface="ＭＳ Ｐゴシック" pitchFamily="34" charset="-128"/>
              </a:rPr>
              <a:t>	- </a:t>
            </a:r>
            <a:r>
              <a:rPr lang="en-US" sz="3600" b="1" dirty="0" smtClean="0">
                <a:solidFill>
                  <a:srgbClr val="FF0000"/>
                </a:solidFill>
                <a:ea typeface="ＭＳ Ｐゴシック" pitchFamily="34" charset="-128"/>
              </a:rPr>
              <a:t>No EXAMINATION </a:t>
            </a:r>
            <a:r>
              <a:rPr lang="en-US" sz="3600" b="1" dirty="0" smtClean="0">
                <a:ea typeface="ＭＳ Ｐゴシック" pitchFamily="34" charset="-128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ea typeface="ＭＳ Ｐゴシック" pitchFamily="34" charset="-128"/>
              </a:rPr>
              <a:t>  </a:t>
            </a:r>
            <a:r>
              <a:rPr lang="en-US" sz="3000" b="1" dirty="0" smtClean="0">
                <a:solidFill>
                  <a:schemeClr val="tx1"/>
                </a:solidFill>
                <a:ea typeface="ＭＳ Ｐゴシック" pitchFamily="34" charset="-128"/>
              </a:rPr>
              <a:t>-1 &amp; 1/2 full day lecture; (8 lectures)</a:t>
            </a:r>
          </a:p>
          <a:p>
            <a:pPr eaLnBrk="1" hangingPunct="1">
              <a:buFontTx/>
              <a:buNone/>
            </a:pPr>
            <a:r>
              <a:rPr lang="en-US" sz="3000" b="1" dirty="0" smtClean="0">
                <a:solidFill>
                  <a:schemeClr val="tx1"/>
                </a:solidFill>
                <a:ea typeface="ＭＳ Ｐゴシック" pitchFamily="34" charset="-128"/>
              </a:rPr>
              <a:t>  - 1 &amp;1/2 days clinical activities</a:t>
            </a:r>
          </a:p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ea typeface="ＭＳ Ｐゴシック" pitchFamily="34" charset="-128"/>
              </a:rPr>
              <a:t>           </a:t>
            </a:r>
          </a:p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chemeClr val="tx1"/>
                </a:solidFill>
                <a:ea typeface="ＭＳ Ｐゴシック" pitchFamily="34" charset="-128"/>
              </a:rPr>
              <a:t>EXAMINATION</a:t>
            </a: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11</a:t>
            </a:r>
            <a:r>
              <a:rPr lang="en-US" baseline="30000" smtClean="0">
                <a:solidFill>
                  <a:schemeClr val="tx1"/>
                </a:solidFill>
                <a:ea typeface="ＭＳ Ｐゴシック" pitchFamily="34" charset="-128"/>
              </a:rPr>
              <a:t>th</a:t>
            </a: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 Week of each Cycle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80772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10 Marks - Clinical assessment</a:t>
            </a:r>
          </a:p>
          <a:p>
            <a:pPr marL="0" indent="0" eaLnBrk="1" hangingPunct="1">
              <a:buNone/>
            </a:pPr>
            <a:r>
              <a:rPr lang="en-US" dirty="0" smtClean="0">
                <a:ea typeface="ＭＳ Ｐゴシック" pitchFamily="34" charset="-128"/>
              </a:rPr>
              <a:t>               (</a:t>
            </a:r>
            <a:r>
              <a:rPr lang="en-US" sz="2600" dirty="0" smtClean="0">
                <a:ea typeface="ＭＳ Ｐゴシック" pitchFamily="34" charset="-128"/>
              </a:rPr>
              <a:t>on the practical/clinical session/course)</a:t>
            </a:r>
          </a:p>
          <a:p>
            <a:pPr eaLnBrk="1" hangingPunct="1">
              <a:buFontTx/>
              <a:buNone/>
            </a:pPr>
            <a:endParaRPr lang="en-US" sz="1500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30 Marks – multiple choice question (MCQ) </a:t>
            </a:r>
          </a:p>
          <a:p>
            <a:pPr marL="0" indent="0" eaLnBrk="1" hangingPunct="1">
              <a:buNone/>
            </a:pP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40 Marks - Short answer questions (SAQ)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20 Marks - OSCE – Oral , instrument , equipment </a:t>
            </a:r>
            <a:br>
              <a:rPr lang="en-US" dirty="0" smtClean="0">
                <a:ea typeface="ＭＳ Ｐゴシック" pitchFamily="34" charset="-128"/>
              </a:rPr>
            </a:br>
            <a:endParaRPr lang="en-US" b="1" dirty="0" smtClean="0">
              <a:solidFill>
                <a:srgbClr val="92D05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choice question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5105400"/>
          </a:xfrm>
        </p:spPr>
        <p:txBody>
          <a:bodyPr/>
          <a:lstStyle/>
          <a:p>
            <a:r>
              <a:rPr lang="en-US" dirty="0" smtClean="0"/>
              <a:t>Case scenario </a:t>
            </a:r>
          </a:p>
          <a:p>
            <a:pPr lvl="2"/>
            <a:r>
              <a:rPr lang="en-US" dirty="0" smtClean="0"/>
              <a:t>Lead in  question ? </a:t>
            </a:r>
            <a:endParaRPr lang="en-US" dirty="0"/>
          </a:p>
          <a:p>
            <a:pPr lvl="2"/>
            <a:r>
              <a:rPr lang="en-US" dirty="0" smtClean="0"/>
              <a:t>Answers </a:t>
            </a:r>
          </a:p>
          <a:p>
            <a:pPr lvl="2"/>
            <a:endParaRPr lang="en-US" dirty="0"/>
          </a:p>
          <a:p>
            <a:pPr lvl="0"/>
            <a:r>
              <a:rPr lang="en-US" sz="1600" dirty="0"/>
              <a:t>A 40-year-old male presented to the emergency room complaining of fever, dysphagia, drooling of saliva and submandibular swelling for 3 days. He had a tooth extraction one week earlier. Examination showed bilateral indurated diffuse swelling involving the submandibular and the sublingual regions with elevation of the floor of the mouth</a:t>
            </a:r>
          </a:p>
          <a:p>
            <a:pPr marL="0" indent="0">
              <a:buNone/>
            </a:pPr>
            <a:r>
              <a:rPr lang="en-US" sz="1600" b="1" dirty="0" smtClean="0"/>
              <a:t> What </a:t>
            </a:r>
            <a:r>
              <a:rPr lang="en-US" sz="1600" b="1" dirty="0"/>
              <a:t>is the most likely diagnosis?</a:t>
            </a:r>
          </a:p>
          <a:p>
            <a:pPr marL="0" indent="0">
              <a:buNone/>
            </a:pPr>
            <a:r>
              <a:rPr lang="en-US" sz="1600" b="1" dirty="0"/>
              <a:t> </a:t>
            </a:r>
          </a:p>
          <a:p>
            <a:pPr marL="0" lvl="0" indent="0">
              <a:buNone/>
            </a:pPr>
            <a:r>
              <a:rPr lang="en-US" sz="1600" dirty="0" err="1" smtClean="0"/>
              <a:t>A.Calculus</a:t>
            </a:r>
            <a:r>
              <a:rPr lang="en-US" sz="1600" dirty="0" smtClean="0"/>
              <a:t> </a:t>
            </a:r>
            <a:r>
              <a:rPr lang="en-US" sz="1600" dirty="0" err="1"/>
              <a:t>sialadenitis</a:t>
            </a:r>
            <a:endParaRPr lang="en-US" sz="1600" dirty="0"/>
          </a:p>
          <a:p>
            <a:pPr marL="0" lvl="0" indent="0">
              <a:buNone/>
            </a:pPr>
            <a:r>
              <a:rPr lang="en-US" sz="1600" dirty="0" err="1" smtClean="0"/>
              <a:t>B.Cervical</a:t>
            </a:r>
            <a:r>
              <a:rPr lang="en-US" sz="1600" dirty="0" smtClean="0"/>
              <a:t> </a:t>
            </a:r>
            <a:r>
              <a:rPr lang="en-US" sz="1600" dirty="0"/>
              <a:t>lymphadenitis</a:t>
            </a:r>
          </a:p>
          <a:p>
            <a:pPr marL="0" lvl="0" indent="0">
              <a:buNone/>
            </a:pPr>
            <a:r>
              <a:rPr lang="en-US" sz="1600" dirty="0" err="1" smtClean="0"/>
              <a:t>C.Ludwig’s</a:t>
            </a:r>
            <a:r>
              <a:rPr lang="en-US" sz="1600" dirty="0" smtClean="0"/>
              <a:t> </a:t>
            </a:r>
            <a:r>
              <a:rPr lang="en-US" sz="1600" dirty="0"/>
              <a:t>angina</a:t>
            </a:r>
          </a:p>
          <a:p>
            <a:pPr marL="0" lvl="0" indent="0">
              <a:buNone/>
            </a:pPr>
            <a:r>
              <a:rPr lang="en-US" sz="1600" dirty="0" err="1" smtClean="0"/>
              <a:t>D.Vincent</a:t>
            </a:r>
            <a:r>
              <a:rPr lang="en-US" sz="1600" dirty="0" smtClean="0"/>
              <a:t> </a:t>
            </a:r>
            <a:r>
              <a:rPr lang="en-US" sz="1600" dirty="0"/>
              <a:t>angina</a:t>
            </a:r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1143000" y="6019800"/>
            <a:ext cx="1828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90060"/>
      </p:ext>
    </p:extLst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answers question </a:t>
            </a:r>
            <a:br>
              <a:rPr lang="en-US" dirty="0" smtClean="0"/>
            </a:br>
            <a:r>
              <a:rPr lang="en-US" dirty="0" smtClean="0"/>
              <a:t>( SAQ)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4191000" cy="4525963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A 34-year-old </a:t>
            </a:r>
            <a:r>
              <a:rPr lang="en-US" dirty="0">
                <a:latin typeface="Calibri" pitchFamily="34" charset="0"/>
              </a:rPr>
              <a:t>patient who is complaining of hoarseness for 6 months. </a:t>
            </a:r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pPr>
              <a:buNone/>
            </a:pPr>
            <a:r>
              <a:rPr lang="en-US" dirty="0">
                <a:latin typeface="Calibri" pitchFamily="34" charset="0"/>
              </a:rPr>
              <a:t>A) What is the diagnosis?</a:t>
            </a:r>
          </a:p>
          <a:p>
            <a:pPr>
              <a:buNone/>
            </a:pPr>
            <a:r>
              <a:rPr lang="en-US" dirty="0">
                <a:latin typeface="Calibri" pitchFamily="34" charset="0"/>
              </a:rPr>
              <a:t>B) What are the two main lines of management?</a:t>
            </a:r>
            <a:endParaRPr lang="en-US" dirty="0"/>
          </a:p>
          <a:p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76900" y="2448474"/>
            <a:ext cx="3581400" cy="28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97782"/>
      </p:ext>
    </p:extLst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OSCE 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5025" y="3458460"/>
            <a:ext cx="3476625" cy="131445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1219200" y="2242094"/>
            <a:ext cx="4041775" cy="3951288"/>
          </a:xfrm>
        </p:spPr>
        <p:txBody>
          <a:bodyPr/>
          <a:lstStyle/>
          <a:p>
            <a:r>
              <a:rPr lang="en-US" dirty="0" smtClean="0"/>
              <a:t>What is the name of this equipment 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Rigid endoscopy </a:t>
            </a:r>
          </a:p>
          <a:p>
            <a:endParaRPr lang="en-US" dirty="0"/>
          </a:p>
          <a:p>
            <a:r>
              <a:rPr lang="en-US" dirty="0" smtClean="0"/>
              <a:t>Mention one area examined by this equipment ?</a:t>
            </a:r>
          </a:p>
          <a:p>
            <a:pPr marL="0" indent="0">
              <a:buNone/>
            </a:pPr>
            <a:r>
              <a:rPr lang="en-US" dirty="0" smtClean="0"/>
              <a:t>Nasopharynx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04077"/>
      </p:ext>
    </p:extLst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4600" y="1600200"/>
            <a:ext cx="2362201" cy="213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131" y="1600200"/>
            <a:ext cx="2466975" cy="205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576" y="4114800"/>
            <a:ext cx="3476625" cy="200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13188"/>
      </p:ext>
    </p:extLst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Complaints From Students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Complaints concerning lectures, clinical activities, attendance &amp; examination should be put in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writing</a:t>
            </a:r>
            <a:r>
              <a:rPr 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and forwarded  to the Undergraduate Director. </a:t>
            </a: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09800" y="3352800"/>
            <a:ext cx="7848600" cy="4983163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 smtClean="0"/>
              <a:t>Thank you   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69836764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ORL 432 Objectives</a:t>
            </a:r>
          </a:p>
        </p:txBody>
      </p:sp>
      <p:grpSp>
        <p:nvGrpSpPr>
          <p:cNvPr id="7171" name="Organization Chart 2"/>
          <p:cNvGrpSpPr>
            <a:grpSpLocks noChangeAspect="1"/>
          </p:cNvGrpSpPr>
          <p:nvPr/>
        </p:nvGrpSpPr>
        <p:grpSpPr bwMode="auto">
          <a:xfrm>
            <a:off x="1334589" y="1903095"/>
            <a:ext cx="7669213" cy="4269105"/>
            <a:chOff x="1134" y="1245"/>
            <a:chExt cx="2880" cy="747"/>
          </a:xfrm>
        </p:grpSpPr>
        <p:sp>
          <p:nvSpPr>
            <p:cNvPr id="717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34" y="1272"/>
              <a:ext cx="28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_s1031" descr="White marble"/>
            <p:cNvSpPr>
              <a:spLocks noChangeArrowheads="1"/>
            </p:cNvSpPr>
            <p:nvPr/>
          </p:nvSpPr>
          <p:spPr bwMode="auto">
            <a:xfrm>
              <a:off x="1949" y="1245"/>
              <a:ext cx="988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3200" b="1" dirty="0">
                  <a:solidFill>
                    <a:srgbClr val="A50021"/>
                  </a:solidFill>
                  <a:latin typeface="Garamond" pitchFamily="18" charset="0"/>
                  <a:cs typeface="Arial" pitchFamily="34" charset="0"/>
                </a:rPr>
                <a:t>TEACHING</a:t>
              </a:r>
            </a:p>
            <a:p>
              <a:pPr algn="ctr"/>
              <a:r>
                <a:rPr lang="en-US" sz="3200" b="1" dirty="0">
                  <a:solidFill>
                    <a:srgbClr val="A50021"/>
                  </a:solidFill>
                  <a:latin typeface="Garamond" pitchFamily="18" charset="0"/>
                  <a:cs typeface="Arial" pitchFamily="34" charset="0"/>
                </a:rPr>
                <a:t> STUDENTS</a:t>
              </a:r>
            </a:p>
          </p:txBody>
        </p:sp>
        <p:sp>
          <p:nvSpPr>
            <p:cNvPr id="7177" name="_s1032" descr="Bouquet"/>
            <p:cNvSpPr>
              <a:spLocks noChangeArrowheads="1"/>
            </p:cNvSpPr>
            <p:nvPr/>
          </p:nvSpPr>
          <p:spPr bwMode="auto">
            <a:xfrm>
              <a:off x="1134" y="1704"/>
              <a:ext cx="1008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800" b="1" dirty="0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THEORITICAL</a:t>
              </a:r>
            </a:p>
            <a:p>
              <a:pPr algn="ctr"/>
              <a:r>
                <a:rPr lang="en-US" sz="2800" b="1" dirty="0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 SKILLS</a:t>
              </a:r>
            </a:p>
          </p:txBody>
        </p:sp>
        <p:sp>
          <p:nvSpPr>
            <p:cNvPr id="7178" name="_s1033" descr="Bouquet"/>
            <p:cNvSpPr>
              <a:spLocks noChangeArrowheads="1"/>
            </p:cNvSpPr>
            <p:nvPr/>
          </p:nvSpPr>
          <p:spPr bwMode="auto">
            <a:xfrm>
              <a:off x="2937" y="1685"/>
              <a:ext cx="1001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800" b="1" dirty="0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CLINICAL </a:t>
              </a:r>
            </a:p>
            <a:p>
              <a:pPr algn="ctr"/>
              <a:r>
                <a:rPr lang="en-US" sz="2800" b="1" dirty="0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SKILLS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6934200" y="4800600"/>
            <a:ext cx="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5621892" y="3549015"/>
            <a:ext cx="855108" cy="8686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3095090" y="3549015"/>
            <a:ext cx="609270" cy="9772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COURSE Objectives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315200" cy="5257800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en-AU" sz="1500" smtClean="0">
                <a:ea typeface="ＭＳ Ｐゴシック" pitchFamily="34" charset="-128"/>
              </a:rPr>
              <a:t>Summary of the main learning outcomes for students enrolled in the course.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en-US" sz="1500" b="1" smtClean="0">
                <a:ea typeface="ＭＳ Ｐゴシック" pitchFamily="34" charset="-128"/>
              </a:rPr>
              <a:t> 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know the basic ENT anatomy and physiology.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recognize assessment and management of common ENT diseases, include ability to obtain patients</a:t>
            </a:r>
            <a:r>
              <a:rPr lang="en-US" altLang="en-US" sz="1500" b="1" smtClean="0">
                <a:ea typeface="ＭＳ Ｐゴシック" pitchFamily="34" charset="-128"/>
              </a:rPr>
              <a:t>’</a:t>
            </a:r>
            <a:r>
              <a:rPr lang="en-US" sz="1500" b="1" smtClean="0">
                <a:ea typeface="ＭＳ Ｐゴシック" pitchFamily="34" charset="-128"/>
              </a:rPr>
              <a:t> history, perform comprehensive physical and mental status assessment, interprets findings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know how to handle common ENT emergencies.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handle simple ENT diagnostic instruments.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be aware of common ENT operations.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create an interest for further post-graduate study in ENT.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Enable to acquire and practice the code of medical ethics and demonstrates good and ideal attitude towards patients and their families, with the colleagues and other Staff and Sectors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learn not only the theoretical and clinical aspects of the course but to mold as an ideal instruments in the line of medical profession includes communication and inter-relationship with colleagues and other Staff</a:t>
            </a:r>
            <a:r>
              <a:rPr lang="en-US" sz="1500" smtClean="0">
                <a:ea typeface="ＭＳ Ｐゴシック" pitchFamily="34" charset="-128"/>
              </a:rPr>
              <a:t> </a:t>
            </a:r>
            <a:endParaRPr lang="en-US" sz="1500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0" y="265113"/>
            <a:ext cx="8229600" cy="1143000"/>
          </a:xfrm>
        </p:spPr>
        <p:txBody>
          <a:bodyPr/>
          <a:lstStyle/>
          <a:p>
            <a:r>
              <a:rPr lang="en-GB" sz="2800" smtClean="0">
                <a:solidFill>
                  <a:srgbClr val="FF0000"/>
                </a:solidFill>
                <a:ea typeface="ＭＳ Ｐゴシック" pitchFamily="34" charset="-128"/>
              </a:rPr>
              <a:t>Theoretical and Practical Activities</a:t>
            </a:r>
            <a:r>
              <a:rPr lang="en-GB" sz="2800" b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800" smtClean="0">
                <a:solidFill>
                  <a:srgbClr val="FF0000"/>
                </a:solidFill>
                <a:ea typeface="ＭＳ Ｐゴシック" pitchFamily="34" charset="-128"/>
              </a:rPr>
              <a:t>in</a:t>
            </a:r>
            <a:br>
              <a:rPr lang="en-US" sz="280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sz="2800" b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2800" b="1" smtClean="0">
                <a:solidFill>
                  <a:srgbClr val="FF0000"/>
                </a:solidFill>
                <a:ea typeface="ＭＳ Ｐゴシック" pitchFamily="34" charset="-128"/>
              </a:rPr>
              <a:t>ORL COURSE 432</a:t>
            </a:r>
            <a:endParaRPr lang="en-US" sz="280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582184"/>
              </p:ext>
            </p:extLst>
          </p:nvPr>
        </p:nvGraphicFramePr>
        <p:xfrm>
          <a:off x="1125538" y="1441450"/>
          <a:ext cx="6442075" cy="541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Document" r:id="rId4" imgW="6454800" imgH="5421600" progId="Word.Document.12">
                  <p:embed/>
                </p:oleObj>
              </mc:Choice>
              <mc:Fallback>
                <p:oleObj name="Document" r:id="rId4" imgW="6454800" imgH="5421600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1441450"/>
                        <a:ext cx="6442075" cy="541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304800" y="-32657"/>
            <a:ext cx="8229600" cy="794657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ea typeface="ＭＳ Ｐゴシック" pitchFamily="34" charset="-128"/>
              </a:rPr>
              <a:t>Lectures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09600"/>
            <a:ext cx="6211167" cy="60198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304800" y="-83343"/>
            <a:ext cx="8229600" cy="715962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ea typeface="ＭＳ Ｐゴシック" pitchFamily="34" charset="-128"/>
              </a:rPr>
              <a:t>Lectures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33400"/>
            <a:ext cx="6211167" cy="63246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858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COURSE STRUCTURE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7315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1 </a:t>
            </a:r>
            <a:r>
              <a:rPr lang="en-US" b="1" dirty="0" err="1" smtClean="0">
                <a:solidFill>
                  <a:srgbClr val="FF0000"/>
                </a:solidFill>
                <a:ea typeface="ＭＳ Ｐゴシック" pitchFamily="34" charset="-128"/>
              </a:rPr>
              <a:t>st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 Cycle</a:t>
            </a:r>
            <a:r>
              <a:rPr lang="en-US" b="1" dirty="0" smtClean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	</a:t>
            </a:r>
            <a:r>
              <a:rPr lang="en-US" b="1" dirty="0" smtClean="0">
                <a:solidFill>
                  <a:srgbClr val="00B050"/>
                </a:solidFill>
                <a:ea typeface="ＭＳ Ｐゴシック" pitchFamily="34" charset="-128"/>
              </a:rPr>
              <a:t>Male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ea typeface="ＭＳ Ｐゴシック" pitchFamily="34" charset="-128"/>
              </a:rPr>
              <a:t>Division I		5 Weeks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ea typeface="ＭＳ Ｐゴシック" pitchFamily="34" charset="-128"/>
              </a:rPr>
              <a:t>Division II		5 Weeks   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2 </a:t>
            </a:r>
            <a:r>
              <a:rPr lang="en-US" b="1" dirty="0" err="1" smtClean="0">
                <a:solidFill>
                  <a:srgbClr val="FF0000"/>
                </a:solidFill>
                <a:ea typeface="ＭＳ Ｐゴシック" pitchFamily="34" charset="-128"/>
              </a:rPr>
              <a:t>nd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 Cycle</a:t>
            </a:r>
            <a:r>
              <a:rPr lang="en-US" dirty="0" smtClean="0">
                <a:ea typeface="ＭＳ Ｐゴシック" pitchFamily="34" charset="-128"/>
              </a:rPr>
              <a:t>		</a:t>
            </a:r>
            <a:r>
              <a:rPr lang="en-US" b="1" dirty="0" smtClean="0">
                <a:solidFill>
                  <a:srgbClr val="FFC000"/>
                </a:solidFill>
                <a:ea typeface="ＭＳ Ｐゴシック" pitchFamily="34" charset="-128"/>
              </a:rPr>
              <a:t>Female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ea typeface="ＭＳ Ｐゴシック" pitchFamily="34" charset="-128"/>
              </a:rPr>
              <a:t>Division I		5 Weeks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ea typeface="ＭＳ Ｐゴシック" pitchFamily="34" charset="-128"/>
              </a:rPr>
              <a:t>Division II		 5 Weeks</a:t>
            </a:r>
            <a:endParaRPr lang="en-US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3 </a:t>
            </a:r>
            <a:r>
              <a:rPr lang="en-US" b="1" dirty="0" err="1" smtClean="0">
                <a:solidFill>
                  <a:srgbClr val="FF0000"/>
                </a:solidFill>
                <a:ea typeface="ＭＳ Ｐゴシック" pitchFamily="34" charset="-128"/>
              </a:rPr>
              <a:t>rd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 Cycle</a:t>
            </a:r>
            <a:r>
              <a:rPr lang="en-US" dirty="0" smtClean="0">
                <a:ea typeface="ＭＳ Ｐゴシック" pitchFamily="34" charset="-128"/>
              </a:rPr>
              <a:t>		</a:t>
            </a:r>
            <a:r>
              <a:rPr lang="en-US" b="1" dirty="0" smtClean="0">
                <a:solidFill>
                  <a:srgbClr val="00B050"/>
                </a:solidFill>
                <a:ea typeface="ＭＳ Ｐゴシック" pitchFamily="34" charset="-128"/>
              </a:rPr>
              <a:t>Male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ea typeface="ＭＳ Ｐゴシック" pitchFamily="34" charset="-128"/>
              </a:rPr>
              <a:t>Division I		 5 Weeks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ea typeface="ＭＳ Ｐゴシック" pitchFamily="34" charset="-128"/>
              </a:rPr>
              <a:t>Division II		 5 Weeks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ea typeface="ＭＳ Ｐゴシック" pitchFamily="34" charset="-128"/>
              </a:rPr>
              <a:t>Note that at its 11</a:t>
            </a:r>
            <a:r>
              <a:rPr lang="en-US" sz="2000" b="1" baseline="30000" dirty="0" smtClean="0">
                <a:ea typeface="ＭＳ Ｐゴシック" pitchFamily="34" charset="-128"/>
              </a:rPr>
              <a:t>th</a:t>
            </a:r>
            <a:r>
              <a:rPr lang="en-US" sz="2000" b="1" dirty="0" smtClean="0">
                <a:ea typeface="ＭＳ Ｐゴシック" pitchFamily="34" charset="-128"/>
              </a:rPr>
              <a:t> week of each Cycle will be the examination days –Written (MCQ, SAQ) and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ea typeface="ＭＳ Ｐゴシック" pitchFamily="34" charset="-128"/>
              </a:rPr>
              <a:t>                                      Oral (OSCE)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  <a:ea typeface="ＭＳ Ｐゴシック" pitchFamily="34" charset="-128"/>
              </a:rPr>
              <a:t>Failures : Summer Course</a:t>
            </a:r>
            <a:r>
              <a:rPr lang="en-US" dirty="0" smtClean="0">
                <a:ea typeface="ＭＳ Ｐゴシック" pitchFamily="34" charset="-128"/>
              </a:rPr>
              <a:t>	4 weeks</a:t>
            </a:r>
            <a:endParaRPr lang="en-US" b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STUDENT</a:t>
            </a:r>
            <a:r>
              <a:rPr lang="ja-JP" altLang="en-US" smtClean="0">
                <a:solidFill>
                  <a:schemeClr val="tx1"/>
                </a:solidFill>
                <a:ea typeface="ＭＳ Ｐゴシック" pitchFamily="34" charset="-128"/>
              </a:rPr>
              <a:t>’</a:t>
            </a:r>
            <a:r>
              <a:rPr lang="en-US" altLang="ja-JP" smtClean="0">
                <a:solidFill>
                  <a:schemeClr val="tx1"/>
                </a:solidFill>
                <a:ea typeface="ＭＳ Ｐゴシック" pitchFamily="34" charset="-128"/>
              </a:rPr>
              <a:t>S GROUPING</a:t>
            </a:r>
            <a:endParaRPr lang="en-US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11289" name="Group 25"/>
          <p:cNvGraphicFramePr>
            <a:graphicFrameLocks noGrp="1"/>
          </p:cNvGraphicFramePr>
          <p:nvPr>
            <p:ph idx="1"/>
          </p:nvPr>
        </p:nvGraphicFramePr>
        <p:xfrm>
          <a:off x="1447800" y="1600200"/>
          <a:ext cx="7445375" cy="4775262"/>
        </p:xfrm>
        <a:graphic>
          <a:graphicData uri="http://schemas.openxmlformats.org/drawingml/2006/table">
            <a:tbl>
              <a:tblPr/>
              <a:tblGrid>
                <a:gridCol w="3475038"/>
                <a:gridCol w="3970337"/>
              </a:tblGrid>
              <a:tr h="262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GROUP 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ENT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–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FIVE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               WEEKS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5 DAYS / WEEK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GROUP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OPHTHA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FIVE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                         WEEKS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5 DAYS / WEEK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Subgroups    6: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A, B, C, D, E, F.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Subgroups      6: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A, B, C, D, E, F.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ctors presentation sample with media">
  <a:themeElements>
    <a:clrScheme name="Doctors presentation sample with med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ctors presentation sample with medi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octors presentation sample with med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Doctors presentation sample with media</Template>
  <TotalTime>430</TotalTime>
  <Words>672</Words>
  <Application>Microsoft Office PowerPoint</Application>
  <PresentationFormat>On-screen Show (4:3)</PresentationFormat>
  <Paragraphs>208</Paragraphs>
  <Slides>28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Garamond</vt:lpstr>
      <vt:lpstr>Tahoma</vt:lpstr>
      <vt:lpstr>Doctors presentation sample with media</vt:lpstr>
      <vt:lpstr>Document</vt:lpstr>
      <vt:lpstr>PowerPoint Presentation</vt:lpstr>
      <vt:lpstr>PowerPoint Presentation</vt:lpstr>
      <vt:lpstr>ORL 432 Objectives</vt:lpstr>
      <vt:lpstr>COURSE Objectives</vt:lpstr>
      <vt:lpstr>Theoretical and Practical Activities in  ORL COURSE 432</vt:lpstr>
      <vt:lpstr>Lectures </vt:lpstr>
      <vt:lpstr>Lectures</vt:lpstr>
      <vt:lpstr>COURSE STRUCTURE</vt:lpstr>
      <vt:lpstr>STUDENT’S GROUPING</vt:lpstr>
      <vt:lpstr>ACTIVITIES</vt:lpstr>
      <vt:lpstr>ACTIVITIES</vt:lpstr>
      <vt:lpstr>CLINICAL ACTIVITIES</vt:lpstr>
      <vt:lpstr>PowerPoint Presentation</vt:lpstr>
      <vt:lpstr>PowerPoint Presentation</vt:lpstr>
      <vt:lpstr>PowerPoint Presentation</vt:lpstr>
      <vt:lpstr>PowerPoint Presentation</vt:lpstr>
      <vt:lpstr>CLINICAL ACTIVITIES </vt:lpstr>
      <vt:lpstr>PowerPoint Presentation</vt:lpstr>
      <vt:lpstr>PowerPoint Presentation</vt:lpstr>
      <vt:lpstr>ATTENDANCE</vt:lpstr>
      <vt:lpstr>ATTENDANCE</vt:lpstr>
      <vt:lpstr>EXAMINATION 11th Week of each Cycle</vt:lpstr>
      <vt:lpstr>Multiple choice question </vt:lpstr>
      <vt:lpstr>Short answers question  ( SAQ) </vt:lpstr>
      <vt:lpstr>OSCE  </vt:lpstr>
      <vt:lpstr>PowerPoint Presentation</vt:lpstr>
      <vt:lpstr>Complaints From Students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Health Education Seminar</dc:title>
  <dc:creator>User</dc:creator>
  <cp:lastModifiedBy>Mohammed Alessa</cp:lastModifiedBy>
  <cp:revision>101</cp:revision>
  <dcterms:created xsi:type="dcterms:W3CDTF">2006-03-24T17:29:02Z</dcterms:created>
  <dcterms:modified xsi:type="dcterms:W3CDTF">2017-01-08T04:06:39Z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TC011628171033</vt:lpwstr>
  </property>
</Properties>
</file>