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65"/>
  </p:notesMasterIdLst>
  <p:sldIdLst>
    <p:sldId id="550" r:id="rId2"/>
    <p:sldId id="525" r:id="rId3"/>
    <p:sldId id="526" r:id="rId4"/>
    <p:sldId id="329" r:id="rId5"/>
    <p:sldId id="505" r:id="rId6"/>
    <p:sldId id="552" r:id="rId7"/>
    <p:sldId id="553" r:id="rId8"/>
    <p:sldId id="554" r:id="rId9"/>
    <p:sldId id="556" r:id="rId10"/>
    <p:sldId id="551" r:id="rId11"/>
    <p:sldId id="519" r:id="rId12"/>
    <p:sldId id="508" r:id="rId13"/>
    <p:sldId id="509" r:id="rId14"/>
    <p:sldId id="510" r:id="rId15"/>
    <p:sldId id="511" r:id="rId16"/>
    <p:sldId id="512" r:id="rId17"/>
    <p:sldId id="557" r:id="rId18"/>
    <p:sldId id="558" r:id="rId19"/>
    <p:sldId id="561" r:id="rId20"/>
    <p:sldId id="562" r:id="rId21"/>
    <p:sldId id="563" r:id="rId22"/>
    <p:sldId id="564" r:id="rId23"/>
    <p:sldId id="565" r:id="rId24"/>
    <p:sldId id="566" r:id="rId25"/>
    <p:sldId id="431" r:id="rId26"/>
    <p:sldId id="567" r:id="rId27"/>
    <p:sldId id="568" r:id="rId28"/>
    <p:sldId id="569" r:id="rId29"/>
    <p:sldId id="570" r:id="rId30"/>
    <p:sldId id="614" r:id="rId31"/>
    <p:sldId id="585" r:id="rId32"/>
    <p:sldId id="586" r:id="rId33"/>
    <p:sldId id="587" r:id="rId34"/>
    <p:sldId id="588" r:id="rId35"/>
    <p:sldId id="589" r:id="rId36"/>
    <p:sldId id="590" r:id="rId37"/>
    <p:sldId id="592" r:id="rId38"/>
    <p:sldId id="593" r:id="rId39"/>
    <p:sldId id="594" r:id="rId40"/>
    <p:sldId id="595" r:id="rId41"/>
    <p:sldId id="596" r:id="rId42"/>
    <p:sldId id="597" r:id="rId43"/>
    <p:sldId id="598" r:id="rId44"/>
    <p:sldId id="599" r:id="rId45"/>
    <p:sldId id="600" r:id="rId46"/>
    <p:sldId id="601" r:id="rId47"/>
    <p:sldId id="584" r:id="rId48"/>
    <p:sldId id="602" r:id="rId49"/>
    <p:sldId id="603" r:id="rId50"/>
    <p:sldId id="605" r:id="rId51"/>
    <p:sldId id="604" r:id="rId52"/>
    <p:sldId id="606" r:id="rId53"/>
    <p:sldId id="608" r:id="rId54"/>
    <p:sldId id="609" r:id="rId55"/>
    <p:sldId id="610" r:id="rId56"/>
    <p:sldId id="612" r:id="rId57"/>
    <p:sldId id="613" r:id="rId58"/>
    <p:sldId id="620" r:id="rId59"/>
    <p:sldId id="615" r:id="rId60"/>
    <p:sldId id="617" r:id="rId61"/>
    <p:sldId id="618" r:id="rId62"/>
    <p:sldId id="619" r:id="rId63"/>
    <p:sldId id="611" r:id="rId64"/>
  </p:sldIdLst>
  <p:sldSz cx="9144000" cy="6858000" type="screen4x3"/>
  <p:notesSz cx="6858000" cy="9144000"/>
  <p:custDataLst>
    <p:tags r:id="rId6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2" autoAdjust="0"/>
    <p:restoredTop sz="82154" autoAdjust="0"/>
  </p:normalViewPr>
  <p:slideViewPr>
    <p:cSldViewPr snapToGrid="0">
      <p:cViewPr varScale="1">
        <p:scale>
          <a:sx n="95" d="100"/>
          <a:sy n="95" d="100"/>
        </p:scale>
        <p:origin x="-209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18174"/>
    </p:cViewPr>
  </p:sorterViewPr>
  <p:notesViewPr>
    <p:cSldViewPr snapToGrid="0">
      <p:cViewPr varScale="1">
        <p:scale>
          <a:sx n="57" d="100"/>
          <a:sy n="57" d="100"/>
        </p:scale>
        <p:origin x="-178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F3AE1723-3F3E-490A-A3E7-28EE268CD1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6477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Usually MRI enhancement in labyrinthine segment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Evaluate for retrocochlear pathology (e.g. neoplasm) with either ABR or MRI.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Parasympathetic </a:t>
            </a:r>
            <a:r>
              <a:rPr lang="en-US" dirty="0" err="1" smtClean="0"/>
              <a:t>secretomotor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intracranial (cisternal) segment</a:t>
            </a:r>
          </a:p>
          <a:p>
            <a:r>
              <a:rPr lang="en-US" smtClean="0"/>
              <a:t>meatal segment (internal auditory canal) - 8 mm - zero branches</a:t>
            </a:r>
          </a:p>
          <a:p>
            <a:r>
              <a:rPr lang="en-US" smtClean="0"/>
              <a:t>labyrinthine segment (IAC to geniculate ganglion) - 3 - 4mm - 3 branches (from geniculate ganglion)</a:t>
            </a:r>
          </a:p>
          <a:p>
            <a:r>
              <a:rPr lang="en-US" smtClean="0"/>
              <a:t>tympanic segment (from geniculate ganglion to pyramidal eminence) - 8 - 11mm - zero branches</a:t>
            </a:r>
          </a:p>
          <a:p>
            <a:r>
              <a:rPr lang="en-US" smtClean="0"/>
              <a:t>mastoid segment (from pyramidal eminence to stylomastoid foramen) - 8 - 14mm - 3 branches</a:t>
            </a:r>
          </a:p>
          <a:p>
            <a:r>
              <a:rPr lang="en-US" smtClean="0"/>
              <a:t>extratemporal segment (from stylomastoid foramen to division into major branches) 15 - 20mm - 9 branches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intracranial (cisternal) segment</a:t>
            </a:r>
          </a:p>
          <a:p>
            <a:r>
              <a:rPr lang="en-US" smtClean="0"/>
              <a:t>meatal segment (internal auditory canal) - 8 mm - zero branches</a:t>
            </a:r>
          </a:p>
          <a:p>
            <a:r>
              <a:rPr lang="en-US" smtClean="0"/>
              <a:t>labyrinthine segment (IAC to geniculate ganglion) - 3 - 4mm - 3 branches (from geniculate ganglion)</a:t>
            </a:r>
          </a:p>
          <a:p>
            <a:r>
              <a:rPr lang="en-US" smtClean="0"/>
              <a:t>tympanic segment (from geniculate ganglion to pyramidal eminence) - 8 - 11mm - zero branches</a:t>
            </a:r>
          </a:p>
          <a:p>
            <a:r>
              <a:rPr lang="en-US" smtClean="0"/>
              <a:t>mastoid segment (from pyramidal eminence to stylomastoid foramen) - 8 - 14mm - 3 branches</a:t>
            </a:r>
          </a:p>
          <a:p>
            <a:r>
              <a:rPr lang="en-US" smtClean="0"/>
              <a:t>extratemporal segment (from stylomastoid foramen to division into major branches) 15 - 20mm - 9 branches</a:t>
            </a:r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intracranial (</a:t>
            </a:r>
            <a:r>
              <a:rPr lang="en-US" dirty="0" err="1" smtClean="0"/>
              <a:t>cisternal</a:t>
            </a:r>
            <a:r>
              <a:rPr lang="en-US" dirty="0" smtClean="0"/>
              <a:t>) segment</a:t>
            </a:r>
          </a:p>
          <a:p>
            <a:r>
              <a:rPr lang="en-US" dirty="0" err="1" smtClean="0"/>
              <a:t>meatal</a:t>
            </a:r>
            <a:r>
              <a:rPr lang="en-US" dirty="0" smtClean="0"/>
              <a:t> segment (internal auditory canal) - 8 mm - zero branches</a:t>
            </a:r>
          </a:p>
          <a:p>
            <a:r>
              <a:rPr lang="en-US" dirty="0" smtClean="0"/>
              <a:t>labyrinthine segment (IAC to </a:t>
            </a:r>
            <a:r>
              <a:rPr lang="en-US" dirty="0" err="1" smtClean="0"/>
              <a:t>geniculate</a:t>
            </a:r>
            <a:r>
              <a:rPr lang="en-US" dirty="0" smtClean="0"/>
              <a:t> ganglion) - 3 - 4mm - 3 branches (from </a:t>
            </a:r>
            <a:r>
              <a:rPr lang="en-US" dirty="0" err="1" smtClean="0"/>
              <a:t>geniculate</a:t>
            </a:r>
            <a:r>
              <a:rPr lang="en-US" dirty="0" smtClean="0"/>
              <a:t> ganglion)</a:t>
            </a:r>
          </a:p>
          <a:p>
            <a:r>
              <a:rPr lang="en-US" dirty="0" smtClean="0"/>
              <a:t>tympanic segment (from </a:t>
            </a:r>
            <a:r>
              <a:rPr lang="en-US" dirty="0" err="1" smtClean="0"/>
              <a:t>geniculate</a:t>
            </a:r>
            <a:r>
              <a:rPr lang="en-US" dirty="0" smtClean="0"/>
              <a:t> ganglion to pyramidal eminence) - 8 - 11mm - zero branches</a:t>
            </a:r>
          </a:p>
          <a:p>
            <a:r>
              <a:rPr lang="en-US" dirty="0" smtClean="0"/>
              <a:t>mastoid segment (from pyramidal eminence to </a:t>
            </a:r>
            <a:r>
              <a:rPr lang="en-US" dirty="0" err="1" smtClean="0"/>
              <a:t>stylomastoid</a:t>
            </a:r>
            <a:r>
              <a:rPr lang="en-US" dirty="0" smtClean="0"/>
              <a:t> foramen) - 8 - 14mm - 3 branches</a:t>
            </a:r>
          </a:p>
          <a:p>
            <a:r>
              <a:rPr lang="en-US" dirty="0" err="1" smtClean="0"/>
              <a:t>extratemporal</a:t>
            </a:r>
            <a:r>
              <a:rPr lang="en-US" dirty="0" smtClean="0"/>
              <a:t> segment (from </a:t>
            </a:r>
            <a:r>
              <a:rPr lang="en-US" dirty="0" err="1" smtClean="0"/>
              <a:t>stylomastoid</a:t>
            </a:r>
            <a:r>
              <a:rPr lang="en-US" dirty="0" smtClean="0"/>
              <a:t> foramen to division into major branches) 15 - 20mm - 9 branches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intracranial (cisternal) segment</a:t>
            </a:r>
          </a:p>
          <a:p>
            <a:r>
              <a:rPr lang="en-US" smtClean="0"/>
              <a:t>meatal segment (internal auditory canal) - 8 mm - zero branches</a:t>
            </a:r>
          </a:p>
          <a:p>
            <a:r>
              <a:rPr lang="en-US" smtClean="0"/>
              <a:t>labyrinthine segment (IAC to geniculate ganglion) - 3 - 4mm - 3 branches (from geniculate ganglion)</a:t>
            </a:r>
          </a:p>
          <a:p>
            <a:r>
              <a:rPr lang="en-US" smtClean="0"/>
              <a:t>tympanic segment (from geniculate ganglion to pyramidal eminence) - 8 - 11mm - zero branches</a:t>
            </a:r>
          </a:p>
          <a:p>
            <a:r>
              <a:rPr lang="en-US" smtClean="0"/>
              <a:t>mastoid segment (from pyramidal eminence to stylomastoid foramen) - 8 - 14mm - 3 branches</a:t>
            </a:r>
          </a:p>
          <a:p>
            <a:r>
              <a:rPr lang="en-US" smtClean="0"/>
              <a:t>extratemporal segment (from stylomastoid foramen to division into major branches) 15 - 20mm - 9 branches</a:t>
            </a:r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intracranial (</a:t>
            </a:r>
            <a:r>
              <a:rPr lang="en-US" dirty="0" err="1" smtClean="0"/>
              <a:t>cisternal</a:t>
            </a:r>
            <a:r>
              <a:rPr lang="en-US" dirty="0" smtClean="0"/>
              <a:t>) segment</a:t>
            </a:r>
          </a:p>
          <a:p>
            <a:r>
              <a:rPr lang="en-US" dirty="0" err="1" smtClean="0"/>
              <a:t>meatal</a:t>
            </a:r>
            <a:r>
              <a:rPr lang="en-US" dirty="0" smtClean="0"/>
              <a:t> segment (internal auditory canal) - 8 mm - zero branches</a:t>
            </a:r>
          </a:p>
          <a:p>
            <a:r>
              <a:rPr lang="en-US" dirty="0" smtClean="0"/>
              <a:t>labyrinthine segment (IAC to </a:t>
            </a:r>
            <a:r>
              <a:rPr lang="en-US" dirty="0" err="1" smtClean="0"/>
              <a:t>geniculate</a:t>
            </a:r>
            <a:r>
              <a:rPr lang="en-US" dirty="0" smtClean="0"/>
              <a:t> ganglion) - 3 - 4mm - 3 branches (from </a:t>
            </a:r>
            <a:r>
              <a:rPr lang="en-US" dirty="0" err="1" smtClean="0"/>
              <a:t>geniculate</a:t>
            </a:r>
            <a:r>
              <a:rPr lang="en-US" dirty="0" smtClean="0"/>
              <a:t> ganglion)</a:t>
            </a:r>
          </a:p>
          <a:p>
            <a:r>
              <a:rPr lang="en-US" dirty="0" smtClean="0"/>
              <a:t>tympanic segment (from </a:t>
            </a:r>
            <a:r>
              <a:rPr lang="en-US" dirty="0" err="1" smtClean="0"/>
              <a:t>geniculate</a:t>
            </a:r>
            <a:r>
              <a:rPr lang="en-US" dirty="0" smtClean="0"/>
              <a:t> ganglion to pyramidal eminence) - 8 - 11mm - zero branches</a:t>
            </a:r>
          </a:p>
          <a:p>
            <a:r>
              <a:rPr lang="en-US" dirty="0" smtClean="0"/>
              <a:t>mastoid segment (from pyramidal eminence to </a:t>
            </a:r>
            <a:r>
              <a:rPr lang="en-US" dirty="0" err="1" smtClean="0"/>
              <a:t>stylomastoid</a:t>
            </a:r>
            <a:r>
              <a:rPr lang="en-US" dirty="0" smtClean="0"/>
              <a:t> foramen) - 8 - 14mm - 3 branches</a:t>
            </a:r>
          </a:p>
          <a:p>
            <a:r>
              <a:rPr lang="en-US" dirty="0" err="1" smtClean="0"/>
              <a:t>extratemporal</a:t>
            </a:r>
            <a:r>
              <a:rPr lang="en-US" dirty="0" smtClean="0"/>
              <a:t> segment (from </a:t>
            </a:r>
            <a:r>
              <a:rPr lang="en-US" dirty="0" err="1" smtClean="0"/>
              <a:t>stylomastoid</a:t>
            </a:r>
            <a:r>
              <a:rPr lang="en-US" dirty="0" smtClean="0"/>
              <a:t> foramen to division into major branches) 15 - 20mm - 9 branches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intracranial (cisternal) segment</a:t>
            </a:r>
          </a:p>
          <a:p>
            <a:r>
              <a:rPr lang="en-US" smtClean="0"/>
              <a:t>meatal segment (internal auditory canal) - 8 mm - zero branches</a:t>
            </a:r>
          </a:p>
          <a:p>
            <a:r>
              <a:rPr lang="en-US" smtClean="0"/>
              <a:t>labyrinthine segment (IAC to geniculate ganglion) - 3 - 4mm - 3 branches (from geniculate ganglion)</a:t>
            </a:r>
          </a:p>
          <a:p>
            <a:r>
              <a:rPr lang="en-US" smtClean="0"/>
              <a:t>tympanic segment (from geniculate ganglion to pyramidal eminence) - 8 - 11mm - zero branches</a:t>
            </a:r>
          </a:p>
          <a:p>
            <a:r>
              <a:rPr lang="en-US" smtClean="0"/>
              <a:t>mastoid segment (from pyramidal eminence to stylomastoid foramen) - 8 - 14mm - 3 branches</a:t>
            </a:r>
          </a:p>
          <a:p>
            <a:r>
              <a:rPr lang="en-US" smtClean="0"/>
              <a:t>extratemporal segment (from stylomastoid foramen to division into major branches) 15 - 20mm - 9 branches</a:t>
            </a:r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914400"/>
            <a:ext cx="8686800" cy="2514600"/>
            <a:chOff x="0" y="576"/>
            <a:chExt cx="5472" cy="1584"/>
          </a:xfrm>
        </p:grpSpPr>
        <p:sp>
          <p:nvSpPr>
            <p:cNvPr id="5" name="Oval 7"/>
            <p:cNvSpPr>
              <a:spLocks noChangeArrowheads="1"/>
            </p:cNvSpPr>
            <p:nvPr/>
          </p:nvSpPr>
          <p:spPr bwMode="auto">
            <a:xfrm>
              <a:off x="144" y="576"/>
              <a:ext cx="1584" cy="1584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6" name="Rectangle 8"/>
            <p:cNvSpPr>
              <a:spLocks noChangeArrowheads="1"/>
            </p:cNvSpPr>
            <p:nvPr/>
          </p:nvSpPr>
          <p:spPr bwMode="hidden">
            <a:xfrm>
              <a:off x="0" y="1056"/>
              <a:ext cx="2976" cy="7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hidden">
            <a:xfrm>
              <a:off x="2496" y="1056"/>
              <a:ext cx="2976" cy="7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" name="Freeform 10"/>
            <p:cNvSpPr>
              <a:spLocks noChangeArrowheads="1"/>
            </p:cNvSpPr>
            <p:nvPr/>
          </p:nvSpPr>
          <p:spPr bwMode="auto">
            <a:xfrm>
              <a:off x="384" y="960"/>
              <a:ext cx="144" cy="913"/>
            </a:xfrm>
            <a:custGeom>
              <a:avLst/>
              <a:gdLst>
                <a:gd name="T0" fmla="*/ 1000 w 1000"/>
                <a:gd name="T1" fmla="*/ 1000 h 1000"/>
                <a:gd name="T2" fmla="*/ 0 w 1000"/>
                <a:gd name="T3" fmla="*/ 1000 h 1000"/>
                <a:gd name="T4" fmla="*/ 0 w 1000"/>
                <a:gd name="T5" fmla="*/ 0 h 1000"/>
                <a:gd name="T6" fmla="*/ 1000 w 1000"/>
                <a:gd name="T7" fmla="*/ 0 h 10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0" h="1000">
                  <a:moveTo>
                    <a:pt x="1000" y="1000"/>
                  </a:moveTo>
                  <a:lnTo>
                    <a:pt x="0" y="1000"/>
                  </a:lnTo>
                  <a:lnTo>
                    <a:pt x="0" y="0"/>
                  </a:lnTo>
                  <a:lnTo>
                    <a:pt x="1000" y="0"/>
                  </a:lnTo>
                </a:path>
              </a:pathLst>
            </a:custGeom>
            <a:noFill/>
            <a:ln w="76200" cmpd="sng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11"/>
            <p:cNvSpPr>
              <a:spLocks noChangeArrowheads="1"/>
            </p:cNvSpPr>
            <p:nvPr/>
          </p:nvSpPr>
          <p:spPr bwMode="auto">
            <a:xfrm>
              <a:off x="4944" y="762"/>
              <a:ext cx="165" cy="864"/>
            </a:xfrm>
            <a:custGeom>
              <a:avLst/>
              <a:gdLst>
                <a:gd name="T0" fmla="*/ 0 w 1000"/>
                <a:gd name="T1" fmla="*/ 0 h 1000"/>
                <a:gd name="T2" fmla="*/ 1000 w 1000"/>
                <a:gd name="T3" fmla="*/ 0 h 1000"/>
                <a:gd name="T4" fmla="*/ 1000 w 1000"/>
                <a:gd name="T5" fmla="*/ 1000 h 1000"/>
                <a:gd name="T6" fmla="*/ 0 w 1000"/>
                <a:gd name="T7" fmla="*/ 1000 h 10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0" h="1000">
                  <a:moveTo>
                    <a:pt x="0" y="0"/>
                  </a:moveTo>
                  <a:lnTo>
                    <a:pt x="1000" y="0"/>
                  </a:lnTo>
                  <a:lnTo>
                    <a:pt x="1000" y="1000"/>
                  </a:lnTo>
                  <a:lnTo>
                    <a:pt x="0" y="1000"/>
                  </a:lnTo>
                </a:path>
              </a:pathLst>
            </a:custGeom>
            <a:noFill/>
            <a:ln w="7620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7782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581400"/>
            <a:ext cx="5638800" cy="19050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783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38200" y="1443038"/>
            <a:ext cx="7086600" cy="16002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FD116-6F95-4D7A-8CA5-2CA3368FE4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792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446CC-1BA0-4A21-A165-4B73EF65CB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97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1313" y="96838"/>
            <a:ext cx="1919287" cy="5999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31863" y="96838"/>
            <a:ext cx="5607050" cy="5999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787E5-EC9E-426F-B876-BB04963F22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19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65F34-015C-46A2-B4A9-DFA83143B9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01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CFCA8-DD86-4BF1-A12B-7B5E43A544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360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CAA15-9E6B-480A-BF03-EA87C82C7E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300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6C0CC-3E06-4A07-8A23-2B8803C0F4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88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84676-17E7-4357-A06B-4008CFE70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54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81B2D-1440-4E93-A7C4-D4FBC108CC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491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8D917-1169-4A04-A8E1-9458808549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734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EA46C-0842-4D75-A213-0740717A22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13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0A236-2814-4AA6-9081-B6EC7BB0E7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463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1377950"/>
            <a:ext cx="2133600" cy="1016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447800" y="1377950"/>
            <a:ext cx="7239000" cy="1016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31863" y="96838"/>
            <a:ext cx="715803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1981200"/>
            <a:ext cx="76612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4615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0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pPr>
              <a:defRPr/>
            </a:pPr>
            <a:fld id="{DEC7A5C2-6EDC-4753-852D-4C734DEAF4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3" name="Freeform 9"/>
          <p:cNvSpPr>
            <a:spLocks noChangeArrowheads="1"/>
          </p:cNvSpPr>
          <p:nvPr/>
        </p:nvSpPr>
        <p:spPr bwMode="auto">
          <a:xfrm>
            <a:off x="838200" y="561975"/>
            <a:ext cx="152400" cy="1066800"/>
          </a:xfrm>
          <a:custGeom>
            <a:avLst/>
            <a:gdLst>
              <a:gd name="T0" fmla="*/ 1000 w 1000"/>
              <a:gd name="T1" fmla="*/ 1000 h 1000"/>
              <a:gd name="T2" fmla="*/ 0 w 1000"/>
              <a:gd name="T3" fmla="*/ 1000 h 1000"/>
              <a:gd name="T4" fmla="*/ 0 w 1000"/>
              <a:gd name="T5" fmla="*/ 0 h 1000"/>
              <a:gd name="T6" fmla="*/ 1000 w 1000"/>
              <a:gd name="T7" fmla="*/ 0 h 1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0" h="1000">
                <a:moveTo>
                  <a:pt x="1000" y="1000"/>
                </a:moveTo>
                <a:lnTo>
                  <a:pt x="0" y="1000"/>
                </a:ln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76200" cmpd="sng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4" name="Freeform 10"/>
          <p:cNvSpPr>
            <a:spLocks noChangeArrowheads="1"/>
          </p:cNvSpPr>
          <p:nvPr/>
        </p:nvSpPr>
        <p:spPr bwMode="auto">
          <a:xfrm>
            <a:off x="8262938" y="269875"/>
            <a:ext cx="152400" cy="1073150"/>
          </a:xfrm>
          <a:custGeom>
            <a:avLst/>
            <a:gdLst>
              <a:gd name="T0" fmla="*/ 0 w 1000"/>
              <a:gd name="T1" fmla="*/ 0 h 1000"/>
              <a:gd name="T2" fmla="*/ 1000 w 1000"/>
              <a:gd name="T3" fmla="*/ 0 h 1000"/>
              <a:gd name="T4" fmla="*/ 1000 w 1000"/>
              <a:gd name="T5" fmla="*/ 1000 h 1000"/>
              <a:gd name="T6" fmla="*/ 0 w 1000"/>
              <a:gd name="T7" fmla="*/ 1000 h 1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0" h="1000">
                <a:moveTo>
                  <a:pt x="0" y="0"/>
                </a:moveTo>
                <a:lnTo>
                  <a:pt x="1000" y="0"/>
                </a:lnTo>
                <a:lnTo>
                  <a:pt x="1000" y="1000"/>
                </a:lnTo>
                <a:lnTo>
                  <a:pt x="0" y="1000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7" r:id="rId1"/>
    <p:sldLayoutId id="2147484346" r:id="rId2"/>
    <p:sldLayoutId id="2147484347" r:id="rId3"/>
    <p:sldLayoutId id="2147484348" r:id="rId4"/>
    <p:sldLayoutId id="2147484349" r:id="rId5"/>
    <p:sldLayoutId id="2147484350" r:id="rId6"/>
    <p:sldLayoutId id="2147484351" r:id="rId7"/>
    <p:sldLayoutId id="2147484352" r:id="rId8"/>
    <p:sldLayoutId id="2147484353" r:id="rId9"/>
    <p:sldLayoutId id="2147484354" r:id="rId10"/>
    <p:sldLayoutId id="2147484355" r:id="rId11"/>
    <p:sldLayoutId id="2147484356" r:id="rId12"/>
  </p:sldLayoutIdLst>
  <p:transition advClick="0" advTm="100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447675" indent="-4476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89000" indent="-43973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¡"/>
        <a:defRPr sz="2800">
          <a:solidFill>
            <a:schemeClr val="tx1"/>
          </a:solidFill>
          <a:latin typeface="+mn-lt"/>
        </a:defRPr>
      </a:lvl2pPr>
      <a:lvl3pPr marL="1293813" indent="-4032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81163" indent="-385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4pPr>
      <a:lvl5pPr marL="2070100" indent="-3873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273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845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417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989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1925" y="300445"/>
            <a:ext cx="7772400" cy="1143000"/>
          </a:xfrm>
        </p:spPr>
        <p:txBody>
          <a:bodyPr/>
          <a:lstStyle/>
          <a:p>
            <a:pPr algn="ctr"/>
            <a:r>
              <a:rPr lang="ar-SA" altLang="en-US" b="1" dirty="0" smtClean="0"/>
              <a:t>بسم الله الرحمن الرحيم</a:t>
            </a:r>
            <a:r>
              <a:rPr lang="en-US" altLang="en-US" b="1" dirty="0" smtClean="0"/>
              <a:t>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1898469"/>
            <a:ext cx="5638800" cy="1905000"/>
          </a:xfrm>
        </p:spPr>
        <p:txBody>
          <a:bodyPr/>
          <a:lstStyle/>
          <a:p>
            <a:pPr>
              <a:defRPr/>
            </a:pPr>
            <a:r>
              <a:rPr lang="en-US" altLang="ar-SA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THE FACIAL NERVE</a:t>
            </a:r>
          </a:p>
          <a:p>
            <a:pPr algn="l">
              <a:defRPr/>
            </a:pPr>
            <a:endParaRPr lang="en-US" altLang="en-US" dirty="0" smtClean="0"/>
          </a:p>
          <a:p>
            <a:pPr algn="l">
              <a:defRPr/>
            </a:pPr>
            <a:endParaRPr lang="en-US" altLang="en-US" dirty="0" smtClean="0"/>
          </a:p>
          <a:p>
            <a:pPr algn="l">
              <a:defRPr/>
            </a:pPr>
            <a:endParaRPr lang="en-US" altLang="en-US" dirty="0" smtClean="0"/>
          </a:p>
          <a:p>
            <a:pPr algn="l">
              <a:defRPr/>
            </a:pPr>
            <a:r>
              <a:rPr lang="en-US" altLang="en-US" sz="2400" dirty="0" smtClean="0"/>
              <a:t>SAMI ALHARETHY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ar-S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FACIAL NERVE FIBERS</a:t>
            </a:r>
            <a:endParaRPr lang="en-US" altLang="ar-SA" dirty="0" smtClean="0">
              <a:solidFill>
                <a:schemeClr val="tx1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2388" y="1785257"/>
            <a:ext cx="7661275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ar-SA" dirty="0" smtClean="0"/>
              <a:t>Motor</a:t>
            </a:r>
          </a:p>
          <a:p>
            <a:pPr lvl="1">
              <a:lnSpc>
                <a:spcPct val="80000"/>
              </a:lnSpc>
            </a:pPr>
            <a:r>
              <a:rPr lang="en-US" altLang="ar-SA" dirty="0" smtClean="0"/>
              <a:t>to the </a:t>
            </a:r>
            <a:r>
              <a:rPr lang="en-US" altLang="ar-SA" dirty="0" err="1" smtClean="0"/>
              <a:t>stapedius</a:t>
            </a:r>
            <a:r>
              <a:rPr lang="en-US" altLang="ar-SA" dirty="0" smtClean="0"/>
              <a:t> and facial muscles</a:t>
            </a:r>
          </a:p>
          <a:p>
            <a:pPr>
              <a:lnSpc>
                <a:spcPct val="80000"/>
              </a:lnSpc>
            </a:pPr>
            <a:r>
              <a:rPr lang="en-US" altLang="ar-SA" dirty="0" err="1" smtClean="0"/>
              <a:t>Secreto</a:t>
            </a:r>
            <a:r>
              <a:rPr lang="en-US" altLang="ar-SA" dirty="0" smtClean="0"/>
              <a:t>-motor</a:t>
            </a:r>
          </a:p>
          <a:p>
            <a:pPr lvl="1">
              <a:lnSpc>
                <a:spcPct val="80000"/>
              </a:lnSpc>
            </a:pPr>
            <a:r>
              <a:rPr lang="en-US" altLang="ar-SA" dirty="0" smtClean="0"/>
              <a:t>to the </a:t>
            </a:r>
            <a:r>
              <a:rPr lang="en-US" altLang="ar-SA" dirty="0" err="1" smtClean="0"/>
              <a:t>submandibular</a:t>
            </a:r>
            <a:r>
              <a:rPr lang="en-US" altLang="ar-SA" dirty="0" smtClean="0"/>
              <a:t>, sublingual salivary glands  and to the </a:t>
            </a:r>
            <a:r>
              <a:rPr lang="en-US" altLang="ar-SA" dirty="0" err="1" smtClean="0"/>
              <a:t>lacrimal</a:t>
            </a:r>
            <a:r>
              <a:rPr lang="en-US" altLang="ar-SA" dirty="0" smtClean="0"/>
              <a:t> glands</a:t>
            </a:r>
          </a:p>
          <a:p>
            <a:pPr>
              <a:lnSpc>
                <a:spcPct val="80000"/>
              </a:lnSpc>
            </a:pPr>
            <a:r>
              <a:rPr lang="en-US" altLang="ar-SA" dirty="0" smtClean="0"/>
              <a:t>Taste</a:t>
            </a:r>
          </a:p>
          <a:p>
            <a:pPr lvl="1">
              <a:lnSpc>
                <a:spcPct val="80000"/>
              </a:lnSpc>
            </a:pPr>
            <a:r>
              <a:rPr lang="en-US" altLang="ar-SA" dirty="0" smtClean="0"/>
              <a:t>from the anterior two thirds of tongue and palate</a:t>
            </a:r>
          </a:p>
          <a:p>
            <a:pPr>
              <a:lnSpc>
                <a:spcPct val="80000"/>
              </a:lnSpc>
            </a:pPr>
            <a:r>
              <a:rPr lang="en-US" altLang="ar-SA" dirty="0" smtClean="0"/>
              <a:t>Sensory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ea typeface="Times New Roman"/>
                <a:cs typeface="Arial"/>
              </a:rPr>
              <a:t>pain, temperature, and touch from the e</a:t>
            </a:r>
            <a:r>
              <a:rPr lang="en-US" altLang="ar-SA" dirty="0" smtClean="0"/>
              <a:t>xternal auditory canal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bldLvl="2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686800" cy="4451350"/>
          </a:xfrm>
        </p:spPr>
        <p:txBody>
          <a:bodyPr/>
          <a:lstStyle/>
          <a:p>
            <a:r>
              <a:rPr lang="en-US" sz="2400" smtClean="0"/>
              <a:t>Intracranial</a:t>
            </a:r>
          </a:p>
          <a:p>
            <a:r>
              <a:rPr lang="en-US" sz="2400" smtClean="0"/>
              <a:t>Meatal</a:t>
            </a:r>
          </a:p>
          <a:p>
            <a:r>
              <a:rPr lang="en-US" sz="2400" smtClean="0"/>
              <a:t>Labyrinthine</a:t>
            </a:r>
          </a:p>
          <a:p>
            <a:r>
              <a:rPr lang="en-US" sz="2400" smtClean="0"/>
              <a:t>Tympanic</a:t>
            </a:r>
          </a:p>
          <a:p>
            <a:r>
              <a:rPr lang="en-US" sz="2400" smtClean="0"/>
              <a:t>Mastoid</a:t>
            </a:r>
          </a:p>
          <a:p>
            <a:r>
              <a:rPr lang="en-US" sz="2400" smtClean="0"/>
              <a:t>Extratemporal</a:t>
            </a:r>
          </a:p>
        </p:txBody>
      </p:sp>
      <p:sp>
        <p:nvSpPr>
          <p:cNvPr id="7171" name="Rectangle 7"/>
          <p:cNvSpPr>
            <a:spLocks noChangeArrowheads="1"/>
          </p:cNvSpPr>
          <p:nvPr/>
        </p:nvSpPr>
        <p:spPr bwMode="auto">
          <a:xfrm>
            <a:off x="209550" y="2451100"/>
            <a:ext cx="3414713" cy="2252663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Facial Nerve</a:t>
            </a:r>
            <a:br>
              <a:rPr lang="en-US" smtClean="0"/>
            </a:br>
            <a:r>
              <a:rPr lang="en-US" sz="3200" smtClean="0">
                <a:solidFill>
                  <a:schemeClr val="accent1"/>
                </a:solidFill>
              </a:rPr>
              <a:t>Segments</a:t>
            </a:r>
          </a:p>
        </p:txBody>
      </p:sp>
      <p:pic>
        <p:nvPicPr>
          <p:cNvPr id="717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0" y="2346961"/>
            <a:ext cx="3886835" cy="222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E:\Education\Facial Nerve 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5790" y="1426528"/>
            <a:ext cx="3684588" cy="399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686800" cy="4724400"/>
          </a:xfrm>
        </p:spPr>
        <p:txBody>
          <a:bodyPr/>
          <a:lstStyle/>
          <a:p>
            <a:r>
              <a:rPr lang="en-US" sz="2400" smtClean="0"/>
              <a:t>Intracranial</a:t>
            </a:r>
          </a:p>
          <a:p>
            <a:r>
              <a:rPr lang="en-US" sz="2400" smtClean="0"/>
              <a:t>Meatal</a:t>
            </a:r>
          </a:p>
          <a:p>
            <a:r>
              <a:rPr lang="en-US" sz="2400" smtClean="0"/>
              <a:t>Labyrinthine</a:t>
            </a:r>
          </a:p>
          <a:p>
            <a:r>
              <a:rPr lang="en-US" sz="2400" smtClean="0"/>
              <a:t>Tympanic</a:t>
            </a:r>
          </a:p>
          <a:p>
            <a:r>
              <a:rPr lang="en-US" sz="2400" smtClean="0"/>
              <a:t>Mastoid</a:t>
            </a:r>
          </a:p>
          <a:p>
            <a:r>
              <a:rPr lang="en-US" sz="2400" smtClean="0"/>
              <a:t>Extratemporal</a:t>
            </a: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Facial Nerve</a:t>
            </a:r>
            <a:br>
              <a:rPr lang="en-US" smtClean="0"/>
            </a:br>
            <a:r>
              <a:rPr lang="en-US" sz="3200" smtClean="0">
                <a:solidFill>
                  <a:schemeClr val="accent1"/>
                </a:solidFill>
              </a:rPr>
              <a:t>Segments</a:t>
            </a:r>
          </a:p>
        </p:txBody>
      </p:sp>
      <p:sp>
        <p:nvSpPr>
          <p:cNvPr id="8197" name="Rectangle 3"/>
          <p:cNvSpPr>
            <a:spLocks noChangeArrowheads="1"/>
          </p:cNvSpPr>
          <p:nvPr/>
        </p:nvSpPr>
        <p:spPr bwMode="auto">
          <a:xfrm>
            <a:off x="3367088" y="2386013"/>
            <a:ext cx="5586412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endParaRPr lang="en-US" sz="1800"/>
          </a:p>
        </p:txBody>
      </p:sp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15875" y="2889250"/>
            <a:ext cx="2679700" cy="1814513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225425" y="1868488"/>
            <a:ext cx="2155825" cy="563562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Rectangle 3"/>
          <p:cNvSpPr>
            <a:spLocks noChangeArrowheads="1"/>
          </p:cNvSpPr>
          <p:nvPr/>
        </p:nvSpPr>
        <p:spPr bwMode="auto">
          <a:xfrm>
            <a:off x="236538" y="5255079"/>
            <a:ext cx="8907462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en-US" sz="2000" dirty="0"/>
              <a:t>Internal auditory canal (IAC</a:t>
            </a:r>
            <a:r>
              <a:rPr lang="en-US" sz="2000" dirty="0" smtClean="0"/>
              <a:t>)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en-US" sz="2000" dirty="0" smtClean="0"/>
              <a:t>7 UP</a:t>
            </a:r>
            <a:endParaRPr lang="en-US" sz="2000" dirty="0"/>
          </a:p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en-US" sz="2000" dirty="0" smtClean="0"/>
              <a:t>Zero </a:t>
            </a:r>
            <a:r>
              <a:rPr lang="en-US" sz="2000" dirty="0"/>
              <a:t>branches</a:t>
            </a:r>
          </a:p>
        </p:txBody>
      </p:sp>
      <p:sp>
        <p:nvSpPr>
          <p:cNvPr id="8201" name="Right Arrow 8"/>
          <p:cNvSpPr>
            <a:spLocks noChangeArrowheads="1"/>
          </p:cNvSpPr>
          <p:nvPr/>
        </p:nvSpPr>
        <p:spPr bwMode="auto">
          <a:xfrm rot="-5400000">
            <a:off x="5107781" y="3326607"/>
            <a:ext cx="630237" cy="393700"/>
          </a:xfrm>
          <a:prstGeom prst="rightArrow">
            <a:avLst>
              <a:gd name="adj1" fmla="val 50000"/>
              <a:gd name="adj2" fmla="val 50025"/>
            </a:avLst>
          </a:prstGeom>
          <a:solidFill>
            <a:srgbClr val="FFFF0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800"/>
          </a:p>
        </p:txBody>
      </p:sp>
      <p:pic>
        <p:nvPicPr>
          <p:cNvPr id="8203" name="Picture 2" descr="E:\Grand Rounds - Bell's Palsy\IAC 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8913" y="4727575"/>
            <a:ext cx="2286000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E:\Education\Facial Nerve 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5550" y="1487488"/>
            <a:ext cx="3684588" cy="399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686800" cy="4724400"/>
          </a:xfrm>
        </p:spPr>
        <p:txBody>
          <a:bodyPr/>
          <a:lstStyle/>
          <a:p>
            <a:r>
              <a:rPr lang="en-US" sz="2400" smtClean="0"/>
              <a:t>Intracranial</a:t>
            </a:r>
          </a:p>
          <a:p>
            <a:r>
              <a:rPr lang="en-US" sz="2400" smtClean="0"/>
              <a:t>Meatal</a:t>
            </a:r>
          </a:p>
          <a:p>
            <a:r>
              <a:rPr lang="en-US" sz="2400" smtClean="0"/>
              <a:t>Labyrinthine</a:t>
            </a:r>
          </a:p>
          <a:p>
            <a:r>
              <a:rPr lang="en-US" sz="2400" smtClean="0"/>
              <a:t>Tympanic</a:t>
            </a:r>
          </a:p>
          <a:p>
            <a:r>
              <a:rPr lang="en-US" sz="2400" smtClean="0"/>
              <a:t>Mastoid</a:t>
            </a:r>
          </a:p>
          <a:p>
            <a:r>
              <a:rPr lang="en-US" sz="2400" smtClean="0"/>
              <a:t>Extratemporal</a:t>
            </a: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Facial Nerve</a:t>
            </a:r>
            <a:br>
              <a:rPr lang="en-US" smtClean="0"/>
            </a:br>
            <a:r>
              <a:rPr lang="en-US" sz="3200" smtClean="0">
                <a:solidFill>
                  <a:schemeClr val="accent1"/>
                </a:solidFill>
              </a:rPr>
              <a:t>Segments</a:t>
            </a:r>
          </a:p>
        </p:txBody>
      </p:sp>
      <p:sp>
        <p:nvSpPr>
          <p:cNvPr id="9221" name="Rectangle 3"/>
          <p:cNvSpPr>
            <a:spLocks noChangeArrowheads="1"/>
          </p:cNvSpPr>
          <p:nvPr/>
        </p:nvSpPr>
        <p:spPr bwMode="auto">
          <a:xfrm>
            <a:off x="3367088" y="2386013"/>
            <a:ext cx="5586412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endParaRPr lang="en-US" sz="1800"/>
          </a:p>
        </p:txBody>
      </p:sp>
      <p:sp>
        <p:nvSpPr>
          <p:cNvPr id="9222" name="Rectangle 7"/>
          <p:cNvSpPr>
            <a:spLocks noChangeArrowheads="1"/>
          </p:cNvSpPr>
          <p:nvPr/>
        </p:nvSpPr>
        <p:spPr bwMode="auto">
          <a:xfrm>
            <a:off x="15875" y="3325813"/>
            <a:ext cx="2647950" cy="1377950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225425" y="1868488"/>
            <a:ext cx="2092325" cy="1016000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4" name="Rectangle 3"/>
          <p:cNvSpPr>
            <a:spLocks noChangeArrowheads="1"/>
          </p:cNvSpPr>
          <p:nvPr/>
        </p:nvSpPr>
        <p:spPr bwMode="auto">
          <a:xfrm>
            <a:off x="236538" y="5581650"/>
            <a:ext cx="8907462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en-US" sz="2000" dirty="0"/>
              <a:t>IAC to </a:t>
            </a:r>
            <a:r>
              <a:rPr lang="en-US" sz="2000" dirty="0" err="1"/>
              <a:t>geniculate</a:t>
            </a:r>
            <a:r>
              <a:rPr lang="en-US" sz="2000" dirty="0"/>
              <a:t> ganglion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en-US" sz="2000" dirty="0" smtClean="0"/>
              <a:t>3-4mm</a:t>
            </a:r>
            <a:r>
              <a:rPr lang="en-US" sz="2000" dirty="0" smtClean="0">
                <a:latin typeface="Arial"/>
                <a:ea typeface="Times New Roman"/>
                <a:cs typeface="Arial"/>
              </a:rPr>
              <a:t> 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en-US" sz="1800" dirty="0" smtClean="0">
                <a:latin typeface="Arial"/>
                <a:ea typeface="Times New Roman"/>
                <a:cs typeface="Arial"/>
              </a:rPr>
              <a:t>Only segment that lacks arterial </a:t>
            </a:r>
            <a:r>
              <a:rPr lang="en-US" sz="1800" dirty="0" err="1" smtClean="0">
                <a:latin typeface="Arial"/>
                <a:ea typeface="Times New Roman"/>
                <a:cs typeface="Arial"/>
              </a:rPr>
              <a:t>anastomosis</a:t>
            </a:r>
            <a:r>
              <a:rPr lang="en-US" sz="1800" dirty="0" smtClean="0">
                <a:latin typeface="Arial"/>
                <a:ea typeface="Times New Roman"/>
                <a:cs typeface="Arial"/>
              </a:rPr>
              <a:t> </a:t>
            </a:r>
            <a:endParaRPr lang="en-US" sz="1800" dirty="0" smtClean="0"/>
          </a:p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endParaRPr lang="en-US" sz="2000" dirty="0" smtClean="0"/>
          </a:p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endParaRPr lang="en-US" sz="2000" dirty="0"/>
          </a:p>
        </p:txBody>
      </p:sp>
      <p:sp>
        <p:nvSpPr>
          <p:cNvPr id="9225" name="Right Arrow 8"/>
          <p:cNvSpPr>
            <a:spLocks noChangeArrowheads="1"/>
          </p:cNvSpPr>
          <p:nvPr/>
        </p:nvSpPr>
        <p:spPr bwMode="auto">
          <a:xfrm rot="-5400000">
            <a:off x="4556919" y="3626644"/>
            <a:ext cx="630238" cy="393700"/>
          </a:xfrm>
          <a:prstGeom prst="rightArrow">
            <a:avLst>
              <a:gd name="adj1" fmla="val 50000"/>
              <a:gd name="adj2" fmla="val 50025"/>
            </a:avLst>
          </a:prstGeom>
          <a:solidFill>
            <a:srgbClr val="FFFF0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800"/>
          </a:p>
        </p:txBody>
      </p:sp>
      <p:pic>
        <p:nvPicPr>
          <p:cNvPr id="922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3925" y="1717675"/>
            <a:ext cx="3140075" cy="359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Rectangle 13"/>
          <p:cNvSpPr>
            <a:spLocks noChangeArrowheads="1"/>
          </p:cNvSpPr>
          <p:nvPr/>
        </p:nvSpPr>
        <p:spPr bwMode="auto">
          <a:xfrm>
            <a:off x="7110413" y="2695575"/>
            <a:ext cx="1135062" cy="1355725"/>
          </a:xfrm>
          <a:prstGeom prst="rect">
            <a:avLst/>
          </a:prstGeom>
          <a:solidFill>
            <a:srgbClr val="FFFF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z="18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E:\Education\Facial Nerve 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5550" y="1487488"/>
            <a:ext cx="3684588" cy="399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686800" cy="4724400"/>
          </a:xfrm>
        </p:spPr>
        <p:txBody>
          <a:bodyPr/>
          <a:lstStyle/>
          <a:p>
            <a:r>
              <a:rPr lang="en-US" sz="2400" smtClean="0"/>
              <a:t>Intracranial</a:t>
            </a:r>
          </a:p>
          <a:p>
            <a:r>
              <a:rPr lang="en-US" sz="2400" smtClean="0"/>
              <a:t>Meatal</a:t>
            </a:r>
          </a:p>
          <a:p>
            <a:r>
              <a:rPr lang="en-US" sz="2400" smtClean="0"/>
              <a:t>Labyrinthine</a:t>
            </a:r>
          </a:p>
          <a:p>
            <a:r>
              <a:rPr lang="en-US" sz="2400" smtClean="0"/>
              <a:t>Tympanic</a:t>
            </a:r>
          </a:p>
          <a:p>
            <a:r>
              <a:rPr lang="en-US" sz="2400" smtClean="0"/>
              <a:t>Mastoid</a:t>
            </a:r>
          </a:p>
          <a:p>
            <a:r>
              <a:rPr lang="en-US" sz="2400" smtClean="0"/>
              <a:t>Extratemporal</a:t>
            </a: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Facial Nerve</a:t>
            </a:r>
            <a:br>
              <a:rPr lang="en-US" smtClean="0"/>
            </a:br>
            <a:r>
              <a:rPr lang="en-US" sz="3200" smtClean="0">
                <a:solidFill>
                  <a:schemeClr val="accent1"/>
                </a:solidFill>
              </a:rPr>
              <a:t>Segments</a:t>
            </a:r>
          </a:p>
        </p:txBody>
      </p:sp>
      <p:sp>
        <p:nvSpPr>
          <p:cNvPr id="10245" name="Rectangle 3"/>
          <p:cNvSpPr>
            <a:spLocks noChangeArrowheads="1"/>
          </p:cNvSpPr>
          <p:nvPr/>
        </p:nvSpPr>
        <p:spPr bwMode="auto">
          <a:xfrm>
            <a:off x="3367088" y="2386013"/>
            <a:ext cx="5586412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endParaRPr lang="en-US" sz="1800"/>
          </a:p>
        </p:txBody>
      </p:sp>
      <p:sp>
        <p:nvSpPr>
          <p:cNvPr id="10246" name="Rectangle 7"/>
          <p:cNvSpPr>
            <a:spLocks noChangeArrowheads="1"/>
          </p:cNvSpPr>
          <p:nvPr/>
        </p:nvSpPr>
        <p:spPr bwMode="auto">
          <a:xfrm>
            <a:off x="15875" y="3752850"/>
            <a:ext cx="2663825" cy="950913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225425" y="1868488"/>
            <a:ext cx="2249488" cy="1443037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8" name="Rectangle 3"/>
          <p:cNvSpPr>
            <a:spLocks noChangeArrowheads="1"/>
          </p:cNvSpPr>
          <p:nvPr/>
        </p:nvSpPr>
        <p:spPr bwMode="auto">
          <a:xfrm>
            <a:off x="236538" y="5333456"/>
            <a:ext cx="8907462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en-US" sz="2000" dirty="0" err="1"/>
              <a:t>Geniculate</a:t>
            </a:r>
            <a:r>
              <a:rPr lang="en-US" sz="2000" dirty="0"/>
              <a:t> ganglion to pyramidal eminence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en-US" sz="2000" dirty="0" smtClean="0">
                <a:latin typeface="Arial"/>
                <a:ea typeface="Times New Roman"/>
                <a:cs typeface="Arial"/>
              </a:rPr>
              <a:t>50% dehiscent </a:t>
            </a:r>
            <a:endParaRPr lang="en-US" sz="2000" dirty="0"/>
          </a:p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en-US" sz="2000" dirty="0"/>
              <a:t>Zero branches</a:t>
            </a:r>
          </a:p>
        </p:txBody>
      </p:sp>
      <p:sp>
        <p:nvSpPr>
          <p:cNvPr id="10249" name="Right Arrow 8"/>
          <p:cNvSpPr>
            <a:spLocks noChangeArrowheads="1"/>
          </p:cNvSpPr>
          <p:nvPr/>
        </p:nvSpPr>
        <p:spPr bwMode="auto">
          <a:xfrm rot="-5400000">
            <a:off x="3846512" y="3468688"/>
            <a:ext cx="631825" cy="393700"/>
          </a:xfrm>
          <a:prstGeom prst="rightArrow">
            <a:avLst>
              <a:gd name="adj1" fmla="val 50000"/>
              <a:gd name="adj2" fmla="val 50151"/>
            </a:avLst>
          </a:prstGeom>
          <a:solidFill>
            <a:srgbClr val="FFFF0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800"/>
          </a:p>
        </p:txBody>
      </p:sp>
      <p:pic>
        <p:nvPicPr>
          <p:cNvPr id="1025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3925" y="1717675"/>
            <a:ext cx="3140075" cy="359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1" name="Rectangle 13"/>
          <p:cNvSpPr>
            <a:spLocks noChangeArrowheads="1"/>
          </p:cNvSpPr>
          <p:nvPr/>
        </p:nvSpPr>
        <p:spPr bwMode="auto">
          <a:xfrm>
            <a:off x="5991225" y="1876425"/>
            <a:ext cx="1797050" cy="1023938"/>
          </a:xfrm>
          <a:prstGeom prst="rect">
            <a:avLst/>
          </a:prstGeom>
          <a:solidFill>
            <a:srgbClr val="FFFF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z="18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E:\Education\Facial Nerve 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5550" y="1487488"/>
            <a:ext cx="3684588" cy="399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686800" cy="4724400"/>
          </a:xfrm>
        </p:spPr>
        <p:txBody>
          <a:bodyPr/>
          <a:lstStyle/>
          <a:p>
            <a:r>
              <a:rPr lang="en-US" sz="2400" smtClean="0"/>
              <a:t>Intracranial</a:t>
            </a:r>
          </a:p>
          <a:p>
            <a:r>
              <a:rPr lang="en-US" sz="2400" smtClean="0"/>
              <a:t>Meatal</a:t>
            </a:r>
          </a:p>
          <a:p>
            <a:r>
              <a:rPr lang="en-US" sz="2400" smtClean="0"/>
              <a:t>Labyrinthine</a:t>
            </a:r>
          </a:p>
          <a:p>
            <a:r>
              <a:rPr lang="en-US" sz="2400" smtClean="0"/>
              <a:t>Tympanic</a:t>
            </a:r>
          </a:p>
          <a:p>
            <a:r>
              <a:rPr lang="en-US" sz="2400" smtClean="0"/>
              <a:t>Mastoid</a:t>
            </a:r>
          </a:p>
          <a:p>
            <a:r>
              <a:rPr lang="en-US" sz="2400" smtClean="0"/>
              <a:t>Extratemporal</a:t>
            </a: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Facial Nerve</a:t>
            </a:r>
            <a:br>
              <a:rPr lang="en-US" smtClean="0"/>
            </a:br>
            <a:r>
              <a:rPr lang="en-US" sz="3200" smtClean="0">
                <a:solidFill>
                  <a:schemeClr val="accent1"/>
                </a:solidFill>
              </a:rPr>
              <a:t>Segments</a:t>
            </a:r>
          </a:p>
        </p:txBody>
      </p:sp>
      <p:sp>
        <p:nvSpPr>
          <p:cNvPr id="11269" name="Rectangle 3"/>
          <p:cNvSpPr>
            <a:spLocks noChangeArrowheads="1"/>
          </p:cNvSpPr>
          <p:nvPr/>
        </p:nvSpPr>
        <p:spPr bwMode="auto">
          <a:xfrm>
            <a:off x="3367088" y="2386013"/>
            <a:ext cx="5586412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endParaRPr lang="en-US" sz="1800"/>
          </a:p>
        </p:txBody>
      </p:sp>
      <p:sp>
        <p:nvSpPr>
          <p:cNvPr id="11270" name="Rectangle 7"/>
          <p:cNvSpPr>
            <a:spLocks noChangeArrowheads="1"/>
          </p:cNvSpPr>
          <p:nvPr/>
        </p:nvSpPr>
        <p:spPr bwMode="auto">
          <a:xfrm>
            <a:off x="15875" y="4162425"/>
            <a:ext cx="2647950" cy="541338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225425" y="1868488"/>
            <a:ext cx="2233613" cy="1914525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Rectangle 3"/>
          <p:cNvSpPr>
            <a:spLocks noChangeArrowheads="1"/>
          </p:cNvSpPr>
          <p:nvPr/>
        </p:nvSpPr>
        <p:spPr bwMode="auto">
          <a:xfrm>
            <a:off x="236538" y="5581650"/>
            <a:ext cx="8907462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en-US" sz="2000" dirty="0"/>
              <a:t>Pyramidal eminence to </a:t>
            </a:r>
            <a:r>
              <a:rPr lang="en-US" sz="2000" dirty="0" err="1"/>
              <a:t>stylomastoid</a:t>
            </a:r>
            <a:r>
              <a:rPr lang="en-US" sz="2000" dirty="0"/>
              <a:t> foramen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en-US" sz="2000" dirty="0" smtClean="0"/>
              <a:t>8-14mm</a:t>
            </a:r>
            <a:endParaRPr lang="en-US" sz="2000" dirty="0"/>
          </a:p>
        </p:txBody>
      </p:sp>
      <p:sp>
        <p:nvSpPr>
          <p:cNvPr id="11273" name="Right Arrow 8"/>
          <p:cNvSpPr>
            <a:spLocks noChangeArrowheads="1"/>
          </p:cNvSpPr>
          <p:nvPr/>
        </p:nvSpPr>
        <p:spPr bwMode="auto">
          <a:xfrm>
            <a:off x="2790825" y="3673475"/>
            <a:ext cx="630238" cy="393700"/>
          </a:xfrm>
          <a:prstGeom prst="rightArrow">
            <a:avLst>
              <a:gd name="adj1" fmla="val 50000"/>
              <a:gd name="adj2" fmla="val 50025"/>
            </a:avLst>
          </a:prstGeom>
          <a:solidFill>
            <a:srgbClr val="FFFF0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800"/>
          </a:p>
        </p:txBody>
      </p:sp>
      <p:pic>
        <p:nvPicPr>
          <p:cNvPr id="11274" name="Picture 4" descr="http://www.hindawi.com/journals/ijol/2012/418650.fig.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9163" y="2319338"/>
            <a:ext cx="4210050" cy="31988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E:\Education\Facial Nerve 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5550" y="1487488"/>
            <a:ext cx="3684588" cy="399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686800" cy="4724400"/>
          </a:xfrm>
        </p:spPr>
        <p:txBody>
          <a:bodyPr/>
          <a:lstStyle/>
          <a:p>
            <a:r>
              <a:rPr lang="en-US" sz="2400" smtClean="0"/>
              <a:t>Intracranial</a:t>
            </a:r>
          </a:p>
          <a:p>
            <a:r>
              <a:rPr lang="en-US" sz="2400" smtClean="0"/>
              <a:t>Meatal</a:t>
            </a:r>
          </a:p>
          <a:p>
            <a:r>
              <a:rPr lang="en-US" sz="2400" smtClean="0"/>
              <a:t>Labyrinthine</a:t>
            </a:r>
          </a:p>
          <a:p>
            <a:r>
              <a:rPr lang="en-US" sz="2400" smtClean="0"/>
              <a:t>Tympanic</a:t>
            </a:r>
          </a:p>
          <a:p>
            <a:r>
              <a:rPr lang="en-US" sz="2400" smtClean="0"/>
              <a:t>Mastoid</a:t>
            </a:r>
          </a:p>
          <a:p>
            <a:r>
              <a:rPr lang="en-US" sz="2400" smtClean="0"/>
              <a:t>Extratemporal</a:t>
            </a:r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Facial Nerve</a:t>
            </a:r>
            <a:br>
              <a:rPr lang="en-US" smtClean="0"/>
            </a:br>
            <a:r>
              <a:rPr lang="en-US" sz="3200" smtClean="0">
                <a:solidFill>
                  <a:schemeClr val="accent1"/>
                </a:solidFill>
              </a:rPr>
              <a:t>Segments</a:t>
            </a:r>
          </a:p>
        </p:txBody>
      </p:sp>
      <p:sp>
        <p:nvSpPr>
          <p:cNvPr id="12293" name="Rectangle 3"/>
          <p:cNvSpPr>
            <a:spLocks noChangeArrowheads="1"/>
          </p:cNvSpPr>
          <p:nvPr/>
        </p:nvSpPr>
        <p:spPr bwMode="auto">
          <a:xfrm>
            <a:off x="3367088" y="2386013"/>
            <a:ext cx="5586412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endParaRPr lang="en-US" sz="1800"/>
          </a:p>
        </p:txBody>
      </p:sp>
      <p:sp>
        <p:nvSpPr>
          <p:cNvPr id="12294" name="Rectangle 7"/>
          <p:cNvSpPr>
            <a:spLocks noChangeArrowheads="1"/>
          </p:cNvSpPr>
          <p:nvPr/>
        </p:nvSpPr>
        <p:spPr bwMode="auto">
          <a:xfrm>
            <a:off x="225425" y="1868488"/>
            <a:ext cx="2265363" cy="2293937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5" name="Rectangle 3"/>
          <p:cNvSpPr>
            <a:spLocks noChangeArrowheads="1"/>
          </p:cNvSpPr>
          <p:nvPr/>
        </p:nvSpPr>
        <p:spPr bwMode="auto">
          <a:xfrm>
            <a:off x="236538" y="5581650"/>
            <a:ext cx="8907462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en-US" sz="2000"/>
              <a:t>Stylomastoid foramen to major branches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en-US" sz="2000"/>
              <a:t>15-20mm</a:t>
            </a:r>
          </a:p>
        </p:txBody>
      </p:sp>
      <p:sp>
        <p:nvSpPr>
          <p:cNvPr id="12296" name="Right Arrow 8"/>
          <p:cNvSpPr>
            <a:spLocks noChangeArrowheads="1"/>
          </p:cNvSpPr>
          <p:nvPr/>
        </p:nvSpPr>
        <p:spPr bwMode="auto">
          <a:xfrm>
            <a:off x="2790825" y="4460875"/>
            <a:ext cx="630238" cy="395288"/>
          </a:xfrm>
          <a:prstGeom prst="rightArrow">
            <a:avLst>
              <a:gd name="adj1" fmla="val 50000"/>
              <a:gd name="adj2" fmla="val 49824"/>
            </a:avLst>
          </a:prstGeom>
          <a:solidFill>
            <a:srgbClr val="FFFF0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800"/>
          </a:p>
        </p:txBody>
      </p:sp>
      <p:pic>
        <p:nvPicPr>
          <p:cNvPr id="12297" name="Picture 7" descr="http://www.facialparalysisinstitute.com/images/stories/CN%20VII%20bhatti%20JPG%206_26_09%20Bhatti-1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2038" y="1576388"/>
            <a:ext cx="4035425" cy="40354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8" name="TextBox 11"/>
          <p:cNvSpPr txBox="1">
            <a:spLocks noChangeArrowheads="1"/>
          </p:cNvSpPr>
          <p:nvPr/>
        </p:nvSpPr>
        <p:spPr bwMode="auto">
          <a:xfrm>
            <a:off x="6732588" y="5643563"/>
            <a:ext cx="22225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(www.facialparalysisinstitute.com)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Fig7_facial_nerve_dist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14625" y="1285875"/>
            <a:ext cx="4035425" cy="5148263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CLINICAL MANIFESTATIONS</a:t>
            </a:r>
          </a:p>
        </p:txBody>
      </p:sp>
      <p:sp>
        <p:nvSpPr>
          <p:cNvPr id="28877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Paralysis of facial muscles </a:t>
            </a:r>
          </a:p>
          <a:p>
            <a:pPr lvl="1"/>
            <a:r>
              <a:rPr lang="en-US" sz="3200" dirty="0" smtClean="0">
                <a:solidFill>
                  <a:schemeClr val="tx2"/>
                </a:solidFill>
              </a:rPr>
              <a:t>Asymmetry of the face</a:t>
            </a:r>
          </a:p>
          <a:p>
            <a:pPr lvl="1"/>
            <a:r>
              <a:rPr lang="en-US" sz="3200" dirty="0" smtClean="0">
                <a:solidFill>
                  <a:schemeClr val="tx2"/>
                </a:solidFill>
              </a:rPr>
              <a:t>Inability to close the eye</a:t>
            </a:r>
          </a:p>
          <a:p>
            <a:pPr lvl="1"/>
            <a:r>
              <a:rPr lang="en-US" sz="3200" dirty="0" smtClean="0">
                <a:solidFill>
                  <a:schemeClr val="tx2"/>
                </a:solidFill>
              </a:rPr>
              <a:t>Accumulation of food in the cheek</a:t>
            </a:r>
          </a:p>
          <a:p>
            <a:r>
              <a:rPr lang="en-US" sz="3600" b="1" dirty="0" err="1" smtClean="0">
                <a:solidFill>
                  <a:schemeClr val="tx2"/>
                </a:solidFill>
              </a:rPr>
              <a:t>Phonophobia</a:t>
            </a:r>
            <a:endParaRPr lang="en-US" sz="3600" b="1" dirty="0" smtClean="0">
              <a:solidFill>
                <a:schemeClr val="tx2"/>
              </a:solidFill>
            </a:endParaRPr>
          </a:p>
          <a:p>
            <a:r>
              <a:rPr lang="en-US" sz="3600" b="1" dirty="0" smtClean="0">
                <a:solidFill>
                  <a:schemeClr val="tx2"/>
                </a:solidFill>
              </a:rPr>
              <a:t>Dryness of the eyes</a:t>
            </a:r>
          </a:p>
          <a:p>
            <a:r>
              <a:rPr lang="en-US" sz="3600" b="1" dirty="0" smtClean="0">
                <a:solidFill>
                  <a:schemeClr val="tx2"/>
                </a:solidFill>
              </a:rPr>
              <a:t>Loss of taste</a:t>
            </a:r>
            <a:endParaRPr lang="en-US" b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771" grpId="0" uiExpand="1" build="p" bldLvl="2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9" descr="http://www.myparentlinks.com/hearing-loss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1625" y="3903663"/>
            <a:ext cx="6302375" cy="295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4450814" y="2028825"/>
            <a:ext cx="4493161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293813" lvl="2" indent="-403225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endParaRPr lang="en-US" sz="1800" dirty="0" smtClean="0"/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915400" cy="4724400"/>
          </a:xfrm>
        </p:spPr>
        <p:txBody>
          <a:bodyPr/>
          <a:lstStyle/>
          <a:p>
            <a:r>
              <a:rPr lang="en-US" sz="2400" dirty="0" smtClean="0"/>
              <a:t>Hearing loss or vertigo</a:t>
            </a:r>
          </a:p>
          <a:p>
            <a:r>
              <a:rPr lang="en-US" sz="2400" dirty="0" smtClean="0"/>
              <a:t>Timing</a:t>
            </a:r>
          </a:p>
          <a:p>
            <a:pPr marL="742950" lvl="1" indent="-285750"/>
            <a:r>
              <a:rPr lang="en-US" sz="2000" dirty="0" smtClean="0"/>
              <a:t>Sudden onset</a:t>
            </a:r>
          </a:p>
          <a:p>
            <a:pPr marL="742950" lvl="1" indent="-285750"/>
            <a:r>
              <a:rPr lang="en-US" sz="2000" dirty="0" smtClean="0"/>
              <a:t>Evolution over 2-3 weeks</a:t>
            </a:r>
          </a:p>
          <a:p>
            <a:r>
              <a:rPr lang="en-US" sz="2400" dirty="0" smtClean="0"/>
              <a:t>Presence of ear disease</a:t>
            </a:r>
          </a:p>
          <a:p>
            <a:r>
              <a:rPr lang="en-US" sz="2400" dirty="0" smtClean="0"/>
              <a:t>Vesicular eruption</a:t>
            </a:r>
          </a:p>
          <a:p>
            <a:r>
              <a:rPr lang="en-US" sz="2400" dirty="0" smtClean="0"/>
              <a:t>Bilateral</a:t>
            </a:r>
          </a:p>
          <a:p>
            <a:r>
              <a:rPr lang="en-US" sz="2400" dirty="0" smtClean="0"/>
              <a:t>Recurrence</a:t>
            </a:r>
          </a:p>
          <a:p>
            <a:endParaRPr lang="en-US" sz="2400" dirty="0" smtClean="0"/>
          </a:p>
        </p:txBody>
      </p:sp>
      <p:sp>
        <p:nvSpPr>
          <p:cNvPr id="3686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Diagnostics</a:t>
            </a:r>
            <a:br>
              <a:rPr lang="en-US" smtClean="0"/>
            </a:br>
            <a:r>
              <a:rPr lang="en-US" sz="3200" smtClean="0">
                <a:solidFill>
                  <a:schemeClr val="accent1"/>
                </a:solidFill>
              </a:rPr>
              <a:t>History and Physical Examination</a:t>
            </a:r>
          </a:p>
        </p:txBody>
      </p:sp>
      <p:sp>
        <p:nvSpPr>
          <p:cNvPr id="36870" name="Rectangle 5"/>
          <p:cNvSpPr>
            <a:spLocks noChangeArrowheads="1"/>
          </p:cNvSpPr>
          <p:nvPr/>
        </p:nvSpPr>
        <p:spPr bwMode="auto">
          <a:xfrm>
            <a:off x="0" y="2454593"/>
            <a:ext cx="4084320" cy="2813050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Complications of Facial Paralysis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Facial paralysis severely affect:</a:t>
            </a:r>
          </a:p>
          <a:p>
            <a:pPr>
              <a:buNone/>
              <a:defRPr/>
            </a:pPr>
            <a:endParaRPr lang="en-US" sz="2800" b="1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2800" b="1" dirty="0" smtClean="0"/>
              <a:t>Normal facial expressions</a:t>
            </a:r>
          </a:p>
          <a:p>
            <a:pPr>
              <a:defRPr/>
            </a:pPr>
            <a:r>
              <a:rPr lang="en-US" sz="2800" b="1" dirty="0" smtClean="0"/>
              <a:t>Mastication</a:t>
            </a:r>
          </a:p>
          <a:p>
            <a:pPr>
              <a:defRPr/>
            </a:pPr>
            <a:r>
              <a:rPr lang="en-US" sz="2800" b="1" dirty="0" smtClean="0"/>
              <a:t>Speech production</a:t>
            </a:r>
          </a:p>
          <a:p>
            <a:pPr>
              <a:defRPr/>
            </a:pPr>
            <a:r>
              <a:rPr lang="en-US" sz="2800" b="1" dirty="0" smtClean="0"/>
              <a:t>Eye protection. 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B9734F6-2B07-4F6D-9CC9-16CE17460D07}" type="slidenum">
              <a:rPr lang="en-US" smtClean="0"/>
              <a:pPr/>
              <a:t>2</a:t>
            </a:fld>
            <a:endParaRPr lang="en-US" smtClean="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 cstate="print"/>
          <a:srcRect l="3200" r="10400" b="6433"/>
          <a:stretch>
            <a:fillRect/>
          </a:stretch>
        </p:blipFill>
        <p:spPr bwMode="auto">
          <a:xfrm>
            <a:off x="6851468" y="2564675"/>
            <a:ext cx="2057400" cy="3048000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686800" cy="4724400"/>
          </a:xfrm>
        </p:spPr>
        <p:txBody>
          <a:bodyPr/>
          <a:lstStyle/>
          <a:p>
            <a:r>
              <a:rPr lang="en-US" sz="2400" dirty="0" smtClean="0"/>
              <a:t>Hearing loss or vertigo</a:t>
            </a:r>
          </a:p>
          <a:p>
            <a:r>
              <a:rPr lang="en-US" sz="2400" dirty="0" smtClean="0"/>
              <a:t>Timing</a:t>
            </a:r>
          </a:p>
          <a:p>
            <a:r>
              <a:rPr lang="en-US" sz="2400" dirty="0" smtClean="0"/>
              <a:t>Presence of ear disease</a:t>
            </a:r>
          </a:p>
          <a:p>
            <a:r>
              <a:rPr lang="en-US" sz="2400" dirty="0" smtClean="0"/>
              <a:t>Vesicular eruption</a:t>
            </a:r>
          </a:p>
          <a:p>
            <a:r>
              <a:rPr lang="en-US" sz="2400" dirty="0" smtClean="0"/>
              <a:t>Bilateral</a:t>
            </a:r>
          </a:p>
          <a:p>
            <a:r>
              <a:rPr lang="en-US" sz="2400" dirty="0" smtClean="0"/>
              <a:t>Recurrence</a:t>
            </a:r>
          </a:p>
          <a:p>
            <a:endParaRPr lang="en-US" sz="2400" dirty="0" smtClean="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Diagnostics</a:t>
            </a:r>
            <a:br>
              <a:rPr lang="en-US" smtClean="0"/>
            </a:br>
            <a:r>
              <a:rPr lang="en-US" sz="3200" smtClean="0">
                <a:solidFill>
                  <a:schemeClr val="accent1"/>
                </a:solidFill>
              </a:rPr>
              <a:t>History and Physical Examination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3517900" y="2471738"/>
            <a:ext cx="5140325" cy="415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47675" indent="-447675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</a:pPr>
            <a:endParaRPr lang="en-US" sz="2400" dirty="0"/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2928938"/>
            <a:ext cx="3986213" cy="1885950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214313" y="1900238"/>
            <a:ext cx="3986212" cy="542925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7895" name="Picture 10" descr="http://assets1.bigthink.com/system/idea_thumbnails/47109/original/Time%20-%20good.jpg?13446071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0980" y="3637598"/>
            <a:ext cx="4849813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686800" cy="4724400"/>
          </a:xfrm>
        </p:spPr>
        <p:txBody>
          <a:bodyPr/>
          <a:lstStyle/>
          <a:p>
            <a:r>
              <a:rPr lang="en-US" sz="2400" smtClean="0"/>
              <a:t>Hearing loss or vertigo</a:t>
            </a:r>
          </a:p>
          <a:p>
            <a:r>
              <a:rPr lang="en-US" sz="2400" smtClean="0"/>
              <a:t>Timing</a:t>
            </a:r>
          </a:p>
          <a:p>
            <a:pPr marL="742950" lvl="1" indent="-285750"/>
            <a:r>
              <a:rPr lang="en-US" sz="2000" smtClean="0"/>
              <a:t>Sudden onset</a:t>
            </a:r>
          </a:p>
          <a:p>
            <a:pPr marL="742950" lvl="1" indent="-285750"/>
            <a:r>
              <a:rPr lang="en-US" sz="2000" smtClean="0"/>
              <a:t>Evolution over 2-3 weeks</a:t>
            </a:r>
          </a:p>
          <a:p>
            <a:r>
              <a:rPr lang="en-US" sz="2400" smtClean="0"/>
              <a:t>Presence of ear disease</a:t>
            </a:r>
          </a:p>
          <a:p>
            <a:r>
              <a:rPr lang="en-US" sz="2400" smtClean="0"/>
              <a:t>Vesicular eruption</a:t>
            </a:r>
          </a:p>
          <a:p>
            <a:r>
              <a:rPr lang="en-US" sz="2400" smtClean="0"/>
              <a:t>Bilateral</a:t>
            </a:r>
          </a:p>
          <a:p>
            <a:r>
              <a:rPr lang="en-US" sz="2400" smtClean="0"/>
              <a:t>Recurrence</a:t>
            </a:r>
          </a:p>
          <a:p>
            <a:endParaRPr lang="en-US" sz="2400" smtClean="0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Diagnostics</a:t>
            </a:r>
            <a:br>
              <a:rPr lang="en-US" smtClean="0"/>
            </a:br>
            <a:r>
              <a:rPr lang="en-US" sz="3200" smtClean="0">
                <a:solidFill>
                  <a:schemeClr val="accent1"/>
                </a:solidFill>
              </a:rPr>
              <a:t>History and Physical Examination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3517900" y="3657600"/>
            <a:ext cx="51403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293813" lvl="2" indent="-403225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en-US" sz="1800"/>
              <a:t>Chronic otitis media</a:t>
            </a:r>
          </a:p>
          <a:p>
            <a:pPr marL="1293813" lvl="2" indent="-403225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en-US" sz="1800"/>
              <a:t>Cholesteatoma</a:t>
            </a:r>
          </a:p>
          <a:p>
            <a:pPr marL="447675" indent="-447675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endParaRPr lang="en-US" sz="2400"/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171450" y="4100513"/>
            <a:ext cx="3986213" cy="1400175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214313" y="1900238"/>
            <a:ext cx="3986212" cy="1700212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8919" name="Picture 8" descr="http://upload.wikimedia.org/wikipedia/commons/thumb/6/67/Acute_Otitis_Media.jpg/230px-Acute_Otitis_Medi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3275" y="4343400"/>
            <a:ext cx="2312988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10" descr="http://3.bp.blogspot.com/-9W0GHzCENaU/TbtNvuzSzJI/AAAAAAAACfU/NBL8-A6NjVI/s1600/39-9_defaul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4225" y="4340225"/>
            <a:ext cx="3095625" cy="232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Picture 12" descr="http://www.entusa.com/ear_photographs_html/images/20080311-cholesteatom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3988" y="1524000"/>
            <a:ext cx="2455862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2" name="Picture 14" descr="http://www.southlakeent.com/images/Attic-Cholesteatoma-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6550" y="1524000"/>
            <a:ext cx="214630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686800" cy="4724400"/>
          </a:xfrm>
        </p:spPr>
        <p:txBody>
          <a:bodyPr/>
          <a:lstStyle/>
          <a:p>
            <a:r>
              <a:rPr lang="en-US" sz="2400" smtClean="0"/>
              <a:t>Hearing loss or vertigo</a:t>
            </a:r>
          </a:p>
          <a:p>
            <a:r>
              <a:rPr lang="en-US" sz="2400" smtClean="0"/>
              <a:t>Timing</a:t>
            </a:r>
          </a:p>
          <a:p>
            <a:pPr marL="742950" lvl="1" indent="-285750"/>
            <a:r>
              <a:rPr lang="en-US" sz="2000" smtClean="0"/>
              <a:t>Sudden onset</a:t>
            </a:r>
          </a:p>
          <a:p>
            <a:pPr marL="742950" lvl="1" indent="-285750"/>
            <a:r>
              <a:rPr lang="en-US" sz="2000" smtClean="0"/>
              <a:t>Evolution over 2-3 weeks</a:t>
            </a:r>
          </a:p>
          <a:p>
            <a:r>
              <a:rPr lang="en-US" sz="2400" smtClean="0"/>
              <a:t>Presence of ear disease</a:t>
            </a:r>
          </a:p>
          <a:p>
            <a:r>
              <a:rPr lang="en-US" sz="2400" smtClean="0"/>
              <a:t>Vesicular eruption</a:t>
            </a:r>
          </a:p>
          <a:p>
            <a:r>
              <a:rPr lang="en-US" sz="2400" smtClean="0"/>
              <a:t>Bilateral</a:t>
            </a:r>
          </a:p>
          <a:p>
            <a:r>
              <a:rPr lang="en-US" sz="2400" smtClean="0"/>
              <a:t>Recurrence</a:t>
            </a:r>
          </a:p>
          <a:p>
            <a:endParaRPr lang="en-US" sz="2400" smtClean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Diagnostics</a:t>
            </a:r>
            <a:br>
              <a:rPr lang="en-US" smtClean="0"/>
            </a:br>
            <a:r>
              <a:rPr lang="en-US" sz="3200" smtClean="0">
                <a:solidFill>
                  <a:schemeClr val="accent1"/>
                </a:solidFill>
              </a:rPr>
              <a:t>History and Physical Examination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3517900" y="4100513"/>
            <a:ext cx="5140325" cy="252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293813" lvl="2" indent="-403225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en-US" sz="1800"/>
              <a:t>Ramsay-Hunt syndrome</a:t>
            </a:r>
          </a:p>
          <a:p>
            <a:pPr marL="447675" indent="-447675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endParaRPr lang="en-US" sz="2400"/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171450" y="4500563"/>
            <a:ext cx="3986213" cy="1000125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214313" y="1900238"/>
            <a:ext cx="3986212" cy="2100262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9943" name="Picture 8" descr="http://img.medscape.com/pi/features/slideshow-slide/viral-skin/fig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2925" y="1584325"/>
            <a:ext cx="3687763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10" descr="http://www.aafp.org/afp/2006/1101/afp20061101p1510-f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2925" y="4400550"/>
            <a:ext cx="1763713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Picture 12" descr="http://t2.gstatic.com/images?q=tbn:ANd9GcRoyRpjQ3ZEYEdazp2pBL3UW8zETgspvuD5MVWB9UtrRfZifV8pp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3650" y="4397375"/>
            <a:ext cx="1697038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686800" cy="4724400"/>
          </a:xfrm>
        </p:spPr>
        <p:txBody>
          <a:bodyPr/>
          <a:lstStyle/>
          <a:p>
            <a:r>
              <a:rPr lang="en-US" sz="2400" smtClean="0"/>
              <a:t>Hearing loss or vertigo</a:t>
            </a:r>
          </a:p>
          <a:p>
            <a:r>
              <a:rPr lang="en-US" sz="2400" smtClean="0"/>
              <a:t>Timing</a:t>
            </a:r>
          </a:p>
          <a:p>
            <a:pPr marL="742950" lvl="1" indent="-285750"/>
            <a:r>
              <a:rPr lang="en-US" sz="2000" smtClean="0"/>
              <a:t>Sudden onset</a:t>
            </a:r>
          </a:p>
          <a:p>
            <a:pPr marL="742950" lvl="1" indent="-285750"/>
            <a:r>
              <a:rPr lang="en-US" sz="2000" smtClean="0"/>
              <a:t>Evolution over 2-3 weeks</a:t>
            </a:r>
          </a:p>
          <a:p>
            <a:r>
              <a:rPr lang="en-US" sz="2400" smtClean="0"/>
              <a:t>Presence of ear disease</a:t>
            </a:r>
          </a:p>
          <a:p>
            <a:r>
              <a:rPr lang="en-US" sz="2400" smtClean="0"/>
              <a:t>Vesicular eruption</a:t>
            </a:r>
          </a:p>
          <a:p>
            <a:r>
              <a:rPr lang="en-US" sz="2400" smtClean="0"/>
              <a:t>Bilateral</a:t>
            </a:r>
          </a:p>
          <a:p>
            <a:r>
              <a:rPr lang="en-US" sz="2400" smtClean="0"/>
              <a:t>Recurrence</a:t>
            </a: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Diagnostics</a:t>
            </a:r>
            <a:br>
              <a:rPr lang="en-US" smtClean="0"/>
            </a:br>
            <a:r>
              <a:rPr lang="en-US" sz="3200" smtClean="0">
                <a:solidFill>
                  <a:schemeClr val="accent1"/>
                </a:solidFill>
              </a:rPr>
              <a:t>History and Physical Examination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3517900" y="4514850"/>
            <a:ext cx="514032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293813" lvl="2" indent="-403225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en-US" sz="1800"/>
              <a:t>Guillain-Barre syndrome</a:t>
            </a:r>
          </a:p>
          <a:p>
            <a:pPr marL="1293813" lvl="2" indent="-403225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en-US" sz="1800"/>
              <a:t>Lyme disease</a:t>
            </a:r>
          </a:p>
          <a:p>
            <a:pPr marL="1293813" lvl="2" indent="-403225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en-US" sz="1800"/>
              <a:t>Intracranial neoplasm</a:t>
            </a:r>
          </a:p>
          <a:p>
            <a:pPr marL="447675" indent="-447675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endParaRPr lang="en-US" sz="2400"/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171450" y="4886325"/>
            <a:ext cx="3986213" cy="614363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214313" y="1900238"/>
            <a:ext cx="3986212" cy="2557462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0967" name="Picture 8" descr="http://upload.wikimedia.org/wikipedia/commons/thumb/0/01/Erythema_migrans_-_erythematous_rash_in_Lyme_disease_-_PHIL_9875.jpg/220px-Erythema_migrans_-_erythematous_rash_in_Lyme_disease_-_PHIL_98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9700" y="4475163"/>
            <a:ext cx="1560513" cy="231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Picture 10" descr="http://ent.uci.edu/images/acoust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6013" y="1731963"/>
            <a:ext cx="2711450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9" name="TextBox 8"/>
          <p:cNvSpPr txBox="1">
            <a:spLocks noChangeArrowheads="1"/>
          </p:cNvSpPr>
          <p:nvPr/>
        </p:nvSpPr>
        <p:spPr bwMode="auto">
          <a:xfrm>
            <a:off x="7740650" y="4446588"/>
            <a:ext cx="12144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/>
              <a:t>(ent.uci.edu)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686800" cy="4724400"/>
          </a:xfrm>
        </p:spPr>
        <p:txBody>
          <a:bodyPr/>
          <a:lstStyle/>
          <a:p>
            <a:r>
              <a:rPr lang="en-US" sz="2400" smtClean="0"/>
              <a:t>Hearing loss or vertigo</a:t>
            </a:r>
          </a:p>
          <a:p>
            <a:r>
              <a:rPr lang="en-US" sz="2400" smtClean="0"/>
              <a:t>Timing</a:t>
            </a:r>
          </a:p>
          <a:p>
            <a:pPr marL="742950" lvl="1" indent="-285750"/>
            <a:r>
              <a:rPr lang="en-US" sz="2000" smtClean="0"/>
              <a:t>Sudden onset</a:t>
            </a:r>
          </a:p>
          <a:p>
            <a:pPr marL="742950" lvl="1" indent="-285750"/>
            <a:r>
              <a:rPr lang="en-US" sz="2000" smtClean="0"/>
              <a:t>Evolution over 2-3 weeks</a:t>
            </a:r>
          </a:p>
          <a:p>
            <a:r>
              <a:rPr lang="en-US" sz="2400" smtClean="0"/>
              <a:t>Presence of ear disease</a:t>
            </a:r>
          </a:p>
          <a:p>
            <a:r>
              <a:rPr lang="en-US" sz="2400" smtClean="0"/>
              <a:t>Vesicular eruption</a:t>
            </a:r>
          </a:p>
          <a:p>
            <a:r>
              <a:rPr lang="en-US" sz="2400" smtClean="0"/>
              <a:t>Bilateral</a:t>
            </a:r>
          </a:p>
          <a:p>
            <a:r>
              <a:rPr lang="en-US" sz="2400" smtClean="0"/>
              <a:t>Recurrence</a:t>
            </a: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Diagnostics</a:t>
            </a:r>
            <a:br>
              <a:rPr lang="en-US" smtClean="0"/>
            </a:br>
            <a:r>
              <a:rPr lang="en-US" sz="3200" smtClean="0">
                <a:solidFill>
                  <a:schemeClr val="accent1"/>
                </a:solidFill>
              </a:rPr>
              <a:t>History and Physical Examination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3517900" y="4986338"/>
            <a:ext cx="5140325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293813" lvl="2" indent="-403225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en-US" sz="1800" dirty="0" err="1" smtClean="0"/>
              <a:t>Melkersson</a:t>
            </a:r>
            <a:r>
              <a:rPr lang="en-US" sz="1800" dirty="0" smtClean="0"/>
              <a:t>-Rosenthal </a:t>
            </a:r>
            <a:r>
              <a:rPr lang="en-US" sz="1800" dirty="0"/>
              <a:t>syndrome</a:t>
            </a:r>
          </a:p>
          <a:p>
            <a:pPr marL="447675" indent="-447675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endParaRPr lang="en-US" sz="2400" dirty="0"/>
          </a:p>
        </p:txBody>
      </p:sp>
      <p:sp>
        <p:nvSpPr>
          <p:cNvPr id="41989" name="Rectangle 6"/>
          <p:cNvSpPr>
            <a:spLocks noChangeArrowheads="1"/>
          </p:cNvSpPr>
          <p:nvPr/>
        </p:nvSpPr>
        <p:spPr bwMode="auto">
          <a:xfrm>
            <a:off x="214313" y="1900238"/>
            <a:ext cx="3986212" cy="2986087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1990" name="Picture 7" descr="http://www.scielo.br/img/fbpe/rboto/v68n5/a24fig02.g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48" t="2180" r="2278" b="12489"/>
          <a:stretch>
            <a:fillRect/>
          </a:stretch>
        </p:blipFill>
        <p:spPr bwMode="auto">
          <a:xfrm>
            <a:off x="4860925" y="1833563"/>
            <a:ext cx="4052888" cy="305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9" descr="http://www.scielo.br/img/fbpe/rboto/v68n5/a24fig01.gi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84" t="2414" r="2127" b="8420"/>
          <a:stretch>
            <a:fillRect/>
          </a:stretch>
        </p:blipFill>
        <p:spPr bwMode="auto">
          <a:xfrm>
            <a:off x="617538" y="1828800"/>
            <a:ext cx="4071937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House-Brackmann Scale</a:t>
            </a:r>
            <a:endParaRPr lang="en-US" sz="3200" smtClean="0">
              <a:solidFill>
                <a:schemeClr val="accent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06363" y="1762125"/>
          <a:ext cx="8929687" cy="4983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7678"/>
                <a:gridCol w="2491473"/>
                <a:gridCol w="1815596"/>
                <a:gridCol w="1932356"/>
                <a:gridCol w="1762584"/>
              </a:tblGrid>
              <a:tr h="52454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Grade</a:t>
                      </a:r>
                      <a:endParaRPr lang="en-US" sz="18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Appearance</a:t>
                      </a:r>
                      <a:endParaRPr lang="en-US" sz="18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Forehead</a:t>
                      </a:r>
                      <a:endParaRPr lang="en-US" sz="18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Eye</a:t>
                      </a:r>
                      <a:endParaRPr lang="en-US" sz="18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Mouth</a:t>
                      </a:r>
                      <a:endParaRPr lang="en-US" sz="1800" dirty="0"/>
                    </a:p>
                  </a:txBody>
                  <a:tcPr marL="91442" marR="91442" marT="45723" marB="45723" anchor="ctr"/>
                </a:tc>
              </a:tr>
              <a:tr h="56825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</a:t>
                      </a:r>
                      <a:endParaRPr lang="en-US" sz="20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normal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normal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normal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normal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</a:tr>
              <a:tr h="83052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II</a:t>
                      </a:r>
                      <a:endParaRPr lang="en-US" sz="20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slight weakness </a:t>
                      </a:r>
                    </a:p>
                    <a:p>
                      <a:pPr algn="ctr"/>
                      <a:r>
                        <a:rPr lang="en-US" sz="1600" dirty="0" smtClean="0"/>
                        <a:t>normal resting tone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moderate to good</a:t>
                      </a:r>
                      <a:r>
                        <a:rPr lang="en-US" sz="1600" baseline="0" dirty="0" smtClean="0"/>
                        <a:t> movement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complete</a:t>
                      </a:r>
                      <a:r>
                        <a:rPr lang="en-US" sz="1600" baseline="0" dirty="0" smtClean="0"/>
                        <a:t> closure</a:t>
                      </a:r>
                    </a:p>
                    <a:p>
                      <a:pPr algn="ctr"/>
                      <a:r>
                        <a:rPr lang="en-US" sz="1600" baseline="0" dirty="0" smtClean="0"/>
                        <a:t>minimal effort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slight asymmetry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</a:tr>
              <a:tr h="83052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III</a:t>
                      </a:r>
                      <a:endParaRPr lang="en-US" sz="20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non-disfiguring weakness</a:t>
                      </a:r>
                    </a:p>
                    <a:p>
                      <a:pPr algn="ctr"/>
                      <a:r>
                        <a:rPr lang="en-US" sz="1600" dirty="0" smtClean="0"/>
                        <a:t>normal resting tone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slight to moderate movement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complete closure</a:t>
                      </a:r>
                    </a:p>
                    <a:p>
                      <a:pPr algn="ctr"/>
                      <a:r>
                        <a:rPr lang="en-US" sz="1600" dirty="0" smtClean="0"/>
                        <a:t>maximal effort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slight weakness</a:t>
                      </a:r>
                    </a:p>
                    <a:p>
                      <a:pPr algn="ctr"/>
                      <a:r>
                        <a:rPr lang="en-US" sz="1600" dirty="0" smtClean="0"/>
                        <a:t>maximal effort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</a:tr>
              <a:tr h="83052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IV</a:t>
                      </a:r>
                      <a:endParaRPr lang="en-US" sz="20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disfiguring weakness</a:t>
                      </a:r>
                    </a:p>
                    <a:p>
                      <a:pPr algn="ctr"/>
                      <a:r>
                        <a:rPr lang="en-US" sz="1600" dirty="0" smtClean="0"/>
                        <a:t>normal resting</a:t>
                      </a:r>
                      <a:r>
                        <a:rPr lang="en-US" sz="1600" baseline="0" dirty="0" smtClean="0"/>
                        <a:t> tone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none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incomplete closure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asymmetric with maximal</a:t>
                      </a:r>
                      <a:r>
                        <a:rPr lang="en-US" sz="1600" baseline="0" dirty="0" smtClean="0"/>
                        <a:t> effort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</a:tr>
              <a:tr h="83052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V</a:t>
                      </a:r>
                      <a:endParaRPr lang="en-US" sz="20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minimal</a:t>
                      </a:r>
                      <a:r>
                        <a:rPr lang="en-US" sz="1600" baseline="0" dirty="0" smtClean="0"/>
                        <a:t> movement</a:t>
                      </a:r>
                    </a:p>
                    <a:p>
                      <a:pPr algn="ctr"/>
                      <a:r>
                        <a:rPr lang="en-US" sz="1600" baseline="0" dirty="0" smtClean="0"/>
                        <a:t>asymmetric resting tone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none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incomplete closure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slight</a:t>
                      </a:r>
                      <a:r>
                        <a:rPr lang="en-US" sz="1600" baseline="0" dirty="0" smtClean="0"/>
                        <a:t> movement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</a:tr>
              <a:tr h="56825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VI</a:t>
                      </a:r>
                      <a:endParaRPr lang="en-US" sz="20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asymmetric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none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none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none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</a:tr>
            </a:tbl>
          </a:graphicData>
        </a:graphic>
      </p:graphicFrame>
      <p:sp>
        <p:nvSpPr>
          <p:cNvPr id="13365" name="TextBox 5"/>
          <p:cNvSpPr txBox="1">
            <a:spLocks noChangeArrowheads="1"/>
          </p:cNvSpPr>
          <p:nvPr/>
        </p:nvSpPr>
        <p:spPr bwMode="auto">
          <a:xfrm>
            <a:off x="8137525" y="1536700"/>
            <a:ext cx="10064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(House 1985)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686800" cy="4724400"/>
          </a:xfrm>
        </p:spPr>
        <p:txBody>
          <a:bodyPr/>
          <a:lstStyle/>
          <a:p>
            <a:r>
              <a:rPr lang="en-US" sz="2400" b="1" dirty="0" smtClean="0"/>
              <a:t>Localize lesion</a:t>
            </a:r>
          </a:p>
          <a:p>
            <a:r>
              <a:rPr lang="en-US" sz="2400" b="1" dirty="0" smtClean="0"/>
              <a:t>Computed tomography</a:t>
            </a:r>
          </a:p>
          <a:p>
            <a:pPr marL="742950" lvl="1" indent="-285750"/>
            <a:r>
              <a:rPr lang="en-US" sz="2000" dirty="0" smtClean="0"/>
              <a:t>Trauma</a:t>
            </a:r>
          </a:p>
          <a:p>
            <a:pPr marL="742950" lvl="1" indent="-285750"/>
            <a:r>
              <a:rPr lang="en-US" sz="2000" dirty="0" err="1" smtClean="0"/>
              <a:t>Mastoiditis</a:t>
            </a:r>
            <a:endParaRPr lang="en-US" sz="2000" dirty="0" smtClean="0"/>
          </a:p>
          <a:p>
            <a:pPr marL="742950" lvl="1" indent="-285750"/>
            <a:r>
              <a:rPr lang="en-US" sz="2000" dirty="0" err="1" smtClean="0"/>
              <a:t>Cholesteatoma</a:t>
            </a:r>
            <a:endParaRPr lang="en-US" sz="2000" dirty="0" smtClean="0"/>
          </a:p>
          <a:p>
            <a:r>
              <a:rPr lang="en-US" sz="2400" b="1" dirty="0" smtClean="0"/>
              <a:t>Magnetic resonance imaging (MRI)</a:t>
            </a:r>
          </a:p>
          <a:p>
            <a:pPr marL="742950" lvl="1" indent="-285750"/>
            <a:r>
              <a:rPr lang="en-US" sz="2000" dirty="0" smtClean="0"/>
              <a:t>Nerve enhancement</a:t>
            </a:r>
          </a:p>
          <a:p>
            <a:pPr marL="742950" lvl="1" indent="-285750"/>
            <a:r>
              <a:rPr lang="en-US" sz="2000" dirty="0" smtClean="0"/>
              <a:t>Exclude neoplasm</a:t>
            </a: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Diagnostics</a:t>
            </a:r>
            <a:br>
              <a:rPr lang="en-US" smtClean="0"/>
            </a:br>
            <a:r>
              <a:rPr lang="en-US" sz="3200" smtClean="0">
                <a:solidFill>
                  <a:schemeClr val="accent1"/>
                </a:solidFill>
              </a:rPr>
              <a:t>Radiology</a:t>
            </a:r>
          </a:p>
        </p:txBody>
      </p:sp>
      <p:pic>
        <p:nvPicPr>
          <p:cNvPr id="43012" name="Picture 5" descr="http://download.imaging.consult.com/ic/images/S1933033207754058/gr2-sml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582"/>
          <a:stretch>
            <a:fillRect/>
          </a:stretch>
        </p:blipFill>
        <p:spPr bwMode="auto">
          <a:xfrm>
            <a:off x="4197427" y="4724401"/>
            <a:ext cx="224337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7" descr="http://download.imaging.consult.com/ic/images/S1933033207754058/gr1-sml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679"/>
          <a:stretch>
            <a:fillRect/>
          </a:stretch>
        </p:blipFill>
        <p:spPr bwMode="auto">
          <a:xfrm>
            <a:off x="6525895" y="4748270"/>
            <a:ext cx="2333625" cy="2109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11" descr="http://www.springerimages.com/img/Images/Springer/JOU=12245/VOL=2010.3/ISU=4/ART=163/MediaObjects/MEDIUM_12245_2010_163_Fig2_HTML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385" t="14261" r="2303" b="5167"/>
          <a:stretch>
            <a:fillRect/>
          </a:stretch>
        </p:blipFill>
        <p:spPr bwMode="auto">
          <a:xfrm>
            <a:off x="4142342" y="1844675"/>
            <a:ext cx="2298146" cy="211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13" descr="http://ars.els-cdn.com/content/image/1-s2.0-S0196070906002237-gr1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395"/>
          <a:stretch>
            <a:fillRect/>
          </a:stretch>
        </p:blipFill>
        <p:spPr bwMode="auto">
          <a:xfrm>
            <a:off x="6542088" y="1844675"/>
            <a:ext cx="2289175" cy="211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686800" cy="4724400"/>
          </a:xfrm>
        </p:spPr>
        <p:txBody>
          <a:bodyPr/>
          <a:lstStyle/>
          <a:p>
            <a:r>
              <a:rPr lang="en-US" sz="2400" dirty="0" err="1" smtClean="0"/>
              <a:t>Schirmer</a:t>
            </a:r>
            <a:r>
              <a:rPr lang="en-US" sz="2400" dirty="0" smtClean="0"/>
              <a:t> test		→	greater superficial </a:t>
            </a:r>
            <a:r>
              <a:rPr lang="en-US" sz="2400" dirty="0" err="1" smtClean="0"/>
              <a:t>petrosal</a:t>
            </a:r>
            <a:endParaRPr lang="en-US" sz="2400" dirty="0" smtClean="0"/>
          </a:p>
          <a:p>
            <a:r>
              <a:rPr lang="en-US" sz="2400" dirty="0" smtClean="0"/>
              <a:t>Stapedial reflex		→	stapedial branch</a:t>
            </a:r>
          </a:p>
          <a:p>
            <a:r>
              <a:rPr lang="en-US" sz="2400" dirty="0" err="1" smtClean="0"/>
              <a:t>Electrogustometry</a:t>
            </a:r>
            <a:r>
              <a:rPr lang="en-US" sz="2400" dirty="0" smtClean="0"/>
              <a:t>	→	</a:t>
            </a:r>
            <a:r>
              <a:rPr lang="en-US" sz="2400" dirty="0" err="1" smtClean="0"/>
              <a:t>chorda</a:t>
            </a:r>
            <a:r>
              <a:rPr lang="en-US" sz="2400" dirty="0" smtClean="0"/>
              <a:t> tympani</a:t>
            </a:r>
          </a:p>
          <a:p>
            <a:r>
              <a:rPr lang="en-US" sz="2400" dirty="0" smtClean="0"/>
              <a:t>Salivary flow		→	</a:t>
            </a:r>
            <a:r>
              <a:rPr lang="en-US" sz="2400" dirty="0" err="1" smtClean="0"/>
              <a:t>chorda</a:t>
            </a:r>
            <a:r>
              <a:rPr lang="en-US" sz="2400" dirty="0" smtClean="0"/>
              <a:t> tympani</a:t>
            </a: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Diagnostics</a:t>
            </a:r>
            <a:br>
              <a:rPr lang="en-US" smtClean="0"/>
            </a:br>
            <a:r>
              <a:rPr lang="en-US" sz="3200" smtClean="0">
                <a:solidFill>
                  <a:schemeClr val="accent1"/>
                </a:solidFill>
              </a:rPr>
              <a:t>Topography</a:t>
            </a:r>
          </a:p>
        </p:txBody>
      </p:sp>
      <p:pic>
        <p:nvPicPr>
          <p:cNvPr id="44036" name="Picture 5" descr="http://www.apotheken-umschau.de/multimedia/34/254/209/141114982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613" y="4221163"/>
            <a:ext cx="376872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7" descr="http://ars.els-cdn.com/content/image/1-s2.0-S0360301607047736-gr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6163" y="4216400"/>
            <a:ext cx="3779837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5" descr="http://www.pedipartners.com/Portals/0/pictures/hearing-test-for-childr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1700" y="3074988"/>
            <a:ext cx="5702300" cy="378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686800" cy="4724400"/>
          </a:xfrm>
        </p:spPr>
        <p:txBody>
          <a:bodyPr/>
          <a:lstStyle/>
          <a:p>
            <a:r>
              <a:rPr lang="en-US" sz="2400" dirty="0" smtClean="0"/>
              <a:t>Evaluate for pathology of eighth cranial nerve</a:t>
            </a:r>
          </a:p>
          <a:p>
            <a:r>
              <a:rPr lang="en-US" sz="2400" dirty="0" smtClean="0"/>
              <a:t>Bell’s palsy</a:t>
            </a:r>
          </a:p>
          <a:p>
            <a:pPr lvl="1"/>
            <a:r>
              <a:rPr lang="en-US" sz="2000" dirty="0" smtClean="0"/>
              <a:t>Symmetric </a:t>
            </a:r>
            <a:r>
              <a:rPr lang="en-US" sz="2000" dirty="0" err="1" smtClean="0"/>
              <a:t>audiological</a:t>
            </a:r>
            <a:r>
              <a:rPr lang="en-US" sz="2000" dirty="0" smtClean="0"/>
              <a:t> function</a:t>
            </a:r>
          </a:p>
          <a:p>
            <a:pPr lvl="1"/>
            <a:r>
              <a:rPr lang="en-US" sz="2000" dirty="0" smtClean="0"/>
              <a:t>Absent ipsilateral </a:t>
            </a:r>
            <a:r>
              <a:rPr lang="en-US" sz="2000" dirty="0" err="1" smtClean="0"/>
              <a:t>stapedial</a:t>
            </a:r>
            <a:r>
              <a:rPr lang="en-US" sz="2000" dirty="0" smtClean="0"/>
              <a:t> (acoustic) </a:t>
            </a:r>
            <a:r>
              <a:rPr lang="en-US" sz="2000" dirty="0" smtClean="0"/>
              <a:t>reflex</a:t>
            </a:r>
          </a:p>
          <a:p>
            <a:r>
              <a:rPr lang="en-US" sz="2400" dirty="0" err="1" smtClean="0"/>
              <a:t>Retrocochlear</a:t>
            </a:r>
            <a:r>
              <a:rPr lang="en-US" sz="2400" dirty="0" smtClean="0"/>
              <a:t> pathology</a:t>
            </a:r>
          </a:p>
          <a:p>
            <a:pPr lvl="1"/>
            <a:r>
              <a:rPr lang="en-US" sz="2000" dirty="0" smtClean="0"/>
              <a:t>Asymmetrical thresholds</a:t>
            </a:r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Diagnostics</a:t>
            </a:r>
            <a:br>
              <a:rPr lang="en-US" smtClean="0"/>
            </a:br>
            <a:r>
              <a:rPr lang="en-US" sz="3200" smtClean="0">
                <a:solidFill>
                  <a:schemeClr val="accent1"/>
                </a:solidFill>
              </a:rPr>
              <a:t>Audiology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Diagnostics</a:t>
            </a:r>
            <a:br>
              <a:rPr lang="en-US" smtClean="0"/>
            </a:br>
            <a:r>
              <a:rPr lang="en-US" sz="3200" smtClean="0">
                <a:solidFill>
                  <a:schemeClr val="accent1"/>
                </a:solidFill>
              </a:rPr>
              <a:t>Electrophysiology</a:t>
            </a:r>
          </a:p>
        </p:txBody>
      </p:sp>
      <p:sp>
        <p:nvSpPr>
          <p:cNvPr id="4608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599" y="1981200"/>
            <a:ext cx="8617945" cy="4485701"/>
          </a:xfrm>
        </p:spPr>
        <p:txBody>
          <a:bodyPr/>
          <a:lstStyle/>
          <a:p>
            <a:r>
              <a:rPr lang="en-US" sz="2400" dirty="0" smtClean="0"/>
              <a:t>Provides prognostic information</a:t>
            </a:r>
          </a:p>
          <a:p>
            <a:pPr marL="742950" lvl="1" indent="-285750"/>
            <a:r>
              <a:rPr lang="en-US" sz="2000" dirty="0" smtClean="0"/>
              <a:t>Not used for paresis only</a:t>
            </a:r>
          </a:p>
          <a:p>
            <a:r>
              <a:rPr lang="en-US" sz="2400" dirty="0" smtClean="0"/>
              <a:t>Tests</a:t>
            </a:r>
          </a:p>
          <a:p>
            <a:pPr marL="742950" lvl="1" indent="-285750"/>
            <a:r>
              <a:rPr lang="en-US" sz="2000" dirty="0" smtClean="0"/>
              <a:t>Nerve excitability test (NET)</a:t>
            </a:r>
          </a:p>
          <a:p>
            <a:pPr marL="742950" lvl="1" indent="-285750"/>
            <a:r>
              <a:rPr lang="en-US" sz="2000" dirty="0" smtClean="0"/>
              <a:t>Maximum stimulation test (MST)</a:t>
            </a:r>
          </a:p>
          <a:p>
            <a:pPr marL="742950" lvl="1" indent="-285750"/>
            <a:r>
              <a:rPr lang="en-US" sz="2000" dirty="0" err="1" smtClean="0"/>
              <a:t>Electroneuronography</a:t>
            </a:r>
            <a:r>
              <a:rPr lang="en-US" sz="2000" dirty="0" smtClean="0"/>
              <a:t> (</a:t>
            </a:r>
            <a:r>
              <a:rPr lang="en-US" sz="2000" dirty="0" err="1" smtClean="0"/>
              <a:t>ENoG</a:t>
            </a:r>
            <a:r>
              <a:rPr lang="en-US" sz="2000" dirty="0" smtClean="0"/>
              <a:t>)</a:t>
            </a:r>
          </a:p>
          <a:p>
            <a:pPr marL="742950" lvl="1" indent="-285750"/>
            <a:r>
              <a:rPr lang="en-US" sz="2000" dirty="0" smtClean="0"/>
              <a:t>Electromyography (EMG)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9325" y="685800"/>
            <a:ext cx="7661275" cy="41148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2800" b="1" dirty="0" smtClean="0">
                <a:solidFill>
                  <a:srgbClr val="FFFF00"/>
                </a:solidFill>
              </a:rPr>
              <a:t>	</a:t>
            </a:r>
            <a:r>
              <a:rPr lang="en-US" b="1" dirty="0" smtClean="0">
                <a:solidFill>
                  <a:srgbClr val="002060"/>
                </a:solidFill>
              </a:rPr>
              <a:t>Psychological Trauma</a:t>
            </a:r>
          </a:p>
          <a:p>
            <a:pPr>
              <a:buFontTx/>
              <a:buNone/>
              <a:defRPr/>
            </a:pPr>
            <a:endParaRPr lang="en-US" b="1" dirty="0" smtClean="0">
              <a:solidFill>
                <a:srgbClr val="002060"/>
              </a:solidFill>
            </a:endParaRPr>
          </a:p>
          <a:p>
            <a:pPr>
              <a:buNone/>
              <a:defRPr/>
            </a:pPr>
            <a:r>
              <a:rPr lang="en-US" sz="2800" b="1" dirty="0" smtClean="0"/>
              <a:t>    The most significant complication is the social isolation these patients.</a:t>
            </a:r>
            <a:endParaRPr lang="en-US" dirty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0128B4-12BA-489A-8BB3-8D8E23B3C86B}" type="slidenum">
              <a:rPr lang="en-US" smtClean="0"/>
              <a:pPr/>
              <a:t>3</a:t>
            </a:fld>
            <a:endParaRPr lang="en-US" smtClean="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581400"/>
            <a:ext cx="2857500" cy="3078480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 cstate="print"/>
          <a:srcRect l="8908" r="23034"/>
          <a:stretch>
            <a:fillRect/>
          </a:stretch>
        </p:blipFill>
        <p:spPr bwMode="auto">
          <a:xfrm>
            <a:off x="4191000" y="3596640"/>
            <a:ext cx="4038600" cy="3089910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3"/>
          <p:cNvSpPr>
            <a:spLocks noGrp="1"/>
          </p:cNvSpPr>
          <p:nvPr>
            <p:ph sz="half" idx="2"/>
          </p:nvPr>
        </p:nvSpPr>
        <p:spPr>
          <a:xfrm>
            <a:off x="318000" y="2066790"/>
            <a:ext cx="5220652" cy="2928937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2000" b="1" dirty="0" smtClean="0"/>
              <a:t>Upper motor lesions spare the upper facial muscles and affect the </a:t>
            </a:r>
            <a:r>
              <a:rPr lang="en-US" sz="2000" b="1" dirty="0" err="1" smtClean="0"/>
              <a:t>contralateral</a:t>
            </a:r>
            <a:r>
              <a:rPr lang="en-US" sz="2000" b="1" dirty="0" smtClean="0"/>
              <a:t> lower face</a:t>
            </a:r>
          </a:p>
          <a:p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4313" y="4286250"/>
            <a:ext cx="5206773" cy="257175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2000" b="1" dirty="0" smtClean="0">
                <a:solidFill>
                  <a:srgbClr val="C00000"/>
                </a:solidFill>
              </a:rPr>
              <a:t>Lower motor lesions affect all the </a:t>
            </a:r>
            <a:r>
              <a:rPr lang="en-US" sz="2000" b="1" dirty="0" err="1" smtClean="0">
                <a:solidFill>
                  <a:srgbClr val="C00000"/>
                </a:solidFill>
              </a:rPr>
              <a:t>ipsilateral</a:t>
            </a:r>
            <a:r>
              <a:rPr lang="en-US" sz="2000" b="1" dirty="0" smtClean="0">
                <a:solidFill>
                  <a:srgbClr val="C00000"/>
                </a:solidFill>
              </a:rPr>
              <a:t> facial muscles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633" y="1623848"/>
            <a:ext cx="3499945" cy="507649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BELL’S PALSY</a:t>
            </a:r>
          </a:p>
        </p:txBody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60000"/>
              </a:lnSpc>
            </a:pPr>
            <a:r>
              <a:rPr lang="en-US" smtClean="0"/>
              <a:t>Most common diagnosis of acute facial paralysis </a:t>
            </a:r>
          </a:p>
          <a:p>
            <a:pPr>
              <a:lnSpc>
                <a:spcPct val="160000"/>
              </a:lnSpc>
            </a:pPr>
            <a:r>
              <a:rPr lang="en-US" smtClean="0"/>
              <a:t>Diagnosis is by exclusion</a:t>
            </a:r>
          </a:p>
          <a:p>
            <a:pPr lvl="1"/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SA" smtClean="0"/>
              <a:t>PATHOLOGY</a:t>
            </a:r>
          </a:p>
        </p:txBody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ar-SA" dirty="0" smtClean="0"/>
              <a:t>Edema of the facial nerve sheath along its entire </a:t>
            </a:r>
            <a:r>
              <a:rPr lang="en-US" altLang="ar-SA" dirty="0" err="1" smtClean="0"/>
              <a:t>intratemporal</a:t>
            </a:r>
            <a:r>
              <a:rPr lang="en-US" altLang="ar-SA" dirty="0" smtClean="0"/>
              <a:t> course (Fallopian canal)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ETIOLOGY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400" smtClean="0"/>
              <a:t>Vascular vs. viral</a:t>
            </a:r>
          </a:p>
          <a:p>
            <a:endParaRPr lang="en-US" sz="3400" smtClean="0"/>
          </a:p>
          <a:p>
            <a:endParaRPr lang="en-US" sz="3400" smtClean="0"/>
          </a:p>
          <a:p>
            <a:pPr lvl="1"/>
            <a:endParaRPr lang="en-US" sz="3000" smtClean="0"/>
          </a:p>
          <a:p>
            <a:pPr lvl="1">
              <a:buFontTx/>
              <a:buNone/>
            </a:pPr>
            <a:endParaRPr lang="en-US" sz="32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CLINICAL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mtClean="0"/>
              <a:t>Sudden onset unilateral FP</a:t>
            </a:r>
          </a:p>
          <a:p>
            <a:pPr>
              <a:lnSpc>
                <a:spcPct val="150000"/>
              </a:lnSpc>
            </a:pPr>
            <a:r>
              <a:rPr lang="en-US" smtClean="0"/>
              <a:t>Partial or complete</a:t>
            </a:r>
          </a:p>
          <a:p>
            <a:pPr>
              <a:lnSpc>
                <a:spcPct val="150000"/>
              </a:lnSpc>
            </a:pPr>
            <a:r>
              <a:rPr lang="en-US" smtClean="0"/>
              <a:t>No other manifestations apart from occasional mild pain</a:t>
            </a:r>
          </a:p>
          <a:p>
            <a:pPr>
              <a:lnSpc>
                <a:spcPct val="150000"/>
              </a:lnSpc>
            </a:pPr>
            <a:r>
              <a:rPr lang="en-US" smtClean="0"/>
              <a:t>May recur in 6 – 12%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931863" y="632415"/>
            <a:ext cx="7158037" cy="1412875"/>
          </a:xfrm>
        </p:spPr>
        <p:txBody>
          <a:bodyPr/>
          <a:lstStyle/>
          <a:p>
            <a:r>
              <a:rPr lang="en-US" dirty="0" smtClean="0"/>
              <a:t>PROGNOSIS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90000"/>
              </a:lnSpc>
            </a:pPr>
            <a:r>
              <a:rPr lang="en-US" dirty="0" smtClean="0"/>
              <a:t>80% complete recovery</a:t>
            </a:r>
          </a:p>
          <a:p>
            <a:pPr>
              <a:lnSpc>
                <a:spcPct val="190000"/>
              </a:lnSpc>
            </a:pPr>
            <a:r>
              <a:rPr lang="en-US" dirty="0" smtClean="0"/>
              <a:t>10% satisfactory recovery</a:t>
            </a:r>
          </a:p>
          <a:p>
            <a:pPr>
              <a:lnSpc>
                <a:spcPct val="190000"/>
              </a:lnSpc>
            </a:pPr>
            <a:r>
              <a:rPr lang="en-US" dirty="0" smtClean="0"/>
              <a:t>10% no recovery</a:t>
            </a:r>
            <a:endParaRPr lang="en-US" sz="3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TREATMENT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40000"/>
              </a:lnSpc>
            </a:pPr>
            <a:r>
              <a:rPr lang="en-US" sz="2800" dirty="0" smtClean="0"/>
              <a:t>Reassurance</a:t>
            </a:r>
          </a:p>
          <a:p>
            <a:pPr>
              <a:lnSpc>
                <a:spcPct val="140000"/>
              </a:lnSpc>
            </a:pPr>
            <a:r>
              <a:rPr lang="en-US" sz="2800" dirty="0" smtClean="0"/>
              <a:t>Eye protection</a:t>
            </a:r>
          </a:p>
          <a:p>
            <a:pPr>
              <a:lnSpc>
                <a:spcPct val="140000"/>
              </a:lnSpc>
            </a:pPr>
            <a:r>
              <a:rPr lang="en-US" sz="2800" dirty="0" smtClean="0"/>
              <a:t>Physiotherapy</a:t>
            </a:r>
          </a:p>
          <a:p>
            <a:pPr>
              <a:lnSpc>
                <a:spcPct val="140000"/>
              </a:lnSpc>
            </a:pPr>
            <a:r>
              <a:rPr lang="en-US" sz="2800" dirty="0" smtClean="0"/>
              <a:t>Medications ( steroids, </a:t>
            </a:r>
            <a:r>
              <a:rPr lang="en-US" sz="2800" dirty="0" err="1" smtClean="0"/>
              <a:t>antivirals</a:t>
            </a:r>
            <a:r>
              <a:rPr lang="en-US" sz="2800" dirty="0" smtClean="0"/>
              <a:t> vasodilators)</a:t>
            </a:r>
          </a:p>
          <a:p>
            <a:pPr>
              <a:lnSpc>
                <a:spcPct val="140000"/>
              </a:lnSpc>
            </a:pPr>
            <a:r>
              <a:rPr lang="en-US" sz="2800" dirty="0" smtClean="0"/>
              <a:t>Surgical decompression in selected cases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INFLAMMATORY  CAUSES OF  FACIAL  PARALYSIS</a:t>
            </a:r>
          </a:p>
        </p:txBody>
      </p:sp>
      <p:sp>
        <p:nvSpPr>
          <p:cNvPr id="6656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SA" b="1" dirty="0" smtClean="0"/>
              <a:t>Facial Paralysis in </a:t>
            </a:r>
            <a:r>
              <a:rPr lang="en-US" altLang="ar-SA" b="1" dirty="0" smtClean="0">
                <a:solidFill>
                  <a:srgbClr val="FF0000"/>
                </a:solidFill>
              </a:rPr>
              <a:t>AOM</a:t>
            </a:r>
          </a:p>
        </p:txBody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595359" cy="4114800"/>
          </a:xfrm>
        </p:spPr>
        <p:txBody>
          <a:bodyPr/>
          <a:lstStyle/>
          <a:p>
            <a:pPr algn="just">
              <a:lnSpc>
                <a:spcPct val="140000"/>
              </a:lnSpc>
            </a:pPr>
            <a:r>
              <a:rPr lang="en-US" altLang="ar-SA" dirty="0" smtClean="0"/>
              <a:t>Mostly due to pressure on a dehiscent nerve by inflammatory products</a:t>
            </a:r>
          </a:p>
          <a:p>
            <a:pPr algn="just">
              <a:lnSpc>
                <a:spcPct val="140000"/>
              </a:lnSpc>
            </a:pPr>
            <a:r>
              <a:rPr lang="en-US" altLang="ar-SA" dirty="0" smtClean="0"/>
              <a:t>Usually is </a:t>
            </a:r>
            <a:r>
              <a:rPr lang="en-US" altLang="ar-SA" dirty="0" smtClean="0">
                <a:solidFill>
                  <a:schemeClr val="accent1"/>
                </a:solidFill>
              </a:rPr>
              <a:t>partial</a:t>
            </a:r>
            <a:r>
              <a:rPr lang="en-US" altLang="ar-SA" dirty="0" smtClean="0"/>
              <a:t> and sudden in onset</a:t>
            </a:r>
          </a:p>
          <a:p>
            <a:pPr>
              <a:lnSpc>
                <a:spcPct val="140000"/>
              </a:lnSpc>
            </a:pPr>
            <a:r>
              <a:rPr lang="en-US" altLang="ar-SA" dirty="0" smtClean="0"/>
              <a:t>Treatment is by </a:t>
            </a:r>
            <a:r>
              <a:rPr lang="en-US" altLang="ar-SA" dirty="0" smtClean="0">
                <a:solidFill>
                  <a:srgbClr val="FF0000"/>
                </a:solidFill>
              </a:rPr>
              <a:t>antibiotics and </a:t>
            </a:r>
            <a:r>
              <a:rPr lang="en-US" altLang="ar-SA" dirty="0" err="1" smtClean="0">
                <a:solidFill>
                  <a:srgbClr val="FF0000"/>
                </a:solidFill>
              </a:rPr>
              <a:t>myringotomy</a:t>
            </a:r>
            <a:endParaRPr lang="en-US" altLang="ar-SA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صورة 1" descr="-000071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77240" y="2133600"/>
            <a:ext cx="8686800" cy="4724400"/>
          </a:xfrm>
        </p:spPr>
        <p:txBody>
          <a:bodyPr/>
          <a:lstStyle/>
          <a:p>
            <a:r>
              <a:rPr lang="en-US" dirty="0" smtClean="0"/>
              <a:t>Anatomy</a:t>
            </a:r>
          </a:p>
          <a:p>
            <a:r>
              <a:rPr lang="en-US" dirty="0" smtClean="0"/>
              <a:t>Pathophysiology</a:t>
            </a:r>
          </a:p>
          <a:p>
            <a:r>
              <a:rPr lang="en-US" dirty="0" smtClean="0"/>
              <a:t>Diagnostics</a:t>
            </a:r>
          </a:p>
          <a:p>
            <a:r>
              <a:rPr lang="en-US" dirty="0" smtClean="0"/>
              <a:t>Treatment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Outline</a:t>
            </a:r>
            <a:endParaRPr lang="en-US" sz="3200" smtClean="0">
              <a:solidFill>
                <a:schemeClr val="accent1"/>
              </a:solidFill>
            </a:endParaRPr>
          </a:p>
        </p:txBody>
      </p:sp>
      <p:pic>
        <p:nvPicPr>
          <p:cNvPr id="4100" name="Picture 6" descr="http://drugline.org/img/term/facial-nerve-paralysis-5504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7360" y="1568450"/>
            <a:ext cx="2834640" cy="25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0" descr="http://images3.wikia.nocookie.net/__cb58377/familyguy/images/f/fc/Wimp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8275" y="4286250"/>
            <a:ext cx="3429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صورة 1" descr="-000072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صورة 1" descr="-000073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SA" b="1" dirty="0" smtClean="0"/>
              <a:t>Facial Paralysis in </a:t>
            </a:r>
            <a:r>
              <a:rPr lang="en-US" altLang="ar-SA" b="1" dirty="0" smtClean="0">
                <a:solidFill>
                  <a:srgbClr val="002060"/>
                </a:solidFill>
              </a:rPr>
              <a:t>CSOM</a:t>
            </a:r>
          </a:p>
        </p:txBody>
      </p:sp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30000"/>
              </a:lnSpc>
            </a:pPr>
            <a:r>
              <a:rPr lang="en-US" altLang="ar-SA" dirty="0" smtClean="0"/>
              <a:t>Usually is due to pressure by </a:t>
            </a:r>
            <a:r>
              <a:rPr lang="en-US" altLang="ar-SA" dirty="0" err="1" smtClean="0"/>
              <a:t>cholesteatoma</a:t>
            </a:r>
            <a:r>
              <a:rPr lang="en-US" altLang="ar-SA" dirty="0" smtClean="0"/>
              <a:t> or granulation tissue</a:t>
            </a:r>
          </a:p>
          <a:p>
            <a:pPr algn="just">
              <a:lnSpc>
                <a:spcPct val="130000"/>
              </a:lnSpc>
            </a:pPr>
            <a:r>
              <a:rPr lang="en-US" altLang="ar-SA" dirty="0" smtClean="0"/>
              <a:t>slow </a:t>
            </a:r>
            <a:r>
              <a:rPr lang="en-US" altLang="ar-SA" dirty="0" smtClean="0"/>
              <a:t>in onset</a:t>
            </a:r>
          </a:p>
          <a:p>
            <a:pPr algn="just">
              <a:lnSpc>
                <a:spcPct val="130000"/>
              </a:lnSpc>
            </a:pPr>
            <a:r>
              <a:rPr lang="en-US" altLang="ar-SA" dirty="0" smtClean="0"/>
              <a:t>May be partial or complete</a:t>
            </a:r>
          </a:p>
          <a:p>
            <a:pPr algn="just">
              <a:lnSpc>
                <a:spcPct val="130000"/>
              </a:lnSpc>
            </a:pPr>
            <a:r>
              <a:rPr lang="en-US" altLang="ar-SA" dirty="0" smtClean="0"/>
              <a:t>Treatment is by</a:t>
            </a:r>
            <a:r>
              <a:rPr lang="en-US" altLang="ar-SA" dirty="0" smtClean="0">
                <a:solidFill>
                  <a:schemeClr val="accent1"/>
                </a:solidFill>
              </a:rPr>
              <a:t> immediate</a:t>
            </a:r>
            <a:r>
              <a:rPr lang="en-US" altLang="ar-SA" dirty="0" smtClean="0"/>
              <a:t> </a:t>
            </a:r>
            <a:r>
              <a:rPr lang="en-US" altLang="ar-SA" dirty="0" smtClean="0">
                <a:solidFill>
                  <a:srgbClr val="002060"/>
                </a:solidFill>
              </a:rPr>
              <a:t>surgical exploration</a:t>
            </a:r>
            <a:r>
              <a:rPr lang="en-US" altLang="ar-SA" dirty="0" smtClean="0"/>
              <a:t> and </a:t>
            </a:r>
            <a:r>
              <a:rPr lang="en-US" altLang="ar-SA" dirty="0" smtClean="0">
                <a:solidFill>
                  <a:schemeClr val="hlink"/>
                </a:solidFill>
              </a:rPr>
              <a:t>“proceed”</a:t>
            </a:r>
            <a:r>
              <a:rPr lang="en-US" altLang="ar-SA" dirty="0" smtClean="0"/>
              <a:t> </a:t>
            </a:r>
          </a:p>
          <a:p>
            <a:endParaRPr lang="en-US" alt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صورة 1" descr="-000070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HERPES ZOSTER OTICUS (RAMSAY HUNT SYNDROME</a:t>
            </a:r>
            <a:r>
              <a:rPr lang="en-US" sz="2800" dirty="0" smtClean="0"/>
              <a:t>)</a:t>
            </a:r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Herpes zoster affection of cranial nerves VII, VIII, and cervical nerves </a:t>
            </a:r>
          </a:p>
          <a:p>
            <a:r>
              <a:rPr lang="en-US" dirty="0" smtClean="0"/>
              <a:t>Facial palsy, pain, </a:t>
            </a:r>
            <a:r>
              <a:rPr lang="en-US" dirty="0" smtClean="0">
                <a:solidFill>
                  <a:srgbClr val="FF0000"/>
                </a:solidFill>
              </a:rPr>
              <a:t>skin rash</a:t>
            </a:r>
            <a:r>
              <a:rPr lang="en-US" dirty="0" smtClean="0"/>
              <a:t>, SNHL and vertigo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6429375" y="3597275"/>
          <a:ext cx="2357438" cy="326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Photo Editor Photo" r:id="rId3" imgW="1905098" imgH="2635385" progId="">
                  <p:embed/>
                </p:oleObj>
              </mc:Choice>
              <mc:Fallback>
                <p:oleObj name="Photo Editor Photo" r:id="rId3" imgW="1905098" imgH="2635385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75" y="3597275"/>
                        <a:ext cx="2357438" cy="326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HERPES ZOSTER OTICUS (RAMSAY HUNT SYNDROME)</a:t>
            </a:r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Vertigo improves due to compensation</a:t>
            </a:r>
          </a:p>
          <a:p>
            <a:r>
              <a:rPr lang="en-US" dirty="0" smtClean="0"/>
              <a:t>SNHL is usually irreversible</a:t>
            </a:r>
          </a:p>
          <a:p>
            <a:r>
              <a:rPr lang="en-US" dirty="0" smtClean="0"/>
              <a:t>Facial nerve recovers in about 60%</a:t>
            </a:r>
          </a:p>
          <a:p>
            <a:r>
              <a:rPr lang="en-US" dirty="0" smtClean="0"/>
              <a:t>Treatment by: Acyclovir, steroid and symptomatic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SA" b="1" dirty="0" smtClean="0">
                <a:solidFill>
                  <a:schemeClr val="tx1"/>
                </a:solidFill>
              </a:rPr>
              <a:t>Traumatic Facial Injury</a:t>
            </a:r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90000"/>
              </a:lnSpc>
            </a:pPr>
            <a:r>
              <a:rPr lang="en-US" altLang="ar-SA" dirty="0" smtClean="0">
                <a:solidFill>
                  <a:schemeClr val="accent1"/>
                </a:solidFill>
              </a:rPr>
              <a:t>Birth trauma</a:t>
            </a:r>
            <a:endParaRPr lang="en-US" altLang="ar-SA" dirty="0" smtClean="0"/>
          </a:p>
          <a:p>
            <a:pPr>
              <a:lnSpc>
                <a:spcPct val="190000"/>
              </a:lnSpc>
            </a:pPr>
            <a:r>
              <a:rPr lang="en-US" altLang="ar-SA" dirty="0" smtClean="0"/>
              <a:t>Iatrogenic</a:t>
            </a:r>
          </a:p>
          <a:p>
            <a:pPr>
              <a:lnSpc>
                <a:spcPct val="190000"/>
              </a:lnSpc>
            </a:pPr>
            <a:r>
              <a:rPr lang="en-US" altLang="ar-SA" dirty="0" smtClean="0"/>
              <a:t>Temporal bone fracture</a:t>
            </a:r>
          </a:p>
          <a:p>
            <a:pPr>
              <a:lnSpc>
                <a:spcPct val="190000"/>
              </a:lnSpc>
            </a:pPr>
            <a:endParaRPr lang="en-US" altLang="ar-SA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Congenital Facial Palsy</a:t>
            </a:r>
          </a:p>
        </p:txBody>
      </p:sp>
      <p:sp>
        <p:nvSpPr>
          <p:cNvPr id="525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4572000" cy="4114800"/>
          </a:xfrm>
        </p:spPr>
        <p:txBody>
          <a:bodyPr/>
          <a:lstStyle/>
          <a:p>
            <a:pPr>
              <a:lnSpc>
                <a:spcPct val="160000"/>
              </a:lnSpc>
            </a:pPr>
            <a:r>
              <a:rPr lang="en-US" sz="2800" dirty="0" smtClean="0"/>
              <a:t>80-90% are associated with birth trauma</a:t>
            </a:r>
          </a:p>
          <a:p>
            <a:pPr>
              <a:lnSpc>
                <a:spcPct val="160000"/>
              </a:lnSpc>
            </a:pPr>
            <a:r>
              <a:rPr lang="en-US" sz="2800" dirty="0" smtClean="0"/>
              <a:t>10 -20 % are associated with developmental lesions </a:t>
            </a:r>
          </a:p>
        </p:txBody>
      </p:sp>
      <p:pic>
        <p:nvPicPr>
          <p:cNvPr id="58372" name="Picture 5" descr="untitle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72125" y="1905000"/>
            <a:ext cx="3114675" cy="3810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SA" smtClean="0"/>
              <a:t>Iatrogenic Facial Nerve Injury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20000"/>
              </a:lnSpc>
            </a:pPr>
            <a:r>
              <a:rPr lang="en-US" altLang="ar-SA" dirty="0" smtClean="0"/>
              <a:t>Operations at the CP angle, ear and the parotid glands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صورة 1" descr="-000044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 descr="http://jnnp.bmj.com/content/71/2/149/F2.lar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4440" y="1655763"/>
            <a:ext cx="4099560" cy="435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686800" cy="47244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10,000 neurons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7,000 </a:t>
            </a:r>
            <a:r>
              <a:rPr lang="en-US" dirty="0" err="1" smtClean="0"/>
              <a:t>myelinated</a:t>
            </a:r>
            <a:r>
              <a:rPr lang="en-US" dirty="0" smtClean="0"/>
              <a:t> facial</a:t>
            </a:r>
          </a:p>
          <a:p>
            <a:pPr>
              <a:buNone/>
            </a:pPr>
            <a:r>
              <a:rPr lang="en-US" dirty="0" smtClean="0"/>
              <a:t>       expression. </a:t>
            </a:r>
          </a:p>
          <a:p>
            <a:pPr>
              <a:buNone/>
            </a:pPr>
            <a:endParaRPr lang="en-US" sz="2400" b="1" dirty="0" smtClean="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Facial Nerve</a:t>
            </a:r>
            <a:br>
              <a:rPr lang="en-US" smtClean="0"/>
            </a:br>
            <a:r>
              <a:rPr lang="en-US" sz="3200" smtClean="0">
                <a:solidFill>
                  <a:schemeClr val="accent1"/>
                </a:solidFill>
              </a:rPr>
              <a:t>Anatomy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صورة 1" descr="-000058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صورة 1" descr="-000057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SA" smtClean="0"/>
              <a:t>Temporal Bone Fracture</a:t>
            </a:r>
          </a:p>
        </p:txBody>
      </p:sp>
      <p:sp>
        <p:nvSpPr>
          <p:cNvPr id="22733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260000"/>
              </a:lnSpc>
              <a:buFontTx/>
              <a:buNone/>
            </a:pPr>
            <a:r>
              <a:rPr lang="en-US" sz="1600" b="1" smtClean="0"/>
              <a:t>       </a:t>
            </a:r>
            <a:r>
              <a:rPr lang="en-US" sz="2400" b="1" smtClean="0"/>
              <a:t>Longitudinal </a:t>
            </a:r>
          </a:p>
          <a:p>
            <a:pPr>
              <a:buFontTx/>
              <a:buNone/>
            </a:pPr>
            <a:r>
              <a:rPr lang="en-US" sz="1600" smtClean="0"/>
              <a:t>       - 80% of Temporal Bone Fractures </a:t>
            </a:r>
          </a:p>
          <a:p>
            <a:pPr>
              <a:buFontTx/>
              <a:buNone/>
            </a:pPr>
            <a:r>
              <a:rPr lang="en-US" sz="1600" smtClean="0"/>
              <a:t>       - 15-20% Facial Nerve involvement </a:t>
            </a:r>
          </a:p>
          <a:p>
            <a:pPr>
              <a:buFontTx/>
              <a:buNone/>
            </a:pPr>
            <a:r>
              <a:rPr lang="en-US" sz="1600" smtClean="0"/>
              <a:t> </a:t>
            </a:r>
          </a:p>
          <a:p>
            <a:endParaRPr lang="en-US" sz="1600" smtClean="0"/>
          </a:p>
          <a:p>
            <a:endParaRPr lang="en-US" sz="1600" smtClean="0"/>
          </a:p>
          <a:p>
            <a:pPr>
              <a:buFontTx/>
              <a:buNone/>
            </a:pPr>
            <a:endParaRPr lang="en-US" sz="1600" smtClean="0"/>
          </a:p>
          <a:p>
            <a:pPr>
              <a:buFontTx/>
              <a:buNone/>
            </a:pPr>
            <a:endParaRPr lang="en-US" sz="1600" smtClean="0"/>
          </a:p>
          <a:p>
            <a:pPr>
              <a:buFontTx/>
              <a:buNone/>
            </a:pPr>
            <a:endParaRPr lang="en-US" sz="1600" smtClean="0"/>
          </a:p>
          <a:p>
            <a:pPr>
              <a:buFontTx/>
              <a:buNone/>
            </a:pPr>
            <a:r>
              <a:rPr lang="en-US" sz="1600" b="1" smtClean="0"/>
              <a:t>          </a:t>
            </a:r>
            <a:r>
              <a:rPr lang="en-US" sz="2400" b="1" smtClean="0"/>
              <a:t>Transverse </a:t>
            </a:r>
          </a:p>
          <a:p>
            <a:pPr>
              <a:buFontTx/>
              <a:buNone/>
            </a:pPr>
            <a:r>
              <a:rPr lang="en-US" sz="1600" smtClean="0"/>
              <a:t>       - 20% of Temporal Bone Fractures </a:t>
            </a:r>
          </a:p>
          <a:p>
            <a:pPr>
              <a:buFontTx/>
              <a:buNone/>
            </a:pPr>
            <a:r>
              <a:rPr lang="en-US" sz="1600" smtClean="0"/>
              <a:t>       - 50% Facial Nerve Involvement </a:t>
            </a:r>
          </a:p>
          <a:p>
            <a:pPr>
              <a:lnSpc>
                <a:spcPct val="260000"/>
              </a:lnSpc>
              <a:buFontTx/>
              <a:buNone/>
            </a:pPr>
            <a:endParaRPr lang="en-US" altLang="ar-SA" smtClean="0"/>
          </a:p>
        </p:txBody>
      </p:sp>
      <p:graphicFrame>
        <p:nvGraphicFramePr>
          <p:cNvPr id="227333" name="Object 5"/>
          <p:cNvGraphicFramePr>
            <a:graphicFrameLocks noChangeAspect="1"/>
          </p:cNvGraphicFramePr>
          <p:nvPr/>
        </p:nvGraphicFramePr>
        <p:xfrm>
          <a:off x="5334000" y="2133600"/>
          <a:ext cx="3182938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Bitmap Image" r:id="rId3" imgW="1952898" imgH="2523810" progId="PBrush">
                  <p:embed/>
                </p:oleObj>
              </mc:Choice>
              <mc:Fallback>
                <p:oleObj name="Bitmap Image" r:id="rId3" imgW="1952898" imgH="2523810" progId="PBrush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133600"/>
                        <a:ext cx="3182938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7334" name="Line 6"/>
          <p:cNvSpPr>
            <a:spLocks noChangeShapeType="1"/>
          </p:cNvSpPr>
          <p:nvPr/>
        </p:nvSpPr>
        <p:spPr bwMode="auto">
          <a:xfrm>
            <a:off x="3276600" y="2971800"/>
            <a:ext cx="2438400" cy="14478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7335" name="Line 7"/>
          <p:cNvSpPr>
            <a:spLocks noChangeShapeType="1"/>
          </p:cNvSpPr>
          <p:nvPr/>
        </p:nvSpPr>
        <p:spPr bwMode="auto">
          <a:xfrm flipV="1">
            <a:off x="3124200" y="4495800"/>
            <a:ext cx="4267200" cy="12192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584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899" name="صورة 2" descr="image07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13" y="5214938"/>
            <a:ext cx="2786062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8120"/>
            <a:ext cx="100584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642938" y="857250"/>
          <a:ext cx="6096000" cy="806196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80011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600" b="1" dirty="0" err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Arial"/>
                        </a:rPr>
                        <a:t>Racoon</a:t>
                      </a:r>
                      <a:r>
                        <a:rPr lang="en-US" sz="46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Arial"/>
                        </a:rPr>
                        <a:t> eyes sign </a:t>
                      </a:r>
                      <a:endParaRPr lang="en-US" sz="9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" name="صورة 3" descr="RA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" y="1981200"/>
            <a:ext cx="4672965" cy="30937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584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285750" y="500063"/>
          <a:ext cx="5629275" cy="1112901"/>
        </p:xfrm>
        <a:graphic>
          <a:graphicData uri="http://schemas.openxmlformats.org/drawingml/2006/table">
            <a:tbl>
              <a:tblPr/>
              <a:tblGrid>
                <a:gridCol w="5629275"/>
              </a:tblGrid>
              <a:tr h="8382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35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Arial"/>
                        </a:rPr>
                        <a:t>Battle's sign </a:t>
                      </a:r>
                      <a:endParaRPr lang="en-US" sz="11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Pathology</a:t>
            </a:r>
          </a:p>
        </p:txBody>
      </p:sp>
      <p:sp>
        <p:nvSpPr>
          <p:cNvPr id="839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Edema</a:t>
            </a:r>
          </a:p>
          <a:p>
            <a:r>
              <a:rPr lang="en-US" smtClean="0"/>
              <a:t>Transection of the nerve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SA" smtClean="0"/>
              <a:t>Management of Traumatic Facial Nerve Injury</a:t>
            </a:r>
            <a:endParaRPr lang="en-US" altLang="en-US" smtClean="0"/>
          </a:p>
        </p:txBody>
      </p:sp>
      <p:sp>
        <p:nvSpPr>
          <p:cNvPr id="32563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ar-SA" sz="3600" dirty="0" smtClean="0"/>
              <a:t>If it is delayed in onset, it is usually </a:t>
            </a:r>
            <a:r>
              <a:rPr lang="en-US" altLang="ar-SA" sz="3600" dirty="0" smtClean="0"/>
              <a:t>due </a:t>
            </a:r>
            <a:r>
              <a:rPr lang="en-US" altLang="ar-SA" sz="3600" dirty="0" smtClean="0"/>
              <a:t>to edema </a:t>
            </a:r>
          </a:p>
          <a:p>
            <a:pPr lvl="1" algn="just"/>
            <a:r>
              <a:rPr lang="en-US" altLang="ar-SA" sz="3200" dirty="0" smtClean="0"/>
              <a:t>Conservative</a:t>
            </a:r>
          </a:p>
          <a:p>
            <a:pPr algn="just"/>
            <a:r>
              <a:rPr lang="en-US" altLang="ar-SA" sz="3600" dirty="0" smtClean="0"/>
              <a:t>If of immediate onset, it is usually </a:t>
            </a:r>
            <a:r>
              <a:rPr lang="en-US" altLang="ar-SA" sz="3600" dirty="0" smtClean="0"/>
              <a:t>due </a:t>
            </a:r>
            <a:r>
              <a:rPr lang="en-US" altLang="ar-SA" sz="3600" dirty="0" smtClean="0"/>
              <a:t>to transection of the nerve </a:t>
            </a:r>
          </a:p>
          <a:p>
            <a:pPr lvl="1" algn="just"/>
            <a:r>
              <a:rPr lang="en-US" altLang="ar-SA" sz="3200" dirty="0" smtClean="0"/>
              <a:t>Surgical repair</a:t>
            </a:r>
          </a:p>
          <a:p>
            <a:pPr algn="just"/>
            <a:endParaRPr lang="en-US" altLang="ar-SA" sz="3600" dirty="0" smtClean="0"/>
          </a:p>
          <a:p>
            <a:pPr algn="just"/>
            <a:endParaRPr lang="en-US" altLang="ar-SA" sz="3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مربع نص 3"/>
          <p:cNvSpPr txBox="1"/>
          <p:nvPr/>
        </p:nvSpPr>
        <p:spPr>
          <a:xfrm>
            <a:off x="3642360" y="2270760"/>
            <a:ext cx="25450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 smtClean="0"/>
              <a:t>?</a:t>
            </a:r>
            <a:r>
              <a:rPr lang="ar-KW" sz="20000" dirty="0" err="1" smtClean="0"/>
              <a:t>!</a:t>
            </a:r>
            <a:endParaRPr lang="en-US" sz="20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think?</a:t>
            </a:r>
            <a:endParaRPr lang="en-US" dirty="0"/>
          </a:p>
        </p:txBody>
      </p:sp>
      <p:pic>
        <p:nvPicPr>
          <p:cNvPr id="3" name="Picture 5" descr="head-cn7palsey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59680" y="1600200"/>
            <a:ext cx="3535680" cy="4525963"/>
          </a:xfrm>
          <a:prstGeom prst="rect">
            <a:avLst/>
          </a:prstGeom>
          <a:noFill/>
        </p:spPr>
      </p:pic>
      <p:sp>
        <p:nvSpPr>
          <p:cNvPr id="4" name="مربع نص 3"/>
          <p:cNvSpPr txBox="1"/>
          <p:nvPr/>
        </p:nvSpPr>
        <p:spPr>
          <a:xfrm>
            <a:off x="182880" y="2529840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What is the most likely diagnosis?</a:t>
            </a:r>
          </a:p>
          <a:p>
            <a:endParaRPr lang="en-US" sz="2000" dirty="0" smtClean="0"/>
          </a:p>
          <a:p>
            <a:r>
              <a:rPr lang="en-US" sz="2000" dirty="0" smtClean="0"/>
              <a:t>Mention 2 common causes?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584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مربع نص 6"/>
          <p:cNvSpPr txBox="1"/>
          <p:nvPr/>
        </p:nvSpPr>
        <p:spPr>
          <a:xfrm>
            <a:off x="0" y="0"/>
            <a:ext cx="5273040" cy="28418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Nuclei(PONS) </a:t>
            </a:r>
            <a:r>
              <a:rPr lang="en-US" sz="3200" b="1" dirty="0" smtClean="0">
                <a:solidFill>
                  <a:srgbClr val="FF0000"/>
                </a:solidFill>
                <a:ea typeface="Times New Roman"/>
                <a:cs typeface="Arial"/>
              </a:rPr>
              <a:t>4 Ss</a:t>
            </a:r>
            <a:endParaRPr lang="en-US" sz="3200" b="1" dirty="0" smtClean="0">
              <a:solidFill>
                <a:srgbClr val="FF0000"/>
              </a:solidFill>
              <a:latin typeface="Calibri"/>
              <a:ea typeface="Times New Roman"/>
              <a:cs typeface="Arial"/>
            </a:endParaRPr>
          </a:p>
          <a:p>
            <a:pPr marL="0">
              <a:lnSpc>
                <a:spcPts val="375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ea typeface="Times New Roman"/>
                <a:cs typeface="Arial"/>
              </a:rPr>
              <a:t>1.  </a:t>
            </a:r>
            <a:r>
              <a:rPr lang="en-US" sz="2000" b="1" dirty="0" err="1" smtClean="0">
                <a:solidFill>
                  <a:srgbClr val="FF0000"/>
                </a:solidFill>
                <a:ea typeface="Times New Roman"/>
                <a:cs typeface="Arial"/>
              </a:rPr>
              <a:t>Solitarius</a:t>
            </a:r>
            <a:r>
              <a:rPr lang="en-US" sz="2000" b="1" dirty="0" smtClean="0">
                <a:ea typeface="Times New Roman"/>
                <a:cs typeface="Arial"/>
              </a:rPr>
              <a:t> (</a:t>
            </a:r>
            <a:r>
              <a:rPr lang="en-US" sz="2000" b="1" dirty="0" smtClean="0">
                <a:solidFill>
                  <a:srgbClr val="00B050"/>
                </a:solidFill>
                <a:ea typeface="Times New Roman"/>
                <a:cs typeface="Arial"/>
              </a:rPr>
              <a:t>Taste</a:t>
            </a:r>
            <a:r>
              <a:rPr lang="en-US" sz="2000" b="1" dirty="0" smtClean="0">
                <a:ea typeface="Times New Roman"/>
                <a:cs typeface="Arial"/>
              </a:rPr>
              <a:t>) </a:t>
            </a:r>
            <a:endParaRPr lang="en-US" sz="2000" b="1" dirty="0" smtClean="0">
              <a:latin typeface="Calibri"/>
              <a:ea typeface="Times New Roman"/>
              <a:cs typeface="Arial"/>
            </a:endParaRPr>
          </a:p>
          <a:p>
            <a:pPr marL="0">
              <a:lnSpc>
                <a:spcPts val="4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ea typeface="Times New Roman"/>
                <a:cs typeface="Arial"/>
              </a:rPr>
              <a:t>2.  </a:t>
            </a:r>
            <a:r>
              <a:rPr lang="en-US" sz="2000" b="1" dirty="0" smtClean="0">
                <a:solidFill>
                  <a:srgbClr val="FF0000"/>
                </a:solidFill>
                <a:ea typeface="Times New Roman"/>
                <a:cs typeface="Arial"/>
              </a:rPr>
              <a:t>Superior</a:t>
            </a:r>
            <a:r>
              <a:rPr lang="en-US" sz="2000" b="1" dirty="0" smtClean="0">
                <a:ea typeface="Times New Roman"/>
                <a:cs typeface="Arial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ea typeface="Times New Roman"/>
                <a:cs typeface="Arial"/>
              </a:rPr>
              <a:t>salivatory( </a:t>
            </a:r>
            <a:r>
              <a:rPr lang="en-US" sz="2000" b="1" dirty="0" err="1" smtClean="0">
                <a:solidFill>
                  <a:srgbClr val="0070C0"/>
                </a:solidFill>
                <a:ea typeface="Times New Roman"/>
                <a:cs typeface="Arial"/>
              </a:rPr>
              <a:t>Lacrimal</a:t>
            </a:r>
            <a:r>
              <a:rPr lang="en-US" sz="2000" b="1" dirty="0" smtClean="0">
                <a:solidFill>
                  <a:srgbClr val="0070C0"/>
                </a:solidFill>
                <a:ea typeface="Times New Roman"/>
                <a:cs typeface="Arial"/>
              </a:rPr>
              <a:t>) nucleus </a:t>
            </a:r>
            <a:endParaRPr lang="en-US" sz="2000" b="1" dirty="0" smtClean="0">
              <a:solidFill>
                <a:srgbClr val="0070C0"/>
              </a:solidFill>
              <a:latin typeface="Calibri"/>
              <a:ea typeface="Times New Roman"/>
              <a:cs typeface="Arial"/>
            </a:endParaRPr>
          </a:p>
          <a:p>
            <a:pPr marL="0">
              <a:lnSpc>
                <a:spcPts val="459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ea typeface="Times New Roman"/>
                <a:cs typeface="Arial"/>
              </a:rPr>
              <a:t>3.  </a:t>
            </a:r>
            <a:r>
              <a:rPr lang="en-US" sz="2000" b="1" dirty="0" smtClean="0">
                <a:solidFill>
                  <a:srgbClr val="FF0000"/>
                </a:solidFill>
                <a:ea typeface="Times New Roman"/>
                <a:cs typeface="Arial"/>
              </a:rPr>
              <a:t>Spinal</a:t>
            </a:r>
            <a:r>
              <a:rPr lang="en-US" sz="2000" b="1" dirty="0" smtClean="0">
                <a:ea typeface="Times New Roman"/>
                <a:cs typeface="Arial"/>
              </a:rPr>
              <a:t> </a:t>
            </a:r>
            <a:r>
              <a:rPr lang="en-US" sz="2000" b="1" dirty="0" smtClean="0">
                <a:solidFill>
                  <a:srgbClr val="00B0F0"/>
                </a:solidFill>
                <a:ea typeface="Times New Roman"/>
                <a:cs typeface="Arial"/>
              </a:rPr>
              <a:t>nucleus of the trigeminal nerve </a:t>
            </a:r>
            <a:endParaRPr lang="en-US" sz="2000" b="1" dirty="0" smtClean="0">
              <a:solidFill>
                <a:srgbClr val="00B0F0"/>
              </a:solidFill>
              <a:latin typeface="Calibri"/>
              <a:ea typeface="Times New Roman"/>
              <a:cs typeface="Arial"/>
            </a:endParaRPr>
          </a:p>
          <a:p>
            <a:pPr marL="0">
              <a:lnSpc>
                <a:spcPts val="4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ea typeface="Times New Roman"/>
                <a:cs typeface="Arial"/>
              </a:rPr>
              <a:t>4.  </a:t>
            </a:r>
            <a:r>
              <a:rPr lang="en-US" sz="2000" b="1" dirty="0" smtClean="0">
                <a:solidFill>
                  <a:srgbClr val="FF0000"/>
                </a:solidFill>
                <a:ea typeface="Times New Roman"/>
                <a:cs typeface="Arial"/>
              </a:rPr>
              <a:t>Seventh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ea typeface="Times New Roman"/>
                <a:cs typeface="Arial"/>
              </a:rPr>
              <a:t>motor</a:t>
            </a:r>
            <a:r>
              <a:rPr lang="en-US" sz="2000" b="1" dirty="0" smtClean="0">
                <a:ea typeface="Times New Roman"/>
                <a:cs typeface="Arial"/>
              </a:rPr>
              <a:t> </a:t>
            </a:r>
            <a:endParaRPr lang="en-US" sz="2000" b="1" dirty="0">
              <a:latin typeface="Calibri"/>
              <a:ea typeface="Times New Roman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36 years old man with RTA:</a:t>
            </a:r>
            <a:endParaRPr lang="en-US" dirty="0"/>
          </a:p>
        </p:txBody>
      </p:sp>
      <p:pic>
        <p:nvPicPr>
          <p:cNvPr id="4" name="Picture 4" descr="Picture6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60520" y="2438400"/>
            <a:ext cx="4800600" cy="3200400"/>
          </a:xfrm>
          <a:noFill/>
        </p:spPr>
      </p:pic>
      <p:sp>
        <p:nvSpPr>
          <p:cNvPr id="5" name="مربع نص 4"/>
          <p:cNvSpPr txBox="1"/>
          <p:nvPr/>
        </p:nvSpPr>
        <p:spPr>
          <a:xfrm>
            <a:off x="0" y="2590800"/>
            <a:ext cx="4251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is your diagnosis?</a:t>
            </a:r>
          </a:p>
          <a:p>
            <a:endParaRPr lang="en-US" sz="2400" dirty="0" smtClean="0"/>
          </a:p>
          <a:p>
            <a:r>
              <a:rPr lang="en-US" sz="2400" dirty="0" smtClean="0"/>
              <a:t>Mention 2 clinical findings? 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34 yrs old with LMN facial paralysis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عنصر نائب للمحتوى 4" descr="RAMSA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937760" y="2026920"/>
            <a:ext cx="3322320" cy="3794760"/>
          </a:xfrm>
        </p:spPr>
      </p:pic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1803" y="1996440"/>
            <a:ext cx="3754437" cy="41148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A- what is your diagnosis?</a:t>
            </a:r>
          </a:p>
          <a:p>
            <a:endParaRPr lang="en-US" dirty="0" smtClean="0"/>
          </a:p>
          <a:p>
            <a:r>
              <a:rPr lang="en-US" dirty="0" smtClean="0"/>
              <a:t>B- what is your management?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24 yrs old man involved in RTA.</a:t>
            </a:r>
            <a:endParaRPr lang="en-US" sz="32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A- what is your diagnosis?</a:t>
            </a:r>
          </a:p>
          <a:p>
            <a:endParaRPr lang="en-US" dirty="0" smtClean="0"/>
          </a:p>
          <a:p>
            <a:r>
              <a:rPr lang="en-US" dirty="0" smtClean="0"/>
              <a:t>B- mention 2 other clinical findings?</a:t>
            </a:r>
            <a:endParaRPr lang="en-US" dirty="0"/>
          </a:p>
        </p:txBody>
      </p:sp>
      <p:pic>
        <p:nvPicPr>
          <p:cNvPr id="5" name="عنصر نائب للمحتوى 4" descr="LONG F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05400" y="2011680"/>
            <a:ext cx="3322319" cy="377952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42555" y="1672046"/>
            <a:ext cx="7772400" cy="1143000"/>
          </a:xfrm>
        </p:spPr>
        <p:txBody>
          <a:bodyPr/>
          <a:lstStyle/>
          <a:p>
            <a:r>
              <a:rPr lang="en-US" altLang="ar-SA" dirty="0" smtClean="0"/>
              <a:t>THANK  YOU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584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مستطيل 2"/>
          <p:cNvSpPr>
            <a:spLocks noChangeArrowheads="1"/>
          </p:cNvSpPr>
          <p:nvPr/>
        </p:nvSpPr>
        <p:spPr bwMode="auto">
          <a:xfrm>
            <a:off x="285750" y="714375"/>
            <a:ext cx="282321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B050"/>
                </a:solidFill>
              </a:rPr>
              <a:t>Solitarius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584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428625" y="357188"/>
          <a:ext cx="6096000" cy="543306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53687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100" b="1" dirty="0" smtClean="0">
                          <a:solidFill>
                            <a:srgbClr val="0070C0"/>
                          </a:solidFill>
                          <a:latin typeface="Arial"/>
                          <a:ea typeface="Times New Roman"/>
                          <a:cs typeface="Arial"/>
                        </a:rPr>
                        <a:t>Superior salivatory nucleus </a:t>
                      </a:r>
                      <a:endParaRPr lang="en-US" sz="10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" name="صورة 3" descr="F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682169"/>
            <a:ext cx="3051671" cy="305975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584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Oropharyngeal &amp;#x0D;&amp;#x0A;Squamous Cell Carcinoma&amp;quot;&quot;/&gt;&lt;property id=&quot;20307&quot; value=&quot;256&quot;/&gt;&lt;/object&gt;&lt;object type=&quot;3&quot; unique_id=&quot;10006&quot;&gt;&lt;property id=&quot;20148&quot; value=&quot;5&quot;/&gt;&lt;property id=&quot;20300&quot; value=&quot;Slide 49 - &amp;quot;References&amp;quot;&quot;/&gt;&lt;property id=&quot;20307&quot; value=&quot;327&quot;/&gt;&lt;/object&gt;&lt;object type=&quot;3&quot; unique_id=&quot;10102&quot;&gt;&lt;property id=&quot;20148&quot; value=&quot;5&quot;/&gt;&lt;property id=&quot;20300&quot; value=&quot;Slide 2 - &amp;quot;Outline&amp;quot;&quot;/&gt;&lt;property id=&quot;20307&quot; value=&quot;329&quot;/&gt;&lt;/object&gt;&lt;object type=&quot;3&quot; unique_id=&quot;10103&quot;&gt;&lt;property id=&quot;20148&quot; value=&quot;5&quot;/&gt;&lt;property id=&quot;20300&quot; value=&quot;Slide 17 - &amp;quot;Oropharyngeal Cancer&amp;#x0D;&amp;#x0A;Epidemiology&amp;quot;&quot;/&gt;&lt;property id=&quot;20307&quot; value=&quot;331&quot;/&gt;&lt;/object&gt;&lt;object type=&quot;3&quot; unique_id=&quot;10104&quot;&gt;&lt;property id=&quot;20148&quot; value=&quot;5&quot;/&gt;&lt;property id=&quot;20300&quot; value=&quot;Slide 3 - &amp;quot;Anatomy&amp;#x0D;&amp;#x0A;Oropharynx&amp;quot;&quot;/&gt;&lt;property id=&quot;20307&quot; value=&quot;330&quot;/&gt;&lt;/object&gt;&lt;object type=&quot;3&quot; unique_id=&quot;10105&quot;&gt;&lt;property id=&quot;20148&quot; value=&quot;5&quot;/&gt;&lt;property id=&quot;20300&quot; value=&quot;Slide 4 - &amp;quot;Anatomy&amp;#x0D;&amp;#x0A;Boundaries&amp;quot;&quot;/&gt;&lt;property id=&quot;20307&quot; value=&quot;332&quot;/&gt;&lt;/object&gt;&lt;object type=&quot;3&quot; unique_id=&quot;10167&quot;&gt;&lt;property id=&quot;20148&quot; value=&quot;5&quot;/&gt;&lt;property id=&quot;20300&quot; value=&quot;Slide 21 - &amp;quot;Oropharyngeal Cancer&amp;#x0D;&amp;#x0A;Staging&amp;quot;&quot;/&gt;&lt;property id=&quot;20307&quot; value=&quot;333&quot;/&gt;&lt;/object&gt;&lt;object type=&quot;3&quot; unique_id=&quot;10169&quot;&gt;&lt;property id=&quot;20148&quot; value=&quot;5&quot;/&gt;&lt;property id=&quot;20300&quot; value=&quot;Slide 35 - &amp;quot;Treatment&amp;#x0D;&amp;#x0A;Surgery&amp;quot;&quot;/&gt;&lt;property id=&quot;20307&quot; value=&quot;335&quot;/&gt;&lt;/object&gt;&lt;object type=&quot;3&quot; unique_id=&quot;10170&quot;&gt;&lt;property id=&quot;20148&quot; value=&quot;5&quot;/&gt;&lt;property id=&quot;20300&quot; value=&quot;Slide 36 - &amp;quot;Surgery&amp;#x0D;&amp;#x0A;Transoral&amp;quot;&quot;/&gt;&lt;property id=&quot;20307&quot; value=&quot;336&quot;/&gt;&lt;/object&gt;&lt;object type=&quot;3&quot; unique_id=&quot;10171&quot;&gt;&lt;property id=&quot;20148&quot; value=&quot;5&quot;/&gt;&lt;property id=&quot;20300&quot; value=&quot;Slide 48 - &amp;quot;Conclusion&amp;quot;&quot;/&gt;&lt;property id=&quot;20307&quot; value=&quot;337&quot;/&gt;&lt;/object&gt;&lt;object type=&quot;3&quot; unique_id=&quot;10265&quot;&gt;&lt;property id=&quot;20148&quot; value=&quot;5&quot;/&gt;&lt;property id=&quot;20300&quot; value=&quot;Slide 5 - &amp;quot;Anatomy&amp;#x0D;&amp;#x0A;Boundaries&amp;quot;&quot;/&gt;&lt;property id=&quot;20307&quot; value=&quot;338&quot;/&gt;&lt;/object&gt;&lt;object type=&quot;3&quot; unique_id=&quot;10266&quot;&gt;&lt;property id=&quot;20148&quot; value=&quot;5&quot;/&gt;&lt;property id=&quot;20300&quot; value=&quot;Slide 6 - &amp;quot;Anatomy&amp;#x0D;&amp;#x0A;Boundaries&amp;quot;&quot;/&gt;&lt;property id=&quot;20307&quot; value=&quot;339&quot;/&gt;&lt;/object&gt;&lt;object type=&quot;3&quot; unique_id=&quot;10267&quot;&gt;&lt;property id=&quot;20148&quot; value=&quot;5&quot;/&gt;&lt;property id=&quot;20300&quot; value=&quot;Slide 7 - &amp;quot;Anatomy&amp;#x0D;&amp;#x0A;Boundaries&amp;quot;&quot;/&gt;&lt;property id=&quot;20307&quot; value=&quot;340&quot;/&gt;&lt;/object&gt;&lt;object type=&quot;3&quot; unique_id=&quot;10268&quot;&gt;&lt;property id=&quot;20148&quot; value=&quot;5&quot;/&gt;&lt;property id=&quot;20300&quot; value=&quot;Slide 9 - &amp;quot;Anatomy&amp;#x0D;&amp;#x0A;Boundaries&amp;quot;&quot;/&gt;&lt;property id=&quot;20307&quot; value=&quot;341&quot;/&gt;&lt;/object&gt;&lt;object type=&quot;3&quot; unique_id=&quot;10388&quot;&gt;&lt;property id=&quot;20148&quot; value=&quot;5&quot;/&gt;&lt;property id=&quot;20300&quot; value=&quot;Slide 8 - &amp;quot;Anatomy&amp;#x0D;&amp;#x0A;Boundaries&amp;quot;&quot;/&gt;&lt;property id=&quot;20307&quot; value=&quot;342&quot;/&gt;&lt;/object&gt;&lt;object type=&quot;3&quot; unique_id=&quot;10389&quot;&gt;&lt;property id=&quot;20148&quot; value=&quot;5&quot;/&gt;&lt;property id=&quot;20300&quot; value=&quot;Slide 11 - &amp;quot;Anatomy&amp;#x0D;&amp;#x0A;Soft Palate&amp;quot;&quot;/&gt;&lt;property id=&quot;20307&quot; value=&quot;343&quot;/&gt;&lt;/object&gt;&lt;object type=&quot;3&quot; unique_id=&quot;10390&quot;&gt;&lt;property id=&quot;20148&quot; value=&quot;5&quot;/&gt;&lt;property id=&quot;20300&quot; value=&quot;Slide 12 - &amp;quot;Anatomy&amp;#x0D;&amp;#x0A;Soft Palate&amp;quot;&quot;/&gt;&lt;property id=&quot;20307&quot; value=&quot;345&quot;/&gt;&lt;/object&gt;&lt;object type=&quot;3&quot; unique_id=&quot;10391&quot;&gt;&lt;property id=&quot;20148&quot; value=&quot;5&quot;/&gt;&lt;property id=&quot;20300&quot; value=&quot;Slide 13 - &amp;quot;Anatomy&amp;#x0D;&amp;#x0A;Palatine Tonsil&amp;quot;&quot;/&gt;&lt;property id=&quot;20307&quot; value=&quot;344&quot;/&gt;&lt;/object&gt;&lt;object type=&quot;3&quot; unique_id=&quot;10392&quot;&gt;&lt;property id=&quot;20148&quot; value=&quot;5&quot;/&gt;&lt;property id=&quot;20300&quot; value=&quot;Slide 14 - &amp;quot;Anatomy&amp;#x0D;&amp;#x0A;Palatine Tonsil&amp;quot;&quot;/&gt;&lt;property id=&quot;20307&quot; value=&quot;346&quot;/&gt;&lt;/object&gt;&lt;object type=&quot;3&quot; unique_id=&quot;10481&quot;&gt;&lt;property id=&quot;20148&quot; value=&quot;5&quot;/&gt;&lt;property id=&quot;20300&quot; value=&quot;Slide 10 - &amp;quot;Anatomy&amp;#x0D;&amp;#x0A;Soft Palate&amp;quot;&quot;/&gt;&lt;property id=&quot;20307&quot; value=&quot;348&quot;/&gt;&lt;/object&gt;&lt;object type=&quot;3&quot; unique_id=&quot;10482&quot;&gt;&lt;property id=&quot;20148&quot; value=&quot;5&quot;/&gt;&lt;property id=&quot;20300&quot; value=&quot;Slide 15 - &amp;quot;Anatomy&amp;#x0D;&amp;#x0A;Pharyngeal Wall&amp;quot;&quot;/&gt;&lt;property id=&quot;20307&quot; value=&quot;347&quot;/&gt;&lt;/object&gt;&lt;object type=&quot;3&quot; unique_id=&quot;10483&quot;&gt;&lt;property id=&quot;20148&quot; value=&quot;5&quot;/&gt;&lt;property id=&quot;20300&quot; value=&quot;Slide 16 - &amp;quot;Anatomy&amp;#x0D;&amp;#x0A;Base of Tongue&amp;quot;&quot;/&gt;&lt;property id=&quot;20307&quot; value=&quot;349&quot;/&gt;&lt;/object&gt;&lt;object type=&quot;3&quot; unique_id=&quot;10484&quot;&gt;&lt;property id=&quot;20148&quot; value=&quot;5&quot;/&gt;&lt;property id=&quot;20300&quot; value=&quot;Slide 18 - &amp;quot;Oropharyngeal Cancer&amp;#x0D;&amp;#x0A;Human Papilloma Virus (HPV)&amp;quot;&quot;/&gt;&lt;property id=&quot;20307&quot; value=&quot;354&quot;/&gt;&lt;/object&gt;&lt;object type=&quot;3&quot; unique_id=&quot;10485&quot;&gt;&lt;property id=&quot;20148&quot; value=&quot;5&quot;/&gt;&lt;property id=&quot;20300&quot; value=&quot;Slide 19 - &amp;quot;Oropharyngeal Cancer&amp;#x0D;&amp;#x0A;Lymphatic Drainage&amp;quot;&quot;/&gt;&lt;property id=&quot;20307&quot; value=&quot;350&quot;/&gt;&lt;/object&gt;&lt;object type=&quot;3&quot; unique_id=&quot;10486&quot;&gt;&lt;property id=&quot;20148&quot; value=&quot;5&quot;/&gt;&lt;property id=&quot;20300&quot; value=&quot;Slide 20 - &amp;quot;Oropharyngeal Cancer&amp;#x0D;&amp;#x0A;Symptomatology&amp;quot;&quot;/&gt;&lt;property id=&quot;20307&quot; value=&quot;351&quot;/&gt;&lt;/object&gt;&lt;object type=&quot;3&quot; unique_id=&quot;10487&quot;&gt;&lt;property id=&quot;20148&quot; value=&quot;5&quot;/&gt;&lt;property id=&quot;20300&quot; value=&quot;Slide 22 - &amp;quot;Oropharyngeal Cancer&amp;#x0D;&amp;#x0A;Staging&amp;quot;&quot;/&gt;&lt;property id=&quot;20307&quot; value=&quot;356&quot;/&gt;&lt;/object&gt;&lt;object type=&quot;3&quot; unique_id=&quot;10488&quot;&gt;&lt;property id=&quot;20148&quot; value=&quot;5&quot;/&gt;&lt;property id=&quot;20300&quot; value=&quot;Slide 23 - &amp;quot;Oropharyngeal Cancer&amp;#x0D;&amp;#x0A;Staging&amp;quot;&quot;/&gt;&lt;property id=&quot;20307&quot; value=&quot;357&quot;/&gt;&lt;/object&gt;&lt;object type=&quot;3&quot; unique_id=&quot;10489&quot;&gt;&lt;property id=&quot;20148&quot; value=&quot;5&quot;/&gt;&lt;property id=&quot;20300&quot; value=&quot;Slide 24 - &amp;quot;Oropharyngeal Cancer&amp;#x0D;&amp;#x0A;Staging&amp;quot;&quot;/&gt;&lt;property id=&quot;20307&quot; value=&quot;358&quot;/&gt;&lt;/object&gt;&lt;object type=&quot;3&quot; unique_id=&quot;10490&quot;&gt;&lt;property id=&quot;20148&quot; value=&quot;5&quot;/&gt;&lt;property id=&quot;20300&quot; value=&quot;Slide 32 - &amp;quot;Oropharyngeal Cancer&amp;#x0D;&amp;#x0A;Treatment&amp;quot;&quot;/&gt;&lt;property id=&quot;20307&quot; value=&quot;352&quot;/&gt;&lt;/object&gt;&lt;object type=&quot;3&quot; unique_id=&quot;10782&quot;&gt;&lt;property id=&quot;20148&quot; value=&quot;5&quot;/&gt;&lt;property id=&quot;20300&quot; value=&quot;Slide 25 - &amp;quot;Oropharyngeal Cancer&amp;#x0D;&amp;#x0A;Staging&amp;quot;&quot;/&gt;&lt;property id=&quot;20307&quot; value=&quot;359&quot;/&gt;&lt;/object&gt;&lt;object type=&quot;3&quot; unique_id=&quot;10902&quot;&gt;&lt;property id=&quot;20148&quot; value=&quot;5&quot;/&gt;&lt;property id=&quot;20300&quot; value=&quot;Slide 31 - &amp;quot;Oropharyngeal Cancer&amp;#x0D;&amp;#x0A;Treatment&amp;quot;&quot;/&gt;&lt;property id=&quot;20307&quot; value=&quot;365&quot;/&gt;&lt;/object&gt;&lt;object type=&quot;3&quot; unique_id=&quot;11098&quot;&gt;&lt;property id=&quot;20148&quot; value=&quot;5&quot;/&gt;&lt;property id=&quot;20300&quot; value=&quot;Slide 33 - &amp;quot;Oropharyngeal Cancer&amp;#x0D;&amp;#x0A;Treatment&amp;quot;&quot;/&gt;&lt;property id=&quot;20307&quot; value=&quot;368&quot;/&gt;&lt;/object&gt;&lt;object type=&quot;3&quot; unique_id=&quot;11099&quot;&gt;&lt;property id=&quot;20148&quot; value=&quot;5&quot;/&gt;&lt;property id=&quot;20300&quot; value=&quot;Slide 34 - &amp;quot;Oropharyngeal Cancer&amp;#x0D;&amp;#x0A;Indications for Postop XRT&amp;quot;&quot;/&gt;&lt;property id=&quot;20307&quot; value=&quot;367&quot;/&gt;&lt;/object&gt;&lt;object type=&quot;3&quot; unique_id=&quot;11182&quot;&gt;&lt;property id=&quot;20148&quot; value=&quot;5&quot;/&gt;&lt;property id=&quot;20300&quot; value=&quot;Slide 26 - &amp;quot;Oropharyngeal Cancer&amp;#x0D;&amp;#x0A;Staging&amp;quot;&quot;/&gt;&lt;property id=&quot;20307&quot; value=&quot;375&quot;/&gt;&lt;/object&gt;&lt;object type=&quot;3&quot; unique_id=&quot;11183&quot;&gt;&lt;property id=&quot;20148&quot; value=&quot;5&quot;/&gt;&lt;property id=&quot;20300&quot; value=&quot;Slide 27 - &amp;quot;Oropharyngeal Cancer&amp;#x0D;&amp;#x0A;Staging&amp;quot;&quot;/&gt;&lt;property id=&quot;20307&quot; value=&quot;376&quot;/&gt;&lt;/object&gt;&lt;object type=&quot;3&quot; unique_id=&quot;11184&quot;&gt;&lt;property id=&quot;20148&quot; value=&quot;5&quot;/&gt;&lt;property id=&quot;20300&quot; value=&quot;Slide 28 - &amp;quot;Oropharyngeal Cancer&amp;#x0D;&amp;#x0A;Staging&amp;quot;&quot;/&gt;&lt;property id=&quot;20307&quot; value=&quot;377&quot;/&gt;&lt;/object&gt;&lt;object type=&quot;3&quot; unique_id=&quot;11185&quot;&gt;&lt;property id=&quot;20148&quot; value=&quot;5&quot;/&gt;&lt;property id=&quot;20300&quot; value=&quot;Slide 29 - &amp;quot;Oropharyngeal Cancer&amp;#x0D;&amp;#x0A;Staging&amp;quot;&quot;/&gt;&lt;property id=&quot;20307&quot; value=&quot;378&quot;/&gt;&lt;/object&gt;&lt;object type=&quot;3&quot; unique_id=&quot;11186&quot;&gt;&lt;property id=&quot;20148&quot; value=&quot;5&quot;/&gt;&lt;property id=&quot;20300&quot; value=&quot;Slide 30 - &amp;quot;Oropharyngeal Cancer&amp;#x0D;&amp;#x0A;Staging&amp;quot;&quot;/&gt;&lt;property id=&quot;20307&quot; value=&quot;379&quot;/&gt;&lt;/object&gt;&lt;object type=&quot;3&quot; unique_id=&quot;11187&quot;&gt;&lt;property id=&quot;20148&quot; value=&quot;5&quot;/&gt;&lt;property id=&quot;20300&quot; value=&quot;Slide 37 - &amp;quot;Surgery&amp;#x0D;&amp;#x0A;Mandibular Lingual Release&amp;quot;&quot;/&gt;&lt;property id=&quot;20307&quot; value=&quot;369&quot;/&gt;&lt;/object&gt;&lt;object type=&quot;3&quot; unique_id=&quot;11188&quot;&gt;&lt;property id=&quot;20148&quot; value=&quot;5&quot;/&gt;&lt;property id=&quot;20300&quot; value=&quot;Slide 38 - &amp;quot;Surgery&amp;#x0D;&amp;#x0A;Suprahyoid Pharyngotomy&amp;quot;&quot;/&gt;&lt;property id=&quot;20307&quot; value=&quot;370&quot;/&gt;&lt;/object&gt;&lt;object type=&quot;3&quot; unique_id=&quot;11189&quot;&gt;&lt;property id=&quot;20148&quot; value=&quot;5&quot;/&gt;&lt;property id=&quot;20300&quot; value=&quot;Slide 39 - &amp;quot;Surgery&amp;#x0D;&amp;#x0A;Lateral Pharyngotomy&amp;quot;&quot;/&gt;&lt;property id=&quot;20307&quot; value=&quot;371&quot;/&gt;&lt;/object&gt;&lt;object type=&quot;3&quot; unique_id=&quot;11190&quot;&gt;&lt;property id=&quot;20148&quot; value=&quot;5&quot;/&gt;&lt;property id=&quot;20300&quot; value=&quot;Slide 40 - &amp;quot;Surgery&amp;#x0D;&amp;#x0A;Midline Labiomandibular Glossotomy&amp;quot;&quot;/&gt;&lt;property id=&quot;20307&quot; value=&quot;372&quot;/&gt;&lt;/object&gt;&lt;object type=&quot;3&quot; unique_id=&quot;11191&quot;&gt;&lt;property id=&quot;20148&quot; value=&quot;5&quot;/&gt;&lt;property id=&quot;20300&quot; value=&quot;Slide 41 - &amp;quot;Surgery&amp;#x0D;&amp;#x0A;Mandibular Swing&amp;quot;&quot;/&gt;&lt;property id=&quot;20307&quot; value=&quot;373&quot;/&gt;&lt;/object&gt;&lt;object type=&quot;3&quot; unique_id=&quot;11192&quot;&gt;&lt;property id=&quot;20148&quot; value=&quot;5&quot;/&gt;&lt;property id=&quot;20300&quot; value=&quot;Slide 42 - &amp;quot;Surgery&amp;#x0D;&amp;#x0A;Mandibulectomy&amp;quot;&quot;/&gt;&lt;property id=&quot;20307&quot; value=&quot;374&quot;/&gt;&lt;/object&gt;&lt;object type=&quot;3&quot; unique_id=&quot;11444&quot;&gt;&lt;property id=&quot;20148&quot; value=&quot;5&quot;/&gt;&lt;property id=&quot;20300&quot; value=&quot;Slide 44 - &amp;quot;Transoral Laser Microsurgery&amp;#x0D;&amp;#x0A;Single Modality&amp;quot;&quot;/&gt;&lt;property id=&quot;20307&quot; value=&quot;382&quot;/&gt;&lt;/object&gt;&lt;object type=&quot;3&quot; unique_id=&quot;11445&quot;&gt;&lt;property id=&quot;20148&quot; value=&quot;5&quot;/&gt;&lt;property id=&quot;20300&quot; value=&quot;Slide 45 - &amp;quot;Transoral Laser Microsurgery&amp;#x0D;&amp;#x0A;Tonsillar SCCA&amp;quot;&quot;/&gt;&lt;property id=&quot;20307&quot; value=&quot;381&quot;/&gt;&lt;/object&gt;&lt;object type=&quot;3&quot; unique_id=&quot;11596&quot;&gt;&lt;property id=&quot;20148&quot; value=&quot;5&quot;/&gt;&lt;property id=&quot;20300&quot; value=&quot;Slide 43 - &amp;quot;Treatment&amp;#x0D;&amp;#x0A;Chemotherapy&amp;quot;&quot;/&gt;&lt;property id=&quot;20307&quot; value=&quot;383&quot;/&gt;&lt;/object&gt;&lt;object type=&quot;3&quot; unique_id=&quot;11844&quot;&gt;&lt;property id=&quot;20148&quot; value=&quot;5&quot;/&gt;&lt;property id=&quot;20300&quot; value=&quot;Slide 46 - &amp;quot;Transoral Laser Microsurgery&amp;#x0D;&amp;#x0A;Tonsillar SCCA (continued)&amp;quot;&quot;/&gt;&lt;property id=&quot;20307&quot; value=&quot;384&quot;/&gt;&lt;/object&gt;&lt;object type=&quot;3&quot; unique_id=&quot;11995&quot;&gt;&lt;property id=&quot;20148&quot; value=&quot;5&quot;/&gt;&lt;property id=&quot;20300&quot; value=&quot;Slide 47 - &amp;quot;Transoral Laser Microsurgery&amp;#x0D;&amp;#x0A;Base of Tongue SCCA&amp;quot;&quot;/&gt;&lt;property id=&quot;20307&quot; value=&quot;38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Axis">
  <a:themeElements>
    <a:clrScheme name="Axis 8">
      <a:dk1>
        <a:srgbClr val="292929"/>
      </a:dk1>
      <a:lt1>
        <a:srgbClr val="FFFFFF"/>
      </a:lt1>
      <a:dk2>
        <a:srgbClr val="000000"/>
      </a:dk2>
      <a:lt2>
        <a:srgbClr val="808080"/>
      </a:lt2>
      <a:accent1>
        <a:srgbClr val="CC9900"/>
      </a:accent1>
      <a:accent2>
        <a:srgbClr val="CCCC99"/>
      </a:accent2>
      <a:accent3>
        <a:srgbClr val="FFFFFF"/>
      </a:accent3>
      <a:accent4>
        <a:srgbClr val="212121"/>
      </a:accent4>
      <a:accent5>
        <a:srgbClr val="E2CAAA"/>
      </a:accent5>
      <a:accent6>
        <a:srgbClr val="B9B98A"/>
      </a:accent6>
      <a:hlink>
        <a:srgbClr val="999933"/>
      </a:hlink>
      <a:folHlink>
        <a:srgbClr val="B2B2B2"/>
      </a:folHlink>
    </a:clrScheme>
    <a:fontScheme name="Axi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flip="none" rotWithShape="1">
          <a:gsLst>
            <a:gs pos="50000">
              <a:schemeClr val="bg1">
                <a:alpha val="81000"/>
              </a:schemeClr>
            </a:gs>
            <a:gs pos="68000">
              <a:schemeClr val="bg1">
                <a:alpha val="69000"/>
              </a:schemeClr>
            </a:gs>
            <a:gs pos="98000">
              <a:schemeClr val="bg1">
                <a:alpha val="20000"/>
              </a:schemeClr>
            </a:gs>
          </a:gsLst>
          <a:lin ang="0" scaled="1"/>
          <a:tileRect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xis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Axis</Template>
  <TotalTime>52689</TotalTime>
  <Words>1523</Words>
  <Application>Microsoft Office PowerPoint</Application>
  <PresentationFormat>On-screen Show (4:3)</PresentationFormat>
  <Paragraphs>374</Paragraphs>
  <Slides>63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63</vt:i4>
      </vt:variant>
    </vt:vector>
  </HeadingPairs>
  <TitlesOfParts>
    <vt:vector size="66" baseType="lpstr">
      <vt:lpstr>Axis</vt:lpstr>
      <vt:lpstr>Photo Editor Photo</vt:lpstr>
      <vt:lpstr>Bitmap Image</vt:lpstr>
      <vt:lpstr>بسم الله الرحمن الرحيم </vt:lpstr>
      <vt:lpstr>Complications of Facial Paralysis</vt:lpstr>
      <vt:lpstr>PowerPoint Presentation</vt:lpstr>
      <vt:lpstr>Outline</vt:lpstr>
      <vt:lpstr>Facial Nerve Anatomy</vt:lpstr>
      <vt:lpstr>PowerPoint Presentation</vt:lpstr>
      <vt:lpstr>PowerPoint Presentation</vt:lpstr>
      <vt:lpstr>PowerPoint Presentation</vt:lpstr>
      <vt:lpstr>PowerPoint Presentation</vt:lpstr>
      <vt:lpstr>FACIAL NERVE FIBERS</vt:lpstr>
      <vt:lpstr>Facial Nerve Segments</vt:lpstr>
      <vt:lpstr>Facial Nerve Segments</vt:lpstr>
      <vt:lpstr>Facial Nerve Segments</vt:lpstr>
      <vt:lpstr>Facial Nerve Segments</vt:lpstr>
      <vt:lpstr>Facial Nerve Segments</vt:lpstr>
      <vt:lpstr>Facial Nerve Segments</vt:lpstr>
      <vt:lpstr>PowerPoint Presentation</vt:lpstr>
      <vt:lpstr>CLINICAL MANIFESTATIONS</vt:lpstr>
      <vt:lpstr>Diagnostics History and Physical Examination</vt:lpstr>
      <vt:lpstr>Diagnostics History and Physical Examination</vt:lpstr>
      <vt:lpstr>Diagnostics History and Physical Examination</vt:lpstr>
      <vt:lpstr>Diagnostics History and Physical Examination</vt:lpstr>
      <vt:lpstr>Diagnostics History and Physical Examination</vt:lpstr>
      <vt:lpstr>Diagnostics History and Physical Examination</vt:lpstr>
      <vt:lpstr>House-Brackmann Scale</vt:lpstr>
      <vt:lpstr>Diagnostics Radiology</vt:lpstr>
      <vt:lpstr>Diagnostics Topography</vt:lpstr>
      <vt:lpstr>Diagnostics Audiology</vt:lpstr>
      <vt:lpstr>Diagnostics Electrophysiology</vt:lpstr>
      <vt:lpstr>PowerPoint Presentation</vt:lpstr>
      <vt:lpstr>BELL’S PALSY</vt:lpstr>
      <vt:lpstr>PATHOLOGY</vt:lpstr>
      <vt:lpstr>ETIOLOGY</vt:lpstr>
      <vt:lpstr>CLINICAL FEATURES</vt:lpstr>
      <vt:lpstr>PROGNOSIS </vt:lpstr>
      <vt:lpstr>TREATMENT</vt:lpstr>
      <vt:lpstr>INFLAMMATORY  CAUSES OF  FACIAL  PARALYSIS</vt:lpstr>
      <vt:lpstr>Facial Paralysis in AOM</vt:lpstr>
      <vt:lpstr>PowerPoint Presentation</vt:lpstr>
      <vt:lpstr>PowerPoint Presentation</vt:lpstr>
      <vt:lpstr>PowerPoint Presentation</vt:lpstr>
      <vt:lpstr>Facial Paralysis in CSOM</vt:lpstr>
      <vt:lpstr>PowerPoint Presentation</vt:lpstr>
      <vt:lpstr>HERPES ZOSTER OTICUS (RAMSAY HUNT SYNDROME)</vt:lpstr>
      <vt:lpstr>HERPES ZOSTER OTICUS (RAMSAY HUNT SYNDROME)</vt:lpstr>
      <vt:lpstr>Traumatic Facial Injury</vt:lpstr>
      <vt:lpstr>Congenital Facial Palsy</vt:lpstr>
      <vt:lpstr>Iatrogenic Facial Nerve Injury</vt:lpstr>
      <vt:lpstr>PowerPoint Presentation</vt:lpstr>
      <vt:lpstr>PowerPoint Presentation</vt:lpstr>
      <vt:lpstr>PowerPoint Presentation</vt:lpstr>
      <vt:lpstr>Temporal Bone Fracture</vt:lpstr>
      <vt:lpstr>PowerPoint Presentation</vt:lpstr>
      <vt:lpstr>PowerPoint Presentation</vt:lpstr>
      <vt:lpstr>PowerPoint Presentation</vt:lpstr>
      <vt:lpstr>Pathology</vt:lpstr>
      <vt:lpstr>Management of Traumatic Facial Nerve Injury</vt:lpstr>
      <vt:lpstr>PowerPoint Presentation</vt:lpstr>
      <vt:lpstr>What do you think?</vt:lpstr>
      <vt:lpstr>36 years old man with RTA:</vt:lpstr>
      <vt:lpstr>34 yrs old with LMN facial paralysis.</vt:lpstr>
      <vt:lpstr>24 yrs old man involved in RTA.</vt:lpstr>
      <vt:lpstr>THANK  YOU</vt:lpstr>
    </vt:vector>
  </TitlesOfParts>
  <Company>UTMB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Bell's Palsy</dc:title>
  <dc:creator>UTMB</dc:creator>
  <cp:lastModifiedBy>sami alharthi</cp:lastModifiedBy>
  <cp:revision>1294</cp:revision>
  <dcterms:created xsi:type="dcterms:W3CDTF">2008-02-18T16:17:43Z</dcterms:created>
  <dcterms:modified xsi:type="dcterms:W3CDTF">2016-12-21T06:37:01Z</dcterms:modified>
</cp:coreProperties>
</file>