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1"/>
  </p:notesMasterIdLst>
  <p:sldIdLst>
    <p:sldId id="431" r:id="rId2"/>
    <p:sldId id="310" r:id="rId3"/>
    <p:sldId id="309" r:id="rId4"/>
    <p:sldId id="311" r:id="rId5"/>
    <p:sldId id="313" r:id="rId6"/>
    <p:sldId id="314" r:id="rId7"/>
    <p:sldId id="315" r:id="rId8"/>
    <p:sldId id="316" r:id="rId9"/>
    <p:sldId id="381" r:id="rId10"/>
    <p:sldId id="318" r:id="rId11"/>
    <p:sldId id="319" r:id="rId12"/>
    <p:sldId id="321" r:id="rId13"/>
    <p:sldId id="322" r:id="rId14"/>
    <p:sldId id="323" r:id="rId15"/>
    <p:sldId id="324" r:id="rId16"/>
    <p:sldId id="325"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396" r:id="rId32"/>
    <p:sldId id="397" r:id="rId33"/>
    <p:sldId id="398" r:id="rId34"/>
    <p:sldId id="399" r:id="rId35"/>
    <p:sldId id="400" r:id="rId36"/>
    <p:sldId id="327" r:id="rId37"/>
    <p:sldId id="411" r:id="rId38"/>
    <p:sldId id="412" r:id="rId39"/>
    <p:sldId id="413" r:id="rId40"/>
    <p:sldId id="414" r:id="rId41"/>
    <p:sldId id="415" r:id="rId42"/>
    <p:sldId id="416" r:id="rId43"/>
    <p:sldId id="417" r:id="rId44"/>
    <p:sldId id="418" r:id="rId45"/>
    <p:sldId id="419" r:id="rId46"/>
    <p:sldId id="420" r:id="rId47"/>
    <p:sldId id="332" r:id="rId48"/>
    <p:sldId id="333" r:id="rId49"/>
    <p:sldId id="334" r:id="rId50"/>
    <p:sldId id="335" r:id="rId51"/>
    <p:sldId id="336" r:id="rId52"/>
    <p:sldId id="337" r:id="rId53"/>
    <p:sldId id="338" r:id="rId54"/>
    <p:sldId id="339" r:id="rId55"/>
    <p:sldId id="380" r:id="rId56"/>
    <p:sldId id="295" r:id="rId57"/>
    <p:sldId id="296" r:id="rId58"/>
    <p:sldId id="341" r:id="rId59"/>
    <p:sldId id="340" r:id="rId60"/>
    <p:sldId id="343" r:id="rId61"/>
    <p:sldId id="299" r:id="rId62"/>
    <p:sldId id="300" r:id="rId63"/>
    <p:sldId id="301" r:id="rId64"/>
    <p:sldId id="302" r:id="rId65"/>
    <p:sldId id="303" r:id="rId66"/>
    <p:sldId id="304" r:id="rId67"/>
    <p:sldId id="342" r:id="rId68"/>
    <p:sldId id="305" r:id="rId69"/>
    <p:sldId id="306" r:id="rId70"/>
    <p:sldId id="307" r:id="rId71"/>
    <p:sldId id="308" r:id="rId72"/>
    <p:sldId id="344" r:id="rId73"/>
    <p:sldId id="402" r:id="rId74"/>
    <p:sldId id="357" r:id="rId75"/>
    <p:sldId id="403" r:id="rId76"/>
    <p:sldId id="421" r:id="rId77"/>
    <p:sldId id="422" r:id="rId78"/>
    <p:sldId id="423" r:id="rId79"/>
    <p:sldId id="424" r:id="rId80"/>
    <p:sldId id="425" r:id="rId81"/>
    <p:sldId id="426" r:id="rId82"/>
    <p:sldId id="427" r:id="rId83"/>
    <p:sldId id="428" r:id="rId84"/>
    <p:sldId id="429" r:id="rId85"/>
    <p:sldId id="363" r:id="rId86"/>
    <p:sldId id="409" r:id="rId87"/>
    <p:sldId id="408" r:id="rId88"/>
    <p:sldId id="410" r:id="rId89"/>
    <p:sldId id="365" r:id="rId90"/>
    <p:sldId id="257" r:id="rId91"/>
    <p:sldId id="258" r:id="rId92"/>
    <p:sldId id="259" r:id="rId93"/>
    <p:sldId id="260" r:id="rId94"/>
    <p:sldId id="366" r:id="rId95"/>
    <p:sldId id="368" r:id="rId96"/>
    <p:sldId id="261" r:id="rId97"/>
    <p:sldId id="262" r:id="rId98"/>
    <p:sldId id="263" r:id="rId99"/>
    <p:sldId id="264" r:id="rId100"/>
    <p:sldId id="369" r:id="rId101"/>
    <p:sldId id="265" r:id="rId102"/>
    <p:sldId id="266" r:id="rId103"/>
    <p:sldId id="267" r:id="rId104"/>
    <p:sldId id="268" r:id="rId105"/>
    <p:sldId id="269" r:id="rId106"/>
    <p:sldId id="270" r:id="rId107"/>
    <p:sldId id="271" r:id="rId108"/>
    <p:sldId id="272" r:id="rId109"/>
    <p:sldId id="273" r:id="rId110"/>
    <p:sldId id="274" r:id="rId111"/>
    <p:sldId id="275" r:id="rId112"/>
    <p:sldId id="276" r:id="rId113"/>
    <p:sldId id="277" r:id="rId114"/>
    <p:sldId id="278" r:id="rId115"/>
    <p:sldId id="279" r:id="rId116"/>
    <p:sldId id="280" r:id="rId117"/>
    <p:sldId id="281" r:id="rId118"/>
    <p:sldId id="282" r:id="rId119"/>
    <p:sldId id="283" r:id="rId120"/>
    <p:sldId id="430" r:id="rId121"/>
    <p:sldId id="284" r:id="rId122"/>
    <p:sldId id="285" r:id="rId123"/>
    <p:sldId id="286" r:id="rId124"/>
    <p:sldId id="287" r:id="rId125"/>
    <p:sldId id="288" r:id="rId126"/>
    <p:sldId id="289" r:id="rId127"/>
    <p:sldId id="290" r:id="rId128"/>
    <p:sldId id="291" r:id="rId129"/>
    <p:sldId id="292" r:id="rId1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86"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E7C5A-E0FA-4014-85D5-3FDE7C64E05F}" type="doc">
      <dgm:prSet loTypeId="urn:microsoft.com/office/officeart/2005/8/layout/orgChart1" loCatId="hierarchy" qsTypeId="urn:microsoft.com/office/officeart/2005/8/quickstyle/simple1" qsCatId="simple" csTypeId="urn:microsoft.com/office/officeart/2005/8/colors/accent1_2" csCatId="accent1"/>
      <dgm:spPr/>
    </dgm:pt>
    <dgm:pt modelId="{27361506-87BA-4710-90AC-72DCF3C50F2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Types</a:t>
          </a:r>
        </a:p>
      </dgm:t>
    </dgm:pt>
    <dgm:pt modelId="{F83B461A-D2C7-449A-80BE-DCA5C995DC10}" type="parTrans" cxnId="{5D0FF2E5-D178-4B7D-B9A5-697BF6CBEDD3}">
      <dgm:prSet/>
      <dgm:spPr/>
    </dgm:pt>
    <dgm:pt modelId="{94A67C16-AB9B-4917-82F6-4E1F9061C54B}" type="sibTrans" cxnId="{5D0FF2E5-D178-4B7D-B9A5-697BF6CBEDD3}">
      <dgm:prSet/>
      <dgm:spPr/>
    </dgm:pt>
    <dgm:pt modelId="{78CA9F65-8622-44F2-A91B-90CCEEEBEB5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(SPOAE’s)</a:t>
          </a:r>
        </a:p>
      </dgm:t>
    </dgm:pt>
    <dgm:pt modelId="{95C2D83D-A51B-4BAD-8DF0-4A43114796A9}" type="parTrans" cxnId="{75DCA9FA-B78D-44E4-AABA-474C56DF1C98}">
      <dgm:prSet/>
      <dgm:spPr/>
    </dgm:pt>
    <dgm:pt modelId="{96E9CB21-0F62-457A-B4D9-A158E999275D}" type="sibTrans" cxnId="{75DCA9FA-B78D-44E4-AABA-474C56DF1C98}">
      <dgm:prSet/>
      <dgm:spPr/>
    </dgm:pt>
    <dgm:pt modelId="{ADEFF2C0-2BE4-4ABE-9C92-89C541E708D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Tahoma" pitchFamily="34" charset="0"/>
            <a:cs typeface="Arial" charset="0"/>
          </a:endParaRPr>
        </a:p>
      </dgm:t>
    </dgm:pt>
    <dgm:pt modelId="{B3762E70-2B43-43E9-8BA7-3BE398C2838E}" type="parTrans" cxnId="{8B86203D-B733-4674-BE1D-D8DFEA678931}">
      <dgm:prSet/>
      <dgm:spPr/>
    </dgm:pt>
    <dgm:pt modelId="{1320C1FF-08E7-468A-AD84-1BD3A679CE8C}" type="sibTrans" cxnId="{8B86203D-B733-4674-BE1D-D8DFEA678931}">
      <dgm:prSet/>
      <dgm:spPr/>
    </dgm:pt>
    <dgm:pt modelId="{A3D60EF2-080E-4003-8438-60229D71C42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Tahoma" pitchFamily="34" charset="0"/>
              <a:cs typeface="Arial" charset="0"/>
            </a:rPr>
            <a:t>OAE’s (TEOAE’s)</a:t>
          </a:r>
        </a:p>
      </dgm:t>
    </dgm:pt>
    <dgm:pt modelId="{6AC71C9D-B209-4123-B074-2A92E90C02BF}" type="parTrans" cxnId="{DB966256-DD77-4C77-A3D9-3E54341A69B6}">
      <dgm:prSet/>
      <dgm:spPr/>
    </dgm:pt>
    <dgm:pt modelId="{552A1A46-4DF2-4114-BB36-85A5F17EDC3E}" type="sibTrans" cxnId="{DB966256-DD77-4C77-A3D9-3E54341A69B6}">
      <dgm:prSet/>
      <dgm:spPr/>
    </dgm:pt>
    <dgm:pt modelId="{AEED3DF6-B6E7-482B-9E56-4EA35C85D1D1}" type="pres">
      <dgm:prSet presAssocID="{0DDE7C5A-E0FA-4014-85D5-3FDE7C64E05F}" presName="hierChild1" presStyleCnt="0">
        <dgm:presLayoutVars>
          <dgm:orgChart val="1"/>
          <dgm:chPref val="1"/>
          <dgm:dir/>
          <dgm:animOne val="branch"/>
          <dgm:animLvl val="lvl"/>
          <dgm:resizeHandles/>
        </dgm:presLayoutVars>
      </dgm:prSet>
      <dgm:spPr/>
    </dgm:pt>
    <dgm:pt modelId="{47E2A4E7-4A0F-42B8-B3B9-55FD9E714D82}" type="pres">
      <dgm:prSet presAssocID="{27361506-87BA-4710-90AC-72DCF3C50F2B}" presName="hierRoot1" presStyleCnt="0">
        <dgm:presLayoutVars>
          <dgm:hierBranch/>
        </dgm:presLayoutVars>
      </dgm:prSet>
      <dgm:spPr/>
    </dgm:pt>
    <dgm:pt modelId="{BDEE9883-C3E9-4BD4-90D6-213A8B6E873F}" type="pres">
      <dgm:prSet presAssocID="{27361506-87BA-4710-90AC-72DCF3C50F2B}" presName="rootComposite1" presStyleCnt="0"/>
      <dgm:spPr/>
    </dgm:pt>
    <dgm:pt modelId="{ED661233-04F6-4FCC-8C63-912C12E2468C}" type="pres">
      <dgm:prSet presAssocID="{27361506-87BA-4710-90AC-72DCF3C50F2B}" presName="rootText1" presStyleLbl="node0" presStyleIdx="0" presStyleCnt="1">
        <dgm:presLayoutVars>
          <dgm:chPref val="3"/>
        </dgm:presLayoutVars>
      </dgm:prSet>
      <dgm:spPr/>
      <dgm:t>
        <a:bodyPr/>
        <a:lstStyle/>
        <a:p>
          <a:endParaRPr lang="en-US"/>
        </a:p>
      </dgm:t>
    </dgm:pt>
    <dgm:pt modelId="{3A393099-B25B-4F6E-A21F-1A19488478A0}" type="pres">
      <dgm:prSet presAssocID="{27361506-87BA-4710-90AC-72DCF3C50F2B}" presName="rootConnector1" presStyleLbl="node1" presStyleIdx="0" presStyleCnt="0"/>
      <dgm:spPr/>
      <dgm:t>
        <a:bodyPr/>
        <a:lstStyle/>
        <a:p>
          <a:endParaRPr lang="en-US"/>
        </a:p>
      </dgm:t>
    </dgm:pt>
    <dgm:pt modelId="{E9872B42-1CEA-4954-A711-6E9FBE68C2E4}" type="pres">
      <dgm:prSet presAssocID="{27361506-87BA-4710-90AC-72DCF3C50F2B}" presName="hierChild2" presStyleCnt="0"/>
      <dgm:spPr/>
    </dgm:pt>
    <dgm:pt modelId="{9AE395D0-B63B-40F4-B385-FFB0D281F700}" type="pres">
      <dgm:prSet presAssocID="{95C2D83D-A51B-4BAD-8DF0-4A43114796A9}" presName="Name35" presStyleLbl="parChTrans1D2" presStyleIdx="0" presStyleCnt="3"/>
      <dgm:spPr/>
    </dgm:pt>
    <dgm:pt modelId="{58BEE126-DF1A-4B72-A0DE-19233237C3EB}" type="pres">
      <dgm:prSet presAssocID="{78CA9F65-8622-44F2-A91B-90CCEEEBEB58}" presName="hierRoot2" presStyleCnt="0">
        <dgm:presLayoutVars>
          <dgm:hierBranch/>
        </dgm:presLayoutVars>
      </dgm:prSet>
      <dgm:spPr/>
    </dgm:pt>
    <dgm:pt modelId="{5AD5DBB3-4332-4EDE-A70C-F65B2643F6E9}" type="pres">
      <dgm:prSet presAssocID="{78CA9F65-8622-44F2-A91B-90CCEEEBEB58}" presName="rootComposite" presStyleCnt="0"/>
      <dgm:spPr/>
    </dgm:pt>
    <dgm:pt modelId="{DFFCF295-54A0-4446-8E31-1F445AF98B38}" type="pres">
      <dgm:prSet presAssocID="{78CA9F65-8622-44F2-A91B-90CCEEEBEB58}" presName="rootText" presStyleLbl="node2" presStyleIdx="0" presStyleCnt="3">
        <dgm:presLayoutVars>
          <dgm:chPref val="3"/>
        </dgm:presLayoutVars>
      </dgm:prSet>
      <dgm:spPr/>
      <dgm:t>
        <a:bodyPr/>
        <a:lstStyle/>
        <a:p>
          <a:endParaRPr lang="en-US"/>
        </a:p>
      </dgm:t>
    </dgm:pt>
    <dgm:pt modelId="{9852EE39-483A-415A-8586-FCB36DC7EB63}" type="pres">
      <dgm:prSet presAssocID="{78CA9F65-8622-44F2-A91B-90CCEEEBEB58}" presName="rootConnector" presStyleLbl="node2" presStyleIdx="0" presStyleCnt="3"/>
      <dgm:spPr/>
      <dgm:t>
        <a:bodyPr/>
        <a:lstStyle/>
        <a:p>
          <a:endParaRPr lang="en-US"/>
        </a:p>
      </dgm:t>
    </dgm:pt>
    <dgm:pt modelId="{B5AB6932-151B-4922-9B1C-6099B8456D8A}" type="pres">
      <dgm:prSet presAssocID="{78CA9F65-8622-44F2-A91B-90CCEEEBEB58}" presName="hierChild4" presStyleCnt="0"/>
      <dgm:spPr/>
    </dgm:pt>
    <dgm:pt modelId="{B14D9454-5378-44B4-9A23-F88626D3F847}" type="pres">
      <dgm:prSet presAssocID="{78CA9F65-8622-44F2-A91B-90CCEEEBEB58}" presName="hierChild5" presStyleCnt="0"/>
      <dgm:spPr/>
    </dgm:pt>
    <dgm:pt modelId="{4D9168D0-5FE0-4ED8-8C07-01C4E3C1A0F8}" type="pres">
      <dgm:prSet presAssocID="{B3762E70-2B43-43E9-8BA7-3BE398C2838E}" presName="Name35" presStyleLbl="parChTrans1D2" presStyleIdx="1" presStyleCnt="3"/>
      <dgm:spPr/>
    </dgm:pt>
    <dgm:pt modelId="{2BD101AB-E759-4CCB-AFA1-20AD05E60D4C}" type="pres">
      <dgm:prSet presAssocID="{ADEFF2C0-2BE4-4ABE-9C92-89C541E708DC}" presName="hierRoot2" presStyleCnt="0">
        <dgm:presLayoutVars>
          <dgm:hierBranch/>
        </dgm:presLayoutVars>
      </dgm:prSet>
      <dgm:spPr/>
    </dgm:pt>
    <dgm:pt modelId="{AC50ED3A-03FB-4687-9B58-4049CBEA8E62}" type="pres">
      <dgm:prSet presAssocID="{ADEFF2C0-2BE4-4ABE-9C92-89C541E708DC}" presName="rootComposite" presStyleCnt="0"/>
      <dgm:spPr/>
    </dgm:pt>
    <dgm:pt modelId="{13BFE934-BB1A-42FB-B076-70D977A63B01}" type="pres">
      <dgm:prSet presAssocID="{ADEFF2C0-2BE4-4ABE-9C92-89C541E708DC}" presName="rootText" presStyleLbl="node2" presStyleIdx="1" presStyleCnt="3">
        <dgm:presLayoutVars>
          <dgm:chPref val="3"/>
        </dgm:presLayoutVars>
      </dgm:prSet>
      <dgm:spPr/>
      <dgm:t>
        <a:bodyPr/>
        <a:lstStyle/>
        <a:p>
          <a:endParaRPr lang="en-US"/>
        </a:p>
      </dgm:t>
    </dgm:pt>
    <dgm:pt modelId="{0EB9FDE4-4C1E-400E-8364-BA4D819EC5C2}" type="pres">
      <dgm:prSet presAssocID="{ADEFF2C0-2BE4-4ABE-9C92-89C541E708DC}" presName="rootConnector" presStyleLbl="node2" presStyleIdx="1" presStyleCnt="3"/>
      <dgm:spPr/>
      <dgm:t>
        <a:bodyPr/>
        <a:lstStyle/>
        <a:p>
          <a:endParaRPr lang="en-US"/>
        </a:p>
      </dgm:t>
    </dgm:pt>
    <dgm:pt modelId="{53242042-7440-445C-B0F7-AA60436B3595}" type="pres">
      <dgm:prSet presAssocID="{ADEFF2C0-2BE4-4ABE-9C92-89C541E708DC}" presName="hierChild4" presStyleCnt="0"/>
      <dgm:spPr/>
    </dgm:pt>
    <dgm:pt modelId="{794044FA-F021-4B2A-9464-0883E1BFBFBE}" type="pres">
      <dgm:prSet presAssocID="{ADEFF2C0-2BE4-4ABE-9C92-89C541E708DC}" presName="hierChild5" presStyleCnt="0"/>
      <dgm:spPr/>
    </dgm:pt>
    <dgm:pt modelId="{7EE7D48B-C390-47AC-8C2F-3843E8619713}" type="pres">
      <dgm:prSet presAssocID="{6AC71C9D-B209-4123-B074-2A92E90C02BF}" presName="Name35" presStyleLbl="parChTrans1D2" presStyleIdx="2" presStyleCnt="3"/>
      <dgm:spPr/>
    </dgm:pt>
    <dgm:pt modelId="{5625618F-472D-4B8A-90E5-80B70CB8BED0}" type="pres">
      <dgm:prSet presAssocID="{A3D60EF2-080E-4003-8438-60229D71C42D}" presName="hierRoot2" presStyleCnt="0">
        <dgm:presLayoutVars>
          <dgm:hierBranch/>
        </dgm:presLayoutVars>
      </dgm:prSet>
      <dgm:spPr/>
    </dgm:pt>
    <dgm:pt modelId="{6EE36C78-18D7-46AB-858D-CE72DDA201EF}" type="pres">
      <dgm:prSet presAssocID="{A3D60EF2-080E-4003-8438-60229D71C42D}" presName="rootComposite" presStyleCnt="0"/>
      <dgm:spPr/>
    </dgm:pt>
    <dgm:pt modelId="{9F53862D-A9A4-43D7-A108-F4AFBE8B8597}" type="pres">
      <dgm:prSet presAssocID="{A3D60EF2-080E-4003-8438-60229D71C42D}" presName="rootText" presStyleLbl="node2" presStyleIdx="2" presStyleCnt="3">
        <dgm:presLayoutVars>
          <dgm:chPref val="3"/>
        </dgm:presLayoutVars>
      </dgm:prSet>
      <dgm:spPr/>
      <dgm:t>
        <a:bodyPr/>
        <a:lstStyle/>
        <a:p>
          <a:endParaRPr lang="en-US"/>
        </a:p>
      </dgm:t>
    </dgm:pt>
    <dgm:pt modelId="{BD56A0B3-92D7-4200-9DD1-966CEE48C041}" type="pres">
      <dgm:prSet presAssocID="{A3D60EF2-080E-4003-8438-60229D71C42D}" presName="rootConnector" presStyleLbl="node2" presStyleIdx="2" presStyleCnt="3"/>
      <dgm:spPr/>
      <dgm:t>
        <a:bodyPr/>
        <a:lstStyle/>
        <a:p>
          <a:endParaRPr lang="en-US"/>
        </a:p>
      </dgm:t>
    </dgm:pt>
    <dgm:pt modelId="{05B66057-8BDE-43C6-8074-DFE703C74E10}" type="pres">
      <dgm:prSet presAssocID="{A3D60EF2-080E-4003-8438-60229D71C42D}" presName="hierChild4" presStyleCnt="0"/>
      <dgm:spPr/>
    </dgm:pt>
    <dgm:pt modelId="{7ED8E974-1FAE-4E8C-A3A7-38B7D2FA2A79}" type="pres">
      <dgm:prSet presAssocID="{A3D60EF2-080E-4003-8438-60229D71C42D}" presName="hierChild5" presStyleCnt="0"/>
      <dgm:spPr/>
    </dgm:pt>
    <dgm:pt modelId="{FB974177-B653-4AA8-B611-95CB7009185E}" type="pres">
      <dgm:prSet presAssocID="{27361506-87BA-4710-90AC-72DCF3C50F2B}" presName="hierChild3" presStyleCnt="0"/>
      <dgm:spPr/>
    </dgm:pt>
  </dgm:ptLst>
  <dgm:cxnLst>
    <dgm:cxn modelId="{87A103A1-8ABC-4DBB-8281-6ADBDC6B5F02}" type="presOf" srcId="{78CA9F65-8622-44F2-A91B-90CCEEEBEB58}" destId="{DFFCF295-54A0-4446-8E31-1F445AF98B38}" srcOrd="0" destOrd="0" presId="urn:microsoft.com/office/officeart/2005/8/layout/orgChart1"/>
    <dgm:cxn modelId="{78FBDFEC-476E-4B3F-BD43-A425484920A1}" type="presOf" srcId="{78CA9F65-8622-44F2-A91B-90CCEEEBEB58}" destId="{9852EE39-483A-415A-8586-FCB36DC7EB63}" srcOrd="1" destOrd="0" presId="urn:microsoft.com/office/officeart/2005/8/layout/orgChart1"/>
    <dgm:cxn modelId="{4A29759B-B1C8-4472-BA3A-2F76A46E8A65}" type="presOf" srcId="{27361506-87BA-4710-90AC-72DCF3C50F2B}" destId="{3A393099-B25B-4F6E-A21F-1A19488478A0}" srcOrd="1" destOrd="0" presId="urn:microsoft.com/office/officeart/2005/8/layout/orgChart1"/>
    <dgm:cxn modelId="{E16301C2-A153-42EB-BA2E-C020174DDEB4}" type="presOf" srcId="{0DDE7C5A-E0FA-4014-85D5-3FDE7C64E05F}" destId="{AEED3DF6-B6E7-482B-9E56-4EA35C85D1D1}" srcOrd="0" destOrd="0" presId="urn:microsoft.com/office/officeart/2005/8/layout/orgChart1"/>
    <dgm:cxn modelId="{D6FA5A02-C831-48B8-BF39-F5BF9D354227}" type="presOf" srcId="{6AC71C9D-B209-4123-B074-2A92E90C02BF}" destId="{7EE7D48B-C390-47AC-8C2F-3843E8619713}" srcOrd="0" destOrd="0" presId="urn:microsoft.com/office/officeart/2005/8/layout/orgChart1"/>
    <dgm:cxn modelId="{DB966256-DD77-4C77-A3D9-3E54341A69B6}" srcId="{27361506-87BA-4710-90AC-72DCF3C50F2B}" destId="{A3D60EF2-080E-4003-8438-60229D71C42D}" srcOrd="2" destOrd="0" parTransId="{6AC71C9D-B209-4123-B074-2A92E90C02BF}" sibTransId="{552A1A46-4DF2-4114-BB36-85A5F17EDC3E}"/>
    <dgm:cxn modelId="{8B86203D-B733-4674-BE1D-D8DFEA678931}" srcId="{27361506-87BA-4710-90AC-72DCF3C50F2B}" destId="{ADEFF2C0-2BE4-4ABE-9C92-89C541E708DC}" srcOrd="1" destOrd="0" parTransId="{B3762E70-2B43-43E9-8BA7-3BE398C2838E}" sibTransId="{1320C1FF-08E7-468A-AD84-1BD3A679CE8C}"/>
    <dgm:cxn modelId="{74E9C2B9-00D0-4F79-83C6-024735220D2F}" type="presOf" srcId="{A3D60EF2-080E-4003-8438-60229D71C42D}" destId="{9F53862D-A9A4-43D7-A108-F4AFBE8B8597}" srcOrd="0" destOrd="0" presId="urn:microsoft.com/office/officeart/2005/8/layout/orgChart1"/>
    <dgm:cxn modelId="{5D0FF2E5-D178-4B7D-B9A5-697BF6CBEDD3}" srcId="{0DDE7C5A-E0FA-4014-85D5-3FDE7C64E05F}" destId="{27361506-87BA-4710-90AC-72DCF3C50F2B}" srcOrd="0" destOrd="0" parTransId="{F83B461A-D2C7-449A-80BE-DCA5C995DC10}" sibTransId="{94A67C16-AB9B-4917-82F6-4E1F9061C54B}"/>
    <dgm:cxn modelId="{8D8C527C-B2D1-4AAF-AAE5-4CC11166A212}" type="presOf" srcId="{A3D60EF2-080E-4003-8438-60229D71C42D}" destId="{BD56A0B3-92D7-4200-9DD1-966CEE48C041}" srcOrd="1" destOrd="0" presId="urn:microsoft.com/office/officeart/2005/8/layout/orgChart1"/>
    <dgm:cxn modelId="{06688B6C-73BD-4539-B570-42F808412B80}" type="presOf" srcId="{B3762E70-2B43-43E9-8BA7-3BE398C2838E}" destId="{4D9168D0-5FE0-4ED8-8C07-01C4E3C1A0F8}" srcOrd="0" destOrd="0" presId="urn:microsoft.com/office/officeart/2005/8/layout/orgChart1"/>
    <dgm:cxn modelId="{75DCA9FA-B78D-44E4-AABA-474C56DF1C98}" srcId="{27361506-87BA-4710-90AC-72DCF3C50F2B}" destId="{78CA9F65-8622-44F2-A91B-90CCEEEBEB58}" srcOrd="0" destOrd="0" parTransId="{95C2D83D-A51B-4BAD-8DF0-4A43114796A9}" sibTransId="{96E9CB21-0F62-457A-B4D9-A158E999275D}"/>
    <dgm:cxn modelId="{16C61F66-4D82-4882-8BEE-5F6EB48D6E63}" type="presOf" srcId="{ADEFF2C0-2BE4-4ABE-9C92-89C541E708DC}" destId="{13BFE934-BB1A-42FB-B076-70D977A63B01}" srcOrd="0" destOrd="0" presId="urn:microsoft.com/office/officeart/2005/8/layout/orgChart1"/>
    <dgm:cxn modelId="{7F70BCD2-A328-46E6-ADD4-72491BEAA7B6}" type="presOf" srcId="{95C2D83D-A51B-4BAD-8DF0-4A43114796A9}" destId="{9AE395D0-B63B-40F4-B385-FFB0D281F700}" srcOrd="0" destOrd="0" presId="urn:microsoft.com/office/officeart/2005/8/layout/orgChart1"/>
    <dgm:cxn modelId="{63D12E82-8C3C-444F-85B8-F9A262A071F9}" type="presOf" srcId="{ADEFF2C0-2BE4-4ABE-9C92-89C541E708DC}" destId="{0EB9FDE4-4C1E-400E-8364-BA4D819EC5C2}" srcOrd="1" destOrd="0" presId="urn:microsoft.com/office/officeart/2005/8/layout/orgChart1"/>
    <dgm:cxn modelId="{65860632-CD30-42D2-BDF9-0FF9F40815FF}" type="presOf" srcId="{27361506-87BA-4710-90AC-72DCF3C50F2B}" destId="{ED661233-04F6-4FCC-8C63-912C12E2468C}" srcOrd="0" destOrd="0" presId="urn:microsoft.com/office/officeart/2005/8/layout/orgChart1"/>
    <dgm:cxn modelId="{E82A3385-0C52-44F3-BF8A-1FAD00EEB792}" type="presParOf" srcId="{AEED3DF6-B6E7-482B-9E56-4EA35C85D1D1}" destId="{47E2A4E7-4A0F-42B8-B3B9-55FD9E714D82}" srcOrd="0" destOrd="0" presId="urn:microsoft.com/office/officeart/2005/8/layout/orgChart1"/>
    <dgm:cxn modelId="{DAA7811D-047E-4193-9F1D-7422A5BDC2AF}" type="presParOf" srcId="{47E2A4E7-4A0F-42B8-B3B9-55FD9E714D82}" destId="{BDEE9883-C3E9-4BD4-90D6-213A8B6E873F}" srcOrd="0" destOrd="0" presId="urn:microsoft.com/office/officeart/2005/8/layout/orgChart1"/>
    <dgm:cxn modelId="{19B446A6-B35A-49A2-944C-B24A46CB7CBA}" type="presParOf" srcId="{BDEE9883-C3E9-4BD4-90D6-213A8B6E873F}" destId="{ED661233-04F6-4FCC-8C63-912C12E2468C}" srcOrd="0" destOrd="0" presId="urn:microsoft.com/office/officeart/2005/8/layout/orgChart1"/>
    <dgm:cxn modelId="{E4B84B43-D5F8-4ED7-8E57-F2D88548BF8E}" type="presParOf" srcId="{BDEE9883-C3E9-4BD4-90D6-213A8B6E873F}" destId="{3A393099-B25B-4F6E-A21F-1A19488478A0}" srcOrd="1" destOrd="0" presId="urn:microsoft.com/office/officeart/2005/8/layout/orgChart1"/>
    <dgm:cxn modelId="{2086C2AD-DBFE-4500-B0CE-28C92E87DB31}" type="presParOf" srcId="{47E2A4E7-4A0F-42B8-B3B9-55FD9E714D82}" destId="{E9872B42-1CEA-4954-A711-6E9FBE68C2E4}" srcOrd="1" destOrd="0" presId="urn:microsoft.com/office/officeart/2005/8/layout/orgChart1"/>
    <dgm:cxn modelId="{AAF66872-E33D-4C57-B4AA-5E99255097CD}" type="presParOf" srcId="{E9872B42-1CEA-4954-A711-6E9FBE68C2E4}" destId="{9AE395D0-B63B-40F4-B385-FFB0D281F700}" srcOrd="0" destOrd="0" presId="urn:microsoft.com/office/officeart/2005/8/layout/orgChart1"/>
    <dgm:cxn modelId="{F7899D5E-706B-4D9F-8071-44F29193280C}" type="presParOf" srcId="{E9872B42-1CEA-4954-A711-6E9FBE68C2E4}" destId="{58BEE126-DF1A-4B72-A0DE-19233237C3EB}" srcOrd="1" destOrd="0" presId="urn:microsoft.com/office/officeart/2005/8/layout/orgChart1"/>
    <dgm:cxn modelId="{959014AD-73D8-496B-B7D2-9F7456668CDD}" type="presParOf" srcId="{58BEE126-DF1A-4B72-A0DE-19233237C3EB}" destId="{5AD5DBB3-4332-4EDE-A70C-F65B2643F6E9}" srcOrd="0" destOrd="0" presId="urn:microsoft.com/office/officeart/2005/8/layout/orgChart1"/>
    <dgm:cxn modelId="{8D326FB6-8B71-417E-AA35-C073D66D2998}" type="presParOf" srcId="{5AD5DBB3-4332-4EDE-A70C-F65B2643F6E9}" destId="{DFFCF295-54A0-4446-8E31-1F445AF98B38}" srcOrd="0" destOrd="0" presId="urn:microsoft.com/office/officeart/2005/8/layout/orgChart1"/>
    <dgm:cxn modelId="{AF89D8BA-6E81-4422-87D7-AAF021CA2C65}" type="presParOf" srcId="{5AD5DBB3-4332-4EDE-A70C-F65B2643F6E9}" destId="{9852EE39-483A-415A-8586-FCB36DC7EB63}" srcOrd="1" destOrd="0" presId="urn:microsoft.com/office/officeart/2005/8/layout/orgChart1"/>
    <dgm:cxn modelId="{68CE112D-B3E0-46A0-8E6E-74F531621160}" type="presParOf" srcId="{58BEE126-DF1A-4B72-A0DE-19233237C3EB}" destId="{B5AB6932-151B-4922-9B1C-6099B8456D8A}" srcOrd="1" destOrd="0" presId="urn:microsoft.com/office/officeart/2005/8/layout/orgChart1"/>
    <dgm:cxn modelId="{18AAA97A-FD0B-4279-85F0-25958BFCD9AF}" type="presParOf" srcId="{58BEE126-DF1A-4B72-A0DE-19233237C3EB}" destId="{B14D9454-5378-44B4-9A23-F88626D3F847}" srcOrd="2" destOrd="0" presId="urn:microsoft.com/office/officeart/2005/8/layout/orgChart1"/>
    <dgm:cxn modelId="{5C7C9F39-EDE9-4AE7-834C-B2B8243FC7FE}" type="presParOf" srcId="{E9872B42-1CEA-4954-A711-6E9FBE68C2E4}" destId="{4D9168D0-5FE0-4ED8-8C07-01C4E3C1A0F8}" srcOrd="2" destOrd="0" presId="urn:microsoft.com/office/officeart/2005/8/layout/orgChart1"/>
    <dgm:cxn modelId="{98A18BD4-8875-416D-8246-297FC1A90D23}" type="presParOf" srcId="{E9872B42-1CEA-4954-A711-6E9FBE68C2E4}" destId="{2BD101AB-E759-4CCB-AFA1-20AD05E60D4C}" srcOrd="3" destOrd="0" presId="urn:microsoft.com/office/officeart/2005/8/layout/orgChart1"/>
    <dgm:cxn modelId="{E9F3E2DD-1C0F-4AB0-9D35-4B0A11D6A64A}" type="presParOf" srcId="{2BD101AB-E759-4CCB-AFA1-20AD05E60D4C}" destId="{AC50ED3A-03FB-4687-9B58-4049CBEA8E62}" srcOrd="0" destOrd="0" presId="urn:microsoft.com/office/officeart/2005/8/layout/orgChart1"/>
    <dgm:cxn modelId="{5567625E-6B51-43FA-AE64-6674DF6C47D7}" type="presParOf" srcId="{AC50ED3A-03FB-4687-9B58-4049CBEA8E62}" destId="{13BFE934-BB1A-42FB-B076-70D977A63B01}" srcOrd="0" destOrd="0" presId="urn:microsoft.com/office/officeart/2005/8/layout/orgChart1"/>
    <dgm:cxn modelId="{2EAF8FE1-6C07-49A9-A217-7D768D163EBB}" type="presParOf" srcId="{AC50ED3A-03FB-4687-9B58-4049CBEA8E62}" destId="{0EB9FDE4-4C1E-400E-8364-BA4D819EC5C2}" srcOrd="1" destOrd="0" presId="urn:microsoft.com/office/officeart/2005/8/layout/orgChart1"/>
    <dgm:cxn modelId="{AD2D6F6E-A36D-4E5B-BCCA-BCA7255E86BD}" type="presParOf" srcId="{2BD101AB-E759-4CCB-AFA1-20AD05E60D4C}" destId="{53242042-7440-445C-B0F7-AA60436B3595}" srcOrd="1" destOrd="0" presId="urn:microsoft.com/office/officeart/2005/8/layout/orgChart1"/>
    <dgm:cxn modelId="{BC120F67-A7B6-4212-9C90-877BFBE858B0}" type="presParOf" srcId="{2BD101AB-E759-4CCB-AFA1-20AD05E60D4C}" destId="{794044FA-F021-4B2A-9464-0883E1BFBFBE}" srcOrd="2" destOrd="0" presId="urn:microsoft.com/office/officeart/2005/8/layout/orgChart1"/>
    <dgm:cxn modelId="{08970B90-68D3-4750-8D6C-BACD899578A0}" type="presParOf" srcId="{E9872B42-1CEA-4954-A711-6E9FBE68C2E4}" destId="{7EE7D48B-C390-47AC-8C2F-3843E8619713}" srcOrd="4" destOrd="0" presId="urn:microsoft.com/office/officeart/2005/8/layout/orgChart1"/>
    <dgm:cxn modelId="{5413F307-910C-437B-94C4-6E7CE996636D}" type="presParOf" srcId="{E9872B42-1CEA-4954-A711-6E9FBE68C2E4}" destId="{5625618F-472D-4B8A-90E5-80B70CB8BED0}" srcOrd="5" destOrd="0" presId="urn:microsoft.com/office/officeart/2005/8/layout/orgChart1"/>
    <dgm:cxn modelId="{13379033-B04F-4548-929D-5851DCE9E5D0}" type="presParOf" srcId="{5625618F-472D-4B8A-90E5-80B70CB8BED0}" destId="{6EE36C78-18D7-46AB-858D-CE72DDA201EF}" srcOrd="0" destOrd="0" presId="urn:microsoft.com/office/officeart/2005/8/layout/orgChart1"/>
    <dgm:cxn modelId="{59863B6C-D423-4443-860C-FADF01F0F824}" type="presParOf" srcId="{6EE36C78-18D7-46AB-858D-CE72DDA201EF}" destId="{9F53862D-A9A4-43D7-A108-F4AFBE8B8597}" srcOrd="0" destOrd="0" presId="urn:microsoft.com/office/officeart/2005/8/layout/orgChart1"/>
    <dgm:cxn modelId="{E5401368-6316-48FB-8FBD-AF42193EE002}" type="presParOf" srcId="{6EE36C78-18D7-46AB-858D-CE72DDA201EF}" destId="{BD56A0B3-92D7-4200-9DD1-966CEE48C041}" srcOrd="1" destOrd="0" presId="urn:microsoft.com/office/officeart/2005/8/layout/orgChart1"/>
    <dgm:cxn modelId="{A7970D28-F1FE-49E5-8AE7-7654974A3B6B}" type="presParOf" srcId="{5625618F-472D-4B8A-90E5-80B70CB8BED0}" destId="{05B66057-8BDE-43C6-8074-DFE703C74E10}" srcOrd="1" destOrd="0" presId="urn:microsoft.com/office/officeart/2005/8/layout/orgChart1"/>
    <dgm:cxn modelId="{D06D1755-181B-4BAC-BBFC-A08032909AE0}" type="presParOf" srcId="{5625618F-472D-4B8A-90E5-80B70CB8BED0}" destId="{7ED8E974-1FAE-4E8C-A3A7-38B7D2FA2A79}" srcOrd="2" destOrd="0" presId="urn:microsoft.com/office/officeart/2005/8/layout/orgChart1"/>
    <dgm:cxn modelId="{3EE68E7A-0D17-4787-B8B2-728A944AF552}" type="presParOf" srcId="{47E2A4E7-4A0F-42B8-B3B9-55FD9E714D82}" destId="{FB974177-B653-4AA8-B611-95CB7009185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7D48B-C390-47AC-8C2F-3843E8619713}">
      <dsp:nvSpPr>
        <dsp:cNvPr id="0" name=""/>
        <dsp:cNvSpPr/>
      </dsp:nvSpPr>
      <dsp:spPr>
        <a:xfrm>
          <a:off x="3963194" y="1849003"/>
          <a:ext cx="2803988" cy="486642"/>
        </a:xfrm>
        <a:custGeom>
          <a:avLst/>
          <a:gdLst/>
          <a:ahLst/>
          <a:cxnLst/>
          <a:rect l="0" t="0" r="0" b="0"/>
          <a:pathLst>
            <a:path>
              <a:moveTo>
                <a:pt x="0" y="0"/>
              </a:moveTo>
              <a:lnTo>
                <a:pt x="0" y="243321"/>
              </a:lnTo>
              <a:lnTo>
                <a:pt x="2803988" y="243321"/>
              </a:lnTo>
              <a:lnTo>
                <a:pt x="2803988"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168D0-5FE0-4ED8-8C07-01C4E3C1A0F8}">
      <dsp:nvSpPr>
        <dsp:cNvPr id="0" name=""/>
        <dsp:cNvSpPr/>
      </dsp:nvSpPr>
      <dsp:spPr>
        <a:xfrm>
          <a:off x="3917474" y="1849003"/>
          <a:ext cx="91440" cy="486642"/>
        </a:xfrm>
        <a:custGeom>
          <a:avLst/>
          <a:gdLst/>
          <a:ahLst/>
          <a:cxnLst/>
          <a:rect l="0" t="0" r="0" b="0"/>
          <a:pathLst>
            <a:path>
              <a:moveTo>
                <a:pt x="45720" y="0"/>
              </a:moveTo>
              <a:lnTo>
                <a:pt x="4572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E395D0-B63B-40F4-B385-FFB0D281F700}">
      <dsp:nvSpPr>
        <dsp:cNvPr id="0" name=""/>
        <dsp:cNvSpPr/>
      </dsp:nvSpPr>
      <dsp:spPr>
        <a:xfrm>
          <a:off x="1159205" y="1849003"/>
          <a:ext cx="2803988" cy="486642"/>
        </a:xfrm>
        <a:custGeom>
          <a:avLst/>
          <a:gdLst/>
          <a:ahLst/>
          <a:cxnLst/>
          <a:rect l="0" t="0" r="0" b="0"/>
          <a:pathLst>
            <a:path>
              <a:moveTo>
                <a:pt x="2803988" y="0"/>
              </a:moveTo>
              <a:lnTo>
                <a:pt x="2803988" y="243321"/>
              </a:lnTo>
              <a:lnTo>
                <a:pt x="0" y="243321"/>
              </a:lnTo>
              <a:lnTo>
                <a:pt x="0" y="486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61233-04F6-4FCC-8C63-912C12E2468C}">
      <dsp:nvSpPr>
        <dsp:cNvPr id="0" name=""/>
        <dsp:cNvSpPr/>
      </dsp:nvSpPr>
      <dsp:spPr>
        <a:xfrm>
          <a:off x="2804520" y="690330"/>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Types</a:t>
          </a:r>
        </a:p>
      </dsp:txBody>
      <dsp:txXfrm>
        <a:off x="2804520" y="690330"/>
        <a:ext cx="2317346" cy="1158673"/>
      </dsp:txXfrm>
    </dsp:sp>
    <dsp:sp modelId="{DFFCF295-54A0-4446-8E31-1F445AF98B38}">
      <dsp:nvSpPr>
        <dsp:cNvPr id="0" name=""/>
        <dsp:cNvSpPr/>
      </dsp:nvSpPr>
      <dsp:spPr>
        <a:xfrm>
          <a:off x="532"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Spontaneous OAE’s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(SPOAE’s)</a:t>
          </a:r>
        </a:p>
      </dsp:txBody>
      <dsp:txXfrm>
        <a:off x="532" y="2335646"/>
        <a:ext cx="2317346" cy="1158673"/>
      </dsp:txXfrm>
    </dsp:sp>
    <dsp:sp modelId="{13BFE934-BB1A-42FB-B076-70D977A63B01}">
      <dsp:nvSpPr>
        <dsp:cNvPr id="0" name=""/>
        <dsp:cNvSpPr/>
      </dsp:nvSpPr>
      <dsp:spPr>
        <a:xfrm>
          <a:off x="2804520"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Distortion Product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(DPOAE’s)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0" i="0" u="none" strike="noStrike" kern="1200" cap="none" normalizeH="0" baseline="0" dirty="0" smtClean="0">
            <a:ln>
              <a:noFill/>
            </a:ln>
            <a:solidFill>
              <a:schemeClr val="tx1"/>
            </a:solidFill>
            <a:effectLst/>
            <a:latin typeface="Tahoma" pitchFamily="34" charset="0"/>
            <a:cs typeface="Arial" charset="0"/>
          </a:endParaRPr>
        </a:p>
      </dsp:txBody>
      <dsp:txXfrm>
        <a:off x="2804520" y="2335646"/>
        <a:ext cx="2317346" cy="1158673"/>
      </dsp:txXfrm>
    </dsp:sp>
    <dsp:sp modelId="{9F53862D-A9A4-43D7-A108-F4AFBE8B8597}">
      <dsp:nvSpPr>
        <dsp:cNvPr id="0" name=""/>
        <dsp:cNvSpPr/>
      </dsp:nvSpPr>
      <dsp:spPr>
        <a:xfrm>
          <a:off x="5608509" y="2335646"/>
          <a:ext cx="2317346" cy="11586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Transient Evoked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kern="1200" cap="none" normalizeH="0" baseline="0" dirty="0" smtClean="0">
              <a:ln>
                <a:noFill/>
              </a:ln>
              <a:solidFill>
                <a:schemeClr val="tx1"/>
              </a:solidFill>
              <a:effectLst/>
              <a:latin typeface="Tahoma" pitchFamily="34" charset="0"/>
              <a:cs typeface="Arial" charset="0"/>
            </a:rPr>
            <a:t>OAE’s (TEOAE’s)</a:t>
          </a:r>
        </a:p>
      </dsp:txBody>
      <dsp:txXfrm>
        <a:off x="5608509" y="2335646"/>
        <a:ext cx="2317346" cy="11586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109216-E8C5-45EE-A2AA-4C5672DA5E6B}" type="datetimeFigureOut">
              <a:rPr lang="en-US" smtClean="0"/>
              <a:pPr/>
              <a:t>12/13/2016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D13E2E-2895-4193-AB77-4208659EFE85}" type="slidenum">
              <a:rPr lang="en-US" smtClean="0"/>
              <a:pPr/>
              <a:t>‹#›</a:t>
            </a:fld>
            <a:endParaRPr lang="en-US" dirty="0"/>
          </a:p>
        </p:txBody>
      </p:sp>
    </p:spTree>
    <p:extLst>
      <p:ext uri="{BB962C8B-B14F-4D97-AF65-F5344CB8AC3E}">
        <p14:creationId xmlns:p14="http://schemas.microsoft.com/office/powerpoint/2010/main" xmlns="" val="1561256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B235593-D3CB-4CF0-A84C-3ED7F1AB2C46}" type="slidenum">
              <a:rPr lang="ar-SA" smtClean="0">
                <a:latin typeface="Arial" charset="0"/>
              </a:rPr>
              <a:pPr/>
              <a:t>2</a:t>
            </a:fld>
            <a:endParaRPr lang="en-US" dirty="0" smtClean="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lIns="91427" tIns="45713" rIns="91427" bIns="45713"/>
          <a:lstStyle/>
          <a:p>
            <a:endParaRPr lang="en-US" alt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E216EC3-D5BC-4AF6-8884-640F9D1B51FD}" type="slidenum">
              <a:rPr lang="en-AU" smtClean="0">
                <a:latin typeface="Arial" charset="0"/>
              </a:rPr>
              <a:pPr/>
              <a:t>82</a:t>
            </a:fld>
            <a:endParaRPr lang="en-AU" dirty="0" smtClean="0">
              <a:latin typeface="Arial" charset="0"/>
            </a:endParaRPr>
          </a:p>
        </p:txBody>
      </p:sp>
      <p:sp>
        <p:nvSpPr>
          <p:cNvPr id="125955" name="Rectangle 2"/>
          <p:cNvSpPr>
            <a:spLocks noGrp="1" noRot="1" noChangeAspect="1" noChangeArrowheads="1" noTextEdit="1"/>
          </p:cNvSpPr>
          <p:nvPr>
            <p:ph type="sldImg"/>
          </p:nvPr>
        </p:nvSpPr>
        <p:spPr>
          <a:xfrm>
            <a:off x="1143000" y="685800"/>
            <a:ext cx="4573588" cy="3430588"/>
          </a:xfrm>
          <a:ln/>
        </p:spPr>
      </p:sp>
      <p:sp>
        <p:nvSpPr>
          <p:cNvPr id="12595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451AFA00-F1E7-47FE-A825-D9BC6EA918E3}" type="slidenum">
              <a:rPr lang="en-AU" smtClean="0">
                <a:latin typeface="Arial" charset="0"/>
              </a:rPr>
              <a:pPr/>
              <a:t>83</a:t>
            </a:fld>
            <a:endParaRPr lang="en-AU" dirty="0" smtClean="0">
              <a:latin typeface="Arial" charset="0"/>
            </a:endParaRPr>
          </a:p>
        </p:txBody>
      </p:sp>
      <p:sp>
        <p:nvSpPr>
          <p:cNvPr id="126979" name="Rectangle 2"/>
          <p:cNvSpPr>
            <a:spLocks noGrp="1" noRot="1" noChangeAspect="1" noChangeArrowheads="1" noTextEdit="1"/>
          </p:cNvSpPr>
          <p:nvPr>
            <p:ph type="sldImg"/>
          </p:nvPr>
        </p:nvSpPr>
        <p:spPr>
          <a:xfrm>
            <a:off x="1143000" y="685800"/>
            <a:ext cx="4573588" cy="3430588"/>
          </a:xfrm>
          <a:ln/>
        </p:spPr>
      </p:sp>
      <p:sp>
        <p:nvSpPr>
          <p:cNvPr id="12698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EB5E3E1-92D6-4AD3-8D48-EAE042BA87B7}" type="slidenum">
              <a:rPr lang="en-AU" smtClean="0">
                <a:latin typeface="Arial" charset="0"/>
              </a:rPr>
              <a:pPr/>
              <a:t>85</a:t>
            </a:fld>
            <a:endParaRPr lang="en-AU" dirty="0" smtClean="0">
              <a:latin typeface="Arial" charset="0"/>
            </a:endParaRPr>
          </a:p>
        </p:txBody>
      </p:sp>
      <p:sp>
        <p:nvSpPr>
          <p:cNvPr id="133123" name="Rectangle 2"/>
          <p:cNvSpPr>
            <a:spLocks noGrp="1" noRot="1" noChangeAspect="1" noChangeArrowheads="1" noTextEdit="1"/>
          </p:cNvSpPr>
          <p:nvPr>
            <p:ph type="sldImg"/>
          </p:nvPr>
        </p:nvSpPr>
        <p:spPr>
          <a:xfrm>
            <a:off x="1143000" y="685800"/>
            <a:ext cx="4573588" cy="3430588"/>
          </a:xfrm>
          <a:ln/>
        </p:spPr>
      </p:sp>
      <p:sp>
        <p:nvSpPr>
          <p:cNvPr id="13312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978FCD6B-CB05-4C32-8B26-33F35951DFEE}" type="slidenum">
              <a:rPr lang="en-AU" smtClean="0">
                <a:latin typeface="Arial" charset="0"/>
              </a:rPr>
              <a:pPr/>
              <a:t>89</a:t>
            </a:fld>
            <a:endParaRPr lang="en-AU" dirty="0" smtClean="0">
              <a:latin typeface="Arial" charset="0"/>
            </a:endParaRPr>
          </a:p>
        </p:txBody>
      </p:sp>
      <p:sp>
        <p:nvSpPr>
          <p:cNvPr id="135171" name="Rectangle 2"/>
          <p:cNvSpPr>
            <a:spLocks noGrp="1" noRot="1" noChangeAspect="1" noChangeArrowheads="1" noTextEdit="1"/>
          </p:cNvSpPr>
          <p:nvPr>
            <p:ph type="sldImg"/>
          </p:nvPr>
        </p:nvSpPr>
        <p:spPr>
          <a:xfrm>
            <a:off x="1143000" y="685800"/>
            <a:ext cx="4573588" cy="3430588"/>
          </a:xfrm>
          <a:ln/>
        </p:spPr>
      </p:sp>
      <p:sp>
        <p:nvSpPr>
          <p:cNvPr id="13517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FF2BF4C6-D29D-4B11-AA05-8E02F97D3020}" type="slidenum">
              <a:rPr lang="en-AU" smtClean="0">
                <a:latin typeface="Arial" charset="0"/>
              </a:rPr>
              <a:pPr/>
              <a:t>94</a:t>
            </a:fld>
            <a:endParaRPr lang="en-AU" dirty="0" smtClean="0">
              <a:latin typeface="Arial" charset="0"/>
            </a:endParaRPr>
          </a:p>
        </p:txBody>
      </p:sp>
      <p:sp>
        <p:nvSpPr>
          <p:cNvPr id="148483" name="Rectangle 2"/>
          <p:cNvSpPr>
            <a:spLocks noGrp="1" noRot="1" noChangeAspect="1" noChangeArrowheads="1" noTextEdit="1"/>
          </p:cNvSpPr>
          <p:nvPr>
            <p:ph type="sldImg"/>
          </p:nvPr>
        </p:nvSpPr>
        <p:spPr>
          <a:xfrm>
            <a:off x="1143000" y="685800"/>
            <a:ext cx="4573588" cy="3430588"/>
          </a:xfrm>
          <a:ln/>
        </p:spPr>
      </p:sp>
      <p:sp>
        <p:nvSpPr>
          <p:cNvPr id="1484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F0EC0E6-1426-4055-A69F-3FC60C42AB36}" type="slidenum">
              <a:rPr lang="en-AU" smtClean="0">
                <a:latin typeface="Arial" charset="0"/>
              </a:rPr>
              <a:pPr/>
              <a:t>95</a:t>
            </a:fld>
            <a:endParaRPr lang="en-AU" dirty="0" smtClean="0">
              <a:latin typeface="Arial" charset="0"/>
            </a:endParaRPr>
          </a:p>
        </p:txBody>
      </p:sp>
      <p:sp>
        <p:nvSpPr>
          <p:cNvPr id="149507"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49508" name="Rectangle 3"/>
          <p:cNvSpPr>
            <a:spLocks noGrp="1" noChangeArrowheads="1"/>
          </p:cNvSpPr>
          <p:nvPr>
            <p:ph type="body" idx="1"/>
          </p:nvPr>
        </p:nvSpPr>
        <p:spPr>
          <a:xfrm>
            <a:off x="914400" y="4356100"/>
            <a:ext cx="5029200" cy="4135438"/>
          </a:xfrm>
          <a:noFill/>
          <a:ln/>
        </p:spPr>
        <p:txBody>
          <a:bodyPr lIns="83529" tIns="41032" rIns="83529" bIns="41032"/>
          <a:lstStyle/>
          <a:p>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C24304F9-F69E-4736-893C-BE54B2CC59B4}" type="slidenum">
              <a:rPr lang="en-AU" smtClean="0">
                <a:latin typeface="Arial" charset="0"/>
              </a:rPr>
              <a:pPr/>
              <a:t>100</a:t>
            </a:fld>
            <a:endParaRPr lang="en-AU" dirty="0" smtClean="0">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dirty="0"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D5AD33E-0348-4F44-968D-3F18C3AF1954}" type="slidenum">
              <a:rPr lang="en-AU" smtClean="0">
                <a:latin typeface="Arial" charset="0"/>
              </a:rPr>
              <a:pPr/>
              <a:t>4</a:t>
            </a:fld>
            <a:endParaRPr lang="en-AU" dirty="0" smtClean="0">
              <a:latin typeface="Arial" charset="0"/>
            </a:endParaRPr>
          </a:p>
        </p:txBody>
      </p:sp>
      <p:sp>
        <p:nvSpPr>
          <p:cNvPr id="115715" name="Rectangle 2"/>
          <p:cNvSpPr>
            <a:spLocks noGrp="1" noRot="1" noChangeAspect="1" noChangeArrowheads="1" noTextEdit="1"/>
          </p:cNvSpPr>
          <p:nvPr>
            <p:ph type="sldImg"/>
          </p:nvPr>
        </p:nvSpPr>
        <p:spPr>
          <a:xfrm>
            <a:off x="1143000" y="685800"/>
            <a:ext cx="4573588" cy="3430588"/>
          </a:xfrm>
          <a:ln/>
        </p:spPr>
      </p:sp>
      <p:sp>
        <p:nvSpPr>
          <p:cNvPr id="115716"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39F200D9-91E3-467D-90AA-9AF0B8D74441}" type="slidenum">
              <a:rPr lang="en-AU" smtClean="0">
                <a:latin typeface="Arial" charset="0"/>
              </a:rPr>
              <a:pPr/>
              <a:t>5</a:t>
            </a:fld>
            <a:endParaRPr lang="en-AU" dirty="0" smtClean="0">
              <a:latin typeface="Arial" charset="0"/>
            </a:endParaRPr>
          </a:p>
        </p:txBody>
      </p:sp>
      <p:sp>
        <p:nvSpPr>
          <p:cNvPr id="116739" name="Rectangle 2"/>
          <p:cNvSpPr>
            <a:spLocks noGrp="1" noRot="1" noChangeAspect="1" noChangeArrowheads="1" noTextEdit="1"/>
          </p:cNvSpPr>
          <p:nvPr>
            <p:ph type="sldImg"/>
          </p:nvPr>
        </p:nvSpPr>
        <p:spPr>
          <a:xfrm>
            <a:off x="1143000" y="685800"/>
            <a:ext cx="4573588" cy="3430588"/>
          </a:xfrm>
          <a:ln/>
        </p:spPr>
      </p:sp>
      <p:sp>
        <p:nvSpPr>
          <p:cNvPr id="116740"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F569E96-B714-44E1-A3E0-7FCEE6B95E9B}" type="slidenum">
              <a:rPr lang="en-AU" smtClean="0">
                <a:latin typeface="Arial" charset="0"/>
              </a:rPr>
              <a:pPr/>
              <a:t>6</a:t>
            </a:fld>
            <a:endParaRPr lang="en-AU" dirty="0" smtClean="0">
              <a:latin typeface="Arial" charset="0"/>
            </a:endParaRPr>
          </a:p>
        </p:txBody>
      </p:sp>
      <p:sp>
        <p:nvSpPr>
          <p:cNvPr id="117763" name="Rectangle 2"/>
          <p:cNvSpPr>
            <a:spLocks noGrp="1" noRot="1" noChangeAspect="1" noChangeArrowheads="1" noTextEdit="1"/>
          </p:cNvSpPr>
          <p:nvPr>
            <p:ph type="sldImg"/>
          </p:nvPr>
        </p:nvSpPr>
        <p:spPr>
          <a:xfrm>
            <a:off x="1143000" y="685800"/>
            <a:ext cx="4573588" cy="3430588"/>
          </a:xfrm>
          <a:ln/>
        </p:spPr>
      </p:sp>
      <p:sp>
        <p:nvSpPr>
          <p:cNvPr id="11776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E295E4F-F423-414C-89AD-7D131DAC71C4}" type="slidenum">
              <a:rPr lang="en-AU" smtClean="0">
                <a:latin typeface="Arial" charset="0"/>
              </a:rPr>
              <a:pPr/>
              <a:t>7</a:t>
            </a:fld>
            <a:endParaRPr lang="en-AU" dirty="0" smtClean="0">
              <a:latin typeface="Arial" charset="0"/>
            </a:endParaRPr>
          </a:p>
        </p:txBody>
      </p:sp>
      <p:sp>
        <p:nvSpPr>
          <p:cNvPr id="118787" name="Rectangle 2"/>
          <p:cNvSpPr>
            <a:spLocks noGrp="1" noRot="1" noChangeAspect="1" noChangeArrowheads="1" noTextEdit="1"/>
          </p:cNvSpPr>
          <p:nvPr>
            <p:ph type="sldImg"/>
          </p:nvPr>
        </p:nvSpPr>
        <p:spPr>
          <a:xfrm>
            <a:off x="1143000" y="685800"/>
            <a:ext cx="4573588" cy="3430588"/>
          </a:xfrm>
          <a:ln/>
        </p:spPr>
      </p:sp>
      <p:sp>
        <p:nvSpPr>
          <p:cNvPr id="118788"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36C90AC-AD56-4DDF-930E-0EC57A9B64A1}" type="slidenum">
              <a:rPr lang="en-AU" smtClean="0">
                <a:latin typeface="Arial" charset="0"/>
              </a:rPr>
              <a:pPr/>
              <a:t>8</a:t>
            </a:fld>
            <a:endParaRPr lang="en-AU" dirty="0" smtClean="0">
              <a:latin typeface="Arial" charset="0"/>
            </a:endParaRPr>
          </a:p>
        </p:txBody>
      </p:sp>
      <p:sp>
        <p:nvSpPr>
          <p:cNvPr id="119811" name="Rectangle 2"/>
          <p:cNvSpPr>
            <a:spLocks noGrp="1" noRot="1" noChangeAspect="1" noChangeArrowheads="1" noTextEdit="1"/>
          </p:cNvSpPr>
          <p:nvPr>
            <p:ph type="sldImg"/>
          </p:nvPr>
        </p:nvSpPr>
        <p:spPr>
          <a:xfrm>
            <a:off x="1143000" y="685800"/>
            <a:ext cx="4573588" cy="3430588"/>
          </a:xfrm>
          <a:ln/>
        </p:spPr>
      </p:sp>
      <p:sp>
        <p:nvSpPr>
          <p:cNvPr id="11981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6262A55-27A3-4654-B966-99D2F196FD5B}" type="slidenum">
              <a:rPr lang="en-AU" smtClean="0">
                <a:latin typeface="Arial" charset="0"/>
              </a:rPr>
              <a:pPr/>
              <a:t>72</a:t>
            </a:fld>
            <a:endParaRPr lang="en-AU" dirty="0" smtClean="0">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0AB366C-48CB-460A-BED5-6881C9E51C10}" type="slidenum">
              <a:rPr lang="en-AU" smtClean="0">
                <a:latin typeface="Arial" charset="0"/>
              </a:rPr>
              <a:pPr/>
              <a:t>79</a:t>
            </a:fld>
            <a:endParaRPr lang="en-AU" dirty="0" smtClean="0">
              <a:latin typeface="Arial" charset="0"/>
            </a:endParaRPr>
          </a:p>
        </p:txBody>
      </p:sp>
      <p:sp>
        <p:nvSpPr>
          <p:cNvPr id="123907" name="Rectangle 2"/>
          <p:cNvSpPr>
            <a:spLocks noGrp="1" noRot="1" noChangeAspect="1" noChangeArrowheads="1" noTextEdit="1"/>
          </p:cNvSpPr>
          <p:nvPr>
            <p:ph type="sldImg"/>
          </p:nvPr>
        </p:nvSpPr>
        <p:spPr>
          <a:xfrm>
            <a:off x="1143000" y="685800"/>
            <a:ext cx="4573588" cy="3430588"/>
          </a:xfrm>
          <a:ln/>
        </p:spPr>
      </p:sp>
      <p:sp>
        <p:nvSpPr>
          <p:cNvPr id="123908"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0000931D-CEE9-45F7-AEF7-DFFE713A9075}" type="slidenum">
              <a:rPr lang="en-AU" smtClean="0">
                <a:latin typeface="Arial" charset="0"/>
              </a:rPr>
              <a:pPr/>
              <a:t>80</a:t>
            </a:fld>
            <a:endParaRPr lang="en-AU" dirty="0" smtClean="0">
              <a:latin typeface="Arial" charset="0"/>
            </a:endParaRPr>
          </a:p>
        </p:txBody>
      </p:sp>
      <p:sp>
        <p:nvSpPr>
          <p:cNvPr id="124931" name="Rectangle 2"/>
          <p:cNvSpPr>
            <a:spLocks noGrp="1" noRot="1" noChangeAspect="1" noChangeArrowheads="1" noTextEdit="1"/>
          </p:cNvSpPr>
          <p:nvPr>
            <p:ph type="sldImg"/>
          </p:nvPr>
        </p:nvSpPr>
        <p:spPr>
          <a:xfrm>
            <a:off x="1143000" y="685800"/>
            <a:ext cx="4573588" cy="3430588"/>
          </a:xfrm>
          <a:ln/>
        </p:spPr>
      </p:sp>
      <p:sp>
        <p:nvSpPr>
          <p:cNvPr id="124932" name="Rectangle 3"/>
          <p:cNvSpPr>
            <a:spLocks noGrp="1" noChangeArrowheads="1"/>
          </p:cNvSpPr>
          <p:nvPr>
            <p:ph type="body" idx="1"/>
          </p:nvPr>
        </p:nvSpPr>
        <p:spPr>
          <a:xfrm>
            <a:off x="914400" y="4344988"/>
            <a:ext cx="5029200" cy="244475"/>
          </a:xfrm>
          <a:noFill/>
          <a:ln/>
        </p:spPr>
        <p:txBody>
          <a:bodyPr/>
          <a:lstStyle/>
          <a:p>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dirty="0">
              <a:solidFill>
                <a:prstClr val="white"/>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27892D3-2856-4EBB-BAB3-834B45D28543}" type="slidenum">
              <a:rPr lang="en-US" smtClean="0"/>
              <a:pPr/>
              <a:t>‹#›</a:t>
            </a:fld>
            <a:endParaRPr lang="en-US" dirty="0"/>
          </a:p>
        </p:txBody>
      </p:sp>
    </p:spTree>
    <p:extLst>
      <p:ext uri="{BB962C8B-B14F-4D97-AF65-F5344CB8AC3E}">
        <p14:creationId xmlns:p14="http://schemas.microsoft.com/office/powerpoint/2010/main" xmlns="" val="2065786667"/>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332277540"/>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927219775"/>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686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28600" y="18288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267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01431537"/>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991100" y="19050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991100" y="42672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8"/>
          <p:cNvSpPr>
            <a:spLocks noGrp="1" noChangeArrowheads="1"/>
          </p:cNvSpPr>
          <p:nvPr>
            <p:ph type="sldNum" sz="quarter" idx="10"/>
          </p:nvPr>
        </p:nvSpPr>
        <p:spPr>
          <a:ln/>
        </p:spPr>
        <p:txBody>
          <a:bodyPr/>
          <a:lstStyle>
            <a:lvl1pPr>
              <a:defRPr/>
            </a:lvl1pPr>
          </a:lstStyle>
          <a:p>
            <a:pPr>
              <a:defRPr/>
            </a:pPr>
            <a:fld id="{FFDC7F80-3202-475C-A36E-5B596C46F268}" type="slidenum">
              <a:rPr lang="en-AU"/>
              <a:pPr>
                <a:defRPr/>
              </a:pPr>
              <a:t>‹#›</a:t>
            </a:fld>
            <a:endParaRPr lang="en-AU" dirty="0"/>
          </a:p>
        </p:txBody>
      </p:sp>
    </p:spTree>
    <p:extLst>
      <p:ext uri="{BB962C8B-B14F-4D97-AF65-F5344CB8AC3E}">
        <p14:creationId xmlns:p14="http://schemas.microsoft.com/office/powerpoint/2010/main" xmlns="" val="2938755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hart Placeholder 3"/>
          <p:cNvSpPr>
            <a:spLocks noGrp="1"/>
          </p:cNvSpPr>
          <p:nvPr>
            <p:ph type="chart" sz="half" idx="2"/>
          </p:nvPr>
        </p:nvSpPr>
        <p:spPr>
          <a:xfrm>
            <a:off x="4991100" y="1905000"/>
            <a:ext cx="3924300" cy="4572000"/>
          </a:xfrm>
        </p:spPr>
        <p:txBody>
          <a:bodyPr/>
          <a:lstStyle/>
          <a:p>
            <a:pPr lvl="0"/>
            <a:endParaRPr lang="ar-SA" noProof="0" smtClean="0"/>
          </a:p>
        </p:txBody>
      </p:sp>
      <p:sp>
        <p:nvSpPr>
          <p:cNvPr id="5" name="Rectangle 8"/>
          <p:cNvSpPr>
            <a:spLocks noGrp="1" noChangeArrowheads="1"/>
          </p:cNvSpPr>
          <p:nvPr>
            <p:ph type="sldNum" sz="quarter" idx="10"/>
          </p:nvPr>
        </p:nvSpPr>
        <p:spPr>
          <a:ln/>
        </p:spPr>
        <p:txBody>
          <a:bodyPr/>
          <a:lstStyle>
            <a:lvl1pPr>
              <a:defRPr/>
            </a:lvl1pPr>
          </a:lstStyle>
          <a:p>
            <a:pPr>
              <a:defRPr/>
            </a:pPr>
            <a:fld id="{BC9F7B19-61D8-48A5-8EDA-FF92C71A6AC8}" type="slidenum">
              <a:rPr lang="en-AU"/>
              <a:pPr>
                <a:defRPr/>
              </a:pPr>
              <a:t>‹#›</a:t>
            </a:fld>
            <a:endParaRPr lang="en-AU" dirty="0"/>
          </a:p>
        </p:txBody>
      </p:sp>
    </p:spTree>
    <p:extLst>
      <p:ext uri="{BB962C8B-B14F-4D97-AF65-F5344CB8AC3E}">
        <p14:creationId xmlns:p14="http://schemas.microsoft.com/office/powerpoint/2010/main" xmlns="" val="2898345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3200400" cy="6858000"/>
            <a:chOff x="0" y="0"/>
            <a:chExt cx="2016" cy="4320"/>
          </a:xfrm>
        </p:grpSpPr>
        <p:sp>
          <p:nvSpPr>
            <p:cNvPr id="8"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9"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10"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11"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12"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3" name="Object 11"/>
          <p:cNvGraphicFramePr>
            <a:graphicFrameLocks noChangeAspect="1"/>
          </p:cNvGraphicFramePr>
          <p:nvPr/>
        </p:nvGraphicFramePr>
        <p:xfrm>
          <a:off x="3203575" y="0"/>
          <a:ext cx="606425" cy="765175"/>
        </p:xfrm>
        <a:graphic>
          <a:graphicData uri="http://schemas.openxmlformats.org/presentationml/2006/ole">
            <p:oleObj spid="_x0000_s2069" name="Image" r:id="rId3" imgW="1676190" imgH="2311111" progId="">
              <p:embed/>
            </p:oleObj>
          </a:graphicData>
        </a:graphic>
      </p:graphicFrame>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dirty="0"/>
          </a:p>
        </p:txBody>
      </p:sp>
      <p:sp>
        <p:nvSpPr>
          <p:cNvPr id="16" name="Rectangle 6"/>
          <p:cNvSpPr>
            <a:spLocks noGrp="1" noChangeArrowheads="1"/>
          </p:cNvSpPr>
          <p:nvPr>
            <p:ph type="sldNum" sz="quarter" idx="12"/>
          </p:nvPr>
        </p:nvSpPr>
        <p:spPr/>
        <p:txBody>
          <a:bodyPr/>
          <a:lstStyle>
            <a:lvl1pPr>
              <a:defRPr/>
            </a:lvl1pPr>
          </a:lstStyle>
          <a:p>
            <a:pPr>
              <a:defRPr/>
            </a:pPr>
            <a:fld id="{98F6E621-249B-490D-A6A5-3F967A3D360D}" type="slidenum">
              <a:rPr lang="en-US"/>
              <a:pPr>
                <a:defRPr/>
              </a:pPr>
              <a:t>‹#›</a:t>
            </a:fld>
            <a:endParaRPr lang="en-US" dirty="0"/>
          </a:p>
        </p:txBody>
      </p:sp>
    </p:spTree>
    <p:extLst>
      <p:ext uri="{BB962C8B-B14F-4D97-AF65-F5344CB8AC3E}">
        <p14:creationId xmlns:p14="http://schemas.microsoft.com/office/powerpoint/2010/main" xmlns="" val="92507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200400" cy="6858000"/>
            <a:chOff x="0" y="0"/>
            <a:chExt cx="2016" cy="4320"/>
          </a:xfrm>
        </p:grpSpPr>
        <p:sp>
          <p:nvSpPr>
            <p:cNvPr id="5"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6"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dirty="0"/>
          </a:p>
        </p:txBody>
      </p:sp>
      <p:sp>
        <p:nvSpPr>
          <p:cNvPr id="8"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9"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0" name="Object 11"/>
          <p:cNvGraphicFramePr>
            <a:graphicFrameLocks noChangeAspect="1"/>
          </p:cNvGraphicFramePr>
          <p:nvPr/>
        </p:nvGraphicFramePr>
        <p:xfrm>
          <a:off x="3203575" y="0"/>
          <a:ext cx="606425" cy="765175"/>
        </p:xfrm>
        <a:graphic>
          <a:graphicData uri="http://schemas.openxmlformats.org/presentationml/2006/ole">
            <p:oleObj spid="_x0000_s10250" name="Image" r:id="rId3" imgW="1676190" imgH="2311111" progId="">
              <p:embed/>
            </p:oleObj>
          </a:graphicData>
        </a:graphic>
      </p:graphicFrame>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dirty="0"/>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dirty="0"/>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FA44470C-2AAF-43B9-9407-9A17CB1EF50D}" type="slidenum">
              <a:rPr lang="en-US"/>
              <a:pPr>
                <a:defRPr/>
              </a:pPr>
              <a:t>‹#›</a:t>
            </a:fld>
            <a:endParaRPr lang="en-US" dirty="0"/>
          </a:p>
        </p:txBody>
      </p:sp>
    </p:spTree>
    <p:extLst>
      <p:ext uri="{BB962C8B-B14F-4D97-AF65-F5344CB8AC3E}">
        <p14:creationId xmlns:p14="http://schemas.microsoft.com/office/powerpoint/2010/main" xmlns="" val="357985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a:xfrm>
            <a:off x="457200"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768739659"/>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 name="Date Placeholder 3"/>
          <p:cNvSpPr>
            <a:spLocks noGrp="1"/>
          </p:cNvSpPr>
          <p:nvPr>
            <p:ph type="dt" sz="half" idx="10"/>
          </p:nvPr>
        </p:nvSpPr>
        <p:spPr>
          <a:xfrm>
            <a:off x="6955632" y="6477000"/>
            <a:ext cx="2133600" cy="304800"/>
          </a:xfrm>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5" name="Footer Placeholder 4"/>
          <p:cNvSpPr>
            <a:spLocks noGrp="1"/>
          </p:cNvSpPr>
          <p:nvPr>
            <p:ph type="ftr" sz="quarter" idx="11"/>
          </p:nvPr>
        </p:nvSpPr>
        <p:spPr>
          <a:xfrm>
            <a:off x="2619376" y="6480969"/>
            <a:ext cx="4260056" cy="300831"/>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627892D3-2856-4EBB-BAB3-834B45D28543}" type="slidenum">
              <a:rPr lang="en-US" smtClean="0">
                <a:solidFill>
                  <a:prstClr val="white"/>
                </a:solidFill>
              </a:rPr>
              <a:pPr/>
              <a:t>‹#›</a:t>
            </a:fld>
            <a:endParaRPr lang="en-US" dirty="0">
              <a:solidFill>
                <a:prstClr val="white"/>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3995827650"/>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6" name="Footer Placeholder 5"/>
          <p:cNvSpPr>
            <a:spLocks noGrp="1"/>
          </p:cNvSpPr>
          <p:nvPr>
            <p:ph type="ftr" sz="quarter" idx="11"/>
          </p:nvPr>
        </p:nvSpPr>
        <p:spPr>
          <a:xfrm>
            <a:off x="457200" y="6480969"/>
            <a:ext cx="4260056" cy="301752"/>
          </a:xfr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36100178"/>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8" name="Footer Placeholder 7"/>
          <p:cNvSpPr>
            <a:spLocks noGrp="1"/>
          </p:cNvSpPr>
          <p:nvPr>
            <p:ph type="ftr" sz="quarter" idx="11"/>
          </p:nvPr>
        </p:nvSpPr>
        <p:spPr>
          <a:xfrm>
            <a:off x="457200" y="6480969"/>
            <a:ext cx="4261104" cy="301752"/>
          </a:xfr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4154549585"/>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9374121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3" name="Footer Placeholder 2"/>
          <p:cNvSpPr>
            <a:spLocks noGrp="1"/>
          </p:cNvSpPr>
          <p:nvPr>
            <p:ph type="ftr" sz="quarter" idx="11"/>
          </p:nvPr>
        </p:nvSpPr>
        <p:spPr>
          <a:xfrm>
            <a:off x="457200" y="6481890"/>
            <a:ext cx="4260056" cy="300831"/>
          </a:xfr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7589520" y="6480969"/>
            <a:ext cx="502920" cy="301752"/>
          </a:xfrm>
        </p:spPr>
        <p:txBody>
          <a:body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6518770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001647699"/>
      </p:ext>
    </p:extLst>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dirty="0">
              <a:solidFill>
                <a:prstClr val="white"/>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512841664"/>
      </p:ext>
    </p:extLst>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BE0641F-7B11-4118-92FB-306F7995DD43}" type="datetimeFigureOut">
              <a:rPr lang="en-US" smtClean="0">
                <a:solidFill>
                  <a:prstClr val="white"/>
                </a:solidFill>
              </a:rPr>
              <a:pPr/>
              <a:t>12/13/2016</a:t>
            </a:fld>
            <a:endParaRPr lang="en-US" dirty="0">
              <a:solidFill>
                <a:prstClr val="white"/>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dirty="0">
              <a:solidFill>
                <a:prstClr val="white"/>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27892D3-2856-4EBB-BAB3-834B45D2854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67625468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wedge/>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63.jpe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38.jpeg"/><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0.jpe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44.png"/><Relationship Id="rId2" Type="http://schemas.openxmlformats.org/officeDocument/2006/relationships/slideLayout" Target="../slideLayouts/slideLayout4.xml"/><Relationship Id="rId1" Type="http://schemas.openxmlformats.org/officeDocument/2006/relationships/video" Target="file:///\\VIPER\USERS\FACULTY\PCHANAVAN\public_html\audiology\tube.mov" TargetMode="External"/><Relationship Id="rId6" Type="http://schemas.openxmlformats.org/officeDocument/2006/relationships/image" Target="../media/image31.png"/><Relationship Id="rId5" Type="http://schemas.openxmlformats.org/officeDocument/2006/relationships/image" Target="../media/image43.jpeg"/><Relationship Id="rId4" Type="http://schemas.openxmlformats.org/officeDocument/2006/relationships/image" Target="../media/image42.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mtClean="0"/>
              <a:t>Audiology presentation</a:t>
            </a:r>
            <a:endParaRPr lang="en-US" dirty="0"/>
          </a:p>
        </p:txBody>
      </p:sp>
      <p:sp>
        <p:nvSpPr>
          <p:cNvPr id="3" name="Subtitle 2"/>
          <p:cNvSpPr>
            <a:spLocks noGrp="1"/>
          </p:cNvSpPr>
          <p:nvPr>
            <p:ph type="subTitle" idx="1"/>
          </p:nvPr>
        </p:nvSpPr>
        <p:spPr/>
        <p:txBody>
          <a:bodyPr/>
          <a:lstStyle/>
          <a:p>
            <a:r>
              <a:rPr lang="en-US" dirty="0" smtClean="0"/>
              <a:t>Murad Almomani, Ph.D., CCC-A, FAAA</a:t>
            </a:r>
          </a:p>
          <a:p>
            <a:r>
              <a:rPr lang="en-US" dirty="0" smtClean="0"/>
              <a:t>American Board of Audiology</a:t>
            </a:r>
            <a:endParaRPr lang="en-US" dirty="0"/>
          </a:p>
        </p:txBody>
      </p:sp>
    </p:spTree>
    <p:extLst>
      <p:ext uri="{BB962C8B-B14F-4D97-AF65-F5344CB8AC3E}">
        <p14:creationId xmlns:p14="http://schemas.microsoft.com/office/powerpoint/2010/main" xmlns="" val="355115113"/>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Pure Tone Audiometry</a:t>
            </a:r>
          </a:p>
        </p:txBody>
      </p:sp>
      <p:sp>
        <p:nvSpPr>
          <p:cNvPr id="41987" name="Rectangle 3"/>
          <p:cNvSpPr>
            <a:spLocks noGrp="1" noChangeArrowheads="1"/>
          </p:cNvSpPr>
          <p:nvPr>
            <p:ph type="body" sz="half" idx="1"/>
          </p:nvPr>
        </p:nvSpPr>
        <p:spPr>
          <a:xfrm>
            <a:off x="914400" y="1905000"/>
            <a:ext cx="3925888" cy="4572000"/>
          </a:xfrm>
        </p:spPr>
        <p:txBody>
          <a:bodyPr/>
          <a:lstStyle/>
          <a:p>
            <a:pPr eaLnBrk="1" hangingPunct="1"/>
            <a:r>
              <a:rPr lang="en-US" sz="1800" dirty="0" smtClean="0"/>
              <a:t>Most common test</a:t>
            </a:r>
          </a:p>
          <a:p>
            <a:pPr eaLnBrk="1" hangingPunct="1"/>
            <a:r>
              <a:rPr lang="en-US" sz="1800" dirty="0" smtClean="0"/>
              <a:t>Threshold of audibility</a:t>
            </a:r>
          </a:p>
          <a:p>
            <a:pPr eaLnBrk="1" hangingPunct="1"/>
            <a:r>
              <a:rPr lang="en-US" sz="1800" dirty="0" smtClean="0"/>
              <a:t>Activation of auditory system</a:t>
            </a:r>
          </a:p>
          <a:p>
            <a:pPr eaLnBrk="1" hangingPunct="1"/>
            <a:r>
              <a:rPr lang="en-US" sz="1800" dirty="0" smtClean="0"/>
              <a:t>Energy formatted into neural code</a:t>
            </a:r>
          </a:p>
          <a:p>
            <a:pPr eaLnBrk="1" hangingPunct="1"/>
            <a:r>
              <a:rPr lang="en-US" sz="1800" dirty="0" smtClean="0"/>
              <a:t>Air conduction assesses entire system</a:t>
            </a:r>
          </a:p>
          <a:p>
            <a:pPr eaLnBrk="1" hangingPunct="1"/>
            <a:r>
              <a:rPr lang="en-US" sz="1800" dirty="0" smtClean="0"/>
              <a:t>Bone conduction assesses cochlea onwards</a:t>
            </a:r>
          </a:p>
        </p:txBody>
      </p:sp>
      <p:pic>
        <p:nvPicPr>
          <p:cNvPr id="41988" name="Picture 4" descr="auditorypathway"/>
          <p:cNvPicPr>
            <a:picLocks noGrp="1" noChangeAspect="1" noChangeArrowheads="1"/>
          </p:cNvPicPr>
          <p:nvPr>
            <p:ph type="chart" sz="half" idx="2"/>
          </p:nvPr>
        </p:nvPicPr>
        <p:blipFill>
          <a:blip r:embed="rId2"/>
          <a:srcRect/>
          <a:stretch>
            <a:fillRect/>
          </a:stretch>
        </p:blipFill>
        <p:spPr>
          <a:xfrm>
            <a:off x="4876800" y="1752600"/>
            <a:ext cx="4191000" cy="5105400"/>
          </a:xfrm>
        </p:spPr>
      </p:pic>
    </p:spTree>
    <p:extLst>
      <p:ext uri="{BB962C8B-B14F-4D97-AF65-F5344CB8AC3E}">
        <p14:creationId xmlns:p14="http://schemas.microsoft.com/office/powerpoint/2010/main" xmlns="" val="23141964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dirty="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a:srcRect/>
          <a:stretch>
            <a:fillRect/>
          </a:stretch>
        </p:blipFill>
        <p:spPr>
          <a:xfrm>
            <a:off x="1906588" y="1925638"/>
            <a:ext cx="5989637" cy="4551362"/>
          </a:xfrm>
          <a:noFill/>
        </p:spPr>
      </p:pic>
      <p:graphicFrame>
        <p:nvGraphicFramePr>
          <p:cNvPr id="14338" name="Object 4"/>
          <p:cNvGraphicFramePr>
            <a:graphicFrameLocks noChangeAspect="1"/>
          </p:cNvGraphicFramePr>
          <p:nvPr>
            <p:extLst>
              <p:ext uri="{D42A27DB-BD31-4B8C-83A1-F6EECF244321}">
                <p14:modId xmlns:p14="http://schemas.microsoft.com/office/powerpoint/2010/main" xmlns="" val="3360755769"/>
              </p:ext>
            </p:extLst>
          </p:nvPr>
        </p:nvGraphicFramePr>
        <p:xfrm>
          <a:off x="0" y="1295400"/>
          <a:ext cx="9067800" cy="5562600"/>
        </p:xfrm>
        <a:graphic>
          <a:graphicData uri="http://schemas.openxmlformats.org/presentationml/2006/ole">
            <p:oleObj spid="_x0000_s9232" name="Photo Editor Photo" r:id="rId5" imgW="8621328" imgH="7209524" progId="">
              <p:embed/>
            </p:oleObj>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dirty="0">
                <a:solidFill>
                  <a:schemeClr val="accent2"/>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dirty="0">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dirty="0">
                <a:solidFill>
                  <a:schemeClr val="accent2"/>
                </a:solidFill>
                <a:latin typeface="Times" pitchFamily="18" charset="0"/>
              </a:rPr>
              <a:t>10 dBnHL</a:t>
            </a:r>
          </a:p>
        </p:txBody>
      </p:sp>
    </p:spTree>
    <p:extLst>
      <p:ext uri="{BB962C8B-B14F-4D97-AF65-F5344CB8AC3E}">
        <p14:creationId xmlns:p14="http://schemas.microsoft.com/office/powerpoint/2010/main" xmlns="" val="4270667823"/>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Age: age affects considerably on ABR.</a:t>
            </a:r>
          </a:p>
          <a:p>
            <a:endParaRPr lang="en-US" dirty="0" smtClean="0"/>
          </a:p>
          <a:p>
            <a:r>
              <a:rPr lang="en-US" dirty="0" smtClean="0"/>
              <a:t>ABR changes as a function of age especially in the first 18 months of life.</a:t>
            </a:r>
          </a:p>
          <a:p>
            <a:endParaRPr lang="en-US" dirty="0" smtClean="0"/>
          </a:p>
          <a:p>
            <a:r>
              <a:rPr lang="en-US" dirty="0" smtClean="0"/>
              <a:t>ABR in infants</a:t>
            </a:r>
          </a:p>
          <a:p>
            <a:pPr lvl="1"/>
            <a:r>
              <a:rPr lang="en-US" dirty="0" smtClean="0"/>
              <a:t>Can first be recorded at approximately 28 weeks of conceptional age.</a:t>
            </a:r>
          </a:p>
          <a:p>
            <a:pPr lvl="1"/>
            <a:r>
              <a:rPr lang="en-US" dirty="0" smtClean="0"/>
              <a:t>Wave I is more prominent than later waves.</a:t>
            </a:r>
          </a:p>
          <a:p>
            <a:pPr lvl="1"/>
            <a:r>
              <a:rPr lang="en-US" dirty="0" smtClean="0"/>
              <a:t>Wave I is usually larger in amplitude than in adults (so V/I is less than 1.0).</a:t>
            </a:r>
          </a:p>
          <a:p>
            <a:pPr lvl="1"/>
            <a:r>
              <a:rPr lang="en-US" dirty="0" smtClean="0"/>
              <a:t>Wave I latency may be delayed of around 0.3 ms.</a:t>
            </a:r>
          </a:p>
          <a:p>
            <a:pPr lvl="1"/>
            <a:r>
              <a:rPr lang="en-US" dirty="0" smtClean="0"/>
              <a:t>Wave I is usually larger in amplitude than wave V.</a:t>
            </a:r>
          </a:p>
          <a:p>
            <a:pPr lvl="1"/>
            <a:r>
              <a:rPr lang="en-US" dirty="0" smtClean="0"/>
              <a:t>Wave V is generally prolonged more than wave I or wave III.</a:t>
            </a:r>
          </a:p>
          <a:p>
            <a:pPr lvl="1"/>
            <a:r>
              <a:rPr lang="en-US" dirty="0" smtClean="0"/>
              <a:t>So interpeak intervals in neonates are longer than in adults. </a:t>
            </a:r>
          </a:p>
          <a:p>
            <a:pPr lvl="1"/>
            <a:r>
              <a:rPr lang="en-US" dirty="0" smtClean="0"/>
              <a:t>Maturation occurs peripheral to central. So earlier waves mature first.</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xmlns="" val="2708210329"/>
      </p:ext>
    </p:extLst>
  </p:cSld>
  <p:clrMapOvr>
    <a:masterClrMapping/>
  </p:clrMapOvr>
  <p:transition>
    <p:wedg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neonates the  I-V interpeak intervals changes as a function of intensity  (longer at high intensity levels) while in adults interpeak intervals are stable regardless of stimulus intensity.</a:t>
            </a:r>
          </a:p>
          <a:p>
            <a:endParaRPr lang="en-US" dirty="0" smtClean="0"/>
          </a:p>
          <a:p>
            <a:r>
              <a:rPr lang="en-US" dirty="0" smtClean="0"/>
              <a:t>Increasing rate of stimulus produces a more pronounced increase in ABR latency with infants than adults.</a:t>
            </a:r>
          </a:p>
          <a:p>
            <a:pPr lvl="1"/>
            <a:r>
              <a:rPr lang="en-US" dirty="0" smtClean="0"/>
              <a:t>Usually no ABR can be recorded in newborns if a stimulus rate more than 40 is used. </a:t>
            </a:r>
          </a:p>
          <a:p>
            <a:endParaRPr lang="en-US" dirty="0" smtClean="0"/>
          </a:p>
          <a:p>
            <a:endParaRPr lang="en-US" dirty="0"/>
          </a:p>
        </p:txBody>
      </p:sp>
    </p:spTree>
    <p:extLst>
      <p:ext uri="{BB962C8B-B14F-4D97-AF65-F5344CB8AC3E}">
        <p14:creationId xmlns:p14="http://schemas.microsoft.com/office/powerpoint/2010/main" xmlns="" val="2387733394"/>
      </p:ext>
    </p:extLst>
  </p:cSld>
  <p:clrMapOvr>
    <a:masterClrMapping/>
  </p:clrMapOvr>
  <p:transition>
    <p:wedg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ABR changes with age are nonlinear.</a:t>
            </a:r>
          </a:p>
          <a:p>
            <a:pPr lvl="1"/>
            <a:r>
              <a:rPr lang="en-US" dirty="0" smtClean="0"/>
              <a:t>Decrease in latencies are greatest in premature infants and then slows down after conceptional age of 40 weeks.</a:t>
            </a:r>
          </a:p>
          <a:p>
            <a:pPr lvl="1"/>
            <a:r>
              <a:rPr lang="en-US" dirty="0" smtClean="0"/>
              <a:t>Usually reaches adults norms by the age of 18 months.</a:t>
            </a:r>
          </a:p>
          <a:p>
            <a:endParaRPr lang="en-US" dirty="0" smtClean="0"/>
          </a:p>
          <a:p>
            <a:r>
              <a:rPr lang="en-US" dirty="0" smtClean="0"/>
              <a:t>It is important to distinguish between conceptional and gestational age</a:t>
            </a:r>
          </a:p>
          <a:p>
            <a:pPr lvl="1"/>
            <a:r>
              <a:rPr lang="en-US" dirty="0" smtClean="0"/>
              <a:t>Conceptional is calculated from the last menstrual period.</a:t>
            </a:r>
          </a:p>
          <a:p>
            <a:pPr lvl="1"/>
            <a:r>
              <a:rPr lang="en-US" dirty="0" smtClean="0"/>
              <a:t>Gestational is calculated based upon clinical assessment of physical findings. </a:t>
            </a:r>
          </a:p>
          <a:p>
            <a:endParaRPr lang="en-US" dirty="0"/>
          </a:p>
        </p:txBody>
      </p:sp>
    </p:spTree>
    <p:extLst>
      <p:ext uri="{BB962C8B-B14F-4D97-AF65-F5344CB8AC3E}">
        <p14:creationId xmlns:p14="http://schemas.microsoft.com/office/powerpoint/2010/main" xmlns="" val="3260744222"/>
      </p:ext>
    </p:extLst>
  </p:cSld>
  <p:clrMapOvr>
    <a:masterClrMapping/>
  </p:clrMapOvr>
  <p:transition>
    <p:wedg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age on waves latency and amplitude</a:t>
            </a:r>
            <a:endParaRPr lang="en-US" dirty="0"/>
          </a:p>
        </p:txBody>
      </p:sp>
      <p:sp>
        <p:nvSpPr>
          <p:cNvPr id="3" name="Content Placeholder 2"/>
          <p:cNvSpPr>
            <a:spLocks noGrp="1"/>
          </p:cNvSpPr>
          <p:nvPr>
            <p:ph idx="1"/>
          </p:nvPr>
        </p:nvSpPr>
        <p:spPr/>
        <p:txBody>
          <a:bodyPr>
            <a:normAutofit lnSpcReduction="10000"/>
          </a:bodyPr>
          <a:lstStyle/>
          <a:p>
            <a:r>
              <a:rPr lang="en-US" dirty="0" smtClean="0"/>
              <a:t>There should be separate norms created for premature and mature infants.</a:t>
            </a:r>
          </a:p>
          <a:p>
            <a:endParaRPr lang="en-US" dirty="0" smtClean="0"/>
          </a:p>
          <a:p>
            <a:r>
              <a:rPr lang="en-US" dirty="0" smtClean="0"/>
              <a:t>When building the norms other factors also should be considered like</a:t>
            </a:r>
          </a:p>
          <a:p>
            <a:pPr lvl="1"/>
            <a:r>
              <a:rPr lang="en-US" dirty="0" smtClean="0"/>
              <a:t>Sex.</a:t>
            </a:r>
          </a:p>
          <a:p>
            <a:pPr lvl="1"/>
            <a:r>
              <a:rPr lang="en-US" dirty="0" smtClean="0"/>
              <a:t>Stimulus and response parameters (try to adhere to the parameters used to create norms).</a:t>
            </a:r>
          </a:p>
          <a:p>
            <a:pPr lvl="1"/>
            <a:r>
              <a:rPr lang="en-US" dirty="0" smtClean="0"/>
              <a:t>Electrode montage.</a:t>
            </a:r>
          </a:p>
          <a:p>
            <a:pPr lvl="1"/>
            <a:endParaRPr lang="en-US" dirty="0"/>
          </a:p>
        </p:txBody>
      </p:sp>
    </p:spTree>
    <p:extLst>
      <p:ext uri="{BB962C8B-B14F-4D97-AF65-F5344CB8AC3E}">
        <p14:creationId xmlns:p14="http://schemas.microsoft.com/office/powerpoint/2010/main" xmlns="" val="3515889464"/>
      </p:ext>
    </p:extLst>
  </p:cSld>
  <p:clrMapOvr>
    <a:masterClrMapping/>
  </p:clrMapOvr>
  <p:transition>
    <p:wedg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gender on waves latency and amplitude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Adult females showed shorter latencies and larger amplitudes of the different ABR waves.</a:t>
            </a:r>
          </a:p>
          <a:p>
            <a:endParaRPr lang="en-US" dirty="0" smtClean="0"/>
          </a:p>
          <a:p>
            <a:r>
              <a:rPr lang="en-US" dirty="0" smtClean="0"/>
              <a:t>Gender effect is smaller for wave I as compared for other waves.</a:t>
            </a:r>
          </a:p>
          <a:p>
            <a:pPr lvl="1"/>
            <a:r>
              <a:rPr lang="en-US" dirty="0" smtClean="0"/>
              <a:t>This produce smaller interpeak intervals in females by around 0.12-0.3 ms.</a:t>
            </a:r>
          </a:p>
          <a:p>
            <a:pPr lvl="1"/>
            <a:endParaRPr lang="en-US" dirty="0" smtClean="0"/>
          </a:p>
          <a:p>
            <a:r>
              <a:rPr lang="en-US" dirty="0" smtClean="0"/>
              <a:t>There are no significant gender difference in infants and very young ages.</a:t>
            </a:r>
            <a:endParaRPr lang="en-US" dirty="0"/>
          </a:p>
        </p:txBody>
      </p:sp>
    </p:spTree>
    <p:extLst>
      <p:ext uri="{BB962C8B-B14F-4D97-AF65-F5344CB8AC3E}">
        <p14:creationId xmlns:p14="http://schemas.microsoft.com/office/powerpoint/2010/main" xmlns="" val="3369908979"/>
      </p:ext>
    </p:extLst>
  </p:cSld>
  <p:clrMapOvr>
    <a:masterClrMapping/>
  </p:clrMapOvr>
  <p:transition>
    <p:wedg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gender on waves latency and amplitude</a:t>
            </a:r>
            <a:endParaRPr lang="en-US" dirty="0"/>
          </a:p>
        </p:txBody>
      </p:sp>
      <p:sp>
        <p:nvSpPr>
          <p:cNvPr id="3" name="Content Placeholder 2"/>
          <p:cNvSpPr>
            <a:spLocks noGrp="1"/>
          </p:cNvSpPr>
          <p:nvPr>
            <p:ph idx="1"/>
          </p:nvPr>
        </p:nvSpPr>
        <p:spPr/>
        <p:txBody>
          <a:bodyPr/>
          <a:lstStyle/>
          <a:p>
            <a:r>
              <a:rPr lang="en-US" dirty="0" smtClean="0"/>
              <a:t>Some explanation offered for these differences in adults include:</a:t>
            </a:r>
          </a:p>
          <a:p>
            <a:pPr lvl="1"/>
            <a:r>
              <a:rPr lang="en-US" dirty="0" smtClean="0"/>
              <a:t>Females tend to have higher average body temperature.</a:t>
            </a:r>
          </a:p>
          <a:p>
            <a:pPr lvl="1"/>
            <a:r>
              <a:rPr lang="en-US" dirty="0" smtClean="0"/>
              <a:t>Females have smaller head size.</a:t>
            </a:r>
            <a:endParaRPr lang="en-US" dirty="0" smtClean="0">
              <a:solidFill>
                <a:srgbClr val="FF0000"/>
              </a:solidFill>
            </a:endParaRPr>
          </a:p>
          <a:p>
            <a:pPr lvl="1"/>
            <a:r>
              <a:rPr lang="en-US" dirty="0" smtClean="0"/>
              <a:t>Hormonal effects of estrogen and other hormones and its fluctuation during menstruation has found to have effects on ABR. </a:t>
            </a:r>
          </a:p>
          <a:p>
            <a:pPr lvl="1"/>
            <a:endParaRPr lang="en-US" dirty="0"/>
          </a:p>
        </p:txBody>
      </p:sp>
    </p:spTree>
    <p:extLst>
      <p:ext uri="{BB962C8B-B14F-4D97-AF65-F5344CB8AC3E}">
        <p14:creationId xmlns:p14="http://schemas.microsoft.com/office/powerpoint/2010/main" xmlns="" val="3223153006"/>
      </p:ext>
    </p:extLst>
  </p:cSld>
  <p:clrMapOvr>
    <a:masterClrMapping/>
  </p:clrMapOvr>
  <p:transition>
    <p:wedg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of body temperature on waves latency and amplitude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Body temperature varies between people due to many factors including infection (hyperthermia), conscious state and anesthesia (hypothermia).</a:t>
            </a:r>
          </a:p>
          <a:p>
            <a:endParaRPr lang="en-US" dirty="0" smtClean="0"/>
          </a:p>
          <a:p>
            <a:r>
              <a:rPr lang="en-US" dirty="0" smtClean="0"/>
              <a:t>Low body temperature increases waves’ latencies and decreases waves’ amplitude.</a:t>
            </a:r>
          </a:p>
          <a:p>
            <a:endParaRPr lang="en-US" dirty="0" smtClean="0"/>
          </a:p>
          <a:p>
            <a:r>
              <a:rPr lang="en-US" dirty="0" smtClean="0"/>
              <a:t>Some authors recommend to make corrections to the norms in extreme cases of hypothermia or hyperthermia.</a:t>
            </a:r>
          </a:p>
          <a:p>
            <a:pPr lvl="1"/>
            <a:r>
              <a:rPr lang="en-US" dirty="0" smtClean="0"/>
              <a:t>Those with CNS pathology of around 0.5 ms to the I-V interval for every degree increase above 37 (98.6).</a:t>
            </a:r>
          </a:p>
          <a:p>
            <a:pPr lvl="1"/>
            <a:r>
              <a:rPr lang="en-US" dirty="0" smtClean="0"/>
              <a:t>Those with CNS pathology and hyperthermia of around 0.15 ms for every degree above 37 (98.6).</a:t>
            </a:r>
            <a:endParaRPr lang="en-US" dirty="0"/>
          </a:p>
        </p:txBody>
      </p:sp>
    </p:spTree>
    <p:extLst>
      <p:ext uri="{BB962C8B-B14F-4D97-AF65-F5344CB8AC3E}">
        <p14:creationId xmlns:p14="http://schemas.microsoft.com/office/powerpoint/2010/main" xmlns="" val="76928872"/>
      </p:ext>
    </p:extLst>
  </p:cSld>
  <p:clrMapOvr>
    <a:masterClrMapping/>
  </p:clrMapOvr>
  <p:transition>
    <p:wedg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affecting ABR</a:t>
            </a:r>
            <a:endParaRPr lang="en-US" dirty="0"/>
          </a:p>
        </p:txBody>
      </p:sp>
      <p:sp>
        <p:nvSpPr>
          <p:cNvPr id="3" name="Content Placeholder 2"/>
          <p:cNvSpPr>
            <a:spLocks noGrp="1"/>
          </p:cNvSpPr>
          <p:nvPr>
            <p:ph idx="1"/>
          </p:nvPr>
        </p:nvSpPr>
        <p:spPr/>
        <p:txBody>
          <a:bodyPr>
            <a:normAutofit lnSpcReduction="10000"/>
          </a:bodyPr>
          <a:lstStyle/>
          <a:p>
            <a:r>
              <a:rPr lang="en-US" dirty="0" smtClean="0"/>
              <a:t>Drugs:</a:t>
            </a:r>
          </a:p>
          <a:p>
            <a:pPr lvl="1"/>
            <a:r>
              <a:rPr lang="en-US" dirty="0" smtClean="0"/>
              <a:t>Ototoxic drugs seems to delays ABR waves.</a:t>
            </a:r>
          </a:p>
          <a:p>
            <a:pPr lvl="1"/>
            <a:r>
              <a:rPr lang="en-US" dirty="0" smtClean="0"/>
              <a:t>Sedatives and hypnotics: delays ABR waveforms.</a:t>
            </a:r>
          </a:p>
          <a:p>
            <a:pPr lvl="1"/>
            <a:r>
              <a:rPr lang="en-US" dirty="0" smtClean="0"/>
              <a:t>Neuromuscular blockers: may enhance waveforms because of less artifact.</a:t>
            </a:r>
          </a:p>
          <a:p>
            <a:pPr lvl="1"/>
            <a:r>
              <a:rPr lang="en-US" dirty="0" smtClean="0"/>
              <a:t>Anticonvulsants: delays ABR waves.</a:t>
            </a:r>
          </a:p>
          <a:p>
            <a:pPr lvl="1"/>
            <a:r>
              <a:rPr lang="en-US" dirty="0" smtClean="0"/>
              <a:t>Anesthesia like Propofol, which is used for light sedation for some procedures includes sedated ABR has shown some latency shift in ABR waves’ absolute latencies.</a:t>
            </a:r>
            <a:endParaRPr lang="en-US" dirty="0"/>
          </a:p>
        </p:txBody>
      </p:sp>
    </p:spTree>
    <p:extLst>
      <p:ext uri="{BB962C8B-B14F-4D97-AF65-F5344CB8AC3E}">
        <p14:creationId xmlns:p14="http://schemas.microsoft.com/office/powerpoint/2010/main" xmlns="" val="89995058"/>
      </p:ext>
    </p:extLst>
  </p:cSld>
  <p:clrMapOvr>
    <a:masterClrMapping/>
  </p:clrMapOvr>
  <p:transition>
    <p:wedg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factors affecting ABR</a:t>
            </a:r>
            <a:endParaRPr lang="en-US" dirty="0"/>
          </a:p>
        </p:txBody>
      </p:sp>
      <p:sp>
        <p:nvSpPr>
          <p:cNvPr id="3" name="Content Placeholder 2"/>
          <p:cNvSpPr>
            <a:spLocks noGrp="1"/>
          </p:cNvSpPr>
          <p:nvPr>
            <p:ph idx="1"/>
          </p:nvPr>
        </p:nvSpPr>
        <p:spPr/>
        <p:txBody>
          <a:bodyPr/>
          <a:lstStyle/>
          <a:p>
            <a:r>
              <a:rPr lang="en-US" dirty="0" smtClean="0"/>
              <a:t>Hypoxia: may lead to increase ABR waves’ latencies.</a:t>
            </a:r>
          </a:p>
          <a:p>
            <a:endParaRPr lang="en-US" dirty="0" smtClean="0"/>
          </a:p>
          <a:p>
            <a:r>
              <a:rPr lang="en-US" dirty="0" smtClean="0"/>
              <a:t>Cell phones: some studies found that wave V latency increased.</a:t>
            </a:r>
          </a:p>
          <a:p>
            <a:endParaRPr lang="en-US" dirty="0" smtClean="0"/>
          </a:p>
          <a:p>
            <a:r>
              <a:rPr lang="en-US" dirty="0" smtClean="0"/>
              <a:t>Alcohol intake: increases waves’ latency.</a:t>
            </a:r>
          </a:p>
          <a:p>
            <a:pPr>
              <a:buNone/>
            </a:pPr>
            <a:endParaRPr lang="en-US" dirty="0"/>
          </a:p>
        </p:txBody>
      </p:sp>
    </p:spTree>
    <p:extLst>
      <p:ext uri="{BB962C8B-B14F-4D97-AF65-F5344CB8AC3E}">
        <p14:creationId xmlns:p14="http://schemas.microsoft.com/office/powerpoint/2010/main" xmlns="" val="262126089"/>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Pure Tones</a:t>
            </a:r>
          </a:p>
        </p:txBody>
      </p:sp>
      <p:sp>
        <p:nvSpPr>
          <p:cNvPr id="43011" name="Rectangle 3"/>
          <p:cNvSpPr>
            <a:spLocks noGrp="1" noChangeArrowheads="1"/>
          </p:cNvSpPr>
          <p:nvPr>
            <p:ph type="body" sz="half" idx="1"/>
          </p:nvPr>
        </p:nvSpPr>
        <p:spPr/>
        <p:txBody>
          <a:bodyPr/>
          <a:lstStyle/>
          <a:p>
            <a:pPr eaLnBrk="1" hangingPunct="1"/>
            <a:r>
              <a:rPr lang="en-US" sz="2400" dirty="0" smtClean="0"/>
              <a:t>Auditory acuity</a:t>
            </a:r>
          </a:p>
          <a:p>
            <a:pPr eaLnBrk="1" hangingPunct="1"/>
            <a:r>
              <a:rPr lang="en-US" sz="2400" dirty="0" smtClean="0"/>
              <a:t>Spectrally specific</a:t>
            </a:r>
          </a:p>
          <a:p>
            <a:pPr eaLnBrk="1" hangingPunct="1"/>
            <a:r>
              <a:rPr lang="en-US" sz="2400" dirty="0" smtClean="0"/>
              <a:t>High frequency tones stimulate basal turn of the cochlea</a:t>
            </a:r>
          </a:p>
          <a:p>
            <a:pPr eaLnBrk="1" hangingPunct="1"/>
            <a:r>
              <a:rPr lang="en-US" sz="2400" dirty="0" smtClean="0"/>
              <a:t>Low frequency tones stimulate apical turn of the cochlea</a:t>
            </a:r>
          </a:p>
        </p:txBody>
      </p:sp>
      <p:pic>
        <p:nvPicPr>
          <p:cNvPr id="43012" name="Picture 4" descr="!slide3"/>
          <p:cNvPicPr>
            <a:picLocks noGrp="1" noChangeAspect="1" noChangeArrowheads="1"/>
          </p:cNvPicPr>
          <p:nvPr>
            <p:ph sz="half" idx="2"/>
          </p:nvPr>
        </p:nvPicPr>
        <p:blipFill>
          <a:blip r:embed="rId2">
            <a:lum bright="10000" contrast="20000"/>
          </a:blip>
          <a:srcRect l="5119" t="3076" r="2483" b="3445"/>
          <a:stretch>
            <a:fillRect/>
          </a:stretch>
        </p:blipFill>
        <p:spPr>
          <a:xfrm>
            <a:off x="5414963" y="1905000"/>
            <a:ext cx="3076575" cy="4572000"/>
          </a:xfrm>
          <a:noFill/>
        </p:spPr>
      </p:pic>
    </p:spTree>
    <p:extLst>
      <p:ext uri="{BB962C8B-B14F-4D97-AF65-F5344CB8AC3E}">
        <p14:creationId xmlns:p14="http://schemas.microsoft.com/office/powerpoint/2010/main" xmlns="" val="3164810737"/>
      </p:ext>
    </p:extLst>
  </p:cSld>
  <p:clrMapOvr>
    <a:masterClrMapping/>
  </p:clrMapOvr>
  <p:transition>
    <p:wedg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applications of ABR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There are two main applications for ABR in the clinical settings:</a:t>
            </a:r>
          </a:p>
          <a:p>
            <a:endParaRPr lang="en-US" dirty="0" smtClean="0"/>
          </a:p>
          <a:p>
            <a:pPr lvl="1"/>
            <a:r>
              <a:rPr lang="en-US" dirty="0" smtClean="0"/>
              <a:t>Neurodiagnosis: to assess the auditory pathway. This feature is specially used in adult populations.</a:t>
            </a:r>
          </a:p>
          <a:p>
            <a:pPr lvl="2"/>
            <a:r>
              <a:rPr lang="en-US" dirty="0" smtClean="0"/>
              <a:t>Waves absolute latency.</a:t>
            </a:r>
          </a:p>
          <a:p>
            <a:pPr lvl="2"/>
            <a:r>
              <a:rPr lang="en-US" dirty="0" smtClean="0"/>
              <a:t>Interpeak intervals.</a:t>
            </a:r>
          </a:p>
          <a:p>
            <a:pPr lvl="2"/>
            <a:r>
              <a:rPr lang="en-US" dirty="0" smtClean="0"/>
              <a:t>Interaural wave V latency difference.</a:t>
            </a:r>
          </a:p>
          <a:p>
            <a:pPr lvl="2"/>
            <a:r>
              <a:rPr lang="en-US" dirty="0" smtClean="0"/>
              <a:t>Absence of waves.</a:t>
            </a:r>
          </a:p>
          <a:p>
            <a:pPr lvl="2"/>
            <a:endParaRPr lang="en-US" dirty="0" smtClean="0"/>
          </a:p>
          <a:p>
            <a:pPr lvl="1"/>
            <a:r>
              <a:rPr lang="en-US" dirty="0" smtClean="0"/>
              <a:t>Hearing thresholds estimation: mainly used in infants and children population.</a:t>
            </a:r>
          </a:p>
          <a:p>
            <a:pPr lvl="2"/>
            <a:r>
              <a:rPr lang="en-US" dirty="0" smtClean="0"/>
              <a:t>Wave V threshold.</a:t>
            </a:r>
          </a:p>
          <a:p>
            <a:pPr lvl="2"/>
            <a:r>
              <a:rPr lang="en-US" dirty="0" smtClean="0"/>
              <a:t>Wave V latency-intensity function.</a:t>
            </a:r>
            <a:endParaRPr lang="en-US" dirty="0"/>
          </a:p>
        </p:txBody>
      </p:sp>
    </p:spTree>
    <p:extLst>
      <p:ext uri="{BB962C8B-B14F-4D97-AF65-F5344CB8AC3E}">
        <p14:creationId xmlns:p14="http://schemas.microsoft.com/office/powerpoint/2010/main" xmlns="" val="2460271665"/>
      </p:ext>
    </p:extLst>
  </p:cSld>
  <p:clrMapOvr>
    <a:masterClrMapping/>
  </p:clrMapOvr>
  <p:transition>
    <p:wedg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Text Box 1029"/>
          <p:cNvSpPr txBox="1">
            <a:spLocks noChangeArrowheads="1"/>
          </p:cNvSpPr>
          <p:nvPr/>
        </p:nvSpPr>
        <p:spPr bwMode="auto">
          <a:xfrm>
            <a:off x="991508" y="115888"/>
            <a:ext cx="7349896" cy="830997"/>
          </a:xfrm>
          <a:prstGeom prst="rect">
            <a:avLst/>
          </a:prstGeom>
          <a:noFill/>
          <a:ln w="12700">
            <a:noFill/>
            <a:miter lim="800000"/>
            <a:headEnd/>
            <a:tailEnd/>
          </a:ln>
          <a:effectLst/>
        </p:spPr>
        <p:txBody>
          <a:bodyPr wrap="none">
            <a:spAutoFit/>
          </a:bodyPr>
          <a:lstStyle/>
          <a:p>
            <a:pPr algn="ctr"/>
            <a:r>
              <a:rPr lang="en-US" altLang="en-US" sz="2400" dirty="0">
                <a:solidFill>
                  <a:prstClr val="white"/>
                </a:solidFill>
              </a:rPr>
              <a:t>Standard</a:t>
            </a:r>
            <a:r>
              <a:rPr lang="en-US" altLang="en-US" dirty="0">
                <a:solidFill>
                  <a:prstClr val="white"/>
                </a:solidFill>
              </a:rPr>
              <a:t> </a:t>
            </a:r>
            <a:r>
              <a:rPr lang="en-US" altLang="en-US" sz="2400" dirty="0">
                <a:solidFill>
                  <a:prstClr val="white"/>
                </a:solidFill>
              </a:rPr>
              <a:t>ABR Measures for Acoustic Tumor Detection</a:t>
            </a:r>
          </a:p>
          <a:p>
            <a:pPr algn="ctr"/>
            <a:r>
              <a:rPr lang="en-US" altLang="en-US" sz="2400" dirty="0">
                <a:solidFill>
                  <a:prstClr val="white"/>
                </a:solidFill>
              </a:rPr>
              <a:t>IT5 = Interaural time delay for wave V</a:t>
            </a:r>
            <a:endParaRPr lang="en-US" altLang="en-US" dirty="0">
              <a:solidFill>
                <a:prstClr val="white"/>
              </a:solidFill>
            </a:endParaRPr>
          </a:p>
        </p:txBody>
      </p:sp>
      <p:grpSp>
        <p:nvGrpSpPr>
          <p:cNvPr id="2" name="Group 1038"/>
          <p:cNvGrpSpPr>
            <a:grpSpLocks/>
          </p:cNvGrpSpPr>
          <p:nvPr/>
        </p:nvGrpSpPr>
        <p:grpSpPr bwMode="auto">
          <a:xfrm>
            <a:off x="2065338" y="1460500"/>
            <a:ext cx="5041900" cy="1409700"/>
            <a:chOff x="1301" y="920"/>
            <a:chExt cx="3176" cy="888"/>
          </a:xfrm>
        </p:grpSpPr>
        <p:sp>
          <p:nvSpPr>
            <p:cNvPr id="118794" name="Freeform 1034"/>
            <p:cNvSpPr>
              <a:spLocks/>
            </p:cNvSpPr>
            <p:nvPr/>
          </p:nvSpPr>
          <p:spPr bwMode="auto">
            <a:xfrm>
              <a:off x="1309" y="928"/>
              <a:ext cx="2064" cy="880"/>
            </a:xfrm>
            <a:custGeom>
              <a:avLst/>
              <a:gdLst/>
              <a:ahLst/>
              <a:cxnLst>
                <a:cxn ang="0">
                  <a:pos x="32" y="104"/>
                </a:cxn>
                <a:cxn ang="0">
                  <a:pos x="64" y="136"/>
                </a:cxn>
                <a:cxn ang="0">
                  <a:pos x="112" y="448"/>
                </a:cxn>
                <a:cxn ang="0">
                  <a:pos x="144" y="416"/>
                </a:cxn>
                <a:cxn ang="0">
                  <a:pos x="184" y="296"/>
                </a:cxn>
                <a:cxn ang="0">
                  <a:pos x="216" y="248"/>
                </a:cxn>
                <a:cxn ang="0">
                  <a:pos x="256" y="208"/>
                </a:cxn>
                <a:cxn ang="0">
                  <a:pos x="288" y="184"/>
                </a:cxn>
                <a:cxn ang="0">
                  <a:pos x="328" y="176"/>
                </a:cxn>
                <a:cxn ang="0">
                  <a:pos x="360" y="168"/>
                </a:cxn>
                <a:cxn ang="0">
                  <a:pos x="408" y="176"/>
                </a:cxn>
                <a:cxn ang="0">
                  <a:pos x="432" y="152"/>
                </a:cxn>
                <a:cxn ang="0">
                  <a:pos x="480" y="136"/>
                </a:cxn>
                <a:cxn ang="0">
                  <a:pos x="512" y="144"/>
                </a:cxn>
                <a:cxn ang="0">
                  <a:pos x="552" y="152"/>
                </a:cxn>
                <a:cxn ang="0">
                  <a:pos x="584" y="160"/>
                </a:cxn>
                <a:cxn ang="0">
                  <a:pos x="624" y="184"/>
                </a:cxn>
                <a:cxn ang="0">
                  <a:pos x="656" y="184"/>
                </a:cxn>
                <a:cxn ang="0">
                  <a:pos x="704" y="168"/>
                </a:cxn>
                <a:cxn ang="0">
                  <a:pos x="736" y="168"/>
                </a:cxn>
                <a:cxn ang="0">
                  <a:pos x="776" y="232"/>
                </a:cxn>
                <a:cxn ang="0">
                  <a:pos x="808" y="264"/>
                </a:cxn>
                <a:cxn ang="0">
                  <a:pos x="848" y="248"/>
                </a:cxn>
                <a:cxn ang="0">
                  <a:pos x="880" y="192"/>
                </a:cxn>
                <a:cxn ang="0">
                  <a:pos x="920" y="128"/>
                </a:cxn>
                <a:cxn ang="0">
                  <a:pos x="952" y="120"/>
                </a:cxn>
                <a:cxn ang="0">
                  <a:pos x="1000" y="136"/>
                </a:cxn>
                <a:cxn ang="0">
                  <a:pos x="1032" y="144"/>
                </a:cxn>
                <a:cxn ang="0">
                  <a:pos x="1072" y="136"/>
                </a:cxn>
                <a:cxn ang="0">
                  <a:pos x="1104" y="128"/>
                </a:cxn>
                <a:cxn ang="0">
                  <a:pos x="1144" y="96"/>
                </a:cxn>
                <a:cxn ang="0">
                  <a:pos x="1176" y="96"/>
                </a:cxn>
                <a:cxn ang="0">
                  <a:pos x="1216" y="128"/>
                </a:cxn>
                <a:cxn ang="0">
                  <a:pos x="1248" y="128"/>
                </a:cxn>
                <a:cxn ang="0">
                  <a:pos x="1296" y="96"/>
                </a:cxn>
                <a:cxn ang="0">
                  <a:pos x="1328" y="40"/>
                </a:cxn>
                <a:cxn ang="0">
                  <a:pos x="1368" y="8"/>
                </a:cxn>
                <a:cxn ang="0">
                  <a:pos x="1400" y="48"/>
                </a:cxn>
                <a:cxn ang="0">
                  <a:pos x="1440" y="184"/>
                </a:cxn>
                <a:cxn ang="0">
                  <a:pos x="1472" y="352"/>
                </a:cxn>
                <a:cxn ang="0">
                  <a:pos x="1520" y="552"/>
                </a:cxn>
                <a:cxn ang="0">
                  <a:pos x="1544" y="640"/>
                </a:cxn>
                <a:cxn ang="0">
                  <a:pos x="1592" y="688"/>
                </a:cxn>
                <a:cxn ang="0">
                  <a:pos x="1624" y="728"/>
                </a:cxn>
                <a:cxn ang="0">
                  <a:pos x="1664" y="792"/>
                </a:cxn>
                <a:cxn ang="0">
                  <a:pos x="1696" y="808"/>
                </a:cxn>
                <a:cxn ang="0">
                  <a:pos x="1736" y="824"/>
                </a:cxn>
                <a:cxn ang="0">
                  <a:pos x="1768" y="856"/>
                </a:cxn>
                <a:cxn ang="0">
                  <a:pos x="1808" y="880"/>
                </a:cxn>
                <a:cxn ang="0">
                  <a:pos x="1840" y="864"/>
                </a:cxn>
                <a:cxn ang="0">
                  <a:pos x="1888" y="824"/>
                </a:cxn>
                <a:cxn ang="0">
                  <a:pos x="1920" y="824"/>
                </a:cxn>
                <a:cxn ang="0">
                  <a:pos x="1960" y="792"/>
                </a:cxn>
                <a:cxn ang="0">
                  <a:pos x="1992" y="712"/>
                </a:cxn>
                <a:cxn ang="0">
                  <a:pos x="2032" y="552"/>
                </a:cxn>
                <a:cxn ang="0">
                  <a:pos x="2064" y="472"/>
                </a:cxn>
              </a:cxnLst>
              <a:rect l="0" t="0" r="r" b="b"/>
              <a:pathLst>
                <a:path w="2064" h="880">
                  <a:moveTo>
                    <a:pt x="0" y="128"/>
                  </a:moveTo>
                  <a:lnTo>
                    <a:pt x="0" y="128"/>
                  </a:lnTo>
                  <a:lnTo>
                    <a:pt x="16" y="128"/>
                  </a:lnTo>
                  <a:lnTo>
                    <a:pt x="16" y="128"/>
                  </a:lnTo>
                  <a:lnTo>
                    <a:pt x="24" y="120"/>
                  </a:lnTo>
                  <a:lnTo>
                    <a:pt x="24" y="120"/>
                  </a:lnTo>
                  <a:lnTo>
                    <a:pt x="32" y="104"/>
                  </a:lnTo>
                  <a:lnTo>
                    <a:pt x="32" y="104"/>
                  </a:lnTo>
                  <a:lnTo>
                    <a:pt x="48" y="88"/>
                  </a:lnTo>
                  <a:lnTo>
                    <a:pt x="48" y="88"/>
                  </a:lnTo>
                  <a:lnTo>
                    <a:pt x="56" y="96"/>
                  </a:lnTo>
                  <a:lnTo>
                    <a:pt x="56" y="96"/>
                  </a:lnTo>
                  <a:lnTo>
                    <a:pt x="64" y="136"/>
                  </a:lnTo>
                  <a:lnTo>
                    <a:pt x="64" y="136"/>
                  </a:lnTo>
                  <a:lnTo>
                    <a:pt x="80" y="216"/>
                  </a:lnTo>
                  <a:lnTo>
                    <a:pt x="80" y="216"/>
                  </a:lnTo>
                  <a:lnTo>
                    <a:pt x="88" y="312"/>
                  </a:lnTo>
                  <a:lnTo>
                    <a:pt x="88" y="312"/>
                  </a:lnTo>
                  <a:lnTo>
                    <a:pt x="96" y="392"/>
                  </a:lnTo>
                  <a:lnTo>
                    <a:pt x="96" y="392"/>
                  </a:lnTo>
                  <a:lnTo>
                    <a:pt x="112" y="448"/>
                  </a:lnTo>
                  <a:lnTo>
                    <a:pt x="112" y="448"/>
                  </a:lnTo>
                  <a:lnTo>
                    <a:pt x="120" y="464"/>
                  </a:lnTo>
                  <a:lnTo>
                    <a:pt x="120" y="464"/>
                  </a:lnTo>
                  <a:lnTo>
                    <a:pt x="128" y="448"/>
                  </a:lnTo>
                  <a:lnTo>
                    <a:pt x="128" y="448"/>
                  </a:lnTo>
                  <a:lnTo>
                    <a:pt x="144" y="416"/>
                  </a:lnTo>
                  <a:lnTo>
                    <a:pt x="144" y="416"/>
                  </a:lnTo>
                  <a:lnTo>
                    <a:pt x="152" y="384"/>
                  </a:lnTo>
                  <a:lnTo>
                    <a:pt x="152" y="384"/>
                  </a:lnTo>
                  <a:lnTo>
                    <a:pt x="160" y="344"/>
                  </a:lnTo>
                  <a:lnTo>
                    <a:pt x="160" y="344"/>
                  </a:lnTo>
                  <a:lnTo>
                    <a:pt x="176" y="320"/>
                  </a:lnTo>
                  <a:lnTo>
                    <a:pt x="176" y="320"/>
                  </a:lnTo>
                  <a:lnTo>
                    <a:pt x="184" y="296"/>
                  </a:lnTo>
                  <a:lnTo>
                    <a:pt x="184" y="296"/>
                  </a:lnTo>
                  <a:lnTo>
                    <a:pt x="192" y="272"/>
                  </a:lnTo>
                  <a:lnTo>
                    <a:pt x="192" y="272"/>
                  </a:lnTo>
                  <a:lnTo>
                    <a:pt x="208" y="256"/>
                  </a:lnTo>
                  <a:lnTo>
                    <a:pt x="208" y="256"/>
                  </a:lnTo>
                  <a:lnTo>
                    <a:pt x="216" y="248"/>
                  </a:lnTo>
                  <a:lnTo>
                    <a:pt x="216" y="248"/>
                  </a:lnTo>
                  <a:lnTo>
                    <a:pt x="224" y="240"/>
                  </a:lnTo>
                  <a:lnTo>
                    <a:pt x="224" y="240"/>
                  </a:lnTo>
                  <a:lnTo>
                    <a:pt x="240" y="232"/>
                  </a:lnTo>
                  <a:lnTo>
                    <a:pt x="240" y="232"/>
                  </a:lnTo>
                  <a:lnTo>
                    <a:pt x="248" y="216"/>
                  </a:lnTo>
                  <a:lnTo>
                    <a:pt x="248" y="216"/>
                  </a:lnTo>
                  <a:lnTo>
                    <a:pt x="256" y="208"/>
                  </a:lnTo>
                  <a:lnTo>
                    <a:pt x="256" y="208"/>
                  </a:lnTo>
                  <a:lnTo>
                    <a:pt x="272" y="200"/>
                  </a:lnTo>
                  <a:lnTo>
                    <a:pt x="272" y="200"/>
                  </a:lnTo>
                  <a:lnTo>
                    <a:pt x="280" y="192"/>
                  </a:lnTo>
                  <a:lnTo>
                    <a:pt x="280" y="192"/>
                  </a:lnTo>
                  <a:lnTo>
                    <a:pt x="288" y="184"/>
                  </a:lnTo>
                  <a:lnTo>
                    <a:pt x="288" y="184"/>
                  </a:lnTo>
                  <a:lnTo>
                    <a:pt x="304" y="184"/>
                  </a:lnTo>
                  <a:lnTo>
                    <a:pt x="304" y="184"/>
                  </a:lnTo>
                  <a:lnTo>
                    <a:pt x="312" y="176"/>
                  </a:lnTo>
                  <a:lnTo>
                    <a:pt x="312" y="176"/>
                  </a:lnTo>
                  <a:lnTo>
                    <a:pt x="320" y="176"/>
                  </a:lnTo>
                  <a:lnTo>
                    <a:pt x="320" y="176"/>
                  </a:lnTo>
                  <a:lnTo>
                    <a:pt x="328" y="176"/>
                  </a:lnTo>
                  <a:lnTo>
                    <a:pt x="328" y="176"/>
                  </a:lnTo>
                  <a:lnTo>
                    <a:pt x="344" y="168"/>
                  </a:lnTo>
                  <a:lnTo>
                    <a:pt x="344" y="168"/>
                  </a:lnTo>
                  <a:lnTo>
                    <a:pt x="352" y="168"/>
                  </a:lnTo>
                  <a:lnTo>
                    <a:pt x="352" y="168"/>
                  </a:lnTo>
                  <a:lnTo>
                    <a:pt x="360" y="168"/>
                  </a:lnTo>
                  <a:lnTo>
                    <a:pt x="360" y="168"/>
                  </a:lnTo>
                  <a:lnTo>
                    <a:pt x="376" y="176"/>
                  </a:lnTo>
                  <a:lnTo>
                    <a:pt x="376" y="176"/>
                  </a:lnTo>
                  <a:lnTo>
                    <a:pt x="384" y="176"/>
                  </a:lnTo>
                  <a:lnTo>
                    <a:pt x="384" y="176"/>
                  </a:lnTo>
                  <a:lnTo>
                    <a:pt x="392" y="176"/>
                  </a:lnTo>
                  <a:lnTo>
                    <a:pt x="392" y="176"/>
                  </a:lnTo>
                  <a:lnTo>
                    <a:pt x="408" y="176"/>
                  </a:lnTo>
                  <a:lnTo>
                    <a:pt x="408" y="176"/>
                  </a:lnTo>
                  <a:lnTo>
                    <a:pt x="416" y="168"/>
                  </a:lnTo>
                  <a:lnTo>
                    <a:pt x="416" y="168"/>
                  </a:lnTo>
                  <a:lnTo>
                    <a:pt x="424" y="160"/>
                  </a:lnTo>
                  <a:lnTo>
                    <a:pt x="424" y="160"/>
                  </a:lnTo>
                  <a:lnTo>
                    <a:pt x="432" y="152"/>
                  </a:lnTo>
                  <a:lnTo>
                    <a:pt x="432" y="152"/>
                  </a:lnTo>
                  <a:lnTo>
                    <a:pt x="448" y="144"/>
                  </a:lnTo>
                  <a:lnTo>
                    <a:pt x="448" y="144"/>
                  </a:lnTo>
                  <a:lnTo>
                    <a:pt x="456" y="136"/>
                  </a:lnTo>
                  <a:lnTo>
                    <a:pt x="456" y="136"/>
                  </a:lnTo>
                  <a:lnTo>
                    <a:pt x="464" y="136"/>
                  </a:lnTo>
                  <a:lnTo>
                    <a:pt x="464" y="136"/>
                  </a:lnTo>
                  <a:lnTo>
                    <a:pt x="480" y="136"/>
                  </a:lnTo>
                  <a:lnTo>
                    <a:pt x="480" y="136"/>
                  </a:lnTo>
                  <a:lnTo>
                    <a:pt x="488" y="136"/>
                  </a:lnTo>
                  <a:lnTo>
                    <a:pt x="488" y="136"/>
                  </a:lnTo>
                  <a:lnTo>
                    <a:pt x="496" y="136"/>
                  </a:lnTo>
                  <a:lnTo>
                    <a:pt x="496" y="136"/>
                  </a:lnTo>
                  <a:lnTo>
                    <a:pt x="512" y="144"/>
                  </a:lnTo>
                  <a:lnTo>
                    <a:pt x="512" y="144"/>
                  </a:lnTo>
                  <a:lnTo>
                    <a:pt x="520" y="144"/>
                  </a:lnTo>
                  <a:lnTo>
                    <a:pt x="520" y="144"/>
                  </a:lnTo>
                  <a:lnTo>
                    <a:pt x="528" y="144"/>
                  </a:lnTo>
                  <a:lnTo>
                    <a:pt x="528" y="144"/>
                  </a:lnTo>
                  <a:lnTo>
                    <a:pt x="544" y="152"/>
                  </a:lnTo>
                  <a:lnTo>
                    <a:pt x="544" y="152"/>
                  </a:lnTo>
                  <a:lnTo>
                    <a:pt x="552" y="152"/>
                  </a:lnTo>
                  <a:lnTo>
                    <a:pt x="552" y="152"/>
                  </a:lnTo>
                  <a:lnTo>
                    <a:pt x="560" y="152"/>
                  </a:lnTo>
                  <a:lnTo>
                    <a:pt x="560" y="152"/>
                  </a:lnTo>
                  <a:lnTo>
                    <a:pt x="576" y="152"/>
                  </a:lnTo>
                  <a:lnTo>
                    <a:pt x="576" y="152"/>
                  </a:lnTo>
                  <a:lnTo>
                    <a:pt x="584" y="160"/>
                  </a:lnTo>
                  <a:lnTo>
                    <a:pt x="584" y="160"/>
                  </a:lnTo>
                  <a:lnTo>
                    <a:pt x="592" y="168"/>
                  </a:lnTo>
                  <a:lnTo>
                    <a:pt x="592" y="168"/>
                  </a:lnTo>
                  <a:lnTo>
                    <a:pt x="608" y="168"/>
                  </a:lnTo>
                  <a:lnTo>
                    <a:pt x="608" y="168"/>
                  </a:lnTo>
                  <a:lnTo>
                    <a:pt x="616" y="176"/>
                  </a:lnTo>
                  <a:lnTo>
                    <a:pt x="616" y="176"/>
                  </a:lnTo>
                  <a:lnTo>
                    <a:pt x="624" y="184"/>
                  </a:lnTo>
                  <a:lnTo>
                    <a:pt x="624" y="184"/>
                  </a:lnTo>
                  <a:lnTo>
                    <a:pt x="640" y="184"/>
                  </a:lnTo>
                  <a:lnTo>
                    <a:pt x="640" y="184"/>
                  </a:lnTo>
                  <a:lnTo>
                    <a:pt x="648" y="184"/>
                  </a:lnTo>
                  <a:lnTo>
                    <a:pt x="648" y="184"/>
                  </a:lnTo>
                  <a:lnTo>
                    <a:pt x="656" y="184"/>
                  </a:lnTo>
                  <a:lnTo>
                    <a:pt x="656" y="184"/>
                  </a:lnTo>
                  <a:lnTo>
                    <a:pt x="672" y="176"/>
                  </a:lnTo>
                  <a:lnTo>
                    <a:pt x="672" y="176"/>
                  </a:lnTo>
                  <a:lnTo>
                    <a:pt x="680" y="176"/>
                  </a:lnTo>
                  <a:lnTo>
                    <a:pt x="680" y="176"/>
                  </a:lnTo>
                  <a:lnTo>
                    <a:pt x="688" y="168"/>
                  </a:lnTo>
                  <a:lnTo>
                    <a:pt x="688" y="168"/>
                  </a:lnTo>
                  <a:lnTo>
                    <a:pt x="704" y="168"/>
                  </a:lnTo>
                  <a:lnTo>
                    <a:pt x="704" y="168"/>
                  </a:lnTo>
                  <a:lnTo>
                    <a:pt x="712" y="168"/>
                  </a:lnTo>
                  <a:lnTo>
                    <a:pt x="712" y="168"/>
                  </a:lnTo>
                  <a:lnTo>
                    <a:pt x="720" y="168"/>
                  </a:lnTo>
                  <a:lnTo>
                    <a:pt x="720" y="168"/>
                  </a:lnTo>
                  <a:lnTo>
                    <a:pt x="736" y="168"/>
                  </a:lnTo>
                  <a:lnTo>
                    <a:pt x="736" y="168"/>
                  </a:lnTo>
                  <a:lnTo>
                    <a:pt x="744" y="184"/>
                  </a:lnTo>
                  <a:lnTo>
                    <a:pt x="744" y="184"/>
                  </a:lnTo>
                  <a:lnTo>
                    <a:pt x="752" y="200"/>
                  </a:lnTo>
                  <a:lnTo>
                    <a:pt x="752" y="200"/>
                  </a:lnTo>
                  <a:lnTo>
                    <a:pt x="768" y="216"/>
                  </a:lnTo>
                  <a:lnTo>
                    <a:pt x="768" y="216"/>
                  </a:lnTo>
                  <a:lnTo>
                    <a:pt x="776" y="232"/>
                  </a:lnTo>
                  <a:lnTo>
                    <a:pt x="776" y="232"/>
                  </a:lnTo>
                  <a:lnTo>
                    <a:pt x="784" y="248"/>
                  </a:lnTo>
                  <a:lnTo>
                    <a:pt x="784" y="248"/>
                  </a:lnTo>
                  <a:lnTo>
                    <a:pt x="800" y="256"/>
                  </a:lnTo>
                  <a:lnTo>
                    <a:pt x="800" y="256"/>
                  </a:lnTo>
                  <a:lnTo>
                    <a:pt x="808" y="264"/>
                  </a:lnTo>
                  <a:lnTo>
                    <a:pt x="808" y="264"/>
                  </a:lnTo>
                  <a:lnTo>
                    <a:pt x="816" y="272"/>
                  </a:lnTo>
                  <a:lnTo>
                    <a:pt x="816" y="272"/>
                  </a:lnTo>
                  <a:lnTo>
                    <a:pt x="832" y="272"/>
                  </a:lnTo>
                  <a:lnTo>
                    <a:pt x="832" y="272"/>
                  </a:lnTo>
                  <a:lnTo>
                    <a:pt x="840" y="264"/>
                  </a:lnTo>
                  <a:lnTo>
                    <a:pt x="840" y="264"/>
                  </a:lnTo>
                  <a:lnTo>
                    <a:pt x="848" y="248"/>
                  </a:lnTo>
                  <a:lnTo>
                    <a:pt x="848" y="248"/>
                  </a:lnTo>
                  <a:lnTo>
                    <a:pt x="864" y="232"/>
                  </a:lnTo>
                  <a:lnTo>
                    <a:pt x="864" y="232"/>
                  </a:lnTo>
                  <a:lnTo>
                    <a:pt x="872" y="216"/>
                  </a:lnTo>
                  <a:lnTo>
                    <a:pt x="872" y="216"/>
                  </a:lnTo>
                  <a:lnTo>
                    <a:pt x="880" y="192"/>
                  </a:lnTo>
                  <a:lnTo>
                    <a:pt x="880" y="192"/>
                  </a:lnTo>
                  <a:lnTo>
                    <a:pt x="896" y="176"/>
                  </a:lnTo>
                  <a:lnTo>
                    <a:pt x="896" y="176"/>
                  </a:lnTo>
                  <a:lnTo>
                    <a:pt x="904" y="160"/>
                  </a:lnTo>
                  <a:lnTo>
                    <a:pt x="904" y="160"/>
                  </a:lnTo>
                  <a:lnTo>
                    <a:pt x="912" y="144"/>
                  </a:lnTo>
                  <a:lnTo>
                    <a:pt x="912" y="144"/>
                  </a:lnTo>
                  <a:lnTo>
                    <a:pt x="920" y="128"/>
                  </a:lnTo>
                  <a:lnTo>
                    <a:pt x="920" y="128"/>
                  </a:lnTo>
                  <a:lnTo>
                    <a:pt x="936" y="120"/>
                  </a:lnTo>
                  <a:lnTo>
                    <a:pt x="936" y="120"/>
                  </a:lnTo>
                  <a:lnTo>
                    <a:pt x="944" y="120"/>
                  </a:lnTo>
                  <a:lnTo>
                    <a:pt x="944" y="120"/>
                  </a:lnTo>
                  <a:lnTo>
                    <a:pt x="952" y="120"/>
                  </a:lnTo>
                  <a:lnTo>
                    <a:pt x="952" y="120"/>
                  </a:lnTo>
                  <a:lnTo>
                    <a:pt x="968" y="120"/>
                  </a:lnTo>
                  <a:lnTo>
                    <a:pt x="968" y="120"/>
                  </a:lnTo>
                  <a:lnTo>
                    <a:pt x="976" y="120"/>
                  </a:lnTo>
                  <a:lnTo>
                    <a:pt x="976" y="120"/>
                  </a:lnTo>
                  <a:lnTo>
                    <a:pt x="984" y="128"/>
                  </a:lnTo>
                  <a:lnTo>
                    <a:pt x="984" y="128"/>
                  </a:lnTo>
                  <a:lnTo>
                    <a:pt x="1000" y="136"/>
                  </a:lnTo>
                  <a:lnTo>
                    <a:pt x="1000" y="136"/>
                  </a:lnTo>
                  <a:lnTo>
                    <a:pt x="1008" y="136"/>
                  </a:lnTo>
                  <a:lnTo>
                    <a:pt x="1008" y="136"/>
                  </a:lnTo>
                  <a:lnTo>
                    <a:pt x="1016" y="136"/>
                  </a:lnTo>
                  <a:lnTo>
                    <a:pt x="1016" y="136"/>
                  </a:lnTo>
                  <a:lnTo>
                    <a:pt x="1032" y="144"/>
                  </a:lnTo>
                  <a:lnTo>
                    <a:pt x="1032" y="144"/>
                  </a:lnTo>
                  <a:lnTo>
                    <a:pt x="1040" y="144"/>
                  </a:lnTo>
                  <a:lnTo>
                    <a:pt x="1040" y="144"/>
                  </a:lnTo>
                  <a:lnTo>
                    <a:pt x="1048" y="144"/>
                  </a:lnTo>
                  <a:lnTo>
                    <a:pt x="1048" y="144"/>
                  </a:lnTo>
                  <a:lnTo>
                    <a:pt x="1056" y="144"/>
                  </a:lnTo>
                  <a:lnTo>
                    <a:pt x="1056" y="144"/>
                  </a:lnTo>
                  <a:lnTo>
                    <a:pt x="1072" y="136"/>
                  </a:lnTo>
                  <a:lnTo>
                    <a:pt x="1072" y="136"/>
                  </a:lnTo>
                  <a:lnTo>
                    <a:pt x="1080" y="136"/>
                  </a:lnTo>
                  <a:lnTo>
                    <a:pt x="1080" y="136"/>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96"/>
                  </a:lnTo>
                  <a:lnTo>
                    <a:pt x="1144" y="96"/>
                  </a:lnTo>
                  <a:lnTo>
                    <a:pt x="1152" y="96"/>
                  </a:lnTo>
                  <a:lnTo>
                    <a:pt x="1152" y="96"/>
                  </a:lnTo>
                  <a:lnTo>
                    <a:pt x="1168" y="96"/>
                  </a:lnTo>
                  <a:lnTo>
                    <a:pt x="1168" y="96"/>
                  </a:lnTo>
                  <a:lnTo>
                    <a:pt x="1176" y="96"/>
                  </a:lnTo>
                  <a:lnTo>
                    <a:pt x="1176" y="96"/>
                  </a:lnTo>
                  <a:lnTo>
                    <a:pt x="1184" y="104"/>
                  </a:lnTo>
                  <a:lnTo>
                    <a:pt x="1184" y="104"/>
                  </a:lnTo>
                  <a:lnTo>
                    <a:pt x="1200" y="112"/>
                  </a:lnTo>
                  <a:lnTo>
                    <a:pt x="1200" y="112"/>
                  </a:lnTo>
                  <a:lnTo>
                    <a:pt x="1208" y="120"/>
                  </a:lnTo>
                  <a:lnTo>
                    <a:pt x="1208" y="120"/>
                  </a:lnTo>
                  <a:lnTo>
                    <a:pt x="1216" y="128"/>
                  </a:lnTo>
                  <a:lnTo>
                    <a:pt x="1216" y="128"/>
                  </a:lnTo>
                  <a:lnTo>
                    <a:pt x="1232" y="128"/>
                  </a:lnTo>
                  <a:lnTo>
                    <a:pt x="1232" y="128"/>
                  </a:lnTo>
                  <a:lnTo>
                    <a:pt x="1240" y="128"/>
                  </a:lnTo>
                  <a:lnTo>
                    <a:pt x="1240" y="128"/>
                  </a:lnTo>
                  <a:lnTo>
                    <a:pt x="1248" y="128"/>
                  </a:lnTo>
                  <a:lnTo>
                    <a:pt x="1248" y="128"/>
                  </a:lnTo>
                  <a:lnTo>
                    <a:pt x="1264" y="120"/>
                  </a:lnTo>
                  <a:lnTo>
                    <a:pt x="1264" y="120"/>
                  </a:lnTo>
                  <a:lnTo>
                    <a:pt x="1272" y="120"/>
                  </a:lnTo>
                  <a:lnTo>
                    <a:pt x="1272" y="120"/>
                  </a:lnTo>
                  <a:lnTo>
                    <a:pt x="1280" y="104"/>
                  </a:lnTo>
                  <a:lnTo>
                    <a:pt x="1280" y="104"/>
                  </a:lnTo>
                  <a:lnTo>
                    <a:pt x="1296" y="96"/>
                  </a:lnTo>
                  <a:lnTo>
                    <a:pt x="1296" y="96"/>
                  </a:lnTo>
                  <a:lnTo>
                    <a:pt x="1304" y="80"/>
                  </a:lnTo>
                  <a:lnTo>
                    <a:pt x="1304" y="80"/>
                  </a:lnTo>
                  <a:lnTo>
                    <a:pt x="1312" y="56"/>
                  </a:lnTo>
                  <a:lnTo>
                    <a:pt x="1312" y="56"/>
                  </a:lnTo>
                  <a:lnTo>
                    <a:pt x="1328" y="40"/>
                  </a:lnTo>
                  <a:lnTo>
                    <a:pt x="1328" y="40"/>
                  </a:lnTo>
                  <a:lnTo>
                    <a:pt x="1336" y="24"/>
                  </a:lnTo>
                  <a:lnTo>
                    <a:pt x="1336" y="24"/>
                  </a:lnTo>
                  <a:lnTo>
                    <a:pt x="1344" y="8"/>
                  </a:lnTo>
                  <a:lnTo>
                    <a:pt x="1344" y="8"/>
                  </a:lnTo>
                  <a:lnTo>
                    <a:pt x="1360" y="0"/>
                  </a:lnTo>
                  <a:lnTo>
                    <a:pt x="1360" y="0"/>
                  </a:lnTo>
                  <a:lnTo>
                    <a:pt x="1368" y="8"/>
                  </a:lnTo>
                  <a:lnTo>
                    <a:pt x="1368" y="8"/>
                  </a:lnTo>
                  <a:lnTo>
                    <a:pt x="1376" y="16"/>
                  </a:lnTo>
                  <a:lnTo>
                    <a:pt x="1376" y="16"/>
                  </a:lnTo>
                  <a:lnTo>
                    <a:pt x="1392" y="32"/>
                  </a:lnTo>
                  <a:lnTo>
                    <a:pt x="1392" y="32"/>
                  </a:lnTo>
                  <a:lnTo>
                    <a:pt x="1400" y="48"/>
                  </a:lnTo>
                  <a:lnTo>
                    <a:pt x="1400" y="48"/>
                  </a:lnTo>
                  <a:lnTo>
                    <a:pt x="1408" y="72"/>
                  </a:lnTo>
                  <a:lnTo>
                    <a:pt x="1408" y="72"/>
                  </a:lnTo>
                  <a:lnTo>
                    <a:pt x="1424" y="104"/>
                  </a:lnTo>
                  <a:lnTo>
                    <a:pt x="1424" y="104"/>
                  </a:lnTo>
                  <a:lnTo>
                    <a:pt x="1432" y="136"/>
                  </a:lnTo>
                  <a:lnTo>
                    <a:pt x="1432" y="136"/>
                  </a:lnTo>
                  <a:lnTo>
                    <a:pt x="1440" y="184"/>
                  </a:lnTo>
                  <a:lnTo>
                    <a:pt x="1440" y="184"/>
                  </a:lnTo>
                  <a:lnTo>
                    <a:pt x="1456" y="232"/>
                  </a:lnTo>
                  <a:lnTo>
                    <a:pt x="1456" y="232"/>
                  </a:lnTo>
                  <a:lnTo>
                    <a:pt x="1464" y="288"/>
                  </a:lnTo>
                  <a:lnTo>
                    <a:pt x="1464" y="288"/>
                  </a:lnTo>
                  <a:lnTo>
                    <a:pt x="1472" y="352"/>
                  </a:lnTo>
                  <a:lnTo>
                    <a:pt x="1472" y="352"/>
                  </a:lnTo>
                  <a:lnTo>
                    <a:pt x="1488" y="408"/>
                  </a:lnTo>
                  <a:lnTo>
                    <a:pt x="1488" y="408"/>
                  </a:lnTo>
                  <a:lnTo>
                    <a:pt x="1496" y="464"/>
                  </a:lnTo>
                  <a:lnTo>
                    <a:pt x="1496" y="464"/>
                  </a:lnTo>
                  <a:lnTo>
                    <a:pt x="1504" y="512"/>
                  </a:lnTo>
                  <a:lnTo>
                    <a:pt x="1504" y="512"/>
                  </a:lnTo>
                  <a:lnTo>
                    <a:pt x="1520" y="552"/>
                  </a:lnTo>
                  <a:lnTo>
                    <a:pt x="1520" y="552"/>
                  </a:lnTo>
                  <a:lnTo>
                    <a:pt x="1528" y="584"/>
                  </a:lnTo>
                  <a:lnTo>
                    <a:pt x="1528" y="584"/>
                  </a:lnTo>
                  <a:lnTo>
                    <a:pt x="1536" y="616"/>
                  </a:lnTo>
                  <a:lnTo>
                    <a:pt x="1536" y="616"/>
                  </a:lnTo>
                  <a:lnTo>
                    <a:pt x="1544" y="640"/>
                  </a:lnTo>
                  <a:lnTo>
                    <a:pt x="1544" y="640"/>
                  </a:lnTo>
                  <a:lnTo>
                    <a:pt x="1560" y="656"/>
                  </a:lnTo>
                  <a:lnTo>
                    <a:pt x="1560" y="656"/>
                  </a:lnTo>
                  <a:lnTo>
                    <a:pt x="1568" y="664"/>
                  </a:lnTo>
                  <a:lnTo>
                    <a:pt x="1568" y="664"/>
                  </a:lnTo>
                  <a:lnTo>
                    <a:pt x="1576" y="672"/>
                  </a:lnTo>
                  <a:lnTo>
                    <a:pt x="1576" y="672"/>
                  </a:lnTo>
                  <a:lnTo>
                    <a:pt x="1592" y="688"/>
                  </a:lnTo>
                  <a:lnTo>
                    <a:pt x="1592" y="688"/>
                  </a:lnTo>
                  <a:lnTo>
                    <a:pt x="1600" y="696"/>
                  </a:lnTo>
                  <a:lnTo>
                    <a:pt x="1600" y="696"/>
                  </a:lnTo>
                  <a:lnTo>
                    <a:pt x="1608" y="712"/>
                  </a:lnTo>
                  <a:lnTo>
                    <a:pt x="1608" y="712"/>
                  </a:lnTo>
                  <a:lnTo>
                    <a:pt x="1624" y="728"/>
                  </a:lnTo>
                  <a:lnTo>
                    <a:pt x="1624" y="728"/>
                  </a:lnTo>
                  <a:lnTo>
                    <a:pt x="1632" y="744"/>
                  </a:lnTo>
                  <a:lnTo>
                    <a:pt x="1632" y="744"/>
                  </a:lnTo>
                  <a:lnTo>
                    <a:pt x="1640" y="760"/>
                  </a:lnTo>
                  <a:lnTo>
                    <a:pt x="1640" y="760"/>
                  </a:lnTo>
                  <a:lnTo>
                    <a:pt x="1648" y="776"/>
                  </a:lnTo>
                  <a:lnTo>
                    <a:pt x="1648" y="776"/>
                  </a:lnTo>
                  <a:lnTo>
                    <a:pt x="1664" y="792"/>
                  </a:lnTo>
                  <a:lnTo>
                    <a:pt x="1664" y="792"/>
                  </a:lnTo>
                  <a:lnTo>
                    <a:pt x="1672" y="800"/>
                  </a:lnTo>
                  <a:lnTo>
                    <a:pt x="1672" y="800"/>
                  </a:lnTo>
                  <a:lnTo>
                    <a:pt x="1680" y="808"/>
                  </a:lnTo>
                  <a:lnTo>
                    <a:pt x="1680" y="808"/>
                  </a:lnTo>
                  <a:lnTo>
                    <a:pt x="1696" y="808"/>
                  </a:lnTo>
                  <a:lnTo>
                    <a:pt x="1696" y="808"/>
                  </a:lnTo>
                  <a:lnTo>
                    <a:pt x="1704" y="808"/>
                  </a:lnTo>
                  <a:lnTo>
                    <a:pt x="1704" y="808"/>
                  </a:lnTo>
                  <a:lnTo>
                    <a:pt x="1712" y="816"/>
                  </a:lnTo>
                  <a:lnTo>
                    <a:pt x="1712" y="816"/>
                  </a:lnTo>
                  <a:lnTo>
                    <a:pt x="1728" y="816"/>
                  </a:lnTo>
                  <a:lnTo>
                    <a:pt x="1728" y="816"/>
                  </a:lnTo>
                  <a:lnTo>
                    <a:pt x="1736" y="824"/>
                  </a:lnTo>
                  <a:lnTo>
                    <a:pt x="1736" y="824"/>
                  </a:lnTo>
                  <a:lnTo>
                    <a:pt x="1744" y="832"/>
                  </a:lnTo>
                  <a:lnTo>
                    <a:pt x="1744" y="832"/>
                  </a:lnTo>
                  <a:lnTo>
                    <a:pt x="1760" y="840"/>
                  </a:lnTo>
                  <a:lnTo>
                    <a:pt x="1760" y="840"/>
                  </a:lnTo>
                  <a:lnTo>
                    <a:pt x="1768" y="856"/>
                  </a:lnTo>
                  <a:lnTo>
                    <a:pt x="1768" y="856"/>
                  </a:lnTo>
                  <a:lnTo>
                    <a:pt x="1776" y="864"/>
                  </a:lnTo>
                  <a:lnTo>
                    <a:pt x="1776" y="864"/>
                  </a:lnTo>
                  <a:lnTo>
                    <a:pt x="1792" y="872"/>
                  </a:lnTo>
                  <a:lnTo>
                    <a:pt x="1792" y="872"/>
                  </a:lnTo>
                  <a:lnTo>
                    <a:pt x="1800" y="880"/>
                  </a:lnTo>
                  <a:lnTo>
                    <a:pt x="1800" y="880"/>
                  </a:lnTo>
                  <a:lnTo>
                    <a:pt x="1808" y="880"/>
                  </a:lnTo>
                  <a:lnTo>
                    <a:pt x="1808" y="880"/>
                  </a:lnTo>
                  <a:lnTo>
                    <a:pt x="1824" y="872"/>
                  </a:lnTo>
                  <a:lnTo>
                    <a:pt x="1824" y="872"/>
                  </a:lnTo>
                  <a:lnTo>
                    <a:pt x="1832" y="872"/>
                  </a:lnTo>
                  <a:lnTo>
                    <a:pt x="1832" y="872"/>
                  </a:lnTo>
                  <a:lnTo>
                    <a:pt x="1840" y="864"/>
                  </a:lnTo>
                  <a:lnTo>
                    <a:pt x="1840" y="864"/>
                  </a:lnTo>
                  <a:lnTo>
                    <a:pt x="1856" y="856"/>
                  </a:lnTo>
                  <a:lnTo>
                    <a:pt x="1856" y="856"/>
                  </a:lnTo>
                  <a:lnTo>
                    <a:pt x="1864" y="840"/>
                  </a:lnTo>
                  <a:lnTo>
                    <a:pt x="1864" y="840"/>
                  </a:lnTo>
                  <a:lnTo>
                    <a:pt x="1872" y="832"/>
                  </a:lnTo>
                  <a:lnTo>
                    <a:pt x="1872" y="832"/>
                  </a:lnTo>
                  <a:lnTo>
                    <a:pt x="1888" y="824"/>
                  </a:lnTo>
                  <a:lnTo>
                    <a:pt x="1888" y="824"/>
                  </a:lnTo>
                  <a:lnTo>
                    <a:pt x="1896" y="824"/>
                  </a:lnTo>
                  <a:lnTo>
                    <a:pt x="1896" y="824"/>
                  </a:lnTo>
                  <a:lnTo>
                    <a:pt x="1904" y="824"/>
                  </a:lnTo>
                  <a:lnTo>
                    <a:pt x="1904" y="824"/>
                  </a:lnTo>
                  <a:lnTo>
                    <a:pt x="1920" y="824"/>
                  </a:lnTo>
                  <a:lnTo>
                    <a:pt x="1920" y="824"/>
                  </a:lnTo>
                  <a:lnTo>
                    <a:pt x="1928" y="824"/>
                  </a:lnTo>
                  <a:lnTo>
                    <a:pt x="1928" y="824"/>
                  </a:lnTo>
                  <a:lnTo>
                    <a:pt x="1936" y="816"/>
                  </a:lnTo>
                  <a:lnTo>
                    <a:pt x="1936" y="816"/>
                  </a:lnTo>
                  <a:lnTo>
                    <a:pt x="1952" y="808"/>
                  </a:lnTo>
                  <a:lnTo>
                    <a:pt x="1952" y="808"/>
                  </a:lnTo>
                  <a:lnTo>
                    <a:pt x="1960" y="792"/>
                  </a:lnTo>
                  <a:lnTo>
                    <a:pt x="1960" y="792"/>
                  </a:lnTo>
                  <a:lnTo>
                    <a:pt x="1968" y="776"/>
                  </a:lnTo>
                  <a:lnTo>
                    <a:pt x="1968" y="776"/>
                  </a:lnTo>
                  <a:lnTo>
                    <a:pt x="1984" y="744"/>
                  </a:lnTo>
                  <a:lnTo>
                    <a:pt x="1984" y="744"/>
                  </a:lnTo>
                  <a:lnTo>
                    <a:pt x="1992" y="712"/>
                  </a:lnTo>
                  <a:lnTo>
                    <a:pt x="1992" y="712"/>
                  </a:lnTo>
                  <a:lnTo>
                    <a:pt x="2000" y="672"/>
                  </a:lnTo>
                  <a:lnTo>
                    <a:pt x="2000" y="672"/>
                  </a:lnTo>
                  <a:lnTo>
                    <a:pt x="2016" y="632"/>
                  </a:lnTo>
                  <a:lnTo>
                    <a:pt x="2016" y="632"/>
                  </a:lnTo>
                  <a:lnTo>
                    <a:pt x="2024" y="592"/>
                  </a:lnTo>
                  <a:lnTo>
                    <a:pt x="2024" y="592"/>
                  </a:lnTo>
                  <a:lnTo>
                    <a:pt x="2032" y="552"/>
                  </a:lnTo>
                  <a:lnTo>
                    <a:pt x="2032" y="552"/>
                  </a:lnTo>
                  <a:lnTo>
                    <a:pt x="2048" y="520"/>
                  </a:lnTo>
                  <a:lnTo>
                    <a:pt x="2048" y="520"/>
                  </a:lnTo>
                  <a:lnTo>
                    <a:pt x="2056" y="488"/>
                  </a:lnTo>
                  <a:lnTo>
                    <a:pt x="2056" y="488"/>
                  </a:lnTo>
                  <a:lnTo>
                    <a:pt x="2064" y="472"/>
                  </a:lnTo>
                  <a:lnTo>
                    <a:pt x="2064" y="472"/>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5" name="Freeform 1035"/>
            <p:cNvSpPr>
              <a:spLocks/>
            </p:cNvSpPr>
            <p:nvPr/>
          </p:nvSpPr>
          <p:spPr bwMode="auto">
            <a:xfrm>
              <a:off x="1301" y="920"/>
              <a:ext cx="2064" cy="880"/>
            </a:xfrm>
            <a:custGeom>
              <a:avLst/>
              <a:gdLst/>
              <a:ahLst/>
              <a:cxnLst>
                <a:cxn ang="0">
                  <a:pos x="32" y="104"/>
                </a:cxn>
                <a:cxn ang="0">
                  <a:pos x="80" y="216"/>
                </a:cxn>
                <a:cxn ang="0">
                  <a:pos x="120" y="464"/>
                </a:cxn>
                <a:cxn ang="0">
                  <a:pos x="160" y="344"/>
                </a:cxn>
                <a:cxn ang="0">
                  <a:pos x="208" y="256"/>
                </a:cxn>
                <a:cxn ang="0">
                  <a:pos x="248" y="216"/>
                </a:cxn>
                <a:cxn ang="0">
                  <a:pos x="288" y="184"/>
                </a:cxn>
                <a:cxn ang="0">
                  <a:pos x="328" y="176"/>
                </a:cxn>
                <a:cxn ang="0">
                  <a:pos x="376" y="176"/>
                </a:cxn>
                <a:cxn ang="0">
                  <a:pos x="416" y="168"/>
                </a:cxn>
                <a:cxn ang="0">
                  <a:pos x="456" y="136"/>
                </a:cxn>
                <a:cxn ang="0">
                  <a:pos x="496" y="136"/>
                </a:cxn>
                <a:cxn ang="0">
                  <a:pos x="544" y="152"/>
                </a:cxn>
                <a:cxn ang="0">
                  <a:pos x="584" y="160"/>
                </a:cxn>
                <a:cxn ang="0">
                  <a:pos x="624" y="184"/>
                </a:cxn>
                <a:cxn ang="0">
                  <a:pos x="672" y="176"/>
                </a:cxn>
                <a:cxn ang="0">
                  <a:pos x="712" y="168"/>
                </a:cxn>
                <a:cxn ang="0">
                  <a:pos x="752" y="200"/>
                </a:cxn>
                <a:cxn ang="0">
                  <a:pos x="800" y="256"/>
                </a:cxn>
                <a:cxn ang="0">
                  <a:pos x="840" y="264"/>
                </a:cxn>
                <a:cxn ang="0">
                  <a:pos x="880" y="192"/>
                </a:cxn>
                <a:cxn ang="0">
                  <a:pos x="920" y="128"/>
                </a:cxn>
                <a:cxn ang="0">
                  <a:pos x="968" y="120"/>
                </a:cxn>
                <a:cxn ang="0">
                  <a:pos x="1008" y="136"/>
                </a:cxn>
                <a:cxn ang="0">
                  <a:pos x="1048" y="144"/>
                </a:cxn>
                <a:cxn ang="0">
                  <a:pos x="1088" y="136"/>
                </a:cxn>
                <a:cxn ang="0">
                  <a:pos x="1136" y="104"/>
                </a:cxn>
                <a:cxn ang="0">
                  <a:pos x="1176" y="96"/>
                </a:cxn>
                <a:cxn ang="0">
                  <a:pos x="1216" y="128"/>
                </a:cxn>
                <a:cxn ang="0">
                  <a:pos x="1264" y="120"/>
                </a:cxn>
                <a:cxn ang="0">
                  <a:pos x="1304" y="80"/>
                </a:cxn>
                <a:cxn ang="0">
                  <a:pos x="1344" y="8"/>
                </a:cxn>
                <a:cxn ang="0">
                  <a:pos x="1392" y="32"/>
                </a:cxn>
                <a:cxn ang="0">
                  <a:pos x="1432" y="136"/>
                </a:cxn>
                <a:cxn ang="0">
                  <a:pos x="1472" y="352"/>
                </a:cxn>
                <a:cxn ang="0">
                  <a:pos x="1520" y="552"/>
                </a:cxn>
                <a:cxn ang="0">
                  <a:pos x="1560" y="656"/>
                </a:cxn>
                <a:cxn ang="0">
                  <a:pos x="1600" y="696"/>
                </a:cxn>
                <a:cxn ang="0">
                  <a:pos x="1640" y="760"/>
                </a:cxn>
                <a:cxn ang="0">
                  <a:pos x="1680" y="808"/>
                </a:cxn>
                <a:cxn ang="0">
                  <a:pos x="1728" y="816"/>
                </a:cxn>
                <a:cxn ang="0">
                  <a:pos x="1768" y="856"/>
                </a:cxn>
                <a:cxn ang="0">
                  <a:pos x="1808" y="880"/>
                </a:cxn>
                <a:cxn ang="0">
                  <a:pos x="1856" y="856"/>
                </a:cxn>
                <a:cxn ang="0">
                  <a:pos x="1896" y="824"/>
                </a:cxn>
                <a:cxn ang="0">
                  <a:pos x="1936" y="816"/>
                </a:cxn>
                <a:cxn ang="0">
                  <a:pos x="1984" y="744"/>
                </a:cxn>
                <a:cxn ang="0">
                  <a:pos x="2024" y="592"/>
                </a:cxn>
                <a:cxn ang="0">
                  <a:pos x="2064" y="472"/>
                </a:cxn>
              </a:cxnLst>
              <a:rect l="0" t="0" r="r" b="b"/>
              <a:pathLst>
                <a:path w="2064" h="880">
                  <a:moveTo>
                    <a:pt x="0" y="128"/>
                  </a:moveTo>
                  <a:lnTo>
                    <a:pt x="16" y="128"/>
                  </a:lnTo>
                  <a:lnTo>
                    <a:pt x="24" y="120"/>
                  </a:lnTo>
                  <a:lnTo>
                    <a:pt x="32" y="104"/>
                  </a:lnTo>
                  <a:lnTo>
                    <a:pt x="48" y="88"/>
                  </a:lnTo>
                  <a:lnTo>
                    <a:pt x="56" y="96"/>
                  </a:lnTo>
                  <a:lnTo>
                    <a:pt x="64" y="136"/>
                  </a:lnTo>
                  <a:lnTo>
                    <a:pt x="80" y="216"/>
                  </a:lnTo>
                  <a:lnTo>
                    <a:pt x="88" y="312"/>
                  </a:lnTo>
                  <a:lnTo>
                    <a:pt x="96" y="392"/>
                  </a:lnTo>
                  <a:lnTo>
                    <a:pt x="112" y="448"/>
                  </a:lnTo>
                  <a:lnTo>
                    <a:pt x="120" y="464"/>
                  </a:lnTo>
                  <a:lnTo>
                    <a:pt x="128" y="448"/>
                  </a:lnTo>
                  <a:lnTo>
                    <a:pt x="144" y="416"/>
                  </a:lnTo>
                  <a:lnTo>
                    <a:pt x="152" y="384"/>
                  </a:lnTo>
                  <a:lnTo>
                    <a:pt x="160" y="344"/>
                  </a:lnTo>
                  <a:lnTo>
                    <a:pt x="176" y="320"/>
                  </a:lnTo>
                  <a:lnTo>
                    <a:pt x="184" y="296"/>
                  </a:lnTo>
                  <a:lnTo>
                    <a:pt x="192" y="272"/>
                  </a:lnTo>
                  <a:lnTo>
                    <a:pt x="208" y="256"/>
                  </a:lnTo>
                  <a:lnTo>
                    <a:pt x="216" y="248"/>
                  </a:lnTo>
                  <a:lnTo>
                    <a:pt x="224" y="240"/>
                  </a:lnTo>
                  <a:lnTo>
                    <a:pt x="240" y="232"/>
                  </a:lnTo>
                  <a:lnTo>
                    <a:pt x="248" y="216"/>
                  </a:lnTo>
                  <a:lnTo>
                    <a:pt x="256" y="208"/>
                  </a:lnTo>
                  <a:lnTo>
                    <a:pt x="272" y="200"/>
                  </a:lnTo>
                  <a:lnTo>
                    <a:pt x="280" y="192"/>
                  </a:lnTo>
                  <a:lnTo>
                    <a:pt x="288" y="184"/>
                  </a:lnTo>
                  <a:lnTo>
                    <a:pt x="304" y="184"/>
                  </a:lnTo>
                  <a:lnTo>
                    <a:pt x="312" y="176"/>
                  </a:lnTo>
                  <a:lnTo>
                    <a:pt x="320" y="176"/>
                  </a:lnTo>
                  <a:lnTo>
                    <a:pt x="328" y="176"/>
                  </a:lnTo>
                  <a:lnTo>
                    <a:pt x="344" y="168"/>
                  </a:lnTo>
                  <a:lnTo>
                    <a:pt x="352" y="168"/>
                  </a:lnTo>
                  <a:lnTo>
                    <a:pt x="360" y="168"/>
                  </a:lnTo>
                  <a:lnTo>
                    <a:pt x="376" y="176"/>
                  </a:lnTo>
                  <a:lnTo>
                    <a:pt x="384" y="176"/>
                  </a:lnTo>
                  <a:lnTo>
                    <a:pt x="392" y="176"/>
                  </a:lnTo>
                  <a:lnTo>
                    <a:pt x="408" y="176"/>
                  </a:lnTo>
                  <a:lnTo>
                    <a:pt x="416" y="168"/>
                  </a:lnTo>
                  <a:lnTo>
                    <a:pt x="424" y="160"/>
                  </a:lnTo>
                  <a:lnTo>
                    <a:pt x="432" y="152"/>
                  </a:lnTo>
                  <a:lnTo>
                    <a:pt x="448" y="144"/>
                  </a:lnTo>
                  <a:lnTo>
                    <a:pt x="456" y="136"/>
                  </a:lnTo>
                  <a:lnTo>
                    <a:pt x="464" y="136"/>
                  </a:lnTo>
                  <a:lnTo>
                    <a:pt x="480" y="136"/>
                  </a:lnTo>
                  <a:lnTo>
                    <a:pt x="488" y="136"/>
                  </a:lnTo>
                  <a:lnTo>
                    <a:pt x="496" y="136"/>
                  </a:lnTo>
                  <a:lnTo>
                    <a:pt x="512" y="144"/>
                  </a:lnTo>
                  <a:lnTo>
                    <a:pt x="520" y="144"/>
                  </a:lnTo>
                  <a:lnTo>
                    <a:pt x="528" y="144"/>
                  </a:lnTo>
                  <a:lnTo>
                    <a:pt x="544" y="152"/>
                  </a:lnTo>
                  <a:lnTo>
                    <a:pt x="552" y="152"/>
                  </a:lnTo>
                  <a:lnTo>
                    <a:pt x="560" y="152"/>
                  </a:lnTo>
                  <a:lnTo>
                    <a:pt x="576" y="152"/>
                  </a:lnTo>
                  <a:lnTo>
                    <a:pt x="584" y="160"/>
                  </a:lnTo>
                  <a:lnTo>
                    <a:pt x="592" y="168"/>
                  </a:lnTo>
                  <a:lnTo>
                    <a:pt x="608" y="168"/>
                  </a:lnTo>
                  <a:lnTo>
                    <a:pt x="616" y="176"/>
                  </a:lnTo>
                  <a:lnTo>
                    <a:pt x="624" y="184"/>
                  </a:lnTo>
                  <a:lnTo>
                    <a:pt x="640" y="184"/>
                  </a:lnTo>
                  <a:lnTo>
                    <a:pt x="648" y="184"/>
                  </a:lnTo>
                  <a:lnTo>
                    <a:pt x="656" y="184"/>
                  </a:lnTo>
                  <a:lnTo>
                    <a:pt x="672" y="176"/>
                  </a:lnTo>
                  <a:lnTo>
                    <a:pt x="680" y="176"/>
                  </a:lnTo>
                  <a:lnTo>
                    <a:pt x="688" y="168"/>
                  </a:lnTo>
                  <a:lnTo>
                    <a:pt x="704" y="168"/>
                  </a:lnTo>
                  <a:lnTo>
                    <a:pt x="712" y="168"/>
                  </a:lnTo>
                  <a:lnTo>
                    <a:pt x="720" y="168"/>
                  </a:lnTo>
                  <a:lnTo>
                    <a:pt x="736" y="168"/>
                  </a:lnTo>
                  <a:lnTo>
                    <a:pt x="744" y="184"/>
                  </a:lnTo>
                  <a:lnTo>
                    <a:pt x="752" y="200"/>
                  </a:lnTo>
                  <a:lnTo>
                    <a:pt x="768" y="216"/>
                  </a:lnTo>
                  <a:lnTo>
                    <a:pt x="776" y="232"/>
                  </a:lnTo>
                  <a:lnTo>
                    <a:pt x="784" y="248"/>
                  </a:lnTo>
                  <a:lnTo>
                    <a:pt x="800" y="256"/>
                  </a:lnTo>
                  <a:lnTo>
                    <a:pt x="808" y="264"/>
                  </a:lnTo>
                  <a:lnTo>
                    <a:pt x="816" y="272"/>
                  </a:lnTo>
                  <a:lnTo>
                    <a:pt x="832" y="272"/>
                  </a:lnTo>
                  <a:lnTo>
                    <a:pt x="840" y="264"/>
                  </a:lnTo>
                  <a:lnTo>
                    <a:pt x="848" y="248"/>
                  </a:lnTo>
                  <a:lnTo>
                    <a:pt x="864" y="232"/>
                  </a:lnTo>
                  <a:lnTo>
                    <a:pt x="872" y="216"/>
                  </a:lnTo>
                  <a:lnTo>
                    <a:pt x="880" y="192"/>
                  </a:lnTo>
                  <a:lnTo>
                    <a:pt x="896" y="176"/>
                  </a:lnTo>
                  <a:lnTo>
                    <a:pt x="904" y="160"/>
                  </a:lnTo>
                  <a:lnTo>
                    <a:pt x="912" y="144"/>
                  </a:lnTo>
                  <a:lnTo>
                    <a:pt x="920" y="128"/>
                  </a:lnTo>
                  <a:lnTo>
                    <a:pt x="936" y="120"/>
                  </a:lnTo>
                  <a:lnTo>
                    <a:pt x="944" y="120"/>
                  </a:lnTo>
                  <a:lnTo>
                    <a:pt x="952" y="120"/>
                  </a:lnTo>
                  <a:lnTo>
                    <a:pt x="968" y="120"/>
                  </a:lnTo>
                  <a:lnTo>
                    <a:pt x="976" y="120"/>
                  </a:lnTo>
                  <a:lnTo>
                    <a:pt x="984" y="128"/>
                  </a:lnTo>
                  <a:lnTo>
                    <a:pt x="1000" y="136"/>
                  </a:lnTo>
                  <a:lnTo>
                    <a:pt x="1008" y="136"/>
                  </a:lnTo>
                  <a:lnTo>
                    <a:pt x="1016" y="136"/>
                  </a:lnTo>
                  <a:lnTo>
                    <a:pt x="1032" y="144"/>
                  </a:lnTo>
                  <a:lnTo>
                    <a:pt x="1040" y="144"/>
                  </a:lnTo>
                  <a:lnTo>
                    <a:pt x="1048" y="144"/>
                  </a:lnTo>
                  <a:lnTo>
                    <a:pt x="1056" y="144"/>
                  </a:lnTo>
                  <a:lnTo>
                    <a:pt x="1072" y="136"/>
                  </a:lnTo>
                  <a:lnTo>
                    <a:pt x="1080" y="136"/>
                  </a:lnTo>
                  <a:lnTo>
                    <a:pt x="1088" y="136"/>
                  </a:lnTo>
                  <a:lnTo>
                    <a:pt x="1104" y="128"/>
                  </a:lnTo>
                  <a:lnTo>
                    <a:pt x="1112" y="120"/>
                  </a:lnTo>
                  <a:lnTo>
                    <a:pt x="1120" y="112"/>
                  </a:lnTo>
                  <a:lnTo>
                    <a:pt x="1136" y="104"/>
                  </a:lnTo>
                  <a:lnTo>
                    <a:pt x="1144" y="96"/>
                  </a:lnTo>
                  <a:lnTo>
                    <a:pt x="1152" y="96"/>
                  </a:lnTo>
                  <a:lnTo>
                    <a:pt x="1168" y="96"/>
                  </a:lnTo>
                  <a:lnTo>
                    <a:pt x="1176" y="96"/>
                  </a:lnTo>
                  <a:lnTo>
                    <a:pt x="1184" y="104"/>
                  </a:lnTo>
                  <a:lnTo>
                    <a:pt x="1200" y="112"/>
                  </a:lnTo>
                  <a:lnTo>
                    <a:pt x="1208" y="120"/>
                  </a:lnTo>
                  <a:lnTo>
                    <a:pt x="1216" y="128"/>
                  </a:lnTo>
                  <a:lnTo>
                    <a:pt x="1232" y="128"/>
                  </a:lnTo>
                  <a:lnTo>
                    <a:pt x="1240" y="128"/>
                  </a:lnTo>
                  <a:lnTo>
                    <a:pt x="1248" y="128"/>
                  </a:lnTo>
                  <a:lnTo>
                    <a:pt x="1264" y="120"/>
                  </a:lnTo>
                  <a:lnTo>
                    <a:pt x="1272" y="120"/>
                  </a:lnTo>
                  <a:lnTo>
                    <a:pt x="1280" y="104"/>
                  </a:lnTo>
                  <a:lnTo>
                    <a:pt x="1296" y="96"/>
                  </a:lnTo>
                  <a:lnTo>
                    <a:pt x="1304" y="80"/>
                  </a:lnTo>
                  <a:lnTo>
                    <a:pt x="1312" y="56"/>
                  </a:lnTo>
                  <a:lnTo>
                    <a:pt x="1328" y="40"/>
                  </a:lnTo>
                  <a:lnTo>
                    <a:pt x="1336" y="24"/>
                  </a:lnTo>
                  <a:lnTo>
                    <a:pt x="1344" y="8"/>
                  </a:lnTo>
                  <a:lnTo>
                    <a:pt x="1360" y="0"/>
                  </a:lnTo>
                  <a:lnTo>
                    <a:pt x="1368" y="8"/>
                  </a:lnTo>
                  <a:lnTo>
                    <a:pt x="1376" y="16"/>
                  </a:lnTo>
                  <a:lnTo>
                    <a:pt x="1392" y="32"/>
                  </a:lnTo>
                  <a:lnTo>
                    <a:pt x="1400" y="48"/>
                  </a:lnTo>
                  <a:lnTo>
                    <a:pt x="1408" y="72"/>
                  </a:lnTo>
                  <a:lnTo>
                    <a:pt x="1424" y="104"/>
                  </a:lnTo>
                  <a:lnTo>
                    <a:pt x="1432" y="136"/>
                  </a:lnTo>
                  <a:lnTo>
                    <a:pt x="1440" y="184"/>
                  </a:lnTo>
                  <a:lnTo>
                    <a:pt x="1456" y="232"/>
                  </a:lnTo>
                  <a:lnTo>
                    <a:pt x="1464" y="288"/>
                  </a:lnTo>
                  <a:lnTo>
                    <a:pt x="1472" y="352"/>
                  </a:lnTo>
                  <a:lnTo>
                    <a:pt x="1488" y="408"/>
                  </a:lnTo>
                  <a:lnTo>
                    <a:pt x="1496" y="464"/>
                  </a:lnTo>
                  <a:lnTo>
                    <a:pt x="1504" y="512"/>
                  </a:lnTo>
                  <a:lnTo>
                    <a:pt x="1520" y="552"/>
                  </a:lnTo>
                  <a:lnTo>
                    <a:pt x="1528" y="584"/>
                  </a:lnTo>
                  <a:lnTo>
                    <a:pt x="1536" y="616"/>
                  </a:lnTo>
                  <a:lnTo>
                    <a:pt x="1544" y="640"/>
                  </a:lnTo>
                  <a:lnTo>
                    <a:pt x="1560" y="656"/>
                  </a:lnTo>
                  <a:lnTo>
                    <a:pt x="1568" y="664"/>
                  </a:lnTo>
                  <a:lnTo>
                    <a:pt x="1576" y="672"/>
                  </a:lnTo>
                  <a:lnTo>
                    <a:pt x="1592" y="688"/>
                  </a:lnTo>
                  <a:lnTo>
                    <a:pt x="1600" y="696"/>
                  </a:lnTo>
                  <a:lnTo>
                    <a:pt x="1608" y="712"/>
                  </a:lnTo>
                  <a:lnTo>
                    <a:pt x="1624" y="728"/>
                  </a:lnTo>
                  <a:lnTo>
                    <a:pt x="1632" y="744"/>
                  </a:lnTo>
                  <a:lnTo>
                    <a:pt x="1640" y="760"/>
                  </a:lnTo>
                  <a:lnTo>
                    <a:pt x="1648" y="776"/>
                  </a:lnTo>
                  <a:lnTo>
                    <a:pt x="1664" y="792"/>
                  </a:lnTo>
                  <a:lnTo>
                    <a:pt x="1672" y="800"/>
                  </a:lnTo>
                  <a:lnTo>
                    <a:pt x="1680" y="808"/>
                  </a:lnTo>
                  <a:lnTo>
                    <a:pt x="1696" y="808"/>
                  </a:lnTo>
                  <a:lnTo>
                    <a:pt x="1704" y="808"/>
                  </a:lnTo>
                  <a:lnTo>
                    <a:pt x="1712" y="816"/>
                  </a:lnTo>
                  <a:lnTo>
                    <a:pt x="1728" y="816"/>
                  </a:lnTo>
                  <a:lnTo>
                    <a:pt x="1736" y="824"/>
                  </a:lnTo>
                  <a:lnTo>
                    <a:pt x="1744" y="832"/>
                  </a:lnTo>
                  <a:lnTo>
                    <a:pt x="1760" y="840"/>
                  </a:lnTo>
                  <a:lnTo>
                    <a:pt x="1768" y="856"/>
                  </a:lnTo>
                  <a:lnTo>
                    <a:pt x="1776" y="864"/>
                  </a:lnTo>
                  <a:lnTo>
                    <a:pt x="1792" y="872"/>
                  </a:lnTo>
                  <a:lnTo>
                    <a:pt x="1800" y="880"/>
                  </a:lnTo>
                  <a:lnTo>
                    <a:pt x="1808" y="880"/>
                  </a:lnTo>
                  <a:lnTo>
                    <a:pt x="1824" y="872"/>
                  </a:lnTo>
                  <a:lnTo>
                    <a:pt x="1832" y="872"/>
                  </a:lnTo>
                  <a:lnTo>
                    <a:pt x="1840" y="864"/>
                  </a:lnTo>
                  <a:lnTo>
                    <a:pt x="1856" y="856"/>
                  </a:lnTo>
                  <a:lnTo>
                    <a:pt x="1864" y="840"/>
                  </a:lnTo>
                  <a:lnTo>
                    <a:pt x="1872" y="832"/>
                  </a:lnTo>
                  <a:lnTo>
                    <a:pt x="1888" y="824"/>
                  </a:lnTo>
                  <a:lnTo>
                    <a:pt x="1896" y="824"/>
                  </a:lnTo>
                  <a:lnTo>
                    <a:pt x="1904" y="824"/>
                  </a:lnTo>
                  <a:lnTo>
                    <a:pt x="1920" y="824"/>
                  </a:lnTo>
                  <a:lnTo>
                    <a:pt x="1928" y="824"/>
                  </a:lnTo>
                  <a:lnTo>
                    <a:pt x="1936" y="816"/>
                  </a:lnTo>
                  <a:lnTo>
                    <a:pt x="1952" y="808"/>
                  </a:lnTo>
                  <a:lnTo>
                    <a:pt x="1960" y="792"/>
                  </a:lnTo>
                  <a:lnTo>
                    <a:pt x="1968" y="776"/>
                  </a:lnTo>
                  <a:lnTo>
                    <a:pt x="1984" y="744"/>
                  </a:lnTo>
                  <a:lnTo>
                    <a:pt x="1992" y="712"/>
                  </a:lnTo>
                  <a:lnTo>
                    <a:pt x="2000" y="672"/>
                  </a:lnTo>
                  <a:lnTo>
                    <a:pt x="2016" y="632"/>
                  </a:lnTo>
                  <a:lnTo>
                    <a:pt x="2024" y="592"/>
                  </a:lnTo>
                  <a:lnTo>
                    <a:pt x="2032" y="552"/>
                  </a:lnTo>
                  <a:lnTo>
                    <a:pt x="2048" y="520"/>
                  </a:lnTo>
                  <a:lnTo>
                    <a:pt x="2056" y="488"/>
                  </a:lnTo>
                  <a:lnTo>
                    <a:pt x="2064" y="472"/>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6" name="Freeform 1036"/>
            <p:cNvSpPr>
              <a:spLocks/>
            </p:cNvSpPr>
            <p:nvPr/>
          </p:nvSpPr>
          <p:spPr bwMode="auto">
            <a:xfrm>
              <a:off x="3373" y="1232"/>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0" y="168"/>
                  </a:lnTo>
                  <a:lnTo>
                    <a:pt x="16" y="144"/>
                  </a:lnTo>
                  <a:lnTo>
                    <a:pt x="16" y="144"/>
                  </a:lnTo>
                  <a:lnTo>
                    <a:pt x="24" y="128"/>
                  </a:lnTo>
                  <a:lnTo>
                    <a:pt x="24" y="128"/>
                  </a:lnTo>
                  <a:lnTo>
                    <a:pt x="32" y="120"/>
                  </a:lnTo>
                  <a:lnTo>
                    <a:pt x="32" y="120"/>
                  </a:lnTo>
                  <a:lnTo>
                    <a:pt x="48" y="104"/>
                  </a:lnTo>
                  <a:lnTo>
                    <a:pt x="48" y="104"/>
                  </a:lnTo>
                  <a:lnTo>
                    <a:pt x="56" y="104"/>
                  </a:lnTo>
                  <a:lnTo>
                    <a:pt x="56" y="104"/>
                  </a:lnTo>
                  <a:lnTo>
                    <a:pt x="64" y="104"/>
                  </a:lnTo>
                  <a:lnTo>
                    <a:pt x="64" y="104"/>
                  </a:lnTo>
                  <a:lnTo>
                    <a:pt x="72" y="104"/>
                  </a:lnTo>
                  <a:lnTo>
                    <a:pt x="72" y="104"/>
                  </a:lnTo>
                  <a:lnTo>
                    <a:pt x="88" y="104"/>
                  </a:lnTo>
                  <a:lnTo>
                    <a:pt x="88" y="104"/>
                  </a:lnTo>
                  <a:lnTo>
                    <a:pt x="96" y="104"/>
                  </a:lnTo>
                  <a:lnTo>
                    <a:pt x="96" y="104"/>
                  </a:lnTo>
                  <a:lnTo>
                    <a:pt x="104" y="96"/>
                  </a:lnTo>
                  <a:lnTo>
                    <a:pt x="104" y="96"/>
                  </a:lnTo>
                  <a:lnTo>
                    <a:pt x="120" y="96"/>
                  </a:lnTo>
                  <a:lnTo>
                    <a:pt x="120" y="96"/>
                  </a:lnTo>
                  <a:lnTo>
                    <a:pt x="128" y="88"/>
                  </a:lnTo>
                  <a:lnTo>
                    <a:pt x="128" y="88"/>
                  </a:lnTo>
                  <a:lnTo>
                    <a:pt x="136" y="72"/>
                  </a:lnTo>
                  <a:lnTo>
                    <a:pt x="136" y="72"/>
                  </a:lnTo>
                  <a:lnTo>
                    <a:pt x="152" y="72"/>
                  </a:lnTo>
                  <a:lnTo>
                    <a:pt x="152" y="72"/>
                  </a:lnTo>
                  <a:lnTo>
                    <a:pt x="160" y="64"/>
                  </a:lnTo>
                  <a:lnTo>
                    <a:pt x="160" y="64"/>
                  </a:lnTo>
                  <a:lnTo>
                    <a:pt x="168" y="56"/>
                  </a:lnTo>
                  <a:lnTo>
                    <a:pt x="168" y="56"/>
                  </a:lnTo>
                  <a:lnTo>
                    <a:pt x="184" y="56"/>
                  </a:lnTo>
                  <a:lnTo>
                    <a:pt x="184" y="56"/>
                  </a:lnTo>
                  <a:lnTo>
                    <a:pt x="192" y="56"/>
                  </a:lnTo>
                  <a:lnTo>
                    <a:pt x="192" y="56"/>
                  </a:lnTo>
                  <a:lnTo>
                    <a:pt x="200" y="56"/>
                  </a:lnTo>
                  <a:lnTo>
                    <a:pt x="200" y="56"/>
                  </a:lnTo>
                  <a:lnTo>
                    <a:pt x="208" y="48"/>
                  </a:lnTo>
                  <a:lnTo>
                    <a:pt x="208" y="48"/>
                  </a:lnTo>
                  <a:lnTo>
                    <a:pt x="224" y="40"/>
                  </a:lnTo>
                  <a:lnTo>
                    <a:pt x="224" y="40"/>
                  </a:lnTo>
                  <a:lnTo>
                    <a:pt x="232" y="24"/>
                  </a:lnTo>
                  <a:lnTo>
                    <a:pt x="232" y="24"/>
                  </a:lnTo>
                  <a:lnTo>
                    <a:pt x="240" y="24"/>
                  </a:lnTo>
                  <a:lnTo>
                    <a:pt x="240" y="24"/>
                  </a:lnTo>
                  <a:lnTo>
                    <a:pt x="256" y="8"/>
                  </a:lnTo>
                  <a:lnTo>
                    <a:pt x="256" y="8"/>
                  </a:lnTo>
                  <a:lnTo>
                    <a:pt x="264" y="8"/>
                  </a:lnTo>
                  <a:lnTo>
                    <a:pt x="264" y="8"/>
                  </a:lnTo>
                  <a:lnTo>
                    <a:pt x="272" y="0"/>
                  </a:lnTo>
                  <a:lnTo>
                    <a:pt x="272" y="0"/>
                  </a:lnTo>
                  <a:lnTo>
                    <a:pt x="288" y="0"/>
                  </a:lnTo>
                  <a:lnTo>
                    <a:pt x="288" y="0"/>
                  </a:lnTo>
                  <a:lnTo>
                    <a:pt x="296" y="0"/>
                  </a:lnTo>
                  <a:lnTo>
                    <a:pt x="296" y="0"/>
                  </a:lnTo>
                  <a:lnTo>
                    <a:pt x="304" y="0"/>
                  </a:lnTo>
                  <a:lnTo>
                    <a:pt x="304" y="0"/>
                  </a:lnTo>
                  <a:lnTo>
                    <a:pt x="320" y="8"/>
                  </a:lnTo>
                  <a:lnTo>
                    <a:pt x="320" y="8"/>
                  </a:lnTo>
                  <a:lnTo>
                    <a:pt x="328" y="8"/>
                  </a:lnTo>
                  <a:lnTo>
                    <a:pt x="328" y="8"/>
                  </a:lnTo>
                  <a:lnTo>
                    <a:pt x="336" y="16"/>
                  </a:lnTo>
                  <a:lnTo>
                    <a:pt x="336" y="16"/>
                  </a:lnTo>
                  <a:lnTo>
                    <a:pt x="352" y="24"/>
                  </a:lnTo>
                  <a:lnTo>
                    <a:pt x="352" y="24"/>
                  </a:lnTo>
                  <a:lnTo>
                    <a:pt x="360" y="24"/>
                  </a:lnTo>
                  <a:lnTo>
                    <a:pt x="360" y="24"/>
                  </a:lnTo>
                  <a:lnTo>
                    <a:pt x="368" y="32"/>
                  </a:lnTo>
                  <a:lnTo>
                    <a:pt x="368" y="32"/>
                  </a:lnTo>
                  <a:lnTo>
                    <a:pt x="384" y="32"/>
                  </a:lnTo>
                  <a:lnTo>
                    <a:pt x="384" y="32"/>
                  </a:lnTo>
                  <a:lnTo>
                    <a:pt x="392" y="32"/>
                  </a:lnTo>
                  <a:lnTo>
                    <a:pt x="392" y="32"/>
                  </a:lnTo>
                  <a:lnTo>
                    <a:pt x="400" y="40"/>
                  </a:lnTo>
                  <a:lnTo>
                    <a:pt x="400" y="40"/>
                  </a:lnTo>
                  <a:lnTo>
                    <a:pt x="416" y="48"/>
                  </a:lnTo>
                  <a:lnTo>
                    <a:pt x="416" y="48"/>
                  </a:lnTo>
                  <a:lnTo>
                    <a:pt x="424" y="56"/>
                  </a:lnTo>
                  <a:lnTo>
                    <a:pt x="424" y="56"/>
                  </a:lnTo>
                  <a:lnTo>
                    <a:pt x="432" y="72"/>
                  </a:lnTo>
                  <a:lnTo>
                    <a:pt x="432" y="72"/>
                  </a:lnTo>
                  <a:lnTo>
                    <a:pt x="448" y="80"/>
                  </a:lnTo>
                  <a:lnTo>
                    <a:pt x="448" y="80"/>
                  </a:lnTo>
                  <a:lnTo>
                    <a:pt x="456" y="88"/>
                  </a:lnTo>
                  <a:lnTo>
                    <a:pt x="456" y="88"/>
                  </a:lnTo>
                  <a:lnTo>
                    <a:pt x="464" y="96"/>
                  </a:lnTo>
                  <a:lnTo>
                    <a:pt x="464" y="96"/>
                  </a:lnTo>
                  <a:lnTo>
                    <a:pt x="480" y="112"/>
                  </a:lnTo>
                  <a:lnTo>
                    <a:pt x="480" y="112"/>
                  </a:lnTo>
                  <a:lnTo>
                    <a:pt x="488" y="120"/>
                  </a:lnTo>
                  <a:lnTo>
                    <a:pt x="488" y="120"/>
                  </a:lnTo>
                  <a:lnTo>
                    <a:pt x="496" y="136"/>
                  </a:lnTo>
                  <a:lnTo>
                    <a:pt x="496" y="136"/>
                  </a:lnTo>
                  <a:lnTo>
                    <a:pt x="512" y="152"/>
                  </a:lnTo>
                  <a:lnTo>
                    <a:pt x="512" y="152"/>
                  </a:lnTo>
                  <a:lnTo>
                    <a:pt x="520" y="168"/>
                  </a:lnTo>
                  <a:lnTo>
                    <a:pt x="520" y="168"/>
                  </a:lnTo>
                  <a:lnTo>
                    <a:pt x="528" y="176"/>
                  </a:lnTo>
                  <a:lnTo>
                    <a:pt x="528" y="176"/>
                  </a:lnTo>
                  <a:lnTo>
                    <a:pt x="544" y="184"/>
                  </a:lnTo>
                  <a:lnTo>
                    <a:pt x="544" y="184"/>
                  </a:lnTo>
                  <a:lnTo>
                    <a:pt x="552" y="184"/>
                  </a:lnTo>
                  <a:lnTo>
                    <a:pt x="552" y="184"/>
                  </a:lnTo>
                  <a:lnTo>
                    <a:pt x="560" y="184"/>
                  </a:lnTo>
                  <a:lnTo>
                    <a:pt x="560" y="184"/>
                  </a:lnTo>
                  <a:lnTo>
                    <a:pt x="576" y="192"/>
                  </a:lnTo>
                  <a:lnTo>
                    <a:pt x="576" y="192"/>
                  </a:lnTo>
                  <a:lnTo>
                    <a:pt x="584" y="200"/>
                  </a:lnTo>
                  <a:lnTo>
                    <a:pt x="584" y="200"/>
                  </a:lnTo>
                  <a:lnTo>
                    <a:pt x="592" y="216"/>
                  </a:lnTo>
                  <a:lnTo>
                    <a:pt x="592" y="216"/>
                  </a:lnTo>
                  <a:lnTo>
                    <a:pt x="608" y="216"/>
                  </a:lnTo>
                  <a:lnTo>
                    <a:pt x="608" y="216"/>
                  </a:lnTo>
                  <a:lnTo>
                    <a:pt x="616" y="224"/>
                  </a:lnTo>
                  <a:lnTo>
                    <a:pt x="616" y="224"/>
                  </a:lnTo>
                  <a:lnTo>
                    <a:pt x="624" y="224"/>
                  </a:lnTo>
                  <a:lnTo>
                    <a:pt x="624" y="224"/>
                  </a:lnTo>
                  <a:lnTo>
                    <a:pt x="640" y="224"/>
                  </a:lnTo>
                  <a:lnTo>
                    <a:pt x="640" y="224"/>
                  </a:lnTo>
                  <a:lnTo>
                    <a:pt x="648" y="224"/>
                  </a:lnTo>
                  <a:lnTo>
                    <a:pt x="648" y="224"/>
                  </a:lnTo>
                  <a:lnTo>
                    <a:pt x="656" y="224"/>
                  </a:lnTo>
                  <a:lnTo>
                    <a:pt x="656" y="224"/>
                  </a:lnTo>
                  <a:lnTo>
                    <a:pt x="672" y="216"/>
                  </a:lnTo>
                  <a:lnTo>
                    <a:pt x="672" y="216"/>
                  </a:lnTo>
                  <a:lnTo>
                    <a:pt x="680" y="216"/>
                  </a:lnTo>
                  <a:lnTo>
                    <a:pt x="680" y="216"/>
                  </a:lnTo>
                  <a:lnTo>
                    <a:pt x="688" y="216"/>
                  </a:lnTo>
                  <a:lnTo>
                    <a:pt x="688" y="216"/>
                  </a:lnTo>
                  <a:lnTo>
                    <a:pt x="696" y="224"/>
                  </a:lnTo>
                  <a:lnTo>
                    <a:pt x="696" y="224"/>
                  </a:lnTo>
                  <a:lnTo>
                    <a:pt x="712" y="232"/>
                  </a:lnTo>
                  <a:lnTo>
                    <a:pt x="712" y="232"/>
                  </a:lnTo>
                  <a:lnTo>
                    <a:pt x="720" y="232"/>
                  </a:lnTo>
                  <a:lnTo>
                    <a:pt x="720" y="232"/>
                  </a:lnTo>
                  <a:lnTo>
                    <a:pt x="728" y="240"/>
                  </a:lnTo>
                  <a:lnTo>
                    <a:pt x="728" y="240"/>
                  </a:lnTo>
                  <a:lnTo>
                    <a:pt x="744" y="248"/>
                  </a:lnTo>
                  <a:lnTo>
                    <a:pt x="744" y="248"/>
                  </a:lnTo>
                  <a:lnTo>
                    <a:pt x="752" y="248"/>
                  </a:lnTo>
                  <a:lnTo>
                    <a:pt x="752" y="248"/>
                  </a:lnTo>
                  <a:lnTo>
                    <a:pt x="760" y="248"/>
                  </a:lnTo>
                  <a:lnTo>
                    <a:pt x="760" y="248"/>
                  </a:lnTo>
                  <a:lnTo>
                    <a:pt x="776" y="248"/>
                  </a:lnTo>
                  <a:lnTo>
                    <a:pt x="776" y="248"/>
                  </a:lnTo>
                  <a:lnTo>
                    <a:pt x="784" y="248"/>
                  </a:lnTo>
                  <a:lnTo>
                    <a:pt x="784" y="248"/>
                  </a:lnTo>
                  <a:lnTo>
                    <a:pt x="792" y="248"/>
                  </a:lnTo>
                  <a:lnTo>
                    <a:pt x="792" y="248"/>
                  </a:lnTo>
                  <a:lnTo>
                    <a:pt x="800" y="248"/>
                  </a:lnTo>
                  <a:lnTo>
                    <a:pt x="800" y="248"/>
                  </a:lnTo>
                  <a:lnTo>
                    <a:pt x="816" y="248"/>
                  </a:lnTo>
                  <a:lnTo>
                    <a:pt x="816" y="248"/>
                  </a:lnTo>
                  <a:lnTo>
                    <a:pt x="824" y="256"/>
                  </a:lnTo>
                  <a:lnTo>
                    <a:pt x="824" y="256"/>
                  </a:lnTo>
                  <a:lnTo>
                    <a:pt x="832" y="264"/>
                  </a:lnTo>
                  <a:lnTo>
                    <a:pt x="832" y="264"/>
                  </a:lnTo>
                  <a:lnTo>
                    <a:pt x="848" y="272"/>
                  </a:lnTo>
                  <a:lnTo>
                    <a:pt x="848" y="272"/>
                  </a:lnTo>
                  <a:lnTo>
                    <a:pt x="856" y="280"/>
                  </a:lnTo>
                  <a:lnTo>
                    <a:pt x="856" y="280"/>
                  </a:lnTo>
                  <a:lnTo>
                    <a:pt x="864" y="296"/>
                  </a:lnTo>
                  <a:lnTo>
                    <a:pt x="864" y="296"/>
                  </a:lnTo>
                  <a:lnTo>
                    <a:pt x="880" y="296"/>
                  </a:lnTo>
                  <a:lnTo>
                    <a:pt x="880" y="296"/>
                  </a:lnTo>
                  <a:lnTo>
                    <a:pt x="888" y="304"/>
                  </a:lnTo>
                  <a:lnTo>
                    <a:pt x="888" y="304"/>
                  </a:lnTo>
                  <a:lnTo>
                    <a:pt x="896" y="312"/>
                  </a:lnTo>
                  <a:lnTo>
                    <a:pt x="896" y="312"/>
                  </a:lnTo>
                  <a:lnTo>
                    <a:pt x="912" y="320"/>
                  </a:lnTo>
                  <a:lnTo>
                    <a:pt x="912" y="320"/>
                  </a:lnTo>
                  <a:lnTo>
                    <a:pt x="920" y="328"/>
                  </a:lnTo>
                  <a:lnTo>
                    <a:pt x="920" y="328"/>
                  </a:lnTo>
                  <a:lnTo>
                    <a:pt x="928" y="336"/>
                  </a:lnTo>
                  <a:lnTo>
                    <a:pt x="928" y="336"/>
                  </a:lnTo>
                  <a:lnTo>
                    <a:pt x="944" y="344"/>
                  </a:lnTo>
                  <a:lnTo>
                    <a:pt x="944" y="344"/>
                  </a:lnTo>
                  <a:lnTo>
                    <a:pt x="952" y="360"/>
                  </a:lnTo>
                  <a:lnTo>
                    <a:pt x="952" y="360"/>
                  </a:lnTo>
                  <a:lnTo>
                    <a:pt x="960" y="360"/>
                  </a:lnTo>
                  <a:lnTo>
                    <a:pt x="960" y="360"/>
                  </a:lnTo>
                  <a:lnTo>
                    <a:pt x="976" y="368"/>
                  </a:lnTo>
                  <a:lnTo>
                    <a:pt x="976" y="368"/>
                  </a:lnTo>
                  <a:lnTo>
                    <a:pt x="984" y="376"/>
                  </a:lnTo>
                  <a:lnTo>
                    <a:pt x="984" y="376"/>
                  </a:lnTo>
                  <a:lnTo>
                    <a:pt x="992" y="384"/>
                  </a:lnTo>
                  <a:lnTo>
                    <a:pt x="992" y="384"/>
                  </a:lnTo>
                  <a:lnTo>
                    <a:pt x="1008" y="392"/>
                  </a:lnTo>
                  <a:lnTo>
                    <a:pt x="1008" y="392"/>
                  </a:lnTo>
                  <a:lnTo>
                    <a:pt x="1016" y="392"/>
                  </a:lnTo>
                  <a:lnTo>
                    <a:pt x="1016" y="392"/>
                  </a:lnTo>
                  <a:lnTo>
                    <a:pt x="1024" y="400"/>
                  </a:lnTo>
                  <a:lnTo>
                    <a:pt x="1024" y="400"/>
                  </a:lnTo>
                  <a:lnTo>
                    <a:pt x="1040" y="400"/>
                  </a:lnTo>
                  <a:lnTo>
                    <a:pt x="1040" y="400"/>
                  </a:lnTo>
                  <a:lnTo>
                    <a:pt x="1048" y="400"/>
                  </a:lnTo>
                  <a:lnTo>
                    <a:pt x="1048" y="400"/>
                  </a:lnTo>
                  <a:lnTo>
                    <a:pt x="1056" y="400"/>
                  </a:lnTo>
                  <a:lnTo>
                    <a:pt x="1056" y="400"/>
                  </a:lnTo>
                  <a:lnTo>
                    <a:pt x="1072" y="400"/>
                  </a:lnTo>
                  <a:lnTo>
                    <a:pt x="1072" y="400"/>
                  </a:lnTo>
                  <a:lnTo>
                    <a:pt x="1080" y="400"/>
                  </a:lnTo>
                  <a:lnTo>
                    <a:pt x="1080" y="400"/>
                  </a:lnTo>
                  <a:lnTo>
                    <a:pt x="1088" y="400"/>
                  </a:lnTo>
                  <a:lnTo>
                    <a:pt x="1088" y="400"/>
                  </a:lnTo>
                  <a:lnTo>
                    <a:pt x="1104" y="400"/>
                  </a:lnTo>
                  <a:lnTo>
                    <a:pt x="1104" y="400"/>
                  </a:lnTo>
                </a:path>
              </a:pathLst>
            </a:custGeom>
            <a:noFill/>
            <a:ln w="25400">
              <a:solidFill>
                <a:srgbClr val="4CFFFF"/>
              </a:solidFill>
              <a:prstDash val="solid"/>
              <a:round/>
              <a:headEnd/>
              <a:tailEnd/>
            </a:ln>
          </p:spPr>
          <p:txBody>
            <a:bodyPr/>
            <a:lstStyle/>
            <a:p>
              <a:endParaRPr lang="en-US" dirty="0">
                <a:solidFill>
                  <a:prstClr val="white"/>
                </a:solidFill>
              </a:endParaRPr>
            </a:p>
          </p:txBody>
        </p:sp>
        <p:sp>
          <p:nvSpPr>
            <p:cNvPr id="118797" name="Freeform 1037"/>
            <p:cNvSpPr>
              <a:spLocks/>
            </p:cNvSpPr>
            <p:nvPr/>
          </p:nvSpPr>
          <p:spPr bwMode="auto">
            <a:xfrm>
              <a:off x="3365" y="1224"/>
              <a:ext cx="1104" cy="400"/>
            </a:xfrm>
            <a:custGeom>
              <a:avLst/>
              <a:gdLst/>
              <a:ahLst/>
              <a:cxnLst>
                <a:cxn ang="0">
                  <a:pos x="16" y="144"/>
                </a:cxn>
                <a:cxn ang="0">
                  <a:pos x="32" y="120"/>
                </a:cxn>
                <a:cxn ang="0">
                  <a:pos x="56" y="104"/>
                </a:cxn>
                <a:cxn ang="0">
                  <a:pos x="72" y="104"/>
                </a:cxn>
                <a:cxn ang="0">
                  <a:pos x="96" y="104"/>
                </a:cxn>
                <a:cxn ang="0">
                  <a:pos x="120" y="96"/>
                </a:cxn>
                <a:cxn ang="0">
                  <a:pos x="136" y="72"/>
                </a:cxn>
                <a:cxn ang="0">
                  <a:pos x="160" y="64"/>
                </a:cxn>
                <a:cxn ang="0">
                  <a:pos x="184" y="56"/>
                </a:cxn>
                <a:cxn ang="0">
                  <a:pos x="200" y="56"/>
                </a:cxn>
                <a:cxn ang="0">
                  <a:pos x="224" y="40"/>
                </a:cxn>
                <a:cxn ang="0">
                  <a:pos x="240" y="24"/>
                </a:cxn>
                <a:cxn ang="0">
                  <a:pos x="264" y="8"/>
                </a:cxn>
                <a:cxn ang="0">
                  <a:pos x="288" y="0"/>
                </a:cxn>
                <a:cxn ang="0">
                  <a:pos x="304" y="0"/>
                </a:cxn>
                <a:cxn ang="0">
                  <a:pos x="328" y="8"/>
                </a:cxn>
                <a:cxn ang="0">
                  <a:pos x="352" y="24"/>
                </a:cxn>
                <a:cxn ang="0">
                  <a:pos x="368" y="32"/>
                </a:cxn>
                <a:cxn ang="0">
                  <a:pos x="392" y="32"/>
                </a:cxn>
                <a:cxn ang="0">
                  <a:pos x="416" y="48"/>
                </a:cxn>
                <a:cxn ang="0">
                  <a:pos x="432" y="72"/>
                </a:cxn>
                <a:cxn ang="0">
                  <a:pos x="456" y="88"/>
                </a:cxn>
                <a:cxn ang="0">
                  <a:pos x="480" y="112"/>
                </a:cxn>
                <a:cxn ang="0">
                  <a:pos x="496" y="136"/>
                </a:cxn>
                <a:cxn ang="0">
                  <a:pos x="520" y="168"/>
                </a:cxn>
                <a:cxn ang="0">
                  <a:pos x="544" y="184"/>
                </a:cxn>
                <a:cxn ang="0">
                  <a:pos x="560" y="184"/>
                </a:cxn>
                <a:cxn ang="0">
                  <a:pos x="584" y="200"/>
                </a:cxn>
                <a:cxn ang="0">
                  <a:pos x="608" y="216"/>
                </a:cxn>
                <a:cxn ang="0">
                  <a:pos x="624" y="224"/>
                </a:cxn>
                <a:cxn ang="0">
                  <a:pos x="648" y="224"/>
                </a:cxn>
                <a:cxn ang="0">
                  <a:pos x="672" y="216"/>
                </a:cxn>
                <a:cxn ang="0">
                  <a:pos x="688" y="216"/>
                </a:cxn>
                <a:cxn ang="0">
                  <a:pos x="712" y="232"/>
                </a:cxn>
                <a:cxn ang="0">
                  <a:pos x="728" y="240"/>
                </a:cxn>
                <a:cxn ang="0">
                  <a:pos x="752" y="248"/>
                </a:cxn>
                <a:cxn ang="0">
                  <a:pos x="776" y="248"/>
                </a:cxn>
                <a:cxn ang="0">
                  <a:pos x="792" y="248"/>
                </a:cxn>
                <a:cxn ang="0">
                  <a:pos x="816" y="248"/>
                </a:cxn>
                <a:cxn ang="0">
                  <a:pos x="832" y="264"/>
                </a:cxn>
                <a:cxn ang="0">
                  <a:pos x="856" y="280"/>
                </a:cxn>
                <a:cxn ang="0">
                  <a:pos x="880" y="296"/>
                </a:cxn>
                <a:cxn ang="0">
                  <a:pos x="896" y="312"/>
                </a:cxn>
                <a:cxn ang="0">
                  <a:pos x="920" y="328"/>
                </a:cxn>
                <a:cxn ang="0">
                  <a:pos x="944" y="344"/>
                </a:cxn>
                <a:cxn ang="0">
                  <a:pos x="960" y="360"/>
                </a:cxn>
                <a:cxn ang="0">
                  <a:pos x="984" y="376"/>
                </a:cxn>
                <a:cxn ang="0">
                  <a:pos x="1008" y="392"/>
                </a:cxn>
                <a:cxn ang="0">
                  <a:pos x="1024" y="400"/>
                </a:cxn>
                <a:cxn ang="0">
                  <a:pos x="1048" y="400"/>
                </a:cxn>
                <a:cxn ang="0">
                  <a:pos x="1072" y="400"/>
                </a:cxn>
                <a:cxn ang="0">
                  <a:pos x="1088" y="400"/>
                </a:cxn>
              </a:cxnLst>
              <a:rect l="0" t="0" r="r" b="b"/>
              <a:pathLst>
                <a:path w="1104" h="400">
                  <a:moveTo>
                    <a:pt x="0" y="168"/>
                  </a:moveTo>
                  <a:lnTo>
                    <a:pt x="16" y="144"/>
                  </a:lnTo>
                  <a:lnTo>
                    <a:pt x="24" y="128"/>
                  </a:lnTo>
                  <a:lnTo>
                    <a:pt x="32" y="120"/>
                  </a:lnTo>
                  <a:lnTo>
                    <a:pt x="48" y="104"/>
                  </a:lnTo>
                  <a:lnTo>
                    <a:pt x="56" y="104"/>
                  </a:lnTo>
                  <a:lnTo>
                    <a:pt x="64" y="104"/>
                  </a:lnTo>
                  <a:lnTo>
                    <a:pt x="72" y="104"/>
                  </a:lnTo>
                  <a:lnTo>
                    <a:pt x="88" y="104"/>
                  </a:lnTo>
                  <a:lnTo>
                    <a:pt x="96" y="104"/>
                  </a:lnTo>
                  <a:lnTo>
                    <a:pt x="104" y="96"/>
                  </a:lnTo>
                  <a:lnTo>
                    <a:pt x="120" y="96"/>
                  </a:lnTo>
                  <a:lnTo>
                    <a:pt x="128" y="88"/>
                  </a:lnTo>
                  <a:lnTo>
                    <a:pt x="136" y="72"/>
                  </a:lnTo>
                  <a:lnTo>
                    <a:pt x="152" y="72"/>
                  </a:lnTo>
                  <a:lnTo>
                    <a:pt x="160" y="64"/>
                  </a:lnTo>
                  <a:lnTo>
                    <a:pt x="168" y="56"/>
                  </a:lnTo>
                  <a:lnTo>
                    <a:pt x="184" y="56"/>
                  </a:lnTo>
                  <a:lnTo>
                    <a:pt x="192" y="56"/>
                  </a:lnTo>
                  <a:lnTo>
                    <a:pt x="200" y="56"/>
                  </a:lnTo>
                  <a:lnTo>
                    <a:pt x="208" y="48"/>
                  </a:lnTo>
                  <a:lnTo>
                    <a:pt x="224" y="40"/>
                  </a:lnTo>
                  <a:lnTo>
                    <a:pt x="232" y="24"/>
                  </a:lnTo>
                  <a:lnTo>
                    <a:pt x="240" y="24"/>
                  </a:lnTo>
                  <a:lnTo>
                    <a:pt x="256" y="8"/>
                  </a:lnTo>
                  <a:lnTo>
                    <a:pt x="264" y="8"/>
                  </a:lnTo>
                  <a:lnTo>
                    <a:pt x="272" y="0"/>
                  </a:lnTo>
                  <a:lnTo>
                    <a:pt x="288" y="0"/>
                  </a:lnTo>
                  <a:lnTo>
                    <a:pt x="296" y="0"/>
                  </a:lnTo>
                  <a:lnTo>
                    <a:pt x="304" y="0"/>
                  </a:lnTo>
                  <a:lnTo>
                    <a:pt x="320" y="8"/>
                  </a:lnTo>
                  <a:lnTo>
                    <a:pt x="328" y="8"/>
                  </a:lnTo>
                  <a:lnTo>
                    <a:pt x="336" y="16"/>
                  </a:lnTo>
                  <a:lnTo>
                    <a:pt x="352" y="24"/>
                  </a:lnTo>
                  <a:lnTo>
                    <a:pt x="360" y="24"/>
                  </a:lnTo>
                  <a:lnTo>
                    <a:pt x="368" y="32"/>
                  </a:lnTo>
                  <a:lnTo>
                    <a:pt x="384" y="32"/>
                  </a:lnTo>
                  <a:lnTo>
                    <a:pt x="392" y="32"/>
                  </a:lnTo>
                  <a:lnTo>
                    <a:pt x="400" y="40"/>
                  </a:lnTo>
                  <a:lnTo>
                    <a:pt x="416" y="48"/>
                  </a:lnTo>
                  <a:lnTo>
                    <a:pt x="424" y="56"/>
                  </a:lnTo>
                  <a:lnTo>
                    <a:pt x="432" y="72"/>
                  </a:lnTo>
                  <a:lnTo>
                    <a:pt x="448" y="80"/>
                  </a:lnTo>
                  <a:lnTo>
                    <a:pt x="456" y="88"/>
                  </a:lnTo>
                  <a:lnTo>
                    <a:pt x="464" y="96"/>
                  </a:lnTo>
                  <a:lnTo>
                    <a:pt x="480" y="112"/>
                  </a:lnTo>
                  <a:lnTo>
                    <a:pt x="488" y="120"/>
                  </a:lnTo>
                  <a:lnTo>
                    <a:pt x="496" y="136"/>
                  </a:lnTo>
                  <a:lnTo>
                    <a:pt x="512" y="152"/>
                  </a:lnTo>
                  <a:lnTo>
                    <a:pt x="520" y="168"/>
                  </a:lnTo>
                  <a:lnTo>
                    <a:pt x="528" y="176"/>
                  </a:lnTo>
                  <a:lnTo>
                    <a:pt x="544" y="184"/>
                  </a:lnTo>
                  <a:lnTo>
                    <a:pt x="552" y="184"/>
                  </a:lnTo>
                  <a:lnTo>
                    <a:pt x="560" y="184"/>
                  </a:lnTo>
                  <a:lnTo>
                    <a:pt x="576" y="192"/>
                  </a:lnTo>
                  <a:lnTo>
                    <a:pt x="584" y="200"/>
                  </a:lnTo>
                  <a:lnTo>
                    <a:pt x="592" y="216"/>
                  </a:lnTo>
                  <a:lnTo>
                    <a:pt x="608" y="216"/>
                  </a:lnTo>
                  <a:lnTo>
                    <a:pt x="616" y="224"/>
                  </a:lnTo>
                  <a:lnTo>
                    <a:pt x="624" y="224"/>
                  </a:lnTo>
                  <a:lnTo>
                    <a:pt x="640" y="224"/>
                  </a:lnTo>
                  <a:lnTo>
                    <a:pt x="648" y="224"/>
                  </a:lnTo>
                  <a:lnTo>
                    <a:pt x="656" y="224"/>
                  </a:lnTo>
                  <a:lnTo>
                    <a:pt x="672" y="216"/>
                  </a:lnTo>
                  <a:lnTo>
                    <a:pt x="680" y="216"/>
                  </a:lnTo>
                  <a:lnTo>
                    <a:pt x="688" y="216"/>
                  </a:lnTo>
                  <a:lnTo>
                    <a:pt x="696" y="224"/>
                  </a:lnTo>
                  <a:lnTo>
                    <a:pt x="712" y="232"/>
                  </a:lnTo>
                  <a:lnTo>
                    <a:pt x="720" y="232"/>
                  </a:lnTo>
                  <a:lnTo>
                    <a:pt x="728" y="240"/>
                  </a:lnTo>
                  <a:lnTo>
                    <a:pt x="744" y="248"/>
                  </a:lnTo>
                  <a:lnTo>
                    <a:pt x="752" y="248"/>
                  </a:lnTo>
                  <a:lnTo>
                    <a:pt x="760" y="248"/>
                  </a:lnTo>
                  <a:lnTo>
                    <a:pt x="776" y="248"/>
                  </a:lnTo>
                  <a:lnTo>
                    <a:pt x="784" y="248"/>
                  </a:lnTo>
                  <a:lnTo>
                    <a:pt x="792" y="248"/>
                  </a:lnTo>
                  <a:lnTo>
                    <a:pt x="800" y="248"/>
                  </a:lnTo>
                  <a:lnTo>
                    <a:pt x="816" y="248"/>
                  </a:lnTo>
                  <a:lnTo>
                    <a:pt x="824" y="256"/>
                  </a:lnTo>
                  <a:lnTo>
                    <a:pt x="832" y="264"/>
                  </a:lnTo>
                  <a:lnTo>
                    <a:pt x="848" y="272"/>
                  </a:lnTo>
                  <a:lnTo>
                    <a:pt x="856" y="280"/>
                  </a:lnTo>
                  <a:lnTo>
                    <a:pt x="864" y="296"/>
                  </a:lnTo>
                  <a:lnTo>
                    <a:pt x="880" y="296"/>
                  </a:lnTo>
                  <a:lnTo>
                    <a:pt x="888" y="304"/>
                  </a:lnTo>
                  <a:lnTo>
                    <a:pt x="896" y="312"/>
                  </a:lnTo>
                  <a:lnTo>
                    <a:pt x="912" y="320"/>
                  </a:lnTo>
                  <a:lnTo>
                    <a:pt x="920" y="328"/>
                  </a:lnTo>
                  <a:lnTo>
                    <a:pt x="928" y="336"/>
                  </a:lnTo>
                  <a:lnTo>
                    <a:pt x="944" y="344"/>
                  </a:lnTo>
                  <a:lnTo>
                    <a:pt x="952" y="360"/>
                  </a:lnTo>
                  <a:lnTo>
                    <a:pt x="960" y="360"/>
                  </a:lnTo>
                  <a:lnTo>
                    <a:pt x="976" y="368"/>
                  </a:lnTo>
                  <a:lnTo>
                    <a:pt x="984" y="376"/>
                  </a:lnTo>
                  <a:lnTo>
                    <a:pt x="992" y="384"/>
                  </a:lnTo>
                  <a:lnTo>
                    <a:pt x="1008" y="392"/>
                  </a:lnTo>
                  <a:lnTo>
                    <a:pt x="1016" y="392"/>
                  </a:lnTo>
                  <a:lnTo>
                    <a:pt x="1024" y="400"/>
                  </a:lnTo>
                  <a:lnTo>
                    <a:pt x="1040" y="400"/>
                  </a:lnTo>
                  <a:lnTo>
                    <a:pt x="1048" y="400"/>
                  </a:lnTo>
                  <a:lnTo>
                    <a:pt x="1056" y="400"/>
                  </a:lnTo>
                  <a:lnTo>
                    <a:pt x="1072" y="400"/>
                  </a:lnTo>
                  <a:lnTo>
                    <a:pt x="1080" y="400"/>
                  </a:lnTo>
                  <a:lnTo>
                    <a:pt x="1088" y="400"/>
                  </a:lnTo>
                  <a:lnTo>
                    <a:pt x="1104" y="400"/>
                  </a:lnTo>
                </a:path>
              </a:pathLst>
            </a:custGeom>
            <a:noFill/>
            <a:ln w="25400">
              <a:solidFill>
                <a:srgbClr val="4CFFFF"/>
              </a:solidFill>
              <a:prstDash val="solid"/>
              <a:round/>
              <a:headEnd/>
              <a:tailEnd/>
            </a:ln>
          </p:spPr>
          <p:txBody>
            <a:bodyPr/>
            <a:lstStyle/>
            <a:p>
              <a:endParaRPr lang="en-US" dirty="0">
                <a:solidFill>
                  <a:prstClr val="white"/>
                </a:solidFill>
              </a:endParaRPr>
            </a:p>
          </p:txBody>
        </p:sp>
      </p:grpSp>
      <p:sp>
        <p:nvSpPr>
          <p:cNvPr id="118799" name="Line 1039"/>
          <p:cNvSpPr>
            <a:spLocks noChangeShapeType="1"/>
          </p:cNvSpPr>
          <p:nvPr/>
        </p:nvSpPr>
        <p:spPr bwMode="auto">
          <a:xfrm>
            <a:off x="2065338" y="914400"/>
            <a:ext cx="1587" cy="4953000"/>
          </a:xfrm>
          <a:prstGeom prst="line">
            <a:avLst/>
          </a:prstGeom>
          <a:noFill/>
          <a:ln w="25400">
            <a:solidFill>
              <a:srgbClr val="FFFF00"/>
            </a:solidFill>
            <a:round/>
            <a:headEnd/>
            <a:tailEnd/>
          </a:ln>
        </p:spPr>
        <p:txBody>
          <a:bodyPr/>
          <a:lstStyle/>
          <a:p>
            <a:endParaRPr lang="en-US" dirty="0">
              <a:solidFill>
                <a:prstClr val="white"/>
              </a:solidFill>
            </a:endParaRPr>
          </a:p>
        </p:txBody>
      </p:sp>
      <p:grpSp>
        <p:nvGrpSpPr>
          <p:cNvPr id="3" name="Group 1066"/>
          <p:cNvGrpSpPr>
            <a:grpSpLocks/>
          </p:cNvGrpSpPr>
          <p:nvPr/>
        </p:nvGrpSpPr>
        <p:grpSpPr bwMode="auto">
          <a:xfrm>
            <a:off x="2033588" y="5689600"/>
            <a:ext cx="5062537" cy="758825"/>
            <a:chOff x="1281" y="3584"/>
            <a:chExt cx="3189" cy="478"/>
          </a:xfrm>
        </p:grpSpPr>
        <p:sp>
          <p:nvSpPr>
            <p:cNvPr id="118800" name="Line 1040"/>
            <p:cNvSpPr>
              <a:spLocks noChangeShapeType="1"/>
            </p:cNvSpPr>
            <p:nvPr/>
          </p:nvSpPr>
          <p:spPr bwMode="auto">
            <a:xfrm>
              <a:off x="1301" y="3584"/>
              <a:ext cx="3160" cy="1"/>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1" name="Line 1041"/>
            <p:cNvSpPr>
              <a:spLocks noChangeShapeType="1"/>
            </p:cNvSpPr>
            <p:nvPr/>
          </p:nvSpPr>
          <p:spPr bwMode="auto">
            <a:xfrm flipV="1">
              <a:off x="446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2" name="Line 1042"/>
            <p:cNvSpPr>
              <a:spLocks noChangeShapeType="1"/>
            </p:cNvSpPr>
            <p:nvPr/>
          </p:nvSpPr>
          <p:spPr bwMode="auto">
            <a:xfrm flipV="1">
              <a:off x="426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3" name="Rectangle 1043"/>
            <p:cNvSpPr>
              <a:spLocks noChangeArrowheads="1"/>
            </p:cNvSpPr>
            <p:nvPr/>
          </p:nvSpPr>
          <p:spPr bwMode="auto">
            <a:xfrm>
              <a:off x="4205"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14</a:t>
              </a:r>
              <a:endParaRPr lang="en-US" altLang="en-US" sz="3200" dirty="0">
                <a:solidFill>
                  <a:prstClr val="white"/>
                </a:solidFill>
              </a:endParaRPr>
            </a:p>
          </p:txBody>
        </p:sp>
        <p:sp>
          <p:nvSpPr>
            <p:cNvPr id="118804" name="Line 1044"/>
            <p:cNvSpPr>
              <a:spLocks noChangeShapeType="1"/>
            </p:cNvSpPr>
            <p:nvPr/>
          </p:nvSpPr>
          <p:spPr bwMode="auto">
            <a:xfrm flipV="1">
              <a:off x="4053"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5" name="Line 1045"/>
            <p:cNvSpPr>
              <a:spLocks noChangeShapeType="1"/>
            </p:cNvSpPr>
            <p:nvPr/>
          </p:nvSpPr>
          <p:spPr bwMode="auto">
            <a:xfrm flipV="1">
              <a:off x="3845"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6" name="Rectangle 1046"/>
            <p:cNvSpPr>
              <a:spLocks noChangeArrowheads="1"/>
            </p:cNvSpPr>
            <p:nvPr/>
          </p:nvSpPr>
          <p:spPr bwMode="auto">
            <a:xfrm>
              <a:off x="3783"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12</a:t>
              </a:r>
              <a:endParaRPr lang="en-US" altLang="en-US" sz="3200" dirty="0">
                <a:solidFill>
                  <a:prstClr val="white"/>
                </a:solidFill>
              </a:endParaRPr>
            </a:p>
          </p:txBody>
        </p:sp>
        <p:sp>
          <p:nvSpPr>
            <p:cNvPr id="118807" name="Line 1047"/>
            <p:cNvSpPr>
              <a:spLocks noChangeShapeType="1"/>
            </p:cNvSpPr>
            <p:nvPr/>
          </p:nvSpPr>
          <p:spPr bwMode="auto">
            <a:xfrm flipV="1">
              <a:off x="362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8" name="Line 1048"/>
            <p:cNvSpPr>
              <a:spLocks noChangeShapeType="1"/>
            </p:cNvSpPr>
            <p:nvPr/>
          </p:nvSpPr>
          <p:spPr bwMode="auto">
            <a:xfrm flipV="1">
              <a:off x="342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09" name="Rectangle 1049"/>
            <p:cNvSpPr>
              <a:spLocks noChangeArrowheads="1"/>
            </p:cNvSpPr>
            <p:nvPr/>
          </p:nvSpPr>
          <p:spPr bwMode="auto">
            <a:xfrm>
              <a:off x="3361" y="3748"/>
              <a:ext cx="12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10</a:t>
              </a:r>
              <a:endParaRPr lang="en-US" altLang="en-US" sz="3200" dirty="0">
                <a:solidFill>
                  <a:prstClr val="white"/>
                </a:solidFill>
              </a:endParaRPr>
            </a:p>
          </p:txBody>
        </p:sp>
        <p:sp>
          <p:nvSpPr>
            <p:cNvPr id="118810" name="Line 1050"/>
            <p:cNvSpPr>
              <a:spLocks noChangeShapeType="1"/>
            </p:cNvSpPr>
            <p:nvPr/>
          </p:nvSpPr>
          <p:spPr bwMode="auto">
            <a:xfrm flipV="1">
              <a:off x="3205"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1" name="Line 1051"/>
            <p:cNvSpPr>
              <a:spLocks noChangeShapeType="1"/>
            </p:cNvSpPr>
            <p:nvPr/>
          </p:nvSpPr>
          <p:spPr bwMode="auto">
            <a:xfrm flipV="1">
              <a:off x="2997"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2" name="Rectangle 1052"/>
            <p:cNvSpPr>
              <a:spLocks noChangeArrowheads="1"/>
            </p:cNvSpPr>
            <p:nvPr/>
          </p:nvSpPr>
          <p:spPr bwMode="auto">
            <a:xfrm>
              <a:off x="2973"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8</a:t>
              </a:r>
              <a:endParaRPr lang="en-US" altLang="en-US" sz="3200" dirty="0">
                <a:solidFill>
                  <a:prstClr val="white"/>
                </a:solidFill>
              </a:endParaRPr>
            </a:p>
          </p:txBody>
        </p:sp>
        <p:sp>
          <p:nvSpPr>
            <p:cNvPr id="118813" name="Line 1053"/>
            <p:cNvSpPr>
              <a:spLocks noChangeShapeType="1"/>
            </p:cNvSpPr>
            <p:nvPr/>
          </p:nvSpPr>
          <p:spPr bwMode="auto">
            <a:xfrm flipV="1">
              <a:off x="2789"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4" name="Line 1054"/>
            <p:cNvSpPr>
              <a:spLocks noChangeShapeType="1"/>
            </p:cNvSpPr>
            <p:nvPr/>
          </p:nvSpPr>
          <p:spPr bwMode="auto">
            <a:xfrm flipV="1">
              <a:off x="2573"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5" name="Rectangle 1055"/>
            <p:cNvSpPr>
              <a:spLocks noChangeArrowheads="1"/>
            </p:cNvSpPr>
            <p:nvPr/>
          </p:nvSpPr>
          <p:spPr bwMode="auto">
            <a:xfrm>
              <a:off x="2551"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6</a:t>
              </a:r>
              <a:endParaRPr lang="en-US" altLang="en-US" sz="3200" dirty="0">
                <a:solidFill>
                  <a:prstClr val="white"/>
                </a:solidFill>
              </a:endParaRPr>
            </a:p>
          </p:txBody>
        </p:sp>
        <p:sp>
          <p:nvSpPr>
            <p:cNvPr id="118816" name="Line 1056"/>
            <p:cNvSpPr>
              <a:spLocks noChangeShapeType="1"/>
            </p:cNvSpPr>
            <p:nvPr/>
          </p:nvSpPr>
          <p:spPr bwMode="auto">
            <a:xfrm flipV="1">
              <a:off x="2357"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7" name="Line 1057"/>
            <p:cNvSpPr>
              <a:spLocks noChangeShapeType="1"/>
            </p:cNvSpPr>
            <p:nvPr/>
          </p:nvSpPr>
          <p:spPr bwMode="auto">
            <a:xfrm flipV="1">
              <a:off x="2149"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18" name="Rectangle 1058"/>
            <p:cNvSpPr>
              <a:spLocks noChangeArrowheads="1"/>
            </p:cNvSpPr>
            <p:nvPr/>
          </p:nvSpPr>
          <p:spPr bwMode="auto">
            <a:xfrm>
              <a:off x="2125"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4</a:t>
              </a:r>
              <a:endParaRPr lang="en-US" altLang="en-US" sz="3200" dirty="0">
                <a:solidFill>
                  <a:prstClr val="white"/>
                </a:solidFill>
              </a:endParaRPr>
            </a:p>
          </p:txBody>
        </p:sp>
        <p:sp>
          <p:nvSpPr>
            <p:cNvPr id="118819" name="Line 1059"/>
            <p:cNvSpPr>
              <a:spLocks noChangeShapeType="1"/>
            </p:cNvSpPr>
            <p:nvPr/>
          </p:nvSpPr>
          <p:spPr bwMode="auto">
            <a:xfrm flipV="1">
              <a:off x="1941"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0" name="Line 1060"/>
            <p:cNvSpPr>
              <a:spLocks noChangeShapeType="1"/>
            </p:cNvSpPr>
            <p:nvPr/>
          </p:nvSpPr>
          <p:spPr bwMode="auto">
            <a:xfrm flipV="1">
              <a:off x="1725"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1" name="Rectangle 1061"/>
            <p:cNvSpPr>
              <a:spLocks noChangeArrowheads="1"/>
            </p:cNvSpPr>
            <p:nvPr/>
          </p:nvSpPr>
          <p:spPr bwMode="auto">
            <a:xfrm>
              <a:off x="1703"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2</a:t>
              </a:r>
              <a:endParaRPr lang="en-US" altLang="en-US" sz="3200" dirty="0">
                <a:solidFill>
                  <a:prstClr val="white"/>
                </a:solidFill>
              </a:endParaRPr>
            </a:p>
          </p:txBody>
        </p:sp>
        <p:sp>
          <p:nvSpPr>
            <p:cNvPr id="118822" name="Line 1062"/>
            <p:cNvSpPr>
              <a:spLocks noChangeShapeType="1"/>
            </p:cNvSpPr>
            <p:nvPr/>
          </p:nvSpPr>
          <p:spPr bwMode="auto">
            <a:xfrm flipV="1">
              <a:off x="1517" y="3584"/>
              <a:ext cx="1" cy="4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3" name="Line 1063"/>
            <p:cNvSpPr>
              <a:spLocks noChangeShapeType="1"/>
            </p:cNvSpPr>
            <p:nvPr/>
          </p:nvSpPr>
          <p:spPr bwMode="auto">
            <a:xfrm flipV="1">
              <a:off x="1301" y="3584"/>
              <a:ext cx="1" cy="88"/>
            </a:xfrm>
            <a:prstGeom prst="line">
              <a:avLst/>
            </a:prstGeom>
            <a:noFill/>
            <a:ln w="25400">
              <a:solidFill>
                <a:srgbClr val="FFFF00"/>
              </a:solidFill>
              <a:round/>
              <a:headEnd/>
              <a:tailEnd/>
            </a:ln>
          </p:spPr>
          <p:txBody>
            <a:bodyPr/>
            <a:lstStyle/>
            <a:p>
              <a:endParaRPr lang="en-US" dirty="0">
                <a:solidFill>
                  <a:prstClr val="white"/>
                </a:solidFill>
              </a:endParaRPr>
            </a:p>
          </p:txBody>
        </p:sp>
        <p:sp>
          <p:nvSpPr>
            <p:cNvPr id="118824" name="Rectangle 1064"/>
            <p:cNvSpPr>
              <a:spLocks noChangeArrowheads="1"/>
            </p:cNvSpPr>
            <p:nvPr/>
          </p:nvSpPr>
          <p:spPr bwMode="auto">
            <a:xfrm>
              <a:off x="1281" y="3748"/>
              <a:ext cx="63"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0</a:t>
              </a:r>
              <a:endParaRPr lang="en-US" altLang="en-US" sz="3200" dirty="0">
                <a:solidFill>
                  <a:prstClr val="white"/>
                </a:solidFill>
              </a:endParaRPr>
            </a:p>
          </p:txBody>
        </p:sp>
        <p:sp>
          <p:nvSpPr>
            <p:cNvPr id="118825" name="Rectangle 1065"/>
            <p:cNvSpPr>
              <a:spLocks noChangeArrowheads="1"/>
            </p:cNvSpPr>
            <p:nvPr/>
          </p:nvSpPr>
          <p:spPr bwMode="auto">
            <a:xfrm>
              <a:off x="2794" y="3908"/>
              <a:ext cx="196" cy="154"/>
            </a:xfrm>
            <a:prstGeom prst="rect">
              <a:avLst/>
            </a:prstGeom>
            <a:noFill/>
            <a:ln w="9525">
              <a:noFill/>
              <a:miter lim="800000"/>
              <a:headEnd/>
              <a:tailEnd/>
            </a:ln>
          </p:spPr>
          <p:txBody>
            <a:bodyPr wrap="none" lIns="0" tIns="0" rIns="0" bIns="0">
              <a:spAutoFit/>
            </a:bodyPr>
            <a:lstStyle/>
            <a:p>
              <a:r>
                <a:rPr lang="en-US" altLang="en-US" sz="1600" b="1" dirty="0">
                  <a:solidFill>
                    <a:srgbClr val="FFFF00"/>
                  </a:solidFill>
                  <a:latin typeface="Helvetica" pitchFamily="34" charset="0"/>
                </a:rPr>
                <a:t> ms</a:t>
              </a:r>
              <a:endParaRPr lang="en-US" altLang="en-US" sz="3200" dirty="0">
                <a:solidFill>
                  <a:prstClr val="white"/>
                </a:solidFill>
              </a:endParaRPr>
            </a:p>
          </p:txBody>
        </p:sp>
      </p:grpSp>
      <p:grpSp>
        <p:nvGrpSpPr>
          <p:cNvPr id="4" name="Group 1071"/>
          <p:cNvGrpSpPr>
            <a:grpSpLocks/>
          </p:cNvGrpSpPr>
          <p:nvPr/>
        </p:nvGrpSpPr>
        <p:grpSpPr bwMode="auto">
          <a:xfrm>
            <a:off x="2052638" y="4127500"/>
            <a:ext cx="5029200" cy="1485900"/>
            <a:chOff x="1293" y="2600"/>
            <a:chExt cx="3168" cy="936"/>
          </a:xfrm>
        </p:grpSpPr>
        <p:sp>
          <p:nvSpPr>
            <p:cNvPr id="118827" name="Freeform 1067"/>
            <p:cNvSpPr>
              <a:spLocks/>
            </p:cNvSpPr>
            <p:nvPr/>
          </p:nvSpPr>
          <p:spPr bwMode="auto">
            <a:xfrm>
              <a:off x="1301" y="2608"/>
              <a:ext cx="2064" cy="928"/>
            </a:xfrm>
            <a:custGeom>
              <a:avLst/>
              <a:gdLst/>
              <a:ahLst/>
              <a:cxnLst>
                <a:cxn ang="0">
                  <a:pos x="32" y="440"/>
                </a:cxn>
                <a:cxn ang="0">
                  <a:pos x="64" y="488"/>
                </a:cxn>
                <a:cxn ang="0">
                  <a:pos x="104" y="168"/>
                </a:cxn>
                <a:cxn ang="0">
                  <a:pos x="136" y="168"/>
                </a:cxn>
                <a:cxn ang="0">
                  <a:pos x="184" y="232"/>
                </a:cxn>
                <a:cxn ang="0">
                  <a:pos x="216" y="240"/>
                </a:cxn>
                <a:cxn ang="0">
                  <a:pos x="256" y="248"/>
                </a:cxn>
                <a:cxn ang="0">
                  <a:pos x="288" y="248"/>
                </a:cxn>
                <a:cxn ang="0">
                  <a:pos x="328" y="256"/>
                </a:cxn>
                <a:cxn ang="0">
                  <a:pos x="360" y="232"/>
                </a:cxn>
                <a:cxn ang="0">
                  <a:pos x="408" y="192"/>
                </a:cxn>
                <a:cxn ang="0">
                  <a:pos x="432" y="192"/>
                </a:cxn>
                <a:cxn ang="0">
                  <a:pos x="480" y="184"/>
                </a:cxn>
                <a:cxn ang="0">
                  <a:pos x="512" y="168"/>
                </a:cxn>
                <a:cxn ang="0">
                  <a:pos x="552" y="176"/>
                </a:cxn>
                <a:cxn ang="0">
                  <a:pos x="584" y="184"/>
                </a:cxn>
                <a:cxn ang="0">
                  <a:pos x="624" y="160"/>
                </a:cxn>
                <a:cxn ang="0">
                  <a:pos x="656" y="128"/>
                </a:cxn>
                <a:cxn ang="0">
                  <a:pos x="696" y="120"/>
                </a:cxn>
                <a:cxn ang="0">
                  <a:pos x="728" y="136"/>
                </a:cxn>
                <a:cxn ang="0">
                  <a:pos x="776" y="176"/>
                </a:cxn>
                <a:cxn ang="0">
                  <a:pos x="808" y="232"/>
                </a:cxn>
                <a:cxn ang="0">
                  <a:pos x="848" y="296"/>
                </a:cxn>
                <a:cxn ang="0">
                  <a:pos x="880" y="320"/>
                </a:cxn>
                <a:cxn ang="0">
                  <a:pos x="920" y="312"/>
                </a:cxn>
                <a:cxn ang="0">
                  <a:pos x="952" y="320"/>
                </a:cxn>
                <a:cxn ang="0">
                  <a:pos x="1000" y="312"/>
                </a:cxn>
                <a:cxn ang="0">
                  <a:pos x="1032" y="256"/>
                </a:cxn>
                <a:cxn ang="0">
                  <a:pos x="1072" y="168"/>
                </a:cxn>
                <a:cxn ang="0">
                  <a:pos x="1104" y="128"/>
                </a:cxn>
                <a:cxn ang="0">
                  <a:pos x="1144" y="104"/>
                </a:cxn>
                <a:cxn ang="0">
                  <a:pos x="1176" y="112"/>
                </a:cxn>
                <a:cxn ang="0">
                  <a:pos x="1216" y="144"/>
                </a:cxn>
                <a:cxn ang="0">
                  <a:pos x="1248" y="160"/>
                </a:cxn>
                <a:cxn ang="0">
                  <a:pos x="1288" y="160"/>
                </a:cxn>
                <a:cxn ang="0">
                  <a:pos x="1320" y="160"/>
                </a:cxn>
                <a:cxn ang="0">
                  <a:pos x="1368" y="152"/>
                </a:cxn>
                <a:cxn ang="0">
                  <a:pos x="1400" y="144"/>
                </a:cxn>
                <a:cxn ang="0">
                  <a:pos x="1440" y="120"/>
                </a:cxn>
                <a:cxn ang="0">
                  <a:pos x="1472" y="80"/>
                </a:cxn>
                <a:cxn ang="0">
                  <a:pos x="1512" y="32"/>
                </a:cxn>
                <a:cxn ang="0">
                  <a:pos x="1544" y="0"/>
                </a:cxn>
                <a:cxn ang="0">
                  <a:pos x="1592" y="56"/>
                </a:cxn>
                <a:cxn ang="0">
                  <a:pos x="1624" y="176"/>
                </a:cxn>
                <a:cxn ang="0">
                  <a:pos x="1664" y="352"/>
                </a:cxn>
                <a:cxn ang="0">
                  <a:pos x="1696" y="456"/>
                </a:cxn>
                <a:cxn ang="0">
                  <a:pos x="1736" y="544"/>
                </a:cxn>
                <a:cxn ang="0">
                  <a:pos x="1768" y="584"/>
                </a:cxn>
                <a:cxn ang="0">
                  <a:pos x="1808" y="656"/>
                </a:cxn>
                <a:cxn ang="0">
                  <a:pos x="1840" y="720"/>
                </a:cxn>
                <a:cxn ang="0">
                  <a:pos x="1880" y="824"/>
                </a:cxn>
                <a:cxn ang="0">
                  <a:pos x="1912" y="888"/>
                </a:cxn>
                <a:cxn ang="0">
                  <a:pos x="1960" y="928"/>
                </a:cxn>
                <a:cxn ang="0">
                  <a:pos x="1992" y="912"/>
                </a:cxn>
                <a:cxn ang="0">
                  <a:pos x="2032" y="840"/>
                </a:cxn>
                <a:cxn ang="0">
                  <a:pos x="2064" y="776"/>
                </a:cxn>
              </a:cxnLst>
              <a:rect l="0" t="0" r="r" b="b"/>
              <a:pathLst>
                <a:path w="2064" h="928">
                  <a:moveTo>
                    <a:pt x="0" y="368"/>
                  </a:moveTo>
                  <a:lnTo>
                    <a:pt x="0" y="368"/>
                  </a:lnTo>
                  <a:lnTo>
                    <a:pt x="8" y="376"/>
                  </a:lnTo>
                  <a:lnTo>
                    <a:pt x="8" y="376"/>
                  </a:lnTo>
                  <a:lnTo>
                    <a:pt x="24" y="400"/>
                  </a:lnTo>
                  <a:lnTo>
                    <a:pt x="24" y="400"/>
                  </a:lnTo>
                  <a:lnTo>
                    <a:pt x="32" y="440"/>
                  </a:lnTo>
                  <a:lnTo>
                    <a:pt x="32" y="440"/>
                  </a:lnTo>
                  <a:lnTo>
                    <a:pt x="40" y="480"/>
                  </a:lnTo>
                  <a:lnTo>
                    <a:pt x="40" y="480"/>
                  </a:lnTo>
                  <a:lnTo>
                    <a:pt x="56" y="504"/>
                  </a:lnTo>
                  <a:lnTo>
                    <a:pt x="56" y="504"/>
                  </a:lnTo>
                  <a:lnTo>
                    <a:pt x="64" y="488"/>
                  </a:lnTo>
                  <a:lnTo>
                    <a:pt x="64" y="488"/>
                  </a:lnTo>
                  <a:lnTo>
                    <a:pt x="72" y="424"/>
                  </a:lnTo>
                  <a:lnTo>
                    <a:pt x="72" y="424"/>
                  </a:lnTo>
                  <a:lnTo>
                    <a:pt x="88" y="328"/>
                  </a:lnTo>
                  <a:lnTo>
                    <a:pt x="88" y="328"/>
                  </a:lnTo>
                  <a:lnTo>
                    <a:pt x="96" y="240"/>
                  </a:lnTo>
                  <a:lnTo>
                    <a:pt x="96" y="240"/>
                  </a:lnTo>
                  <a:lnTo>
                    <a:pt x="104" y="168"/>
                  </a:lnTo>
                  <a:lnTo>
                    <a:pt x="104" y="168"/>
                  </a:lnTo>
                  <a:lnTo>
                    <a:pt x="120" y="144"/>
                  </a:lnTo>
                  <a:lnTo>
                    <a:pt x="120" y="144"/>
                  </a:lnTo>
                  <a:lnTo>
                    <a:pt x="128" y="144"/>
                  </a:lnTo>
                  <a:lnTo>
                    <a:pt x="128" y="144"/>
                  </a:lnTo>
                  <a:lnTo>
                    <a:pt x="136" y="168"/>
                  </a:lnTo>
                  <a:lnTo>
                    <a:pt x="136" y="168"/>
                  </a:lnTo>
                  <a:lnTo>
                    <a:pt x="152" y="192"/>
                  </a:lnTo>
                  <a:lnTo>
                    <a:pt x="152" y="192"/>
                  </a:lnTo>
                  <a:lnTo>
                    <a:pt x="160" y="216"/>
                  </a:lnTo>
                  <a:lnTo>
                    <a:pt x="160" y="216"/>
                  </a:lnTo>
                  <a:lnTo>
                    <a:pt x="168" y="224"/>
                  </a:lnTo>
                  <a:lnTo>
                    <a:pt x="168" y="224"/>
                  </a:lnTo>
                  <a:lnTo>
                    <a:pt x="184" y="232"/>
                  </a:lnTo>
                  <a:lnTo>
                    <a:pt x="184" y="232"/>
                  </a:lnTo>
                  <a:lnTo>
                    <a:pt x="192" y="232"/>
                  </a:lnTo>
                  <a:lnTo>
                    <a:pt x="192" y="232"/>
                  </a:lnTo>
                  <a:lnTo>
                    <a:pt x="200" y="232"/>
                  </a:lnTo>
                  <a:lnTo>
                    <a:pt x="200" y="232"/>
                  </a:lnTo>
                  <a:lnTo>
                    <a:pt x="216" y="240"/>
                  </a:lnTo>
                  <a:lnTo>
                    <a:pt x="216" y="240"/>
                  </a:lnTo>
                  <a:lnTo>
                    <a:pt x="224" y="248"/>
                  </a:lnTo>
                  <a:lnTo>
                    <a:pt x="224" y="248"/>
                  </a:lnTo>
                  <a:lnTo>
                    <a:pt x="232" y="248"/>
                  </a:lnTo>
                  <a:lnTo>
                    <a:pt x="232" y="248"/>
                  </a:lnTo>
                  <a:lnTo>
                    <a:pt x="248" y="248"/>
                  </a:lnTo>
                  <a:lnTo>
                    <a:pt x="248" y="248"/>
                  </a:lnTo>
                  <a:lnTo>
                    <a:pt x="256" y="248"/>
                  </a:lnTo>
                  <a:lnTo>
                    <a:pt x="256" y="248"/>
                  </a:lnTo>
                  <a:lnTo>
                    <a:pt x="264" y="248"/>
                  </a:lnTo>
                  <a:lnTo>
                    <a:pt x="264" y="248"/>
                  </a:lnTo>
                  <a:lnTo>
                    <a:pt x="280" y="240"/>
                  </a:lnTo>
                  <a:lnTo>
                    <a:pt x="280" y="240"/>
                  </a:lnTo>
                  <a:lnTo>
                    <a:pt x="288" y="248"/>
                  </a:lnTo>
                  <a:lnTo>
                    <a:pt x="288" y="248"/>
                  </a:lnTo>
                  <a:lnTo>
                    <a:pt x="296" y="248"/>
                  </a:lnTo>
                  <a:lnTo>
                    <a:pt x="296" y="248"/>
                  </a:lnTo>
                  <a:lnTo>
                    <a:pt x="312" y="256"/>
                  </a:lnTo>
                  <a:lnTo>
                    <a:pt x="312" y="256"/>
                  </a:lnTo>
                  <a:lnTo>
                    <a:pt x="320" y="256"/>
                  </a:lnTo>
                  <a:lnTo>
                    <a:pt x="320" y="256"/>
                  </a:lnTo>
                  <a:lnTo>
                    <a:pt x="328" y="256"/>
                  </a:lnTo>
                  <a:lnTo>
                    <a:pt x="328" y="256"/>
                  </a:lnTo>
                  <a:lnTo>
                    <a:pt x="344" y="248"/>
                  </a:lnTo>
                  <a:lnTo>
                    <a:pt x="344" y="248"/>
                  </a:lnTo>
                  <a:lnTo>
                    <a:pt x="352" y="240"/>
                  </a:lnTo>
                  <a:lnTo>
                    <a:pt x="352" y="240"/>
                  </a:lnTo>
                  <a:lnTo>
                    <a:pt x="360" y="232"/>
                  </a:lnTo>
                  <a:lnTo>
                    <a:pt x="360" y="232"/>
                  </a:lnTo>
                  <a:lnTo>
                    <a:pt x="376" y="216"/>
                  </a:lnTo>
                  <a:lnTo>
                    <a:pt x="376" y="216"/>
                  </a:lnTo>
                  <a:lnTo>
                    <a:pt x="384" y="208"/>
                  </a:lnTo>
                  <a:lnTo>
                    <a:pt x="384" y="208"/>
                  </a:lnTo>
                  <a:lnTo>
                    <a:pt x="392" y="200"/>
                  </a:lnTo>
                  <a:lnTo>
                    <a:pt x="392" y="200"/>
                  </a:lnTo>
                  <a:lnTo>
                    <a:pt x="408" y="192"/>
                  </a:lnTo>
                  <a:lnTo>
                    <a:pt x="408" y="192"/>
                  </a:lnTo>
                  <a:lnTo>
                    <a:pt x="416" y="192"/>
                  </a:lnTo>
                  <a:lnTo>
                    <a:pt x="416" y="192"/>
                  </a:lnTo>
                  <a:lnTo>
                    <a:pt x="424" y="192"/>
                  </a:lnTo>
                  <a:lnTo>
                    <a:pt x="424" y="192"/>
                  </a:lnTo>
                  <a:lnTo>
                    <a:pt x="432" y="192"/>
                  </a:lnTo>
                  <a:lnTo>
                    <a:pt x="432" y="192"/>
                  </a:lnTo>
                  <a:lnTo>
                    <a:pt x="448" y="192"/>
                  </a:lnTo>
                  <a:lnTo>
                    <a:pt x="448" y="192"/>
                  </a:lnTo>
                  <a:lnTo>
                    <a:pt x="456" y="192"/>
                  </a:lnTo>
                  <a:lnTo>
                    <a:pt x="456" y="192"/>
                  </a:lnTo>
                  <a:lnTo>
                    <a:pt x="464" y="192"/>
                  </a:lnTo>
                  <a:lnTo>
                    <a:pt x="464" y="192"/>
                  </a:lnTo>
                  <a:lnTo>
                    <a:pt x="480" y="184"/>
                  </a:lnTo>
                  <a:lnTo>
                    <a:pt x="480" y="184"/>
                  </a:lnTo>
                  <a:lnTo>
                    <a:pt x="488" y="176"/>
                  </a:lnTo>
                  <a:lnTo>
                    <a:pt x="488" y="176"/>
                  </a:lnTo>
                  <a:lnTo>
                    <a:pt x="496" y="168"/>
                  </a:lnTo>
                  <a:lnTo>
                    <a:pt x="496" y="168"/>
                  </a:lnTo>
                  <a:lnTo>
                    <a:pt x="512" y="168"/>
                  </a:lnTo>
                  <a:lnTo>
                    <a:pt x="512" y="168"/>
                  </a:lnTo>
                  <a:lnTo>
                    <a:pt x="520" y="168"/>
                  </a:lnTo>
                  <a:lnTo>
                    <a:pt x="520" y="168"/>
                  </a:lnTo>
                  <a:lnTo>
                    <a:pt x="528" y="168"/>
                  </a:lnTo>
                  <a:lnTo>
                    <a:pt x="528" y="168"/>
                  </a:lnTo>
                  <a:lnTo>
                    <a:pt x="544" y="176"/>
                  </a:lnTo>
                  <a:lnTo>
                    <a:pt x="544" y="176"/>
                  </a:lnTo>
                  <a:lnTo>
                    <a:pt x="552" y="176"/>
                  </a:lnTo>
                  <a:lnTo>
                    <a:pt x="552" y="176"/>
                  </a:lnTo>
                  <a:lnTo>
                    <a:pt x="560" y="184"/>
                  </a:lnTo>
                  <a:lnTo>
                    <a:pt x="560" y="184"/>
                  </a:lnTo>
                  <a:lnTo>
                    <a:pt x="568" y="184"/>
                  </a:lnTo>
                  <a:lnTo>
                    <a:pt x="568" y="184"/>
                  </a:lnTo>
                  <a:lnTo>
                    <a:pt x="584" y="184"/>
                  </a:lnTo>
                  <a:lnTo>
                    <a:pt x="584" y="184"/>
                  </a:lnTo>
                  <a:lnTo>
                    <a:pt x="592" y="184"/>
                  </a:lnTo>
                  <a:lnTo>
                    <a:pt x="592" y="184"/>
                  </a:lnTo>
                  <a:lnTo>
                    <a:pt x="600" y="176"/>
                  </a:lnTo>
                  <a:lnTo>
                    <a:pt x="600" y="176"/>
                  </a:lnTo>
                  <a:lnTo>
                    <a:pt x="616" y="168"/>
                  </a:lnTo>
                  <a:lnTo>
                    <a:pt x="616" y="168"/>
                  </a:lnTo>
                  <a:lnTo>
                    <a:pt x="624" y="160"/>
                  </a:lnTo>
                  <a:lnTo>
                    <a:pt x="624" y="160"/>
                  </a:lnTo>
                  <a:lnTo>
                    <a:pt x="632" y="144"/>
                  </a:lnTo>
                  <a:lnTo>
                    <a:pt x="632" y="144"/>
                  </a:lnTo>
                  <a:lnTo>
                    <a:pt x="648" y="136"/>
                  </a:lnTo>
                  <a:lnTo>
                    <a:pt x="648" y="136"/>
                  </a:lnTo>
                  <a:lnTo>
                    <a:pt x="656" y="128"/>
                  </a:lnTo>
                  <a:lnTo>
                    <a:pt x="656" y="128"/>
                  </a:lnTo>
                  <a:lnTo>
                    <a:pt x="664" y="128"/>
                  </a:lnTo>
                  <a:lnTo>
                    <a:pt x="664" y="128"/>
                  </a:lnTo>
                  <a:lnTo>
                    <a:pt x="680" y="120"/>
                  </a:lnTo>
                  <a:lnTo>
                    <a:pt x="680" y="120"/>
                  </a:lnTo>
                  <a:lnTo>
                    <a:pt x="688" y="120"/>
                  </a:lnTo>
                  <a:lnTo>
                    <a:pt x="688" y="120"/>
                  </a:lnTo>
                  <a:lnTo>
                    <a:pt x="696" y="120"/>
                  </a:lnTo>
                  <a:lnTo>
                    <a:pt x="696" y="120"/>
                  </a:lnTo>
                  <a:lnTo>
                    <a:pt x="712" y="128"/>
                  </a:lnTo>
                  <a:lnTo>
                    <a:pt x="712" y="128"/>
                  </a:lnTo>
                  <a:lnTo>
                    <a:pt x="720" y="128"/>
                  </a:lnTo>
                  <a:lnTo>
                    <a:pt x="720" y="128"/>
                  </a:lnTo>
                  <a:lnTo>
                    <a:pt x="728" y="136"/>
                  </a:lnTo>
                  <a:lnTo>
                    <a:pt x="728" y="136"/>
                  </a:lnTo>
                  <a:lnTo>
                    <a:pt x="744" y="144"/>
                  </a:lnTo>
                  <a:lnTo>
                    <a:pt x="744" y="144"/>
                  </a:lnTo>
                  <a:lnTo>
                    <a:pt x="752" y="152"/>
                  </a:lnTo>
                  <a:lnTo>
                    <a:pt x="752" y="152"/>
                  </a:lnTo>
                  <a:lnTo>
                    <a:pt x="760" y="168"/>
                  </a:lnTo>
                  <a:lnTo>
                    <a:pt x="760" y="168"/>
                  </a:lnTo>
                  <a:lnTo>
                    <a:pt x="776" y="176"/>
                  </a:lnTo>
                  <a:lnTo>
                    <a:pt x="776" y="176"/>
                  </a:lnTo>
                  <a:lnTo>
                    <a:pt x="784" y="192"/>
                  </a:lnTo>
                  <a:lnTo>
                    <a:pt x="784" y="192"/>
                  </a:lnTo>
                  <a:lnTo>
                    <a:pt x="792" y="208"/>
                  </a:lnTo>
                  <a:lnTo>
                    <a:pt x="792" y="208"/>
                  </a:lnTo>
                  <a:lnTo>
                    <a:pt x="808" y="232"/>
                  </a:lnTo>
                  <a:lnTo>
                    <a:pt x="808" y="232"/>
                  </a:lnTo>
                  <a:lnTo>
                    <a:pt x="816" y="248"/>
                  </a:lnTo>
                  <a:lnTo>
                    <a:pt x="816" y="248"/>
                  </a:lnTo>
                  <a:lnTo>
                    <a:pt x="824" y="264"/>
                  </a:lnTo>
                  <a:lnTo>
                    <a:pt x="824" y="264"/>
                  </a:lnTo>
                  <a:lnTo>
                    <a:pt x="840" y="280"/>
                  </a:lnTo>
                  <a:lnTo>
                    <a:pt x="840" y="280"/>
                  </a:lnTo>
                  <a:lnTo>
                    <a:pt x="848" y="296"/>
                  </a:lnTo>
                  <a:lnTo>
                    <a:pt x="848" y="296"/>
                  </a:lnTo>
                  <a:lnTo>
                    <a:pt x="856" y="304"/>
                  </a:lnTo>
                  <a:lnTo>
                    <a:pt x="856" y="304"/>
                  </a:lnTo>
                  <a:lnTo>
                    <a:pt x="872" y="312"/>
                  </a:lnTo>
                  <a:lnTo>
                    <a:pt x="872" y="312"/>
                  </a:lnTo>
                  <a:lnTo>
                    <a:pt x="880" y="320"/>
                  </a:lnTo>
                  <a:lnTo>
                    <a:pt x="880" y="320"/>
                  </a:lnTo>
                  <a:lnTo>
                    <a:pt x="888" y="320"/>
                  </a:lnTo>
                  <a:lnTo>
                    <a:pt x="888" y="320"/>
                  </a:lnTo>
                  <a:lnTo>
                    <a:pt x="904" y="320"/>
                  </a:lnTo>
                  <a:lnTo>
                    <a:pt x="904" y="320"/>
                  </a:lnTo>
                  <a:lnTo>
                    <a:pt x="912" y="320"/>
                  </a:lnTo>
                  <a:lnTo>
                    <a:pt x="912" y="320"/>
                  </a:lnTo>
                  <a:lnTo>
                    <a:pt x="920" y="312"/>
                  </a:lnTo>
                  <a:lnTo>
                    <a:pt x="920" y="312"/>
                  </a:lnTo>
                  <a:lnTo>
                    <a:pt x="936" y="312"/>
                  </a:lnTo>
                  <a:lnTo>
                    <a:pt x="936" y="312"/>
                  </a:lnTo>
                  <a:lnTo>
                    <a:pt x="944" y="312"/>
                  </a:lnTo>
                  <a:lnTo>
                    <a:pt x="944" y="312"/>
                  </a:lnTo>
                  <a:lnTo>
                    <a:pt x="952" y="320"/>
                  </a:lnTo>
                  <a:lnTo>
                    <a:pt x="952" y="320"/>
                  </a:lnTo>
                  <a:lnTo>
                    <a:pt x="968" y="328"/>
                  </a:lnTo>
                  <a:lnTo>
                    <a:pt x="968" y="328"/>
                  </a:lnTo>
                  <a:lnTo>
                    <a:pt x="976" y="328"/>
                  </a:lnTo>
                  <a:lnTo>
                    <a:pt x="976" y="328"/>
                  </a:lnTo>
                  <a:lnTo>
                    <a:pt x="984" y="320"/>
                  </a:lnTo>
                  <a:lnTo>
                    <a:pt x="984" y="320"/>
                  </a:lnTo>
                  <a:lnTo>
                    <a:pt x="1000" y="312"/>
                  </a:lnTo>
                  <a:lnTo>
                    <a:pt x="1000" y="312"/>
                  </a:lnTo>
                  <a:lnTo>
                    <a:pt x="1008" y="296"/>
                  </a:lnTo>
                  <a:lnTo>
                    <a:pt x="1008" y="296"/>
                  </a:lnTo>
                  <a:lnTo>
                    <a:pt x="1016" y="280"/>
                  </a:lnTo>
                  <a:lnTo>
                    <a:pt x="1016" y="280"/>
                  </a:lnTo>
                  <a:lnTo>
                    <a:pt x="1032" y="256"/>
                  </a:lnTo>
                  <a:lnTo>
                    <a:pt x="1032" y="256"/>
                  </a:lnTo>
                  <a:lnTo>
                    <a:pt x="1040" y="232"/>
                  </a:lnTo>
                  <a:lnTo>
                    <a:pt x="1040" y="232"/>
                  </a:lnTo>
                  <a:lnTo>
                    <a:pt x="1048" y="208"/>
                  </a:lnTo>
                  <a:lnTo>
                    <a:pt x="1048" y="208"/>
                  </a:lnTo>
                  <a:lnTo>
                    <a:pt x="1056" y="192"/>
                  </a:lnTo>
                  <a:lnTo>
                    <a:pt x="1056" y="192"/>
                  </a:lnTo>
                  <a:lnTo>
                    <a:pt x="1072" y="168"/>
                  </a:lnTo>
                  <a:lnTo>
                    <a:pt x="1072" y="168"/>
                  </a:lnTo>
                  <a:lnTo>
                    <a:pt x="1080" y="152"/>
                  </a:lnTo>
                  <a:lnTo>
                    <a:pt x="1080" y="152"/>
                  </a:lnTo>
                  <a:lnTo>
                    <a:pt x="1088" y="136"/>
                  </a:lnTo>
                  <a:lnTo>
                    <a:pt x="1088" y="136"/>
                  </a:lnTo>
                  <a:lnTo>
                    <a:pt x="1104" y="128"/>
                  </a:lnTo>
                  <a:lnTo>
                    <a:pt x="1104" y="128"/>
                  </a:lnTo>
                  <a:lnTo>
                    <a:pt x="1112" y="120"/>
                  </a:lnTo>
                  <a:lnTo>
                    <a:pt x="1112" y="120"/>
                  </a:lnTo>
                  <a:lnTo>
                    <a:pt x="1120" y="112"/>
                  </a:lnTo>
                  <a:lnTo>
                    <a:pt x="1120" y="112"/>
                  </a:lnTo>
                  <a:lnTo>
                    <a:pt x="1136" y="104"/>
                  </a:lnTo>
                  <a:lnTo>
                    <a:pt x="1136" y="104"/>
                  </a:lnTo>
                  <a:lnTo>
                    <a:pt x="1144" y="104"/>
                  </a:lnTo>
                  <a:lnTo>
                    <a:pt x="1144" y="104"/>
                  </a:lnTo>
                  <a:lnTo>
                    <a:pt x="1152" y="104"/>
                  </a:lnTo>
                  <a:lnTo>
                    <a:pt x="1152" y="104"/>
                  </a:lnTo>
                  <a:lnTo>
                    <a:pt x="1160" y="104"/>
                  </a:lnTo>
                  <a:lnTo>
                    <a:pt x="1160" y="104"/>
                  </a:lnTo>
                  <a:lnTo>
                    <a:pt x="1176" y="112"/>
                  </a:lnTo>
                  <a:lnTo>
                    <a:pt x="1176" y="112"/>
                  </a:lnTo>
                  <a:lnTo>
                    <a:pt x="1184" y="120"/>
                  </a:lnTo>
                  <a:lnTo>
                    <a:pt x="1184" y="120"/>
                  </a:lnTo>
                  <a:lnTo>
                    <a:pt x="1192" y="128"/>
                  </a:lnTo>
                  <a:lnTo>
                    <a:pt x="1192" y="128"/>
                  </a:lnTo>
                  <a:lnTo>
                    <a:pt x="1208" y="136"/>
                  </a:lnTo>
                  <a:lnTo>
                    <a:pt x="1208" y="136"/>
                  </a:lnTo>
                  <a:lnTo>
                    <a:pt x="1216" y="144"/>
                  </a:lnTo>
                  <a:lnTo>
                    <a:pt x="1216" y="144"/>
                  </a:lnTo>
                  <a:lnTo>
                    <a:pt x="1224" y="152"/>
                  </a:lnTo>
                  <a:lnTo>
                    <a:pt x="1224" y="152"/>
                  </a:lnTo>
                  <a:lnTo>
                    <a:pt x="1240" y="152"/>
                  </a:lnTo>
                  <a:lnTo>
                    <a:pt x="1240" y="152"/>
                  </a:lnTo>
                  <a:lnTo>
                    <a:pt x="1248" y="160"/>
                  </a:lnTo>
                  <a:lnTo>
                    <a:pt x="1248" y="160"/>
                  </a:lnTo>
                  <a:lnTo>
                    <a:pt x="1256" y="160"/>
                  </a:lnTo>
                  <a:lnTo>
                    <a:pt x="1256" y="160"/>
                  </a:lnTo>
                  <a:lnTo>
                    <a:pt x="1272" y="160"/>
                  </a:lnTo>
                  <a:lnTo>
                    <a:pt x="1272" y="160"/>
                  </a:lnTo>
                  <a:lnTo>
                    <a:pt x="1280" y="160"/>
                  </a:lnTo>
                  <a:lnTo>
                    <a:pt x="1280" y="160"/>
                  </a:lnTo>
                  <a:lnTo>
                    <a:pt x="1288" y="160"/>
                  </a:lnTo>
                  <a:lnTo>
                    <a:pt x="1288" y="160"/>
                  </a:lnTo>
                  <a:lnTo>
                    <a:pt x="1304" y="160"/>
                  </a:lnTo>
                  <a:lnTo>
                    <a:pt x="1304" y="160"/>
                  </a:lnTo>
                  <a:lnTo>
                    <a:pt x="1312" y="160"/>
                  </a:lnTo>
                  <a:lnTo>
                    <a:pt x="1312" y="160"/>
                  </a:lnTo>
                  <a:lnTo>
                    <a:pt x="1320" y="160"/>
                  </a:lnTo>
                  <a:lnTo>
                    <a:pt x="1320" y="160"/>
                  </a:lnTo>
                  <a:lnTo>
                    <a:pt x="1336" y="152"/>
                  </a:lnTo>
                  <a:lnTo>
                    <a:pt x="1336" y="152"/>
                  </a:lnTo>
                  <a:lnTo>
                    <a:pt x="1344" y="152"/>
                  </a:lnTo>
                  <a:lnTo>
                    <a:pt x="1344" y="152"/>
                  </a:lnTo>
                  <a:lnTo>
                    <a:pt x="1352" y="152"/>
                  </a:lnTo>
                  <a:lnTo>
                    <a:pt x="1352" y="152"/>
                  </a:lnTo>
                  <a:lnTo>
                    <a:pt x="1368" y="152"/>
                  </a:lnTo>
                  <a:lnTo>
                    <a:pt x="1368" y="152"/>
                  </a:lnTo>
                  <a:lnTo>
                    <a:pt x="1376" y="144"/>
                  </a:lnTo>
                  <a:lnTo>
                    <a:pt x="1376" y="144"/>
                  </a:lnTo>
                  <a:lnTo>
                    <a:pt x="1384" y="144"/>
                  </a:lnTo>
                  <a:lnTo>
                    <a:pt x="1384" y="144"/>
                  </a:lnTo>
                  <a:lnTo>
                    <a:pt x="1400" y="144"/>
                  </a:lnTo>
                  <a:lnTo>
                    <a:pt x="1400" y="144"/>
                  </a:lnTo>
                  <a:lnTo>
                    <a:pt x="1408" y="144"/>
                  </a:lnTo>
                  <a:lnTo>
                    <a:pt x="1408" y="144"/>
                  </a:lnTo>
                  <a:lnTo>
                    <a:pt x="1416" y="144"/>
                  </a:lnTo>
                  <a:lnTo>
                    <a:pt x="1416" y="144"/>
                  </a:lnTo>
                  <a:lnTo>
                    <a:pt x="1432" y="136"/>
                  </a:lnTo>
                  <a:lnTo>
                    <a:pt x="1432" y="136"/>
                  </a:lnTo>
                  <a:lnTo>
                    <a:pt x="1440" y="120"/>
                  </a:lnTo>
                  <a:lnTo>
                    <a:pt x="1440" y="120"/>
                  </a:lnTo>
                  <a:lnTo>
                    <a:pt x="1448" y="112"/>
                  </a:lnTo>
                  <a:lnTo>
                    <a:pt x="1448" y="112"/>
                  </a:lnTo>
                  <a:lnTo>
                    <a:pt x="1464" y="96"/>
                  </a:lnTo>
                  <a:lnTo>
                    <a:pt x="1464" y="96"/>
                  </a:lnTo>
                  <a:lnTo>
                    <a:pt x="1472" y="80"/>
                  </a:lnTo>
                  <a:lnTo>
                    <a:pt x="1472" y="80"/>
                  </a:lnTo>
                  <a:lnTo>
                    <a:pt x="1480" y="64"/>
                  </a:lnTo>
                  <a:lnTo>
                    <a:pt x="1480" y="64"/>
                  </a:lnTo>
                  <a:lnTo>
                    <a:pt x="1496" y="56"/>
                  </a:lnTo>
                  <a:lnTo>
                    <a:pt x="1496" y="56"/>
                  </a:lnTo>
                  <a:lnTo>
                    <a:pt x="1504" y="40"/>
                  </a:lnTo>
                  <a:lnTo>
                    <a:pt x="1504" y="40"/>
                  </a:lnTo>
                  <a:lnTo>
                    <a:pt x="1512" y="32"/>
                  </a:lnTo>
                  <a:lnTo>
                    <a:pt x="1512" y="32"/>
                  </a:lnTo>
                  <a:lnTo>
                    <a:pt x="1528" y="16"/>
                  </a:lnTo>
                  <a:lnTo>
                    <a:pt x="1528" y="16"/>
                  </a:lnTo>
                  <a:lnTo>
                    <a:pt x="1536" y="8"/>
                  </a:lnTo>
                  <a:lnTo>
                    <a:pt x="1536" y="8"/>
                  </a:lnTo>
                  <a:lnTo>
                    <a:pt x="1544" y="0"/>
                  </a:lnTo>
                  <a:lnTo>
                    <a:pt x="1544" y="0"/>
                  </a:lnTo>
                  <a:lnTo>
                    <a:pt x="1560" y="8"/>
                  </a:lnTo>
                  <a:lnTo>
                    <a:pt x="1560" y="8"/>
                  </a:lnTo>
                  <a:lnTo>
                    <a:pt x="1568" y="16"/>
                  </a:lnTo>
                  <a:lnTo>
                    <a:pt x="1568" y="16"/>
                  </a:lnTo>
                  <a:lnTo>
                    <a:pt x="1576" y="32"/>
                  </a:lnTo>
                  <a:lnTo>
                    <a:pt x="1576" y="32"/>
                  </a:lnTo>
                  <a:lnTo>
                    <a:pt x="1592" y="56"/>
                  </a:lnTo>
                  <a:lnTo>
                    <a:pt x="1592" y="56"/>
                  </a:lnTo>
                  <a:lnTo>
                    <a:pt x="1600" y="88"/>
                  </a:lnTo>
                  <a:lnTo>
                    <a:pt x="1600" y="88"/>
                  </a:lnTo>
                  <a:lnTo>
                    <a:pt x="1608" y="128"/>
                  </a:lnTo>
                  <a:lnTo>
                    <a:pt x="1608" y="128"/>
                  </a:lnTo>
                  <a:lnTo>
                    <a:pt x="1624" y="176"/>
                  </a:lnTo>
                  <a:lnTo>
                    <a:pt x="1624" y="176"/>
                  </a:lnTo>
                  <a:lnTo>
                    <a:pt x="1632" y="224"/>
                  </a:lnTo>
                  <a:lnTo>
                    <a:pt x="1632" y="224"/>
                  </a:lnTo>
                  <a:lnTo>
                    <a:pt x="1640" y="264"/>
                  </a:lnTo>
                  <a:lnTo>
                    <a:pt x="1640" y="264"/>
                  </a:lnTo>
                  <a:lnTo>
                    <a:pt x="1648" y="312"/>
                  </a:lnTo>
                  <a:lnTo>
                    <a:pt x="1648" y="312"/>
                  </a:lnTo>
                  <a:lnTo>
                    <a:pt x="1664" y="352"/>
                  </a:lnTo>
                  <a:lnTo>
                    <a:pt x="1664" y="352"/>
                  </a:lnTo>
                  <a:lnTo>
                    <a:pt x="1672" y="392"/>
                  </a:lnTo>
                  <a:lnTo>
                    <a:pt x="1672" y="392"/>
                  </a:lnTo>
                  <a:lnTo>
                    <a:pt x="1680" y="424"/>
                  </a:lnTo>
                  <a:lnTo>
                    <a:pt x="1680" y="424"/>
                  </a:lnTo>
                  <a:lnTo>
                    <a:pt x="1696" y="456"/>
                  </a:lnTo>
                  <a:lnTo>
                    <a:pt x="1696" y="456"/>
                  </a:lnTo>
                  <a:lnTo>
                    <a:pt x="1704" y="488"/>
                  </a:lnTo>
                  <a:lnTo>
                    <a:pt x="1704" y="488"/>
                  </a:lnTo>
                  <a:lnTo>
                    <a:pt x="1712" y="504"/>
                  </a:lnTo>
                  <a:lnTo>
                    <a:pt x="1712" y="504"/>
                  </a:lnTo>
                  <a:lnTo>
                    <a:pt x="1728" y="528"/>
                  </a:lnTo>
                  <a:lnTo>
                    <a:pt x="1728" y="528"/>
                  </a:lnTo>
                  <a:lnTo>
                    <a:pt x="1736" y="544"/>
                  </a:lnTo>
                  <a:lnTo>
                    <a:pt x="1736" y="544"/>
                  </a:lnTo>
                  <a:lnTo>
                    <a:pt x="1744" y="560"/>
                  </a:lnTo>
                  <a:lnTo>
                    <a:pt x="1744" y="560"/>
                  </a:lnTo>
                  <a:lnTo>
                    <a:pt x="1760" y="576"/>
                  </a:lnTo>
                  <a:lnTo>
                    <a:pt x="1760" y="576"/>
                  </a:lnTo>
                  <a:lnTo>
                    <a:pt x="1768" y="584"/>
                  </a:lnTo>
                  <a:lnTo>
                    <a:pt x="1768" y="584"/>
                  </a:lnTo>
                  <a:lnTo>
                    <a:pt x="1776" y="600"/>
                  </a:lnTo>
                  <a:lnTo>
                    <a:pt x="1776" y="600"/>
                  </a:lnTo>
                  <a:lnTo>
                    <a:pt x="1784" y="616"/>
                  </a:lnTo>
                  <a:lnTo>
                    <a:pt x="1784" y="616"/>
                  </a:lnTo>
                  <a:lnTo>
                    <a:pt x="1800" y="632"/>
                  </a:lnTo>
                  <a:lnTo>
                    <a:pt x="1800" y="632"/>
                  </a:lnTo>
                  <a:lnTo>
                    <a:pt x="1808" y="656"/>
                  </a:lnTo>
                  <a:lnTo>
                    <a:pt x="1808" y="656"/>
                  </a:lnTo>
                  <a:lnTo>
                    <a:pt x="1816" y="680"/>
                  </a:lnTo>
                  <a:lnTo>
                    <a:pt x="1816" y="680"/>
                  </a:lnTo>
                  <a:lnTo>
                    <a:pt x="1832" y="696"/>
                  </a:lnTo>
                  <a:lnTo>
                    <a:pt x="1832" y="696"/>
                  </a:lnTo>
                  <a:lnTo>
                    <a:pt x="1840" y="720"/>
                  </a:lnTo>
                  <a:lnTo>
                    <a:pt x="1840" y="720"/>
                  </a:lnTo>
                  <a:lnTo>
                    <a:pt x="1848" y="744"/>
                  </a:lnTo>
                  <a:lnTo>
                    <a:pt x="1848" y="744"/>
                  </a:lnTo>
                  <a:lnTo>
                    <a:pt x="1864" y="768"/>
                  </a:lnTo>
                  <a:lnTo>
                    <a:pt x="1864" y="768"/>
                  </a:lnTo>
                  <a:lnTo>
                    <a:pt x="1872" y="792"/>
                  </a:lnTo>
                  <a:lnTo>
                    <a:pt x="1872" y="792"/>
                  </a:lnTo>
                  <a:lnTo>
                    <a:pt x="1880" y="824"/>
                  </a:lnTo>
                  <a:lnTo>
                    <a:pt x="1880" y="824"/>
                  </a:lnTo>
                  <a:lnTo>
                    <a:pt x="1896" y="848"/>
                  </a:lnTo>
                  <a:lnTo>
                    <a:pt x="1896" y="848"/>
                  </a:lnTo>
                  <a:lnTo>
                    <a:pt x="1904" y="872"/>
                  </a:lnTo>
                  <a:lnTo>
                    <a:pt x="1904" y="872"/>
                  </a:lnTo>
                  <a:lnTo>
                    <a:pt x="1912" y="888"/>
                  </a:lnTo>
                  <a:lnTo>
                    <a:pt x="1912" y="888"/>
                  </a:lnTo>
                  <a:lnTo>
                    <a:pt x="1928" y="904"/>
                  </a:lnTo>
                  <a:lnTo>
                    <a:pt x="1928" y="904"/>
                  </a:lnTo>
                  <a:lnTo>
                    <a:pt x="1936" y="920"/>
                  </a:lnTo>
                  <a:lnTo>
                    <a:pt x="1936" y="920"/>
                  </a:lnTo>
                  <a:lnTo>
                    <a:pt x="1944" y="920"/>
                  </a:lnTo>
                  <a:lnTo>
                    <a:pt x="1944" y="920"/>
                  </a:lnTo>
                  <a:lnTo>
                    <a:pt x="1960" y="928"/>
                  </a:lnTo>
                  <a:lnTo>
                    <a:pt x="1960" y="928"/>
                  </a:lnTo>
                  <a:lnTo>
                    <a:pt x="1968" y="928"/>
                  </a:lnTo>
                  <a:lnTo>
                    <a:pt x="1968" y="928"/>
                  </a:lnTo>
                  <a:lnTo>
                    <a:pt x="1976" y="920"/>
                  </a:lnTo>
                  <a:lnTo>
                    <a:pt x="1976" y="920"/>
                  </a:lnTo>
                  <a:lnTo>
                    <a:pt x="1992" y="912"/>
                  </a:lnTo>
                  <a:lnTo>
                    <a:pt x="1992" y="912"/>
                  </a:lnTo>
                  <a:lnTo>
                    <a:pt x="2000" y="904"/>
                  </a:lnTo>
                  <a:lnTo>
                    <a:pt x="2000" y="904"/>
                  </a:lnTo>
                  <a:lnTo>
                    <a:pt x="2008" y="880"/>
                  </a:lnTo>
                  <a:lnTo>
                    <a:pt x="2008" y="880"/>
                  </a:lnTo>
                  <a:lnTo>
                    <a:pt x="2024" y="856"/>
                  </a:lnTo>
                  <a:lnTo>
                    <a:pt x="2024" y="856"/>
                  </a:lnTo>
                  <a:lnTo>
                    <a:pt x="2032" y="840"/>
                  </a:lnTo>
                  <a:lnTo>
                    <a:pt x="2032" y="840"/>
                  </a:lnTo>
                  <a:lnTo>
                    <a:pt x="2040" y="816"/>
                  </a:lnTo>
                  <a:lnTo>
                    <a:pt x="2040" y="816"/>
                  </a:lnTo>
                  <a:lnTo>
                    <a:pt x="2056" y="800"/>
                  </a:lnTo>
                  <a:lnTo>
                    <a:pt x="2056" y="800"/>
                  </a:lnTo>
                  <a:lnTo>
                    <a:pt x="2064" y="776"/>
                  </a:lnTo>
                  <a:lnTo>
                    <a:pt x="2064" y="77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28" name="Freeform 1068"/>
            <p:cNvSpPr>
              <a:spLocks/>
            </p:cNvSpPr>
            <p:nvPr/>
          </p:nvSpPr>
          <p:spPr bwMode="auto">
            <a:xfrm>
              <a:off x="1293" y="2600"/>
              <a:ext cx="2064" cy="928"/>
            </a:xfrm>
            <a:custGeom>
              <a:avLst/>
              <a:gdLst/>
              <a:ahLst/>
              <a:cxnLst>
                <a:cxn ang="0">
                  <a:pos x="32" y="440"/>
                </a:cxn>
                <a:cxn ang="0">
                  <a:pos x="72" y="424"/>
                </a:cxn>
                <a:cxn ang="0">
                  <a:pos x="120" y="144"/>
                </a:cxn>
                <a:cxn ang="0">
                  <a:pos x="160" y="216"/>
                </a:cxn>
                <a:cxn ang="0">
                  <a:pos x="200" y="232"/>
                </a:cxn>
                <a:cxn ang="0">
                  <a:pos x="248" y="248"/>
                </a:cxn>
                <a:cxn ang="0">
                  <a:pos x="288" y="248"/>
                </a:cxn>
                <a:cxn ang="0">
                  <a:pos x="328" y="256"/>
                </a:cxn>
                <a:cxn ang="0">
                  <a:pos x="376" y="216"/>
                </a:cxn>
                <a:cxn ang="0">
                  <a:pos x="416" y="192"/>
                </a:cxn>
                <a:cxn ang="0">
                  <a:pos x="456" y="192"/>
                </a:cxn>
                <a:cxn ang="0">
                  <a:pos x="496" y="168"/>
                </a:cxn>
                <a:cxn ang="0">
                  <a:pos x="544" y="176"/>
                </a:cxn>
                <a:cxn ang="0">
                  <a:pos x="584" y="184"/>
                </a:cxn>
                <a:cxn ang="0">
                  <a:pos x="624" y="160"/>
                </a:cxn>
                <a:cxn ang="0">
                  <a:pos x="664" y="128"/>
                </a:cxn>
                <a:cxn ang="0">
                  <a:pos x="712" y="128"/>
                </a:cxn>
                <a:cxn ang="0">
                  <a:pos x="752" y="152"/>
                </a:cxn>
                <a:cxn ang="0">
                  <a:pos x="792" y="208"/>
                </a:cxn>
                <a:cxn ang="0">
                  <a:pos x="840" y="280"/>
                </a:cxn>
                <a:cxn ang="0">
                  <a:pos x="880" y="320"/>
                </a:cxn>
                <a:cxn ang="0">
                  <a:pos x="920" y="312"/>
                </a:cxn>
                <a:cxn ang="0">
                  <a:pos x="968" y="328"/>
                </a:cxn>
                <a:cxn ang="0">
                  <a:pos x="1008" y="296"/>
                </a:cxn>
                <a:cxn ang="0">
                  <a:pos x="1048" y="208"/>
                </a:cxn>
                <a:cxn ang="0">
                  <a:pos x="1088" y="136"/>
                </a:cxn>
                <a:cxn ang="0">
                  <a:pos x="1136" y="104"/>
                </a:cxn>
                <a:cxn ang="0">
                  <a:pos x="1176" y="112"/>
                </a:cxn>
                <a:cxn ang="0">
                  <a:pos x="1216" y="144"/>
                </a:cxn>
                <a:cxn ang="0">
                  <a:pos x="1256" y="160"/>
                </a:cxn>
                <a:cxn ang="0">
                  <a:pos x="1304" y="160"/>
                </a:cxn>
                <a:cxn ang="0">
                  <a:pos x="1344" y="152"/>
                </a:cxn>
                <a:cxn ang="0">
                  <a:pos x="1384" y="144"/>
                </a:cxn>
                <a:cxn ang="0">
                  <a:pos x="1432" y="136"/>
                </a:cxn>
                <a:cxn ang="0">
                  <a:pos x="1472" y="80"/>
                </a:cxn>
                <a:cxn ang="0">
                  <a:pos x="1512" y="32"/>
                </a:cxn>
                <a:cxn ang="0">
                  <a:pos x="1560" y="8"/>
                </a:cxn>
                <a:cxn ang="0">
                  <a:pos x="1600" y="88"/>
                </a:cxn>
                <a:cxn ang="0">
                  <a:pos x="1640" y="264"/>
                </a:cxn>
                <a:cxn ang="0">
                  <a:pos x="1680" y="424"/>
                </a:cxn>
                <a:cxn ang="0">
                  <a:pos x="1728" y="528"/>
                </a:cxn>
                <a:cxn ang="0">
                  <a:pos x="1768" y="584"/>
                </a:cxn>
                <a:cxn ang="0">
                  <a:pos x="1808" y="656"/>
                </a:cxn>
                <a:cxn ang="0">
                  <a:pos x="1848" y="744"/>
                </a:cxn>
                <a:cxn ang="0">
                  <a:pos x="1896" y="848"/>
                </a:cxn>
                <a:cxn ang="0">
                  <a:pos x="1936" y="920"/>
                </a:cxn>
                <a:cxn ang="0">
                  <a:pos x="1976" y="920"/>
                </a:cxn>
                <a:cxn ang="0">
                  <a:pos x="2024" y="856"/>
                </a:cxn>
                <a:cxn ang="0">
                  <a:pos x="2064" y="776"/>
                </a:cxn>
              </a:cxnLst>
              <a:rect l="0" t="0" r="r" b="b"/>
              <a:pathLst>
                <a:path w="2064" h="928">
                  <a:moveTo>
                    <a:pt x="0" y="368"/>
                  </a:moveTo>
                  <a:lnTo>
                    <a:pt x="8" y="376"/>
                  </a:lnTo>
                  <a:lnTo>
                    <a:pt x="24" y="400"/>
                  </a:lnTo>
                  <a:lnTo>
                    <a:pt x="32" y="440"/>
                  </a:lnTo>
                  <a:lnTo>
                    <a:pt x="40" y="480"/>
                  </a:lnTo>
                  <a:lnTo>
                    <a:pt x="56" y="504"/>
                  </a:lnTo>
                  <a:lnTo>
                    <a:pt x="64" y="488"/>
                  </a:lnTo>
                  <a:lnTo>
                    <a:pt x="72" y="424"/>
                  </a:lnTo>
                  <a:lnTo>
                    <a:pt x="88" y="328"/>
                  </a:lnTo>
                  <a:lnTo>
                    <a:pt x="96" y="240"/>
                  </a:lnTo>
                  <a:lnTo>
                    <a:pt x="104" y="168"/>
                  </a:lnTo>
                  <a:lnTo>
                    <a:pt x="120" y="144"/>
                  </a:lnTo>
                  <a:lnTo>
                    <a:pt x="128" y="144"/>
                  </a:lnTo>
                  <a:lnTo>
                    <a:pt x="136" y="168"/>
                  </a:lnTo>
                  <a:lnTo>
                    <a:pt x="152" y="192"/>
                  </a:lnTo>
                  <a:lnTo>
                    <a:pt x="160" y="216"/>
                  </a:lnTo>
                  <a:lnTo>
                    <a:pt x="168" y="224"/>
                  </a:lnTo>
                  <a:lnTo>
                    <a:pt x="184" y="232"/>
                  </a:lnTo>
                  <a:lnTo>
                    <a:pt x="192" y="232"/>
                  </a:lnTo>
                  <a:lnTo>
                    <a:pt x="200" y="232"/>
                  </a:lnTo>
                  <a:lnTo>
                    <a:pt x="216" y="240"/>
                  </a:lnTo>
                  <a:lnTo>
                    <a:pt x="224" y="248"/>
                  </a:lnTo>
                  <a:lnTo>
                    <a:pt x="232" y="248"/>
                  </a:lnTo>
                  <a:lnTo>
                    <a:pt x="248" y="248"/>
                  </a:lnTo>
                  <a:lnTo>
                    <a:pt x="256" y="248"/>
                  </a:lnTo>
                  <a:lnTo>
                    <a:pt x="264" y="248"/>
                  </a:lnTo>
                  <a:lnTo>
                    <a:pt x="280" y="240"/>
                  </a:lnTo>
                  <a:lnTo>
                    <a:pt x="288" y="248"/>
                  </a:lnTo>
                  <a:lnTo>
                    <a:pt x="296" y="248"/>
                  </a:lnTo>
                  <a:lnTo>
                    <a:pt x="312" y="256"/>
                  </a:lnTo>
                  <a:lnTo>
                    <a:pt x="320" y="256"/>
                  </a:lnTo>
                  <a:lnTo>
                    <a:pt x="328" y="256"/>
                  </a:lnTo>
                  <a:lnTo>
                    <a:pt x="344" y="248"/>
                  </a:lnTo>
                  <a:lnTo>
                    <a:pt x="352" y="240"/>
                  </a:lnTo>
                  <a:lnTo>
                    <a:pt x="360" y="232"/>
                  </a:lnTo>
                  <a:lnTo>
                    <a:pt x="376" y="216"/>
                  </a:lnTo>
                  <a:lnTo>
                    <a:pt x="384" y="208"/>
                  </a:lnTo>
                  <a:lnTo>
                    <a:pt x="392" y="200"/>
                  </a:lnTo>
                  <a:lnTo>
                    <a:pt x="408" y="192"/>
                  </a:lnTo>
                  <a:lnTo>
                    <a:pt x="416" y="192"/>
                  </a:lnTo>
                  <a:lnTo>
                    <a:pt x="424" y="192"/>
                  </a:lnTo>
                  <a:lnTo>
                    <a:pt x="432" y="192"/>
                  </a:lnTo>
                  <a:lnTo>
                    <a:pt x="448" y="192"/>
                  </a:lnTo>
                  <a:lnTo>
                    <a:pt x="456" y="192"/>
                  </a:lnTo>
                  <a:lnTo>
                    <a:pt x="464" y="192"/>
                  </a:lnTo>
                  <a:lnTo>
                    <a:pt x="480" y="184"/>
                  </a:lnTo>
                  <a:lnTo>
                    <a:pt x="488" y="176"/>
                  </a:lnTo>
                  <a:lnTo>
                    <a:pt x="496" y="168"/>
                  </a:lnTo>
                  <a:lnTo>
                    <a:pt x="512" y="168"/>
                  </a:lnTo>
                  <a:lnTo>
                    <a:pt x="520" y="168"/>
                  </a:lnTo>
                  <a:lnTo>
                    <a:pt x="528" y="168"/>
                  </a:lnTo>
                  <a:lnTo>
                    <a:pt x="544" y="176"/>
                  </a:lnTo>
                  <a:lnTo>
                    <a:pt x="552" y="176"/>
                  </a:lnTo>
                  <a:lnTo>
                    <a:pt x="560" y="184"/>
                  </a:lnTo>
                  <a:lnTo>
                    <a:pt x="568" y="184"/>
                  </a:lnTo>
                  <a:lnTo>
                    <a:pt x="584" y="184"/>
                  </a:lnTo>
                  <a:lnTo>
                    <a:pt x="592" y="184"/>
                  </a:lnTo>
                  <a:lnTo>
                    <a:pt x="600" y="176"/>
                  </a:lnTo>
                  <a:lnTo>
                    <a:pt x="616" y="168"/>
                  </a:lnTo>
                  <a:lnTo>
                    <a:pt x="624" y="160"/>
                  </a:lnTo>
                  <a:lnTo>
                    <a:pt x="632" y="144"/>
                  </a:lnTo>
                  <a:lnTo>
                    <a:pt x="648" y="136"/>
                  </a:lnTo>
                  <a:lnTo>
                    <a:pt x="656" y="128"/>
                  </a:lnTo>
                  <a:lnTo>
                    <a:pt x="664" y="128"/>
                  </a:lnTo>
                  <a:lnTo>
                    <a:pt x="680" y="120"/>
                  </a:lnTo>
                  <a:lnTo>
                    <a:pt x="688" y="120"/>
                  </a:lnTo>
                  <a:lnTo>
                    <a:pt x="696" y="120"/>
                  </a:lnTo>
                  <a:lnTo>
                    <a:pt x="712" y="128"/>
                  </a:lnTo>
                  <a:lnTo>
                    <a:pt x="720" y="128"/>
                  </a:lnTo>
                  <a:lnTo>
                    <a:pt x="728" y="136"/>
                  </a:lnTo>
                  <a:lnTo>
                    <a:pt x="744" y="144"/>
                  </a:lnTo>
                  <a:lnTo>
                    <a:pt x="752" y="152"/>
                  </a:lnTo>
                  <a:lnTo>
                    <a:pt x="760" y="168"/>
                  </a:lnTo>
                  <a:lnTo>
                    <a:pt x="776" y="176"/>
                  </a:lnTo>
                  <a:lnTo>
                    <a:pt x="784" y="192"/>
                  </a:lnTo>
                  <a:lnTo>
                    <a:pt x="792" y="208"/>
                  </a:lnTo>
                  <a:lnTo>
                    <a:pt x="808" y="232"/>
                  </a:lnTo>
                  <a:lnTo>
                    <a:pt x="816" y="248"/>
                  </a:lnTo>
                  <a:lnTo>
                    <a:pt x="824" y="264"/>
                  </a:lnTo>
                  <a:lnTo>
                    <a:pt x="840" y="280"/>
                  </a:lnTo>
                  <a:lnTo>
                    <a:pt x="848" y="296"/>
                  </a:lnTo>
                  <a:lnTo>
                    <a:pt x="856" y="304"/>
                  </a:lnTo>
                  <a:lnTo>
                    <a:pt x="872" y="312"/>
                  </a:lnTo>
                  <a:lnTo>
                    <a:pt x="880" y="320"/>
                  </a:lnTo>
                  <a:lnTo>
                    <a:pt x="888" y="320"/>
                  </a:lnTo>
                  <a:lnTo>
                    <a:pt x="904" y="320"/>
                  </a:lnTo>
                  <a:lnTo>
                    <a:pt x="912" y="320"/>
                  </a:lnTo>
                  <a:lnTo>
                    <a:pt x="920" y="312"/>
                  </a:lnTo>
                  <a:lnTo>
                    <a:pt x="936" y="312"/>
                  </a:lnTo>
                  <a:lnTo>
                    <a:pt x="944" y="312"/>
                  </a:lnTo>
                  <a:lnTo>
                    <a:pt x="952" y="320"/>
                  </a:lnTo>
                  <a:lnTo>
                    <a:pt x="968" y="328"/>
                  </a:lnTo>
                  <a:lnTo>
                    <a:pt x="976" y="328"/>
                  </a:lnTo>
                  <a:lnTo>
                    <a:pt x="984" y="320"/>
                  </a:lnTo>
                  <a:lnTo>
                    <a:pt x="1000" y="312"/>
                  </a:lnTo>
                  <a:lnTo>
                    <a:pt x="1008" y="296"/>
                  </a:lnTo>
                  <a:lnTo>
                    <a:pt x="1016" y="280"/>
                  </a:lnTo>
                  <a:lnTo>
                    <a:pt x="1032" y="256"/>
                  </a:lnTo>
                  <a:lnTo>
                    <a:pt x="1040" y="232"/>
                  </a:lnTo>
                  <a:lnTo>
                    <a:pt x="1048" y="208"/>
                  </a:lnTo>
                  <a:lnTo>
                    <a:pt x="1056" y="192"/>
                  </a:lnTo>
                  <a:lnTo>
                    <a:pt x="1072" y="168"/>
                  </a:lnTo>
                  <a:lnTo>
                    <a:pt x="1080" y="152"/>
                  </a:lnTo>
                  <a:lnTo>
                    <a:pt x="1088" y="136"/>
                  </a:lnTo>
                  <a:lnTo>
                    <a:pt x="1104" y="128"/>
                  </a:lnTo>
                  <a:lnTo>
                    <a:pt x="1112" y="120"/>
                  </a:lnTo>
                  <a:lnTo>
                    <a:pt x="1120" y="112"/>
                  </a:lnTo>
                  <a:lnTo>
                    <a:pt x="1136" y="104"/>
                  </a:lnTo>
                  <a:lnTo>
                    <a:pt x="1144" y="104"/>
                  </a:lnTo>
                  <a:lnTo>
                    <a:pt x="1152" y="104"/>
                  </a:lnTo>
                  <a:lnTo>
                    <a:pt x="1160" y="104"/>
                  </a:lnTo>
                  <a:lnTo>
                    <a:pt x="1176" y="112"/>
                  </a:lnTo>
                  <a:lnTo>
                    <a:pt x="1184" y="120"/>
                  </a:lnTo>
                  <a:lnTo>
                    <a:pt x="1192" y="128"/>
                  </a:lnTo>
                  <a:lnTo>
                    <a:pt x="1208" y="136"/>
                  </a:lnTo>
                  <a:lnTo>
                    <a:pt x="1216" y="144"/>
                  </a:lnTo>
                  <a:lnTo>
                    <a:pt x="1224" y="152"/>
                  </a:lnTo>
                  <a:lnTo>
                    <a:pt x="1240" y="152"/>
                  </a:lnTo>
                  <a:lnTo>
                    <a:pt x="1248" y="160"/>
                  </a:lnTo>
                  <a:lnTo>
                    <a:pt x="1256" y="160"/>
                  </a:lnTo>
                  <a:lnTo>
                    <a:pt x="1272" y="160"/>
                  </a:lnTo>
                  <a:lnTo>
                    <a:pt x="1280" y="160"/>
                  </a:lnTo>
                  <a:lnTo>
                    <a:pt x="1288" y="160"/>
                  </a:lnTo>
                  <a:lnTo>
                    <a:pt x="1304" y="160"/>
                  </a:lnTo>
                  <a:lnTo>
                    <a:pt x="1312" y="160"/>
                  </a:lnTo>
                  <a:lnTo>
                    <a:pt x="1320" y="160"/>
                  </a:lnTo>
                  <a:lnTo>
                    <a:pt x="1336" y="152"/>
                  </a:lnTo>
                  <a:lnTo>
                    <a:pt x="1344" y="152"/>
                  </a:lnTo>
                  <a:lnTo>
                    <a:pt x="1352" y="152"/>
                  </a:lnTo>
                  <a:lnTo>
                    <a:pt x="1368" y="152"/>
                  </a:lnTo>
                  <a:lnTo>
                    <a:pt x="1376" y="144"/>
                  </a:lnTo>
                  <a:lnTo>
                    <a:pt x="1384" y="144"/>
                  </a:lnTo>
                  <a:lnTo>
                    <a:pt x="1400" y="144"/>
                  </a:lnTo>
                  <a:lnTo>
                    <a:pt x="1408" y="144"/>
                  </a:lnTo>
                  <a:lnTo>
                    <a:pt x="1416" y="144"/>
                  </a:lnTo>
                  <a:lnTo>
                    <a:pt x="1432" y="136"/>
                  </a:lnTo>
                  <a:lnTo>
                    <a:pt x="1440" y="120"/>
                  </a:lnTo>
                  <a:lnTo>
                    <a:pt x="1448" y="112"/>
                  </a:lnTo>
                  <a:lnTo>
                    <a:pt x="1464" y="96"/>
                  </a:lnTo>
                  <a:lnTo>
                    <a:pt x="1472" y="80"/>
                  </a:lnTo>
                  <a:lnTo>
                    <a:pt x="1480" y="64"/>
                  </a:lnTo>
                  <a:lnTo>
                    <a:pt x="1496" y="56"/>
                  </a:lnTo>
                  <a:lnTo>
                    <a:pt x="1504" y="40"/>
                  </a:lnTo>
                  <a:lnTo>
                    <a:pt x="1512" y="32"/>
                  </a:lnTo>
                  <a:lnTo>
                    <a:pt x="1528" y="16"/>
                  </a:lnTo>
                  <a:lnTo>
                    <a:pt x="1536" y="8"/>
                  </a:lnTo>
                  <a:lnTo>
                    <a:pt x="1544" y="0"/>
                  </a:lnTo>
                  <a:lnTo>
                    <a:pt x="1560" y="8"/>
                  </a:lnTo>
                  <a:lnTo>
                    <a:pt x="1568" y="16"/>
                  </a:lnTo>
                  <a:lnTo>
                    <a:pt x="1576" y="32"/>
                  </a:lnTo>
                  <a:lnTo>
                    <a:pt x="1592" y="56"/>
                  </a:lnTo>
                  <a:lnTo>
                    <a:pt x="1600" y="88"/>
                  </a:lnTo>
                  <a:lnTo>
                    <a:pt x="1608" y="128"/>
                  </a:lnTo>
                  <a:lnTo>
                    <a:pt x="1624" y="176"/>
                  </a:lnTo>
                  <a:lnTo>
                    <a:pt x="1632" y="224"/>
                  </a:lnTo>
                  <a:lnTo>
                    <a:pt x="1640" y="264"/>
                  </a:lnTo>
                  <a:lnTo>
                    <a:pt x="1648" y="312"/>
                  </a:lnTo>
                  <a:lnTo>
                    <a:pt x="1664" y="352"/>
                  </a:lnTo>
                  <a:lnTo>
                    <a:pt x="1672" y="392"/>
                  </a:lnTo>
                  <a:lnTo>
                    <a:pt x="1680" y="424"/>
                  </a:lnTo>
                  <a:lnTo>
                    <a:pt x="1696" y="456"/>
                  </a:lnTo>
                  <a:lnTo>
                    <a:pt x="1704" y="488"/>
                  </a:lnTo>
                  <a:lnTo>
                    <a:pt x="1712" y="504"/>
                  </a:lnTo>
                  <a:lnTo>
                    <a:pt x="1728" y="528"/>
                  </a:lnTo>
                  <a:lnTo>
                    <a:pt x="1736" y="544"/>
                  </a:lnTo>
                  <a:lnTo>
                    <a:pt x="1744" y="560"/>
                  </a:lnTo>
                  <a:lnTo>
                    <a:pt x="1760" y="576"/>
                  </a:lnTo>
                  <a:lnTo>
                    <a:pt x="1768" y="584"/>
                  </a:lnTo>
                  <a:lnTo>
                    <a:pt x="1776" y="600"/>
                  </a:lnTo>
                  <a:lnTo>
                    <a:pt x="1784" y="616"/>
                  </a:lnTo>
                  <a:lnTo>
                    <a:pt x="1800" y="632"/>
                  </a:lnTo>
                  <a:lnTo>
                    <a:pt x="1808" y="656"/>
                  </a:lnTo>
                  <a:lnTo>
                    <a:pt x="1816" y="680"/>
                  </a:lnTo>
                  <a:lnTo>
                    <a:pt x="1832" y="696"/>
                  </a:lnTo>
                  <a:lnTo>
                    <a:pt x="1840" y="720"/>
                  </a:lnTo>
                  <a:lnTo>
                    <a:pt x="1848" y="744"/>
                  </a:lnTo>
                  <a:lnTo>
                    <a:pt x="1864" y="768"/>
                  </a:lnTo>
                  <a:lnTo>
                    <a:pt x="1872" y="792"/>
                  </a:lnTo>
                  <a:lnTo>
                    <a:pt x="1880" y="824"/>
                  </a:lnTo>
                  <a:lnTo>
                    <a:pt x="1896" y="848"/>
                  </a:lnTo>
                  <a:lnTo>
                    <a:pt x="1904" y="872"/>
                  </a:lnTo>
                  <a:lnTo>
                    <a:pt x="1912" y="888"/>
                  </a:lnTo>
                  <a:lnTo>
                    <a:pt x="1928" y="904"/>
                  </a:lnTo>
                  <a:lnTo>
                    <a:pt x="1936" y="920"/>
                  </a:lnTo>
                  <a:lnTo>
                    <a:pt x="1944" y="920"/>
                  </a:lnTo>
                  <a:lnTo>
                    <a:pt x="1960" y="928"/>
                  </a:lnTo>
                  <a:lnTo>
                    <a:pt x="1968" y="928"/>
                  </a:lnTo>
                  <a:lnTo>
                    <a:pt x="1976" y="920"/>
                  </a:lnTo>
                  <a:lnTo>
                    <a:pt x="1992" y="912"/>
                  </a:lnTo>
                  <a:lnTo>
                    <a:pt x="2000" y="904"/>
                  </a:lnTo>
                  <a:lnTo>
                    <a:pt x="2008" y="880"/>
                  </a:lnTo>
                  <a:lnTo>
                    <a:pt x="2024" y="856"/>
                  </a:lnTo>
                  <a:lnTo>
                    <a:pt x="2032" y="840"/>
                  </a:lnTo>
                  <a:lnTo>
                    <a:pt x="2040" y="816"/>
                  </a:lnTo>
                  <a:lnTo>
                    <a:pt x="2056" y="800"/>
                  </a:lnTo>
                  <a:lnTo>
                    <a:pt x="2064" y="77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29" name="Freeform 1069"/>
            <p:cNvSpPr>
              <a:spLocks/>
            </p:cNvSpPr>
            <p:nvPr/>
          </p:nvSpPr>
          <p:spPr bwMode="auto">
            <a:xfrm>
              <a:off x="3365" y="2856"/>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0" y="528"/>
                  </a:lnTo>
                  <a:lnTo>
                    <a:pt x="8" y="512"/>
                  </a:lnTo>
                  <a:lnTo>
                    <a:pt x="8" y="512"/>
                  </a:lnTo>
                  <a:lnTo>
                    <a:pt x="24" y="496"/>
                  </a:lnTo>
                  <a:lnTo>
                    <a:pt x="24" y="496"/>
                  </a:lnTo>
                  <a:lnTo>
                    <a:pt x="32" y="480"/>
                  </a:lnTo>
                  <a:lnTo>
                    <a:pt x="32" y="480"/>
                  </a:lnTo>
                  <a:lnTo>
                    <a:pt x="40" y="456"/>
                  </a:lnTo>
                  <a:lnTo>
                    <a:pt x="40" y="456"/>
                  </a:lnTo>
                  <a:lnTo>
                    <a:pt x="56" y="440"/>
                  </a:lnTo>
                  <a:lnTo>
                    <a:pt x="56" y="440"/>
                  </a:lnTo>
                  <a:lnTo>
                    <a:pt x="64" y="424"/>
                  </a:lnTo>
                  <a:lnTo>
                    <a:pt x="64" y="424"/>
                  </a:lnTo>
                  <a:lnTo>
                    <a:pt x="72" y="408"/>
                  </a:lnTo>
                  <a:lnTo>
                    <a:pt x="72" y="408"/>
                  </a:lnTo>
                  <a:lnTo>
                    <a:pt x="88" y="384"/>
                  </a:lnTo>
                  <a:lnTo>
                    <a:pt x="88" y="384"/>
                  </a:lnTo>
                  <a:lnTo>
                    <a:pt x="96" y="368"/>
                  </a:lnTo>
                  <a:lnTo>
                    <a:pt x="96" y="368"/>
                  </a:lnTo>
                  <a:lnTo>
                    <a:pt x="104" y="344"/>
                  </a:lnTo>
                  <a:lnTo>
                    <a:pt x="104" y="344"/>
                  </a:lnTo>
                  <a:lnTo>
                    <a:pt x="120" y="320"/>
                  </a:lnTo>
                  <a:lnTo>
                    <a:pt x="120" y="320"/>
                  </a:lnTo>
                  <a:lnTo>
                    <a:pt x="128" y="304"/>
                  </a:lnTo>
                  <a:lnTo>
                    <a:pt x="128" y="304"/>
                  </a:lnTo>
                  <a:lnTo>
                    <a:pt x="136" y="296"/>
                  </a:lnTo>
                  <a:lnTo>
                    <a:pt x="136" y="296"/>
                  </a:lnTo>
                  <a:lnTo>
                    <a:pt x="152" y="288"/>
                  </a:lnTo>
                  <a:lnTo>
                    <a:pt x="152" y="288"/>
                  </a:lnTo>
                  <a:lnTo>
                    <a:pt x="160" y="288"/>
                  </a:lnTo>
                  <a:lnTo>
                    <a:pt x="160" y="288"/>
                  </a:lnTo>
                  <a:lnTo>
                    <a:pt x="168" y="288"/>
                  </a:lnTo>
                  <a:lnTo>
                    <a:pt x="168" y="288"/>
                  </a:lnTo>
                  <a:lnTo>
                    <a:pt x="184" y="296"/>
                  </a:lnTo>
                  <a:lnTo>
                    <a:pt x="184" y="296"/>
                  </a:lnTo>
                  <a:lnTo>
                    <a:pt x="192" y="296"/>
                  </a:lnTo>
                  <a:lnTo>
                    <a:pt x="192" y="296"/>
                  </a:lnTo>
                  <a:lnTo>
                    <a:pt x="200" y="296"/>
                  </a:lnTo>
                  <a:lnTo>
                    <a:pt x="200" y="296"/>
                  </a:lnTo>
                  <a:lnTo>
                    <a:pt x="208" y="296"/>
                  </a:lnTo>
                  <a:lnTo>
                    <a:pt x="208" y="296"/>
                  </a:lnTo>
                  <a:lnTo>
                    <a:pt x="224" y="288"/>
                  </a:lnTo>
                  <a:lnTo>
                    <a:pt x="224" y="288"/>
                  </a:lnTo>
                  <a:lnTo>
                    <a:pt x="232" y="288"/>
                  </a:lnTo>
                  <a:lnTo>
                    <a:pt x="232" y="288"/>
                  </a:lnTo>
                  <a:lnTo>
                    <a:pt x="240" y="272"/>
                  </a:lnTo>
                  <a:lnTo>
                    <a:pt x="240" y="272"/>
                  </a:lnTo>
                  <a:lnTo>
                    <a:pt x="256" y="264"/>
                  </a:lnTo>
                  <a:lnTo>
                    <a:pt x="256" y="264"/>
                  </a:lnTo>
                  <a:lnTo>
                    <a:pt x="264" y="248"/>
                  </a:lnTo>
                  <a:lnTo>
                    <a:pt x="264" y="248"/>
                  </a:lnTo>
                  <a:lnTo>
                    <a:pt x="272" y="232"/>
                  </a:lnTo>
                  <a:lnTo>
                    <a:pt x="272" y="232"/>
                  </a:lnTo>
                  <a:lnTo>
                    <a:pt x="288" y="216"/>
                  </a:lnTo>
                  <a:lnTo>
                    <a:pt x="288" y="216"/>
                  </a:lnTo>
                  <a:lnTo>
                    <a:pt x="296" y="208"/>
                  </a:lnTo>
                  <a:lnTo>
                    <a:pt x="296" y="208"/>
                  </a:lnTo>
                  <a:lnTo>
                    <a:pt x="304" y="192"/>
                  </a:lnTo>
                  <a:lnTo>
                    <a:pt x="304" y="192"/>
                  </a:lnTo>
                  <a:lnTo>
                    <a:pt x="312" y="192"/>
                  </a:lnTo>
                  <a:lnTo>
                    <a:pt x="312" y="192"/>
                  </a:lnTo>
                  <a:lnTo>
                    <a:pt x="328" y="184"/>
                  </a:lnTo>
                  <a:lnTo>
                    <a:pt x="328" y="184"/>
                  </a:lnTo>
                  <a:lnTo>
                    <a:pt x="336" y="176"/>
                  </a:lnTo>
                  <a:lnTo>
                    <a:pt x="336" y="176"/>
                  </a:lnTo>
                  <a:lnTo>
                    <a:pt x="344" y="160"/>
                  </a:lnTo>
                  <a:lnTo>
                    <a:pt x="344" y="160"/>
                  </a:lnTo>
                  <a:lnTo>
                    <a:pt x="360" y="144"/>
                  </a:lnTo>
                  <a:lnTo>
                    <a:pt x="360" y="144"/>
                  </a:lnTo>
                  <a:lnTo>
                    <a:pt x="368" y="128"/>
                  </a:lnTo>
                  <a:lnTo>
                    <a:pt x="368" y="128"/>
                  </a:lnTo>
                  <a:lnTo>
                    <a:pt x="376" y="120"/>
                  </a:lnTo>
                  <a:lnTo>
                    <a:pt x="376" y="120"/>
                  </a:lnTo>
                  <a:lnTo>
                    <a:pt x="392" y="104"/>
                  </a:lnTo>
                  <a:lnTo>
                    <a:pt x="392" y="104"/>
                  </a:lnTo>
                  <a:lnTo>
                    <a:pt x="400" y="96"/>
                  </a:lnTo>
                  <a:lnTo>
                    <a:pt x="400" y="96"/>
                  </a:lnTo>
                  <a:lnTo>
                    <a:pt x="408" y="96"/>
                  </a:lnTo>
                  <a:lnTo>
                    <a:pt x="408" y="96"/>
                  </a:lnTo>
                  <a:lnTo>
                    <a:pt x="424" y="104"/>
                  </a:lnTo>
                  <a:lnTo>
                    <a:pt x="424" y="104"/>
                  </a:lnTo>
                  <a:lnTo>
                    <a:pt x="432" y="112"/>
                  </a:lnTo>
                  <a:lnTo>
                    <a:pt x="432" y="112"/>
                  </a:lnTo>
                  <a:lnTo>
                    <a:pt x="440" y="112"/>
                  </a:lnTo>
                  <a:lnTo>
                    <a:pt x="440" y="112"/>
                  </a:lnTo>
                  <a:lnTo>
                    <a:pt x="456" y="112"/>
                  </a:lnTo>
                  <a:lnTo>
                    <a:pt x="456" y="112"/>
                  </a:lnTo>
                  <a:lnTo>
                    <a:pt x="464" y="120"/>
                  </a:lnTo>
                  <a:lnTo>
                    <a:pt x="464" y="120"/>
                  </a:lnTo>
                  <a:lnTo>
                    <a:pt x="472" y="120"/>
                  </a:lnTo>
                  <a:lnTo>
                    <a:pt x="472" y="120"/>
                  </a:lnTo>
                  <a:lnTo>
                    <a:pt x="488" y="112"/>
                  </a:lnTo>
                  <a:lnTo>
                    <a:pt x="488" y="112"/>
                  </a:lnTo>
                  <a:lnTo>
                    <a:pt x="496" y="112"/>
                  </a:lnTo>
                  <a:lnTo>
                    <a:pt x="496" y="112"/>
                  </a:lnTo>
                  <a:lnTo>
                    <a:pt x="504" y="112"/>
                  </a:lnTo>
                  <a:lnTo>
                    <a:pt x="504" y="112"/>
                  </a:lnTo>
                  <a:lnTo>
                    <a:pt x="520" y="104"/>
                  </a:lnTo>
                  <a:lnTo>
                    <a:pt x="520" y="104"/>
                  </a:lnTo>
                  <a:lnTo>
                    <a:pt x="528" y="104"/>
                  </a:lnTo>
                  <a:lnTo>
                    <a:pt x="528" y="104"/>
                  </a:lnTo>
                  <a:lnTo>
                    <a:pt x="536" y="96"/>
                  </a:lnTo>
                  <a:lnTo>
                    <a:pt x="536" y="96"/>
                  </a:lnTo>
                  <a:lnTo>
                    <a:pt x="552" y="96"/>
                  </a:lnTo>
                  <a:lnTo>
                    <a:pt x="552" y="96"/>
                  </a:lnTo>
                  <a:lnTo>
                    <a:pt x="560" y="104"/>
                  </a:lnTo>
                  <a:lnTo>
                    <a:pt x="560" y="104"/>
                  </a:lnTo>
                  <a:lnTo>
                    <a:pt x="568" y="104"/>
                  </a:lnTo>
                  <a:lnTo>
                    <a:pt x="568" y="104"/>
                  </a:lnTo>
                  <a:lnTo>
                    <a:pt x="584" y="112"/>
                  </a:lnTo>
                  <a:lnTo>
                    <a:pt x="584" y="112"/>
                  </a:lnTo>
                  <a:lnTo>
                    <a:pt x="592" y="120"/>
                  </a:lnTo>
                  <a:lnTo>
                    <a:pt x="592" y="120"/>
                  </a:lnTo>
                  <a:lnTo>
                    <a:pt x="600" y="128"/>
                  </a:lnTo>
                  <a:lnTo>
                    <a:pt x="600" y="128"/>
                  </a:lnTo>
                  <a:lnTo>
                    <a:pt x="616" y="136"/>
                  </a:lnTo>
                  <a:lnTo>
                    <a:pt x="616" y="136"/>
                  </a:lnTo>
                  <a:lnTo>
                    <a:pt x="624" y="144"/>
                  </a:lnTo>
                  <a:lnTo>
                    <a:pt x="624" y="144"/>
                  </a:lnTo>
                  <a:lnTo>
                    <a:pt x="632" y="144"/>
                  </a:lnTo>
                  <a:lnTo>
                    <a:pt x="632" y="144"/>
                  </a:lnTo>
                  <a:lnTo>
                    <a:pt x="648" y="144"/>
                  </a:lnTo>
                  <a:lnTo>
                    <a:pt x="648" y="144"/>
                  </a:lnTo>
                  <a:lnTo>
                    <a:pt x="656" y="144"/>
                  </a:lnTo>
                  <a:lnTo>
                    <a:pt x="656" y="144"/>
                  </a:lnTo>
                  <a:lnTo>
                    <a:pt x="664" y="144"/>
                  </a:lnTo>
                  <a:lnTo>
                    <a:pt x="664" y="144"/>
                  </a:lnTo>
                  <a:lnTo>
                    <a:pt x="680" y="128"/>
                  </a:lnTo>
                  <a:lnTo>
                    <a:pt x="680" y="128"/>
                  </a:lnTo>
                  <a:lnTo>
                    <a:pt x="688" y="120"/>
                  </a:lnTo>
                  <a:lnTo>
                    <a:pt x="688" y="120"/>
                  </a:lnTo>
                  <a:lnTo>
                    <a:pt x="696" y="112"/>
                  </a:lnTo>
                  <a:lnTo>
                    <a:pt x="696" y="112"/>
                  </a:lnTo>
                  <a:lnTo>
                    <a:pt x="712" y="104"/>
                  </a:lnTo>
                  <a:lnTo>
                    <a:pt x="712" y="104"/>
                  </a:lnTo>
                  <a:lnTo>
                    <a:pt x="720" y="96"/>
                  </a:lnTo>
                  <a:lnTo>
                    <a:pt x="720" y="96"/>
                  </a:lnTo>
                  <a:lnTo>
                    <a:pt x="728" y="88"/>
                  </a:lnTo>
                  <a:lnTo>
                    <a:pt x="728" y="88"/>
                  </a:lnTo>
                  <a:lnTo>
                    <a:pt x="744" y="88"/>
                  </a:lnTo>
                  <a:lnTo>
                    <a:pt x="744" y="88"/>
                  </a:lnTo>
                  <a:lnTo>
                    <a:pt x="752" y="88"/>
                  </a:lnTo>
                  <a:lnTo>
                    <a:pt x="752" y="88"/>
                  </a:lnTo>
                  <a:lnTo>
                    <a:pt x="760" y="80"/>
                  </a:lnTo>
                  <a:lnTo>
                    <a:pt x="760" y="80"/>
                  </a:lnTo>
                  <a:lnTo>
                    <a:pt x="776" y="80"/>
                  </a:lnTo>
                  <a:lnTo>
                    <a:pt x="776" y="80"/>
                  </a:lnTo>
                  <a:lnTo>
                    <a:pt x="784" y="80"/>
                  </a:lnTo>
                  <a:lnTo>
                    <a:pt x="784" y="80"/>
                  </a:lnTo>
                  <a:lnTo>
                    <a:pt x="792" y="72"/>
                  </a:lnTo>
                  <a:lnTo>
                    <a:pt x="792" y="72"/>
                  </a:lnTo>
                  <a:lnTo>
                    <a:pt x="800" y="64"/>
                  </a:lnTo>
                  <a:lnTo>
                    <a:pt x="800" y="64"/>
                  </a:lnTo>
                  <a:lnTo>
                    <a:pt x="816" y="48"/>
                  </a:lnTo>
                  <a:lnTo>
                    <a:pt x="816" y="48"/>
                  </a:lnTo>
                  <a:lnTo>
                    <a:pt x="824" y="40"/>
                  </a:lnTo>
                  <a:lnTo>
                    <a:pt x="824" y="40"/>
                  </a:lnTo>
                  <a:lnTo>
                    <a:pt x="832" y="24"/>
                  </a:lnTo>
                  <a:lnTo>
                    <a:pt x="832" y="24"/>
                  </a:lnTo>
                  <a:lnTo>
                    <a:pt x="848" y="16"/>
                  </a:lnTo>
                  <a:lnTo>
                    <a:pt x="848" y="16"/>
                  </a:lnTo>
                  <a:lnTo>
                    <a:pt x="856" y="8"/>
                  </a:lnTo>
                  <a:lnTo>
                    <a:pt x="856" y="8"/>
                  </a:lnTo>
                  <a:lnTo>
                    <a:pt x="864" y="8"/>
                  </a:lnTo>
                  <a:lnTo>
                    <a:pt x="864" y="8"/>
                  </a:lnTo>
                  <a:lnTo>
                    <a:pt x="880" y="0"/>
                  </a:lnTo>
                  <a:lnTo>
                    <a:pt x="880" y="0"/>
                  </a:lnTo>
                  <a:lnTo>
                    <a:pt x="888" y="8"/>
                  </a:lnTo>
                  <a:lnTo>
                    <a:pt x="888" y="8"/>
                  </a:lnTo>
                  <a:lnTo>
                    <a:pt x="896" y="16"/>
                  </a:lnTo>
                  <a:lnTo>
                    <a:pt x="896" y="16"/>
                  </a:lnTo>
                  <a:lnTo>
                    <a:pt x="912" y="24"/>
                  </a:lnTo>
                  <a:lnTo>
                    <a:pt x="912" y="24"/>
                  </a:lnTo>
                  <a:lnTo>
                    <a:pt x="920" y="32"/>
                  </a:lnTo>
                  <a:lnTo>
                    <a:pt x="920" y="32"/>
                  </a:lnTo>
                  <a:lnTo>
                    <a:pt x="928" y="40"/>
                  </a:lnTo>
                  <a:lnTo>
                    <a:pt x="928" y="40"/>
                  </a:lnTo>
                  <a:lnTo>
                    <a:pt x="936" y="48"/>
                  </a:lnTo>
                  <a:lnTo>
                    <a:pt x="936" y="48"/>
                  </a:lnTo>
                  <a:lnTo>
                    <a:pt x="952" y="56"/>
                  </a:lnTo>
                  <a:lnTo>
                    <a:pt x="952" y="56"/>
                  </a:lnTo>
                  <a:lnTo>
                    <a:pt x="960" y="64"/>
                  </a:lnTo>
                  <a:lnTo>
                    <a:pt x="960" y="64"/>
                  </a:lnTo>
                  <a:lnTo>
                    <a:pt x="968" y="72"/>
                  </a:lnTo>
                  <a:lnTo>
                    <a:pt x="968" y="72"/>
                  </a:lnTo>
                  <a:lnTo>
                    <a:pt x="984" y="80"/>
                  </a:lnTo>
                  <a:lnTo>
                    <a:pt x="984" y="80"/>
                  </a:lnTo>
                  <a:lnTo>
                    <a:pt x="992" y="80"/>
                  </a:lnTo>
                  <a:lnTo>
                    <a:pt x="992" y="80"/>
                  </a:lnTo>
                  <a:lnTo>
                    <a:pt x="1000" y="88"/>
                  </a:lnTo>
                  <a:lnTo>
                    <a:pt x="1000" y="88"/>
                  </a:lnTo>
                  <a:lnTo>
                    <a:pt x="1016" y="80"/>
                  </a:lnTo>
                  <a:lnTo>
                    <a:pt x="1016" y="80"/>
                  </a:lnTo>
                  <a:lnTo>
                    <a:pt x="1024" y="80"/>
                  </a:lnTo>
                  <a:lnTo>
                    <a:pt x="1024" y="80"/>
                  </a:lnTo>
                  <a:lnTo>
                    <a:pt x="1032" y="64"/>
                  </a:lnTo>
                  <a:lnTo>
                    <a:pt x="1032" y="64"/>
                  </a:lnTo>
                  <a:lnTo>
                    <a:pt x="1048" y="56"/>
                  </a:lnTo>
                  <a:lnTo>
                    <a:pt x="1048" y="56"/>
                  </a:lnTo>
                  <a:lnTo>
                    <a:pt x="1056" y="40"/>
                  </a:lnTo>
                  <a:lnTo>
                    <a:pt x="1056" y="40"/>
                  </a:lnTo>
                  <a:lnTo>
                    <a:pt x="1064" y="32"/>
                  </a:lnTo>
                  <a:lnTo>
                    <a:pt x="1064" y="32"/>
                  </a:lnTo>
                  <a:lnTo>
                    <a:pt x="1080" y="24"/>
                  </a:lnTo>
                  <a:lnTo>
                    <a:pt x="1080" y="24"/>
                  </a:lnTo>
                  <a:lnTo>
                    <a:pt x="1088" y="16"/>
                  </a:lnTo>
                  <a:lnTo>
                    <a:pt x="1088" y="16"/>
                  </a:lnTo>
                  <a:lnTo>
                    <a:pt x="1096" y="16"/>
                  </a:lnTo>
                  <a:lnTo>
                    <a:pt x="1096" y="16"/>
                  </a:lnTo>
                </a:path>
              </a:pathLst>
            </a:custGeom>
            <a:noFill/>
            <a:ln w="25400">
              <a:solidFill>
                <a:srgbClr val="FFD34C"/>
              </a:solidFill>
              <a:prstDash val="solid"/>
              <a:round/>
              <a:headEnd/>
              <a:tailEnd/>
            </a:ln>
          </p:spPr>
          <p:txBody>
            <a:bodyPr/>
            <a:lstStyle/>
            <a:p>
              <a:endParaRPr lang="en-US" dirty="0">
                <a:solidFill>
                  <a:prstClr val="white"/>
                </a:solidFill>
              </a:endParaRPr>
            </a:p>
          </p:txBody>
        </p:sp>
        <p:sp>
          <p:nvSpPr>
            <p:cNvPr id="118830" name="Freeform 1070"/>
            <p:cNvSpPr>
              <a:spLocks/>
            </p:cNvSpPr>
            <p:nvPr/>
          </p:nvSpPr>
          <p:spPr bwMode="auto">
            <a:xfrm>
              <a:off x="3357" y="2848"/>
              <a:ext cx="1096" cy="528"/>
            </a:xfrm>
            <a:custGeom>
              <a:avLst/>
              <a:gdLst/>
              <a:ahLst/>
              <a:cxnLst>
                <a:cxn ang="0">
                  <a:pos x="8" y="512"/>
                </a:cxn>
                <a:cxn ang="0">
                  <a:pos x="32" y="480"/>
                </a:cxn>
                <a:cxn ang="0">
                  <a:pos x="56" y="440"/>
                </a:cxn>
                <a:cxn ang="0">
                  <a:pos x="72" y="408"/>
                </a:cxn>
                <a:cxn ang="0">
                  <a:pos x="96" y="368"/>
                </a:cxn>
                <a:cxn ang="0">
                  <a:pos x="120" y="320"/>
                </a:cxn>
                <a:cxn ang="0">
                  <a:pos x="136" y="296"/>
                </a:cxn>
                <a:cxn ang="0">
                  <a:pos x="160" y="288"/>
                </a:cxn>
                <a:cxn ang="0">
                  <a:pos x="184" y="296"/>
                </a:cxn>
                <a:cxn ang="0">
                  <a:pos x="200" y="296"/>
                </a:cxn>
                <a:cxn ang="0">
                  <a:pos x="224" y="288"/>
                </a:cxn>
                <a:cxn ang="0">
                  <a:pos x="240" y="272"/>
                </a:cxn>
                <a:cxn ang="0">
                  <a:pos x="264" y="248"/>
                </a:cxn>
                <a:cxn ang="0">
                  <a:pos x="288" y="216"/>
                </a:cxn>
                <a:cxn ang="0">
                  <a:pos x="304" y="192"/>
                </a:cxn>
                <a:cxn ang="0">
                  <a:pos x="328" y="184"/>
                </a:cxn>
                <a:cxn ang="0">
                  <a:pos x="344" y="160"/>
                </a:cxn>
                <a:cxn ang="0">
                  <a:pos x="368" y="128"/>
                </a:cxn>
                <a:cxn ang="0">
                  <a:pos x="392" y="104"/>
                </a:cxn>
                <a:cxn ang="0">
                  <a:pos x="408" y="96"/>
                </a:cxn>
                <a:cxn ang="0">
                  <a:pos x="432" y="112"/>
                </a:cxn>
                <a:cxn ang="0">
                  <a:pos x="456" y="112"/>
                </a:cxn>
                <a:cxn ang="0">
                  <a:pos x="472" y="120"/>
                </a:cxn>
                <a:cxn ang="0">
                  <a:pos x="496" y="112"/>
                </a:cxn>
                <a:cxn ang="0">
                  <a:pos x="520" y="104"/>
                </a:cxn>
                <a:cxn ang="0">
                  <a:pos x="536" y="96"/>
                </a:cxn>
                <a:cxn ang="0">
                  <a:pos x="560" y="104"/>
                </a:cxn>
                <a:cxn ang="0">
                  <a:pos x="584" y="112"/>
                </a:cxn>
                <a:cxn ang="0">
                  <a:pos x="600" y="128"/>
                </a:cxn>
                <a:cxn ang="0">
                  <a:pos x="624" y="144"/>
                </a:cxn>
                <a:cxn ang="0">
                  <a:pos x="648" y="144"/>
                </a:cxn>
                <a:cxn ang="0">
                  <a:pos x="664" y="144"/>
                </a:cxn>
                <a:cxn ang="0">
                  <a:pos x="688" y="120"/>
                </a:cxn>
                <a:cxn ang="0">
                  <a:pos x="712" y="104"/>
                </a:cxn>
                <a:cxn ang="0">
                  <a:pos x="728" y="88"/>
                </a:cxn>
                <a:cxn ang="0">
                  <a:pos x="752" y="88"/>
                </a:cxn>
                <a:cxn ang="0">
                  <a:pos x="776" y="80"/>
                </a:cxn>
                <a:cxn ang="0">
                  <a:pos x="792" y="72"/>
                </a:cxn>
                <a:cxn ang="0">
                  <a:pos x="816" y="48"/>
                </a:cxn>
                <a:cxn ang="0">
                  <a:pos x="832" y="24"/>
                </a:cxn>
                <a:cxn ang="0">
                  <a:pos x="856" y="8"/>
                </a:cxn>
                <a:cxn ang="0">
                  <a:pos x="880" y="0"/>
                </a:cxn>
                <a:cxn ang="0">
                  <a:pos x="896" y="16"/>
                </a:cxn>
                <a:cxn ang="0">
                  <a:pos x="920" y="32"/>
                </a:cxn>
                <a:cxn ang="0">
                  <a:pos x="936" y="48"/>
                </a:cxn>
                <a:cxn ang="0">
                  <a:pos x="960" y="64"/>
                </a:cxn>
                <a:cxn ang="0">
                  <a:pos x="984" y="80"/>
                </a:cxn>
                <a:cxn ang="0">
                  <a:pos x="1000" y="88"/>
                </a:cxn>
                <a:cxn ang="0">
                  <a:pos x="1024" y="80"/>
                </a:cxn>
                <a:cxn ang="0">
                  <a:pos x="1048" y="56"/>
                </a:cxn>
                <a:cxn ang="0">
                  <a:pos x="1064" y="32"/>
                </a:cxn>
                <a:cxn ang="0">
                  <a:pos x="1088" y="16"/>
                </a:cxn>
              </a:cxnLst>
              <a:rect l="0" t="0" r="r" b="b"/>
              <a:pathLst>
                <a:path w="1096" h="528">
                  <a:moveTo>
                    <a:pt x="0" y="528"/>
                  </a:moveTo>
                  <a:lnTo>
                    <a:pt x="8" y="512"/>
                  </a:lnTo>
                  <a:lnTo>
                    <a:pt x="24" y="496"/>
                  </a:lnTo>
                  <a:lnTo>
                    <a:pt x="32" y="480"/>
                  </a:lnTo>
                  <a:lnTo>
                    <a:pt x="40" y="456"/>
                  </a:lnTo>
                  <a:lnTo>
                    <a:pt x="56" y="440"/>
                  </a:lnTo>
                  <a:lnTo>
                    <a:pt x="64" y="424"/>
                  </a:lnTo>
                  <a:lnTo>
                    <a:pt x="72" y="408"/>
                  </a:lnTo>
                  <a:lnTo>
                    <a:pt x="88" y="384"/>
                  </a:lnTo>
                  <a:lnTo>
                    <a:pt x="96" y="368"/>
                  </a:lnTo>
                  <a:lnTo>
                    <a:pt x="104" y="344"/>
                  </a:lnTo>
                  <a:lnTo>
                    <a:pt x="120" y="320"/>
                  </a:lnTo>
                  <a:lnTo>
                    <a:pt x="128" y="304"/>
                  </a:lnTo>
                  <a:lnTo>
                    <a:pt x="136" y="296"/>
                  </a:lnTo>
                  <a:lnTo>
                    <a:pt x="152" y="288"/>
                  </a:lnTo>
                  <a:lnTo>
                    <a:pt x="160" y="288"/>
                  </a:lnTo>
                  <a:lnTo>
                    <a:pt x="168" y="288"/>
                  </a:lnTo>
                  <a:lnTo>
                    <a:pt x="184" y="296"/>
                  </a:lnTo>
                  <a:lnTo>
                    <a:pt x="192" y="296"/>
                  </a:lnTo>
                  <a:lnTo>
                    <a:pt x="200" y="296"/>
                  </a:lnTo>
                  <a:lnTo>
                    <a:pt x="208" y="296"/>
                  </a:lnTo>
                  <a:lnTo>
                    <a:pt x="224" y="288"/>
                  </a:lnTo>
                  <a:lnTo>
                    <a:pt x="232" y="288"/>
                  </a:lnTo>
                  <a:lnTo>
                    <a:pt x="240" y="272"/>
                  </a:lnTo>
                  <a:lnTo>
                    <a:pt x="256" y="264"/>
                  </a:lnTo>
                  <a:lnTo>
                    <a:pt x="264" y="248"/>
                  </a:lnTo>
                  <a:lnTo>
                    <a:pt x="272" y="232"/>
                  </a:lnTo>
                  <a:lnTo>
                    <a:pt x="288" y="216"/>
                  </a:lnTo>
                  <a:lnTo>
                    <a:pt x="296" y="208"/>
                  </a:lnTo>
                  <a:lnTo>
                    <a:pt x="304" y="192"/>
                  </a:lnTo>
                  <a:lnTo>
                    <a:pt x="312" y="192"/>
                  </a:lnTo>
                  <a:lnTo>
                    <a:pt x="328" y="184"/>
                  </a:lnTo>
                  <a:lnTo>
                    <a:pt x="336" y="176"/>
                  </a:lnTo>
                  <a:lnTo>
                    <a:pt x="344" y="160"/>
                  </a:lnTo>
                  <a:lnTo>
                    <a:pt x="360" y="144"/>
                  </a:lnTo>
                  <a:lnTo>
                    <a:pt x="368" y="128"/>
                  </a:lnTo>
                  <a:lnTo>
                    <a:pt x="376" y="120"/>
                  </a:lnTo>
                  <a:lnTo>
                    <a:pt x="392" y="104"/>
                  </a:lnTo>
                  <a:lnTo>
                    <a:pt x="400" y="96"/>
                  </a:lnTo>
                  <a:lnTo>
                    <a:pt x="408" y="96"/>
                  </a:lnTo>
                  <a:lnTo>
                    <a:pt x="424" y="104"/>
                  </a:lnTo>
                  <a:lnTo>
                    <a:pt x="432" y="112"/>
                  </a:lnTo>
                  <a:lnTo>
                    <a:pt x="440" y="112"/>
                  </a:lnTo>
                  <a:lnTo>
                    <a:pt x="456" y="112"/>
                  </a:lnTo>
                  <a:lnTo>
                    <a:pt x="464" y="120"/>
                  </a:lnTo>
                  <a:lnTo>
                    <a:pt x="472" y="120"/>
                  </a:lnTo>
                  <a:lnTo>
                    <a:pt x="488" y="112"/>
                  </a:lnTo>
                  <a:lnTo>
                    <a:pt x="496" y="112"/>
                  </a:lnTo>
                  <a:lnTo>
                    <a:pt x="504" y="112"/>
                  </a:lnTo>
                  <a:lnTo>
                    <a:pt x="520" y="104"/>
                  </a:lnTo>
                  <a:lnTo>
                    <a:pt x="528" y="104"/>
                  </a:lnTo>
                  <a:lnTo>
                    <a:pt x="536" y="96"/>
                  </a:lnTo>
                  <a:lnTo>
                    <a:pt x="552" y="96"/>
                  </a:lnTo>
                  <a:lnTo>
                    <a:pt x="560" y="104"/>
                  </a:lnTo>
                  <a:lnTo>
                    <a:pt x="568" y="104"/>
                  </a:lnTo>
                  <a:lnTo>
                    <a:pt x="584" y="112"/>
                  </a:lnTo>
                  <a:lnTo>
                    <a:pt x="592" y="120"/>
                  </a:lnTo>
                  <a:lnTo>
                    <a:pt x="600" y="128"/>
                  </a:lnTo>
                  <a:lnTo>
                    <a:pt x="616" y="136"/>
                  </a:lnTo>
                  <a:lnTo>
                    <a:pt x="624" y="144"/>
                  </a:lnTo>
                  <a:lnTo>
                    <a:pt x="632" y="144"/>
                  </a:lnTo>
                  <a:lnTo>
                    <a:pt x="648" y="144"/>
                  </a:lnTo>
                  <a:lnTo>
                    <a:pt x="656" y="144"/>
                  </a:lnTo>
                  <a:lnTo>
                    <a:pt x="664" y="144"/>
                  </a:lnTo>
                  <a:lnTo>
                    <a:pt x="680" y="128"/>
                  </a:lnTo>
                  <a:lnTo>
                    <a:pt x="688" y="120"/>
                  </a:lnTo>
                  <a:lnTo>
                    <a:pt x="696" y="112"/>
                  </a:lnTo>
                  <a:lnTo>
                    <a:pt x="712" y="104"/>
                  </a:lnTo>
                  <a:lnTo>
                    <a:pt x="720" y="96"/>
                  </a:lnTo>
                  <a:lnTo>
                    <a:pt x="728" y="88"/>
                  </a:lnTo>
                  <a:lnTo>
                    <a:pt x="744" y="88"/>
                  </a:lnTo>
                  <a:lnTo>
                    <a:pt x="752" y="88"/>
                  </a:lnTo>
                  <a:lnTo>
                    <a:pt x="760" y="80"/>
                  </a:lnTo>
                  <a:lnTo>
                    <a:pt x="776" y="80"/>
                  </a:lnTo>
                  <a:lnTo>
                    <a:pt x="784" y="80"/>
                  </a:lnTo>
                  <a:lnTo>
                    <a:pt x="792" y="72"/>
                  </a:lnTo>
                  <a:lnTo>
                    <a:pt x="800" y="64"/>
                  </a:lnTo>
                  <a:lnTo>
                    <a:pt x="816" y="48"/>
                  </a:lnTo>
                  <a:lnTo>
                    <a:pt x="824" y="40"/>
                  </a:lnTo>
                  <a:lnTo>
                    <a:pt x="832" y="24"/>
                  </a:lnTo>
                  <a:lnTo>
                    <a:pt x="848" y="16"/>
                  </a:lnTo>
                  <a:lnTo>
                    <a:pt x="856" y="8"/>
                  </a:lnTo>
                  <a:lnTo>
                    <a:pt x="864" y="8"/>
                  </a:lnTo>
                  <a:lnTo>
                    <a:pt x="880" y="0"/>
                  </a:lnTo>
                  <a:lnTo>
                    <a:pt x="888" y="8"/>
                  </a:lnTo>
                  <a:lnTo>
                    <a:pt x="896" y="16"/>
                  </a:lnTo>
                  <a:lnTo>
                    <a:pt x="912" y="24"/>
                  </a:lnTo>
                  <a:lnTo>
                    <a:pt x="920" y="32"/>
                  </a:lnTo>
                  <a:lnTo>
                    <a:pt x="928" y="40"/>
                  </a:lnTo>
                  <a:lnTo>
                    <a:pt x="936" y="48"/>
                  </a:lnTo>
                  <a:lnTo>
                    <a:pt x="952" y="56"/>
                  </a:lnTo>
                  <a:lnTo>
                    <a:pt x="960" y="64"/>
                  </a:lnTo>
                  <a:lnTo>
                    <a:pt x="968" y="72"/>
                  </a:lnTo>
                  <a:lnTo>
                    <a:pt x="984" y="80"/>
                  </a:lnTo>
                  <a:lnTo>
                    <a:pt x="992" y="80"/>
                  </a:lnTo>
                  <a:lnTo>
                    <a:pt x="1000" y="88"/>
                  </a:lnTo>
                  <a:lnTo>
                    <a:pt x="1016" y="80"/>
                  </a:lnTo>
                  <a:lnTo>
                    <a:pt x="1024" y="80"/>
                  </a:lnTo>
                  <a:lnTo>
                    <a:pt x="1032" y="64"/>
                  </a:lnTo>
                  <a:lnTo>
                    <a:pt x="1048" y="56"/>
                  </a:lnTo>
                  <a:lnTo>
                    <a:pt x="1056" y="40"/>
                  </a:lnTo>
                  <a:lnTo>
                    <a:pt x="1064" y="32"/>
                  </a:lnTo>
                  <a:lnTo>
                    <a:pt x="1080" y="24"/>
                  </a:lnTo>
                  <a:lnTo>
                    <a:pt x="1088" y="16"/>
                  </a:lnTo>
                  <a:lnTo>
                    <a:pt x="1096" y="16"/>
                  </a:lnTo>
                </a:path>
              </a:pathLst>
            </a:custGeom>
            <a:noFill/>
            <a:ln w="25400">
              <a:solidFill>
                <a:srgbClr val="FFD34C"/>
              </a:solidFill>
              <a:prstDash val="solid"/>
              <a:round/>
              <a:headEnd/>
              <a:tailEnd/>
            </a:ln>
          </p:spPr>
          <p:txBody>
            <a:bodyPr/>
            <a:lstStyle/>
            <a:p>
              <a:endParaRPr lang="en-US" dirty="0">
                <a:solidFill>
                  <a:prstClr val="white"/>
                </a:solidFill>
              </a:endParaRPr>
            </a:p>
          </p:txBody>
        </p:sp>
      </p:grpSp>
      <p:sp>
        <p:nvSpPr>
          <p:cNvPr id="118832" name="Rectangle 1072"/>
          <p:cNvSpPr>
            <a:spLocks noChangeArrowheads="1"/>
          </p:cNvSpPr>
          <p:nvPr/>
        </p:nvSpPr>
        <p:spPr bwMode="auto">
          <a:xfrm>
            <a:off x="4862513" y="3879850"/>
            <a:ext cx="250825" cy="244475"/>
          </a:xfrm>
          <a:prstGeom prst="rect">
            <a:avLst/>
          </a:prstGeom>
          <a:noFill/>
          <a:ln w="9525">
            <a:noFill/>
            <a:miter lim="800000"/>
            <a:headEnd/>
            <a:tailEnd/>
          </a:ln>
        </p:spPr>
        <p:txBody>
          <a:bodyPr wrap="none" lIns="0" tIns="0" rIns="0" bIns="0">
            <a:spAutoFit/>
          </a:bodyPr>
          <a:lstStyle/>
          <a:p>
            <a:r>
              <a:rPr lang="en-US" altLang="en-US" sz="1600" b="1" dirty="0">
                <a:solidFill>
                  <a:srgbClr val="D2D2D2"/>
                </a:solidFill>
                <a:latin typeface="Helvetica" pitchFamily="34" charset="0"/>
              </a:rPr>
              <a:t>7.3</a:t>
            </a:r>
            <a:endParaRPr lang="en-US" altLang="en-US" sz="3200" dirty="0">
              <a:solidFill>
                <a:srgbClr val="D2D2D2"/>
              </a:solidFill>
            </a:endParaRPr>
          </a:p>
        </p:txBody>
      </p:sp>
      <p:sp>
        <p:nvSpPr>
          <p:cNvPr id="118833" name="Rectangle 1073"/>
          <p:cNvSpPr>
            <a:spLocks noChangeArrowheads="1"/>
          </p:cNvSpPr>
          <p:nvPr/>
        </p:nvSpPr>
        <p:spPr bwMode="auto">
          <a:xfrm>
            <a:off x="4738688" y="1136650"/>
            <a:ext cx="250825" cy="244475"/>
          </a:xfrm>
          <a:prstGeom prst="rect">
            <a:avLst/>
          </a:prstGeom>
          <a:noFill/>
          <a:ln w="9525">
            <a:noFill/>
            <a:miter lim="800000"/>
            <a:headEnd/>
            <a:tailEnd/>
          </a:ln>
        </p:spPr>
        <p:txBody>
          <a:bodyPr wrap="none" lIns="0" tIns="0" rIns="0" bIns="0">
            <a:spAutoFit/>
          </a:bodyPr>
          <a:lstStyle/>
          <a:p>
            <a:r>
              <a:rPr lang="en-US" altLang="en-US" sz="1600" b="1" dirty="0">
                <a:solidFill>
                  <a:srgbClr val="D2D2D2"/>
                </a:solidFill>
                <a:latin typeface="Helvetica" pitchFamily="34" charset="0"/>
              </a:rPr>
              <a:t>6.4</a:t>
            </a:r>
            <a:endParaRPr lang="en-US" altLang="en-US" sz="3200" dirty="0">
              <a:solidFill>
                <a:srgbClr val="D2D2D2"/>
              </a:solidFill>
            </a:endParaRPr>
          </a:p>
        </p:txBody>
      </p:sp>
      <p:sp>
        <p:nvSpPr>
          <p:cNvPr id="118834" name="Line 1074"/>
          <p:cNvSpPr>
            <a:spLocks noChangeShapeType="1"/>
          </p:cNvSpPr>
          <p:nvPr/>
        </p:nvSpPr>
        <p:spPr bwMode="auto">
          <a:xfrm flipV="1">
            <a:off x="4262438" y="1308100"/>
            <a:ext cx="406400" cy="152400"/>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5" name="Line 1075"/>
          <p:cNvSpPr>
            <a:spLocks noChangeShapeType="1"/>
          </p:cNvSpPr>
          <p:nvPr/>
        </p:nvSpPr>
        <p:spPr bwMode="auto">
          <a:xfrm flipV="1">
            <a:off x="4554538" y="3987800"/>
            <a:ext cx="266700" cy="127000"/>
          </a:xfrm>
          <a:prstGeom prst="line">
            <a:avLst/>
          </a:prstGeom>
          <a:noFill/>
          <a:ln w="25400">
            <a:solidFill>
              <a:srgbClr val="FFFFFF"/>
            </a:solidFill>
            <a:round/>
            <a:headEnd/>
            <a:tailEnd/>
          </a:ln>
        </p:spPr>
        <p:txBody>
          <a:bodyPr/>
          <a:lstStyle/>
          <a:p>
            <a:endParaRPr lang="en-US" dirty="0">
              <a:solidFill>
                <a:prstClr val="white"/>
              </a:solidFill>
            </a:endParaRPr>
          </a:p>
        </p:txBody>
      </p:sp>
      <p:grpSp>
        <p:nvGrpSpPr>
          <p:cNvPr id="5" name="Group 1083"/>
          <p:cNvGrpSpPr>
            <a:grpSpLocks/>
          </p:cNvGrpSpPr>
          <p:nvPr/>
        </p:nvGrpSpPr>
        <p:grpSpPr bwMode="auto">
          <a:xfrm>
            <a:off x="4237038" y="1384300"/>
            <a:ext cx="1587" cy="1473200"/>
            <a:chOff x="2669" y="872"/>
            <a:chExt cx="1" cy="928"/>
          </a:xfrm>
        </p:grpSpPr>
        <p:sp>
          <p:nvSpPr>
            <p:cNvPr id="118836" name="Line 1076"/>
            <p:cNvSpPr>
              <a:spLocks noChangeShapeType="1"/>
            </p:cNvSpPr>
            <p:nvPr/>
          </p:nvSpPr>
          <p:spPr bwMode="auto">
            <a:xfrm>
              <a:off x="2669" y="872"/>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7" name="Line 1077"/>
            <p:cNvSpPr>
              <a:spLocks noChangeShapeType="1"/>
            </p:cNvSpPr>
            <p:nvPr/>
          </p:nvSpPr>
          <p:spPr bwMode="auto">
            <a:xfrm>
              <a:off x="2669" y="1016"/>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8" name="Line 1078"/>
            <p:cNvSpPr>
              <a:spLocks noChangeShapeType="1"/>
            </p:cNvSpPr>
            <p:nvPr/>
          </p:nvSpPr>
          <p:spPr bwMode="auto">
            <a:xfrm>
              <a:off x="2669" y="1160"/>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39" name="Line 1079"/>
            <p:cNvSpPr>
              <a:spLocks noChangeShapeType="1"/>
            </p:cNvSpPr>
            <p:nvPr/>
          </p:nvSpPr>
          <p:spPr bwMode="auto">
            <a:xfrm>
              <a:off x="2669" y="1304"/>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0" name="Line 1080"/>
            <p:cNvSpPr>
              <a:spLocks noChangeShapeType="1"/>
            </p:cNvSpPr>
            <p:nvPr/>
          </p:nvSpPr>
          <p:spPr bwMode="auto">
            <a:xfrm>
              <a:off x="2669" y="1448"/>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1" name="Line 1081"/>
            <p:cNvSpPr>
              <a:spLocks noChangeShapeType="1"/>
            </p:cNvSpPr>
            <p:nvPr/>
          </p:nvSpPr>
          <p:spPr bwMode="auto">
            <a:xfrm>
              <a:off x="2669" y="1592"/>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2" name="Line 1082"/>
            <p:cNvSpPr>
              <a:spLocks noChangeShapeType="1"/>
            </p:cNvSpPr>
            <p:nvPr/>
          </p:nvSpPr>
          <p:spPr bwMode="auto">
            <a:xfrm>
              <a:off x="2669" y="1736"/>
              <a:ext cx="1" cy="64"/>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6" name="Group 1088"/>
          <p:cNvGrpSpPr>
            <a:grpSpLocks/>
          </p:cNvGrpSpPr>
          <p:nvPr/>
        </p:nvGrpSpPr>
        <p:grpSpPr bwMode="auto">
          <a:xfrm>
            <a:off x="4516438" y="3543300"/>
            <a:ext cx="1587" cy="787400"/>
            <a:chOff x="2845" y="2232"/>
            <a:chExt cx="1" cy="496"/>
          </a:xfrm>
        </p:grpSpPr>
        <p:sp>
          <p:nvSpPr>
            <p:cNvPr id="118844" name="Line 1084"/>
            <p:cNvSpPr>
              <a:spLocks noChangeShapeType="1"/>
            </p:cNvSpPr>
            <p:nvPr/>
          </p:nvSpPr>
          <p:spPr bwMode="auto">
            <a:xfrm flipV="1">
              <a:off x="2845" y="2664"/>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5" name="Line 1085"/>
            <p:cNvSpPr>
              <a:spLocks noChangeShapeType="1"/>
            </p:cNvSpPr>
            <p:nvPr/>
          </p:nvSpPr>
          <p:spPr bwMode="auto">
            <a:xfrm flipV="1">
              <a:off x="2845" y="2520"/>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6" name="Line 1086"/>
            <p:cNvSpPr>
              <a:spLocks noChangeShapeType="1"/>
            </p:cNvSpPr>
            <p:nvPr/>
          </p:nvSpPr>
          <p:spPr bwMode="auto">
            <a:xfrm flipV="1">
              <a:off x="2845" y="2376"/>
              <a:ext cx="1" cy="64"/>
            </a:xfrm>
            <a:prstGeom prst="line">
              <a:avLst/>
            </a:prstGeom>
            <a:noFill/>
            <a:ln w="25400">
              <a:solidFill>
                <a:srgbClr val="FFFFFF"/>
              </a:solidFill>
              <a:round/>
              <a:headEnd/>
              <a:tailEnd/>
            </a:ln>
          </p:spPr>
          <p:txBody>
            <a:bodyPr/>
            <a:lstStyle/>
            <a:p>
              <a:endParaRPr lang="en-US" dirty="0">
                <a:solidFill>
                  <a:prstClr val="white"/>
                </a:solidFill>
              </a:endParaRPr>
            </a:p>
          </p:txBody>
        </p:sp>
        <p:sp>
          <p:nvSpPr>
            <p:cNvPr id="118847" name="Line 1087"/>
            <p:cNvSpPr>
              <a:spLocks noChangeShapeType="1"/>
            </p:cNvSpPr>
            <p:nvPr/>
          </p:nvSpPr>
          <p:spPr bwMode="auto">
            <a:xfrm flipV="1">
              <a:off x="2845" y="2232"/>
              <a:ext cx="1" cy="64"/>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7" name="Group 1091"/>
          <p:cNvGrpSpPr>
            <a:grpSpLocks/>
          </p:cNvGrpSpPr>
          <p:nvPr/>
        </p:nvGrpSpPr>
        <p:grpSpPr bwMode="auto">
          <a:xfrm>
            <a:off x="2065338" y="2489200"/>
            <a:ext cx="2171700" cy="101600"/>
            <a:chOff x="1301" y="1568"/>
            <a:chExt cx="1368" cy="64"/>
          </a:xfrm>
        </p:grpSpPr>
        <p:sp>
          <p:nvSpPr>
            <p:cNvPr id="118849" name="Freeform 1089"/>
            <p:cNvSpPr>
              <a:spLocks/>
            </p:cNvSpPr>
            <p:nvPr/>
          </p:nvSpPr>
          <p:spPr bwMode="auto">
            <a:xfrm>
              <a:off x="2533" y="1568"/>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solidFill>
                  <a:prstClr val="white"/>
                </a:solidFill>
              </a:endParaRPr>
            </a:p>
          </p:txBody>
        </p:sp>
        <p:sp>
          <p:nvSpPr>
            <p:cNvPr id="118850" name="Line 1090"/>
            <p:cNvSpPr>
              <a:spLocks noChangeShapeType="1"/>
            </p:cNvSpPr>
            <p:nvPr/>
          </p:nvSpPr>
          <p:spPr bwMode="auto">
            <a:xfrm>
              <a:off x="1301" y="1592"/>
              <a:ext cx="1224" cy="1"/>
            </a:xfrm>
            <a:prstGeom prst="line">
              <a:avLst/>
            </a:prstGeom>
            <a:noFill/>
            <a:ln w="25400">
              <a:solidFill>
                <a:srgbClr val="FFFFFF"/>
              </a:solidFill>
              <a:round/>
              <a:headEnd/>
              <a:tailEnd/>
            </a:ln>
          </p:spPr>
          <p:txBody>
            <a:bodyPr/>
            <a:lstStyle/>
            <a:p>
              <a:endParaRPr lang="en-US" dirty="0">
                <a:solidFill>
                  <a:prstClr val="white"/>
                </a:solidFill>
              </a:endParaRPr>
            </a:p>
          </p:txBody>
        </p:sp>
      </p:grpSp>
      <p:grpSp>
        <p:nvGrpSpPr>
          <p:cNvPr id="8" name="Group 1094"/>
          <p:cNvGrpSpPr>
            <a:grpSpLocks/>
          </p:cNvGrpSpPr>
          <p:nvPr/>
        </p:nvGrpSpPr>
        <p:grpSpPr bwMode="auto">
          <a:xfrm>
            <a:off x="2065338" y="3695700"/>
            <a:ext cx="2463800" cy="101600"/>
            <a:chOff x="1301" y="2304"/>
            <a:chExt cx="1552" cy="64"/>
          </a:xfrm>
        </p:grpSpPr>
        <p:sp>
          <p:nvSpPr>
            <p:cNvPr id="118852" name="Freeform 1092"/>
            <p:cNvSpPr>
              <a:spLocks/>
            </p:cNvSpPr>
            <p:nvPr/>
          </p:nvSpPr>
          <p:spPr bwMode="auto">
            <a:xfrm>
              <a:off x="2717" y="2304"/>
              <a:ext cx="136" cy="64"/>
            </a:xfrm>
            <a:custGeom>
              <a:avLst/>
              <a:gdLst/>
              <a:ahLst/>
              <a:cxnLst>
                <a:cxn ang="0">
                  <a:pos x="136" y="32"/>
                </a:cxn>
                <a:cxn ang="0">
                  <a:pos x="0" y="64"/>
                </a:cxn>
                <a:cxn ang="0">
                  <a:pos x="0" y="32"/>
                </a:cxn>
                <a:cxn ang="0">
                  <a:pos x="0" y="0"/>
                </a:cxn>
                <a:cxn ang="0">
                  <a:pos x="136" y="32"/>
                </a:cxn>
              </a:cxnLst>
              <a:rect l="0" t="0" r="r" b="b"/>
              <a:pathLst>
                <a:path w="136" h="64">
                  <a:moveTo>
                    <a:pt x="136" y="32"/>
                  </a:moveTo>
                  <a:lnTo>
                    <a:pt x="0" y="64"/>
                  </a:lnTo>
                  <a:lnTo>
                    <a:pt x="0" y="32"/>
                  </a:lnTo>
                  <a:lnTo>
                    <a:pt x="0" y="0"/>
                  </a:lnTo>
                  <a:lnTo>
                    <a:pt x="136" y="32"/>
                  </a:lnTo>
                  <a:close/>
                </a:path>
              </a:pathLst>
            </a:custGeom>
            <a:solidFill>
              <a:srgbClr val="FFFFFF"/>
            </a:solidFill>
            <a:ln w="9525">
              <a:noFill/>
              <a:round/>
              <a:headEnd/>
              <a:tailEnd/>
            </a:ln>
          </p:spPr>
          <p:txBody>
            <a:bodyPr/>
            <a:lstStyle/>
            <a:p>
              <a:endParaRPr lang="en-US" dirty="0">
                <a:solidFill>
                  <a:prstClr val="white"/>
                </a:solidFill>
              </a:endParaRPr>
            </a:p>
          </p:txBody>
        </p:sp>
        <p:sp>
          <p:nvSpPr>
            <p:cNvPr id="118853" name="Line 1093"/>
            <p:cNvSpPr>
              <a:spLocks noChangeShapeType="1"/>
            </p:cNvSpPr>
            <p:nvPr/>
          </p:nvSpPr>
          <p:spPr bwMode="auto">
            <a:xfrm>
              <a:off x="1301" y="2328"/>
              <a:ext cx="1408" cy="1"/>
            </a:xfrm>
            <a:prstGeom prst="line">
              <a:avLst/>
            </a:prstGeom>
            <a:noFill/>
            <a:ln w="25400">
              <a:solidFill>
                <a:srgbClr val="FFFFFF"/>
              </a:solidFill>
              <a:round/>
              <a:headEnd/>
              <a:tailEnd/>
            </a:ln>
          </p:spPr>
          <p:txBody>
            <a:bodyPr/>
            <a:lstStyle/>
            <a:p>
              <a:endParaRPr lang="en-US" dirty="0">
                <a:solidFill>
                  <a:prstClr val="white"/>
                </a:solidFill>
              </a:endParaRPr>
            </a:p>
          </p:txBody>
        </p:sp>
      </p:grpSp>
      <p:sp>
        <p:nvSpPr>
          <p:cNvPr id="118855" name="Rectangle 1095"/>
          <p:cNvSpPr>
            <a:spLocks noChangeArrowheads="1"/>
          </p:cNvSpPr>
          <p:nvPr/>
        </p:nvSpPr>
        <p:spPr bwMode="auto">
          <a:xfrm>
            <a:off x="2884488" y="2247900"/>
            <a:ext cx="282575" cy="288925"/>
          </a:xfrm>
          <a:prstGeom prst="rect">
            <a:avLst/>
          </a:prstGeom>
          <a:noFill/>
          <a:ln w="9525">
            <a:noFill/>
            <a:miter lim="800000"/>
            <a:headEnd/>
            <a:tailEnd/>
          </a:ln>
        </p:spPr>
        <p:txBody>
          <a:bodyPr wrap="none" lIns="0" tIns="0" rIns="0" bIns="0">
            <a:spAutoFit/>
          </a:bodyPr>
          <a:lstStyle/>
          <a:p>
            <a:r>
              <a:rPr lang="en-US" altLang="en-US" sz="1900" b="1" dirty="0">
                <a:solidFill>
                  <a:srgbClr val="4CFFFF"/>
                </a:solidFill>
              </a:rPr>
              <a:t>L1</a:t>
            </a:r>
            <a:endParaRPr lang="en-US" altLang="en-US" sz="3200" dirty="0">
              <a:solidFill>
                <a:prstClr val="white"/>
              </a:solidFill>
            </a:endParaRPr>
          </a:p>
        </p:txBody>
      </p:sp>
      <p:sp>
        <p:nvSpPr>
          <p:cNvPr id="118856" name="Rectangle 1096"/>
          <p:cNvSpPr>
            <a:spLocks noChangeArrowheads="1"/>
          </p:cNvSpPr>
          <p:nvPr/>
        </p:nvSpPr>
        <p:spPr bwMode="auto">
          <a:xfrm>
            <a:off x="2981325" y="3444875"/>
            <a:ext cx="282575" cy="288925"/>
          </a:xfrm>
          <a:prstGeom prst="rect">
            <a:avLst/>
          </a:prstGeom>
          <a:noFill/>
          <a:ln w="9525">
            <a:noFill/>
            <a:miter lim="800000"/>
            <a:headEnd/>
            <a:tailEnd/>
          </a:ln>
        </p:spPr>
        <p:txBody>
          <a:bodyPr wrap="none" lIns="0" tIns="0" rIns="0" bIns="0">
            <a:spAutoFit/>
          </a:bodyPr>
          <a:lstStyle/>
          <a:p>
            <a:r>
              <a:rPr lang="en-US" altLang="en-US" sz="1900" b="1" dirty="0">
                <a:solidFill>
                  <a:srgbClr val="FFD34C"/>
                </a:solidFill>
              </a:rPr>
              <a:t>L2</a:t>
            </a:r>
            <a:endParaRPr lang="en-US" altLang="en-US" sz="3200" dirty="0">
              <a:solidFill>
                <a:prstClr val="white"/>
              </a:solidFill>
            </a:endParaRPr>
          </a:p>
        </p:txBody>
      </p:sp>
      <p:sp>
        <p:nvSpPr>
          <p:cNvPr id="118857" name="Rectangle 1097"/>
          <p:cNvSpPr>
            <a:spLocks noChangeArrowheads="1"/>
          </p:cNvSpPr>
          <p:nvPr/>
        </p:nvSpPr>
        <p:spPr bwMode="auto">
          <a:xfrm>
            <a:off x="5430838" y="4095750"/>
            <a:ext cx="1117600" cy="244475"/>
          </a:xfrm>
          <a:prstGeom prst="rect">
            <a:avLst/>
          </a:prstGeom>
          <a:noFill/>
          <a:ln w="9525">
            <a:noFill/>
            <a:miter lim="800000"/>
            <a:headEnd/>
            <a:tailEnd/>
          </a:ln>
        </p:spPr>
        <p:txBody>
          <a:bodyPr wrap="none" lIns="0" tIns="0" rIns="0" bIns="0">
            <a:spAutoFit/>
          </a:bodyPr>
          <a:lstStyle/>
          <a:p>
            <a:r>
              <a:rPr lang="en-US" altLang="en-US" sz="1600" b="1" dirty="0">
                <a:solidFill>
                  <a:srgbClr val="FFD34C"/>
                </a:solidFill>
              </a:rPr>
              <a:t>Tumor Side</a:t>
            </a:r>
            <a:endParaRPr lang="en-US" altLang="en-US" sz="1600" dirty="0">
              <a:solidFill>
                <a:prstClr val="white"/>
              </a:solidFill>
            </a:endParaRPr>
          </a:p>
        </p:txBody>
      </p:sp>
      <p:sp>
        <p:nvSpPr>
          <p:cNvPr id="118858" name="Rectangle 1098"/>
          <p:cNvSpPr>
            <a:spLocks noChangeArrowheads="1"/>
          </p:cNvSpPr>
          <p:nvPr/>
        </p:nvSpPr>
        <p:spPr bwMode="auto">
          <a:xfrm>
            <a:off x="5441950" y="1428750"/>
            <a:ext cx="1579563" cy="244475"/>
          </a:xfrm>
          <a:prstGeom prst="rect">
            <a:avLst/>
          </a:prstGeom>
          <a:noFill/>
          <a:ln w="9525">
            <a:noFill/>
            <a:miter lim="800000"/>
            <a:headEnd/>
            <a:tailEnd/>
          </a:ln>
        </p:spPr>
        <p:txBody>
          <a:bodyPr wrap="none" lIns="0" tIns="0" rIns="0" bIns="0">
            <a:spAutoFit/>
          </a:bodyPr>
          <a:lstStyle/>
          <a:p>
            <a:r>
              <a:rPr lang="en-US" altLang="en-US" sz="1600" b="1" dirty="0">
                <a:solidFill>
                  <a:srgbClr val="4CFFFF"/>
                </a:solidFill>
              </a:rPr>
              <a:t>Non-Tumor Side</a:t>
            </a:r>
            <a:endParaRPr lang="en-US" altLang="en-US" sz="1600" dirty="0">
              <a:solidFill>
                <a:prstClr val="white"/>
              </a:solidFill>
            </a:endParaRPr>
          </a:p>
        </p:txBody>
      </p:sp>
      <p:sp>
        <p:nvSpPr>
          <p:cNvPr id="118866" name="Text Box 1106"/>
          <p:cNvSpPr txBox="1">
            <a:spLocks noChangeArrowheads="1"/>
          </p:cNvSpPr>
          <p:nvPr/>
        </p:nvSpPr>
        <p:spPr bwMode="auto">
          <a:xfrm>
            <a:off x="3367088" y="3065463"/>
            <a:ext cx="2482850" cy="366712"/>
          </a:xfrm>
          <a:prstGeom prst="rect">
            <a:avLst/>
          </a:prstGeom>
          <a:noFill/>
          <a:ln w="12700">
            <a:noFill/>
            <a:miter lim="800000"/>
            <a:headEnd/>
            <a:tailEnd/>
          </a:ln>
          <a:effectLst/>
        </p:spPr>
        <p:txBody>
          <a:bodyPr wrap="none">
            <a:spAutoFit/>
          </a:bodyPr>
          <a:lstStyle/>
          <a:p>
            <a:r>
              <a:rPr lang="en-US" altLang="en-US" b="1" dirty="0">
                <a:solidFill>
                  <a:srgbClr val="D2D2D2"/>
                </a:solidFill>
              </a:rPr>
              <a:t>IT5 = </a:t>
            </a:r>
            <a:r>
              <a:rPr lang="en-US" altLang="en-US" b="1" dirty="0">
                <a:solidFill>
                  <a:srgbClr val="666666"/>
                </a:solidFill>
              </a:rPr>
              <a:t>L2</a:t>
            </a:r>
            <a:r>
              <a:rPr lang="en-US" altLang="en-US" b="1" dirty="0">
                <a:solidFill>
                  <a:srgbClr val="D2D2D2"/>
                </a:solidFill>
              </a:rPr>
              <a:t> - </a:t>
            </a:r>
            <a:r>
              <a:rPr lang="en-US" altLang="en-US" b="1" dirty="0">
                <a:solidFill>
                  <a:srgbClr val="17BBFD"/>
                </a:solidFill>
              </a:rPr>
              <a:t>L1</a:t>
            </a:r>
            <a:r>
              <a:rPr lang="en-US" altLang="en-US" b="1" dirty="0">
                <a:solidFill>
                  <a:srgbClr val="D2D2D2"/>
                </a:solidFill>
              </a:rPr>
              <a:t> = 0.9 ms</a:t>
            </a:r>
            <a:endParaRPr lang="en-US" altLang="en-US" b="1" dirty="0">
              <a:solidFill>
                <a:srgbClr val="D2D2D2"/>
              </a:solidFill>
              <a:latin typeface="Times" pitchFamily="18" charset="0"/>
            </a:endParaRPr>
          </a:p>
        </p:txBody>
      </p:sp>
      <p:sp>
        <p:nvSpPr>
          <p:cNvPr id="118867" name="Rectangle 1107"/>
          <p:cNvSpPr>
            <a:spLocks noChangeArrowheads="1"/>
          </p:cNvSpPr>
          <p:nvPr/>
        </p:nvSpPr>
        <p:spPr bwMode="auto">
          <a:xfrm>
            <a:off x="3387725" y="3081338"/>
            <a:ext cx="2462213" cy="366712"/>
          </a:xfrm>
          <a:prstGeom prst="rect">
            <a:avLst/>
          </a:prstGeom>
          <a:noFill/>
          <a:ln w="12700">
            <a:solidFill>
              <a:schemeClr val="bg2"/>
            </a:solidFill>
            <a:miter lim="800000"/>
            <a:headEnd/>
            <a:tailEnd/>
          </a:ln>
          <a:effectLst/>
        </p:spPr>
        <p:txBody>
          <a:bodyPr wrap="none" anchor="ctr"/>
          <a:lstStyle/>
          <a:p>
            <a:endParaRPr lang="en-US" dirty="0">
              <a:solidFill>
                <a:prstClr val="white"/>
              </a:solidFill>
            </a:endParaRPr>
          </a:p>
        </p:txBody>
      </p:sp>
      <p:sp>
        <p:nvSpPr>
          <p:cNvPr id="118871" name="Text Box 1111"/>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p14="http://schemas.microsoft.com/office/powerpoint/2010/main" xmlns="" val="3083584399"/>
      </p:ext>
    </p:extLst>
  </p:cSld>
  <p:clrMapOvr>
    <a:masterClrMapping/>
  </p:clrMapOvr>
  <p:transition>
    <p:wedg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258526" cy="738664"/>
          </a:xfrm>
          <a:prstGeom prst="rect">
            <a:avLst/>
          </a:prstGeom>
          <a:noFill/>
          <a:ln w="9525">
            <a:noFill/>
            <a:miter lim="800000"/>
            <a:headEnd/>
            <a:tailEnd/>
          </a:ln>
        </p:spPr>
        <p:txBody>
          <a:bodyPr wrap="none" lIns="0" tIns="0" rIns="0" bIns="0">
            <a:spAutoFit/>
          </a:bodyPr>
          <a:lstStyle/>
          <a:p>
            <a:r>
              <a:rPr lang="en-US" altLang="en-US" sz="2400" dirty="0">
                <a:solidFill>
                  <a:prstClr val="white"/>
                </a:solidFill>
              </a:rPr>
              <a:t>Standard ABR Measures for Acoustic Tumor Detection:</a:t>
            </a:r>
          </a:p>
          <a:p>
            <a:r>
              <a:rPr lang="en-US" altLang="en-US" sz="2400" dirty="0">
                <a:solidFill>
                  <a:srgbClr val="FCF305"/>
                </a:solidFill>
              </a:rPr>
              <a:t>I-V Delay = Latency Difference Between Wave I and V</a:t>
            </a:r>
            <a:endParaRPr lang="en-US" altLang="en-US" sz="2400" dirty="0">
              <a:solidFill>
                <a:prstClr val="white"/>
              </a:solidFill>
            </a:endParaRPr>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p14="http://schemas.microsoft.com/office/powerpoint/2010/main" xmlns="" val="1659319003"/>
      </p:ext>
    </p:extLst>
  </p:cSld>
  <p:clrMapOvr>
    <a:masterClrMapping/>
  </p:clrMapOvr>
  <p:transition>
    <p:wedg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03" name="Rectangle 95"/>
          <p:cNvSpPr>
            <a:spLocks noChangeArrowheads="1"/>
          </p:cNvSpPr>
          <p:nvPr/>
        </p:nvSpPr>
        <p:spPr bwMode="auto">
          <a:xfrm>
            <a:off x="746125" y="228600"/>
            <a:ext cx="7472363" cy="730250"/>
          </a:xfrm>
          <a:prstGeom prst="rect">
            <a:avLst/>
          </a:prstGeom>
          <a:noFill/>
          <a:ln w="9525">
            <a:noFill/>
            <a:miter lim="800000"/>
            <a:headEnd/>
            <a:tailEnd/>
          </a:ln>
        </p:spPr>
        <p:txBody>
          <a:bodyPr wrap="none" lIns="0" tIns="0" rIns="0" bIns="0">
            <a:spAutoFit/>
          </a:bodyPr>
          <a:lstStyle/>
          <a:p>
            <a:r>
              <a:rPr lang="en-US" altLang="en-US" sz="2400" dirty="0">
                <a:solidFill>
                  <a:srgbClr val="FCF305"/>
                </a:solidFill>
              </a:rPr>
              <a:t>Standard ABR Measures for Acoustic Tumor Detection:</a:t>
            </a:r>
          </a:p>
          <a:p>
            <a:r>
              <a:rPr lang="en-US" altLang="en-US" sz="2400" dirty="0">
                <a:solidFill>
                  <a:srgbClr val="FCF305"/>
                </a:solidFill>
              </a:rPr>
              <a:t>I-V Delay = Latency Difference Between Wave I and V</a:t>
            </a:r>
            <a:endParaRPr lang="en-US" altLang="en-US" sz="2400" dirty="0">
              <a:solidFill>
                <a:prstClr val="white"/>
              </a:solidFill>
            </a:endParaRPr>
          </a:p>
        </p:txBody>
      </p:sp>
      <p:pic>
        <p:nvPicPr>
          <p:cNvPr id="119911" name="Picture 103" descr="I-V delay pict2                                                0000CC71Macintosh HD                   B4840E68:"/>
          <p:cNvPicPr>
            <a:picLocks noChangeAspect="1" noChangeArrowheads="1"/>
          </p:cNvPicPr>
          <p:nvPr/>
        </p:nvPicPr>
        <p:blipFill>
          <a:blip r:embed="rId3" cstate="print"/>
          <a:srcRect/>
          <a:stretch>
            <a:fillRect/>
          </a:stretch>
        </p:blipFill>
        <p:spPr bwMode="auto">
          <a:xfrm>
            <a:off x="1752600" y="1077913"/>
            <a:ext cx="5094288" cy="5195887"/>
          </a:xfrm>
          <a:prstGeom prst="rect">
            <a:avLst/>
          </a:prstGeom>
          <a:noFill/>
        </p:spPr>
      </p:pic>
      <p:sp>
        <p:nvSpPr>
          <p:cNvPr id="119914" name="Text Box 106"/>
          <p:cNvSpPr txBox="1">
            <a:spLocks noChangeArrowheads="1"/>
          </p:cNvSpPr>
          <p:nvPr/>
        </p:nvSpPr>
        <p:spPr bwMode="auto">
          <a:xfrm>
            <a:off x="685800" y="6445250"/>
            <a:ext cx="3346450" cy="274638"/>
          </a:xfrm>
          <a:prstGeom prst="rect">
            <a:avLst/>
          </a:prstGeom>
          <a:noFill/>
          <a:ln w="12700">
            <a:noFill/>
            <a:miter lim="800000"/>
            <a:headEnd/>
            <a:tailEnd/>
          </a:ln>
          <a:effectLst/>
        </p:spPr>
        <p:txBody>
          <a:bodyPr wrap="none">
            <a:spAutoFit/>
          </a:bodyPr>
          <a:lstStyle/>
          <a:p>
            <a:r>
              <a:rPr lang="en-US" altLang="en-US" dirty="0">
                <a:solidFill>
                  <a:prstClr val="white"/>
                </a:solidFill>
              </a:rPr>
              <a:t>I. Background: Standard ABR Tumor Detection</a:t>
            </a:r>
            <a:endParaRPr lang="en-US" altLang="en-US" sz="2400" dirty="0">
              <a:solidFill>
                <a:srgbClr val="D2D2D2"/>
              </a:solidFill>
              <a:latin typeface="Times New Roman" charset="0"/>
            </a:endParaRPr>
          </a:p>
        </p:txBody>
      </p:sp>
    </p:spTree>
    <p:extLst>
      <p:ext uri="{BB962C8B-B14F-4D97-AF65-F5344CB8AC3E}">
        <p14:creationId xmlns:p14="http://schemas.microsoft.com/office/powerpoint/2010/main" xmlns="" val="1325733595"/>
      </p:ext>
    </p:extLst>
  </p:cSld>
  <p:clrMapOvr>
    <a:masterClrMapping/>
  </p:clrMapOvr>
  <p:transition>
    <p:wedg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Who should be tested? Patients with:</a:t>
            </a:r>
          </a:p>
          <a:p>
            <a:pPr lvl="1"/>
            <a:r>
              <a:rPr lang="en-US" dirty="0" smtClean="0"/>
              <a:t>Dizziness.</a:t>
            </a:r>
          </a:p>
          <a:p>
            <a:pPr lvl="1"/>
            <a:r>
              <a:rPr lang="en-US" dirty="0" smtClean="0"/>
              <a:t>Unilateral tinnitus.</a:t>
            </a:r>
          </a:p>
          <a:p>
            <a:pPr lvl="1"/>
            <a:r>
              <a:rPr lang="en-US" dirty="0" smtClean="0"/>
              <a:t>Asymmetrical hearing loss.</a:t>
            </a:r>
          </a:p>
          <a:p>
            <a:pPr lvl="1"/>
            <a:r>
              <a:rPr lang="en-US" dirty="0" smtClean="0"/>
              <a:t>Sudden onset of hearing loss.</a:t>
            </a:r>
          </a:p>
          <a:p>
            <a:pPr lvl="1"/>
            <a:r>
              <a:rPr lang="en-US" dirty="0" smtClean="0"/>
              <a:t>Progressive hearing loss.</a:t>
            </a:r>
          </a:p>
          <a:p>
            <a:pPr lvl="1"/>
            <a:endParaRPr lang="en-US" dirty="0" smtClean="0"/>
          </a:p>
          <a:p>
            <a:pPr lvl="1"/>
            <a:endParaRPr lang="en-US" dirty="0"/>
          </a:p>
        </p:txBody>
      </p:sp>
    </p:spTree>
    <p:extLst>
      <p:ext uri="{BB962C8B-B14F-4D97-AF65-F5344CB8AC3E}">
        <p14:creationId xmlns:p14="http://schemas.microsoft.com/office/powerpoint/2010/main" xmlns="" val="632853451"/>
      </p:ext>
    </p:extLst>
  </p:cSld>
  <p:clrMapOvr>
    <a:masterClrMapping/>
  </p:clrMapOvr>
  <p:transition>
    <p:wedg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Neurodiagnosis </a:t>
            </a:r>
            <a:endParaRPr lang="en-US" dirty="0"/>
          </a:p>
        </p:txBody>
      </p:sp>
      <p:sp>
        <p:nvSpPr>
          <p:cNvPr id="3" name="Content Placeholder 2"/>
          <p:cNvSpPr>
            <a:spLocks noGrp="1"/>
          </p:cNvSpPr>
          <p:nvPr>
            <p:ph idx="1"/>
          </p:nvPr>
        </p:nvSpPr>
        <p:spPr/>
        <p:txBody>
          <a:bodyPr/>
          <a:lstStyle/>
          <a:p>
            <a:r>
              <a:rPr lang="en-US" dirty="0" smtClean="0"/>
              <a:t>Procedure:</a:t>
            </a:r>
          </a:p>
          <a:p>
            <a:pPr lvl="1"/>
            <a:r>
              <a:rPr lang="en-US" dirty="0" smtClean="0"/>
              <a:t>Click stimuli.</a:t>
            </a:r>
          </a:p>
          <a:p>
            <a:pPr lvl="1"/>
            <a:r>
              <a:rPr lang="en-US" dirty="0" smtClean="0"/>
              <a:t>70-90 ndBHL.</a:t>
            </a:r>
          </a:p>
          <a:p>
            <a:pPr lvl="1"/>
            <a:r>
              <a:rPr lang="en-US" dirty="0" smtClean="0"/>
              <a:t>Rate: 11.1 to 23.1.</a:t>
            </a:r>
          </a:p>
          <a:p>
            <a:pPr lvl="1"/>
            <a:r>
              <a:rPr lang="en-US" dirty="0" smtClean="0"/>
              <a:t>Polarity: alternating.</a:t>
            </a:r>
          </a:p>
          <a:p>
            <a:pPr lvl="1"/>
            <a:r>
              <a:rPr lang="en-US" dirty="0" smtClean="0"/>
              <a:t>Window: 10-15 ms.</a:t>
            </a:r>
          </a:p>
          <a:p>
            <a:pPr lvl="1"/>
            <a:r>
              <a:rPr lang="en-US" dirty="0" smtClean="0"/>
              <a:t>Filters: 50-3000 Hz.</a:t>
            </a:r>
          </a:p>
          <a:p>
            <a:pPr lvl="1"/>
            <a:r>
              <a:rPr lang="en-US" dirty="0" smtClean="0"/>
              <a:t>Number of waves replications: at least twice.</a:t>
            </a:r>
            <a:endParaRPr lang="en-US" dirty="0"/>
          </a:p>
        </p:txBody>
      </p:sp>
    </p:spTree>
    <p:extLst>
      <p:ext uri="{BB962C8B-B14F-4D97-AF65-F5344CB8AC3E}">
        <p14:creationId xmlns:p14="http://schemas.microsoft.com/office/powerpoint/2010/main" xmlns="" val="4086857809"/>
      </p:ext>
    </p:extLst>
  </p:cSld>
  <p:clrMapOvr>
    <a:masterClrMapping/>
  </p:clrMapOvr>
  <p:transition>
    <p:wedg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a:bodyPr>
          <a:lstStyle/>
          <a:p>
            <a:r>
              <a:rPr lang="en-US" dirty="0" smtClean="0"/>
              <a:t>Can be obtained by progressively decreasing intensity of the stimulus (click or toneburst) and observing wave V.</a:t>
            </a:r>
          </a:p>
          <a:p>
            <a:endParaRPr lang="en-US" dirty="0" smtClean="0"/>
          </a:p>
          <a:p>
            <a:r>
              <a:rPr lang="en-US" dirty="0" smtClean="0"/>
              <a:t>The last intensity that wave V appears at is considered its threshold.</a:t>
            </a:r>
          </a:p>
          <a:p>
            <a:endParaRPr lang="en-US" dirty="0" smtClean="0"/>
          </a:p>
          <a:p>
            <a:r>
              <a:rPr lang="en-US" dirty="0" smtClean="0"/>
              <a:t>ABR threshold is within 10-20 dB from the subjective threshold. </a:t>
            </a:r>
            <a:endParaRPr lang="en-US" dirty="0"/>
          </a:p>
        </p:txBody>
      </p:sp>
    </p:spTree>
    <p:extLst>
      <p:ext uri="{BB962C8B-B14F-4D97-AF65-F5344CB8AC3E}">
        <p14:creationId xmlns:p14="http://schemas.microsoft.com/office/powerpoint/2010/main" xmlns="" val="1080803879"/>
      </p:ext>
    </p:extLst>
  </p:cSld>
  <p:clrMapOvr>
    <a:masterClrMapping/>
  </p:clrMapOvr>
  <p:transition>
    <p:wedg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neuroreille.com/promenade/english/audiometry/ex_ptw/e_seuil.jpg"/>
          <p:cNvPicPr>
            <a:picLocks noGrp="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63732268"/>
      </p:ext>
    </p:extLst>
  </p:cSld>
  <p:clrMapOvr>
    <a:masterClrMapping/>
  </p:clrMapOvr>
  <p:transition>
    <p:wedg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ABR to estimate hearing thresholds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Suggested test protocol:</a:t>
            </a:r>
          </a:p>
          <a:p>
            <a:endParaRPr lang="en-US" dirty="0" smtClean="0"/>
          </a:p>
          <a:p>
            <a:pPr lvl="1"/>
            <a:r>
              <a:rPr lang="en-US" dirty="0" smtClean="0"/>
              <a:t>Threshold to click stimuli.</a:t>
            </a:r>
          </a:p>
          <a:p>
            <a:pPr lvl="1"/>
            <a:r>
              <a:rPr lang="en-US" dirty="0" smtClean="0"/>
              <a:t>500 and 1000 Hz tonebursts thresholds.</a:t>
            </a:r>
          </a:p>
          <a:p>
            <a:pPr lvl="1"/>
            <a:r>
              <a:rPr lang="en-US" dirty="0" smtClean="0"/>
              <a:t>May also use 6000 Hz toneburst.</a:t>
            </a:r>
          </a:p>
          <a:p>
            <a:pPr lvl="1"/>
            <a:r>
              <a:rPr lang="en-US" dirty="0" smtClean="0"/>
              <a:t>Bone conduction ABR may be obtained to distinguish sensori from neural hearing loss.</a:t>
            </a:r>
          </a:p>
          <a:p>
            <a:pPr lvl="1"/>
            <a:r>
              <a:rPr lang="en-US" dirty="0" smtClean="0"/>
              <a:t>Present the stimulus at high level may be at 80 ndBHL, decrease in 20 dB steps until wave V is no longer exist. Then increase in 10 dB steps until wave V reappears.</a:t>
            </a:r>
            <a:endParaRPr lang="en-US" dirty="0"/>
          </a:p>
        </p:txBody>
      </p:sp>
    </p:spTree>
    <p:extLst>
      <p:ext uri="{BB962C8B-B14F-4D97-AF65-F5344CB8AC3E}">
        <p14:creationId xmlns:p14="http://schemas.microsoft.com/office/powerpoint/2010/main" xmlns="" val="1914537402"/>
      </p:ext>
    </p:extLst>
  </p:cSld>
  <p:clrMapOvr>
    <a:masterClrMapping/>
  </p:clrMapOvr>
  <p:transition>
    <p:wedg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lstStyle/>
          <a:p>
            <a:r>
              <a:rPr lang="en-US" dirty="0" smtClean="0"/>
              <a:t>Conducive hearing loss:</a:t>
            </a:r>
          </a:p>
          <a:p>
            <a:endParaRPr lang="en-US" dirty="0" smtClean="0"/>
          </a:p>
          <a:p>
            <a:pPr lvl="1"/>
            <a:r>
              <a:rPr lang="en-US" dirty="0" smtClean="0"/>
              <a:t>All ABR waves latencies are usually increased.</a:t>
            </a:r>
          </a:p>
          <a:p>
            <a:pPr lvl="1"/>
            <a:endParaRPr lang="en-US" dirty="0" smtClean="0"/>
          </a:p>
          <a:p>
            <a:pPr lvl="1"/>
            <a:r>
              <a:rPr lang="en-US" dirty="0" smtClean="0"/>
              <a:t>Interpeak intervals are stable.</a:t>
            </a:r>
          </a:p>
          <a:p>
            <a:pPr lvl="1"/>
            <a:endParaRPr lang="en-US" dirty="0" smtClean="0"/>
          </a:p>
          <a:p>
            <a:pPr lvl="1"/>
            <a:r>
              <a:rPr lang="en-US" dirty="0" smtClean="0"/>
              <a:t>Wave V latency-intensity function is shifted from the normal at all stimulus levels.</a:t>
            </a:r>
          </a:p>
          <a:p>
            <a:pPr lvl="1"/>
            <a:endParaRPr lang="en-US" dirty="0" smtClean="0"/>
          </a:p>
          <a:p>
            <a:pPr lvl="1"/>
            <a:endParaRPr lang="en-US" dirty="0"/>
          </a:p>
        </p:txBody>
      </p:sp>
    </p:spTree>
    <p:extLst>
      <p:ext uri="{BB962C8B-B14F-4D97-AF65-F5344CB8AC3E}">
        <p14:creationId xmlns:p14="http://schemas.microsoft.com/office/powerpoint/2010/main" xmlns="" val="692157439"/>
      </p:ext>
    </p:extLst>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dirty="0" smtClean="0"/>
              <a:t>Ranges of Hearing Loss</a:t>
            </a:r>
          </a:p>
        </p:txBody>
      </p:sp>
      <p:pic>
        <p:nvPicPr>
          <p:cNvPr id="45059" name="Picture 3" descr="rangesofhl"/>
          <p:cNvPicPr>
            <a:picLocks noGrp="1" noChangeAspect="1" noChangeArrowheads="1"/>
          </p:cNvPicPr>
          <p:nvPr>
            <p:ph idx="1"/>
          </p:nvPr>
        </p:nvPicPr>
        <p:blipFill>
          <a:blip r:embed="rId2"/>
          <a:srcRect/>
          <a:stretch>
            <a:fillRect/>
          </a:stretch>
        </p:blipFill>
        <p:spPr>
          <a:xfrm>
            <a:off x="76200" y="1595438"/>
            <a:ext cx="4648200" cy="4500562"/>
          </a:xfrm>
          <a:noFill/>
        </p:spPr>
      </p:pic>
      <p:sp>
        <p:nvSpPr>
          <p:cNvPr id="845828" name="Rectangle 4"/>
          <p:cNvSpPr>
            <a:spLocks noChangeArrowheads="1"/>
          </p:cNvSpPr>
          <p:nvPr/>
        </p:nvSpPr>
        <p:spPr bwMode="auto">
          <a:xfrm>
            <a:off x="4572000" y="2479675"/>
            <a:ext cx="4800600" cy="3387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-10 – 25 dB HL</a:t>
            </a:r>
            <a:r>
              <a:rPr lang="en-US" sz="1800" dirty="0">
                <a:solidFill>
                  <a:srgbClr val="000000"/>
                </a:solidFill>
                <a:latin typeface="Arial" charset="0"/>
              </a:rPr>
              <a:t> = Normal range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26 – 40 dB HL</a:t>
            </a:r>
            <a:r>
              <a:rPr lang="en-US" sz="1800" dirty="0">
                <a:solidFill>
                  <a:srgbClr val="000000"/>
                </a:solidFill>
                <a:latin typeface="Arial" charset="0"/>
              </a:rPr>
              <a:t> = Mild hearing loss</a:t>
            </a:r>
          </a:p>
          <a:p>
            <a:pPr marL="342900" indent="-342900">
              <a:lnSpc>
                <a:spcPct val="80000"/>
              </a:lnSpc>
              <a:spcBef>
                <a:spcPct val="20000"/>
              </a:spcBef>
              <a:buClr>
                <a:srgbClr val="000000"/>
              </a:buClr>
              <a:buSzPct val="70000"/>
              <a:buFont typeface="Wingdings" pitchFamily="2" charset="2"/>
              <a:buChar char="l"/>
            </a:pPr>
            <a:endParaRPr lang="en-US" sz="13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41 –  55 dB HL</a:t>
            </a:r>
            <a:r>
              <a:rPr lang="en-US" sz="1800" dirty="0">
                <a:solidFill>
                  <a:srgbClr val="000000"/>
                </a:solidFill>
                <a:latin typeface="Arial" charset="0"/>
              </a:rPr>
              <a:t> = Moderate </a:t>
            </a:r>
          </a:p>
          <a:p>
            <a:pPr marL="342900" indent="-342900">
              <a:lnSpc>
                <a:spcPct val="80000"/>
              </a:lnSpc>
              <a:spcBef>
                <a:spcPct val="20000"/>
              </a:spcBef>
              <a:buClr>
                <a:srgbClr val="000000"/>
              </a:buClr>
              <a:buSzPct val="70000"/>
              <a:buFont typeface="Wingdings" pitchFamily="2" charset="2"/>
              <a:buChar char="l"/>
            </a:pPr>
            <a:r>
              <a:rPr lang="en-US" sz="700" dirty="0">
                <a:solidFill>
                  <a:srgbClr val="000000"/>
                </a:solidFill>
                <a:latin typeface="Arial" charset="0"/>
              </a:rPr>
              <a:t>  </a:t>
            </a: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56 – 70 dB HL</a:t>
            </a:r>
            <a:r>
              <a:rPr lang="en-US" sz="1800" dirty="0">
                <a:solidFill>
                  <a:srgbClr val="000000"/>
                </a:solidFill>
                <a:latin typeface="Arial" charset="0"/>
              </a:rPr>
              <a:t> = Moderately Severe </a:t>
            </a:r>
          </a:p>
          <a:p>
            <a:pPr marL="342900" indent="-342900">
              <a:lnSpc>
                <a:spcPct val="80000"/>
              </a:lnSpc>
              <a:spcBef>
                <a:spcPct val="20000"/>
              </a:spcBef>
              <a:buClr>
                <a:srgbClr val="000000"/>
              </a:buClr>
              <a:buSzPct val="70000"/>
              <a:buFont typeface="Wingdings" pitchFamily="2" charset="2"/>
              <a:buChar char="l"/>
            </a:pPr>
            <a:endParaRPr lang="en-US" sz="16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71 – 90 dB HL</a:t>
            </a:r>
            <a:r>
              <a:rPr lang="en-US" sz="1800" dirty="0">
                <a:solidFill>
                  <a:srgbClr val="000000"/>
                </a:solidFill>
                <a:latin typeface="Arial" charset="0"/>
              </a:rPr>
              <a:t>= Severe</a:t>
            </a:r>
          </a:p>
          <a:p>
            <a:pPr marL="342900" indent="-342900">
              <a:lnSpc>
                <a:spcPct val="80000"/>
              </a:lnSpc>
              <a:spcBef>
                <a:spcPct val="20000"/>
              </a:spcBef>
              <a:buClr>
                <a:srgbClr val="000000"/>
              </a:buClr>
              <a:buSzPct val="70000"/>
              <a:buFont typeface="Wingdings" pitchFamily="2" charset="2"/>
              <a:buChar char="l"/>
            </a:pPr>
            <a:endParaRPr lang="en-US" sz="1800" dirty="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dirty="0">
                <a:solidFill>
                  <a:srgbClr val="000000"/>
                </a:solidFill>
                <a:latin typeface="Arial" charset="0"/>
              </a:rPr>
              <a:t>Greater than 90 dB HL</a:t>
            </a:r>
            <a:r>
              <a:rPr lang="en-US" sz="1800" dirty="0">
                <a:solidFill>
                  <a:srgbClr val="000000"/>
                </a:solidFill>
                <a:latin typeface="Arial" charset="0"/>
              </a:rPr>
              <a:t> = Profound</a:t>
            </a:r>
          </a:p>
        </p:txBody>
      </p:sp>
    </p:spTree>
    <p:extLst>
      <p:ext uri="{BB962C8B-B14F-4D97-AF65-F5344CB8AC3E}">
        <p14:creationId xmlns:p14="http://schemas.microsoft.com/office/powerpoint/2010/main" xmlns="" val="230911110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45828">
                                            <p:txEl>
                                              <p:pRg st="0" end="0"/>
                                            </p:txEl>
                                          </p:spTgt>
                                        </p:tgtEl>
                                        <p:attrNameLst>
                                          <p:attrName>style.visibility</p:attrName>
                                        </p:attrNameLst>
                                      </p:cBhvr>
                                      <p:to>
                                        <p:strVal val="visible"/>
                                      </p:to>
                                    </p:set>
                                    <p:animEffect transition="in" filter="fade">
                                      <p:cBhvr>
                                        <p:cTn id="7" dur="500">
                                          <p:stCondLst>
                                            <p:cond delay="0"/>
                                          </p:stCondLst>
                                        </p:cTn>
                                        <p:tgtEl>
                                          <p:spTgt spid="845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45828">
                                            <p:txEl>
                                              <p:pRg st="3" end="3"/>
                                            </p:txEl>
                                          </p:spTgt>
                                        </p:tgtEl>
                                        <p:attrNameLst>
                                          <p:attrName>style.visibility</p:attrName>
                                        </p:attrNameLst>
                                      </p:cBhvr>
                                      <p:to>
                                        <p:strVal val="visible"/>
                                      </p:to>
                                    </p:set>
                                    <p:animEffect transition="in" filter="fade">
                                      <p:cBhvr>
                                        <p:cTn id="12" dur="500">
                                          <p:stCondLst>
                                            <p:cond delay="0"/>
                                          </p:stCondLst>
                                        </p:cTn>
                                        <p:tgtEl>
                                          <p:spTgt spid="8458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45828">
                                            <p:txEl>
                                              <p:pRg st="5" end="5"/>
                                            </p:txEl>
                                          </p:spTgt>
                                        </p:tgtEl>
                                        <p:attrNameLst>
                                          <p:attrName>style.visibility</p:attrName>
                                        </p:attrNameLst>
                                      </p:cBhvr>
                                      <p:to>
                                        <p:strVal val="visible"/>
                                      </p:to>
                                    </p:set>
                                    <p:animEffect transition="in" filter="fade">
                                      <p:cBhvr>
                                        <p:cTn id="17" dur="500">
                                          <p:stCondLst>
                                            <p:cond delay="0"/>
                                          </p:stCondLst>
                                        </p:cTn>
                                        <p:tgtEl>
                                          <p:spTgt spid="84582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45828">
                                            <p:txEl>
                                              <p:pRg st="7" end="7"/>
                                            </p:txEl>
                                          </p:spTgt>
                                        </p:tgtEl>
                                        <p:attrNameLst>
                                          <p:attrName>style.visibility</p:attrName>
                                        </p:attrNameLst>
                                      </p:cBhvr>
                                      <p:to>
                                        <p:strVal val="visible"/>
                                      </p:to>
                                    </p:set>
                                    <p:animEffect transition="in" filter="fade">
                                      <p:cBhvr>
                                        <p:cTn id="22" dur="500">
                                          <p:stCondLst>
                                            <p:cond delay="0"/>
                                          </p:stCondLst>
                                        </p:cTn>
                                        <p:tgtEl>
                                          <p:spTgt spid="84582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845828">
                                            <p:txEl>
                                              <p:pRg st="9" end="9"/>
                                            </p:txEl>
                                          </p:spTgt>
                                        </p:tgtEl>
                                        <p:attrNameLst>
                                          <p:attrName>style.visibility</p:attrName>
                                        </p:attrNameLst>
                                      </p:cBhvr>
                                      <p:to>
                                        <p:strVal val="visible"/>
                                      </p:to>
                                    </p:set>
                                    <p:animEffect transition="in" filter="fade">
                                      <p:cBhvr>
                                        <p:cTn id="27" dur="500">
                                          <p:stCondLst>
                                            <p:cond delay="0"/>
                                          </p:stCondLst>
                                        </p:cTn>
                                        <p:tgtEl>
                                          <p:spTgt spid="84582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845828">
                                            <p:txEl>
                                              <p:pRg st="11" end="11"/>
                                            </p:txEl>
                                          </p:spTgt>
                                        </p:tgtEl>
                                        <p:attrNameLst>
                                          <p:attrName>style.visibility</p:attrName>
                                        </p:attrNameLst>
                                      </p:cBhvr>
                                      <p:to>
                                        <p:strVal val="visible"/>
                                      </p:to>
                                    </p:set>
                                    <p:animEffect transition="in" filter="fade">
                                      <p:cBhvr>
                                        <p:cTn id="32" dur="500">
                                          <p:stCondLst>
                                            <p:cond delay="0"/>
                                          </p:stCondLst>
                                        </p:cTn>
                                        <p:tgtEl>
                                          <p:spTgt spid="8458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Image result for intensity-latency function for ABR wave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xmlns="" val="2390838872"/>
      </p:ext>
    </p:extLst>
  </p:cSld>
  <p:clrMapOvr>
    <a:masterClrMapping/>
  </p:clrMapOvr>
  <p:transition>
    <p:wedg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Effects of cochlear hearing loss:</a:t>
            </a:r>
          </a:p>
          <a:p>
            <a:pPr lvl="1"/>
            <a:r>
              <a:rPr lang="en-US" dirty="0" smtClean="0"/>
              <a:t>ABR wave V is usually present for hearing losses up to 60 dBHL.</a:t>
            </a:r>
          </a:p>
          <a:p>
            <a:pPr lvl="1"/>
            <a:r>
              <a:rPr lang="en-US" dirty="0" smtClean="0"/>
              <a:t>When hearing loss at high frequencies exceeds 50 dB, wave I is usually absent.</a:t>
            </a:r>
          </a:p>
          <a:p>
            <a:pPr lvl="1"/>
            <a:r>
              <a:rPr lang="en-US" dirty="0" smtClean="0"/>
              <a:t>Sharply sloping audiograms may also delay wave V indicating that the response is coming from more apical end.</a:t>
            </a:r>
          </a:p>
          <a:p>
            <a:pPr lvl="1"/>
            <a:r>
              <a:rPr lang="en-US" dirty="0" smtClean="0"/>
              <a:t>Rising audiograms usually  yields normal ABR.</a:t>
            </a:r>
          </a:p>
          <a:p>
            <a:pPr lvl="1"/>
            <a:r>
              <a:rPr lang="en-US" dirty="0" smtClean="0"/>
              <a:t> Wave V Latency-intensity function is steeper than that seen in normal, conductive or retrocochlear hearing loss.</a:t>
            </a:r>
          </a:p>
          <a:p>
            <a:pPr lvl="1"/>
            <a:endParaRPr lang="en-US" dirty="0" smtClean="0"/>
          </a:p>
          <a:p>
            <a:pPr lvl="1"/>
            <a:endParaRPr lang="en-US" dirty="0"/>
          </a:p>
        </p:txBody>
      </p:sp>
    </p:spTree>
    <p:extLst>
      <p:ext uri="{BB962C8B-B14F-4D97-AF65-F5344CB8AC3E}">
        <p14:creationId xmlns:p14="http://schemas.microsoft.com/office/powerpoint/2010/main" xmlns="" val="1099981089"/>
      </p:ext>
    </p:extLst>
  </p:cSld>
  <p:clrMapOvr>
    <a:masterClrMapping/>
  </p:clrMapOvr>
  <p:transition>
    <p:wedg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Effects of degree and configuration of HL on ABR</a:t>
            </a:r>
            <a:endParaRPr lang="en-US" dirty="0"/>
          </a:p>
        </p:txBody>
      </p:sp>
      <p:sp>
        <p:nvSpPr>
          <p:cNvPr id="3" name="Content Placeholder 2"/>
          <p:cNvSpPr>
            <a:spLocks noGrp="1"/>
          </p:cNvSpPr>
          <p:nvPr>
            <p:ph idx="1"/>
          </p:nvPr>
        </p:nvSpPr>
        <p:spPr/>
        <p:txBody>
          <a:bodyPr/>
          <a:lstStyle/>
          <a:p>
            <a:r>
              <a:rPr lang="en-US" dirty="0" smtClean="0"/>
              <a:t>Retrocochlear disorders:</a:t>
            </a:r>
          </a:p>
          <a:p>
            <a:pPr lvl="2"/>
            <a:r>
              <a:rPr lang="en-US" dirty="0" smtClean="0"/>
              <a:t>Prolong absolute latencies.</a:t>
            </a:r>
          </a:p>
          <a:p>
            <a:pPr lvl="2"/>
            <a:r>
              <a:rPr lang="en-US" dirty="0" smtClean="0"/>
              <a:t>Increases interpeak intervals.</a:t>
            </a:r>
          </a:p>
          <a:p>
            <a:pPr lvl="2"/>
            <a:r>
              <a:rPr lang="en-US" dirty="0" smtClean="0"/>
              <a:t>Poor waveform.</a:t>
            </a:r>
          </a:p>
          <a:p>
            <a:pPr lvl="2"/>
            <a:r>
              <a:rPr lang="en-US" dirty="0" smtClean="0"/>
              <a:t>Absence of some waves.</a:t>
            </a:r>
          </a:p>
          <a:p>
            <a:pPr lvl="2"/>
            <a:r>
              <a:rPr lang="en-US" dirty="0" smtClean="0"/>
              <a:t>Wave V interaural latency difference.</a:t>
            </a:r>
          </a:p>
          <a:p>
            <a:pPr lvl="2"/>
            <a:r>
              <a:rPr lang="en-US" dirty="0" smtClean="0"/>
              <a:t>Decreased V/I amplitude ratio for less than 1.0.</a:t>
            </a:r>
          </a:p>
          <a:p>
            <a:pPr lvl="2"/>
            <a:r>
              <a:rPr lang="en-US" dirty="0" smtClean="0"/>
              <a:t>PTA audiogram may be normal with abnormal ABR (may also be seen in auditory neuropathy).</a:t>
            </a:r>
          </a:p>
          <a:p>
            <a:pPr lvl="2"/>
            <a:endParaRPr lang="en-US" dirty="0"/>
          </a:p>
        </p:txBody>
      </p:sp>
    </p:spTree>
    <p:extLst>
      <p:ext uri="{BB962C8B-B14F-4D97-AF65-F5344CB8AC3E}">
        <p14:creationId xmlns:p14="http://schemas.microsoft.com/office/powerpoint/2010/main" xmlns="" val="3545002834"/>
      </p:ext>
    </p:extLst>
  </p:cSld>
  <p:clrMapOvr>
    <a:masterClrMapping/>
  </p:clrMapOvr>
  <p:transition>
    <p:wedg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smtClean="0"/>
              <a:t>Newborn hearing screening:</a:t>
            </a:r>
          </a:p>
          <a:p>
            <a:pPr lvl="1">
              <a:buFont typeface="Wingdings" pitchFamily="2" charset="2"/>
              <a:buChar char="§"/>
            </a:pPr>
            <a:r>
              <a:rPr lang="en-US" dirty="0" smtClean="0"/>
              <a:t>Usually screen at 30-35 dBHL.</a:t>
            </a:r>
          </a:p>
          <a:p>
            <a:pPr lvl="1">
              <a:buFont typeface="Wingdings" pitchFamily="2" charset="2"/>
              <a:buChar char="§"/>
            </a:pPr>
            <a:r>
              <a:rPr lang="en-US" dirty="0" smtClean="0"/>
              <a:t>It can be automated.</a:t>
            </a:r>
          </a:p>
          <a:p>
            <a:pPr lvl="1">
              <a:buFont typeface="Wingdings" pitchFamily="2" charset="2"/>
              <a:buChar char="§"/>
            </a:pPr>
            <a:r>
              <a:rPr lang="en-US" dirty="0" smtClean="0"/>
              <a:t>If fail refer for a diagnostic ABR.</a:t>
            </a:r>
          </a:p>
          <a:p>
            <a:pPr lvl="1">
              <a:buFont typeface="Wingdings" pitchFamily="2" charset="2"/>
              <a:buChar char="§"/>
            </a:pPr>
            <a:r>
              <a:rPr lang="en-US" dirty="0" smtClean="0"/>
              <a:t>Many studies revealed that automated ABR  (AABR) is efficient in newborn hearing screening.</a:t>
            </a:r>
          </a:p>
          <a:p>
            <a:pPr lvl="1">
              <a:buFont typeface="Wingdings" pitchFamily="2" charset="2"/>
              <a:buChar char="§"/>
            </a:pPr>
            <a:r>
              <a:rPr lang="en-US" dirty="0" smtClean="0"/>
              <a:t>Some new technologies combined OAE and AABR in one equipment and used both in the screening process resulted in less refer rate and less false positives.</a:t>
            </a:r>
          </a:p>
          <a:p>
            <a:pPr lvl="1">
              <a:buFont typeface="Wingdings" pitchFamily="2" charset="2"/>
              <a:buChar char="§"/>
            </a:pPr>
            <a:endParaRPr lang="en-US" dirty="0"/>
          </a:p>
        </p:txBody>
      </p:sp>
    </p:spTree>
    <p:extLst>
      <p:ext uri="{BB962C8B-B14F-4D97-AF65-F5344CB8AC3E}">
        <p14:creationId xmlns:p14="http://schemas.microsoft.com/office/powerpoint/2010/main" xmlns="" val="2055316946"/>
      </p:ext>
    </p:extLst>
  </p:cSld>
  <p:clrMapOvr>
    <a:masterClrMapping/>
  </p:clrMapOvr>
  <p:transition>
    <p:wedg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Otitis media:</a:t>
            </a:r>
          </a:p>
          <a:p>
            <a:pPr lvl="1"/>
            <a:r>
              <a:rPr lang="en-US" dirty="0" smtClean="0"/>
              <a:t>Studies has found that ABR wave V latency-intensity function shift to the right in a proportion equivalent to the conductive hearing loss.</a:t>
            </a:r>
          </a:p>
          <a:p>
            <a:pPr lvl="1"/>
            <a:r>
              <a:rPr lang="en-US" dirty="0" smtClean="0"/>
              <a:t>Wave I is abnormally prolonged in Patients with effusion.</a:t>
            </a:r>
          </a:p>
          <a:p>
            <a:r>
              <a:rPr lang="en-US" dirty="0" smtClean="0"/>
              <a:t>Congenital aural atresia:</a:t>
            </a:r>
          </a:p>
          <a:p>
            <a:pPr lvl="1"/>
            <a:r>
              <a:rPr lang="en-US" dirty="0" smtClean="0"/>
              <a:t>Can use both circumaural headphones for air conduction  ABR and bone vibrator for bone conduction ABR.</a:t>
            </a:r>
            <a:endParaRPr lang="en-US" dirty="0"/>
          </a:p>
        </p:txBody>
      </p:sp>
    </p:spTree>
    <p:extLst>
      <p:ext uri="{BB962C8B-B14F-4D97-AF65-F5344CB8AC3E}">
        <p14:creationId xmlns:p14="http://schemas.microsoft.com/office/powerpoint/2010/main" xmlns="" val="3606953342"/>
      </p:ext>
    </p:extLst>
  </p:cSld>
  <p:clrMapOvr>
    <a:masterClrMapping/>
  </p:clrMapOvr>
  <p:transition>
    <p:wedg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Auditory neuropathy: </a:t>
            </a:r>
          </a:p>
          <a:p>
            <a:pPr lvl="1"/>
            <a:r>
              <a:rPr lang="en-US" dirty="0" smtClean="0"/>
              <a:t>No single definition. </a:t>
            </a:r>
          </a:p>
          <a:p>
            <a:pPr lvl="1"/>
            <a:r>
              <a:rPr lang="en-US" dirty="0" smtClean="0"/>
              <a:t>No data about its prevalence, although it has been found to be around 10% in NICU who have hearing loss.</a:t>
            </a:r>
          </a:p>
          <a:p>
            <a:pPr lvl="1"/>
            <a:r>
              <a:rPr lang="en-US" dirty="0" smtClean="0"/>
              <a:t>Rare in healthy babies.</a:t>
            </a:r>
          </a:p>
          <a:p>
            <a:pPr lvl="1"/>
            <a:r>
              <a:rPr lang="en-US" dirty="0" smtClean="0"/>
              <a:t>Lesions can be in IHCs, synapses, or auditory nerve.</a:t>
            </a:r>
          </a:p>
          <a:p>
            <a:pPr lvl="1"/>
            <a:r>
              <a:rPr lang="en-US" dirty="0" smtClean="0"/>
              <a:t>Can have normal or mild to moderate PTA.</a:t>
            </a:r>
          </a:p>
          <a:p>
            <a:pPr lvl="1"/>
            <a:r>
              <a:rPr lang="en-US" dirty="0" smtClean="0"/>
              <a:t>Usually poor speech discrimination especially in noise.</a:t>
            </a:r>
          </a:p>
          <a:p>
            <a:pPr lvl="1"/>
            <a:r>
              <a:rPr lang="en-US" dirty="0" smtClean="0"/>
              <a:t>Many causes like hypoxia, hyperbillirubinemia, genetic. </a:t>
            </a:r>
          </a:p>
          <a:p>
            <a:pPr lvl="1"/>
            <a:r>
              <a:rPr lang="en-US" dirty="0" smtClean="0"/>
              <a:t>Present OAE and/or CM with absent ABR or abnormal ABR (may have only wave I).</a:t>
            </a:r>
          </a:p>
          <a:p>
            <a:pPr lvl="1"/>
            <a:r>
              <a:rPr lang="en-US" dirty="0" smtClean="0"/>
              <a:t>Or present CM, absent SP and absent or abnormal ABR.</a:t>
            </a:r>
            <a:endParaRPr lang="en-US" dirty="0"/>
          </a:p>
        </p:txBody>
      </p:sp>
    </p:spTree>
    <p:extLst>
      <p:ext uri="{BB962C8B-B14F-4D97-AF65-F5344CB8AC3E}">
        <p14:creationId xmlns:p14="http://schemas.microsoft.com/office/powerpoint/2010/main" xmlns="" val="191691012"/>
      </p:ext>
    </p:extLst>
  </p:cSld>
  <p:clrMapOvr>
    <a:masterClrMapping/>
  </p:clrMapOvr>
  <p:transition>
    <p:wedg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lstStyle/>
          <a:p>
            <a:r>
              <a:rPr lang="en-US" dirty="0" smtClean="0"/>
              <a:t>Neoplasms and tumors:</a:t>
            </a:r>
          </a:p>
          <a:p>
            <a:pPr lvl="1"/>
            <a:r>
              <a:rPr lang="en-US" dirty="0" smtClean="0"/>
              <a:t>Neurofibromatosis type I and II: genetically autosomal dominant inherited progressive disorders. Usually tumors involving auditory nerve bilaterally.</a:t>
            </a:r>
          </a:p>
          <a:p>
            <a:pPr lvl="1"/>
            <a:r>
              <a:rPr lang="en-US" dirty="0" smtClean="0"/>
              <a:t>Brainstem gliomas: tumors in children and adolescent and tends to grow slowly.</a:t>
            </a:r>
          </a:p>
          <a:p>
            <a:pPr lvl="1"/>
            <a:r>
              <a:rPr lang="en-US" dirty="0" smtClean="0"/>
              <a:t>These disorders may show increase in ABR absolute latencies and interpeak intervals. </a:t>
            </a:r>
            <a:endParaRPr lang="en-US" dirty="0"/>
          </a:p>
        </p:txBody>
      </p:sp>
    </p:spTree>
    <p:extLst>
      <p:ext uri="{BB962C8B-B14F-4D97-AF65-F5344CB8AC3E}">
        <p14:creationId xmlns:p14="http://schemas.microsoft.com/office/powerpoint/2010/main" xmlns="" val="3795272211"/>
      </p:ext>
    </p:extLst>
  </p:cSld>
  <p:clrMapOvr>
    <a:masterClrMapping/>
  </p:clrMapOvr>
  <p:transition>
    <p:wedg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Epilepsy:</a:t>
            </a:r>
          </a:p>
          <a:p>
            <a:pPr lvl="1"/>
            <a:r>
              <a:rPr lang="en-US" dirty="0" smtClean="0"/>
              <a:t>ABR may show prolongation of waves III and V.</a:t>
            </a:r>
          </a:p>
          <a:p>
            <a:pPr lvl="1"/>
            <a:r>
              <a:rPr lang="en-US" dirty="0" smtClean="0"/>
              <a:t>Increase in interpeak intervals.</a:t>
            </a:r>
          </a:p>
          <a:p>
            <a:r>
              <a:rPr lang="en-US" dirty="0" smtClean="0"/>
              <a:t>Demyelinating diseases:</a:t>
            </a:r>
          </a:p>
          <a:p>
            <a:pPr lvl="1"/>
            <a:r>
              <a:rPr lang="en-US" dirty="0" smtClean="0"/>
              <a:t>Multiple sclerosis (MS): is the most common type in adults and is characterized by vertigo, unsteadiness and fluctuating SNHL.</a:t>
            </a:r>
          </a:p>
          <a:p>
            <a:pPr lvl="1"/>
            <a:r>
              <a:rPr lang="en-US" dirty="0" smtClean="0"/>
              <a:t>Schilder’s disease: a progressive childhood disease. Some consider it a variant of MS.</a:t>
            </a:r>
          </a:p>
          <a:p>
            <a:pPr lvl="1"/>
            <a:r>
              <a:rPr lang="en-US" dirty="0" smtClean="0"/>
              <a:t>ABR usually reveals an absence of waves III and V.</a:t>
            </a:r>
            <a:endParaRPr lang="en-US" dirty="0"/>
          </a:p>
        </p:txBody>
      </p:sp>
    </p:spTree>
    <p:extLst>
      <p:ext uri="{BB962C8B-B14F-4D97-AF65-F5344CB8AC3E}">
        <p14:creationId xmlns:p14="http://schemas.microsoft.com/office/powerpoint/2010/main" xmlns="" val="4036337208"/>
      </p:ext>
    </p:extLst>
  </p:cSld>
  <p:clrMapOvr>
    <a:masterClrMapping/>
  </p:clrMapOvr>
  <p:transition>
    <p:wedg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Specific clinical application of ABR in pediatric populations </a:t>
            </a:r>
            <a:endParaRPr lang="en-US" dirty="0"/>
          </a:p>
        </p:txBody>
      </p:sp>
      <p:sp>
        <p:nvSpPr>
          <p:cNvPr id="3" name="Content Placeholder 2"/>
          <p:cNvSpPr>
            <a:spLocks noGrp="1"/>
          </p:cNvSpPr>
          <p:nvPr>
            <p:ph idx="1"/>
          </p:nvPr>
        </p:nvSpPr>
        <p:spPr/>
        <p:txBody>
          <a:bodyPr>
            <a:normAutofit fontScale="92500"/>
          </a:bodyPr>
          <a:lstStyle/>
          <a:p>
            <a:r>
              <a:rPr lang="en-US" dirty="0" smtClean="0"/>
              <a:t>Fragile X  syndrome: the most common hereditary type of mental retardation:	</a:t>
            </a:r>
          </a:p>
          <a:p>
            <a:pPr lvl="1"/>
            <a:r>
              <a:rPr lang="en-US" dirty="0" smtClean="0"/>
              <a:t>Long absolute latencies.</a:t>
            </a:r>
          </a:p>
          <a:p>
            <a:pPr lvl="1"/>
            <a:r>
              <a:rPr lang="en-US" dirty="0" smtClean="0"/>
              <a:t>Increase in interpeaks intervals.</a:t>
            </a:r>
          </a:p>
          <a:p>
            <a:r>
              <a:rPr lang="en-US" dirty="0" smtClean="0"/>
              <a:t>Meningitis:</a:t>
            </a:r>
          </a:p>
          <a:p>
            <a:pPr lvl="1"/>
            <a:r>
              <a:rPr lang="en-US" dirty="0" smtClean="0"/>
              <a:t>Increase in interpeaks intervals and absolute latencies.</a:t>
            </a:r>
          </a:p>
          <a:p>
            <a:r>
              <a:rPr lang="en-US" dirty="0" smtClean="0"/>
              <a:t>Hydrocephalus:</a:t>
            </a:r>
          </a:p>
          <a:p>
            <a:pPr lvl="1"/>
            <a:r>
              <a:rPr lang="en-US" dirty="0" smtClean="0"/>
              <a:t>Increase in absolute latencies of waves III and V.</a:t>
            </a:r>
          </a:p>
          <a:p>
            <a:pPr lvl="1"/>
            <a:r>
              <a:rPr lang="en-US" dirty="0" smtClean="0"/>
              <a:t>Increase in interpeaks intervals.</a:t>
            </a:r>
            <a:endParaRPr lang="en-US" dirty="0"/>
          </a:p>
        </p:txBody>
      </p:sp>
    </p:spTree>
    <p:extLst>
      <p:ext uri="{BB962C8B-B14F-4D97-AF65-F5344CB8AC3E}">
        <p14:creationId xmlns:p14="http://schemas.microsoft.com/office/powerpoint/2010/main" xmlns="" val="3771855805"/>
      </p:ext>
    </p:extLst>
  </p:cSld>
  <p:clrMapOvr>
    <a:masterClrMapping/>
  </p:clrMapOvr>
  <p:transition>
    <p:wedg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Specific clinical application of ABR in adult populations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Retrocochlear lesions:</a:t>
            </a:r>
          </a:p>
          <a:p>
            <a:pPr lvl="1"/>
            <a:r>
              <a:rPr lang="en-US" dirty="0" smtClean="0"/>
              <a:t>Vestibular schwannoma: mostly found in the VIII nerve. But may also involve V, VII, and XII.</a:t>
            </a:r>
          </a:p>
          <a:p>
            <a:pPr lvl="1"/>
            <a:r>
              <a:rPr lang="en-US" dirty="0" smtClean="0"/>
              <a:t>It is also used interchangeably with acoustic neuroma.</a:t>
            </a:r>
          </a:p>
          <a:p>
            <a:pPr lvl="1"/>
            <a:r>
              <a:rPr lang="en-US" dirty="0" smtClean="0"/>
              <a:t>Increase in absolute latency of wave III or V.</a:t>
            </a:r>
          </a:p>
          <a:p>
            <a:pPr lvl="1"/>
            <a:r>
              <a:rPr lang="en-US" dirty="0" smtClean="0"/>
              <a:t>Interaural Wave V latency difference.</a:t>
            </a:r>
          </a:p>
          <a:p>
            <a:pPr lvl="1"/>
            <a:r>
              <a:rPr lang="en-US" dirty="0" smtClean="0"/>
              <a:t>Increase in I-III, III-V, and I-V interpeak intervals (some or all depending on the location).</a:t>
            </a:r>
          </a:p>
          <a:p>
            <a:pPr lvl="1"/>
            <a:r>
              <a:rPr lang="en-US" dirty="0" smtClean="0"/>
              <a:t> may be absence of waves III or V.</a:t>
            </a:r>
          </a:p>
          <a:p>
            <a:pPr lvl="1"/>
            <a:r>
              <a:rPr lang="en-US" dirty="0" smtClean="0"/>
              <a:t>Stacked ABR findings.</a:t>
            </a:r>
          </a:p>
          <a:p>
            <a:pPr lvl="1"/>
            <a:endParaRPr lang="en-US" dirty="0"/>
          </a:p>
        </p:txBody>
      </p:sp>
    </p:spTree>
    <p:extLst>
      <p:ext uri="{BB962C8B-B14F-4D97-AF65-F5344CB8AC3E}">
        <p14:creationId xmlns:p14="http://schemas.microsoft.com/office/powerpoint/2010/main" xmlns="" val="1859924318"/>
      </p:ext>
    </p:extLst>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gn="ctr" eaLnBrk="1" hangingPunct="1"/>
            <a:r>
              <a:rPr lang="en-US" sz="4000" b="0" dirty="0" smtClean="0"/>
              <a:t>Normal Hearing</a:t>
            </a:r>
          </a:p>
        </p:txBody>
      </p:sp>
      <p:pic>
        <p:nvPicPr>
          <p:cNvPr id="46083" name="Picture 3" descr="normal"/>
          <p:cNvPicPr>
            <a:picLocks noGrp="1" noChangeAspect="1" noChangeArrowheads="1"/>
          </p:cNvPicPr>
          <p:nvPr>
            <p:ph idx="1"/>
          </p:nvPr>
        </p:nvPicPr>
        <p:blipFill>
          <a:blip r:embed="rId2"/>
          <a:srcRect/>
          <a:stretch>
            <a:fillRect/>
          </a:stretch>
        </p:blipFill>
        <p:spPr>
          <a:xfrm>
            <a:off x="1981200" y="1524000"/>
            <a:ext cx="4967288" cy="4732338"/>
          </a:xfrm>
          <a:noFill/>
        </p:spPr>
      </p:pic>
    </p:spTree>
    <p:extLst>
      <p:ext uri="{BB962C8B-B14F-4D97-AF65-F5344CB8AC3E}">
        <p14:creationId xmlns:p14="http://schemas.microsoft.com/office/powerpoint/2010/main" xmlns="" val="186868008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6850"/>
                                        </p:tgtEl>
                                        <p:attrNameLst>
                                          <p:attrName>style.visibility</p:attrName>
                                        </p:attrNameLst>
                                      </p:cBhvr>
                                      <p:to>
                                        <p:strVal val="visible"/>
                                      </p:to>
                                    </p:set>
                                    <p:animScale>
                                      <p:cBhvr>
                                        <p:cTn id="7" dur="3000" decel="50000" fill="hold">
                                          <p:stCondLst>
                                            <p:cond delay="0"/>
                                          </p:stCondLst>
                                        </p:cTn>
                                        <p:tgtEl>
                                          <p:spTgt spid="8468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6850"/>
                                        </p:tgtEl>
                                        <p:attrNameLst>
                                          <p:attrName>ppt_x</p:attrName>
                                          <p:attrName>ppt_y</p:attrName>
                                        </p:attrNameLst>
                                      </p:cBhvr>
                                    </p:animMotion>
                                    <p:animEffect transition="in" filter="fade">
                                      <p:cBhvr>
                                        <p:cTn id="9" dur="3000"/>
                                        <p:tgtEl>
                                          <p:spTgt spid="84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gn="ctr" eaLnBrk="1" hangingPunct="1"/>
            <a:r>
              <a:rPr lang="en-US" sz="4000" b="0" dirty="0" smtClean="0"/>
              <a:t>Conductive Hearing Loss</a:t>
            </a:r>
          </a:p>
        </p:txBody>
      </p:sp>
      <p:pic>
        <p:nvPicPr>
          <p:cNvPr id="47107" name="Picture 3" descr="conductive"/>
          <p:cNvPicPr>
            <a:picLocks noGrp="1" noChangeAspect="1" noChangeArrowheads="1"/>
          </p:cNvPicPr>
          <p:nvPr>
            <p:ph idx="1"/>
          </p:nvPr>
        </p:nvPicPr>
        <p:blipFill>
          <a:blip r:embed="rId2"/>
          <a:srcRect/>
          <a:stretch>
            <a:fillRect/>
          </a:stretch>
        </p:blipFill>
        <p:spPr>
          <a:xfrm>
            <a:off x="2133600" y="1447800"/>
            <a:ext cx="4891088" cy="4660900"/>
          </a:xfrm>
          <a:noFill/>
        </p:spPr>
      </p:pic>
    </p:spTree>
    <p:extLst>
      <p:ext uri="{BB962C8B-B14F-4D97-AF65-F5344CB8AC3E}">
        <p14:creationId xmlns:p14="http://schemas.microsoft.com/office/powerpoint/2010/main" xmlns="" val="398648836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7874"/>
                                        </p:tgtEl>
                                        <p:attrNameLst>
                                          <p:attrName>style.visibility</p:attrName>
                                        </p:attrNameLst>
                                      </p:cBhvr>
                                      <p:to>
                                        <p:strVal val="visible"/>
                                      </p:to>
                                    </p:set>
                                    <p:animScale>
                                      <p:cBhvr>
                                        <p:cTn id="7" dur="3000" decel="50000" fill="hold">
                                          <p:stCondLst>
                                            <p:cond delay="0"/>
                                          </p:stCondLst>
                                        </p:cTn>
                                        <p:tgtEl>
                                          <p:spTgt spid="84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7874"/>
                                        </p:tgtEl>
                                        <p:attrNameLst>
                                          <p:attrName>ppt_x</p:attrName>
                                          <p:attrName>ppt_y</p:attrName>
                                        </p:attrNameLst>
                                      </p:cBhvr>
                                    </p:animMotion>
                                    <p:animEffect transition="in" filter="fade">
                                      <p:cBhvr>
                                        <p:cTn id="9" dur="3000"/>
                                        <p:tgtEl>
                                          <p:spTgt spid="8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gn="ctr" eaLnBrk="1" hangingPunct="1"/>
            <a:r>
              <a:rPr lang="en-US" sz="4000" b="0" dirty="0" smtClean="0"/>
              <a:t>Sensorineural Hearing Loss</a:t>
            </a:r>
          </a:p>
        </p:txBody>
      </p:sp>
      <p:pic>
        <p:nvPicPr>
          <p:cNvPr id="48131" name="Picture 3" descr="snhl2"/>
          <p:cNvPicPr>
            <a:picLocks noGrp="1" noChangeAspect="1" noChangeArrowheads="1"/>
          </p:cNvPicPr>
          <p:nvPr>
            <p:ph idx="1"/>
          </p:nvPr>
        </p:nvPicPr>
        <p:blipFill>
          <a:blip r:embed="rId2"/>
          <a:srcRect/>
          <a:stretch>
            <a:fillRect/>
          </a:stretch>
        </p:blipFill>
        <p:spPr>
          <a:xfrm>
            <a:off x="2133600" y="1447800"/>
            <a:ext cx="4967288" cy="4732338"/>
          </a:xfrm>
          <a:noFill/>
        </p:spPr>
      </p:pic>
    </p:spTree>
    <p:extLst>
      <p:ext uri="{BB962C8B-B14F-4D97-AF65-F5344CB8AC3E}">
        <p14:creationId xmlns:p14="http://schemas.microsoft.com/office/powerpoint/2010/main" xmlns="" val="10518392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8898"/>
                                        </p:tgtEl>
                                        <p:attrNameLst>
                                          <p:attrName>style.visibility</p:attrName>
                                        </p:attrNameLst>
                                      </p:cBhvr>
                                      <p:to>
                                        <p:strVal val="visible"/>
                                      </p:to>
                                    </p:set>
                                    <p:animScale>
                                      <p:cBhvr>
                                        <p:cTn id="7" dur="3000" decel="50000" fill="hold">
                                          <p:stCondLst>
                                            <p:cond delay="0"/>
                                          </p:stCondLst>
                                        </p:cTn>
                                        <p:tgtEl>
                                          <p:spTgt spid="8488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8898"/>
                                        </p:tgtEl>
                                        <p:attrNameLst>
                                          <p:attrName>ppt_x</p:attrName>
                                          <p:attrName>ppt_y</p:attrName>
                                        </p:attrNameLst>
                                      </p:cBhvr>
                                    </p:animMotion>
                                    <p:animEffect transition="in" filter="fade">
                                      <p:cBhvr>
                                        <p:cTn id="9" dur="3000"/>
                                        <p:tgtEl>
                                          <p:spTgt spid="8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gn="ctr" eaLnBrk="1" hangingPunct="1"/>
            <a:r>
              <a:rPr lang="en-US" sz="4000" b="0" dirty="0" smtClean="0"/>
              <a:t>Mixed Hearing Loss</a:t>
            </a:r>
          </a:p>
        </p:txBody>
      </p:sp>
      <p:pic>
        <p:nvPicPr>
          <p:cNvPr id="49155" name="Picture 3" descr="mixed2"/>
          <p:cNvPicPr>
            <a:picLocks noGrp="1" noChangeAspect="1" noChangeArrowheads="1"/>
          </p:cNvPicPr>
          <p:nvPr>
            <p:ph idx="1"/>
          </p:nvPr>
        </p:nvPicPr>
        <p:blipFill>
          <a:blip r:embed="rId2"/>
          <a:srcRect/>
          <a:stretch>
            <a:fillRect/>
          </a:stretch>
        </p:blipFill>
        <p:spPr>
          <a:xfrm>
            <a:off x="2209800" y="1447800"/>
            <a:ext cx="5043488" cy="4805363"/>
          </a:xfrm>
          <a:noFill/>
        </p:spPr>
      </p:pic>
    </p:spTree>
    <p:extLst>
      <p:ext uri="{BB962C8B-B14F-4D97-AF65-F5344CB8AC3E}">
        <p14:creationId xmlns:p14="http://schemas.microsoft.com/office/powerpoint/2010/main" xmlns="" val="20107644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Scale>
                                      <p:cBhvr>
                                        <p:cTn id="7" dur="3000" decel="50000" fill="hold">
                                          <p:stCondLst>
                                            <p:cond delay="0"/>
                                          </p:stCondLst>
                                        </p:cTn>
                                        <p:tgtEl>
                                          <p:spTgt spid="84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9922"/>
                                        </p:tgtEl>
                                        <p:attrNameLst>
                                          <p:attrName>ppt_x</p:attrName>
                                          <p:attrName>ppt_y</p:attrName>
                                        </p:attrNameLst>
                                      </p:cBhvr>
                                    </p:animMotion>
                                    <p:animEffect transition="in" filter="fade">
                                      <p:cBhvr>
                                        <p:cTn id="9" dur="30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hangingPunct="1"/>
            <a:r>
              <a:rPr lang="en-US" dirty="0" smtClean="0"/>
              <a:t>Procedures for conventional pure-tone audiometry</a:t>
            </a:r>
          </a:p>
        </p:txBody>
      </p:sp>
      <p:sp>
        <p:nvSpPr>
          <p:cNvPr id="4099" name="Rectangle 3"/>
          <p:cNvSpPr>
            <a:spLocks noGrp="1" noChangeArrowheads="1"/>
          </p:cNvSpPr>
          <p:nvPr>
            <p:ph idx="1"/>
          </p:nvPr>
        </p:nvSpPr>
        <p:spPr/>
        <p:txBody>
          <a:bodyPr>
            <a:noAutofit/>
          </a:bodyPr>
          <a:lstStyle/>
          <a:p>
            <a:pPr eaLnBrk="1" hangingPunct="1">
              <a:lnSpc>
                <a:spcPct val="90000"/>
              </a:lnSpc>
            </a:pPr>
            <a:r>
              <a:rPr lang="en-US" dirty="0" smtClean="0"/>
              <a:t>After history taking and otoscopy we must choose how to test the hearing thresholds.</a:t>
            </a:r>
          </a:p>
          <a:p>
            <a:pPr eaLnBrk="1" hangingPunct="1">
              <a:lnSpc>
                <a:spcPct val="90000"/>
              </a:lnSpc>
            </a:pPr>
            <a:endParaRPr lang="en-US" dirty="0" smtClean="0"/>
          </a:p>
          <a:p>
            <a:pPr eaLnBrk="1" hangingPunct="1">
              <a:lnSpc>
                <a:spcPct val="90000"/>
              </a:lnSpc>
            </a:pPr>
            <a:r>
              <a:rPr lang="en-US" dirty="0" smtClean="0"/>
              <a:t>Before we do pure tone audiometry (PTA), we usually perform middle ear immitance testing</a:t>
            </a:r>
          </a:p>
          <a:p>
            <a:pPr eaLnBrk="1" hangingPunct="1">
              <a:lnSpc>
                <a:spcPct val="90000"/>
              </a:lnSpc>
            </a:pPr>
            <a:endParaRPr lang="en-US" dirty="0" smtClean="0"/>
          </a:p>
          <a:p>
            <a:pPr eaLnBrk="1" hangingPunct="1">
              <a:lnSpc>
                <a:spcPct val="90000"/>
              </a:lnSpc>
            </a:pPr>
            <a:r>
              <a:rPr lang="en-US" dirty="0" smtClean="0"/>
              <a:t>PTA will be almost done to all pts visiting us in the clinic because it is the basic test and give us a lot of information about the problem.</a:t>
            </a:r>
          </a:p>
        </p:txBody>
      </p:sp>
    </p:spTree>
    <p:extLst>
      <p:ext uri="{BB962C8B-B14F-4D97-AF65-F5344CB8AC3E}">
        <p14:creationId xmlns:p14="http://schemas.microsoft.com/office/powerpoint/2010/main" xmlns="" val="2710673024"/>
      </p:ext>
    </p:extLst>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dirty="0" smtClean="0"/>
              <a:t>Air conduction testing</a:t>
            </a:r>
          </a:p>
        </p:txBody>
      </p:sp>
      <p:sp>
        <p:nvSpPr>
          <p:cNvPr id="5123" name="Rectangle 3"/>
          <p:cNvSpPr>
            <a:spLocks noGrp="1" noChangeArrowheads="1"/>
          </p:cNvSpPr>
          <p:nvPr>
            <p:ph idx="1"/>
          </p:nvPr>
        </p:nvSpPr>
        <p:spPr/>
        <p:txBody>
          <a:bodyPr>
            <a:normAutofit lnSpcReduction="10000"/>
          </a:bodyPr>
          <a:lstStyle/>
          <a:p>
            <a:pPr eaLnBrk="1" hangingPunct="1">
              <a:lnSpc>
                <a:spcPct val="90000"/>
              </a:lnSpc>
            </a:pPr>
            <a:r>
              <a:rPr lang="en-US" sz="2200" dirty="0" smtClean="0"/>
              <a:t>When measuring behavioral air conduction thresholds, we are measuring a response to sound passed through the entire auditory pathway.</a:t>
            </a:r>
          </a:p>
          <a:p>
            <a:pPr eaLnBrk="1" hangingPunct="1">
              <a:lnSpc>
                <a:spcPct val="90000"/>
              </a:lnSpc>
            </a:pPr>
            <a:endParaRPr lang="en-US" sz="2200" dirty="0" smtClean="0"/>
          </a:p>
          <a:p>
            <a:pPr eaLnBrk="1" hangingPunct="1">
              <a:lnSpc>
                <a:spcPct val="90000"/>
              </a:lnSpc>
            </a:pPr>
            <a:r>
              <a:rPr lang="en-US" sz="2200" dirty="0" smtClean="0"/>
              <a:t>Thus if the patient responds to pure tones at normal levels, we can be sure that the auditory system is reasonably intact from the outer ear to the auditory cortex.</a:t>
            </a:r>
          </a:p>
          <a:p>
            <a:pPr eaLnBrk="1" hangingPunct="1">
              <a:lnSpc>
                <a:spcPct val="90000"/>
              </a:lnSpc>
            </a:pPr>
            <a:endParaRPr lang="en-US" sz="2200" dirty="0" smtClean="0"/>
          </a:p>
          <a:p>
            <a:pPr eaLnBrk="1" hangingPunct="1">
              <a:lnSpc>
                <a:spcPct val="90000"/>
              </a:lnSpc>
            </a:pPr>
            <a:r>
              <a:rPr lang="en-US" sz="2200" dirty="0" smtClean="0"/>
              <a:t>But that does not imply that there is no damage some where in the auditory system.</a:t>
            </a:r>
          </a:p>
          <a:p>
            <a:pPr eaLnBrk="1" hangingPunct="1">
              <a:lnSpc>
                <a:spcPct val="90000"/>
              </a:lnSpc>
            </a:pPr>
            <a:endParaRPr lang="en-US" sz="2200" dirty="0" smtClean="0"/>
          </a:p>
          <a:p>
            <a:pPr eaLnBrk="1" hangingPunct="1">
              <a:lnSpc>
                <a:spcPct val="90000"/>
              </a:lnSpc>
            </a:pPr>
            <a:r>
              <a:rPr lang="en-US" sz="2200" dirty="0" smtClean="0"/>
              <a:t>For example in some retrocochlear lesions, the pt responds normally to pure tones but he has difficulty recognizing speech.</a:t>
            </a:r>
          </a:p>
        </p:txBody>
      </p:sp>
    </p:spTree>
    <p:extLst>
      <p:ext uri="{BB962C8B-B14F-4D97-AF65-F5344CB8AC3E}">
        <p14:creationId xmlns:p14="http://schemas.microsoft.com/office/powerpoint/2010/main" xmlns="" val="1616175937"/>
      </p:ext>
    </p:extLst>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PTA</a:t>
            </a:r>
          </a:p>
        </p:txBody>
      </p:sp>
      <p:sp>
        <p:nvSpPr>
          <p:cNvPr id="6147" name="Rectangle 3"/>
          <p:cNvSpPr>
            <a:spLocks noGrp="1" noChangeArrowheads="1"/>
          </p:cNvSpPr>
          <p:nvPr>
            <p:ph idx="1"/>
          </p:nvPr>
        </p:nvSpPr>
        <p:spPr/>
        <p:txBody>
          <a:bodyPr>
            <a:normAutofit fontScale="92500"/>
          </a:bodyPr>
          <a:lstStyle/>
          <a:p>
            <a:pPr eaLnBrk="1" hangingPunct="1"/>
            <a:r>
              <a:rPr lang="en-US" sz="2800" dirty="0" smtClean="0"/>
              <a:t>With PTA we can determine whether the pt has peripheral hearing loss (that is at the level of outer, middle, inner ear or the auditory nerve).</a:t>
            </a:r>
          </a:p>
          <a:p>
            <a:pPr eaLnBrk="1" hangingPunct="1"/>
            <a:endParaRPr lang="en-US" sz="2800" dirty="0" smtClean="0"/>
          </a:p>
          <a:p>
            <a:pPr eaLnBrk="1" hangingPunct="1"/>
            <a:r>
              <a:rPr lang="en-US" sz="2800" dirty="0" smtClean="0"/>
              <a:t>PTA is administered both by air (air conduction PTA) or by bone (bone conduction PTA).</a:t>
            </a:r>
          </a:p>
          <a:p>
            <a:pPr eaLnBrk="1" hangingPunct="1"/>
            <a:endParaRPr lang="en-US" sz="2800" dirty="0" smtClean="0"/>
          </a:p>
          <a:p>
            <a:pPr eaLnBrk="1" hangingPunct="1"/>
            <a:r>
              <a:rPr lang="en-US" sz="2800" dirty="0" smtClean="0"/>
              <a:t>Air conduction tests are administered by loudspeakers or ear phones.</a:t>
            </a:r>
          </a:p>
        </p:txBody>
      </p:sp>
    </p:spTree>
    <p:extLst>
      <p:ext uri="{BB962C8B-B14F-4D97-AF65-F5344CB8AC3E}">
        <p14:creationId xmlns:p14="http://schemas.microsoft.com/office/powerpoint/2010/main" xmlns="" val="3944633619"/>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0"/>
            <a:ext cx="9144000" cy="6889750"/>
          </a:xfrm>
          <a:prstGeom prst="rect">
            <a:avLst/>
          </a:prstGeom>
          <a:noFill/>
          <a:ln w="9525">
            <a:noFill/>
            <a:miter lim="800000"/>
            <a:headEnd/>
            <a:tailEnd/>
          </a:ln>
        </p:spPr>
      </p:pic>
    </p:spTree>
    <p:extLst>
      <p:ext uri="{BB962C8B-B14F-4D97-AF65-F5344CB8AC3E}">
        <p14:creationId xmlns:p14="http://schemas.microsoft.com/office/powerpoint/2010/main" xmlns="" val="3083673000"/>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Pure tones</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pPr>
            <a:r>
              <a:rPr lang="en-US" sz="2800" dirty="0" smtClean="0"/>
              <a:t>Pure tones are composed of sine waves that repeats itself at regular intervals.</a:t>
            </a:r>
          </a:p>
          <a:p>
            <a:pPr eaLnBrk="1" hangingPunct="1">
              <a:lnSpc>
                <a:spcPct val="90000"/>
              </a:lnSpc>
            </a:pPr>
            <a:endParaRPr lang="en-US" sz="2800" dirty="0" smtClean="0"/>
          </a:p>
          <a:p>
            <a:pPr eaLnBrk="1" hangingPunct="1">
              <a:lnSpc>
                <a:spcPct val="90000"/>
              </a:lnSpc>
            </a:pPr>
            <a:r>
              <a:rPr lang="en-US" sz="2800" dirty="0" smtClean="0"/>
              <a:t>Pure tones may differ in either amplitude or frequency.</a:t>
            </a:r>
          </a:p>
          <a:p>
            <a:pPr eaLnBrk="1" hangingPunct="1">
              <a:lnSpc>
                <a:spcPct val="90000"/>
              </a:lnSpc>
            </a:pPr>
            <a:endParaRPr lang="en-US" sz="2800" dirty="0" smtClean="0"/>
          </a:p>
          <a:p>
            <a:pPr eaLnBrk="1" hangingPunct="1">
              <a:lnSpc>
                <a:spcPct val="90000"/>
              </a:lnSpc>
            </a:pPr>
            <a:r>
              <a:rPr lang="en-US" sz="2800" dirty="0" smtClean="0"/>
              <a:t>The pure tones that the human ear can detect is between 20 Hz to 20,000 Hz.</a:t>
            </a:r>
          </a:p>
          <a:p>
            <a:pPr eaLnBrk="1" hangingPunct="1">
              <a:lnSpc>
                <a:spcPct val="90000"/>
              </a:lnSpc>
            </a:pPr>
            <a:endParaRPr lang="en-US" sz="2800" dirty="0" smtClean="0"/>
          </a:p>
          <a:p>
            <a:pPr eaLnBrk="1" hangingPunct="1">
              <a:lnSpc>
                <a:spcPct val="90000"/>
              </a:lnSpc>
            </a:pPr>
            <a:r>
              <a:rPr lang="en-US" sz="2800" dirty="0" smtClean="0"/>
              <a:t>But we are most interested infrequencies 125 Hz to 8,000 Hz</a:t>
            </a:r>
            <a:r>
              <a:rPr lang="en-US" sz="2400" dirty="0" smtClean="0"/>
              <a:t>.</a:t>
            </a:r>
          </a:p>
        </p:txBody>
      </p:sp>
    </p:spTree>
    <p:extLst>
      <p:ext uri="{BB962C8B-B14F-4D97-AF65-F5344CB8AC3E}">
        <p14:creationId xmlns:p14="http://schemas.microsoft.com/office/powerpoint/2010/main" xmlns="" val="2084444457"/>
      </p:ext>
    </p:extLst>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PTA	</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2700" dirty="0" smtClean="0"/>
              <a:t>Testing should be done in a room that is quiet enough to avoid masking by the noise.</a:t>
            </a:r>
          </a:p>
          <a:p>
            <a:pPr eaLnBrk="1" hangingPunct="1">
              <a:lnSpc>
                <a:spcPct val="90000"/>
              </a:lnSpc>
            </a:pPr>
            <a:endParaRPr lang="en-US" sz="2700" dirty="0" smtClean="0"/>
          </a:p>
          <a:p>
            <a:pPr eaLnBrk="1" hangingPunct="1">
              <a:lnSpc>
                <a:spcPct val="90000"/>
              </a:lnSpc>
            </a:pPr>
            <a:r>
              <a:rPr lang="en-US" sz="2700" dirty="0" smtClean="0"/>
              <a:t>The maximum SPL that may exist in the room in order to obtain thresholds near 0 dB HL are determined by ANSI, 1991.</a:t>
            </a:r>
          </a:p>
          <a:p>
            <a:pPr eaLnBrk="1" hangingPunct="1">
              <a:lnSpc>
                <a:spcPct val="90000"/>
              </a:lnSpc>
              <a:buFont typeface="Wingdings" pitchFamily="2" charset="2"/>
              <a:buNone/>
            </a:pPr>
            <a:endParaRPr lang="en-US" sz="2700" dirty="0" smtClean="0"/>
          </a:p>
          <a:p>
            <a:pPr eaLnBrk="1" hangingPunct="1">
              <a:lnSpc>
                <a:spcPct val="90000"/>
              </a:lnSpc>
            </a:pPr>
            <a:r>
              <a:rPr lang="en-US" sz="2700" dirty="0" smtClean="0"/>
              <a:t>We usually begin at 1000 Hz because some studies found that test-retest reliability is highest at this frequency.</a:t>
            </a:r>
          </a:p>
        </p:txBody>
      </p:sp>
    </p:spTree>
    <p:extLst>
      <p:ext uri="{BB962C8B-B14F-4D97-AF65-F5344CB8AC3E}">
        <p14:creationId xmlns:p14="http://schemas.microsoft.com/office/powerpoint/2010/main" xmlns="" val="222091176"/>
      </p:ext>
    </p:extLst>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dirty="0" smtClean="0"/>
              <a:t>PTA</a:t>
            </a:r>
          </a:p>
        </p:txBody>
      </p:sp>
      <p:sp>
        <p:nvSpPr>
          <p:cNvPr id="9219" name="Rectangle 3"/>
          <p:cNvSpPr>
            <a:spLocks noGrp="1" noChangeArrowheads="1"/>
          </p:cNvSpPr>
          <p:nvPr>
            <p:ph idx="1"/>
          </p:nvPr>
        </p:nvSpPr>
        <p:spPr/>
        <p:txBody>
          <a:bodyPr>
            <a:normAutofit lnSpcReduction="10000"/>
          </a:bodyPr>
          <a:lstStyle/>
          <a:p>
            <a:pPr eaLnBrk="1" hangingPunct="1">
              <a:lnSpc>
                <a:spcPct val="80000"/>
              </a:lnSpc>
            </a:pPr>
            <a:r>
              <a:rPr lang="en-US" sz="2700" dirty="0" smtClean="0"/>
              <a:t>After establishing threshold at 1 KHz, we move to the frequencies (2000, 4000, and 8000Hz).</a:t>
            </a:r>
          </a:p>
          <a:p>
            <a:pPr eaLnBrk="1" hangingPunct="1">
              <a:lnSpc>
                <a:spcPct val="80000"/>
              </a:lnSpc>
            </a:pPr>
            <a:endParaRPr lang="en-US" sz="2700" dirty="0" smtClean="0"/>
          </a:p>
          <a:p>
            <a:pPr eaLnBrk="1" hangingPunct="1">
              <a:lnSpc>
                <a:spcPct val="80000"/>
              </a:lnSpc>
            </a:pPr>
            <a:r>
              <a:rPr lang="en-US" sz="2700" dirty="0" smtClean="0"/>
              <a:t>If the difference between any two adjacent frequencies is 20 dB or more, we must measure the threshold at the inter octave frequencies.</a:t>
            </a:r>
          </a:p>
          <a:p>
            <a:pPr eaLnBrk="1" hangingPunct="1">
              <a:lnSpc>
                <a:spcPct val="80000"/>
              </a:lnSpc>
            </a:pPr>
            <a:endParaRPr lang="en-US" sz="2700" dirty="0" smtClean="0"/>
          </a:p>
          <a:p>
            <a:pPr eaLnBrk="1" hangingPunct="1">
              <a:lnSpc>
                <a:spcPct val="80000"/>
              </a:lnSpc>
            </a:pPr>
            <a:r>
              <a:rPr lang="en-US" sz="2700" dirty="0" smtClean="0"/>
              <a:t>After we are done from the high frequencies, we return back and check the 1 KHz again to check for test-retest reliability.</a:t>
            </a:r>
          </a:p>
          <a:p>
            <a:pPr eaLnBrk="1" hangingPunct="1">
              <a:lnSpc>
                <a:spcPct val="80000"/>
              </a:lnSpc>
            </a:pPr>
            <a:r>
              <a:rPr lang="en-US" sz="2700" dirty="0" smtClean="0"/>
              <a:t>Then we test (500, 250 and 125 Hz).</a:t>
            </a:r>
          </a:p>
        </p:txBody>
      </p:sp>
    </p:spTree>
    <p:extLst>
      <p:ext uri="{BB962C8B-B14F-4D97-AF65-F5344CB8AC3E}">
        <p14:creationId xmlns:p14="http://schemas.microsoft.com/office/powerpoint/2010/main" xmlns="" val="1288582120"/>
      </p:ext>
    </p:extLst>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PTA</a:t>
            </a:r>
          </a:p>
        </p:txBody>
      </p:sp>
      <p:sp>
        <p:nvSpPr>
          <p:cNvPr id="10243" name="Rectangle 3"/>
          <p:cNvSpPr>
            <a:spLocks noGrp="1" noChangeArrowheads="1"/>
          </p:cNvSpPr>
          <p:nvPr>
            <p:ph idx="1"/>
          </p:nvPr>
        </p:nvSpPr>
        <p:spPr/>
        <p:txBody>
          <a:bodyPr>
            <a:normAutofit lnSpcReduction="10000"/>
          </a:bodyPr>
          <a:lstStyle/>
          <a:p>
            <a:pPr eaLnBrk="1" hangingPunct="1">
              <a:lnSpc>
                <a:spcPct val="80000"/>
              </a:lnSpc>
            </a:pPr>
            <a:r>
              <a:rPr lang="en-US" sz="2800" dirty="0" smtClean="0"/>
              <a:t>If we test in the sound field, we must use warble tones instead of pure tones to avoid the production of standing waves.</a:t>
            </a:r>
          </a:p>
          <a:p>
            <a:pPr eaLnBrk="1" hangingPunct="1">
              <a:lnSpc>
                <a:spcPct val="80000"/>
              </a:lnSpc>
            </a:pPr>
            <a:endParaRPr lang="en-US" sz="2800" dirty="0" smtClean="0"/>
          </a:p>
          <a:p>
            <a:pPr eaLnBrk="1" hangingPunct="1">
              <a:lnSpc>
                <a:spcPct val="80000"/>
              </a:lnSpc>
            </a:pPr>
            <a:r>
              <a:rPr lang="en-US" sz="2800" dirty="0" smtClean="0"/>
              <a:t>When using ear phones make sure that there is no excessive wax in EAC and that the earphone is snugly inserted in the canal. </a:t>
            </a:r>
          </a:p>
          <a:p>
            <a:pPr eaLnBrk="1" hangingPunct="1">
              <a:lnSpc>
                <a:spcPct val="80000"/>
              </a:lnSpc>
            </a:pPr>
            <a:endParaRPr lang="en-US" sz="2800" dirty="0" smtClean="0"/>
          </a:p>
          <a:p>
            <a:pPr eaLnBrk="1" hangingPunct="1">
              <a:lnSpc>
                <a:spcPct val="80000"/>
              </a:lnSpc>
            </a:pPr>
            <a:r>
              <a:rPr lang="en-US" sz="2800" dirty="0" smtClean="0"/>
              <a:t>All equipment (audiometer, earphones, and testing room should be calibrated according the standards (will teach you how to do that in the instrumentation course).</a:t>
            </a:r>
          </a:p>
        </p:txBody>
      </p:sp>
    </p:spTree>
    <p:extLst>
      <p:ext uri="{BB962C8B-B14F-4D97-AF65-F5344CB8AC3E}">
        <p14:creationId xmlns:p14="http://schemas.microsoft.com/office/powerpoint/2010/main" xmlns="" val="1171924328"/>
      </p:ext>
    </p:extLst>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en-US" dirty="0" smtClean="0"/>
              <a:t>PTA-BONE CONDUCTION</a:t>
            </a:r>
          </a:p>
        </p:txBody>
      </p:sp>
      <p:sp>
        <p:nvSpPr>
          <p:cNvPr id="12291" name="Rectangle 3"/>
          <p:cNvSpPr>
            <a:spLocks noGrp="1" noChangeArrowheads="1"/>
          </p:cNvSpPr>
          <p:nvPr>
            <p:ph idx="1"/>
          </p:nvPr>
        </p:nvSpPr>
        <p:spPr/>
        <p:txBody>
          <a:bodyPr/>
          <a:lstStyle/>
          <a:p>
            <a:pPr eaLnBrk="1" hangingPunct="1">
              <a:lnSpc>
                <a:spcPct val="80000"/>
              </a:lnSpc>
            </a:pPr>
            <a:r>
              <a:rPr lang="en-US" dirty="0" smtClean="0"/>
              <a:t>The most commonly used procedure for bone-conduction testing is mastoid placement because it is more convenient.</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r>
              <a:rPr lang="en-US" dirty="0" smtClean="0"/>
              <a:t>Frontal bone can be used as the place for the bone vibrator.</a:t>
            </a:r>
          </a:p>
          <a:p>
            <a:pPr eaLnBrk="1" hangingPunct="1">
              <a:lnSpc>
                <a:spcPct val="80000"/>
              </a:lnSpc>
            </a:pPr>
            <a:endParaRPr lang="en-US" sz="2200" dirty="0" smtClean="0"/>
          </a:p>
        </p:txBody>
      </p:sp>
    </p:spTree>
    <p:extLst>
      <p:ext uri="{BB962C8B-B14F-4D97-AF65-F5344CB8AC3E}">
        <p14:creationId xmlns:p14="http://schemas.microsoft.com/office/powerpoint/2010/main" xmlns="" val="1066682838"/>
      </p:ext>
    </p:extLst>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n-US" dirty="0" smtClean="0"/>
              <a:t>PTA.BONE CONDUCTION</a:t>
            </a:r>
          </a:p>
        </p:txBody>
      </p:sp>
      <p:sp>
        <p:nvSpPr>
          <p:cNvPr id="13315" name="Rectangle 3"/>
          <p:cNvSpPr>
            <a:spLocks noGrp="1" noChangeArrowheads="1"/>
          </p:cNvSpPr>
          <p:nvPr>
            <p:ph idx="1"/>
          </p:nvPr>
        </p:nvSpPr>
        <p:spPr/>
        <p:txBody>
          <a:bodyPr/>
          <a:lstStyle/>
          <a:p>
            <a:pPr eaLnBrk="1" hangingPunct="1">
              <a:lnSpc>
                <a:spcPct val="80000"/>
              </a:lnSpc>
            </a:pPr>
            <a:r>
              <a:rPr lang="en-US" sz="2700" dirty="0" smtClean="0"/>
              <a:t>We should do bone conduction if the air conduction thresholds are above the normal range otherwise we do not need to do bone conduction testing.</a:t>
            </a:r>
          </a:p>
          <a:p>
            <a:pPr eaLnBrk="1" hangingPunct="1">
              <a:lnSpc>
                <a:spcPct val="80000"/>
              </a:lnSpc>
            </a:pPr>
            <a:r>
              <a:rPr lang="en-US" sz="2700" dirty="0" smtClean="0"/>
              <a:t>Some exceptions?</a:t>
            </a:r>
          </a:p>
          <a:p>
            <a:pPr eaLnBrk="1" hangingPunct="1">
              <a:lnSpc>
                <a:spcPct val="80000"/>
              </a:lnSpc>
            </a:pPr>
            <a:endParaRPr lang="en-US" sz="2700" dirty="0" smtClean="0"/>
          </a:p>
          <a:p>
            <a:pPr eaLnBrk="1" hangingPunct="1">
              <a:lnSpc>
                <a:spcPct val="80000"/>
              </a:lnSpc>
            </a:pPr>
            <a:r>
              <a:rPr lang="en-US" sz="2700" dirty="0" smtClean="0"/>
              <a:t>We first do unmasked thresholds and then we should apply masking to the contralateral ear in order to get precise threshold measurement in this ear (will talk about masking next lecture).</a:t>
            </a:r>
          </a:p>
        </p:txBody>
      </p:sp>
    </p:spTree>
    <p:extLst>
      <p:ext uri="{BB962C8B-B14F-4D97-AF65-F5344CB8AC3E}">
        <p14:creationId xmlns:p14="http://schemas.microsoft.com/office/powerpoint/2010/main" xmlns="" val="194538911"/>
      </p:ext>
    </p:extLst>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requencychart"/>
          <p:cNvPicPr>
            <a:picLocks noChangeAspect="1" noChangeArrowheads="1"/>
          </p:cNvPicPr>
          <p:nvPr/>
        </p:nvPicPr>
        <p:blipFill>
          <a:blip r:embed="rId2" cstate="print"/>
          <a:srcRect/>
          <a:stretch>
            <a:fillRect/>
          </a:stretch>
        </p:blipFill>
        <p:spPr bwMode="auto">
          <a:xfrm>
            <a:off x="0" y="1981200"/>
            <a:ext cx="9144000" cy="4724400"/>
          </a:xfrm>
          <a:prstGeom prst="rect">
            <a:avLst/>
          </a:prstGeom>
          <a:noFill/>
          <a:ln w="9525">
            <a:noFill/>
            <a:miter lim="800000"/>
            <a:headEnd/>
            <a:tailEnd/>
          </a:ln>
        </p:spPr>
      </p:pic>
      <p:sp>
        <p:nvSpPr>
          <p:cNvPr id="14339" name="Rectangle 3"/>
          <p:cNvSpPr>
            <a:spLocks noGrp="1" noChangeArrowheads="1"/>
          </p:cNvSpPr>
          <p:nvPr>
            <p:ph type="title"/>
          </p:nvPr>
        </p:nvSpPr>
        <p:spPr/>
        <p:txBody>
          <a:bodyPr/>
          <a:lstStyle/>
          <a:p>
            <a:pPr algn="ctr" eaLnBrk="1" hangingPunct="1"/>
            <a:r>
              <a:rPr lang="en-US" dirty="0" smtClean="0"/>
              <a:t>AUDIOGRAM</a:t>
            </a:r>
          </a:p>
        </p:txBody>
      </p:sp>
    </p:spTree>
    <p:extLst>
      <p:ext uri="{BB962C8B-B14F-4D97-AF65-F5344CB8AC3E}">
        <p14:creationId xmlns:p14="http://schemas.microsoft.com/office/powerpoint/2010/main" xmlns="" val="324925125"/>
      </p:ext>
    </p:extLst>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udiogram_legend"/>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xmlns="" val="3477924931"/>
      </p:ext>
    </p:extLst>
  </p:cSld>
  <p:clrMapOvr>
    <a:masterClrMapping/>
  </p:clrMapOvr>
  <p:transition>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t0.gstatic.com/images?q=tbn:ANd9GcQ9pqva8lismd5fKPna28hGGoFI-ZYR9OUP7TzeBQR12wP3xCnV"/>
          <p:cNvPicPr>
            <a:picLocks noChangeAspect="1" noChangeArrowheads="1"/>
          </p:cNvPicPr>
          <p:nvPr/>
        </p:nvPicPr>
        <p:blipFill>
          <a:blip r:embed="rId2" cstate="print"/>
          <a:srcRect/>
          <a:stretch>
            <a:fillRect/>
          </a:stretch>
        </p:blipFill>
        <p:spPr bwMode="auto">
          <a:xfrm>
            <a:off x="152400" y="152400"/>
            <a:ext cx="8991600" cy="6248400"/>
          </a:xfrm>
          <a:prstGeom prst="rect">
            <a:avLst/>
          </a:prstGeom>
          <a:noFill/>
          <a:ln w="9525">
            <a:noFill/>
            <a:miter lim="800000"/>
            <a:headEnd/>
            <a:tailEnd/>
          </a:ln>
        </p:spPr>
      </p:pic>
    </p:spTree>
    <p:extLst>
      <p:ext uri="{BB962C8B-B14F-4D97-AF65-F5344CB8AC3E}">
        <p14:creationId xmlns:p14="http://schemas.microsoft.com/office/powerpoint/2010/main" xmlns="" val="723307496"/>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1.gstatic.com/images?q=tbn:ANd9GcSHClZBEqKJl8nLcLYEGRrlKj1e78j8XLJPurdsFP2cb6JXInZ8"/>
          <p:cNvPicPr>
            <a:picLocks noChangeAspect="1" noChangeArrowheads="1"/>
          </p:cNvPicPr>
          <p:nvPr/>
        </p:nvPicPr>
        <p:blipFill>
          <a:blip r:embed="rId2" cstate="print"/>
          <a:srcRect/>
          <a:stretch>
            <a:fillRect/>
          </a:stretch>
        </p:blipFill>
        <p:spPr bwMode="auto">
          <a:xfrm>
            <a:off x="0" y="152400"/>
            <a:ext cx="9144000" cy="6477000"/>
          </a:xfrm>
          <a:prstGeom prst="rect">
            <a:avLst/>
          </a:prstGeom>
          <a:noFill/>
          <a:ln w="9525">
            <a:noFill/>
            <a:miter lim="800000"/>
            <a:headEnd/>
            <a:tailEnd/>
          </a:ln>
        </p:spPr>
      </p:pic>
    </p:spTree>
    <p:extLst>
      <p:ext uri="{BB962C8B-B14F-4D97-AF65-F5344CB8AC3E}">
        <p14:creationId xmlns:p14="http://schemas.microsoft.com/office/powerpoint/2010/main" xmlns="" val="926277867"/>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2500313" y="381000"/>
            <a:ext cx="6500812" cy="461963"/>
          </a:xfrm>
          <a:prstGeom prst="rect">
            <a:avLst/>
          </a:prstGeom>
          <a:noFill/>
          <a:ln w="9525">
            <a:solidFill>
              <a:srgbClr val="FF00FF"/>
            </a:solidFill>
            <a:miter lim="800000"/>
            <a:headEnd/>
            <a:tailEnd/>
          </a:ln>
        </p:spPr>
        <p:txBody>
          <a:bodyPr>
            <a:spAutoFit/>
          </a:bodyPr>
          <a:lstStyle/>
          <a:p>
            <a:r>
              <a:rPr lang="en-US" dirty="0">
                <a:latin typeface="Arial" charset="0"/>
              </a:rPr>
              <a:t>The Minimal Audible Pressure Curve (dB SPL)</a:t>
            </a:r>
          </a:p>
        </p:txBody>
      </p:sp>
      <p:graphicFrame>
        <p:nvGraphicFramePr>
          <p:cNvPr id="6146" name="Object 2"/>
          <p:cNvGraphicFramePr>
            <a:graphicFrameLocks noChangeAspect="1"/>
          </p:cNvGraphicFramePr>
          <p:nvPr/>
        </p:nvGraphicFramePr>
        <p:xfrm>
          <a:off x="304800" y="914400"/>
          <a:ext cx="6248400" cy="5724525"/>
        </p:xfrm>
        <a:graphic>
          <a:graphicData uri="http://schemas.openxmlformats.org/presentationml/2006/ole">
            <p:oleObj spid="_x0000_s1046" name="Bitmap Image" r:id="rId3" imgW="10112616" imgH="8961897" progId="PBrush">
              <p:embed/>
            </p:oleObj>
          </a:graphicData>
        </a:graphic>
      </p:graphicFrame>
      <p:sp>
        <p:nvSpPr>
          <p:cNvPr id="6148" name="Text Box 4"/>
          <p:cNvSpPr txBox="1">
            <a:spLocks noChangeArrowheads="1"/>
          </p:cNvSpPr>
          <p:nvPr/>
        </p:nvSpPr>
        <p:spPr bwMode="auto">
          <a:xfrm>
            <a:off x="6765925" y="1785938"/>
            <a:ext cx="2149475" cy="4154487"/>
          </a:xfrm>
          <a:prstGeom prst="rect">
            <a:avLst/>
          </a:prstGeom>
          <a:noFill/>
          <a:ln w="9525">
            <a:noFill/>
            <a:miter lim="800000"/>
            <a:headEnd/>
            <a:tailEnd/>
          </a:ln>
        </p:spPr>
        <p:txBody>
          <a:bodyPr>
            <a:spAutoFit/>
          </a:bodyPr>
          <a:lstStyle/>
          <a:p>
            <a:r>
              <a:rPr lang="en-US" dirty="0">
                <a:latin typeface="Arial" charset="0"/>
              </a:rPr>
              <a:t>Indicates the minimum average sound pressure levels by frequency for a group of people with normal hearing</a:t>
            </a:r>
          </a:p>
        </p:txBody>
      </p:sp>
      <p:sp>
        <p:nvSpPr>
          <p:cNvPr id="6149" name="Oval 5"/>
          <p:cNvSpPr>
            <a:spLocks noChangeArrowheads="1"/>
          </p:cNvSpPr>
          <p:nvPr/>
        </p:nvSpPr>
        <p:spPr bwMode="auto">
          <a:xfrm>
            <a:off x="3276600" y="5181600"/>
            <a:ext cx="228600" cy="228600"/>
          </a:xfrm>
          <a:prstGeom prst="ellipse">
            <a:avLst/>
          </a:prstGeom>
          <a:noFill/>
          <a:ln w="44450">
            <a:solidFill>
              <a:srgbClr val="FF00FF"/>
            </a:solidFill>
            <a:round/>
            <a:headEnd/>
            <a:tailEnd/>
          </a:ln>
        </p:spPr>
        <p:txBody>
          <a:bodyPr wrap="none" anchor="ctr">
            <a:spAutoFit/>
          </a:bodyPr>
          <a:lstStyle/>
          <a:p>
            <a:endParaRPr lang="ar-SA"/>
          </a:p>
        </p:txBody>
      </p:sp>
      <p:sp>
        <p:nvSpPr>
          <p:cNvPr id="6150" name="Text Box 6"/>
          <p:cNvSpPr txBox="1">
            <a:spLocks noChangeArrowheads="1"/>
          </p:cNvSpPr>
          <p:nvPr/>
        </p:nvSpPr>
        <p:spPr bwMode="auto">
          <a:xfrm flipV="1">
            <a:off x="6553200" y="5948363"/>
            <a:ext cx="2286000" cy="461962"/>
          </a:xfrm>
          <a:prstGeom prst="rect">
            <a:avLst/>
          </a:prstGeom>
          <a:noFill/>
          <a:ln w="9525">
            <a:noFill/>
            <a:miter lim="800000"/>
            <a:headEnd/>
            <a:tailEnd/>
          </a:ln>
        </p:spPr>
        <p:txBody>
          <a:bodyPr>
            <a:spAutoFit/>
          </a:bodyPr>
          <a:lstStyle/>
          <a:p>
            <a:endParaRPr lang="en-US" b="1" dirty="0">
              <a:latin typeface="Arial" charset="0"/>
            </a:endParaRPr>
          </a:p>
        </p:txBody>
      </p:sp>
    </p:spTree>
    <p:extLst>
      <p:ext uri="{BB962C8B-B14F-4D97-AF65-F5344CB8AC3E}">
        <p14:creationId xmlns:p14="http://schemas.microsoft.com/office/powerpoint/2010/main" xmlns="" val="1645157634"/>
      </p:ext>
    </p:extLst>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1.gstatic.com/images?q=tbn:ANd9GcTabxvKAycItLkaclli-ImVyWj2sYp2tBad-Gd6kqpTt01uJoUmZg"/>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xmlns="" val="3457868337"/>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t3.gstatic.com/images?q=tbn:ANd9GcQabDgkQ410GSkV7yC_h_J4oMKkAR-EqrIkUU-doyeYQh8l8f02fA"/>
          <p:cNvPicPr>
            <a:picLocks noChangeAspect="1" noChangeArrowheads="1"/>
          </p:cNvPicPr>
          <p:nvPr/>
        </p:nvPicPr>
        <p:blipFill>
          <a:blip r:embed="rId2" cstate="print"/>
          <a:srcRect/>
          <a:stretch>
            <a:fillRect/>
          </a:stretch>
        </p:blipFill>
        <p:spPr bwMode="auto">
          <a:xfrm>
            <a:off x="0" y="166688"/>
            <a:ext cx="9144000" cy="6604000"/>
          </a:xfrm>
          <a:prstGeom prst="rect">
            <a:avLst/>
          </a:prstGeom>
          <a:noFill/>
          <a:ln w="9525">
            <a:noFill/>
            <a:miter lim="800000"/>
            <a:headEnd/>
            <a:tailEnd/>
          </a:ln>
        </p:spPr>
      </p:pic>
    </p:spTree>
    <p:extLst>
      <p:ext uri="{BB962C8B-B14F-4D97-AF65-F5344CB8AC3E}">
        <p14:creationId xmlns:p14="http://schemas.microsoft.com/office/powerpoint/2010/main" xmlns="" val="4199581774"/>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1.gstatic.com/images?q=tbn:ANd9GcSjRIOprtSo-O8NuG_Q5wZA7W69rpZ_II4J3YiDMOWpcsoSMzlQ1Q"/>
          <p:cNvPicPr>
            <a:picLocks noChangeAspect="1" noChangeArrowheads="1"/>
          </p:cNvPicPr>
          <p:nvPr/>
        </p:nvPicPr>
        <p:blipFill>
          <a:blip r:embed="rId2" cstate="print"/>
          <a:srcRect/>
          <a:stretch>
            <a:fillRect/>
          </a:stretch>
        </p:blipFill>
        <p:spPr bwMode="auto">
          <a:xfrm>
            <a:off x="0" y="0"/>
            <a:ext cx="9144000" cy="6553200"/>
          </a:xfrm>
          <a:prstGeom prst="rect">
            <a:avLst/>
          </a:prstGeom>
          <a:noFill/>
          <a:ln w="9525">
            <a:noFill/>
            <a:miter lim="800000"/>
            <a:headEnd/>
            <a:tailEnd/>
          </a:ln>
        </p:spPr>
      </p:pic>
    </p:spTree>
    <p:extLst>
      <p:ext uri="{BB962C8B-B14F-4D97-AF65-F5344CB8AC3E}">
        <p14:creationId xmlns:p14="http://schemas.microsoft.com/office/powerpoint/2010/main" xmlns="" val="454315956"/>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7" name="AutoShape 4"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sp>
        <p:nvSpPr>
          <p:cNvPr id="21508" name="AutoShape 6" descr="data:image/jpg;base64,/9j/4AAQSkZJRgABAQAAAQABAAD/2wCEAAkGBhAPDg8UEBIVEREWGBoUFhgQEBoaFhYVFB0VGBYUGB0ZICgfGhkkGRgVIDssIycqOCwsFx49ODIsNSYrOCwBCQoKDgwOGg8PGiwkHyUyLCopLywsKS0qLCk1Mi00NC0sNS0tKSk0LDArLCowKjQsLywsLC8tLCwsLSwsLC8sNP/AABEIALAA0AMBIgACEQEDEQH/xAAbAAADAQEBAQEAAAAAAAAAAAAABAUGAQMCB//EAEgQAAEDAgMDBgkICAcAAwAAAAECAwQAEQUSIQYTMRQWIlFUlEFhY3GVs9LT1BUjJDI1VXSTJTRSZHJzgeEzQkNig5GhgpLi/8QAGAEBAQEBAQAAAAAAAAAAAAAAAAEDAgT/xAAoEQEAAgEDAwIGAwAAAAAAAAAAAQIRAxIxIUHwUZFhcYGxwdETIqH/2gAMAwEAAhEDEQA/AP3Gp2NYWqQhISpAtmvvWlOIIUlSbFIWkKGuoNwRceG4o1NxjGDHLCUsrfW6soSltSB9VC1kkuKSLWSaHDxwLZ8RFOkbvppQCGmcmqArMtRKlFRUpSjqfDrckk2KifLkr7ve/Pj+9o+XJX3e9+fH97QUcTiF5lxAy3UCPnEZ0f8AySFJzJ6xcXFQ4Wxu6eQtKmkgFBIbjlNykHMvMXCc6lFWpvotYIJUVU38uSvu978+P72vBjal9xbqEwHyptQSv56PoVJSsf6uvRUmhns0VFRPlyV93vfnx/e0fLkr7ve/Pj+9oGsbwsyWkoCwgZ0qJyZj0dRl1ACgbEEhVrcL2spg2zZjOBeZu2UghpgoGYkE26augLaJNyCVdLW1eM7al9hl11yA+G20qcWQ9HJCUAqUbb3XQGvf5clfd7358f3tME9VN+e02pKVuIQtQUpKVLAKgjVZAJuQBa/VX1Gltupu2tLidNUKChqAoajxEHzEVn8SnyXG3PoEhJKSLtuxSq1jwBc1OpsD+1XnhLkiMFhMKSvMRq4/FJAAsBcOAq8Juq5146CgZnbKqdcUorbIJUpIWwV2KrW4ucCbhQAGYBAGQi5c2fwQxELSXN5mN75SDw/zXUrMfBfTQJHguUp21L7DLrrkB8NtpU4sh6OSEoBUo23uugNe/wAtyvu978+P72hPVS+Umc2XeozdHTeJv85cI0v/AJiDbrsbUriyFSIp5OUrKgCgiQptJGhCgtsKPjFgQbC+lZZeDvKaLaoksoKUIID0NIyISWykJSoJTdKjqACNLEZRaxh06Uy0EchfXa5KlPRQVFRJJslwJGpPAUV5O4DMLrqg6ClWawMl0DW+lgno5wUpNicm6Ck3K1AaGA0tDLaVnMsJAUbk3IGup1PnNRUbUvl5bQgP7xCUOKG+j2yuFxKDfe9bS/8AqvDFpUt8NAQXU5HEOXU5HUegb2T88AlR6ze2ulE5ampO0GCrlBoJeLQQrMUltK0OaWyrBsSniCARcKPiIxcbDJCg/kjqXclCtI5ssFN0rAki/DOQLfOLWq4zZa1yMZlAAfJ75tpq/Hv62i8T0KxNji280sOpsi3RSyRc8VKvntmzXANjZK3AcxVcaas7C2ofeRnbgPlOZSdXo/FtSkK/1f2kmoC8KmF55fJXFbwqNnOTqPSFglR5R0kEWSpOgUlDYGQpJVEbbFo63Y7qGzlWpJCTmKdT/uAJT57G3UeFQG8BnbxCi8EgJANn3VAKyAZ8pFlZSCmxICgvMbKSAfHZ/lcRC0mE85mN77yOk8P8131Zj4L6aBI8FzYhY+tchLLsZxhSm1upK1tKBDSmkqHza1EG7qOI66uFybweMtthCXPrC9wHFLA1Nk51gKVYWFyATanaKKI8JssNNqWQTa1gCLkkgJSLkC5JA1PhrP49izaXMKeVmCC6s6NqWoZmH9MqAT/0K0jzKVpUlaQpKgUqSoAgg6EEHQgiouLthMrCgkBKQ64AALAAR3wAAOAoPrnhF8t3KR7ujnhF8t3KR7urdFBE54RfLdyke7qRg+1UZMrESS7ZTrZFocgmwYZGoDemoPGtlUTBP1vE/wCa36higOeEXy3cpHu6OeEXy3cpHu6t0UGN2v2qjLw2elO9uqO8kXhvgXLawLkt2A89VxthF8t3KR7uu7a/ZWI/hn/VrqyKDN4ttdDMZ8LLoSW1g54TuW2U3vvW8lrft6del6a54RfLdyke7p3HJO6iSV3tkacXfeZLZUqP17HJw42NuNjT1Bjdr9qoy8NnpTvbqjvJF4b4Fy2sC5LdgPPVcbYRfLdyke7ru2v2ViP4Z/1a6sigi88Ivlu5SPd0c8Ivlu5SPd1booMbF2qjDE5SvnbGPGA+hv3ulycTpu7j6w48deo1X54RfLdyke7oifasz8NF9ZPq3QZjDdqmE77Nv9XVKTeHMPRNrWzt6DxJ06qc54RfLdyke7p3C4273+lszq1/4eX61teJzefS/VT1BjdltqoyItiXb7189GHIIsX3iNQ31Gq/PCL5buUj3dGx/wCqf8sj171W6CJzwi+W7lI93STGMNScVjbrP0Y0m+8Ycb+s5BtbeJTfgeF7f1rUVEl/asP8NK9ZAoLdFFFAVndqUOmRhoZWhDm+csp1srSBuH73SlaCdP8AcK+8YmS0OuhlLikhCSMrCSkKzD6pKukrU3Btpa2oN/rGCeVYVfjvXL26+Tv0J6PrkmJdqi+j3fiqOSYl2qL6Pd+Kq1ei9BF5JiXaovo934qoWFLmCdPa5ZDS8XEKyqiLzLAZZ6SUcqBCQBbw6g6+Abe9ZOHDdcxWSoBIaafStRKlZypURDYSE5bW6QN83gOnhrTTiszO70n3SVLkmJdqi+j3fiqOSYl2qL6Pd+Kq1ei9Zqx+18XEBhs/PIjKTyd7MEwXEkjdruATJIBtfWx8xqsImJdqi+j3fiqNtT+isR/DP+rXVoGgz82HiO6cvIjqGVVw3AezkWNwm0sHN1WI1r25JiXaovo934qn8YKeSyM9su7XmzZLWym9950LW/b069L03egx+18XEBhs/PIjKTyd7MEwXEkjdruATJIBtfWx8xqsImJdqi+j3fiqNtT+isR/DP8Aq11aBoIvJMS7VF9Hu/FUckxLtUX0e78VVq9F6DHRYuIfKcq0iNm5PGueQuWI3k7KAOU3BBza3N7jQW1r8kxLtUX0e78VREP6VmfhovrJ9Wr0GUwWPiJ5TaVE0fWDlgrOunHLIFj4jc+M1R5JiXaovo934qmsIJ+kZs3+Mu2becNLW3ng/h6PVVC9Bjtlo2IGL0JEZI3r+ioLhN9+9fXlI0vc8NPHxqvyTEu1RfR7vxVGx5+if8sj171Wr0EXkmJdqi+j3fiqSYakpxWNyh1p36NJy7mOpu3zkG98zrmbwcLWseN9NPeosv7Vh/hpXrIFBVflIbKAo2zqyJ6JN1EEgaDTgdTXtXhJihwtklQyKCxlNrkAix6xrw8Qr3oCs7tTBafkYah5tDrZecJS6gKSbMPkXCgRxrRVndqVuiRhpZQhbm+csl1woSRuH73UlCyNP9poGOZWG9hi90a9mjmVhvYYvdGvZrnK8S7LF9IO/C0crxLssX0g78LQd5lYb2GL3Rr2akYPsjh6pWIhUKMQl1sJBitWSCwySB0dBck+cmq3K8S7LF9IO/C1IweTiHKsRyx4xJdbzAznAAdwzax5Mbi1jwHh85CxzKw3sMXujXs0cysN7DF7o17Nc5XiXZYvpB34WjleJdli+kHfhaCTtfshh6MNnqRCjJUmO8pJTFaBBDayCCE3BBr7wXZaGtcpt+FBUppaUhTUBCAQptteqVFet1Eca+Nr5WIHDZ+ePGSnk72YpnOKIG7XcgGMATa+lx5xVCMJ7efJEigqUVqPyi8SpR8JJi38XiAAGgrStoisxPfhHziOxuHJYeKYMXMEKItFbBuAbWKW1EHzJUfEeFM8ysN7DF7o17NLYjIxMsPARo1yhQ0nPk6g8AmOlRPmUk9RHGmOV4l2WL6Qd+FrNUna/ZDD0YbPUiFGSpMd5SVJitAghtZBBCbgg1WGxWG9hi90a9mpO18rEDhs/PHjJTyd7MUznFEDdruQDGAJtfS484qsJeJdli+kHfhaDvMrDewxe6NezRzKw3sMXujXs1zleJdli+kHfhaOV4l2WL6Qd+FoJMXZDDzicpJhRsojxlBPJWrAqcnBRAy2BISnz5R1VX5lYb2GL3Rr2ajxZWIfKcq0eNm5PGuOXOWA3k7KQeTXJJzaWFrDU30r8rxLssX0g78LQI4TsfhyuUXhRTZ5YH0NjQC1h0c3/tj/ALRT/MrDewxe6NezU/CZc/5/IxFV88vN+kFaK0unoxBw8dz1mn+V4l2WL6Qd+FoJOyuyOHri3XCjKO9fF1RWibJfeAH1eAAA8wqvzKw3sMXujXs1H2Wk4gIvQjxlDev6qnOA33719OTHS9xx18XCq/K8S7LF9IO/C0HeZWG9hi90a9mkmcFjRcVjcnYaYzRpObcsoRmyuQbXygXtc8es05yvEuyxfSDvwtJMOyVYrG5Q0019Gk5dzIU5f5yDe+ZpvL4OF73PC2oVMawUSSi+QZQsdNrOSFgAp1UAUG2qSDeyeBSDVSp2LJeKo+6WtA3gCw22hQKOJzZwSlOlrj9qqNAtMxFpm28WEkhRAPEhAuqwGpsLcOsdYqVizyVycKUkhSS64QRwIMd+xp3EcBZkOJWvOHEpKUqQ6tNgb62Bykgm4JGhAqVtBhTanMKZVmyB1Y0dWlXRYft0kEK/91oNNRUTmfF8t32R7yjmfF8t32R7ygt1EwT9bxP+a36hivlzZGMEkhL6iASAJ0i5PVq7b/us1sphTEmTiAMeS0lLiQSua6ClQbaBbVleJUrQqvqMqk68BXddO1qzaOI54H6FRWSkxMIaWpDkoNrToUrxV1KgeogvXFeVsF7Yj0u576u40NWYzFZ9pTMLG2v2ViP4Z/1a6sisFtlhEVOEynY6XpKSy5YsznVpAKFjeHM7ZaAeIF9L6GrcHZmK6jNkkIFyBnmv3KQSAvR02ChqL62OoFczp2iu6Y6cfVVfGMvJZGe2XdrzZslrZTe+86Frft6del6crO4hsnGSy6pO/uEKItOlA3AJFilSlD+iSeoHhXvzPi+W77I95WY7tr9lYj+Gf9Wuno2JoW880AoLbCVHMmwKXCsJUk+EXQsf0rM7X7KxkYbPUN7dMd5QvMfIuG1kXBcsR56cZ2EjiQ64VOlKkoQlIkyAU5C4SSre3Vcr4WFreM1pXbi27nHT55j8ZRpqKicz4vlu+yPeUcz4vlu+yPeVmoifasz8NF9ZPq3WNi7KxjicpPzthHjEfTH73U5OB13lz9UceGvWar8z4vlu+yPeUDeEZvpF83+Mu2becNLW3ng/h6PVVCsrhOycVW/0cFnljoynk3tbU5HjmPjVYnwgU/zPi+W77I95QGx/6p/yyPXvVbrG7LbKxlxbkO33r46MyQBYPvAaBzqFV+Z8Xy3fZHvKC3USX9qw/wANK9ZAo5nxfLd9ke8pJjB2o2Kxt1n6UaTfePuOfVcg2tvFKtxPC1/6UFLG8d5K5ET81885u/nZG7I8aRlOc+C1xqU9dVqUm4m0yQHFZSQpQ6KjcIAKgMoNzY3txIBsNDTdAVndqVuiRhpZQhbm+csl1woSRuH73UlCyNP9pq5IlttgFxaUA3+uoD6oKlcepIJ8wNScZUDLwsjUF1y1vw79B3leJdli+kHfhaOV4l2WL6Qd+Fq3RQQ1ysTIIEaKD1jEHNPHrFrM7PQsSbmzFpDSykttuJXNUEuK3Tag4oiJcrsriMvVYgCv0KomCfreJ/zW/UMVpXUtWJiOJ5ByrEuyxfSDvwtHKsS7LF9IO/C1borMYfbg4k5hkwKaYaQGXVLLU5ZUUpQslNlRRceHRSb24jWn8IjYlGbUhLMdaMylIC56wG0qNw0jLDHQT4L3sNOAFP7a/ZWI/hn/AFa6siu/5LbdnYZSZjM9xMhoR44dDajYzJFyLWzItGSXACR9RQsVJ1SSKo8rxLssX0g78LXvtLAaeiPB0dFKFqCrpBTZKrqBc6A0uOn0SCQq6Sa+Wp7jCgiT0gSAh5KLJNzYJcFzkXcgX4KJFrcB1FIvH9OfT9eZ+aIm18rEDhs/PHjJTyd7MUznFEDdruQDGAJtfS484qsJeJdli+kHfha8NuZ7ScPnNKcQHVxXyhBWAtQ3bmqU3ueB4DwVfZdStKVJIUlQzApNwQdQQRoQRXE1mIzMKj8rxLssX0g78LRyvEuyxfSDvwtW6K5GNiysQ+U5Vo8bNyeNccucsBvJ2Ug8muSTm0sLWGpvpX5XiXZYvpB34WiJ9qzPw0X1k+rdBlcJlz/n8jEVXzy836QVorS6ejEHDx3PWaf5XiXZYvpB34Wm8IzfSL5v8Zds284aWtvPB/D0eqqFBjdlpOICL0I8ZQ3r+qpzgN9+9fTkx0vccdfFwqvyvEuyxfSDvwtGx/6p/wAsj171W6CJyvEuyxfSDvwtJMOyVYrG5Q0019Gk5dzIU5f5yDe+ZpvL4OF73PC2uoqJL+1Yf4aV6yBQUJ2Gofy5yqwvolVhc2sfOLaec9dN1MxaG845FLRACHMy8zqkgpsQeilJznxEpA8fCqdBKxPZ9L7qXN4tCkoKBlym1zcHpA/5gCRwVlTcHKm0zHMIbK8JZVmKA4sXStSFHLHfsbtlJH9LCtRWd2plbqRhqsi3LPOdFpOZRuw/wFB78z4vlu+yPeUcz4vlu+yPeUc5/wB0l93/AL0c5/3SX3f+9Acz4vlu+yPeVIwfZWMqViIIdsl1sC0yQDYsMnUhzXUnjVfnP+6S+7/3qRg+0VpWInkso5nWzYR9RZhkWOuh0v5iKCvzPi+W77I95RzPi+W77I95Rzn/AHSX3f8AvRzn/dJfd/70Eja/ZWMjDZ6k726Y7yheY+RcNrIuC5Yjz1XGx8Xy3fZHvKkbX7RZ8Nnp5LKTeO8Lqj2SLtrFyb6Cq42n/dJfd/70HhiGycZLLqk7+4Qoi06UDcAkWKVKUP6JJ6geFermxUNaSlSXVJIIIVMkEEHQgguWIIpfFdp/o7/0WUn5teqmcoHROpO8RYePOm3WOIa5z/ukvu//AOqDL7b7GsohPhltxtDUd5YcTKcIbyNkBpKFuWCVJzA2HDTw6X4mzUYttF5LrLq/9M4i+qygCSlJDnSsATp4BwFI7X7RZ8Nnp5LKTeO8Lqj2SLtrFyb6Cn5uMoeRlXEmWvcFLFlJUNQpJCtFA+Gt51d9YpbiO/XP3wGOZ8Xy3fZHvKOZ8Xy3fZHvKnxdq1MDK/HlqTmCW3FR9VZr2SuxsFjQXNgq6fCSKoc5/wB0l93/AL1nam0SIuysY4nKT87YR4xH0x+91OTgdd5c/VHHhr1mq/M+L5bvsj3lZHaDapbT+IOoTIjKTFYKS4wi2ZKp5Sle8JASpShw1OU2rXc5/wB0l93/AL1Z05ikX9cx7Y/aZIYTsnFVv9HBZ5Y6Mp5N7W1OR45j41WJ8IFP8z4vlu+yPeUnhu0GTffRZhzOqVrFta9tPqpv5+l/Eac5z/ukvu/96zVI2W2VjLi3IdvvXx0ZkgCwfeA0DnUKr8z4vlu+yPeVkcB2qU05HQlMghbsnMzuEXy7ySrOnXPcLAB1tooVruc/7pL7v/etL6c0iJnvGfPZMjmfF8t32R7ykmMHajYrG3WfpRpN94+459VyDa28Uq3E8LX/AKU7zn/dJfd/70kxie/xWN8081ljSf8AHby3u5B+rqb2t/6KzVcxBbgLGTNq4AvKkEZLKvmvwTe2o1vanKTnz1NKaCWlOhagglKkDJf/ADHOoEjj9W50pygKiY5+t4Z/Nc9Q/XMcbll1BYzFvdrCglaU9LS1s3+Yi4BsRfiUgHMljUd5asJSXVNPbxWZaUoUoER3riyklJ/681BqaKifIcr7we/Ij+6o+Q5X3g9+RH91QW6iYH+t4n/Nb9QxR8hyvvB78iP7qpGD4RJMrEQJzoIdbuQxHuq7DJubt9Vhp1UGyoqJ8hyvvB78iP7qj5DlfeD35Ef3VB3bX7KxH8M/6pdWRWO2vweSnDZ5VOdWBHeJSWWAFANrukkNggHhoarjBJX3g9+RH91QO44lJiSQo2SWnATdAsMqrn53ocP29OvS9Ois9iGDy0sukYg/cIURZlgG4BOhSypQ/olR6geFe/yJK+8HvyI/uqDu2v2ViP4Z/wBUurIrHbX4PJThs8qnOrAjvEpLLACgG13SSGwQDw0NVxgkr7we/Ij+6oLDrKVpUlQCkqBBChcEHQgg8QRSMOM8ysIzb1g3ylRO8atqAokneJ8AOhFhfPclKvyHK+8HvyI/uqPkOV94PfkR/dV3F5iJjsIWAvOjGpSXZIX8y2EWbSN8lC5WlwBZTZKwbfW1PBJA0buPZVKHJpKrEi6WLg20uDfUVl4eyBGJvBMgpU0wwtChEi3SXHJubL81ZOqSbpAJza3sLaL5DlfeD35Ef3VejV1dO1sxXt8I+3r50R4YftAob3NGk/4iiLR18NLf4h4/w9Hqr1xTF3+SLdjtlC0EXRJZN1p0uEALT0jfS51It4bhLCcFkHf5ZriPnlg5Y8UZjpdRslVyfHlP+0U1I2YfcyZ5zysqgtPzLAspPBWjY/8Aa4rqacTE7fysfF3YdzPBSofVU4+pN0kHKp50i9/Dr4vNV+sTsjgD4jKKJrqMzz6lAMsG6g84kq6TZ1OUHTSmoceZnDT855t7WxEePu3bcS2S2fBrlJuNfrAE1xau+bTTj/cI1lRJf2rD/DSvWQKPkOV94PfkR/dUq1FcaxOIHHlPnk8o5loQkgbzD+jZtKRbw8PDWSq2JSo6FNb4AqGZxu7RWQptJJKbA2VlJ4anW19afpeZBS8EBd7JWlwWP+ZBuL9YvTFAVExz9bwz+a56h+rdZ3amC0/Iw1DzaHWy84Sl1AUk2YfIuFAjjQaG9F6jcysN7DF7o17NHMrDewxe6NezQWb1FwQ/S8T/AJrfqGK7zKw3sMXujXs1IwfZHD1SsRCoUYhLrYSDFaskFhkkDo6C5J85NBsL0XqNzKw3sMXujXs0cysN7DF7o17NBzbU/orEfwz/AKtdWgax+1+yGHow2epEKMlSY7ykqTFaBBDayCCE3BBqsNisN7DF7o17NA3j7hTDlFJKSGnCCLaEIVY6qQP+1J8440/eszjWx2HoiyFIhRELDSylW4YRlUEqIOdbZSixsbqBA4kEU7zKw3sMXujXs0HNtT+isR/DP+rXVoGsftfshh6MNnqRCjJUmO8pKkxWgQQ2sgghNwQarDYrDewxe6NezQWr0XqNzKw3sMXujXs0cysN7DF7o17NByIf0rM/DRfWT6tXrHxdkMPOJykmFGyiPGUE8lasCpycFEDLYEhKfPlHVVfmVhvYYvdGvZoHsOSBvrC13FHgdTprqlP/AJfzmm71m8P2Ow1W9+gRtHFDpQEJ4W4Zwcw8abA+AU3zKw3sMXujXs0HNjz9E/5ZHr3qpzoSHkZV3tcEFJIUlQ1CkkcFA+Gstsrsjh64t1woyjvXxdUVomyX3gB9XgAAPMKr8ysN7DF7o17NWJmJzAdw/fpzJesvLbK4kZc4N/rJ8CxYXtobgi2oGch4s69jDTbrSWnWmZIUkPFV21rglt1JKE3CiLWsOCtbgiq3MrDewxe6NezUXBNko0fFndyktbthlQ3RCAovOTc4WEgBY6KbA8MqeoW3pbTmLb469uefePPhGJdm0orNbRT5oW6mO2sBLYUlaLKzrK29LFtQFk5+viejwNXcPcWpltTgyrKQVAptZRAvpc218FzbrrzQM3IwCeptoF4KWkKzqD7iM5zKN+ik5Qu6VW/092EgqCiQxtK28XsMDS0Jc3q+k60Vp0YfvdKVoOv8WnjrSVndqZzTEjDVvOIabDzgKnVhKQSw+ACVECqT1e/JMS7VF9Hu/FUckxLtUX0e78VXeeuG9ui97a9qjnrhvbove2vaoOckxLtUX0e78VUjB42IcqxHLIjAh1vMTBcIJ3DNrDlIsLWHE+HzCxz1w3t0XvbXtVIwfa7D0ysRJmxQFOtlJMpqygGGQSOlqLgj+hoK3JMS7VF9Hu/FUckxLtUX0e78VXeeuG9ui97a9qjnrhvbove2vaoJG18XEBhs/PIjKTyd7MEwXEkjdruATJIBtfWx8xqsImJdqi+j3fiqk7X7X4evDZ6UTYylKjvJSEymiSS2sAABVySarDbXDe3Re9te1QLYoziaI7yhJjkhCzZGHv5jZJNk5JClX/hST1A0zyTEu1RfR7vxVI49tbhzsOUhMyKsracSE8pZVmKkKATlU4kKve1ioX6xxp8ba4b26L3tr2qCRtfFxAYbPzyIyk8nezBMFxJI3a7gEySAbX1sfMarCJiXaovo934qpO1+1+Hrw2elE2MpSo7yUhMpokktrAAAVckmqw21w3t0XvbXtUByTEu1RfR7vxVHJMS7VF9Hu/FV3nrhvbove2vao564b26L3tr2qCPFi4h8pyrSI2bk8a55C5YjeTsoA5TcEHNrc3uNBbWvyTEu1RfR7vxVSYu1+HjE5SjNjZTHjJB5U1YlLk4qAOaxICk//YddV+euG9ui97a9qgRwyDPG/wAkmILurKrQFm69Lk5ZZsfPrTvJMS7VF9Hu/FV5RtssPGfNPi6qJH05tXRPDiRbza26zXtz1w3t0XvbXtUEfZaNiBi9CRGSN6/oqC4TffvX15SNL3PDTx8ar8kxLtUX0e78VUnZXa7D0RbLmxUnevmxlNA2U+8QfrcCCD/Wq/PXDe3Re9te1Qc5JiXaovo934qlcEbfTic3lDjbiuTxbFllTYtvJ+hCnFkm99bjjwpvnrhvbove2vapXBMUYk4nNVHdbeSI8VJLLiVgHeTzYlJIBsR/3QaSiiigKKKKDlqLV2ig5ai1dooOWotXaKDlqRXjsUJdUZDIS0crhL6LNqOgSs36Jv4Dan6kv7PhbT6N86kuubxS0KAWNUnIjSyBZITcAHw3za0DnyizvtzvUb62bd7wbzL+1lvmt47VwYmxlSret5VKKEnepspSc2ZIN9SMqtBwynqqe3swAtJLzhSGeTlACEoKLEAgISMp18FrWHgrjGzq0trG/wAjhWFpWwylNglKW0gpWVoJyjUgAdQFPPPoHTjsXNl5Qzmyb22/RfdWzby1/qW1vwtXq5ibCUrUp1tKUEBZU6kBBVYgKJNkkhSePWOulTgh5RvUvuJ+a3OTolNheytRqoE316uqvJezQ3KEIdWgoUFIUENnL0chASpJSE2KtLaX0sABSRQTiDJXkDiCvMU5Q4M2ZICim173CSDbqIoViDIc3ZdQHNBkLgzXUFFIte+oQsjrynqNfDGGJQ8pwKNyhKMtgE9G/T0H1iMo8yE2tSGLbM8pdUvlL7QKQjK0pIToHBm+rmzXXe99Mo8dxC1ai1ecVjdtoRcqypCbq4nKALnxmvWg5ai1dooOWotXaKDlq7RRQFFFFB//2Q=="/>
          <p:cNvSpPr>
            <a:spLocks noChangeAspect="1" noChangeArrowheads="1"/>
          </p:cNvSpPr>
          <p:nvPr/>
        </p:nvSpPr>
        <p:spPr bwMode="auto">
          <a:xfrm>
            <a:off x="155575" y="-800100"/>
            <a:ext cx="1981200" cy="1676400"/>
          </a:xfrm>
          <a:prstGeom prst="rect">
            <a:avLst/>
          </a:prstGeom>
          <a:noFill/>
          <a:ln w="9525">
            <a:noFill/>
            <a:miter lim="800000"/>
            <a:headEnd/>
            <a:tailEnd/>
          </a:ln>
        </p:spPr>
        <p:txBody>
          <a:bodyPr/>
          <a:lstStyle/>
          <a:p>
            <a:endParaRPr lang="en-US" dirty="0"/>
          </a:p>
        </p:txBody>
      </p:sp>
      <p:pic>
        <p:nvPicPr>
          <p:cNvPr id="21509" name="Picture 8" descr="http://t1.gstatic.com/images?q=tbn:ANd9GcT8PlLDB4Y20cMEMOOns_PUnRyVeG32FLnrLlUzoNl-hxMcr3J2"/>
          <p:cNvPicPr>
            <a:picLocks noChangeAspect="1" noChangeArrowheads="1"/>
          </p:cNvPicPr>
          <p:nvPr/>
        </p:nvPicPr>
        <p:blipFill>
          <a:blip r:embed="rId2" cstate="print"/>
          <a:srcRect/>
          <a:stretch>
            <a:fillRect/>
          </a:stretch>
        </p:blipFill>
        <p:spPr bwMode="auto">
          <a:xfrm>
            <a:off x="0" y="152400"/>
            <a:ext cx="9144000" cy="6324600"/>
          </a:xfrm>
          <a:prstGeom prst="rect">
            <a:avLst/>
          </a:prstGeom>
          <a:noFill/>
          <a:ln w="9525">
            <a:noFill/>
            <a:miter lim="800000"/>
            <a:headEnd/>
            <a:tailEnd/>
          </a:ln>
        </p:spPr>
      </p:pic>
    </p:spTree>
    <p:extLst>
      <p:ext uri="{BB962C8B-B14F-4D97-AF65-F5344CB8AC3E}">
        <p14:creationId xmlns:p14="http://schemas.microsoft.com/office/powerpoint/2010/main" xmlns="" val="1100229403"/>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2.gstatic.com/images?q=tbn:ANd9GcSFtfYj7-3DpbZAp8ZTsxktAa0b_xyQzI0sSNp3q7VleZCYU0VE"/>
          <p:cNvPicPr>
            <a:picLocks noChangeAspect="1" noChangeArrowheads="1"/>
          </p:cNvPicPr>
          <p:nvPr/>
        </p:nvPicPr>
        <p:blipFill>
          <a:blip r:embed="rId2" cstate="print"/>
          <a:srcRect/>
          <a:stretch>
            <a:fillRect/>
          </a:stretch>
        </p:blipFill>
        <p:spPr bwMode="auto">
          <a:xfrm>
            <a:off x="152400" y="0"/>
            <a:ext cx="8991600" cy="6477000"/>
          </a:xfrm>
          <a:prstGeom prst="rect">
            <a:avLst/>
          </a:prstGeom>
          <a:noFill/>
          <a:ln w="9525">
            <a:noFill/>
            <a:miter lim="800000"/>
            <a:headEnd/>
            <a:tailEnd/>
          </a:ln>
        </p:spPr>
      </p:pic>
    </p:spTree>
    <p:extLst>
      <p:ext uri="{BB962C8B-B14F-4D97-AF65-F5344CB8AC3E}">
        <p14:creationId xmlns:p14="http://schemas.microsoft.com/office/powerpoint/2010/main" xmlns="" val="602628840"/>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eaLnBrk="1" hangingPunct="1"/>
            <a:r>
              <a:rPr lang="en-US" dirty="0" smtClean="0"/>
              <a:t>Information we get from audiogram</a:t>
            </a:r>
          </a:p>
        </p:txBody>
      </p:sp>
      <p:sp>
        <p:nvSpPr>
          <p:cNvPr id="23555" name="Content Placeholder 2"/>
          <p:cNvSpPr>
            <a:spLocks noGrp="1"/>
          </p:cNvSpPr>
          <p:nvPr>
            <p:ph idx="1"/>
          </p:nvPr>
        </p:nvSpPr>
        <p:spPr/>
        <p:txBody>
          <a:bodyPr/>
          <a:lstStyle/>
          <a:p>
            <a:pPr eaLnBrk="1" hangingPunct="1"/>
            <a:r>
              <a:rPr lang="en-US" dirty="0" smtClean="0"/>
              <a:t>Degree of hearing loss.</a:t>
            </a:r>
          </a:p>
          <a:p>
            <a:pPr eaLnBrk="1" hangingPunct="1"/>
            <a:endParaRPr lang="en-US" dirty="0" smtClean="0"/>
          </a:p>
          <a:p>
            <a:pPr eaLnBrk="1" hangingPunct="1"/>
            <a:r>
              <a:rPr lang="en-US" dirty="0" smtClean="0"/>
              <a:t>Type of hearing loss.</a:t>
            </a:r>
          </a:p>
          <a:p>
            <a:pPr eaLnBrk="1" hangingPunct="1"/>
            <a:endParaRPr lang="en-US" dirty="0" smtClean="0"/>
          </a:p>
          <a:p>
            <a:pPr eaLnBrk="1" hangingPunct="1"/>
            <a:r>
              <a:rPr lang="en-US" dirty="0" smtClean="0"/>
              <a:t>Configuration of hearing loss.</a:t>
            </a:r>
          </a:p>
        </p:txBody>
      </p:sp>
    </p:spTree>
    <p:extLst>
      <p:ext uri="{BB962C8B-B14F-4D97-AF65-F5344CB8AC3E}">
        <p14:creationId xmlns:p14="http://schemas.microsoft.com/office/powerpoint/2010/main" xmlns="" val="2902186805"/>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Clinical Masking</a:t>
            </a:r>
          </a:p>
        </p:txBody>
      </p:sp>
      <p:sp>
        <p:nvSpPr>
          <p:cNvPr id="51203" name="Rectangle 3"/>
          <p:cNvSpPr>
            <a:spLocks noGrp="1" noChangeArrowheads="1"/>
          </p:cNvSpPr>
          <p:nvPr>
            <p:ph type="body" idx="1"/>
          </p:nvPr>
        </p:nvSpPr>
        <p:spPr/>
        <p:txBody>
          <a:bodyPr/>
          <a:lstStyle/>
          <a:p>
            <a:pPr eaLnBrk="1" hangingPunct="1"/>
            <a:r>
              <a:rPr lang="en-US" dirty="0" smtClean="0"/>
              <a:t>Nontest ear can influence thresholds of test ear</a:t>
            </a:r>
          </a:p>
          <a:p>
            <a:pPr eaLnBrk="1" hangingPunct="1"/>
            <a:r>
              <a:rPr lang="en-US" dirty="0" smtClean="0"/>
              <a:t>Interaural attenuation varies from 40 to 80 dB with air conduction</a:t>
            </a:r>
          </a:p>
          <a:p>
            <a:pPr eaLnBrk="1" hangingPunct="1"/>
            <a:r>
              <a:rPr lang="en-US" dirty="0" smtClean="0"/>
              <a:t>Interaural attenuation is about 0 dB with bone conduction.</a:t>
            </a:r>
          </a:p>
          <a:p>
            <a:pPr eaLnBrk="1" hangingPunct="1"/>
            <a:r>
              <a:rPr lang="en-US" dirty="0" smtClean="0"/>
              <a:t>How we determine need for masking?</a:t>
            </a:r>
          </a:p>
        </p:txBody>
      </p:sp>
    </p:spTree>
    <p:extLst>
      <p:ext uri="{BB962C8B-B14F-4D97-AF65-F5344CB8AC3E}">
        <p14:creationId xmlns:p14="http://schemas.microsoft.com/office/powerpoint/2010/main" xmlns="" val="1189051052"/>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aud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3873694383"/>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tympanogram-review-fp_r2_c1"/>
          <p:cNvPicPr>
            <a:picLocks noChangeAspect="1" noChangeArrowheads="1"/>
          </p:cNvPicPr>
          <p:nvPr/>
        </p:nvPicPr>
        <p:blipFill>
          <a:blip r:embed="rId2" cstate="print"/>
          <a:srcRect/>
          <a:stretch>
            <a:fillRect/>
          </a:stretch>
        </p:blipFill>
        <p:spPr bwMode="auto">
          <a:xfrm>
            <a:off x="0" y="0"/>
            <a:ext cx="6472238" cy="6858000"/>
          </a:xfrm>
          <a:prstGeom prst="rect">
            <a:avLst/>
          </a:prstGeom>
          <a:noFill/>
          <a:ln w="9525">
            <a:noFill/>
            <a:miter lim="800000"/>
            <a:headEnd/>
            <a:tailEnd/>
          </a:ln>
        </p:spPr>
      </p:pic>
    </p:spTree>
    <p:extLst>
      <p:ext uri="{BB962C8B-B14F-4D97-AF65-F5344CB8AC3E}">
        <p14:creationId xmlns:p14="http://schemas.microsoft.com/office/powerpoint/2010/main" xmlns="" val="3652660957"/>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dirty="0" smtClean="0"/>
              <a:t>TYMPANOMETRIC FEATURES</a:t>
            </a:r>
          </a:p>
        </p:txBody>
      </p:sp>
      <p:sp>
        <p:nvSpPr>
          <p:cNvPr id="7171" name="Rectangle 3"/>
          <p:cNvSpPr>
            <a:spLocks noGrp="1" noChangeArrowheads="1"/>
          </p:cNvSpPr>
          <p:nvPr>
            <p:ph idx="1"/>
          </p:nvPr>
        </p:nvSpPr>
        <p:spPr/>
        <p:txBody>
          <a:bodyPr>
            <a:normAutofit/>
          </a:bodyPr>
          <a:lstStyle/>
          <a:p>
            <a:pPr eaLnBrk="1" hangingPunct="1"/>
            <a:r>
              <a:rPr lang="en-US" sz="2400" dirty="0" smtClean="0"/>
              <a:t>Tympanometric shapes.</a:t>
            </a:r>
          </a:p>
          <a:p>
            <a:pPr eaLnBrk="1" hangingPunct="1"/>
            <a:endParaRPr lang="en-US" sz="2400" dirty="0" smtClean="0"/>
          </a:p>
          <a:p>
            <a:pPr eaLnBrk="1" hangingPunct="1"/>
            <a:r>
              <a:rPr lang="en-US" sz="2400" dirty="0" smtClean="0"/>
              <a:t>Static acoustic admittance.</a:t>
            </a:r>
          </a:p>
          <a:p>
            <a:pPr eaLnBrk="1" hangingPunct="1"/>
            <a:endParaRPr lang="en-US" sz="2400" dirty="0" smtClean="0"/>
          </a:p>
          <a:p>
            <a:pPr eaLnBrk="1" hangingPunct="1"/>
            <a:r>
              <a:rPr lang="en-US" sz="2400" dirty="0" smtClean="0"/>
              <a:t>Tympanometric width (gradient).</a:t>
            </a:r>
          </a:p>
          <a:p>
            <a:pPr eaLnBrk="1" hangingPunct="1"/>
            <a:endParaRPr lang="en-US" sz="2400" dirty="0" smtClean="0"/>
          </a:p>
          <a:p>
            <a:pPr eaLnBrk="1" hangingPunct="1"/>
            <a:r>
              <a:rPr lang="en-US" sz="2400" dirty="0" smtClean="0"/>
              <a:t>Tympanometric peak pressure.</a:t>
            </a:r>
          </a:p>
          <a:p>
            <a:pPr eaLnBrk="1" hangingPunct="1"/>
            <a:endParaRPr lang="en-US" sz="2400" dirty="0" smtClean="0"/>
          </a:p>
          <a:p>
            <a:pPr eaLnBrk="1" hangingPunct="1"/>
            <a:r>
              <a:rPr lang="en-US" sz="2400" dirty="0" smtClean="0"/>
              <a:t>Equivalent ear canal volume. </a:t>
            </a:r>
          </a:p>
        </p:txBody>
      </p:sp>
    </p:spTree>
    <p:extLst>
      <p:ext uri="{BB962C8B-B14F-4D97-AF65-F5344CB8AC3E}">
        <p14:creationId xmlns:p14="http://schemas.microsoft.com/office/powerpoint/2010/main" xmlns="" val="3551239048"/>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2743200"/>
            <a:ext cx="3048000" cy="1524000"/>
            <a:chOff x="816" y="1728"/>
            <a:chExt cx="1920" cy="384"/>
          </a:xfrm>
        </p:grpSpPr>
        <p:sp>
          <p:nvSpPr>
            <p:cNvPr id="34849" name="AutoShape 3"/>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50" name="Text Box 4"/>
            <p:cNvSpPr txBox="1">
              <a:spLocks noChangeArrowheads="1"/>
            </p:cNvSpPr>
            <p:nvPr/>
          </p:nvSpPr>
          <p:spPr bwMode="auto">
            <a:xfrm>
              <a:off x="912" y="1776"/>
              <a:ext cx="1824" cy="115"/>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Request responses</a:t>
              </a:r>
            </a:p>
          </p:txBody>
        </p:sp>
      </p:grpSp>
      <p:sp>
        <p:nvSpPr>
          <p:cNvPr id="34819" name="Rectangle 5"/>
          <p:cNvSpPr>
            <a:spLocks noGrp="1" noChangeArrowheads="1"/>
          </p:cNvSpPr>
          <p:nvPr>
            <p:ph type="title"/>
          </p:nvPr>
        </p:nvSpPr>
        <p:spPr/>
        <p:txBody>
          <a:bodyPr/>
          <a:lstStyle/>
          <a:p>
            <a:pPr eaLnBrk="1" hangingPunct="1"/>
            <a:r>
              <a:rPr lang="en-US" sz="3000" dirty="0" smtClean="0"/>
              <a:t>Age based hearing assessment</a:t>
            </a:r>
          </a:p>
        </p:txBody>
      </p:sp>
      <p:grpSp>
        <p:nvGrpSpPr>
          <p:cNvPr id="3" name="Group 6"/>
          <p:cNvGrpSpPr>
            <a:grpSpLocks/>
          </p:cNvGrpSpPr>
          <p:nvPr/>
        </p:nvGrpSpPr>
        <p:grpSpPr bwMode="auto">
          <a:xfrm>
            <a:off x="1295400" y="5105400"/>
            <a:ext cx="3048000" cy="609600"/>
            <a:chOff x="816" y="1728"/>
            <a:chExt cx="1920" cy="384"/>
          </a:xfrm>
        </p:grpSpPr>
        <p:sp>
          <p:nvSpPr>
            <p:cNvPr id="34847" name="AutoShape 7"/>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8" name="Text Box 8"/>
            <p:cNvSpPr txBox="1">
              <a:spLocks noChangeArrowheads="1"/>
            </p:cNvSpPr>
            <p:nvPr/>
          </p:nvSpPr>
          <p:spPr bwMode="auto">
            <a:xfrm>
              <a:off x="912" y="1776"/>
              <a:ext cx="1824" cy="28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Observe responses</a:t>
              </a:r>
            </a:p>
          </p:txBody>
        </p:sp>
      </p:grpSp>
      <p:sp>
        <p:nvSpPr>
          <p:cNvPr id="34821" name="Text Box 9"/>
          <p:cNvSpPr txBox="1">
            <a:spLocks noChangeArrowheads="1"/>
          </p:cNvSpPr>
          <p:nvPr/>
        </p:nvSpPr>
        <p:spPr bwMode="auto">
          <a:xfrm>
            <a:off x="1371600" y="1905000"/>
            <a:ext cx="2895600" cy="457200"/>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BEHAVIOURAL</a:t>
            </a:r>
          </a:p>
        </p:txBody>
      </p:sp>
      <p:sp>
        <p:nvSpPr>
          <p:cNvPr id="34822" name="Text Box 10"/>
          <p:cNvSpPr txBox="1">
            <a:spLocks noChangeArrowheads="1"/>
          </p:cNvSpPr>
          <p:nvPr/>
        </p:nvSpPr>
        <p:spPr bwMode="auto">
          <a:xfrm>
            <a:off x="5486400" y="1905000"/>
            <a:ext cx="2895600" cy="457200"/>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OBJECTIVE</a:t>
            </a:r>
          </a:p>
        </p:txBody>
      </p:sp>
      <p:grpSp>
        <p:nvGrpSpPr>
          <p:cNvPr id="4" name="Group 11"/>
          <p:cNvGrpSpPr>
            <a:grpSpLocks/>
          </p:cNvGrpSpPr>
          <p:nvPr/>
        </p:nvGrpSpPr>
        <p:grpSpPr bwMode="auto">
          <a:xfrm>
            <a:off x="4800600" y="2743200"/>
            <a:ext cx="3048000" cy="3048000"/>
            <a:chOff x="816" y="1728"/>
            <a:chExt cx="1920" cy="384"/>
          </a:xfrm>
        </p:grpSpPr>
        <p:sp>
          <p:nvSpPr>
            <p:cNvPr id="34845" name="AutoShape 12"/>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6" name="Text Box 13"/>
            <p:cNvSpPr txBox="1">
              <a:spLocks noChangeArrowheads="1"/>
            </p:cNvSpPr>
            <p:nvPr/>
          </p:nvSpPr>
          <p:spPr bwMode="auto">
            <a:xfrm>
              <a:off x="912" y="1776"/>
              <a:ext cx="1824" cy="5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Measure responses</a:t>
              </a:r>
            </a:p>
          </p:txBody>
        </p:sp>
      </p:grpSp>
      <p:grpSp>
        <p:nvGrpSpPr>
          <p:cNvPr id="5" name="Group 14"/>
          <p:cNvGrpSpPr>
            <a:grpSpLocks/>
          </p:cNvGrpSpPr>
          <p:nvPr/>
        </p:nvGrpSpPr>
        <p:grpSpPr bwMode="auto">
          <a:xfrm>
            <a:off x="1295400" y="4419600"/>
            <a:ext cx="3048000" cy="609600"/>
            <a:chOff x="816" y="2208"/>
            <a:chExt cx="1920" cy="384"/>
          </a:xfrm>
        </p:grpSpPr>
        <p:sp>
          <p:nvSpPr>
            <p:cNvPr id="34843" name="AutoShape 15"/>
            <p:cNvSpPr>
              <a:spLocks noChangeArrowheads="1"/>
            </p:cNvSpPr>
            <p:nvPr/>
          </p:nvSpPr>
          <p:spPr bwMode="auto">
            <a:xfrm>
              <a:off x="816" y="220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4" name="Text Box 16"/>
            <p:cNvSpPr txBox="1">
              <a:spLocks noChangeArrowheads="1"/>
            </p:cNvSpPr>
            <p:nvPr/>
          </p:nvSpPr>
          <p:spPr bwMode="auto">
            <a:xfrm>
              <a:off x="816" y="2256"/>
              <a:ext cx="1920" cy="288"/>
            </a:xfrm>
            <a:prstGeom prst="rect">
              <a:avLst/>
            </a:prstGeom>
            <a:noFill/>
            <a:ln w="9525">
              <a:noFill/>
              <a:miter lim="800000"/>
              <a:headEnd/>
              <a:tailEnd/>
            </a:ln>
          </p:spPr>
          <p:txBody>
            <a:bodyPr>
              <a:spAutoFit/>
            </a:bodyPr>
            <a:lstStyle/>
            <a:p>
              <a:pPr>
                <a:spcBef>
                  <a:spcPct val="50000"/>
                </a:spcBef>
              </a:pPr>
              <a:r>
                <a:rPr lang="en-AU" dirty="0">
                  <a:latin typeface="Trebuchet MS" pitchFamily="34" charset="0"/>
                </a:rPr>
                <a:t>Condition responses</a:t>
              </a:r>
            </a:p>
          </p:txBody>
        </p:sp>
      </p:grpSp>
      <p:sp>
        <p:nvSpPr>
          <p:cNvPr id="34825" name="Line 17"/>
          <p:cNvSpPr>
            <a:spLocks noChangeShapeType="1"/>
          </p:cNvSpPr>
          <p:nvPr/>
        </p:nvSpPr>
        <p:spPr bwMode="auto">
          <a:xfrm>
            <a:off x="1066800" y="2590800"/>
            <a:ext cx="0" cy="3276600"/>
          </a:xfrm>
          <a:prstGeom prst="line">
            <a:avLst/>
          </a:prstGeom>
          <a:noFill/>
          <a:ln w="9525">
            <a:solidFill>
              <a:schemeClr val="tx1"/>
            </a:solidFill>
            <a:miter lim="800000"/>
            <a:headEnd/>
            <a:tailEnd/>
          </a:ln>
        </p:spPr>
        <p:txBody>
          <a:bodyPr wrap="none"/>
          <a:lstStyle/>
          <a:p>
            <a:endParaRPr lang="en-US" dirty="0"/>
          </a:p>
        </p:txBody>
      </p:sp>
      <p:sp>
        <p:nvSpPr>
          <p:cNvPr id="34826" name="Line 18"/>
          <p:cNvSpPr>
            <a:spLocks noChangeShapeType="1"/>
          </p:cNvSpPr>
          <p:nvPr/>
        </p:nvSpPr>
        <p:spPr bwMode="auto">
          <a:xfrm>
            <a:off x="1066800" y="5867400"/>
            <a:ext cx="7086600" cy="0"/>
          </a:xfrm>
          <a:prstGeom prst="line">
            <a:avLst/>
          </a:prstGeom>
          <a:noFill/>
          <a:ln w="9525">
            <a:solidFill>
              <a:schemeClr val="tx1"/>
            </a:solidFill>
            <a:miter lim="800000"/>
            <a:headEnd/>
            <a:tailEnd/>
          </a:ln>
        </p:spPr>
        <p:txBody>
          <a:bodyPr wrap="none"/>
          <a:lstStyle/>
          <a:p>
            <a:endParaRPr lang="en-US" dirty="0"/>
          </a:p>
        </p:txBody>
      </p:sp>
      <p:sp>
        <p:nvSpPr>
          <p:cNvPr id="34827" name="Text Box 19"/>
          <p:cNvSpPr txBox="1">
            <a:spLocks noChangeArrowheads="1"/>
          </p:cNvSpPr>
          <p:nvPr/>
        </p:nvSpPr>
        <p:spPr bwMode="auto">
          <a:xfrm rot="-10781425">
            <a:off x="762000" y="5257800"/>
            <a:ext cx="428625" cy="685800"/>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BIRTH</a:t>
            </a:r>
          </a:p>
        </p:txBody>
      </p:sp>
      <p:sp>
        <p:nvSpPr>
          <p:cNvPr id="34828" name="Text Box 20"/>
          <p:cNvSpPr txBox="1">
            <a:spLocks noChangeArrowheads="1"/>
          </p:cNvSpPr>
          <p:nvPr/>
        </p:nvSpPr>
        <p:spPr bwMode="auto">
          <a:xfrm rot="-10781425">
            <a:off x="758825" y="4191000"/>
            <a:ext cx="428625" cy="1065213"/>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TODDLER</a:t>
            </a:r>
          </a:p>
        </p:txBody>
      </p:sp>
      <p:sp>
        <p:nvSpPr>
          <p:cNvPr id="34829" name="Text Box 21"/>
          <p:cNvSpPr txBox="1">
            <a:spLocks noChangeArrowheads="1"/>
          </p:cNvSpPr>
          <p:nvPr/>
        </p:nvSpPr>
        <p:spPr bwMode="auto">
          <a:xfrm rot="-10781425">
            <a:off x="760413" y="2362200"/>
            <a:ext cx="428625" cy="1751013"/>
          </a:xfrm>
          <a:prstGeom prst="rect">
            <a:avLst/>
          </a:prstGeom>
          <a:noFill/>
          <a:ln w="9525">
            <a:noFill/>
            <a:miter lim="800000"/>
            <a:headEnd/>
            <a:tailEnd/>
          </a:ln>
        </p:spPr>
        <p:txBody>
          <a:bodyPr vert="eaVert">
            <a:spAutoFit/>
          </a:bodyPr>
          <a:lstStyle/>
          <a:p>
            <a:pPr>
              <a:spcBef>
                <a:spcPct val="50000"/>
              </a:spcBef>
            </a:pPr>
            <a:r>
              <a:rPr lang="en-AU" sz="1600" b="1" dirty="0">
                <a:solidFill>
                  <a:srgbClr val="000000"/>
                </a:solidFill>
                <a:latin typeface="Trebuchet MS" pitchFamily="34" charset="0"/>
              </a:rPr>
              <a:t>SCHOOL-AGED +</a:t>
            </a:r>
          </a:p>
        </p:txBody>
      </p:sp>
      <p:sp>
        <p:nvSpPr>
          <p:cNvPr id="34830" name="Text Box 22"/>
          <p:cNvSpPr txBox="1">
            <a:spLocks noChangeArrowheads="1"/>
          </p:cNvSpPr>
          <p:nvPr/>
        </p:nvSpPr>
        <p:spPr bwMode="auto">
          <a:xfrm>
            <a:off x="1219200" y="6011863"/>
            <a:ext cx="6477000" cy="457200"/>
          </a:xfrm>
          <a:prstGeom prst="rect">
            <a:avLst/>
          </a:prstGeom>
          <a:noFill/>
          <a:ln w="9525">
            <a:noFill/>
            <a:miter lim="800000"/>
            <a:headEnd/>
            <a:tailEnd/>
          </a:ln>
        </p:spPr>
        <p:txBody>
          <a:bodyPr>
            <a:spAutoFit/>
          </a:bodyPr>
          <a:lstStyle/>
          <a:p>
            <a:pPr>
              <a:spcBef>
                <a:spcPct val="50000"/>
              </a:spcBef>
            </a:pPr>
            <a:r>
              <a:rPr lang="en-AU" dirty="0">
                <a:solidFill>
                  <a:srgbClr val="000000"/>
                </a:solidFill>
                <a:latin typeface="Trebuchet MS" pitchFamily="34" charset="0"/>
              </a:rPr>
              <a:t>Need to</a:t>
            </a:r>
            <a:r>
              <a:rPr lang="en-AU" dirty="0"/>
              <a:t> </a:t>
            </a:r>
            <a:r>
              <a:rPr lang="en-AU" dirty="0">
                <a:solidFill>
                  <a:srgbClr val="000000"/>
                </a:solidFill>
                <a:latin typeface="Trebuchet MS" pitchFamily="34" charset="0"/>
              </a:rPr>
              <a:t>consider individual’s functional age</a:t>
            </a:r>
          </a:p>
        </p:txBody>
      </p:sp>
      <p:grpSp>
        <p:nvGrpSpPr>
          <p:cNvPr id="6" name="Group 23"/>
          <p:cNvGrpSpPr>
            <a:grpSpLocks/>
          </p:cNvGrpSpPr>
          <p:nvPr/>
        </p:nvGrpSpPr>
        <p:grpSpPr bwMode="auto">
          <a:xfrm>
            <a:off x="1143000" y="5181600"/>
            <a:ext cx="3200400" cy="457200"/>
            <a:chOff x="720" y="3408"/>
            <a:chExt cx="2016" cy="288"/>
          </a:xfrm>
        </p:grpSpPr>
        <p:sp>
          <p:nvSpPr>
            <p:cNvPr id="34841" name="AutoShape 24"/>
            <p:cNvSpPr>
              <a:spLocks noChangeArrowheads="1"/>
            </p:cNvSpPr>
            <p:nvPr/>
          </p:nvSpPr>
          <p:spPr bwMode="auto">
            <a:xfrm>
              <a:off x="720" y="340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42" name="Text Box 25"/>
            <p:cNvSpPr txBox="1">
              <a:spLocks noChangeArrowheads="1"/>
            </p:cNvSpPr>
            <p:nvPr/>
          </p:nvSpPr>
          <p:spPr bwMode="auto">
            <a:xfrm>
              <a:off x="1056" y="3408"/>
              <a:ext cx="1248"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BOA</a:t>
              </a:r>
            </a:p>
          </p:txBody>
        </p:sp>
      </p:grpSp>
      <p:grpSp>
        <p:nvGrpSpPr>
          <p:cNvPr id="7" name="Group 26"/>
          <p:cNvGrpSpPr>
            <a:grpSpLocks/>
          </p:cNvGrpSpPr>
          <p:nvPr/>
        </p:nvGrpSpPr>
        <p:grpSpPr bwMode="auto">
          <a:xfrm>
            <a:off x="1143000" y="4495800"/>
            <a:ext cx="3200400" cy="457200"/>
            <a:chOff x="720" y="3408"/>
            <a:chExt cx="2016" cy="288"/>
          </a:xfrm>
        </p:grpSpPr>
        <p:sp>
          <p:nvSpPr>
            <p:cNvPr id="34839" name="AutoShape 27"/>
            <p:cNvSpPr>
              <a:spLocks noChangeArrowheads="1"/>
            </p:cNvSpPr>
            <p:nvPr/>
          </p:nvSpPr>
          <p:spPr bwMode="auto">
            <a:xfrm>
              <a:off x="720" y="340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40" name="Text Box 28"/>
            <p:cNvSpPr txBox="1">
              <a:spLocks noChangeArrowheads="1"/>
            </p:cNvSpPr>
            <p:nvPr/>
          </p:nvSpPr>
          <p:spPr bwMode="auto">
            <a:xfrm>
              <a:off x="1056" y="3408"/>
              <a:ext cx="1248"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VROA</a:t>
              </a:r>
            </a:p>
          </p:txBody>
        </p:sp>
      </p:grpSp>
      <p:grpSp>
        <p:nvGrpSpPr>
          <p:cNvPr id="8" name="Group 29"/>
          <p:cNvGrpSpPr>
            <a:grpSpLocks/>
          </p:cNvGrpSpPr>
          <p:nvPr/>
        </p:nvGrpSpPr>
        <p:grpSpPr bwMode="auto">
          <a:xfrm>
            <a:off x="1143000" y="3886200"/>
            <a:ext cx="3200400" cy="457200"/>
            <a:chOff x="720" y="2448"/>
            <a:chExt cx="2016" cy="288"/>
          </a:xfrm>
        </p:grpSpPr>
        <p:sp>
          <p:nvSpPr>
            <p:cNvPr id="34837" name="AutoShape 30"/>
            <p:cNvSpPr>
              <a:spLocks noChangeArrowheads="1"/>
            </p:cNvSpPr>
            <p:nvPr/>
          </p:nvSpPr>
          <p:spPr bwMode="auto">
            <a:xfrm>
              <a:off x="720" y="244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8" name="Text Box 31"/>
            <p:cNvSpPr txBox="1">
              <a:spLocks noChangeArrowheads="1"/>
            </p:cNvSpPr>
            <p:nvPr/>
          </p:nvSpPr>
          <p:spPr bwMode="auto">
            <a:xfrm>
              <a:off x="768" y="2448"/>
              <a:ext cx="1920" cy="28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PLAY AUDIOMETRY</a:t>
              </a:r>
            </a:p>
          </p:txBody>
        </p:sp>
      </p:grpSp>
      <p:grpSp>
        <p:nvGrpSpPr>
          <p:cNvPr id="9" name="Group 32"/>
          <p:cNvGrpSpPr>
            <a:grpSpLocks/>
          </p:cNvGrpSpPr>
          <p:nvPr/>
        </p:nvGrpSpPr>
        <p:grpSpPr bwMode="auto">
          <a:xfrm>
            <a:off x="1143000" y="2819400"/>
            <a:ext cx="3200400" cy="990600"/>
            <a:chOff x="720" y="1776"/>
            <a:chExt cx="2016" cy="624"/>
          </a:xfrm>
        </p:grpSpPr>
        <p:sp>
          <p:nvSpPr>
            <p:cNvPr id="34835" name="AutoShape 33"/>
            <p:cNvSpPr>
              <a:spLocks noChangeArrowheads="1"/>
            </p:cNvSpPr>
            <p:nvPr/>
          </p:nvSpPr>
          <p:spPr bwMode="auto">
            <a:xfrm>
              <a:off x="720" y="1776"/>
              <a:ext cx="2016" cy="624"/>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6" name="Text Box 34"/>
            <p:cNvSpPr txBox="1">
              <a:spLocks noChangeArrowheads="1"/>
            </p:cNvSpPr>
            <p:nvPr/>
          </p:nvSpPr>
          <p:spPr bwMode="auto">
            <a:xfrm>
              <a:off x="768" y="1824"/>
              <a:ext cx="1920" cy="518"/>
            </a:xfrm>
            <a:prstGeom prst="rect">
              <a:avLst/>
            </a:prstGeom>
            <a:noFill/>
            <a:ln w="9525">
              <a:noFill/>
              <a:miter lim="800000"/>
              <a:headEnd/>
              <a:tailEnd/>
            </a:ln>
          </p:spPr>
          <p:txBody>
            <a:bodyPr>
              <a:spAutoFit/>
            </a:bodyPr>
            <a:lstStyle/>
            <a:p>
              <a:pPr algn="ctr">
                <a:spcBef>
                  <a:spcPct val="50000"/>
                </a:spcBef>
              </a:pPr>
              <a:r>
                <a:rPr lang="en-AU" dirty="0">
                  <a:solidFill>
                    <a:srgbClr val="000000"/>
                  </a:solidFill>
                  <a:latin typeface="Trebuchet MS" pitchFamily="34" charset="0"/>
                </a:rPr>
                <a:t>PURE TONE AUDIOMETRY</a:t>
              </a:r>
            </a:p>
          </p:txBody>
        </p:sp>
      </p:grpSp>
    </p:spTree>
    <p:extLst>
      <p:ext uri="{BB962C8B-B14F-4D97-AF65-F5344CB8AC3E}">
        <p14:creationId xmlns:p14="http://schemas.microsoft.com/office/powerpoint/2010/main" xmlns="" val="1743828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dirty="0" smtClean="0"/>
              <a:t>Tympanometric shapes</a:t>
            </a:r>
          </a:p>
        </p:txBody>
      </p:sp>
      <p:sp>
        <p:nvSpPr>
          <p:cNvPr id="8195" name="Rectangle 3"/>
          <p:cNvSpPr>
            <a:spLocks noGrp="1" noChangeArrowheads="1"/>
          </p:cNvSpPr>
          <p:nvPr>
            <p:ph idx="1"/>
          </p:nvPr>
        </p:nvSpPr>
        <p:spPr/>
        <p:txBody>
          <a:bodyPr>
            <a:normAutofit/>
          </a:bodyPr>
          <a:lstStyle/>
          <a:p>
            <a:pPr eaLnBrk="1" hangingPunct="1">
              <a:lnSpc>
                <a:spcPct val="90000"/>
              </a:lnSpc>
            </a:pPr>
            <a:r>
              <a:rPr lang="en-US" sz="1800" dirty="0" smtClean="0"/>
              <a:t>According to Jerger classification (1970).</a:t>
            </a:r>
          </a:p>
          <a:p>
            <a:pPr eaLnBrk="1" hangingPunct="1">
              <a:lnSpc>
                <a:spcPct val="90000"/>
              </a:lnSpc>
            </a:pPr>
            <a:endParaRPr lang="en-US" sz="1800" dirty="0" smtClean="0"/>
          </a:p>
          <a:p>
            <a:pPr eaLnBrk="1" hangingPunct="1">
              <a:lnSpc>
                <a:spcPct val="90000"/>
              </a:lnSpc>
            </a:pPr>
            <a:r>
              <a:rPr lang="en-US" sz="1800" dirty="0" smtClean="0"/>
              <a:t>Tympanograms are classifieds according to the height and location of the tympanometric peak.</a:t>
            </a:r>
          </a:p>
          <a:p>
            <a:pPr lvl="1" eaLnBrk="1" hangingPunct="1">
              <a:lnSpc>
                <a:spcPct val="90000"/>
              </a:lnSpc>
            </a:pPr>
            <a:endParaRPr lang="en-US" sz="1700" dirty="0" smtClean="0"/>
          </a:p>
          <a:p>
            <a:pPr lvl="1" eaLnBrk="1" hangingPunct="1">
              <a:lnSpc>
                <a:spcPct val="90000"/>
              </a:lnSpc>
            </a:pPr>
            <a:r>
              <a:rPr lang="en-US" sz="1600" dirty="0" smtClean="0"/>
              <a:t>Type A: has normal peak height and location of the peak.</a:t>
            </a:r>
          </a:p>
          <a:p>
            <a:pPr lvl="1" eaLnBrk="1" hangingPunct="1">
              <a:lnSpc>
                <a:spcPct val="90000"/>
              </a:lnSpc>
            </a:pPr>
            <a:endParaRPr lang="en-US" sz="1600" dirty="0" smtClean="0"/>
          </a:p>
          <a:p>
            <a:pPr lvl="1" eaLnBrk="1" hangingPunct="1">
              <a:lnSpc>
                <a:spcPct val="90000"/>
              </a:lnSpc>
            </a:pPr>
            <a:r>
              <a:rPr lang="en-US" sz="1600" dirty="0" smtClean="0"/>
              <a:t>Type B: is flat. </a:t>
            </a:r>
          </a:p>
          <a:p>
            <a:pPr lvl="1" eaLnBrk="1" hangingPunct="1">
              <a:lnSpc>
                <a:spcPct val="90000"/>
              </a:lnSpc>
            </a:pPr>
            <a:endParaRPr lang="en-US" sz="1600" dirty="0" smtClean="0"/>
          </a:p>
          <a:p>
            <a:pPr lvl="1" eaLnBrk="1" hangingPunct="1">
              <a:lnSpc>
                <a:spcPct val="90000"/>
              </a:lnSpc>
            </a:pPr>
            <a:r>
              <a:rPr lang="en-US" sz="1600" dirty="0" smtClean="0"/>
              <a:t>Type C: the peak is displaced to the negative tail.</a:t>
            </a:r>
          </a:p>
          <a:p>
            <a:pPr lvl="1" eaLnBrk="1" hangingPunct="1">
              <a:lnSpc>
                <a:spcPct val="90000"/>
              </a:lnSpc>
            </a:pPr>
            <a:endParaRPr lang="en-US" sz="1600" dirty="0" smtClean="0"/>
          </a:p>
          <a:p>
            <a:pPr lvl="1" eaLnBrk="1" hangingPunct="1">
              <a:lnSpc>
                <a:spcPct val="90000"/>
              </a:lnSpc>
            </a:pPr>
            <a:r>
              <a:rPr lang="en-US" sz="1600" dirty="0" smtClean="0"/>
              <a:t>Type D: double peak.</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s</a:t>
            </a:r>
            <a:r>
              <a:rPr lang="en-US" sz="1600" dirty="0" smtClean="0"/>
              <a:t> : normal but shallow peak admittance.</a:t>
            </a:r>
          </a:p>
          <a:p>
            <a:pPr lvl="1" eaLnBrk="1" hangingPunct="1">
              <a:lnSpc>
                <a:spcPct val="90000"/>
              </a:lnSpc>
            </a:pPr>
            <a:endParaRPr lang="en-US" sz="1600" dirty="0" smtClean="0"/>
          </a:p>
          <a:p>
            <a:pPr lvl="1" eaLnBrk="1" hangingPunct="1">
              <a:lnSpc>
                <a:spcPct val="90000"/>
              </a:lnSpc>
            </a:pPr>
            <a:r>
              <a:rPr lang="en-US" sz="1600" dirty="0" smtClean="0"/>
              <a:t>A</a:t>
            </a:r>
            <a:r>
              <a:rPr lang="en-US" sz="1600" baseline="-25000" dirty="0" smtClean="0"/>
              <a:t>d</a:t>
            </a:r>
            <a:r>
              <a:rPr lang="en-US" sz="1600" dirty="0" smtClean="0"/>
              <a:t> : normal with excessive admittance.</a:t>
            </a:r>
          </a:p>
        </p:txBody>
      </p:sp>
    </p:spTree>
    <p:extLst>
      <p:ext uri="{BB962C8B-B14F-4D97-AF65-F5344CB8AC3E}">
        <p14:creationId xmlns:p14="http://schemas.microsoft.com/office/powerpoint/2010/main" xmlns="" val="2826794761"/>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v1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4035471988"/>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dirty="0" smtClean="0"/>
              <a:t>admittance</a:t>
            </a:r>
          </a:p>
        </p:txBody>
      </p:sp>
      <p:sp>
        <p:nvSpPr>
          <p:cNvPr id="10243" name="Rectangle 3"/>
          <p:cNvSpPr>
            <a:spLocks noGrp="1" noChangeArrowheads="1"/>
          </p:cNvSpPr>
          <p:nvPr>
            <p:ph idx="1"/>
          </p:nvPr>
        </p:nvSpPr>
        <p:spPr/>
        <p:txBody>
          <a:bodyPr/>
          <a:lstStyle/>
          <a:p>
            <a:pPr eaLnBrk="1" hangingPunct="1"/>
            <a:r>
              <a:rPr lang="en-US" dirty="0" smtClean="0"/>
              <a:t>It is the most important feature.</a:t>
            </a:r>
          </a:p>
          <a:p>
            <a:pPr eaLnBrk="1" hangingPunct="1"/>
            <a:endParaRPr lang="en-US" dirty="0" smtClean="0"/>
          </a:p>
          <a:p>
            <a:pPr eaLnBrk="1" hangingPunct="1"/>
            <a:r>
              <a:rPr lang="en-US" dirty="0" smtClean="0"/>
              <a:t>It is sensitive to middle ear conditions including MEE, chronic otitis media, cholesteatoma and ossicular adhesion, ossicular discontinuity, TM perforation, glomus tumor.</a:t>
            </a:r>
          </a:p>
        </p:txBody>
      </p:sp>
    </p:spTree>
    <p:extLst>
      <p:ext uri="{BB962C8B-B14F-4D97-AF65-F5344CB8AC3E}">
        <p14:creationId xmlns:p14="http://schemas.microsoft.com/office/powerpoint/2010/main" xmlns="" val="365361311"/>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r>
              <a:rPr lang="en-US" dirty="0" smtClean="0"/>
              <a:t>Tympanometric width</a:t>
            </a:r>
          </a:p>
        </p:txBody>
      </p:sp>
      <p:sp>
        <p:nvSpPr>
          <p:cNvPr id="11267" name="Rectangle 3"/>
          <p:cNvSpPr>
            <a:spLocks noGrp="1" noChangeArrowheads="1"/>
          </p:cNvSpPr>
          <p:nvPr>
            <p:ph idx="1"/>
          </p:nvPr>
        </p:nvSpPr>
        <p:spPr/>
        <p:txBody>
          <a:bodyPr>
            <a:noAutofit/>
          </a:bodyPr>
          <a:lstStyle/>
          <a:p>
            <a:pPr eaLnBrk="1" hangingPunct="1">
              <a:lnSpc>
                <a:spcPct val="80000"/>
              </a:lnSpc>
            </a:pPr>
            <a:r>
              <a:rPr lang="en-US" sz="2400" dirty="0" smtClean="0"/>
              <a:t>The sharpness of the peak is an indicator of middle ear pathology.</a:t>
            </a:r>
          </a:p>
          <a:p>
            <a:pPr eaLnBrk="1" hangingPunct="1">
              <a:lnSpc>
                <a:spcPct val="80000"/>
              </a:lnSpc>
            </a:pPr>
            <a:endParaRPr lang="en-US" sz="2400" dirty="0" smtClean="0"/>
          </a:p>
          <a:p>
            <a:pPr eaLnBrk="1" hangingPunct="1">
              <a:lnSpc>
                <a:spcPct val="80000"/>
              </a:lnSpc>
            </a:pPr>
            <a:r>
              <a:rPr lang="en-US" sz="2400" dirty="0" smtClean="0"/>
              <a:t>Determined by bisecting the distance from the peak to the positive tail of the </a:t>
            </a:r>
            <a:r>
              <a:rPr lang="en-US" sz="2400" dirty="0" err="1" smtClean="0"/>
              <a:t>tympanogram</a:t>
            </a:r>
            <a:r>
              <a:rPr lang="en-US" sz="2400" dirty="0" smtClean="0"/>
              <a:t>.</a:t>
            </a:r>
          </a:p>
          <a:p>
            <a:pPr eaLnBrk="1" hangingPunct="1">
              <a:lnSpc>
                <a:spcPct val="80000"/>
              </a:lnSpc>
            </a:pPr>
            <a:endParaRPr lang="en-US" sz="2400" dirty="0" smtClean="0"/>
          </a:p>
          <a:p>
            <a:pPr eaLnBrk="1" hangingPunct="1">
              <a:lnSpc>
                <a:spcPct val="80000"/>
              </a:lnSpc>
            </a:pPr>
            <a:r>
              <a:rPr lang="en-US" sz="2400" dirty="0" smtClean="0"/>
              <a:t>The width of the </a:t>
            </a:r>
            <a:r>
              <a:rPr lang="en-US" sz="2400" dirty="0" err="1" smtClean="0"/>
              <a:t>tympanogram</a:t>
            </a:r>
            <a:r>
              <a:rPr lang="en-US" sz="2400" dirty="0" smtClean="0"/>
              <a:t> at that point is determined in daPa.</a:t>
            </a:r>
          </a:p>
          <a:p>
            <a:pPr eaLnBrk="1" hangingPunct="1">
              <a:lnSpc>
                <a:spcPct val="80000"/>
              </a:lnSpc>
            </a:pPr>
            <a:endParaRPr lang="en-US" sz="2400" dirty="0" smtClean="0"/>
          </a:p>
          <a:p>
            <a:pPr eaLnBrk="1" hangingPunct="1">
              <a:lnSpc>
                <a:spcPct val="80000"/>
              </a:lnSpc>
            </a:pPr>
            <a:r>
              <a:rPr lang="en-US" sz="2400" dirty="0" smtClean="0"/>
              <a:t>Abnormally narrow tympanograms might be related to otosclerosis but this has not been confirmed.</a:t>
            </a:r>
          </a:p>
          <a:p>
            <a:pPr eaLnBrk="1" hangingPunct="1">
              <a:lnSpc>
                <a:spcPct val="80000"/>
              </a:lnSpc>
            </a:pPr>
            <a:endParaRPr lang="en-US" sz="2400" dirty="0" smtClean="0"/>
          </a:p>
          <a:p>
            <a:pPr eaLnBrk="1" hangingPunct="1">
              <a:lnSpc>
                <a:spcPct val="80000"/>
              </a:lnSpc>
            </a:pPr>
            <a:r>
              <a:rPr lang="en-US" sz="2400" dirty="0" smtClean="0"/>
              <a:t>But abnormally wide peak has been found to be related to middle ear effusion. </a:t>
            </a:r>
          </a:p>
        </p:txBody>
      </p:sp>
    </p:spTree>
    <p:extLst>
      <p:ext uri="{BB962C8B-B14F-4D97-AF65-F5344CB8AC3E}">
        <p14:creationId xmlns:p14="http://schemas.microsoft.com/office/powerpoint/2010/main" xmlns="" val="2216327758"/>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algn="ctr" eaLnBrk="1" hangingPunct="1"/>
            <a:r>
              <a:rPr lang="en-US" dirty="0" smtClean="0"/>
              <a:t>Tympanometric peak pressure</a:t>
            </a:r>
          </a:p>
        </p:txBody>
      </p:sp>
      <p:sp>
        <p:nvSpPr>
          <p:cNvPr id="12291" name="Rectangle 3"/>
          <p:cNvSpPr>
            <a:spLocks noGrp="1" noChangeArrowheads="1"/>
          </p:cNvSpPr>
          <p:nvPr>
            <p:ph idx="1"/>
          </p:nvPr>
        </p:nvSpPr>
        <p:spPr/>
        <p:txBody>
          <a:bodyPr>
            <a:normAutofit fontScale="92500" lnSpcReduction="10000"/>
          </a:bodyPr>
          <a:lstStyle/>
          <a:p>
            <a:pPr eaLnBrk="1" hangingPunct="1">
              <a:lnSpc>
                <a:spcPct val="90000"/>
              </a:lnSpc>
            </a:pPr>
            <a:r>
              <a:rPr lang="en-US" sz="2200" dirty="0" smtClean="0"/>
              <a:t>The pressure at which the peak occurred.</a:t>
            </a:r>
          </a:p>
          <a:p>
            <a:pPr eaLnBrk="1" hangingPunct="1">
              <a:lnSpc>
                <a:spcPct val="90000"/>
              </a:lnSpc>
            </a:pPr>
            <a:endParaRPr lang="en-US" sz="2200" dirty="0" smtClean="0"/>
          </a:p>
          <a:p>
            <a:pPr eaLnBrk="1" hangingPunct="1">
              <a:lnSpc>
                <a:spcPct val="90000"/>
              </a:lnSpc>
            </a:pPr>
            <a:r>
              <a:rPr lang="en-US" sz="2200" dirty="0" smtClean="0"/>
              <a:t>Is an indicator of the pressure in the middle ear space.</a:t>
            </a:r>
          </a:p>
          <a:p>
            <a:pPr eaLnBrk="1" hangingPunct="1">
              <a:lnSpc>
                <a:spcPct val="90000"/>
              </a:lnSpc>
            </a:pPr>
            <a:endParaRPr lang="en-US" sz="2200" dirty="0" smtClean="0"/>
          </a:p>
          <a:p>
            <a:pPr eaLnBrk="1" hangingPunct="1">
              <a:lnSpc>
                <a:spcPct val="90000"/>
              </a:lnSpc>
            </a:pPr>
            <a:r>
              <a:rPr lang="en-US" sz="2200" dirty="0" smtClean="0"/>
              <a:t>Negative pressure is thought to happen because the gases of the bacteria resulted from infection is absorbed by the middle ear mucosa and then a negative middle ear pressure occur.</a:t>
            </a:r>
          </a:p>
          <a:p>
            <a:pPr eaLnBrk="1" hangingPunct="1">
              <a:lnSpc>
                <a:spcPct val="90000"/>
              </a:lnSpc>
            </a:pPr>
            <a:endParaRPr lang="en-US" sz="2200" dirty="0" smtClean="0"/>
          </a:p>
          <a:p>
            <a:pPr eaLnBrk="1" hangingPunct="1">
              <a:lnSpc>
                <a:spcPct val="90000"/>
              </a:lnSpc>
            </a:pPr>
            <a:r>
              <a:rPr lang="en-US" sz="2200" dirty="0" smtClean="0"/>
              <a:t>Studies however found that, without other tympanometric, audiometric or otoscopic abnormalities; negative pressure probably does not indicate a significant middle ear disorder.</a:t>
            </a:r>
          </a:p>
          <a:p>
            <a:pPr eaLnBrk="1" hangingPunct="1">
              <a:lnSpc>
                <a:spcPct val="90000"/>
              </a:lnSpc>
            </a:pPr>
            <a:endParaRPr lang="en-US" sz="2200" dirty="0" smtClean="0"/>
          </a:p>
          <a:p>
            <a:pPr eaLnBrk="1" hangingPunct="1">
              <a:lnSpc>
                <a:spcPct val="90000"/>
              </a:lnSpc>
            </a:pPr>
            <a:r>
              <a:rPr lang="en-US" sz="2200" dirty="0" smtClean="0"/>
              <a:t>Positive middle ear pressure has been reported in acute otitis media.</a:t>
            </a:r>
          </a:p>
        </p:txBody>
      </p:sp>
    </p:spTree>
    <p:extLst>
      <p:ext uri="{BB962C8B-B14F-4D97-AF65-F5344CB8AC3E}">
        <p14:creationId xmlns:p14="http://schemas.microsoft.com/office/powerpoint/2010/main" xmlns="" val="182100789"/>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dirty="0" smtClean="0"/>
              <a:t>Equivalent ear canal volume </a:t>
            </a:r>
          </a:p>
        </p:txBody>
      </p:sp>
      <p:sp>
        <p:nvSpPr>
          <p:cNvPr id="13315" name="Rectangle 3"/>
          <p:cNvSpPr>
            <a:spLocks noGrp="1" noChangeArrowheads="1"/>
          </p:cNvSpPr>
          <p:nvPr>
            <p:ph idx="1"/>
          </p:nvPr>
        </p:nvSpPr>
        <p:spPr/>
        <p:txBody>
          <a:bodyPr>
            <a:normAutofit/>
          </a:bodyPr>
          <a:lstStyle/>
          <a:p>
            <a:pPr eaLnBrk="1" hangingPunct="1">
              <a:lnSpc>
                <a:spcPct val="90000"/>
              </a:lnSpc>
            </a:pPr>
            <a:r>
              <a:rPr lang="en-US" dirty="0" smtClean="0"/>
              <a:t>In the presence of a flat </a:t>
            </a:r>
            <a:r>
              <a:rPr lang="en-US" dirty="0" err="1" smtClean="0"/>
              <a:t>tympanogram</a:t>
            </a:r>
            <a:r>
              <a:rPr lang="en-US" dirty="0" smtClean="0"/>
              <a:t>, an estimate of the air in the canal can provide valuable information.</a:t>
            </a:r>
          </a:p>
          <a:p>
            <a:pPr eaLnBrk="1" hangingPunct="1">
              <a:lnSpc>
                <a:spcPct val="90000"/>
              </a:lnSpc>
            </a:pPr>
            <a:endParaRPr lang="en-US" dirty="0" smtClean="0"/>
          </a:p>
          <a:p>
            <a:pPr eaLnBrk="1" hangingPunct="1">
              <a:lnSpc>
                <a:spcPct val="90000"/>
              </a:lnSpc>
            </a:pPr>
            <a:r>
              <a:rPr lang="en-US" dirty="0" smtClean="0"/>
              <a:t>Like detecting perforations in the TM. Or patency of the myringetomy tube.</a:t>
            </a:r>
          </a:p>
          <a:p>
            <a:pPr eaLnBrk="1" hangingPunct="1">
              <a:lnSpc>
                <a:spcPct val="90000"/>
              </a:lnSpc>
            </a:pPr>
            <a:endParaRPr lang="en-US" dirty="0" smtClean="0"/>
          </a:p>
          <a:p>
            <a:pPr eaLnBrk="1" hangingPunct="1">
              <a:lnSpc>
                <a:spcPct val="90000"/>
              </a:lnSpc>
            </a:pPr>
            <a:r>
              <a:rPr lang="en-US" dirty="0" smtClean="0"/>
              <a:t>Usually high volume with flat tymps represents either perforations or patent vent tubes.</a:t>
            </a:r>
          </a:p>
          <a:p>
            <a:pPr eaLnBrk="1" hangingPunct="1">
              <a:lnSpc>
                <a:spcPct val="90000"/>
              </a:lnSpc>
              <a:buNone/>
            </a:pPr>
            <a:endParaRPr lang="en-US" sz="2700" dirty="0" smtClean="0"/>
          </a:p>
        </p:txBody>
      </p:sp>
    </p:spTree>
    <p:extLst>
      <p:ext uri="{BB962C8B-B14F-4D97-AF65-F5344CB8AC3E}">
        <p14:creationId xmlns:p14="http://schemas.microsoft.com/office/powerpoint/2010/main" xmlns="" val="3593511326"/>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ctr" eaLnBrk="1" hangingPunct="1"/>
            <a:r>
              <a:rPr lang="en-US" dirty="0" smtClean="0"/>
              <a:t>Sensitivity and specificity</a:t>
            </a:r>
          </a:p>
        </p:txBody>
      </p:sp>
      <p:sp>
        <p:nvSpPr>
          <p:cNvPr id="14339" name="Rectangle 3"/>
          <p:cNvSpPr>
            <a:spLocks noGrp="1" noChangeArrowheads="1"/>
          </p:cNvSpPr>
          <p:nvPr>
            <p:ph idx="1"/>
          </p:nvPr>
        </p:nvSpPr>
        <p:spPr/>
        <p:txBody>
          <a:bodyPr>
            <a:normAutofit fontScale="92500" lnSpcReduction="10000"/>
          </a:bodyPr>
          <a:lstStyle/>
          <a:p>
            <a:pPr eaLnBrk="1" hangingPunct="1"/>
            <a:r>
              <a:rPr lang="en-US" dirty="0" smtClean="0"/>
              <a:t>Sensitivity has been found to be around 82% for MEE.</a:t>
            </a:r>
          </a:p>
          <a:p>
            <a:pPr eaLnBrk="1" hangingPunct="1"/>
            <a:endParaRPr lang="en-US" dirty="0" smtClean="0"/>
          </a:p>
          <a:p>
            <a:pPr eaLnBrk="1" hangingPunct="1"/>
            <a:r>
              <a:rPr lang="en-US" dirty="0" smtClean="0"/>
              <a:t>Normal type A has 100% specificity.</a:t>
            </a:r>
          </a:p>
          <a:p>
            <a:pPr eaLnBrk="1" hangingPunct="1"/>
            <a:endParaRPr lang="en-US" dirty="0" smtClean="0"/>
          </a:p>
          <a:p>
            <a:pPr eaLnBrk="1" hangingPunct="1"/>
            <a:r>
              <a:rPr lang="en-US" dirty="0" smtClean="0"/>
              <a:t>Overall sensitivity of around 80% and specificity of around 90%.</a:t>
            </a:r>
          </a:p>
          <a:p>
            <a:pPr eaLnBrk="1" hangingPunct="1"/>
            <a:endParaRPr lang="en-US" dirty="0" smtClean="0"/>
          </a:p>
          <a:p>
            <a:pPr eaLnBrk="1" hangingPunct="1"/>
            <a:r>
              <a:rPr lang="en-US" dirty="0" smtClean="0"/>
              <a:t>That is good but means we need to interpret results with caution. </a:t>
            </a:r>
          </a:p>
        </p:txBody>
      </p:sp>
    </p:spTree>
    <p:extLst>
      <p:ext uri="{BB962C8B-B14F-4D97-AF65-F5344CB8AC3E}">
        <p14:creationId xmlns:p14="http://schemas.microsoft.com/office/powerpoint/2010/main" xmlns="" val="3322358324"/>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0418" name="Rectangle 15"/>
          <p:cNvSpPr>
            <a:spLocks noGrp="1" noChangeArrowheads="1"/>
          </p:cNvSpPr>
          <p:nvPr>
            <p:ph type="title" sz="quarter"/>
          </p:nvPr>
        </p:nvSpPr>
        <p:spPr/>
        <p:txBody>
          <a:bodyPr/>
          <a:lstStyle/>
          <a:p>
            <a:pPr eaLnBrk="1" hangingPunct="1"/>
            <a:r>
              <a:rPr lang="en-US" dirty="0" smtClean="0"/>
              <a:t>Tympanogram Types</a:t>
            </a:r>
          </a:p>
        </p:txBody>
      </p:sp>
      <p:pic>
        <p:nvPicPr>
          <p:cNvPr id="60419" name="Picture 5" descr="A_tymp"/>
          <p:cNvPicPr>
            <a:picLocks noGrp="1" noChangeAspect="1" noChangeArrowheads="1"/>
          </p:cNvPicPr>
          <p:nvPr>
            <p:ph sz="quarter" idx="1"/>
          </p:nvPr>
        </p:nvPicPr>
        <p:blipFill>
          <a:blip r:embed="rId3"/>
          <a:srcRect/>
          <a:stretch>
            <a:fillRect/>
          </a:stretch>
        </p:blipFill>
        <p:spPr>
          <a:xfrm>
            <a:off x="762000" y="1676400"/>
            <a:ext cx="1849438" cy="2185988"/>
          </a:xfrm>
        </p:spPr>
      </p:pic>
      <p:pic>
        <p:nvPicPr>
          <p:cNvPr id="60420" name="Picture 8" descr="Ad_tymp"/>
          <p:cNvPicPr>
            <a:picLocks noGrp="1" noChangeAspect="1" noChangeArrowheads="1"/>
          </p:cNvPicPr>
          <p:nvPr>
            <p:ph sz="quarter" idx="2"/>
          </p:nvPr>
        </p:nvPicPr>
        <p:blipFill>
          <a:blip r:embed="rId4"/>
          <a:srcRect/>
          <a:stretch>
            <a:fillRect/>
          </a:stretch>
        </p:blipFill>
        <p:spPr>
          <a:xfrm>
            <a:off x="3276600" y="1752600"/>
            <a:ext cx="1836738" cy="2185988"/>
          </a:xfrm>
        </p:spPr>
      </p:pic>
      <p:pic>
        <p:nvPicPr>
          <p:cNvPr id="60421" name="Picture 11" descr="Ap_tymp"/>
          <p:cNvPicPr>
            <a:picLocks noGrp="1" noChangeAspect="1" noChangeArrowheads="1"/>
          </p:cNvPicPr>
          <p:nvPr>
            <p:ph sz="quarter" idx="3"/>
          </p:nvPr>
        </p:nvPicPr>
        <p:blipFill>
          <a:blip r:embed="rId5"/>
          <a:srcRect/>
          <a:stretch>
            <a:fillRect/>
          </a:stretch>
        </p:blipFill>
        <p:spPr>
          <a:xfrm>
            <a:off x="7010400" y="4343400"/>
            <a:ext cx="1836738" cy="2187575"/>
          </a:xfrm>
        </p:spPr>
      </p:pic>
      <p:pic>
        <p:nvPicPr>
          <p:cNvPr id="60422" name="Picture 14" descr="As_tymp"/>
          <p:cNvPicPr>
            <a:picLocks noGrp="1" noChangeAspect="1" noChangeArrowheads="1"/>
          </p:cNvPicPr>
          <p:nvPr>
            <p:ph sz="quarter" idx="4"/>
          </p:nvPr>
        </p:nvPicPr>
        <p:blipFill>
          <a:blip r:embed="rId6"/>
          <a:srcRect/>
          <a:stretch>
            <a:fillRect/>
          </a:stretch>
        </p:blipFill>
        <p:spPr>
          <a:xfrm>
            <a:off x="5943600" y="1676400"/>
            <a:ext cx="1827213" cy="2187575"/>
          </a:xfrm>
        </p:spPr>
      </p:pic>
      <p:pic>
        <p:nvPicPr>
          <p:cNvPr id="60423" name="Picture 17" descr="Blow_tymp"/>
          <p:cNvPicPr>
            <a:picLocks noChangeAspect="1" noChangeArrowheads="1"/>
          </p:cNvPicPr>
          <p:nvPr/>
        </p:nvPicPr>
        <p:blipFill>
          <a:blip r:embed="rId7"/>
          <a:srcRect/>
          <a:stretch>
            <a:fillRect/>
          </a:stretch>
        </p:blipFill>
        <p:spPr bwMode="auto">
          <a:xfrm>
            <a:off x="685800" y="4343400"/>
            <a:ext cx="1857375" cy="2219325"/>
          </a:xfrm>
          <a:prstGeom prst="rect">
            <a:avLst/>
          </a:prstGeom>
          <a:noFill/>
          <a:ln w="9525">
            <a:noFill/>
            <a:miter lim="800000"/>
            <a:headEnd/>
            <a:tailEnd/>
          </a:ln>
        </p:spPr>
      </p:pic>
      <p:pic>
        <p:nvPicPr>
          <p:cNvPr id="60424" name="Picture 18" descr="C_tymp2"/>
          <p:cNvPicPr>
            <a:picLocks noChangeAspect="1" noChangeArrowheads="1"/>
          </p:cNvPicPr>
          <p:nvPr/>
        </p:nvPicPr>
        <p:blipFill>
          <a:blip r:embed="rId8"/>
          <a:srcRect/>
          <a:stretch>
            <a:fillRect/>
          </a:stretch>
        </p:blipFill>
        <p:spPr bwMode="auto">
          <a:xfrm>
            <a:off x="5029200" y="4343400"/>
            <a:ext cx="1847850" cy="2219325"/>
          </a:xfrm>
          <a:prstGeom prst="rect">
            <a:avLst/>
          </a:prstGeom>
          <a:noFill/>
          <a:ln w="9525">
            <a:noFill/>
            <a:miter lim="800000"/>
            <a:headEnd/>
            <a:tailEnd/>
          </a:ln>
        </p:spPr>
      </p:pic>
      <p:pic>
        <p:nvPicPr>
          <p:cNvPr id="60425" name="Picture 19" descr="Bhigh_tymp"/>
          <p:cNvPicPr>
            <a:picLocks noChangeAspect="1" noChangeArrowheads="1"/>
          </p:cNvPicPr>
          <p:nvPr/>
        </p:nvPicPr>
        <p:blipFill>
          <a:blip r:embed="rId9"/>
          <a:srcRect/>
          <a:stretch>
            <a:fillRect/>
          </a:stretch>
        </p:blipFill>
        <p:spPr bwMode="auto">
          <a:xfrm>
            <a:off x="2971800" y="4343400"/>
            <a:ext cx="1876425" cy="2209800"/>
          </a:xfrm>
          <a:prstGeom prst="rect">
            <a:avLst/>
          </a:prstGeom>
          <a:noFill/>
          <a:ln w="9525">
            <a:noFill/>
            <a:miter lim="800000"/>
            <a:headEnd/>
            <a:tailEnd/>
          </a:ln>
        </p:spPr>
      </p:pic>
    </p:spTree>
    <p:extLst>
      <p:ext uri="{BB962C8B-B14F-4D97-AF65-F5344CB8AC3E}">
        <p14:creationId xmlns:p14="http://schemas.microsoft.com/office/powerpoint/2010/main" xmlns="" val="19011854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838200"/>
          </a:xfrm>
        </p:spPr>
        <p:txBody>
          <a:bodyPr/>
          <a:lstStyle/>
          <a:p>
            <a:pPr eaLnBrk="1" hangingPunct="1"/>
            <a:r>
              <a:rPr lang="en-US" dirty="0" smtClean="0"/>
              <a:t>Type A Tympanogram</a:t>
            </a:r>
          </a:p>
        </p:txBody>
      </p:sp>
      <p:graphicFrame>
        <p:nvGraphicFramePr>
          <p:cNvPr id="73785" name="Group 57"/>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73757" name="WordArt 29"/>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73758" name="WordArt 30"/>
          <p:cNvSpPr>
            <a:spLocks noChangeArrowheads="1" noChangeShapeType="1" noTextEdit="1"/>
          </p:cNvSpPr>
          <p:nvPr/>
        </p:nvSpPr>
        <p:spPr bwMode="auto">
          <a:xfrm>
            <a:off x="2286000" y="6019800"/>
            <a:ext cx="1752600" cy="6096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Normal or SN</a:t>
            </a:r>
          </a:p>
        </p:txBody>
      </p:sp>
      <p:pic>
        <p:nvPicPr>
          <p:cNvPr id="73731" name="Picture 3" descr="A_tymp"/>
          <p:cNvPicPr>
            <a:picLocks noGrp="1" noChangeAspect="1" noChangeArrowheads="1"/>
          </p:cNvPicPr>
          <p:nvPr>
            <p:ph sz="half" idx="1"/>
          </p:nvPr>
        </p:nvPicPr>
        <p:blipFill>
          <a:blip r:embed="rId3">
            <a:grayscl/>
          </a:blip>
          <a:srcRect/>
          <a:stretch>
            <a:fillRect/>
          </a:stretch>
        </p:blipFill>
        <p:spPr>
          <a:xfrm>
            <a:off x="2286000" y="2667000"/>
            <a:ext cx="1679575" cy="1981200"/>
          </a:xfrm>
          <a:solidFill>
            <a:schemeClr val="bg1"/>
          </a:solidFill>
        </p:spPr>
      </p:pic>
      <p:grpSp>
        <p:nvGrpSpPr>
          <p:cNvPr id="61460" name="Group 103"/>
          <p:cNvGrpSpPr>
            <a:grpSpLocks/>
          </p:cNvGrpSpPr>
          <p:nvPr/>
        </p:nvGrpSpPr>
        <p:grpSpPr bwMode="auto">
          <a:xfrm>
            <a:off x="0" y="1905000"/>
            <a:ext cx="7696200" cy="571500"/>
            <a:chOff x="0" y="1200"/>
            <a:chExt cx="4800" cy="360"/>
          </a:xfrm>
        </p:grpSpPr>
        <p:sp>
          <p:nvSpPr>
            <p:cNvPr id="61484" name="Line 58"/>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1485" name="WordArt 6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1461" name="Line 59"/>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1462" name="Line 60"/>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1463" name="WordArt 62"/>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3793" name="Picture 65" descr="5"/>
          <p:cNvPicPr>
            <a:picLocks noChangeAspect="1" noChangeArrowheads="1"/>
          </p:cNvPicPr>
          <p:nvPr/>
        </p:nvPicPr>
        <p:blipFill>
          <a:blip r:embed="rId4"/>
          <a:srcRect/>
          <a:stretch>
            <a:fillRect/>
          </a:stretch>
        </p:blipFill>
        <p:spPr bwMode="auto">
          <a:xfrm>
            <a:off x="2514600" y="1524000"/>
            <a:ext cx="1190625" cy="1181100"/>
          </a:xfrm>
          <a:prstGeom prst="rect">
            <a:avLst/>
          </a:prstGeom>
          <a:noFill/>
          <a:ln w="9525">
            <a:noFill/>
            <a:miter lim="800000"/>
            <a:headEnd/>
            <a:tailEnd/>
          </a:ln>
        </p:spPr>
      </p:pic>
      <p:grpSp>
        <p:nvGrpSpPr>
          <p:cNvPr id="3" name="Group 105"/>
          <p:cNvGrpSpPr>
            <a:grpSpLocks/>
          </p:cNvGrpSpPr>
          <p:nvPr/>
        </p:nvGrpSpPr>
        <p:grpSpPr bwMode="auto">
          <a:xfrm>
            <a:off x="4800600" y="4724400"/>
            <a:ext cx="4191000" cy="2133600"/>
            <a:chOff x="3024" y="2976"/>
            <a:chExt cx="2640" cy="1344"/>
          </a:xfrm>
        </p:grpSpPr>
        <p:pic>
          <p:nvPicPr>
            <p:cNvPr id="61466" name="Picture 64" descr="normal hearing audiogram"/>
            <p:cNvPicPr>
              <a:picLocks noChangeAspect="1" noChangeArrowheads="1"/>
            </p:cNvPicPr>
            <p:nvPr/>
          </p:nvPicPr>
          <p:blipFill>
            <a:blip r:embed="rId5"/>
            <a:srcRect t="6897"/>
            <a:stretch>
              <a:fillRect/>
            </a:stretch>
          </p:blipFill>
          <p:spPr bwMode="auto">
            <a:xfrm>
              <a:off x="3024" y="2976"/>
              <a:ext cx="1298" cy="1344"/>
            </a:xfrm>
            <a:prstGeom prst="rect">
              <a:avLst/>
            </a:prstGeom>
            <a:noFill/>
            <a:ln w="9525">
              <a:noFill/>
              <a:miter lim="800000"/>
              <a:headEnd/>
              <a:tailEnd/>
            </a:ln>
          </p:spPr>
        </p:pic>
        <p:grpSp>
          <p:nvGrpSpPr>
            <p:cNvPr id="61467" name="Group 102"/>
            <p:cNvGrpSpPr>
              <a:grpSpLocks/>
            </p:cNvGrpSpPr>
            <p:nvPr/>
          </p:nvGrpSpPr>
          <p:grpSpPr bwMode="auto">
            <a:xfrm>
              <a:off x="4368" y="2976"/>
              <a:ext cx="1296" cy="1342"/>
              <a:chOff x="4368" y="2976"/>
              <a:chExt cx="1296" cy="1342"/>
            </a:xfrm>
          </p:grpSpPr>
          <p:pic>
            <p:nvPicPr>
              <p:cNvPr id="61468" name="Picture 67" descr="moderate hearing loss audiogram"/>
              <p:cNvPicPr>
                <a:picLocks noChangeAspect="1" noChangeArrowheads="1"/>
              </p:cNvPicPr>
              <p:nvPr/>
            </p:nvPicPr>
            <p:blipFill>
              <a:blip r:embed="rId6"/>
              <a:srcRect t="7692"/>
              <a:stretch>
                <a:fillRect/>
              </a:stretch>
            </p:blipFill>
            <p:spPr bwMode="auto">
              <a:xfrm>
                <a:off x="4368" y="2976"/>
                <a:ext cx="1296" cy="1342"/>
              </a:xfrm>
              <a:prstGeom prst="rect">
                <a:avLst/>
              </a:prstGeom>
              <a:noFill/>
              <a:ln w="9525">
                <a:noFill/>
                <a:miter lim="800000"/>
                <a:headEnd/>
                <a:tailEnd/>
              </a:ln>
            </p:spPr>
          </p:pic>
          <p:grpSp>
            <p:nvGrpSpPr>
              <p:cNvPr id="61469" name="Group 72"/>
              <p:cNvGrpSpPr>
                <a:grpSpLocks/>
              </p:cNvGrpSpPr>
              <p:nvPr/>
            </p:nvGrpSpPr>
            <p:grpSpPr bwMode="auto">
              <a:xfrm>
                <a:off x="4800" y="3744"/>
                <a:ext cx="48" cy="48"/>
                <a:chOff x="480" y="3648"/>
                <a:chExt cx="96" cy="96"/>
              </a:xfrm>
            </p:grpSpPr>
            <p:sp>
              <p:nvSpPr>
                <p:cNvPr id="61482" name="Line 73"/>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3" name="Line 74"/>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0" name="Group 75"/>
              <p:cNvGrpSpPr>
                <a:grpSpLocks/>
              </p:cNvGrpSpPr>
              <p:nvPr/>
            </p:nvGrpSpPr>
            <p:grpSpPr bwMode="auto">
              <a:xfrm>
                <a:off x="4992" y="3792"/>
                <a:ext cx="48" cy="48"/>
                <a:chOff x="480" y="3648"/>
                <a:chExt cx="96" cy="96"/>
              </a:xfrm>
            </p:grpSpPr>
            <p:sp>
              <p:nvSpPr>
                <p:cNvPr id="61480" name="Line 76"/>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81" name="Line 77"/>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1" name="Group 78"/>
              <p:cNvGrpSpPr>
                <a:grpSpLocks/>
              </p:cNvGrpSpPr>
              <p:nvPr/>
            </p:nvGrpSpPr>
            <p:grpSpPr bwMode="auto">
              <a:xfrm>
                <a:off x="5136" y="3792"/>
                <a:ext cx="48" cy="48"/>
                <a:chOff x="480" y="3648"/>
                <a:chExt cx="96" cy="96"/>
              </a:xfrm>
            </p:grpSpPr>
            <p:sp>
              <p:nvSpPr>
                <p:cNvPr id="61478" name="Line 79"/>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9" name="Line 80"/>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2" name="Group 81"/>
              <p:cNvGrpSpPr>
                <a:grpSpLocks/>
              </p:cNvGrpSpPr>
              <p:nvPr/>
            </p:nvGrpSpPr>
            <p:grpSpPr bwMode="auto">
              <a:xfrm>
                <a:off x="5280" y="3840"/>
                <a:ext cx="48" cy="48"/>
                <a:chOff x="480" y="3648"/>
                <a:chExt cx="96" cy="96"/>
              </a:xfrm>
            </p:grpSpPr>
            <p:sp>
              <p:nvSpPr>
                <p:cNvPr id="61476" name="Line 82"/>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7" name="Line 83"/>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nvGrpSpPr>
              <p:cNvPr id="61473" name="Group 84"/>
              <p:cNvGrpSpPr>
                <a:grpSpLocks/>
              </p:cNvGrpSpPr>
              <p:nvPr/>
            </p:nvGrpSpPr>
            <p:grpSpPr bwMode="auto">
              <a:xfrm>
                <a:off x="4656" y="3648"/>
                <a:ext cx="48" cy="48"/>
                <a:chOff x="480" y="3648"/>
                <a:chExt cx="96" cy="96"/>
              </a:xfrm>
            </p:grpSpPr>
            <p:sp>
              <p:nvSpPr>
                <p:cNvPr id="61474" name="Line 85"/>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dirty="0"/>
                </a:p>
              </p:txBody>
            </p:sp>
            <p:sp>
              <p:nvSpPr>
                <p:cNvPr id="61475" name="Line 86"/>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dirty="0"/>
                </a:p>
              </p:txBody>
            </p:sp>
          </p:grpSp>
        </p:grpSp>
      </p:grpSp>
    </p:spTree>
    <p:extLst>
      <p:ext uri="{BB962C8B-B14F-4D97-AF65-F5344CB8AC3E}">
        <p14:creationId xmlns:p14="http://schemas.microsoft.com/office/powerpoint/2010/main" xmlns="" val="86436661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3793"/>
                                        </p:tgtEl>
                                        <p:attrNameLst>
                                          <p:attrName>style.visibility</p:attrName>
                                        </p:attrNameLst>
                                      </p:cBhvr>
                                      <p:to>
                                        <p:strVal val="visible"/>
                                      </p:to>
                                    </p:set>
                                    <p:anim calcmode="lin" valueType="num">
                                      <p:cBhvr>
                                        <p:cTn id="15" dur="1000" fill="hold"/>
                                        <p:tgtEl>
                                          <p:spTgt spid="73793"/>
                                        </p:tgtEl>
                                        <p:attrNameLst>
                                          <p:attrName>ppt_w</p:attrName>
                                        </p:attrNameLst>
                                      </p:cBhvr>
                                      <p:tavLst>
                                        <p:tav tm="0">
                                          <p:val>
                                            <p:strVal val="#ppt_w*0.70"/>
                                          </p:val>
                                        </p:tav>
                                        <p:tav tm="100000">
                                          <p:val>
                                            <p:strVal val="#ppt_w"/>
                                          </p:val>
                                        </p:tav>
                                      </p:tavLst>
                                    </p:anim>
                                    <p:anim calcmode="lin" valueType="num">
                                      <p:cBhvr>
                                        <p:cTn id="16" dur="1000" fill="hold"/>
                                        <p:tgtEl>
                                          <p:spTgt spid="73793"/>
                                        </p:tgtEl>
                                        <p:attrNameLst>
                                          <p:attrName>ppt_h</p:attrName>
                                        </p:attrNameLst>
                                      </p:cBhvr>
                                      <p:tavLst>
                                        <p:tav tm="0">
                                          <p:val>
                                            <p:strVal val="#ppt_h"/>
                                          </p:val>
                                        </p:tav>
                                        <p:tav tm="100000">
                                          <p:val>
                                            <p:strVal val="#ppt_h"/>
                                          </p:val>
                                        </p:tav>
                                      </p:tavLst>
                                    </p:anim>
                                    <p:animEffect transition="in" filter="fade">
                                      <p:cBhvr>
                                        <p:cTn id="17" dur="1000"/>
                                        <p:tgtEl>
                                          <p:spTgt spid="7379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3757"/>
                                        </p:tgtEl>
                                        <p:attrNameLst>
                                          <p:attrName>style.visibility</p:attrName>
                                        </p:attrNameLst>
                                      </p:cBhvr>
                                      <p:to>
                                        <p:strVal val="visible"/>
                                      </p:to>
                                    </p:set>
                                    <p:anim calcmode="lin" valueType="num">
                                      <p:cBhvr>
                                        <p:cTn id="22" dur="1000" fill="hold"/>
                                        <p:tgtEl>
                                          <p:spTgt spid="73757"/>
                                        </p:tgtEl>
                                        <p:attrNameLst>
                                          <p:attrName>ppt_w</p:attrName>
                                        </p:attrNameLst>
                                      </p:cBhvr>
                                      <p:tavLst>
                                        <p:tav tm="0">
                                          <p:val>
                                            <p:strVal val="#ppt_w*0.70"/>
                                          </p:val>
                                        </p:tav>
                                        <p:tav tm="100000">
                                          <p:val>
                                            <p:strVal val="#ppt_w"/>
                                          </p:val>
                                        </p:tav>
                                      </p:tavLst>
                                    </p:anim>
                                    <p:anim calcmode="lin" valueType="num">
                                      <p:cBhvr>
                                        <p:cTn id="23" dur="1000" fill="hold"/>
                                        <p:tgtEl>
                                          <p:spTgt spid="73757"/>
                                        </p:tgtEl>
                                        <p:attrNameLst>
                                          <p:attrName>ppt_h</p:attrName>
                                        </p:attrNameLst>
                                      </p:cBhvr>
                                      <p:tavLst>
                                        <p:tav tm="0">
                                          <p:val>
                                            <p:strVal val="#ppt_h"/>
                                          </p:val>
                                        </p:tav>
                                        <p:tav tm="100000">
                                          <p:val>
                                            <p:strVal val="#ppt_h"/>
                                          </p:val>
                                        </p:tav>
                                      </p:tavLst>
                                    </p:anim>
                                    <p:animEffect transition="in" filter="fade">
                                      <p:cBhvr>
                                        <p:cTn id="24" dur="1000"/>
                                        <p:tgtEl>
                                          <p:spTgt spid="7375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3758"/>
                                        </p:tgtEl>
                                        <p:attrNameLst>
                                          <p:attrName>style.visibility</p:attrName>
                                        </p:attrNameLst>
                                      </p:cBhvr>
                                      <p:to>
                                        <p:strVal val="visible"/>
                                      </p:to>
                                    </p:set>
                                    <p:anim calcmode="lin" valueType="num">
                                      <p:cBhvr>
                                        <p:cTn id="29" dur="1000" fill="hold"/>
                                        <p:tgtEl>
                                          <p:spTgt spid="73758"/>
                                        </p:tgtEl>
                                        <p:attrNameLst>
                                          <p:attrName>ppt_w</p:attrName>
                                        </p:attrNameLst>
                                      </p:cBhvr>
                                      <p:tavLst>
                                        <p:tav tm="0">
                                          <p:val>
                                            <p:strVal val="#ppt_w*0.70"/>
                                          </p:val>
                                        </p:tav>
                                        <p:tav tm="100000">
                                          <p:val>
                                            <p:strVal val="#ppt_w"/>
                                          </p:val>
                                        </p:tav>
                                      </p:tavLst>
                                    </p:anim>
                                    <p:anim calcmode="lin" valueType="num">
                                      <p:cBhvr>
                                        <p:cTn id="30" dur="1000" fill="hold"/>
                                        <p:tgtEl>
                                          <p:spTgt spid="73758"/>
                                        </p:tgtEl>
                                        <p:attrNameLst>
                                          <p:attrName>ppt_h</p:attrName>
                                        </p:attrNameLst>
                                      </p:cBhvr>
                                      <p:tavLst>
                                        <p:tav tm="0">
                                          <p:val>
                                            <p:strVal val="#ppt_h"/>
                                          </p:val>
                                        </p:tav>
                                        <p:tav tm="100000">
                                          <p:val>
                                            <p:strVal val="#ppt_h"/>
                                          </p:val>
                                        </p:tav>
                                      </p:tavLst>
                                    </p:anim>
                                    <p:animEffect transition="in" filter="fade">
                                      <p:cBhvr>
                                        <p:cTn id="31" dur="1000"/>
                                        <p:tgtEl>
                                          <p:spTgt spid="7375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7" grpId="0" animBg="1"/>
      <p:bldP spid="7375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D</a:t>
            </a:r>
            <a:r>
              <a:rPr lang="en-US" dirty="0" smtClean="0"/>
              <a:t> Tympanogram</a:t>
            </a:r>
          </a:p>
        </p:txBody>
      </p:sp>
      <p:graphicFrame>
        <p:nvGraphicFramePr>
          <p:cNvPr id="75779"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2481" name="Group 22"/>
          <p:cNvGrpSpPr>
            <a:grpSpLocks/>
          </p:cNvGrpSpPr>
          <p:nvPr/>
        </p:nvGrpSpPr>
        <p:grpSpPr bwMode="auto">
          <a:xfrm>
            <a:off x="0" y="1905000"/>
            <a:ext cx="7696200" cy="571500"/>
            <a:chOff x="0" y="1200"/>
            <a:chExt cx="4800" cy="360"/>
          </a:xfrm>
        </p:grpSpPr>
        <p:sp>
          <p:nvSpPr>
            <p:cNvPr id="62510" name="Line 23"/>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2511" name="WordArt 24"/>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2482" name="Line 25"/>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2483" name="Line 26"/>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2484" name="WordArt 27"/>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5824" name="Picture 48" descr="Ad_tymp"/>
          <p:cNvPicPr>
            <a:picLocks noChangeAspect="1" noChangeArrowheads="1"/>
          </p:cNvPicPr>
          <p:nvPr/>
        </p:nvPicPr>
        <p:blipFill>
          <a:blip r:embed="rId3"/>
          <a:srcRect/>
          <a:stretch>
            <a:fillRect/>
          </a:stretch>
        </p:blipFill>
        <p:spPr bwMode="auto">
          <a:xfrm>
            <a:off x="2286000" y="2667000"/>
            <a:ext cx="1644650" cy="1957388"/>
          </a:xfrm>
          <a:prstGeom prst="rect">
            <a:avLst/>
          </a:prstGeom>
          <a:solidFill>
            <a:schemeClr val="bg1"/>
          </a:solidFill>
          <a:ln w="9525">
            <a:noFill/>
            <a:miter lim="800000"/>
            <a:headEnd/>
            <a:tailEnd/>
          </a:ln>
        </p:spPr>
      </p:pic>
      <p:grpSp>
        <p:nvGrpSpPr>
          <p:cNvPr id="3" name="Group 51"/>
          <p:cNvGrpSpPr>
            <a:grpSpLocks/>
          </p:cNvGrpSpPr>
          <p:nvPr/>
        </p:nvGrpSpPr>
        <p:grpSpPr bwMode="auto">
          <a:xfrm>
            <a:off x="2286000" y="4724400"/>
            <a:ext cx="1219200" cy="1295400"/>
            <a:chOff x="1440" y="2976"/>
            <a:chExt cx="768" cy="816"/>
          </a:xfrm>
        </p:grpSpPr>
        <p:sp>
          <p:nvSpPr>
            <p:cNvPr id="62508" name="WordArt 19"/>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2509" name="WordArt 50"/>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a:t>
              </a:r>
            </a:p>
          </p:txBody>
        </p:sp>
      </p:grpSp>
      <p:sp>
        <p:nvSpPr>
          <p:cNvPr id="75828" name="WordArt 52"/>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Disarticulation</a:t>
            </a:r>
          </a:p>
        </p:txBody>
      </p:sp>
      <p:pic>
        <p:nvPicPr>
          <p:cNvPr id="75830" name="Picture 54" descr="Dislocated_Incus_Labeled"/>
          <p:cNvPicPr>
            <a:picLocks noChangeAspect="1" noChangeArrowheads="1"/>
          </p:cNvPicPr>
          <p:nvPr/>
        </p:nvPicPr>
        <p:blipFill>
          <a:blip r:embed="rId4"/>
          <a:srcRect/>
          <a:stretch>
            <a:fillRect/>
          </a:stretch>
        </p:blipFill>
        <p:spPr bwMode="auto">
          <a:xfrm>
            <a:off x="2286000" y="1600200"/>
            <a:ext cx="1676400" cy="1092200"/>
          </a:xfrm>
          <a:prstGeom prst="rect">
            <a:avLst/>
          </a:prstGeom>
          <a:noFill/>
          <a:ln w="9525">
            <a:noFill/>
            <a:miter lim="800000"/>
            <a:headEnd/>
            <a:tailEnd/>
          </a:ln>
        </p:spPr>
      </p:pic>
      <p:grpSp>
        <p:nvGrpSpPr>
          <p:cNvPr id="4" name="Group 74"/>
          <p:cNvGrpSpPr>
            <a:grpSpLocks/>
          </p:cNvGrpSpPr>
          <p:nvPr/>
        </p:nvGrpSpPr>
        <p:grpSpPr bwMode="auto">
          <a:xfrm>
            <a:off x="5562600" y="4648200"/>
            <a:ext cx="1939925" cy="2133600"/>
            <a:chOff x="3504" y="2928"/>
            <a:chExt cx="1222" cy="1344"/>
          </a:xfrm>
        </p:grpSpPr>
        <p:grpSp>
          <p:nvGrpSpPr>
            <p:cNvPr id="62493" name="Group 72"/>
            <p:cNvGrpSpPr>
              <a:grpSpLocks/>
            </p:cNvGrpSpPr>
            <p:nvPr/>
          </p:nvGrpSpPr>
          <p:grpSpPr bwMode="auto">
            <a:xfrm>
              <a:off x="3504" y="2928"/>
              <a:ext cx="1222" cy="1344"/>
              <a:chOff x="3504" y="2928"/>
              <a:chExt cx="1222" cy="1344"/>
            </a:xfrm>
          </p:grpSpPr>
          <p:pic>
            <p:nvPicPr>
              <p:cNvPr id="62495" name="Picture 56" descr="AudiogramOssicDisartic"/>
              <p:cNvPicPr>
                <a:picLocks noChangeAspect="1" noChangeArrowheads="1"/>
              </p:cNvPicPr>
              <p:nvPr/>
            </p:nvPicPr>
            <p:blipFill>
              <a:blip r:embed="rId5"/>
              <a:srcRect/>
              <a:stretch>
                <a:fillRect/>
              </a:stretch>
            </p:blipFill>
            <p:spPr bwMode="auto">
              <a:xfrm>
                <a:off x="3504" y="2928"/>
                <a:ext cx="1222" cy="1344"/>
              </a:xfrm>
              <a:prstGeom prst="rect">
                <a:avLst/>
              </a:prstGeom>
              <a:noFill/>
              <a:ln w="9525">
                <a:noFill/>
                <a:miter lim="800000"/>
                <a:headEnd/>
                <a:tailEnd/>
              </a:ln>
            </p:spPr>
          </p:pic>
          <p:grpSp>
            <p:nvGrpSpPr>
              <p:cNvPr id="62496" name="Group 62"/>
              <p:cNvGrpSpPr>
                <a:grpSpLocks/>
              </p:cNvGrpSpPr>
              <p:nvPr/>
            </p:nvGrpSpPr>
            <p:grpSpPr bwMode="auto">
              <a:xfrm>
                <a:off x="3648" y="3072"/>
                <a:ext cx="96" cy="96"/>
                <a:chOff x="384" y="3456"/>
                <a:chExt cx="96" cy="96"/>
              </a:xfrm>
            </p:grpSpPr>
            <p:sp>
              <p:nvSpPr>
                <p:cNvPr id="62506" name="Line 6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7" name="Line 6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7" name="Group 63"/>
              <p:cNvGrpSpPr>
                <a:grpSpLocks/>
              </p:cNvGrpSpPr>
              <p:nvPr/>
            </p:nvGrpSpPr>
            <p:grpSpPr bwMode="auto">
              <a:xfrm>
                <a:off x="3840" y="3072"/>
                <a:ext cx="96" cy="96"/>
                <a:chOff x="384" y="3456"/>
                <a:chExt cx="96" cy="96"/>
              </a:xfrm>
            </p:grpSpPr>
            <p:sp>
              <p:nvSpPr>
                <p:cNvPr id="62504" name="Line 64"/>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5" name="Line 65"/>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8" name="Group 66"/>
              <p:cNvGrpSpPr>
                <a:grpSpLocks/>
              </p:cNvGrpSpPr>
              <p:nvPr/>
            </p:nvGrpSpPr>
            <p:grpSpPr bwMode="auto">
              <a:xfrm>
                <a:off x="4080" y="3072"/>
                <a:ext cx="96" cy="96"/>
                <a:chOff x="384" y="3456"/>
                <a:chExt cx="96" cy="96"/>
              </a:xfrm>
            </p:grpSpPr>
            <p:sp>
              <p:nvSpPr>
                <p:cNvPr id="62502" name="Line 67"/>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3" name="Line 68"/>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62499" name="Group 69"/>
              <p:cNvGrpSpPr>
                <a:grpSpLocks/>
              </p:cNvGrpSpPr>
              <p:nvPr/>
            </p:nvGrpSpPr>
            <p:grpSpPr bwMode="auto">
              <a:xfrm>
                <a:off x="4272" y="3072"/>
                <a:ext cx="96" cy="96"/>
                <a:chOff x="384" y="3456"/>
                <a:chExt cx="96" cy="96"/>
              </a:xfrm>
            </p:grpSpPr>
            <p:sp>
              <p:nvSpPr>
                <p:cNvPr id="62500" name="Line 7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501" name="Line 7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sp>
          <p:nvSpPr>
            <p:cNvPr id="62494" name="Line 73"/>
            <p:cNvSpPr>
              <a:spLocks noChangeShapeType="1"/>
            </p:cNvSpPr>
            <p:nvPr/>
          </p:nvSpPr>
          <p:spPr bwMode="auto">
            <a:xfrm>
              <a:off x="3504" y="2976"/>
              <a:ext cx="1200" cy="0"/>
            </a:xfrm>
            <a:prstGeom prst="line">
              <a:avLst/>
            </a:prstGeom>
            <a:noFill/>
            <a:ln w="76200">
              <a:solidFill>
                <a:srgbClr val="00006C"/>
              </a:solidFill>
              <a:round/>
              <a:headEnd/>
              <a:tailEnd/>
            </a:ln>
          </p:spPr>
          <p:txBody>
            <a:bodyPr/>
            <a:lstStyle/>
            <a:p>
              <a:endParaRPr lang="en-US" dirty="0"/>
            </a:p>
          </p:txBody>
        </p:sp>
      </p:grpSp>
      <p:grpSp>
        <p:nvGrpSpPr>
          <p:cNvPr id="62490" name="Group 75"/>
          <p:cNvGrpSpPr>
            <a:grpSpLocks/>
          </p:cNvGrpSpPr>
          <p:nvPr/>
        </p:nvGrpSpPr>
        <p:grpSpPr bwMode="auto">
          <a:xfrm>
            <a:off x="5791200" y="4876800"/>
            <a:ext cx="152400" cy="152400"/>
            <a:chOff x="384" y="3456"/>
            <a:chExt cx="96" cy="96"/>
          </a:xfrm>
        </p:grpSpPr>
        <p:sp>
          <p:nvSpPr>
            <p:cNvPr id="62491" name="Line 7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2492" name="Line 7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Tree>
    <p:extLst>
      <p:ext uri="{BB962C8B-B14F-4D97-AF65-F5344CB8AC3E}">
        <p14:creationId xmlns:p14="http://schemas.microsoft.com/office/powerpoint/2010/main" xmlns="" val="378699230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5824"/>
                                        </p:tgtEl>
                                        <p:attrNameLst>
                                          <p:attrName>style.visibility</p:attrName>
                                        </p:attrNameLst>
                                      </p:cBhvr>
                                      <p:to>
                                        <p:strVal val="visible"/>
                                      </p:to>
                                    </p:set>
                                    <p:animEffect transition="in" filter="fade">
                                      <p:cBhvr>
                                        <p:cTn id="7" dur="2000"/>
                                        <p:tgtEl>
                                          <p:spTgt spid="75824"/>
                                        </p:tgtEl>
                                      </p:cBhvr>
                                    </p:animEffect>
                                    <p:anim calcmode="lin" valueType="num">
                                      <p:cBhvr>
                                        <p:cTn id="8" dur="2000" fill="hold"/>
                                        <p:tgtEl>
                                          <p:spTgt spid="75824"/>
                                        </p:tgtEl>
                                        <p:attrNameLst>
                                          <p:attrName>style.rotation</p:attrName>
                                        </p:attrNameLst>
                                      </p:cBhvr>
                                      <p:tavLst>
                                        <p:tav tm="0">
                                          <p:val>
                                            <p:fltVal val="720"/>
                                          </p:val>
                                        </p:tav>
                                        <p:tav tm="100000">
                                          <p:val>
                                            <p:fltVal val="0"/>
                                          </p:val>
                                        </p:tav>
                                      </p:tavLst>
                                    </p:anim>
                                    <p:anim calcmode="lin" valueType="num">
                                      <p:cBhvr>
                                        <p:cTn id="9" dur="2000" fill="hold"/>
                                        <p:tgtEl>
                                          <p:spTgt spid="75824"/>
                                        </p:tgtEl>
                                        <p:attrNameLst>
                                          <p:attrName>ppt_h</p:attrName>
                                        </p:attrNameLst>
                                      </p:cBhvr>
                                      <p:tavLst>
                                        <p:tav tm="0">
                                          <p:val>
                                            <p:fltVal val="0"/>
                                          </p:val>
                                        </p:tav>
                                        <p:tav tm="100000">
                                          <p:val>
                                            <p:strVal val="#ppt_h"/>
                                          </p:val>
                                        </p:tav>
                                      </p:tavLst>
                                    </p:anim>
                                    <p:anim calcmode="lin" valueType="num">
                                      <p:cBhvr>
                                        <p:cTn id="10" dur="2000" fill="hold"/>
                                        <p:tgtEl>
                                          <p:spTgt spid="7582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5830"/>
                                        </p:tgtEl>
                                        <p:attrNameLst>
                                          <p:attrName>style.visibility</p:attrName>
                                        </p:attrNameLst>
                                      </p:cBhvr>
                                      <p:to>
                                        <p:strVal val="visible"/>
                                      </p:to>
                                    </p:set>
                                    <p:anim calcmode="lin" valueType="num">
                                      <p:cBhvr>
                                        <p:cTn id="15" dur="1000" fill="hold"/>
                                        <p:tgtEl>
                                          <p:spTgt spid="75830"/>
                                        </p:tgtEl>
                                        <p:attrNameLst>
                                          <p:attrName>ppt_w</p:attrName>
                                        </p:attrNameLst>
                                      </p:cBhvr>
                                      <p:tavLst>
                                        <p:tav tm="0">
                                          <p:val>
                                            <p:strVal val="#ppt_w*0.70"/>
                                          </p:val>
                                        </p:tav>
                                        <p:tav tm="100000">
                                          <p:val>
                                            <p:strVal val="#ppt_w"/>
                                          </p:val>
                                        </p:tav>
                                      </p:tavLst>
                                    </p:anim>
                                    <p:anim calcmode="lin" valueType="num">
                                      <p:cBhvr>
                                        <p:cTn id="16" dur="1000" fill="hold"/>
                                        <p:tgtEl>
                                          <p:spTgt spid="75830"/>
                                        </p:tgtEl>
                                        <p:attrNameLst>
                                          <p:attrName>ppt_h</p:attrName>
                                        </p:attrNameLst>
                                      </p:cBhvr>
                                      <p:tavLst>
                                        <p:tav tm="0">
                                          <p:val>
                                            <p:strVal val="#ppt_h"/>
                                          </p:val>
                                        </p:tav>
                                        <p:tav tm="100000">
                                          <p:val>
                                            <p:strVal val="#ppt_h"/>
                                          </p:val>
                                        </p:tav>
                                      </p:tavLst>
                                    </p:anim>
                                    <p:animEffect transition="in" filter="fade">
                                      <p:cBhvr>
                                        <p:cTn id="17" dur="1000"/>
                                        <p:tgtEl>
                                          <p:spTgt spid="7583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5828"/>
                                        </p:tgtEl>
                                        <p:attrNameLst>
                                          <p:attrName>style.visibility</p:attrName>
                                        </p:attrNameLst>
                                      </p:cBhvr>
                                      <p:to>
                                        <p:strVal val="visible"/>
                                      </p:to>
                                    </p:set>
                                    <p:anim calcmode="lin" valueType="num">
                                      <p:cBhvr>
                                        <p:cTn id="29" dur="1000" fill="hold"/>
                                        <p:tgtEl>
                                          <p:spTgt spid="75828"/>
                                        </p:tgtEl>
                                        <p:attrNameLst>
                                          <p:attrName>ppt_w</p:attrName>
                                        </p:attrNameLst>
                                      </p:cBhvr>
                                      <p:tavLst>
                                        <p:tav tm="0">
                                          <p:val>
                                            <p:strVal val="#ppt_w*0.70"/>
                                          </p:val>
                                        </p:tav>
                                        <p:tav tm="100000">
                                          <p:val>
                                            <p:strVal val="#ppt_w"/>
                                          </p:val>
                                        </p:tav>
                                      </p:tavLst>
                                    </p:anim>
                                    <p:anim calcmode="lin" valueType="num">
                                      <p:cBhvr>
                                        <p:cTn id="30" dur="1000" fill="hold"/>
                                        <p:tgtEl>
                                          <p:spTgt spid="75828"/>
                                        </p:tgtEl>
                                        <p:attrNameLst>
                                          <p:attrName>ppt_h</p:attrName>
                                        </p:attrNameLst>
                                      </p:cBhvr>
                                      <p:tavLst>
                                        <p:tav tm="0">
                                          <p:val>
                                            <p:strVal val="#ppt_h"/>
                                          </p:val>
                                        </p:tav>
                                        <p:tav tm="100000">
                                          <p:val>
                                            <p:strVal val="#ppt_h"/>
                                          </p:val>
                                        </p:tav>
                                      </p:tavLst>
                                    </p:anim>
                                    <p:animEffect transition="in" filter="fade">
                                      <p:cBhvr>
                                        <p:cTn id="31" dur="1000"/>
                                        <p:tgtEl>
                                          <p:spTgt spid="7582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14400" y="685800"/>
            <a:ext cx="8229600" cy="1143000"/>
          </a:xfrm>
          <a:prstGeom prst="rect">
            <a:avLst/>
          </a:prstGeom>
          <a:noFill/>
          <a:ln w="9525">
            <a:noFill/>
            <a:miter lim="800000"/>
            <a:headEnd/>
            <a:tailEnd/>
          </a:ln>
        </p:spPr>
        <p:txBody>
          <a:bodyPr anchor="ctr"/>
          <a:lstStyle/>
          <a:p>
            <a:pPr algn="ctr">
              <a:lnSpc>
                <a:spcPct val="90000"/>
              </a:lnSpc>
            </a:pPr>
            <a:r>
              <a:rPr lang="en-AU" sz="3000" b="1" dirty="0">
                <a:solidFill>
                  <a:schemeClr val="hlink"/>
                </a:solidFill>
                <a:latin typeface="Arial" charset="0"/>
              </a:rPr>
              <a:t>Behavioural Observation Audiometry (BOA)</a:t>
            </a:r>
          </a:p>
        </p:txBody>
      </p:sp>
      <p:sp>
        <p:nvSpPr>
          <p:cNvPr id="714755" name="Rectangle 3"/>
          <p:cNvSpPr>
            <a:spLocks noChangeArrowheads="1"/>
          </p:cNvSpPr>
          <p:nvPr/>
        </p:nvSpPr>
        <p:spPr bwMode="auto">
          <a:xfrm>
            <a:off x="762000" y="2362200"/>
            <a:ext cx="8610600" cy="4079875"/>
          </a:xfrm>
          <a:prstGeom prst="rect">
            <a:avLst/>
          </a:prstGeom>
          <a:noFill/>
          <a:ln w="9525">
            <a:noFill/>
            <a:miter lim="800000"/>
            <a:headEnd/>
            <a:tailEnd/>
          </a:ln>
        </p:spPr>
        <p:txBody>
          <a:bodyPr/>
          <a:lstStyle/>
          <a:p>
            <a:pPr marL="342900" indent="-342900" algn="ctr">
              <a:lnSpc>
                <a:spcPct val="90000"/>
              </a:lnSpc>
              <a:spcBef>
                <a:spcPct val="20000"/>
              </a:spcBef>
              <a:buClr>
                <a:srgbClr val="000000"/>
              </a:buClr>
              <a:buSzPct val="70000"/>
              <a:buFont typeface="Wingdings" pitchFamily="2" charset="2"/>
              <a:buNone/>
            </a:pPr>
            <a:r>
              <a:rPr lang="en-AU" b="1" u="sng" dirty="0">
                <a:solidFill>
                  <a:srgbClr val="000000"/>
                </a:solidFill>
                <a:latin typeface="Arial" charset="0"/>
              </a:rPr>
              <a:t>Observing changes in behaviour in response to sounds</a:t>
            </a:r>
            <a:endParaRPr lang="en-AU" dirty="0">
              <a:solidFill>
                <a:srgbClr val="000000"/>
              </a:solidFill>
              <a:latin typeface="Arial" charset="0"/>
            </a:endParaRPr>
          </a:p>
          <a:p>
            <a:pPr marL="342900" indent="-342900" algn="ctr">
              <a:lnSpc>
                <a:spcPct val="90000"/>
              </a:lnSpc>
              <a:spcBef>
                <a:spcPct val="20000"/>
              </a:spcBef>
              <a:buClr>
                <a:srgbClr val="000000"/>
              </a:buClr>
              <a:buSzPct val="70000"/>
              <a:buFont typeface="Wingdings" pitchFamily="2" charset="2"/>
              <a:buNone/>
            </a:pPr>
            <a:r>
              <a:rPr lang="en-AU" b="1" dirty="0">
                <a:solidFill>
                  <a:srgbClr val="339966"/>
                </a:solidFill>
                <a:latin typeface="Arial" charset="0"/>
              </a:rPr>
              <a:t>Who?</a:t>
            </a:r>
          </a:p>
          <a:p>
            <a:pPr marL="342900" indent="-342900">
              <a:lnSpc>
                <a:spcPct val="90000"/>
              </a:lnSpc>
              <a:spcBef>
                <a:spcPct val="20000"/>
              </a:spcBef>
              <a:buClr>
                <a:srgbClr val="000000"/>
              </a:buClr>
              <a:buSzPct val="70000"/>
              <a:buFont typeface="Wingdings" pitchFamily="2" charset="2"/>
              <a:buNone/>
            </a:pPr>
            <a:r>
              <a:rPr lang="en-AU" dirty="0">
                <a:solidFill>
                  <a:srgbClr val="000000"/>
                </a:solidFill>
                <a:latin typeface="Arial" charset="0"/>
              </a:rPr>
              <a:t>Very young babies (under 6mths corrected) or with similar functional age. </a:t>
            </a:r>
          </a:p>
          <a:p>
            <a:pPr marL="342900" indent="-342900" algn="ctr">
              <a:lnSpc>
                <a:spcPct val="90000"/>
              </a:lnSpc>
              <a:spcBef>
                <a:spcPct val="20000"/>
              </a:spcBef>
              <a:buClr>
                <a:srgbClr val="000000"/>
              </a:buClr>
              <a:buSzPct val="70000"/>
              <a:buFont typeface="Wingdings" pitchFamily="2" charset="2"/>
              <a:buNone/>
            </a:pPr>
            <a:r>
              <a:rPr lang="en-AU" b="1" dirty="0">
                <a:solidFill>
                  <a:srgbClr val="339966"/>
                </a:solidFill>
                <a:latin typeface="Arial" charset="0"/>
              </a:rPr>
              <a:t>Test sounds &amp; materials</a:t>
            </a:r>
          </a:p>
          <a:p>
            <a:pPr marL="342900" indent="-342900">
              <a:lnSpc>
                <a:spcPct val="90000"/>
              </a:lnSpc>
              <a:spcBef>
                <a:spcPct val="20000"/>
              </a:spcBef>
              <a:buClr>
                <a:srgbClr val="000000"/>
              </a:buClr>
              <a:buSzPct val="70000"/>
              <a:buFont typeface="Wingdings" pitchFamily="2" charset="2"/>
              <a:buChar char="l"/>
            </a:pPr>
            <a:r>
              <a:rPr lang="en-AU" dirty="0">
                <a:solidFill>
                  <a:srgbClr val="000000"/>
                </a:solidFill>
                <a:latin typeface="Arial" charset="0"/>
              </a:rPr>
              <a:t>Calibrated (known frequency and intensity) noisemakers </a:t>
            </a:r>
          </a:p>
          <a:p>
            <a:pPr marL="342900" indent="-342900">
              <a:lnSpc>
                <a:spcPct val="90000"/>
              </a:lnSpc>
              <a:spcBef>
                <a:spcPct val="20000"/>
              </a:spcBef>
              <a:buClr>
                <a:srgbClr val="000000"/>
              </a:buClr>
              <a:buSzPct val="70000"/>
              <a:buFont typeface="Wingdings" pitchFamily="2" charset="2"/>
              <a:buChar char="l"/>
            </a:pPr>
            <a:r>
              <a:rPr lang="en-AU" dirty="0">
                <a:solidFill>
                  <a:srgbClr val="000000"/>
                </a:solidFill>
                <a:latin typeface="Arial" charset="0"/>
              </a:rPr>
              <a:t>Audiologist records sound level (from sound level meter), sound type &amp; observed response- observer determines whether response is present/absent</a:t>
            </a:r>
          </a:p>
        </p:txBody>
      </p:sp>
    </p:spTree>
    <p:extLst>
      <p:ext uri="{BB962C8B-B14F-4D97-AF65-F5344CB8AC3E}">
        <p14:creationId xmlns:p14="http://schemas.microsoft.com/office/powerpoint/2010/main" xmlns="" val="3999514343"/>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4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4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838200"/>
          </a:xfrm>
        </p:spPr>
        <p:txBody>
          <a:bodyPr/>
          <a:lstStyle/>
          <a:p>
            <a:pPr eaLnBrk="1" hangingPunct="1"/>
            <a:r>
              <a:rPr lang="en-US" dirty="0" smtClean="0"/>
              <a:t>Type A</a:t>
            </a:r>
            <a:r>
              <a:rPr lang="en-US" sz="2400" dirty="0" smtClean="0"/>
              <a:t>S</a:t>
            </a:r>
            <a:r>
              <a:rPr lang="en-US" dirty="0" smtClean="0"/>
              <a:t> Tympanogram</a:t>
            </a:r>
          </a:p>
        </p:txBody>
      </p:sp>
      <p:graphicFrame>
        <p:nvGraphicFramePr>
          <p:cNvPr id="77827"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3505" name="Group 19"/>
          <p:cNvGrpSpPr>
            <a:grpSpLocks/>
          </p:cNvGrpSpPr>
          <p:nvPr/>
        </p:nvGrpSpPr>
        <p:grpSpPr bwMode="auto">
          <a:xfrm>
            <a:off x="0" y="1905000"/>
            <a:ext cx="7696200" cy="571500"/>
            <a:chOff x="0" y="1200"/>
            <a:chExt cx="4800" cy="360"/>
          </a:xfrm>
        </p:grpSpPr>
        <p:sp>
          <p:nvSpPr>
            <p:cNvPr id="6351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352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3506"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3507"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3508"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3" name="Group 53"/>
          <p:cNvGrpSpPr>
            <a:grpSpLocks/>
          </p:cNvGrpSpPr>
          <p:nvPr/>
        </p:nvGrpSpPr>
        <p:grpSpPr bwMode="auto">
          <a:xfrm>
            <a:off x="2362200" y="4724400"/>
            <a:ext cx="1219200" cy="1295400"/>
            <a:chOff x="1440" y="2976"/>
            <a:chExt cx="768" cy="816"/>
          </a:xfrm>
        </p:grpSpPr>
        <p:sp>
          <p:nvSpPr>
            <p:cNvPr id="63517" name="WordArt 27"/>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3518" name="WordArt 28"/>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a:t>
              </a:r>
            </a:p>
          </p:txBody>
        </p:sp>
      </p:grpSp>
      <p:sp>
        <p:nvSpPr>
          <p:cNvPr id="77853" name="WordArt 29"/>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Otosclerosis</a:t>
            </a:r>
          </a:p>
        </p:txBody>
      </p:sp>
      <p:grpSp>
        <p:nvGrpSpPr>
          <p:cNvPr id="63511" name="Group 47"/>
          <p:cNvGrpSpPr>
            <a:grpSpLocks/>
          </p:cNvGrpSpPr>
          <p:nvPr/>
        </p:nvGrpSpPr>
        <p:grpSpPr bwMode="auto">
          <a:xfrm>
            <a:off x="5791200" y="4876800"/>
            <a:ext cx="152400" cy="152400"/>
            <a:chOff x="384" y="3456"/>
            <a:chExt cx="96" cy="96"/>
          </a:xfrm>
        </p:grpSpPr>
        <p:sp>
          <p:nvSpPr>
            <p:cNvPr id="63515"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3516"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7874" name="Picture 50" descr="As_tymp"/>
          <p:cNvPicPr>
            <a:picLocks noChangeAspect="1" noChangeArrowheads="1"/>
          </p:cNvPicPr>
          <p:nvPr/>
        </p:nvPicPr>
        <p:blipFill>
          <a:blip r:embed="rId3"/>
          <a:srcRect/>
          <a:stretch>
            <a:fillRect/>
          </a:stretch>
        </p:blipFill>
        <p:spPr bwMode="auto">
          <a:xfrm>
            <a:off x="2260600" y="2613025"/>
            <a:ext cx="1700213" cy="2035175"/>
          </a:xfrm>
          <a:prstGeom prst="rect">
            <a:avLst/>
          </a:prstGeom>
          <a:solidFill>
            <a:schemeClr val="bg1"/>
          </a:solidFill>
          <a:ln w="9525">
            <a:noFill/>
            <a:miter lim="800000"/>
            <a:headEnd/>
            <a:tailEnd/>
          </a:ln>
        </p:spPr>
      </p:pic>
      <p:pic>
        <p:nvPicPr>
          <p:cNvPr id="77876" name="Picture 52" descr="hearing evaluation"/>
          <p:cNvPicPr>
            <a:picLocks noChangeAspect="1" noChangeArrowheads="1"/>
          </p:cNvPicPr>
          <p:nvPr/>
        </p:nvPicPr>
        <p:blipFill>
          <a:blip r:embed="rId4">
            <a:lum bright="-6000"/>
          </a:blip>
          <a:srcRect l="48889" t="19608"/>
          <a:stretch>
            <a:fillRect/>
          </a:stretch>
        </p:blipFill>
        <p:spPr bwMode="auto">
          <a:xfrm>
            <a:off x="5867400" y="4648200"/>
            <a:ext cx="2438400" cy="2173288"/>
          </a:xfrm>
          <a:prstGeom prst="rect">
            <a:avLst/>
          </a:prstGeom>
          <a:noFill/>
          <a:ln w="9525">
            <a:noFill/>
            <a:miter lim="800000"/>
            <a:headEnd/>
            <a:tailEnd/>
          </a:ln>
        </p:spPr>
      </p:pic>
      <p:pic>
        <p:nvPicPr>
          <p:cNvPr id="77879" name="Picture 55" descr="stapes%20fixation%2075d"/>
          <p:cNvPicPr>
            <a:picLocks noChangeAspect="1" noChangeArrowheads="1"/>
          </p:cNvPicPr>
          <p:nvPr/>
        </p:nvPicPr>
        <p:blipFill>
          <a:blip r:embed="rId5"/>
          <a:srcRect/>
          <a:stretch>
            <a:fillRect/>
          </a:stretch>
        </p:blipFill>
        <p:spPr bwMode="auto">
          <a:xfrm>
            <a:off x="2667000" y="1524000"/>
            <a:ext cx="969963" cy="1095375"/>
          </a:xfrm>
          <a:prstGeom prst="rect">
            <a:avLst/>
          </a:prstGeom>
          <a:noFill/>
          <a:ln w="9525">
            <a:noFill/>
            <a:miter lim="800000"/>
            <a:headEnd/>
            <a:tailEnd/>
          </a:ln>
        </p:spPr>
      </p:pic>
    </p:spTree>
    <p:extLst>
      <p:ext uri="{BB962C8B-B14F-4D97-AF65-F5344CB8AC3E}">
        <p14:creationId xmlns:p14="http://schemas.microsoft.com/office/powerpoint/2010/main" xmlns="" val="237430573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7874"/>
                                        </p:tgtEl>
                                        <p:attrNameLst>
                                          <p:attrName>style.visibility</p:attrName>
                                        </p:attrNameLst>
                                      </p:cBhvr>
                                      <p:to>
                                        <p:strVal val="visible"/>
                                      </p:to>
                                    </p:set>
                                    <p:animEffect transition="in" filter="fade">
                                      <p:cBhvr>
                                        <p:cTn id="7" dur="2000"/>
                                        <p:tgtEl>
                                          <p:spTgt spid="77874"/>
                                        </p:tgtEl>
                                      </p:cBhvr>
                                    </p:animEffect>
                                    <p:anim calcmode="lin" valueType="num">
                                      <p:cBhvr>
                                        <p:cTn id="8" dur="2000" fill="hold"/>
                                        <p:tgtEl>
                                          <p:spTgt spid="77874"/>
                                        </p:tgtEl>
                                        <p:attrNameLst>
                                          <p:attrName>style.rotation</p:attrName>
                                        </p:attrNameLst>
                                      </p:cBhvr>
                                      <p:tavLst>
                                        <p:tav tm="0">
                                          <p:val>
                                            <p:fltVal val="720"/>
                                          </p:val>
                                        </p:tav>
                                        <p:tav tm="100000">
                                          <p:val>
                                            <p:fltVal val="0"/>
                                          </p:val>
                                        </p:tav>
                                      </p:tavLst>
                                    </p:anim>
                                    <p:anim calcmode="lin" valueType="num">
                                      <p:cBhvr>
                                        <p:cTn id="9" dur="2000" fill="hold"/>
                                        <p:tgtEl>
                                          <p:spTgt spid="77874"/>
                                        </p:tgtEl>
                                        <p:attrNameLst>
                                          <p:attrName>ppt_h</p:attrName>
                                        </p:attrNameLst>
                                      </p:cBhvr>
                                      <p:tavLst>
                                        <p:tav tm="0">
                                          <p:val>
                                            <p:fltVal val="0"/>
                                          </p:val>
                                        </p:tav>
                                        <p:tav tm="100000">
                                          <p:val>
                                            <p:strVal val="#ppt_h"/>
                                          </p:val>
                                        </p:tav>
                                      </p:tavLst>
                                    </p:anim>
                                    <p:anim calcmode="lin" valueType="num">
                                      <p:cBhvr>
                                        <p:cTn id="10" dur="2000" fill="hold"/>
                                        <p:tgtEl>
                                          <p:spTgt spid="778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7879"/>
                                        </p:tgtEl>
                                        <p:attrNameLst>
                                          <p:attrName>style.visibility</p:attrName>
                                        </p:attrNameLst>
                                      </p:cBhvr>
                                      <p:to>
                                        <p:strVal val="visible"/>
                                      </p:to>
                                    </p:set>
                                    <p:anim calcmode="lin" valueType="num">
                                      <p:cBhvr>
                                        <p:cTn id="15" dur="1000" fill="hold"/>
                                        <p:tgtEl>
                                          <p:spTgt spid="77879"/>
                                        </p:tgtEl>
                                        <p:attrNameLst>
                                          <p:attrName>ppt_w</p:attrName>
                                        </p:attrNameLst>
                                      </p:cBhvr>
                                      <p:tavLst>
                                        <p:tav tm="0">
                                          <p:val>
                                            <p:strVal val="#ppt_w*0.70"/>
                                          </p:val>
                                        </p:tav>
                                        <p:tav tm="100000">
                                          <p:val>
                                            <p:strVal val="#ppt_w"/>
                                          </p:val>
                                        </p:tav>
                                      </p:tavLst>
                                    </p:anim>
                                    <p:anim calcmode="lin" valueType="num">
                                      <p:cBhvr>
                                        <p:cTn id="16" dur="1000" fill="hold"/>
                                        <p:tgtEl>
                                          <p:spTgt spid="77879"/>
                                        </p:tgtEl>
                                        <p:attrNameLst>
                                          <p:attrName>ppt_h</p:attrName>
                                        </p:attrNameLst>
                                      </p:cBhvr>
                                      <p:tavLst>
                                        <p:tav tm="0">
                                          <p:val>
                                            <p:strVal val="#ppt_h"/>
                                          </p:val>
                                        </p:tav>
                                        <p:tav tm="100000">
                                          <p:val>
                                            <p:strVal val="#ppt_h"/>
                                          </p:val>
                                        </p:tav>
                                      </p:tavLst>
                                    </p:anim>
                                    <p:animEffect transition="in" filter="fade">
                                      <p:cBhvr>
                                        <p:cTn id="17" dur="1000"/>
                                        <p:tgtEl>
                                          <p:spTgt spid="7787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7853"/>
                                        </p:tgtEl>
                                        <p:attrNameLst>
                                          <p:attrName>style.visibility</p:attrName>
                                        </p:attrNameLst>
                                      </p:cBhvr>
                                      <p:to>
                                        <p:strVal val="visible"/>
                                      </p:to>
                                    </p:set>
                                    <p:anim calcmode="lin" valueType="num">
                                      <p:cBhvr>
                                        <p:cTn id="29" dur="1000" fill="hold"/>
                                        <p:tgtEl>
                                          <p:spTgt spid="77853"/>
                                        </p:tgtEl>
                                        <p:attrNameLst>
                                          <p:attrName>ppt_w</p:attrName>
                                        </p:attrNameLst>
                                      </p:cBhvr>
                                      <p:tavLst>
                                        <p:tav tm="0">
                                          <p:val>
                                            <p:strVal val="#ppt_w*0.70"/>
                                          </p:val>
                                        </p:tav>
                                        <p:tav tm="100000">
                                          <p:val>
                                            <p:strVal val="#ppt_w"/>
                                          </p:val>
                                        </p:tav>
                                      </p:tavLst>
                                    </p:anim>
                                    <p:anim calcmode="lin" valueType="num">
                                      <p:cBhvr>
                                        <p:cTn id="30" dur="1000" fill="hold"/>
                                        <p:tgtEl>
                                          <p:spTgt spid="77853"/>
                                        </p:tgtEl>
                                        <p:attrNameLst>
                                          <p:attrName>ppt_h</p:attrName>
                                        </p:attrNameLst>
                                      </p:cBhvr>
                                      <p:tavLst>
                                        <p:tav tm="0">
                                          <p:val>
                                            <p:strVal val="#ppt_h"/>
                                          </p:val>
                                        </p:tav>
                                        <p:tav tm="100000">
                                          <p:val>
                                            <p:strVal val="#ppt_h"/>
                                          </p:val>
                                        </p:tav>
                                      </p:tavLst>
                                    </p:anim>
                                    <p:animEffect transition="in" filter="fade">
                                      <p:cBhvr>
                                        <p:cTn id="31" dur="1000"/>
                                        <p:tgtEl>
                                          <p:spTgt spid="7785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7876"/>
                                        </p:tgtEl>
                                        <p:attrNameLst>
                                          <p:attrName>style.visibility</p:attrName>
                                        </p:attrNameLst>
                                      </p:cBhvr>
                                      <p:to>
                                        <p:strVal val="visible"/>
                                      </p:to>
                                    </p:set>
                                    <p:anim calcmode="lin" valueType="num">
                                      <p:cBhvr>
                                        <p:cTn id="36" dur="1000" fill="hold"/>
                                        <p:tgtEl>
                                          <p:spTgt spid="77876"/>
                                        </p:tgtEl>
                                        <p:attrNameLst>
                                          <p:attrName>ppt_w</p:attrName>
                                        </p:attrNameLst>
                                      </p:cBhvr>
                                      <p:tavLst>
                                        <p:tav tm="0">
                                          <p:val>
                                            <p:strVal val="#ppt_w*0.70"/>
                                          </p:val>
                                        </p:tav>
                                        <p:tav tm="100000">
                                          <p:val>
                                            <p:strVal val="#ppt_w"/>
                                          </p:val>
                                        </p:tav>
                                      </p:tavLst>
                                    </p:anim>
                                    <p:anim calcmode="lin" valueType="num">
                                      <p:cBhvr>
                                        <p:cTn id="37" dur="1000" fill="hold"/>
                                        <p:tgtEl>
                                          <p:spTgt spid="77876"/>
                                        </p:tgtEl>
                                        <p:attrNameLst>
                                          <p:attrName>ppt_h</p:attrName>
                                        </p:attrNameLst>
                                      </p:cBhvr>
                                      <p:tavLst>
                                        <p:tav tm="0">
                                          <p:val>
                                            <p:strVal val="#ppt_h"/>
                                          </p:val>
                                        </p:tav>
                                        <p:tav tm="100000">
                                          <p:val>
                                            <p:strVal val="#ppt_h"/>
                                          </p:val>
                                        </p:tav>
                                      </p:tavLst>
                                    </p:anim>
                                    <p:animEffect transition="in" filter="fade">
                                      <p:cBhvr>
                                        <p:cTn id="38" dur="1000"/>
                                        <p:tgtEl>
                                          <p:spTgt spid="7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Low</a:t>
            </a:r>
            <a:r>
              <a:rPr lang="en-US" dirty="0" smtClean="0"/>
              <a:t> Tympanogram</a:t>
            </a:r>
          </a:p>
        </p:txBody>
      </p:sp>
      <p:graphicFrame>
        <p:nvGraphicFramePr>
          <p:cNvPr id="76803"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4529" name="Group 19"/>
          <p:cNvGrpSpPr>
            <a:grpSpLocks/>
          </p:cNvGrpSpPr>
          <p:nvPr/>
        </p:nvGrpSpPr>
        <p:grpSpPr bwMode="auto">
          <a:xfrm>
            <a:off x="0" y="1905000"/>
            <a:ext cx="7696200" cy="571500"/>
            <a:chOff x="0" y="1200"/>
            <a:chExt cx="4800" cy="360"/>
          </a:xfrm>
        </p:grpSpPr>
        <p:sp>
          <p:nvSpPr>
            <p:cNvPr id="64556"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4557"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4530"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4531"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4532"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4533" name="Group 47"/>
          <p:cNvGrpSpPr>
            <a:grpSpLocks/>
          </p:cNvGrpSpPr>
          <p:nvPr/>
        </p:nvGrpSpPr>
        <p:grpSpPr bwMode="auto">
          <a:xfrm>
            <a:off x="5791200" y="4876800"/>
            <a:ext cx="152400" cy="152400"/>
            <a:chOff x="384" y="3456"/>
            <a:chExt cx="96" cy="96"/>
          </a:xfrm>
        </p:grpSpPr>
        <p:sp>
          <p:nvSpPr>
            <p:cNvPr id="64554"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4555"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pic>
        <p:nvPicPr>
          <p:cNvPr id="76850" name="Picture 50" descr="Blow_tymp"/>
          <p:cNvPicPr>
            <a:picLocks noChangeAspect="1" noChangeArrowheads="1"/>
          </p:cNvPicPr>
          <p:nvPr/>
        </p:nvPicPr>
        <p:blipFill>
          <a:blip r:embed="rId3"/>
          <a:srcRect/>
          <a:stretch>
            <a:fillRect/>
          </a:stretch>
        </p:blipFill>
        <p:spPr bwMode="auto">
          <a:xfrm>
            <a:off x="2297113" y="2667000"/>
            <a:ext cx="1665287" cy="1990725"/>
          </a:xfrm>
          <a:prstGeom prst="rect">
            <a:avLst/>
          </a:prstGeom>
          <a:solidFill>
            <a:schemeClr val="bg1"/>
          </a:solidFill>
          <a:ln w="9525">
            <a:noFill/>
            <a:miter lim="800000"/>
            <a:headEnd/>
            <a:tailEnd/>
          </a:ln>
        </p:spPr>
      </p:pic>
      <p:grpSp>
        <p:nvGrpSpPr>
          <p:cNvPr id="4" name="Group 54"/>
          <p:cNvGrpSpPr>
            <a:grpSpLocks/>
          </p:cNvGrpSpPr>
          <p:nvPr/>
        </p:nvGrpSpPr>
        <p:grpSpPr bwMode="auto">
          <a:xfrm>
            <a:off x="2286000" y="4724400"/>
            <a:ext cx="1524000" cy="1257300"/>
            <a:chOff x="1440" y="2976"/>
            <a:chExt cx="960" cy="792"/>
          </a:xfrm>
        </p:grpSpPr>
        <p:sp>
          <p:nvSpPr>
            <p:cNvPr id="64552" name="WordArt 51"/>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4553" name="WordArt 53"/>
            <p:cNvSpPr>
              <a:spLocks noChangeArrowheads="1" noChangeShapeType="1" noTextEdit="1"/>
            </p:cNvSpPr>
            <p:nvPr/>
          </p:nvSpPr>
          <p:spPr bwMode="auto">
            <a:xfrm>
              <a:off x="1956"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Low</a:t>
              </a:r>
            </a:p>
          </p:txBody>
        </p:sp>
      </p:grpSp>
      <p:sp>
        <p:nvSpPr>
          <p:cNvPr id="76855" name="WordArt 55"/>
          <p:cNvSpPr>
            <a:spLocks noChangeArrowheads="1" noChangeShapeType="1" noTextEdit="1"/>
          </p:cNvSpPr>
          <p:nvPr/>
        </p:nvSpPr>
        <p:spPr bwMode="auto">
          <a:xfrm>
            <a:off x="2209800" y="6096000"/>
            <a:ext cx="167640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OME</a:t>
            </a:r>
          </a:p>
        </p:txBody>
      </p:sp>
      <p:pic>
        <p:nvPicPr>
          <p:cNvPr id="76856" name="Picture 56" descr="5"/>
          <p:cNvPicPr>
            <a:picLocks noChangeAspect="1" noChangeArrowheads="1"/>
          </p:cNvPicPr>
          <p:nvPr/>
        </p:nvPicPr>
        <p:blipFill>
          <a:blip r:embed="rId4"/>
          <a:srcRect/>
          <a:stretch>
            <a:fillRect/>
          </a:stretch>
        </p:blipFill>
        <p:spPr bwMode="auto">
          <a:xfrm>
            <a:off x="2590800" y="1524000"/>
            <a:ext cx="1116013" cy="1143000"/>
          </a:xfrm>
          <a:prstGeom prst="rect">
            <a:avLst/>
          </a:prstGeom>
          <a:noFill/>
          <a:ln w="9525">
            <a:noFill/>
            <a:miter lim="800000"/>
            <a:headEnd/>
            <a:tailEnd/>
          </a:ln>
        </p:spPr>
      </p:pic>
      <p:grpSp>
        <p:nvGrpSpPr>
          <p:cNvPr id="5" name="Group 74"/>
          <p:cNvGrpSpPr>
            <a:grpSpLocks/>
          </p:cNvGrpSpPr>
          <p:nvPr/>
        </p:nvGrpSpPr>
        <p:grpSpPr bwMode="auto">
          <a:xfrm>
            <a:off x="5584825" y="4648200"/>
            <a:ext cx="2187575" cy="2209800"/>
            <a:chOff x="3518" y="2928"/>
            <a:chExt cx="1378" cy="1392"/>
          </a:xfrm>
        </p:grpSpPr>
        <p:pic>
          <p:nvPicPr>
            <p:cNvPr id="64539" name="Picture 58" descr="marcy-galligan-audiogram-200"/>
            <p:cNvPicPr>
              <a:picLocks noChangeAspect="1" noChangeArrowheads="1"/>
            </p:cNvPicPr>
            <p:nvPr/>
          </p:nvPicPr>
          <p:blipFill>
            <a:blip r:embed="rId5">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4540" name="Group 62"/>
            <p:cNvGrpSpPr>
              <a:grpSpLocks/>
            </p:cNvGrpSpPr>
            <p:nvPr/>
          </p:nvGrpSpPr>
          <p:grpSpPr bwMode="auto">
            <a:xfrm>
              <a:off x="3936" y="3120"/>
              <a:ext cx="48" cy="48"/>
              <a:chOff x="576" y="3504"/>
              <a:chExt cx="96" cy="96"/>
            </a:xfrm>
          </p:grpSpPr>
          <p:sp>
            <p:nvSpPr>
              <p:cNvPr id="64550" name="Line 6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51" name="Line 6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1" name="Group 65"/>
            <p:cNvGrpSpPr>
              <a:grpSpLocks/>
            </p:cNvGrpSpPr>
            <p:nvPr/>
          </p:nvGrpSpPr>
          <p:grpSpPr bwMode="auto">
            <a:xfrm>
              <a:off x="4128" y="3120"/>
              <a:ext cx="48" cy="48"/>
              <a:chOff x="576" y="3504"/>
              <a:chExt cx="96" cy="96"/>
            </a:xfrm>
          </p:grpSpPr>
          <p:sp>
            <p:nvSpPr>
              <p:cNvPr id="64548" name="Line 6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9" name="Line 6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2" name="Group 68"/>
            <p:cNvGrpSpPr>
              <a:grpSpLocks/>
            </p:cNvGrpSpPr>
            <p:nvPr/>
          </p:nvGrpSpPr>
          <p:grpSpPr bwMode="auto">
            <a:xfrm>
              <a:off x="4320" y="3120"/>
              <a:ext cx="48" cy="48"/>
              <a:chOff x="576" y="3504"/>
              <a:chExt cx="96" cy="96"/>
            </a:xfrm>
          </p:grpSpPr>
          <p:sp>
            <p:nvSpPr>
              <p:cNvPr id="64546" name="Line 69"/>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7" name="Line 70"/>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4543" name="Group 71"/>
            <p:cNvGrpSpPr>
              <a:grpSpLocks/>
            </p:cNvGrpSpPr>
            <p:nvPr/>
          </p:nvGrpSpPr>
          <p:grpSpPr bwMode="auto">
            <a:xfrm>
              <a:off x="4512" y="3120"/>
              <a:ext cx="48" cy="48"/>
              <a:chOff x="576" y="3504"/>
              <a:chExt cx="96" cy="96"/>
            </a:xfrm>
          </p:grpSpPr>
          <p:sp>
            <p:nvSpPr>
              <p:cNvPr id="64544" name="Line 72"/>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4545" name="Line 73"/>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spTree>
    <p:extLst>
      <p:ext uri="{BB962C8B-B14F-4D97-AF65-F5344CB8AC3E}">
        <p14:creationId xmlns:p14="http://schemas.microsoft.com/office/powerpoint/2010/main" xmlns="" val="1760200522"/>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6850"/>
                                        </p:tgtEl>
                                        <p:attrNameLst>
                                          <p:attrName>style.visibility</p:attrName>
                                        </p:attrNameLst>
                                      </p:cBhvr>
                                      <p:to>
                                        <p:strVal val="visible"/>
                                      </p:to>
                                    </p:set>
                                    <p:animEffect transition="in" filter="fade">
                                      <p:cBhvr>
                                        <p:cTn id="7" dur="2000"/>
                                        <p:tgtEl>
                                          <p:spTgt spid="76850"/>
                                        </p:tgtEl>
                                      </p:cBhvr>
                                    </p:animEffect>
                                    <p:anim calcmode="lin" valueType="num">
                                      <p:cBhvr>
                                        <p:cTn id="8" dur="2000" fill="hold"/>
                                        <p:tgtEl>
                                          <p:spTgt spid="76850"/>
                                        </p:tgtEl>
                                        <p:attrNameLst>
                                          <p:attrName>style.rotation</p:attrName>
                                        </p:attrNameLst>
                                      </p:cBhvr>
                                      <p:tavLst>
                                        <p:tav tm="0">
                                          <p:val>
                                            <p:fltVal val="720"/>
                                          </p:val>
                                        </p:tav>
                                        <p:tav tm="100000">
                                          <p:val>
                                            <p:fltVal val="0"/>
                                          </p:val>
                                        </p:tav>
                                      </p:tavLst>
                                    </p:anim>
                                    <p:anim calcmode="lin" valueType="num">
                                      <p:cBhvr>
                                        <p:cTn id="9" dur="2000" fill="hold"/>
                                        <p:tgtEl>
                                          <p:spTgt spid="76850"/>
                                        </p:tgtEl>
                                        <p:attrNameLst>
                                          <p:attrName>ppt_h</p:attrName>
                                        </p:attrNameLst>
                                      </p:cBhvr>
                                      <p:tavLst>
                                        <p:tav tm="0">
                                          <p:val>
                                            <p:fltVal val="0"/>
                                          </p:val>
                                        </p:tav>
                                        <p:tav tm="100000">
                                          <p:val>
                                            <p:strVal val="#ppt_h"/>
                                          </p:val>
                                        </p:tav>
                                      </p:tavLst>
                                    </p:anim>
                                    <p:anim calcmode="lin" valueType="num">
                                      <p:cBhvr>
                                        <p:cTn id="10" dur="2000" fill="hold"/>
                                        <p:tgtEl>
                                          <p:spTgt spid="768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6856"/>
                                        </p:tgtEl>
                                        <p:attrNameLst>
                                          <p:attrName>style.visibility</p:attrName>
                                        </p:attrNameLst>
                                      </p:cBhvr>
                                      <p:to>
                                        <p:strVal val="visible"/>
                                      </p:to>
                                    </p:set>
                                    <p:anim calcmode="lin" valueType="num">
                                      <p:cBhvr>
                                        <p:cTn id="15" dur="1000" fill="hold"/>
                                        <p:tgtEl>
                                          <p:spTgt spid="76856"/>
                                        </p:tgtEl>
                                        <p:attrNameLst>
                                          <p:attrName>ppt_w</p:attrName>
                                        </p:attrNameLst>
                                      </p:cBhvr>
                                      <p:tavLst>
                                        <p:tav tm="0">
                                          <p:val>
                                            <p:strVal val="#ppt_w*0.70"/>
                                          </p:val>
                                        </p:tav>
                                        <p:tav tm="100000">
                                          <p:val>
                                            <p:strVal val="#ppt_w"/>
                                          </p:val>
                                        </p:tav>
                                      </p:tavLst>
                                    </p:anim>
                                    <p:anim calcmode="lin" valueType="num">
                                      <p:cBhvr>
                                        <p:cTn id="16" dur="1000" fill="hold"/>
                                        <p:tgtEl>
                                          <p:spTgt spid="76856"/>
                                        </p:tgtEl>
                                        <p:attrNameLst>
                                          <p:attrName>ppt_h</p:attrName>
                                        </p:attrNameLst>
                                      </p:cBhvr>
                                      <p:tavLst>
                                        <p:tav tm="0">
                                          <p:val>
                                            <p:strVal val="#ppt_h"/>
                                          </p:val>
                                        </p:tav>
                                        <p:tav tm="100000">
                                          <p:val>
                                            <p:strVal val="#ppt_h"/>
                                          </p:val>
                                        </p:tav>
                                      </p:tavLst>
                                    </p:anim>
                                    <p:animEffect transition="in" filter="fade">
                                      <p:cBhvr>
                                        <p:cTn id="17" dur="1000"/>
                                        <p:tgtEl>
                                          <p:spTgt spid="7685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6855"/>
                                        </p:tgtEl>
                                        <p:attrNameLst>
                                          <p:attrName>style.visibility</p:attrName>
                                        </p:attrNameLst>
                                      </p:cBhvr>
                                      <p:to>
                                        <p:strVal val="visible"/>
                                      </p:to>
                                    </p:set>
                                    <p:anim calcmode="lin" valueType="num">
                                      <p:cBhvr>
                                        <p:cTn id="29" dur="1000" fill="hold"/>
                                        <p:tgtEl>
                                          <p:spTgt spid="76855"/>
                                        </p:tgtEl>
                                        <p:attrNameLst>
                                          <p:attrName>ppt_w</p:attrName>
                                        </p:attrNameLst>
                                      </p:cBhvr>
                                      <p:tavLst>
                                        <p:tav tm="0">
                                          <p:val>
                                            <p:strVal val="#ppt_w*0.70"/>
                                          </p:val>
                                        </p:tav>
                                        <p:tav tm="100000">
                                          <p:val>
                                            <p:strVal val="#ppt_w"/>
                                          </p:val>
                                        </p:tav>
                                      </p:tavLst>
                                    </p:anim>
                                    <p:anim calcmode="lin" valueType="num">
                                      <p:cBhvr>
                                        <p:cTn id="30" dur="1000" fill="hold"/>
                                        <p:tgtEl>
                                          <p:spTgt spid="76855"/>
                                        </p:tgtEl>
                                        <p:attrNameLst>
                                          <p:attrName>ppt_h</p:attrName>
                                        </p:attrNameLst>
                                      </p:cBhvr>
                                      <p:tavLst>
                                        <p:tav tm="0">
                                          <p:val>
                                            <p:strVal val="#ppt_h"/>
                                          </p:val>
                                        </p:tav>
                                        <p:tav tm="100000">
                                          <p:val>
                                            <p:strVal val="#ppt_h"/>
                                          </p:val>
                                        </p:tav>
                                      </p:tavLst>
                                    </p:anim>
                                    <p:animEffect transition="in" filter="fade">
                                      <p:cBhvr>
                                        <p:cTn id="31" dur="1000"/>
                                        <p:tgtEl>
                                          <p:spTgt spid="7685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lstStyle/>
          <a:p>
            <a:pPr eaLnBrk="1" hangingPunct="1"/>
            <a:r>
              <a:rPr lang="en-US" dirty="0" smtClean="0"/>
              <a:t>Type B</a:t>
            </a:r>
            <a:r>
              <a:rPr lang="en-US" sz="2400" dirty="0" smtClean="0"/>
              <a:t>Hi</a:t>
            </a:r>
            <a:r>
              <a:rPr lang="en-US" dirty="0" smtClean="0"/>
              <a:t> Tympanogram</a:t>
            </a:r>
          </a:p>
        </p:txBody>
      </p:sp>
      <p:graphicFrame>
        <p:nvGraphicFramePr>
          <p:cNvPr id="78851"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5553" name="Group 19"/>
          <p:cNvGrpSpPr>
            <a:grpSpLocks/>
          </p:cNvGrpSpPr>
          <p:nvPr/>
        </p:nvGrpSpPr>
        <p:grpSpPr bwMode="auto">
          <a:xfrm>
            <a:off x="0" y="1905000"/>
            <a:ext cx="7696200" cy="571500"/>
            <a:chOff x="0" y="1200"/>
            <a:chExt cx="4800" cy="360"/>
          </a:xfrm>
        </p:grpSpPr>
        <p:sp>
          <p:nvSpPr>
            <p:cNvPr id="65584"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5585"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5554"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5555"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5556"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5557" name="Group 25"/>
          <p:cNvGrpSpPr>
            <a:grpSpLocks/>
          </p:cNvGrpSpPr>
          <p:nvPr/>
        </p:nvGrpSpPr>
        <p:grpSpPr bwMode="auto">
          <a:xfrm>
            <a:off x="5791200" y="4876800"/>
            <a:ext cx="152400" cy="152400"/>
            <a:chOff x="384" y="3456"/>
            <a:chExt cx="96" cy="96"/>
          </a:xfrm>
        </p:grpSpPr>
        <p:sp>
          <p:nvSpPr>
            <p:cNvPr id="65582"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5583"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grpSp>
        <p:nvGrpSpPr>
          <p:cNvPr id="4" name="Group 51"/>
          <p:cNvGrpSpPr>
            <a:grpSpLocks/>
          </p:cNvGrpSpPr>
          <p:nvPr/>
        </p:nvGrpSpPr>
        <p:grpSpPr bwMode="auto">
          <a:xfrm>
            <a:off x="2286000" y="4724400"/>
            <a:ext cx="1466850" cy="1257300"/>
            <a:chOff x="1440" y="2976"/>
            <a:chExt cx="924" cy="792"/>
          </a:xfrm>
        </p:grpSpPr>
        <p:sp>
          <p:nvSpPr>
            <p:cNvPr id="65580" name="WordArt 30"/>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5581" name="WordArt 31"/>
            <p:cNvSpPr>
              <a:spLocks noChangeArrowheads="1" noChangeShapeType="1" noTextEdit="1"/>
            </p:cNvSpPr>
            <p:nvPr/>
          </p:nvSpPr>
          <p:spPr bwMode="auto">
            <a:xfrm>
              <a:off x="1920" y="3408"/>
              <a:ext cx="444"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a:t>
              </a:r>
            </a:p>
          </p:txBody>
        </p:sp>
      </p:grpSp>
      <p:sp>
        <p:nvSpPr>
          <p:cNvPr id="78880" name="WordArt 32"/>
          <p:cNvSpPr>
            <a:spLocks noChangeArrowheads="1" noChangeShapeType="1" noTextEdit="1"/>
          </p:cNvSpPr>
          <p:nvPr/>
        </p:nvSpPr>
        <p:spPr bwMode="auto">
          <a:xfrm>
            <a:off x="2286000" y="5943600"/>
            <a:ext cx="19050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Perforation</a:t>
            </a:r>
          </a:p>
        </p:txBody>
      </p:sp>
      <p:grpSp>
        <p:nvGrpSpPr>
          <p:cNvPr id="5" name="Group 34"/>
          <p:cNvGrpSpPr>
            <a:grpSpLocks/>
          </p:cNvGrpSpPr>
          <p:nvPr/>
        </p:nvGrpSpPr>
        <p:grpSpPr bwMode="auto">
          <a:xfrm>
            <a:off x="5584825" y="4648200"/>
            <a:ext cx="2187575" cy="2209800"/>
            <a:chOff x="3518" y="2928"/>
            <a:chExt cx="1378" cy="1392"/>
          </a:xfrm>
        </p:grpSpPr>
        <p:pic>
          <p:nvPicPr>
            <p:cNvPr id="65567" name="Picture 35" descr="marcy-galligan-audiogram-200"/>
            <p:cNvPicPr>
              <a:picLocks noChangeAspect="1" noChangeArrowheads="1"/>
            </p:cNvPicPr>
            <p:nvPr/>
          </p:nvPicPr>
          <p:blipFill>
            <a:blip r:embed="rId4">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5568" name="Group 36"/>
            <p:cNvGrpSpPr>
              <a:grpSpLocks/>
            </p:cNvGrpSpPr>
            <p:nvPr/>
          </p:nvGrpSpPr>
          <p:grpSpPr bwMode="auto">
            <a:xfrm>
              <a:off x="3936" y="3120"/>
              <a:ext cx="48" cy="48"/>
              <a:chOff x="576" y="3504"/>
              <a:chExt cx="96" cy="96"/>
            </a:xfrm>
          </p:grpSpPr>
          <p:sp>
            <p:nvSpPr>
              <p:cNvPr id="65578" name="Line 37"/>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9" name="Line 38"/>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69" name="Group 39"/>
            <p:cNvGrpSpPr>
              <a:grpSpLocks/>
            </p:cNvGrpSpPr>
            <p:nvPr/>
          </p:nvGrpSpPr>
          <p:grpSpPr bwMode="auto">
            <a:xfrm>
              <a:off x="4128" y="3120"/>
              <a:ext cx="48" cy="48"/>
              <a:chOff x="576" y="3504"/>
              <a:chExt cx="96" cy="96"/>
            </a:xfrm>
          </p:grpSpPr>
          <p:sp>
            <p:nvSpPr>
              <p:cNvPr id="65576" name="Line 40"/>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7" name="Line 41"/>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0" name="Group 42"/>
            <p:cNvGrpSpPr>
              <a:grpSpLocks/>
            </p:cNvGrpSpPr>
            <p:nvPr/>
          </p:nvGrpSpPr>
          <p:grpSpPr bwMode="auto">
            <a:xfrm>
              <a:off x="4320" y="3120"/>
              <a:ext cx="48" cy="48"/>
              <a:chOff x="576" y="3504"/>
              <a:chExt cx="96" cy="96"/>
            </a:xfrm>
          </p:grpSpPr>
          <p:sp>
            <p:nvSpPr>
              <p:cNvPr id="65574" name="Line 4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5" name="Line 4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nvGrpSpPr>
            <p:cNvPr id="65571" name="Group 45"/>
            <p:cNvGrpSpPr>
              <a:grpSpLocks/>
            </p:cNvGrpSpPr>
            <p:nvPr/>
          </p:nvGrpSpPr>
          <p:grpSpPr bwMode="auto">
            <a:xfrm>
              <a:off x="4512" y="3120"/>
              <a:ext cx="48" cy="48"/>
              <a:chOff x="576" y="3504"/>
              <a:chExt cx="96" cy="96"/>
            </a:xfrm>
          </p:grpSpPr>
          <p:sp>
            <p:nvSpPr>
              <p:cNvPr id="65572" name="Line 4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dirty="0"/>
              </a:p>
            </p:txBody>
          </p:sp>
          <p:sp>
            <p:nvSpPr>
              <p:cNvPr id="65573" name="Line 4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dirty="0"/>
              </a:p>
            </p:txBody>
          </p:sp>
        </p:grpSp>
      </p:grpSp>
      <p:pic>
        <p:nvPicPr>
          <p:cNvPr id="78896" name="Picture 48" descr="4453-13252-14117-15435"/>
          <p:cNvPicPr>
            <a:picLocks noChangeAspect="1" noChangeArrowheads="1"/>
          </p:cNvPicPr>
          <p:nvPr/>
        </p:nvPicPr>
        <p:blipFill>
          <a:blip r:embed="rId5"/>
          <a:srcRect/>
          <a:stretch>
            <a:fillRect/>
          </a:stretch>
        </p:blipFill>
        <p:spPr bwMode="auto">
          <a:xfrm>
            <a:off x="2362200" y="1489075"/>
            <a:ext cx="1524000" cy="1177925"/>
          </a:xfrm>
          <a:prstGeom prst="rect">
            <a:avLst/>
          </a:prstGeom>
          <a:noFill/>
          <a:ln w="9525">
            <a:noFill/>
            <a:miter lim="800000"/>
            <a:headEnd/>
            <a:tailEnd/>
          </a:ln>
        </p:spPr>
      </p:pic>
      <p:grpSp>
        <p:nvGrpSpPr>
          <p:cNvPr id="10" name="Group 52"/>
          <p:cNvGrpSpPr>
            <a:grpSpLocks/>
          </p:cNvGrpSpPr>
          <p:nvPr/>
        </p:nvGrpSpPr>
        <p:grpSpPr bwMode="auto">
          <a:xfrm>
            <a:off x="2286000" y="2667000"/>
            <a:ext cx="1665288" cy="1990725"/>
            <a:chOff x="1440" y="1680"/>
            <a:chExt cx="1049" cy="1254"/>
          </a:xfrm>
        </p:grpSpPr>
        <p:pic>
          <p:nvPicPr>
            <p:cNvPr id="65564" name="Picture 28" descr="Blow_tymp"/>
            <p:cNvPicPr>
              <a:picLocks noChangeAspect="1" noChangeArrowheads="1"/>
            </p:cNvPicPr>
            <p:nvPr/>
          </p:nvPicPr>
          <p:blipFill>
            <a:blip r:embed="rId6"/>
            <a:srcRect/>
            <a:stretch>
              <a:fillRect/>
            </a:stretch>
          </p:blipFill>
          <p:spPr bwMode="auto">
            <a:xfrm>
              <a:off x="1440" y="1680"/>
              <a:ext cx="1049" cy="1254"/>
            </a:xfrm>
            <a:prstGeom prst="rect">
              <a:avLst/>
            </a:prstGeom>
            <a:solidFill>
              <a:schemeClr val="bg1"/>
            </a:solidFill>
            <a:ln w="9525">
              <a:noFill/>
              <a:miter lim="800000"/>
              <a:headEnd/>
              <a:tailEnd/>
            </a:ln>
          </p:spPr>
        </p:pic>
        <p:sp>
          <p:nvSpPr>
            <p:cNvPr id="65565" name="Line 49"/>
            <p:cNvSpPr>
              <a:spLocks noChangeShapeType="1"/>
            </p:cNvSpPr>
            <p:nvPr/>
          </p:nvSpPr>
          <p:spPr bwMode="auto">
            <a:xfrm>
              <a:off x="1632" y="2736"/>
              <a:ext cx="720" cy="0"/>
            </a:xfrm>
            <a:prstGeom prst="line">
              <a:avLst/>
            </a:prstGeom>
            <a:noFill/>
            <a:ln w="38100">
              <a:solidFill>
                <a:schemeClr val="bg1"/>
              </a:solidFill>
              <a:round/>
              <a:headEnd/>
              <a:tailEnd/>
            </a:ln>
          </p:spPr>
          <p:txBody>
            <a:bodyPr/>
            <a:lstStyle/>
            <a:p>
              <a:endParaRPr lang="en-US" dirty="0"/>
            </a:p>
          </p:txBody>
        </p:sp>
        <p:sp>
          <p:nvSpPr>
            <p:cNvPr id="65566" name="Line 50"/>
            <p:cNvSpPr>
              <a:spLocks noChangeShapeType="1"/>
            </p:cNvSpPr>
            <p:nvPr/>
          </p:nvSpPr>
          <p:spPr bwMode="auto">
            <a:xfrm>
              <a:off x="1680" y="2256"/>
              <a:ext cx="624" cy="0"/>
            </a:xfrm>
            <a:prstGeom prst="line">
              <a:avLst/>
            </a:prstGeom>
            <a:noFill/>
            <a:ln w="28575">
              <a:solidFill>
                <a:schemeClr val="tx1"/>
              </a:solidFill>
              <a:round/>
              <a:headEnd/>
              <a:tailEnd/>
            </a:ln>
          </p:spPr>
          <p:txBody>
            <a:bodyPr/>
            <a:lstStyle/>
            <a:p>
              <a:endParaRPr lang="en-US" dirty="0"/>
            </a:p>
          </p:txBody>
        </p:sp>
      </p:grpSp>
      <p:pic>
        <p:nvPicPr>
          <p:cNvPr id="78901" name="tube.mov">
            <a:hlinkClick r:id="" action="ppaction://media"/>
          </p:cNvPr>
          <p:cNvPicPr>
            <a:picLocks noGrp="1" noRot="1" noChangeAspect="1" noChangeArrowheads="1"/>
          </p:cNvPicPr>
          <p:nvPr>
            <p:ph sz="half" idx="1"/>
            <a:videoFile r:link="rId1"/>
          </p:nvPr>
        </p:nvPicPr>
        <p:blipFill>
          <a:blip r:embed="rId7"/>
          <a:srcRect/>
          <a:stretch>
            <a:fillRect/>
          </a:stretch>
        </p:blipFill>
        <p:spPr>
          <a:xfrm>
            <a:off x="381000" y="4800600"/>
            <a:ext cx="1295400" cy="1036638"/>
          </a:xfrm>
        </p:spPr>
      </p:pic>
    </p:spTree>
    <p:extLst>
      <p:ext uri="{BB962C8B-B14F-4D97-AF65-F5344CB8AC3E}">
        <p14:creationId xmlns:p14="http://schemas.microsoft.com/office/powerpoint/2010/main" xmlns="" val="16219428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8896"/>
                                        </p:tgtEl>
                                        <p:attrNameLst>
                                          <p:attrName>style.visibility</p:attrName>
                                        </p:attrNameLst>
                                      </p:cBhvr>
                                      <p:to>
                                        <p:strVal val="visible"/>
                                      </p:to>
                                    </p:set>
                                    <p:anim calcmode="lin" valueType="num">
                                      <p:cBhvr>
                                        <p:cTn id="15" dur="1000" fill="hold"/>
                                        <p:tgtEl>
                                          <p:spTgt spid="78896"/>
                                        </p:tgtEl>
                                        <p:attrNameLst>
                                          <p:attrName>ppt_w</p:attrName>
                                        </p:attrNameLst>
                                      </p:cBhvr>
                                      <p:tavLst>
                                        <p:tav tm="0">
                                          <p:val>
                                            <p:strVal val="#ppt_w*0.70"/>
                                          </p:val>
                                        </p:tav>
                                        <p:tav tm="100000">
                                          <p:val>
                                            <p:strVal val="#ppt_w"/>
                                          </p:val>
                                        </p:tav>
                                      </p:tavLst>
                                    </p:anim>
                                    <p:anim calcmode="lin" valueType="num">
                                      <p:cBhvr>
                                        <p:cTn id="16" dur="1000" fill="hold"/>
                                        <p:tgtEl>
                                          <p:spTgt spid="78896"/>
                                        </p:tgtEl>
                                        <p:attrNameLst>
                                          <p:attrName>ppt_h</p:attrName>
                                        </p:attrNameLst>
                                      </p:cBhvr>
                                      <p:tavLst>
                                        <p:tav tm="0">
                                          <p:val>
                                            <p:strVal val="#ppt_h"/>
                                          </p:val>
                                        </p:tav>
                                        <p:tav tm="100000">
                                          <p:val>
                                            <p:strVal val="#ppt_h"/>
                                          </p:val>
                                        </p:tav>
                                      </p:tavLst>
                                    </p:anim>
                                    <p:animEffect transition="in" filter="fade">
                                      <p:cBhvr>
                                        <p:cTn id="17" dur="1000"/>
                                        <p:tgtEl>
                                          <p:spTgt spid="7889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8880"/>
                                        </p:tgtEl>
                                        <p:attrNameLst>
                                          <p:attrName>style.visibility</p:attrName>
                                        </p:attrNameLst>
                                      </p:cBhvr>
                                      <p:to>
                                        <p:strVal val="visible"/>
                                      </p:to>
                                    </p:set>
                                    <p:anim calcmode="lin" valueType="num">
                                      <p:cBhvr>
                                        <p:cTn id="29" dur="1000" fill="hold"/>
                                        <p:tgtEl>
                                          <p:spTgt spid="78880"/>
                                        </p:tgtEl>
                                        <p:attrNameLst>
                                          <p:attrName>ppt_w</p:attrName>
                                        </p:attrNameLst>
                                      </p:cBhvr>
                                      <p:tavLst>
                                        <p:tav tm="0">
                                          <p:val>
                                            <p:strVal val="#ppt_w*0.70"/>
                                          </p:val>
                                        </p:tav>
                                        <p:tav tm="100000">
                                          <p:val>
                                            <p:strVal val="#ppt_w"/>
                                          </p:val>
                                        </p:tav>
                                      </p:tavLst>
                                    </p:anim>
                                    <p:anim calcmode="lin" valueType="num">
                                      <p:cBhvr>
                                        <p:cTn id="30" dur="1000" fill="hold"/>
                                        <p:tgtEl>
                                          <p:spTgt spid="78880"/>
                                        </p:tgtEl>
                                        <p:attrNameLst>
                                          <p:attrName>ppt_h</p:attrName>
                                        </p:attrNameLst>
                                      </p:cBhvr>
                                      <p:tavLst>
                                        <p:tav tm="0">
                                          <p:val>
                                            <p:strVal val="#ppt_h"/>
                                          </p:val>
                                        </p:tav>
                                        <p:tav tm="100000">
                                          <p:val>
                                            <p:strVal val="#ppt_h"/>
                                          </p:val>
                                        </p:tav>
                                      </p:tavLst>
                                    </p:anim>
                                    <p:animEffect transition="in" filter="fade">
                                      <p:cBhvr>
                                        <p:cTn id="31" dur="1000"/>
                                        <p:tgtEl>
                                          <p:spTgt spid="7888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78901"/>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78901"/>
                                        </p:tgtEl>
                                      </p:cBhvr>
                                    </p:cmd>
                                  </p:childTnLst>
                                </p:cTn>
                              </p:par>
                            </p:childTnLst>
                          </p:cTn>
                        </p:par>
                      </p:childTnLst>
                    </p:cTn>
                  </p:par>
                </p:childTnLst>
              </p:cTn>
              <p:nextCondLst>
                <p:cond evt="onClick" delay="0">
                  <p:tgtEl>
                    <p:spTgt spid="78901"/>
                  </p:tgtEl>
                </p:cond>
              </p:nextCondLst>
            </p:seq>
            <p:video>
              <p:cMediaNode>
                <p:cTn id="44" fill="hold" display="0">
                  <p:stCondLst>
                    <p:cond delay="indefinite"/>
                  </p:stCondLst>
                  <p:endCondLst>
                    <p:cond evt="onNext" delay="0">
                      <p:tgtEl>
                        <p:sldTgt/>
                      </p:tgtEl>
                    </p:cond>
                    <p:cond evt="onPrev" delay="0">
                      <p:tgtEl>
                        <p:sldTgt/>
                      </p:tgtEl>
                    </p:cond>
                  </p:endCondLst>
                </p:cTn>
                <p:tgtEl>
                  <p:spTgt spid="78901"/>
                </p:tgtEl>
              </p:cMediaNode>
            </p:video>
          </p:childTnLst>
        </p:cTn>
      </p:par>
    </p:tnLst>
    <p:bldLst>
      <p:bldP spid="7888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838200"/>
          </a:xfrm>
        </p:spPr>
        <p:txBody>
          <a:bodyPr/>
          <a:lstStyle/>
          <a:p>
            <a:pPr eaLnBrk="1" hangingPunct="1"/>
            <a:r>
              <a:rPr lang="en-US" dirty="0" smtClean="0"/>
              <a:t>Type C Tympanogram</a:t>
            </a:r>
          </a:p>
        </p:txBody>
      </p:sp>
      <p:graphicFrame>
        <p:nvGraphicFramePr>
          <p:cNvPr id="79875"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6577" name="Group 19"/>
          <p:cNvGrpSpPr>
            <a:grpSpLocks/>
          </p:cNvGrpSpPr>
          <p:nvPr/>
        </p:nvGrpSpPr>
        <p:grpSpPr bwMode="auto">
          <a:xfrm>
            <a:off x="0" y="1905000"/>
            <a:ext cx="7696200" cy="571500"/>
            <a:chOff x="0" y="1200"/>
            <a:chExt cx="4800" cy="360"/>
          </a:xfrm>
        </p:grpSpPr>
        <p:sp>
          <p:nvSpPr>
            <p:cNvPr id="6658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dirty="0"/>
            </a:p>
          </p:txBody>
        </p:sp>
        <p:sp>
          <p:nvSpPr>
            <p:cNvPr id="6659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6578"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dirty="0"/>
          </a:p>
        </p:txBody>
      </p:sp>
      <p:sp>
        <p:nvSpPr>
          <p:cNvPr id="66579"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dirty="0"/>
          </a:p>
        </p:txBody>
      </p:sp>
      <p:sp>
        <p:nvSpPr>
          <p:cNvPr id="66580"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6581" name="Group 25"/>
          <p:cNvGrpSpPr>
            <a:grpSpLocks/>
          </p:cNvGrpSpPr>
          <p:nvPr/>
        </p:nvGrpSpPr>
        <p:grpSpPr bwMode="auto">
          <a:xfrm>
            <a:off x="5791200" y="4876800"/>
            <a:ext cx="152400" cy="152400"/>
            <a:chOff x="384" y="3456"/>
            <a:chExt cx="96" cy="96"/>
          </a:xfrm>
        </p:grpSpPr>
        <p:sp>
          <p:nvSpPr>
            <p:cNvPr id="66587"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dirty="0"/>
            </a:p>
          </p:txBody>
        </p:sp>
        <p:sp>
          <p:nvSpPr>
            <p:cNvPr id="66588"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dirty="0"/>
            </a:p>
          </p:txBody>
        </p:sp>
      </p:grpSp>
      <p:sp>
        <p:nvSpPr>
          <p:cNvPr id="79904" name="WordArt 32"/>
          <p:cNvSpPr>
            <a:spLocks noChangeArrowheads="1" noChangeShapeType="1" noTextEdit="1"/>
          </p:cNvSpPr>
          <p:nvPr/>
        </p:nvSpPr>
        <p:spPr bwMode="auto">
          <a:xfrm>
            <a:off x="1371600" y="5943600"/>
            <a:ext cx="3505200" cy="8382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Eustachian Tube Dysfunction</a:t>
            </a:r>
          </a:p>
        </p:txBody>
      </p:sp>
      <p:pic>
        <p:nvPicPr>
          <p:cNvPr id="79922" name="Picture 50" descr="C_tymp2"/>
          <p:cNvPicPr>
            <a:picLocks noChangeAspect="1" noChangeArrowheads="1"/>
          </p:cNvPicPr>
          <p:nvPr/>
        </p:nvPicPr>
        <p:blipFill>
          <a:blip r:embed="rId3"/>
          <a:srcRect/>
          <a:stretch>
            <a:fillRect/>
          </a:stretch>
        </p:blipFill>
        <p:spPr bwMode="auto">
          <a:xfrm>
            <a:off x="2286000" y="2667000"/>
            <a:ext cx="1657350" cy="1990725"/>
          </a:xfrm>
          <a:prstGeom prst="rect">
            <a:avLst/>
          </a:prstGeom>
          <a:solidFill>
            <a:schemeClr val="bg1"/>
          </a:solidFill>
          <a:ln w="9525">
            <a:noFill/>
            <a:miter lim="800000"/>
            <a:headEnd/>
            <a:tailEnd/>
          </a:ln>
        </p:spPr>
      </p:pic>
      <p:sp>
        <p:nvSpPr>
          <p:cNvPr id="79923" name="WordArt 51"/>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t>
            </a:r>
          </a:p>
        </p:txBody>
      </p:sp>
      <p:pic>
        <p:nvPicPr>
          <p:cNvPr id="79925" name="Picture 53" descr="20050223-chronic-otitis-media-retraction-pocker"/>
          <p:cNvPicPr>
            <a:picLocks noChangeAspect="1" noChangeArrowheads="1"/>
          </p:cNvPicPr>
          <p:nvPr/>
        </p:nvPicPr>
        <p:blipFill>
          <a:blip r:embed="rId4"/>
          <a:srcRect/>
          <a:stretch>
            <a:fillRect/>
          </a:stretch>
        </p:blipFill>
        <p:spPr bwMode="auto">
          <a:xfrm>
            <a:off x="2514600" y="1484313"/>
            <a:ext cx="1295400" cy="1233487"/>
          </a:xfrm>
          <a:prstGeom prst="rect">
            <a:avLst/>
          </a:prstGeom>
          <a:noFill/>
          <a:ln w="9525">
            <a:noFill/>
            <a:miter lim="800000"/>
            <a:headEnd/>
            <a:tailEnd/>
          </a:ln>
        </p:spPr>
      </p:pic>
      <p:pic>
        <p:nvPicPr>
          <p:cNvPr id="79926" name="Picture 54" descr="jg7"/>
          <p:cNvPicPr>
            <a:picLocks noChangeAspect="1" noChangeArrowheads="1"/>
          </p:cNvPicPr>
          <p:nvPr/>
        </p:nvPicPr>
        <p:blipFill>
          <a:blip r:embed="rId5"/>
          <a:srcRect l="8621" t="42157" b="6079"/>
          <a:stretch>
            <a:fillRect/>
          </a:stretch>
        </p:blipFill>
        <p:spPr bwMode="auto">
          <a:xfrm>
            <a:off x="5715000" y="4643438"/>
            <a:ext cx="2667000" cy="2214562"/>
          </a:xfrm>
          <a:prstGeom prst="rect">
            <a:avLst/>
          </a:prstGeom>
          <a:noFill/>
          <a:ln w="9525">
            <a:noFill/>
            <a:miter lim="800000"/>
            <a:headEnd/>
            <a:tailEnd/>
          </a:ln>
        </p:spPr>
      </p:pic>
    </p:spTree>
    <p:extLst>
      <p:ext uri="{BB962C8B-B14F-4D97-AF65-F5344CB8AC3E}">
        <p14:creationId xmlns:p14="http://schemas.microsoft.com/office/powerpoint/2010/main" xmlns="" val="3949483944"/>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9922"/>
                                        </p:tgtEl>
                                        <p:attrNameLst>
                                          <p:attrName>style.visibility</p:attrName>
                                        </p:attrNameLst>
                                      </p:cBhvr>
                                      <p:to>
                                        <p:strVal val="visible"/>
                                      </p:to>
                                    </p:set>
                                    <p:animEffect transition="in" filter="fade">
                                      <p:cBhvr>
                                        <p:cTn id="7" dur="2000"/>
                                        <p:tgtEl>
                                          <p:spTgt spid="79922"/>
                                        </p:tgtEl>
                                      </p:cBhvr>
                                    </p:animEffect>
                                    <p:anim calcmode="lin" valueType="num">
                                      <p:cBhvr>
                                        <p:cTn id="8" dur="2000" fill="hold"/>
                                        <p:tgtEl>
                                          <p:spTgt spid="79922"/>
                                        </p:tgtEl>
                                        <p:attrNameLst>
                                          <p:attrName>style.rotation</p:attrName>
                                        </p:attrNameLst>
                                      </p:cBhvr>
                                      <p:tavLst>
                                        <p:tav tm="0">
                                          <p:val>
                                            <p:fltVal val="720"/>
                                          </p:val>
                                        </p:tav>
                                        <p:tav tm="100000">
                                          <p:val>
                                            <p:fltVal val="0"/>
                                          </p:val>
                                        </p:tav>
                                      </p:tavLst>
                                    </p:anim>
                                    <p:anim calcmode="lin" valueType="num">
                                      <p:cBhvr>
                                        <p:cTn id="9" dur="2000" fill="hold"/>
                                        <p:tgtEl>
                                          <p:spTgt spid="79922"/>
                                        </p:tgtEl>
                                        <p:attrNameLst>
                                          <p:attrName>ppt_h</p:attrName>
                                        </p:attrNameLst>
                                      </p:cBhvr>
                                      <p:tavLst>
                                        <p:tav tm="0">
                                          <p:val>
                                            <p:fltVal val="0"/>
                                          </p:val>
                                        </p:tav>
                                        <p:tav tm="100000">
                                          <p:val>
                                            <p:strVal val="#ppt_h"/>
                                          </p:val>
                                        </p:tav>
                                      </p:tavLst>
                                    </p:anim>
                                    <p:anim calcmode="lin" valueType="num">
                                      <p:cBhvr>
                                        <p:cTn id="10" dur="2000" fill="hold"/>
                                        <p:tgtEl>
                                          <p:spTgt spid="799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9925"/>
                                        </p:tgtEl>
                                        <p:attrNameLst>
                                          <p:attrName>style.visibility</p:attrName>
                                        </p:attrNameLst>
                                      </p:cBhvr>
                                      <p:to>
                                        <p:strVal val="visible"/>
                                      </p:to>
                                    </p:set>
                                    <p:anim calcmode="lin" valueType="num">
                                      <p:cBhvr>
                                        <p:cTn id="15" dur="1000" fill="hold"/>
                                        <p:tgtEl>
                                          <p:spTgt spid="79925"/>
                                        </p:tgtEl>
                                        <p:attrNameLst>
                                          <p:attrName>ppt_w</p:attrName>
                                        </p:attrNameLst>
                                      </p:cBhvr>
                                      <p:tavLst>
                                        <p:tav tm="0">
                                          <p:val>
                                            <p:strVal val="#ppt_w*0.70"/>
                                          </p:val>
                                        </p:tav>
                                        <p:tav tm="100000">
                                          <p:val>
                                            <p:strVal val="#ppt_w"/>
                                          </p:val>
                                        </p:tav>
                                      </p:tavLst>
                                    </p:anim>
                                    <p:anim calcmode="lin" valueType="num">
                                      <p:cBhvr>
                                        <p:cTn id="16" dur="1000" fill="hold"/>
                                        <p:tgtEl>
                                          <p:spTgt spid="79925"/>
                                        </p:tgtEl>
                                        <p:attrNameLst>
                                          <p:attrName>ppt_h</p:attrName>
                                        </p:attrNameLst>
                                      </p:cBhvr>
                                      <p:tavLst>
                                        <p:tav tm="0">
                                          <p:val>
                                            <p:strVal val="#ppt_h"/>
                                          </p:val>
                                        </p:tav>
                                        <p:tav tm="100000">
                                          <p:val>
                                            <p:strVal val="#ppt_h"/>
                                          </p:val>
                                        </p:tav>
                                      </p:tavLst>
                                    </p:anim>
                                    <p:animEffect transition="in" filter="fade">
                                      <p:cBhvr>
                                        <p:cTn id="17" dur="1000"/>
                                        <p:tgtEl>
                                          <p:spTgt spid="7992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9923"/>
                                        </p:tgtEl>
                                        <p:attrNameLst>
                                          <p:attrName>style.visibility</p:attrName>
                                        </p:attrNameLst>
                                      </p:cBhvr>
                                      <p:to>
                                        <p:strVal val="visible"/>
                                      </p:to>
                                    </p:set>
                                    <p:anim calcmode="lin" valueType="num">
                                      <p:cBhvr>
                                        <p:cTn id="22" dur="1000" fill="hold"/>
                                        <p:tgtEl>
                                          <p:spTgt spid="79923"/>
                                        </p:tgtEl>
                                        <p:attrNameLst>
                                          <p:attrName>ppt_w</p:attrName>
                                        </p:attrNameLst>
                                      </p:cBhvr>
                                      <p:tavLst>
                                        <p:tav tm="0">
                                          <p:val>
                                            <p:strVal val="#ppt_w*0.70"/>
                                          </p:val>
                                        </p:tav>
                                        <p:tav tm="100000">
                                          <p:val>
                                            <p:strVal val="#ppt_w"/>
                                          </p:val>
                                        </p:tav>
                                      </p:tavLst>
                                    </p:anim>
                                    <p:anim calcmode="lin" valueType="num">
                                      <p:cBhvr>
                                        <p:cTn id="23" dur="1000" fill="hold"/>
                                        <p:tgtEl>
                                          <p:spTgt spid="79923"/>
                                        </p:tgtEl>
                                        <p:attrNameLst>
                                          <p:attrName>ppt_h</p:attrName>
                                        </p:attrNameLst>
                                      </p:cBhvr>
                                      <p:tavLst>
                                        <p:tav tm="0">
                                          <p:val>
                                            <p:strVal val="#ppt_h"/>
                                          </p:val>
                                        </p:tav>
                                        <p:tav tm="100000">
                                          <p:val>
                                            <p:strVal val="#ppt_h"/>
                                          </p:val>
                                        </p:tav>
                                      </p:tavLst>
                                    </p:anim>
                                    <p:animEffect transition="in" filter="fade">
                                      <p:cBhvr>
                                        <p:cTn id="24" dur="1000"/>
                                        <p:tgtEl>
                                          <p:spTgt spid="799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9904"/>
                                        </p:tgtEl>
                                        <p:attrNameLst>
                                          <p:attrName>style.visibility</p:attrName>
                                        </p:attrNameLst>
                                      </p:cBhvr>
                                      <p:to>
                                        <p:strVal val="visible"/>
                                      </p:to>
                                    </p:set>
                                    <p:anim calcmode="lin" valueType="num">
                                      <p:cBhvr>
                                        <p:cTn id="29" dur="1000" fill="hold"/>
                                        <p:tgtEl>
                                          <p:spTgt spid="79904"/>
                                        </p:tgtEl>
                                        <p:attrNameLst>
                                          <p:attrName>ppt_w</p:attrName>
                                        </p:attrNameLst>
                                      </p:cBhvr>
                                      <p:tavLst>
                                        <p:tav tm="0">
                                          <p:val>
                                            <p:strVal val="#ppt_w*0.70"/>
                                          </p:val>
                                        </p:tav>
                                        <p:tav tm="100000">
                                          <p:val>
                                            <p:strVal val="#ppt_w"/>
                                          </p:val>
                                        </p:tav>
                                      </p:tavLst>
                                    </p:anim>
                                    <p:anim calcmode="lin" valueType="num">
                                      <p:cBhvr>
                                        <p:cTn id="30" dur="1000" fill="hold"/>
                                        <p:tgtEl>
                                          <p:spTgt spid="79904"/>
                                        </p:tgtEl>
                                        <p:attrNameLst>
                                          <p:attrName>ppt_h</p:attrName>
                                        </p:attrNameLst>
                                      </p:cBhvr>
                                      <p:tavLst>
                                        <p:tav tm="0">
                                          <p:val>
                                            <p:strVal val="#ppt_h"/>
                                          </p:val>
                                        </p:tav>
                                        <p:tav tm="100000">
                                          <p:val>
                                            <p:strVal val="#ppt_h"/>
                                          </p:val>
                                        </p:tav>
                                      </p:tavLst>
                                    </p:anim>
                                    <p:animEffect transition="in" filter="fade">
                                      <p:cBhvr>
                                        <p:cTn id="31" dur="1000"/>
                                        <p:tgtEl>
                                          <p:spTgt spid="7990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9926"/>
                                        </p:tgtEl>
                                        <p:attrNameLst>
                                          <p:attrName>style.visibility</p:attrName>
                                        </p:attrNameLst>
                                      </p:cBhvr>
                                      <p:to>
                                        <p:strVal val="visible"/>
                                      </p:to>
                                    </p:set>
                                    <p:anim calcmode="lin" valueType="num">
                                      <p:cBhvr>
                                        <p:cTn id="36" dur="1000" fill="hold"/>
                                        <p:tgtEl>
                                          <p:spTgt spid="79926"/>
                                        </p:tgtEl>
                                        <p:attrNameLst>
                                          <p:attrName>ppt_w</p:attrName>
                                        </p:attrNameLst>
                                      </p:cBhvr>
                                      <p:tavLst>
                                        <p:tav tm="0">
                                          <p:val>
                                            <p:strVal val="#ppt_w*0.70"/>
                                          </p:val>
                                        </p:tav>
                                        <p:tav tm="100000">
                                          <p:val>
                                            <p:strVal val="#ppt_w"/>
                                          </p:val>
                                        </p:tav>
                                      </p:tavLst>
                                    </p:anim>
                                    <p:anim calcmode="lin" valueType="num">
                                      <p:cBhvr>
                                        <p:cTn id="37" dur="1000" fill="hold"/>
                                        <p:tgtEl>
                                          <p:spTgt spid="79926"/>
                                        </p:tgtEl>
                                        <p:attrNameLst>
                                          <p:attrName>ppt_h</p:attrName>
                                        </p:attrNameLst>
                                      </p:cBhvr>
                                      <p:tavLst>
                                        <p:tav tm="0">
                                          <p:val>
                                            <p:strVal val="#ppt_h"/>
                                          </p:val>
                                        </p:tav>
                                        <p:tav tm="100000">
                                          <p:val>
                                            <p:strVal val="#ppt_h"/>
                                          </p:val>
                                        </p:tav>
                                      </p:tavLst>
                                    </p:anim>
                                    <p:animEffect transition="in" filter="fade">
                                      <p:cBhvr>
                                        <p:cTn id="38" dur="1000"/>
                                        <p:tgtEl>
                                          <p:spTgt spid="7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4" grpId="0" animBg="1"/>
      <p:bldP spid="7992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dirty="0" smtClean="0"/>
              <a:t>Static Compliance</a:t>
            </a:r>
            <a:br>
              <a:rPr lang="en-US" sz="4000" dirty="0" smtClean="0"/>
            </a:br>
            <a:r>
              <a:rPr lang="en-US" sz="4000" dirty="0" smtClean="0"/>
              <a:t>(Peak Compliance)</a:t>
            </a:r>
          </a:p>
        </p:txBody>
      </p:sp>
      <p:sp>
        <p:nvSpPr>
          <p:cNvPr id="67587" name="Rectangle 3"/>
          <p:cNvSpPr>
            <a:spLocks noGrp="1" noChangeArrowheads="1"/>
          </p:cNvSpPr>
          <p:nvPr>
            <p:ph type="body" idx="1"/>
          </p:nvPr>
        </p:nvSpPr>
        <p:spPr>
          <a:xfrm>
            <a:off x="457200" y="1600200"/>
            <a:ext cx="8229600" cy="685800"/>
          </a:xfrm>
        </p:spPr>
        <p:txBody>
          <a:bodyPr/>
          <a:lstStyle/>
          <a:p>
            <a:pPr eaLnBrk="1" hangingPunct="1">
              <a:buFontTx/>
              <a:buNone/>
            </a:pPr>
            <a:r>
              <a:rPr lang="en-US" dirty="0" smtClean="0"/>
              <a:t>Acceptable Range by Age</a:t>
            </a:r>
          </a:p>
        </p:txBody>
      </p:sp>
      <p:sp>
        <p:nvSpPr>
          <p:cNvPr id="67588" name="Rectangle 4"/>
          <p:cNvSpPr>
            <a:spLocks noChangeArrowheads="1"/>
          </p:cNvSpPr>
          <p:nvPr/>
        </p:nvSpPr>
        <p:spPr bwMode="auto">
          <a:xfrm>
            <a:off x="4114800" y="2514600"/>
            <a:ext cx="762000" cy="6858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89" name="Rectangle 5"/>
          <p:cNvSpPr>
            <a:spLocks noChangeArrowheads="1"/>
          </p:cNvSpPr>
          <p:nvPr/>
        </p:nvSpPr>
        <p:spPr bwMode="auto">
          <a:xfrm>
            <a:off x="4114800" y="3200400"/>
            <a:ext cx="762000" cy="25146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67590" name="Rectangle 6"/>
          <p:cNvSpPr>
            <a:spLocks noChangeArrowheads="1"/>
          </p:cNvSpPr>
          <p:nvPr/>
        </p:nvSpPr>
        <p:spPr bwMode="auto">
          <a:xfrm>
            <a:off x="4114800" y="5715000"/>
            <a:ext cx="762000" cy="4572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91" name="Text Box 7"/>
          <p:cNvSpPr txBox="1">
            <a:spLocks noChangeArrowheads="1"/>
          </p:cNvSpPr>
          <p:nvPr/>
        </p:nvSpPr>
        <p:spPr bwMode="auto">
          <a:xfrm>
            <a:off x="3657600" y="5486400"/>
            <a:ext cx="609600" cy="366713"/>
          </a:xfrm>
          <a:prstGeom prst="rect">
            <a:avLst/>
          </a:prstGeom>
          <a:noFill/>
          <a:ln w="9525">
            <a:noFill/>
            <a:miter lim="800000"/>
            <a:headEnd/>
            <a:tailEnd/>
          </a:ln>
        </p:spPr>
        <p:txBody>
          <a:bodyPr>
            <a:spAutoFit/>
          </a:bodyPr>
          <a:lstStyle/>
          <a:p>
            <a:pPr>
              <a:spcBef>
                <a:spcPct val="50000"/>
              </a:spcBef>
            </a:pPr>
            <a:r>
              <a:rPr lang="en-US" dirty="0"/>
              <a:t>0.2</a:t>
            </a:r>
          </a:p>
        </p:txBody>
      </p:sp>
      <p:sp>
        <p:nvSpPr>
          <p:cNvPr id="67592" name="Text Box 8"/>
          <p:cNvSpPr txBox="1">
            <a:spLocks noChangeArrowheads="1"/>
          </p:cNvSpPr>
          <p:nvPr/>
        </p:nvSpPr>
        <p:spPr bwMode="auto">
          <a:xfrm>
            <a:off x="3581400" y="3048000"/>
            <a:ext cx="704850" cy="461963"/>
          </a:xfrm>
          <a:prstGeom prst="rect">
            <a:avLst/>
          </a:prstGeom>
          <a:noFill/>
          <a:ln w="9525">
            <a:noFill/>
            <a:miter lim="800000"/>
            <a:headEnd/>
            <a:tailEnd/>
          </a:ln>
        </p:spPr>
        <p:txBody>
          <a:bodyPr>
            <a:spAutoFit/>
          </a:bodyPr>
          <a:lstStyle/>
          <a:p>
            <a:pPr>
              <a:spcBef>
                <a:spcPct val="50000"/>
              </a:spcBef>
            </a:pPr>
            <a:r>
              <a:rPr lang="en-US" dirty="0"/>
              <a:t>0.9</a:t>
            </a:r>
          </a:p>
        </p:txBody>
      </p:sp>
      <p:sp>
        <p:nvSpPr>
          <p:cNvPr id="9225" name="Text Box 9"/>
          <p:cNvSpPr txBox="1">
            <a:spLocks noChangeArrowheads="1"/>
          </p:cNvSpPr>
          <p:nvPr/>
        </p:nvSpPr>
        <p:spPr bwMode="auto">
          <a:xfrm>
            <a:off x="5791200" y="2574925"/>
            <a:ext cx="29718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Flaccid:  disarticulation, flaccid TM, etc.</a:t>
            </a:r>
          </a:p>
        </p:txBody>
      </p:sp>
      <p:sp>
        <p:nvSpPr>
          <p:cNvPr id="9226" name="Text Box 10"/>
          <p:cNvSpPr txBox="1">
            <a:spLocks noChangeArrowheads="1"/>
          </p:cNvSpPr>
          <p:nvPr/>
        </p:nvSpPr>
        <p:spPr bwMode="auto">
          <a:xfrm>
            <a:off x="5791200" y="4038600"/>
            <a:ext cx="3124200" cy="396875"/>
          </a:xfrm>
          <a:prstGeom prst="rect">
            <a:avLst/>
          </a:prstGeom>
          <a:solidFill>
            <a:srgbClr val="FFCC00"/>
          </a:solidFill>
          <a:ln w="9525">
            <a:noFill/>
            <a:miter lim="800000"/>
            <a:headEnd/>
            <a:tailEnd/>
          </a:ln>
        </p:spPr>
        <p:txBody>
          <a:bodyPr>
            <a:spAutoFit/>
          </a:bodyPr>
          <a:lstStyle/>
          <a:p>
            <a:pPr>
              <a:spcBef>
                <a:spcPct val="50000"/>
              </a:spcBef>
            </a:pPr>
            <a:r>
              <a:rPr lang="en-US" sz="2000" dirty="0"/>
              <a:t>Normal mobility</a:t>
            </a:r>
          </a:p>
        </p:txBody>
      </p:sp>
      <p:sp>
        <p:nvSpPr>
          <p:cNvPr id="9227" name="Text Box 11"/>
          <p:cNvSpPr txBox="1">
            <a:spLocks noChangeArrowheads="1"/>
          </p:cNvSpPr>
          <p:nvPr/>
        </p:nvSpPr>
        <p:spPr bwMode="auto">
          <a:xfrm>
            <a:off x="5791200" y="5470525"/>
            <a:ext cx="3124200" cy="701675"/>
          </a:xfrm>
          <a:prstGeom prst="rect">
            <a:avLst/>
          </a:prstGeom>
          <a:solidFill>
            <a:srgbClr val="FFCC00"/>
          </a:solidFill>
          <a:ln w="9525">
            <a:noFill/>
            <a:miter lim="800000"/>
            <a:headEnd/>
            <a:tailEnd/>
          </a:ln>
        </p:spPr>
        <p:txBody>
          <a:bodyPr>
            <a:spAutoFit/>
          </a:bodyPr>
          <a:lstStyle/>
          <a:p>
            <a:pPr>
              <a:spcBef>
                <a:spcPct val="50000"/>
              </a:spcBef>
            </a:pPr>
            <a:r>
              <a:rPr lang="en-US" sz="2000" dirty="0"/>
              <a:t>Stiff:  otosclerosis  fluid, tympanosclerosis, etc</a:t>
            </a:r>
            <a:r>
              <a:rPr lang="en-US" dirty="0"/>
              <a:t>.</a:t>
            </a:r>
          </a:p>
        </p:txBody>
      </p:sp>
      <p:sp>
        <p:nvSpPr>
          <p:cNvPr id="9228" name="Line 12"/>
          <p:cNvSpPr>
            <a:spLocks noChangeShapeType="1"/>
          </p:cNvSpPr>
          <p:nvPr/>
        </p:nvSpPr>
        <p:spPr bwMode="auto">
          <a:xfrm flipV="1">
            <a:off x="4495800" y="5791200"/>
            <a:ext cx="0" cy="381000"/>
          </a:xfrm>
          <a:prstGeom prst="line">
            <a:avLst/>
          </a:prstGeom>
          <a:noFill/>
          <a:ln w="76200">
            <a:solidFill>
              <a:srgbClr val="FF0000"/>
            </a:solidFill>
            <a:round/>
            <a:headEnd/>
            <a:tailEnd type="triangle" w="med" len="med"/>
          </a:ln>
        </p:spPr>
        <p:txBody>
          <a:bodyPr/>
          <a:lstStyle/>
          <a:p>
            <a:endParaRPr lang="en-US" dirty="0"/>
          </a:p>
        </p:txBody>
      </p:sp>
      <p:sp>
        <p:nvSpPr>
          <p:cNvPr id="9229" name="Line 13"/>
          <p:cNvSpPr>
            <a:spLocks noChangeShapeType="1"/>
          </p:cNvSpPr>
          <p:nvPr/>
        </p:nvSpPr>
        <p:spPr bwMode="auto">
          <a:xfrm flipV="1">
            <a:off x="4495800" y="4343400"/>
            <a:ext cx="0" cy="1828800"/>
          </a:xfrm>
          <a:prstGeom prst="line">
            <a:avLst/>
          </a:prstGeom>
          <a:noFill/>
          <a:ln w="76200">
            <a:solidFill>
              <a:srgbClr val="FF0000"/>
            </a:solidFill>
            <a:round/>
            <a:headEnd/>
            <a:tailEnd type="triangle" w="med" len="med"/>
          </a:ln>
        </p:spPr>
        <p:txBody>
          <a:bodyPr/>
          <a:lstStyle/>
          <a:p>
            <a:endParaRPr lang="en-US" dirty="0"/>
          </a:p>
        </p:txBody>
      </p:sp>
      <p:sp>
        <p:nvSpPr>
          <p:cNvPr id="9230" name="Line 14"/>
          <p:cNvSpPr>
            <a:spLocks noChangeShapeType="1"/>
          </p:cNvSpPr>
          <p:nvPr/>
        </p:nvSpPr>
        <p:spPr bwMode="auto">
          <a:xfrm flipV="1">
            <a:off x="4495800" y="2971800"/>
            <a:ext cx="0" cy="3200400"/>
          </a:xfrm>
          <a:prstGeom prst="line">
            <a:avLst/>
          </a:prstGeom>
          <a:noFill/>
          <a:ln w="76200">
            <a:solidFill>
              <a:srgbClr val="FF0000"/>
            </a:solidFill>
            <a:round/>
            <a:headEnd/>
            <a:tailEnd type="triangle" w="med" len="med"/>
          </a:ln>
        </p:spPr>
        <p:txBody>
          <a:bodyPr/>
          <a:lstStyle/>
          <a:p>
            <a:endParaRPr lang="en-US" dirty="0"/>
          </a:p>
        </p:txBody>
      </p:sp>
      <p:pic>
        <p:nvPicPr>
          <p:cNvPr id="67599" name="Picture 15"/>
          <p:cNvPicPr>
            <a:picLocks noChangeAspect="1" noChangeArrowheads="1"/>
          </p:cNvPicPr>
          <p:nvPr/>
        </p:nvPicPr>
        <p:blipFill>
          <a:blip r:embed="rId3"/>
          <a:srcRect/>
          <a:stretch>
            <a:fillRect/>
          </a:stretch>
        </p:blipFill>
        <p:spPr bwMode="auto">
          <a:xfrm>
            <a:off x="152400" y="2667000"/>
            <a:ext cx="3352800" cy="3124200"/>
          </a:xfrm>
          <a:prstGeom prst="rect">
            <a:avLst/>
          </a:prstGeom>
          <a:noFill/>
          <a:ln w="9525">
            <a:noFill/>
            <a:miter lim="800000"/>
            <a:headEnd/>
            <a:tailEnd/>
          </a:ln>
        </p:spPr>
      </p:pic>
      <p:sp>
        <p:nvSpPr>
          <p:cNvPr id="67600" name="Text Box 16"/>
          <p:cNvSpPr txBox="1">
            <a:spLocks noChangeArrowheads="1"/>
          </p:cNvSpPr>
          <p:nvPr/>
        </p:nvSpPr>
        <p:spPr bwMode="auto">
          <a:xfrm>
            <a:off x="5029200" y="3048000"/>
            <a:ext cx="757238" cy="461963"/>
          </a:xfrm>
          <a:prstGeom prst="rect">
            <a:avLst/>
          </a:prstGeom>
          <a:noFill/>
          <a:ln w="9525">
            <a:noFill/>
            <a:miter lim="800000"/>
            <a:headEnd/>
            <a:tailEnd/>
          </a:ln>
        </p:spPr>
        <p:txBody>
          <a:bodyPr>
            <a:spAutoFit/>
          </a:bodyPr>
          <a:lstStyle/>
          <a:p>
            <a:pPr>
              <a:spcBef>
                <a:spcPct val="50000"/>
              </a:spcBef>
            </a:pPr>
            <a:r>
              <a:rPr lang="en-US" dirty="0"/>
              <a:t>1.4</a:t>
            </a:r>
          </a:p>
        </p:txBody>
      </p:sp>
      <p:sp>
        <p:nvSpPr>
          <p:cNvPr id="67601" name="Text Box 17"/>
          <p:cNvSpPr txBox="1">
            <a:spLocks noChangeArrowheads="1"/>
          </p:cNvSpPr>
          <p:nvPr/>
        </p:nvSpPr>
        <p:spPr bwMode="auto">
          <a:xfrm>
            <a:off x="5029200" y="5500688"/>
            <a:ext cx="828675" cy="461962"/>
          </a:xfrm>
          <a:prstGeom prst="rect">
            <a:avLst/>
          </a:prstGeom>
          <a:noFill/>
          <a:ln w="9525">
            <a:noFill/>
            <a:miter lim="800000"/>
            <a:headEnd/>
            <a:tailEnd/>
          </a:ln>
        </p:spPr>
        <p:txBody>
          <a:bodyPr>
            <a:spAutoFit/>
          </a:bodyPr>
          <a:lstStyle/>
          <a:p>
            <a:pPr>
              <a:spcBef>
                <a:spcPct val="50000"/>
              </a:spcBef>
            </a:pPr>
            <a:r>
              <a:rPr lang="en-US" dirty="0"/>
              <a:t>0.3</a:t>
            </a:r>
          </a:p>
        </p:txBody>
      </p:sp>
      <p:sp>
        <p:nvSpPr>
          <p:cNvPr id="67602" name="Text Box 18"/>
          <p:cNvSpPr txBox="1">
            <a:spLocks noChangeArrowheads="1"/>
          </p:cNvSpPr>
          <p:nvPr/>
        </p:nvSpPr>
        <p:spPr bwMode="auto">
          <a:xfrm>
            <a:off x="3429000" y="6262688"/>
            <a:ext cx="1000125" cy="461962"/>
          </a:xfrm>
          <a:prstGeom prst="rect">
            <a:avLst/>
          </a:prstGeom>
          <a:noFill/>
          <a:ln w="9525">
            <a:noFill/>
            <a:miter lim="800000"/>
            <a:headEnd/>
            <a:tailEnd/>
          </a:ln>
        </p:spPr>
        <p:txBody>
          <a:bodyPr>
            <a:spAutoFit/>
          </a:bodyPr>
          <a:lstStyle/>
          <a:p>
            <a:pPr algn="ctr">
              <a:spcBef>
                <a:spcPct val="50000"/>
              </a:spcBef>
            </a:pPr>
            <a:r>
              <a:rPr lang="en-US" dirty="0"/>
              <a:t>Child</a:t>
            </a:r>
          </a:p>
        </p:txBody>
      </p:sp>
      <p:sp>
        <p:nvSpPr>
          <p:cNvPr id="67603" name="Text Box 19"/>
          <p:cNvSpPr txBox="1">
            <a:spLocks noChangeArrowheads="1"/>
          </p:cNvSpPr>
          <p:nvPr/>
        </p:nvSpPr>
        <p:spPr bwMode="auto">
          <a:xfrm>
            <a:off x="4800600" y="6262688"/>
            <a:ext cx="1057275" cy="461962"/>
          </a:xfrm>
          <a:prstGeom prst="rect">
            <a:avLst/>
          </a:prstGeom>
          <a:noFill/>
          <a:ln w="9525">
            <a:noFill/>
            <a:miter lim="800000"/>
            <a:headEnd/>
            <a:tailEnd/>
          </a:ln>
        </p:spPr>
        <p:txBody>
          <a:bodyPr>
            <a:spAutoFit/>
          </a:bodyPr>
          <a:lstStyle/>
          <a:p>
            <a:pPr algn="ctr">
              <a:spcBef>
                <a:spcPct val="50000"/>
              </a:spcBef>
            </a:pPr>
            <a:r>
              <a:rPr lang="en-US" dirty="0"/>
              <a:t>Adult</a:t>
            </a:r>
          </a:p>
        </p:txBody>
      </p:sp>
    </p:spTree>
    <p:extLst>
      <p:ext uri="{BB962C8B-B14F-4D97-AF65-F5344CB8AC3E}">
        <p14:creationId xmlns:p14="http://schemas.microsoft.com/office/powerpoint/2010/main" xmlns="" val="81886713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down)">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checkerboard(across)">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wipe(down)">
                                      <p:cBhvr>
                                        <p:cTn id="17" dur="500"/>
                                        <p:tgtEl>
                                          <p:spTgt spid="92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checkerboard(across)">
                                      <p:cBhvr>
                                        <p:cTn id="22" dur="500"/>
                                        <p:tgtEl>
                                          <p:spTgt spid="92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wipe(down)">
                                      <p:cBhvr>
                                        <p:cTn id="27" dur="500"/>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225"/>
                                        </p:tgtEl>
                                        <p:attrNameLst>
                                          <p:attrName>style.visibility</p:attrName>
                                        </p:attrNameLst>
                                      </p:cBhvr>
                                      <p:to>
                                        <p:strVal val="visible"/>
                                      </p:to>
                                    </p:set>
                                    <p:animEffect transition="in" filter="checkerboard(across)">
                                      <p:cBhvr>
                                        <p:cTn id="3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n-US" dirty="0" smtClean="0"/>
              <a:t>Tympanometry in infants</a:t>
            </a:r>
          </a:p>
        </p:txBody>
      </p:sp>
      <p:sp>
        <p:nvSpPr>
          <p:cNvPr id="16387" name="Rectangle 3"/>
          <p:cNvSpPr>
            <a:spLocks noGrp="1" noChangeArrowheads="1"/>
          </p:cNvSpPr>
          <p:nvPr>
            <p:ph idx="1"/>
          </p:nvPr>
        </p:nvSpPr>
        <p:spPr/>
        <p:txBody>
          <a:bodyPr/>
          <a:lstStyle/>
          <a:p>
            <a:pPr eaLnBrk="1" hangingPunct="1"/>
            <a:r>
              <a:rPr lang="en-US" dirty="0" smtClean="0"/>
              <a:t>Studies has found frequent occurrence of double peaked tymps.</a:t>
            </a:r>
          </a:p>
          <a:p>
            <a:pPr eaLnBrk="1" hangingPunct="1"/>
            <a:endParaRPr lang="en-US" dirty="0" smtClean="0"/>
          </a:p>
          <a:p>
            <a:pPr eaLnBrk="1" hangingPunct="1"/>
            <a:r>
              <a:rPr lang="en-US" dirty="0" smtClean="0"/>
              <a:t>Usually we use higher probe frequency when testing infants like 1000 Hz.</a:t>
            </a:r>
          </a:p>
          <a:p>
            <a:pPr eaLnBrk="1" hangingPunct="1">
              <a:buFont typeface="Wingdings" pitchFamily="2" charset="2"/>
              <a:buNone/>
            </a:pPr>
            <a:r>
              <a:rPr lang="en-US" dirty="0" smtClean="0"/>
              <a:t> </a:t>
            </a:r>
          </a:p>
        </p:txBody>
      </p:sp>
    </p:spTree>
    <p:extLst>
      <p:ext uri="{BB962C8B-B14F-4D97-AF65-F5344CB8AC3E}">
        <p14:creationId xmlns:p14="http://schemas.microsoft.com/office/powerpoint/2010/main" xmlns="" val="983713309"/>
      </p:ext>
    </p:extLst>
  </p:cSld>
  <p:clrMapOvr>
    <a:masterClrMapping/>
  </p:clrMapOvr>
  <p:transition>
    <p:wedg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Principles of Acoustic Reflex</a:t>
            </a:r>
          </a:p>
        </p:txBody>
      </p:sp>
      <p:sp>
        <p:nvSpPr>
          <p:cNvPr id="2051" name="Rectangle 3"/>
          <p:cNvSpPr>
            <a:spLocks noGrp="1" noChangeArrowheads="1"/>
          </p:cNvSpPr>
          <p:nvPr>
            <p:ph type="subTitle" idx="1"/>
          </p:nvPr>
        </p:nvSpPr>
        <p:spPr/>
        <p:txBody>
          <a:bodyPr/>
          <a:lstStyle/>
          <a:p>
            <a:r>
              <a:rPr lang="en-US" dirty="0"/>
              <a:t>Murad Al-momani, Ph.D., CCC-A, FAAA, American Board in Audiology</a:t>
            </a:r>
          </a:p>
        </p:txBody>
      </p:sp>
    </p:spTree>
    <p:extLst>
      <p:ext uri="{BB962C8B-B14F-4D97-AF65-F5344CB8AC3E}">
        <p14:creationId xmlns:p14="http://schemas.microsoft.com/office/powerpoint/2010/main" xmlns="" val="1153738042"/>
      </p:ext>
    </p:extLst>
  </p:cSld>
  <p:clrMapOvr>
    <a:masterClrMapping/>
  </p:clrMapOvr>
  <p:transition>
    <p:wedg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Introduction </a:t>
            </a:r>
          </a:p>
        </p:txBody>
      </p:sp>
      <p:sp>
        <p:nvSpPr>
          <p:cNvPr id="7171" name="Rectangle 3"/>
          <p:cNvSpPr>
            <a:spLocks noGrp="1" noChangeArrowheads="1"/>
          </p:cNvSpPr>
          <p:nvPr>
            <p:ph type="body" idx="1"/>
          </p:nvPr>
        </p:nvSpPr>
        <p:spPr/>
        <p:txBody>
          <a:bodyPr/>
          <a:lstStyle/>
          <a:p>
            <a:r>
              <a:rPr lang="en-US" sz="2800" dirty="0"/>
              <a:t>The stapedius muscle contracts reflexively as a result to sufficiently loud acoustic stimulation.</a:t>
            </a:r>
          </a:p>
          <a:p>
            <a:r>
              <a:rPr lang="en-US" sz="2800" dirty="0"/>
              <a:t>The contraction occurs bilaterally, even when one ear is stimulated only.</a:t>
            </a:r>
          </a:p>
          <a:p>
            <a:r>
              <a:rPr lang="en-US" sz="2800" dirty="0"/>
              <a:t>The necessary sound level that is necessary to stimulate acoustic reflex is between 70 to 100 dB HL for PT and around 65 dB HL for the white noise.</a:t>
            </a:r>
          </a:p>
        </p:txBody>
      </p:sp>
    </p:spTree>
    <p:extLst>
      <p:ext uri="{BB962C8B-B14F-4D97-AF65-F5344CB8AC3E}">
        <p14:creationId xmlns:p14="http://schemas.microsoft.com/office/powerpoint/2010/main" xmlns="" val="3315175267"/>
      </p:ext>
    </p:extLst>
  </p:cSld>
  <p:clrMapOvr>
    <a:masterClrMapping/>
  </p:clrMapOvr>
  <p:transition>
    <p:wedg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Acoustic Reflex Threshold</a:t>
            </a:r>
          </a:p>
        </p:txBody>
      </p:sp>
      <p:sp>
        <p:nvSpPr>
          <p:cNvPr id="69635" name="Rectangle 3"/>
          <p:cNvSpPr>
            <a:spLocks noGrp="1" noChangeArrowheads="1"/>
          </p:cNvSpPr>
          <p:nvPr>
            <p:ph type="body" sz="half" idx="1"/>
          </p:nvPr>
        </p:nvSpPr>
        <p:spPr>
          <a:xfrm>
            <a:off x="914400" y="1905000"/>
            <a:ext cx="3925888" cy="4572000"/>
          </a:xfrm>
        </p:spPr>
        <p:txBody>
          <a:bodyPr/>
          <a:lstStyle/>
          <a:p>
            <a:pPr eaLnBrk="1" hangingPunct="1"/>
            <a:r>
              <a:rPr lang="en-US" sz="1800" dirty="0" smtClean="0"/>
              <a:t>Stapedial muscle contraction</a:t>
            </a:r>
          </a:p>
          <a:p>
            <a:pPr eaLnBrk="1" hangingPunct="1"/>
            <a:r>
              <a:rPr lang="en-US" sz="1800" dirty="0" smtClean="0"/>
              <a:t>Temporary increase in middle impedance</a:t>
            </a:r>
          </a:p>
          <a:p>
            <a:pPr eaLnBrk="1" hangingPunct="1"/>
            <a:r>
              <a:rPr lang="en-US" sz="1800" dirty="0" smtClean="0"/>
              <a:t>Bilateral Stimulation</a:t>
            </a:r>
          </a:p>
          <a:p>
            <a:pPr eaLnBrk="1" hangingPunct="1"/>
            <a:r>
              <a:rPr lang="en-US" sz="1800" dirty="0" smtClean="0"/>
              <a:t>Adaptation</a:t>
            </a:r>
          </a:p>
          <a:p>
            <a:pPr eaLnBrk="1" hangingPunct="1"/>
            <a:r>
              <a:rPr lang="en-US" sz="1800" dirty="0" smtClean="0"/>
              <a:t>Neural network in lower brainstem</a:t>
            </a:r>
          </a:p>
          <a:p>
            <a:pPr eaLnBrk="1" hangingPunct="1"/>
            <a:endParaRPr lang="en-US" sz="1800" dirty="0" smtClean="0"/>
          </a:p>
          <a:p>
            <a:pPr eaLnBrk="1" hangingPunct="1"/>
            <a:endParaRPr lang="en-US" sz="1800" dirty="0" smtClean="0"/>
          </a:p>
          <a:p>
            <a:pPr eaLnBrk="1" hangingPunct="1"/>
            <a:endParaRPr lang="en-US" sz="1800" dirty="0" smtClean="0"/>
          </a:p>
        </p:txBody>
      </p:sp>
      <p:pic>
        <p:nvPicPr>
          <p:cNvPr id="69636" name="Picture 4" descr="asrpathway"/>
          <p:cNvPicPr>
            <a:picLocks noGrp="1" noChangeAspect="1" noChangeArrowheads="1"/>
          </p:cNvPicPr>
          <p:nvPr>
            <p:ph type="chart" sz="half" idx="2"/>
          </p:nvPr>
        </p:nvPicPr>
        <p:blipFill>
          <a:blip r:embed="rId2"/>
          <a:srcRect/>
          <a:stretch>
            <a:fillRect/>
          </a:stretch>
        </p:blipFill>
        <p:spPr>
          <a:xfrm>
            <a:off x="0" y="1491716"/>
            <a:ext cx="9144000" cy="5366283"/>
          </a:xfrm>
        </p:spPr>
      </p:pic>
    </p:spTree>
    <p:extLst>
      <p:ext uri="{BB962C8B-B14F-4D97-AF65-F5344CB8AC3E}">
        <p14:creationId xmlns:p14="http://schemas.microsoft.com/office/powerpoint/2010/main" xmlns="" val="37806643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smtClean="0"/>
              <a:t>AR</a:t>
            </a:r>
          </a:p>
        </p:txBody>
      </p:sp>
      <p:pic>
        <p:nvPicPr>
          <p:cNvPr id="68611" name="Picture 5" descr="Audiotempometer_3"/>
          <p:cNvPicPr>
            <a:picLocks noGrp="1" noChangeAspect="1" noChangeArrowheads="1"/>
          </p:cNvPicPr>
          <p:nvPr>
            <p:ph sz="quarter" idx="2"/>
          </p:nvPr>
        </p:nvPicPr>
        <p:blipFill>
          <a:blip r:embed="rId2"/>
          <a:srcRect/>
          <a:stretch>
            <a:fillRect/>
          </a:stretch>
        </p:blipFill>
        <p:spPr>
          <a:xfrm>
            <a:off x="5410200" y="1066800"/>
            <a:ext cx="3733800" cy="5791200"/>
          </a:xfrm>
        </p:spPr>
      </p:pic>
      <p:pic>
        <p:nvPicPr>
          <p:cNvPr id="68613" name="Picture 10" descr="middle ear"/>
          <p:cNvPicPr>
            <a:picLocks noChangeAspect="1" noChangeArrowheads="1"/>
          </p:cNvPicPr>
          <p:nvPr/>
        </p:nvPicPr>
        <p:blipFill>
          <a:blip r:embed="rId3"/>
          <a:srcRect/>
          <a:stretch>
            <a:fillRect/>
          </a:stretch>
        </p:blipFill>
        <p:spPr bwMode="auto">
          <a:xfrm>
            <a:off x="0" y="1524000"/>
            <a:ext cx="5334000" cy="5257800"/>
          </a:xfrm>
          <a:prstGeom prst="rect">
            <a:avLst/>
          </a:prstGeom>
          <a:noFill/>
          <a:ln w="9525">
            <a:noFill/>
            <a:miter lim="800000"/>
            <a:headEnd/>
            <a:tailEnd/>
          </a:ln>
        </p:spPr>
      </p:pic>
      <p:sp>
        <p:nvSpPr>
          <p:cNvPr id="2" name="Content Placeholder 1"/>
          <p:cNvSpPr>
            <a:spLocks noGrp="1"/>
          </p:cNvSpPr>
          <p:nvPr>
            <p:ph sz="quarter" idx="3"/>
          </p:nvPr>
        </p:nvSpPr>
        <p:spPr/>
        <p:txBody>
          <a:bodyPr/>
          <a:lstStyle/>
          <a:p>
            <a:endParaRPr lang="en-US" dirty="0"/>
          </a:p>
        </p:txBody>
      </p:sp>
    </p:spTree>
    <p:extLst>
      <p:ext uri="{BB962C8B-B14F-4D97-AF65-F5344CB8AC3E}">
        <p14:creationId xmlns:p14="http://schemas.microsoft.com/office/powerpoint/2010/main" xmlns="" val="1119105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AU" dirty="0" smtClean="0"/>
              <a:t>Infants 7 months-3 years</a:t>
            </a:r>
            <a:endParaRPr lang="en-US" dirty="0" smtClean="0"/>
          </a:p>
        </p:txBody>
      </p:sp>
      <p:sp>
        <p:nvSpPr>
          <p:cNvPr id="37891" name="Rectangle 3"/>
          <p:cNvSpPr>
            <a:spLocks noGrp="1" noChangeArrowheads="1"/>
          </p:cNvSpPr>
          <p:nvPr>
            <p:ph type="body" idx="1"/>
          </p:nvPr>
        </p:nvSpPr>
        <p:spPr/>
        <p:txBody>
          <a:bodyPr/>
          <a:lstStyle/>
          <a:p>
            <a:pPr eaLnBrk="1" hangingPunct="1"/>
            <a:r>
              <a:rPr lang="en-US" dirty="0" smtClean="0"/>
              <a:t>Aim: to detect hearing impairment greater than 20-30 dB HL </a:t>
            </a:r>
          </a:p>
          <a:p>
            <a:pPr eaLnBrk="1" hangingPunct="1"/>
            <a:r>
              <a:rPr lang="en-US" dirty="0" smtClean="0"/>
              <a:t>Typically use behavioral techniques</a:t>
            </a:r>
          </a:p>
          <a:p>
            <a:pPr lvl="1" eaLnBrk="1" hangingPunct="1"/>
            <a:r>
              <a:rPr lang="en-US" b="1" dirty="0" smtClean="0"/>
              <a:t>Visual Reinforcement Orientation Audiometry</a:t>
            </a:r>
            <a:r>
              <a:rPr lang="en-US" dirty="0" smtClean="0"/>
              <a:t> (VROA) for 6-18 months</a:t>
            </a:r>
          </a:p>
          <a:p>
            <a:pPr lvl="1" eaLnBrk="1" hangingPunct="1"/>
            <a:r>
              <a:rPr lang="en-US" b="1" dirty="0" smtClean="0"/>
              <a:t>Play audiometry</a:t>
            </a:r>
            <a:r>
              <a:rPr lang="en-US" dirty="0" smtClean="0"/>
              <a:t> </a:t>
            </a:r>
          </a:p>
          <a:p>
            <a:pPr eaLnBrk="1" hangingPunct="1"/>
            <a:r>
              <a:rPr lang="en-US" dirty="0" smtClean="0"/>
              <a:t>May incorporate objective testing if non-compliant or very difficult to test</a:t>
            </a:r>
          </a:p>
          <a:p>
            <a:pPr lvl="1" eaLnBrk="1" hangingPunct="1">
              <a:buFontTx/>
              <a:buNone/>
            </a:pPr>
            <a:endParaRPr lang="en-US" dirty="0" smtClean="0"/>
          </a:p>
        </p:txBody>
      </p:sp>
    </p:spTree>
    <p:extLst>
      <p:ext uri="{BB962C8B-B14F-4D97-AF65-F5344CB8AC3E}">
        <p14:creationId xmlns:p14="http://schemas.microsoft.com/office/powerpoint/2010/main" xmlns="" val="3195504410"/>
      </p:ext>
    </p:extLst>
  </p:cSld>
  <p:clrMapOvr>
    <a:masterClrMapping/>
  </p:clrMapOvr>
  <p:transition>
    <p:wedg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dirty="0" smtClean="0"/>
              <a:t>Reflex Decay</a:t>
            </a:r>
          </a:p>
        </p:txBody>
      </p:sp>
      <p:pic>
        <p:nvPicPr>
          <p:cNvPr id="71683" name="Picture 5" descr="DisplayAManRefDec"/>
          <p:cNvPicPr>
            <a:picLocks noGrp="1" noChangeAspect="1" noChangeArrowheads="1"/>
          </p:cNvPicPr>
          <p:nvPr>
            <p:ph idx="1"/>
          </p:nvPr>
        </p:nvPicPr>
        <p:blipFill>
          <a:blip r:embed="rId2"/>
          <a:srcRect/>
          <a:stretch>
            <a:fillRect/>
          </a:stretch>
        </p:blipFill>
        <p:spPr>
          <a:xfrm>
            <a:off x="0" y="1600200"/>
            <a:ext cx="9144000" cy="5257800"/>
          </a:xfrm>
        </p:spPr>
      </p:pic>
    </p:spTree>
    <p:extLst>
      <p:ext uri="{BB962C8B-B14F-4D97-AF65-F5344CB8AC3E}">
        <p14:creationId xmlns:p14="http://schemas.microsoft.com/office/powerpoint/2010/main" xmlns="" val="2028452484"/>
      </p:ext>
    </p:extLst>
  </p:cSld>
  <p:clrMapOvr>
    <a:masterClrMapping/>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Mechanism of acoustic reflex</a:t>
            </a:r>
          </a:p>
        </p:txBody>
      </p:sp>
      <p:sp>
        <p:nvSpPr>
          <p:cNvPr id="10243" name="Rectangle 3"/>
          <p:cNvSpPr>
            <a:spLocks noGrp="1" noChangeArrowheads="1"/>
          </p:cNvSpPr>
          <p:nvPr>
            <p:ph type="body" idx="1"/>
          </p:nvPr>
        </p:nvSpPr>
        <p:spPr/>
        <p:txBody>
          <a:bodyPr/>
          <a:lstStyle/>
          <a:p>
            <a:pPr>
              <a:lnSpc>
                <a:spcPct val="80000"/>
              </a:lnSpc>
            </a:pPr>
            <a:r>
              <a:rPr lang="en-US" sz="2000" dirty="0"/>
              <a:t>The acoustic reflex actually contracts both the stapedius and the tensor Tympani muscles.</a:t>
            </a:r>
          </a:p>
          <a:p>
            <a:pPr>
              <a:lnSpc>
                <a:spcPct val="80000"/>
              </a:lnSpc>
            </a:pPr>
            <a:r>
              <a:rPr lang="en-US" sz="2000" dirty="0"/>
              <a:t>Stapedius muscles attaches to the neck of the stapes. Contraction of this muscle causes the ossicular chain to be pushed laterally (away from the oval window).</a:t>
            </a:r>
          </a:p>
          <a:p>
            <a:pPr>
              <a:lnSpc>
                <a:spcPct val="80000"/>
              </a:lnSpc>
            </a:pPr>
            <a:r>
              <a:rPr lang="en-US" sz="2000" dirty="0"/>
              <a:t>Tensor tympani muscle attaches to the malleous and causes the ossicular chain to be pushed medially when contracted.</a:t>
            </a:r>
          </a:p>
          <a:p>
            <a:pPr>
              <a:lnSpc>
                <a:spcPct val="80000"/>
              </a:lnSpc>
            </a:pPr>
            <a:r>
              <a:rPr lang="en-US" sz="2000" dirty="0"/>
              <a:t>So the two muscles contract in opposite direction and this causes the ossicular chain to be stiffened as a result of that.</a:t>
            </a:r>
          </a:p>
          <a:p>
            <a:pPr>
              <a:lnSpc>
                <a:spcPct val="80000"/>
              </a:lnSpc>
            </a:pPr>
            <a:r>
              <a:rPr lang="en-US" sz="2000" dirty="0"/>
              <a:t>This stiffened ossicular chain will be reflected in stiffening TM as well, which is reflected in increasing the impedance of the middle ear to the transfer of energy from the outer ear to the middle ear. </a:t>
            </a:r>
          </a:p>
        </p:txBody>
      </p:sp>
    </p:spTree>
    <p:extLst>
      <p:ext uri="{BB962C8B-B14F-4D97-AF65-F5344CB8AC3E}">
        <p14:creationId xmlns:p14="http://schemas.microsoft.com/office/powerpoint/2010/main" xmlns="" val="929281997"/>
      </p:ext>
    </p:extLst>
  </p:cSld>
  <p:clrMapOvr>
    <a:masterClrMapping/>
  </p:clrMapOvr>
  <p:transition>
    <p:wedg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92100"/>
            <a:ext cx="9144000" cy="1384300"/>
          </a:xfrm>
        </p:spPr>
        <p:txBody>
          <a:bodyPr/>
          <a:lstStyle/>
          <a:p>
            <a:pPr>
              <a:tabLst>
                <a:tab pos="854075" algn="ctr"/>
                <a:tab pos="3717925" algn="ctr"/>
                <a:tab pos="6569075" algn="ctr"/>
              </a:tabLst>
            </a:pPr>
            <a:r>
              <a:rPr lang="en-US" sz="4000" dirty="0"/>
              <a:t>	  STAPEDIUS   vs.     TENSOR TYMPANI</a:t>
            </a:r>
          </a:p>
        </p:txBody>
      </p:sp>
      <p:sp>
        <p:nvSpPr>
          <p:cNvPr id="15363" name="Text Box 3"/>
          <p:cNvSpPr txBox="1">
            <a:spLocks noChangeArrowheads="1"/>
          </p:cNvSpPr>
          <p:nvPr/>
        </p:nvSpPr>
        <p:spPr bwMode="auto">
          <a:xfrm>
            <a:off x="457200" y="1676400"/>
            <a:ext cx="2668588"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6 mm in length</a:t>
            </a:r>
          </a:p>
          <a:p>
            <a:pPr eaLnBrk="0" hangingPunct="0"/>
            <a:endParaRPr lang="en-US" dirty="0">
              <a:latin typeface="Tahoma" pitchFamily="34" charset="0"/>
            </a:endParaRPr>
          </a:p>
        </p:txBody>
      </p:sp>
      <p:sp>
        <p:nvSpPr>
          <p:cNvPr id="15364" name="Text Box 4"/>
          <p:cNvSpPr txBox="1">
            <a:spLocks noChangeArrowheads="1"/>
          </p:cNvSpPr>
          <p:nvPr/>
        </p:nvSpPr>
        <p:spPr bwMode="auto">
          <a:xfrm>
            <a:off x="484188" y="2286000"/>
            <a:ext cx="4240212"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eaLnBrk="0" hangingPunct="0">
              <a:buFontTx/>
              <a:buChar char="•"/>
            </a:pPr>
            <a:r>
              <a:rPr lang="en-US" dirty="0">
                <a:solidFill>
                  <a:schemeClr val="hlink"/>
                </a:solidFill>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Arises in bony canal </a:t>
            </a:r>
          </a:p>
          <a:p>
            <a:pPr eaLnBrk="0" hangingPunct="0"/>
            <a:r>
              <a:rPr lang="en-US" sz="2400" dirty="0">
                <a:effectLst>
                  <a:outerShdw blurRad="38100" dist="38100" dir="2700000" algn="tl">
                    <a:srgbClr val="000000"/>
                  </a:outerShdw>
                </a:effectLst>
                <a:latin typeface="Century Gothic" pitchFamily="34" charset="0"/>
              </a:rPr>
              <a:t>  adjoining the facial canal </a:t>
            </a:r>
          </a:p>
          <a:p>
            <a:pPr eaLnBrk="0" hangingPunct="0"/>
            <a:r>
              <a:rPr lang="en-US" sz="2400" dirty="0">
                <a:effectLst>
                  <a:outerShdw blurRad="38100" dist="38100" dir="2700000" algn="tl">
                    <a:srgbClr val="000000"/>
                  </a:outerShdw>
                </a:effectLst>
                <a:latin typeface="Century Gothic" pitchFamily="34" charset="0"/>
              </a:rPr>
              <a:t>  and inserts on the head </a:t>
            </a:r>
          </a:p>
          <a:p>
            <a:pPr eaLnBrk="0" hangingPunct="0"/>
            <a:r>
              <a:rPr lang="en-US" sz="2400" dirty="0">
                <a:effectLst>
                  <a:outerShdw blurRad="38100" dist="38100" dir="2700000" algn="tl">
                    <a:srgbClr val="000000"/>
                  </a:outerShdw>
                </a:effectLst>
                <a:latin typeface="Century Gothic" pitchFamily="34" charset="0"/>
              </a:rPr>
              <a:t>  of the stapes</a:t>
            </a:r>
            <a:endParaRPr lang="en-US" sz="2400" dirty="0">
              <a:latin typeface="Century Gothic" pitchFamily="34" charset="0"/>
            </a:endParaRPr>
          </a:p>
        </p:txBody>
      </p:sp>
      <p:sp>
        <p:nvSpPr>
          <p:cNvPr id="15365" name="Text Box 5"/>
          <p:cNvSpPr txBox="1">
            <a:spLocks noChangeArrowheads="1"/>
          </p:cNvSpPr>
          <p:nvPr/>
        </p:nvSpPr>
        <p:spPr bwMode="auto">
          <a:xfrm>
            <a:off x="533400" y="4395788"/>
            <a:ext cx="2846388" cy="785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Cranial Nerve VII</a:t>
            </a:r>
          </a:p>
          <a:p>
            <a:pPr eaLnBrk="0" hangingPunct="0"/>
            <a:endParaRPr lang="en-US" sz="2400" dirty="0">
              <a:latin typeface="Century Gothic" pitchFamily="34" charset="0"/>
            </a:endParaRPr>
          </a:p>
        </p:txBody>
      </p:sp>
      <p:sp>
        <p:nvSpPr>
          <p:cNvPr id="15366" name="Text Box 6"/>
          <p:cNvSpPr txBox="1">
            <a:spLocks noChangeArrowheads="1"/>
          </p:cNvSpPr>
          <p:nvPr/>
        </p:nvSpPr>
        <p:spPr bwMode="auto">
          <a:xfrm>
            <a:off x="533400" y="5167313"/>
            <a:ext cx="403860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lang="en-US" sz="2400" dirty="0">
                <a:solidFill>
                  <a:schemeClr val="hlink"/>
                </a:solidFill>
                <a:effectLst>
                  <a:outerShdw blurRad="38100" dist="38100" dir="2700000" algn="tl">
                    <a:srgbClr val="000000"/>
                  </a:outerShdw>
                </a:effectLst>
                <a:latin typeface="Century Gothic" pitchFamily="34" charset="0"/>
              </a:rPr>
              <a:t> </a:t>
            </a:r>
            <a:r>
              <a:rPr lang="en-US" sz="2400" dirty="0">
                <a:effectLst>
                  <a:outerShdw blurRad="38100" dist="38100" dir="2700000" algn="tl">
                    <a:srgbClr val="000000"/>
                  </a:outerShdw>
                </a:effectLst>
                <a:latin typeface="Century Gothic" pitchFamily="34" charset="0"/>
              </a:rPr>
              <a:t>Activates by acoustic </a:t>
            </a:r>
          </a:p>
          <a:p>
            <a:pPr eaLnBrk="0" hangingPunct="0"/>
            <a:r>
              <a:rPr lang="en-US" sz="2400" dirty="0">
                <a:effectLst>
                  <a:outerShdw blurRad="38100" dist="38100" dir="2700000" algn="tl">
                    <a:srgbClr val="000000"/>
                  </a:outerShdw>
                </a:effectLst>
                <a:latin typeface="Century Gothic" pitchFamily="34" charset="0"/>
              </a:rPr>
              <a:t>   (acoustic reflex) and </a:t>
            </a:r>
          </a:p>
          <a:p>
            <a:pPr eaLnBrk="0" hangingPunct="0"/>
            <a:r>
              <a:rPr lang="en-US" sz="2400" dirty="0">
                <a:effectLst>
                  <a:outerShdw blurRad="38100" dist="38100" dir="2700000" algn="tl">
                    <a:srgbClr val="000000"/>
                  </a:outerShdw>
                </a:effectLst>
                <a:latin typeface="Century Gothic" pitchFamily="34" charset="0"/>
              </a:rPr>
              <a:t>   nonacoustic means</a:t>
            </a:r>
            <a:endParaRPr lang="en-US" dirty="0">
              <a:effectLst>
                <a:outerShdw blurRad="38100" dist="38100" dir="2700000" algn="tl">
                  <a:srgbClr val="000000"/>
                </a:outerShdw>
              </a:effectLst>
              <a:latin typeface="Tahoma" pitchFamily="34" charset="0"/>
            </a:endParaRPr>
          </a:p>
        </p:txBody>
      </p:sp>
      <p:sp>
        <p:nvSpPr>
          <p:cNvPr id="15367" name="Text Box 7"/>
          <p:cNvSpPr txBox="1">
            <a:spLocks noChangeArrowheads="1"/>
          </p:cNvSpPr>
          <p:nvPr/>
        </p:nvSpPr>
        <p:spPr bwMode="auto">
          <a:xfrm>
            <a:off x="5240338" y="1676400"/>
            <a:ext cx="2836862"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25 mm in length</a:t>
            </a:r>
          </a:p>
          <a:p>
            <a:pPr eaLnBrk="0" hangingPunct="0"/>
            <a:endParaRPr lang="en-US" dirty="0">
              <a:latin typeface="Tahoma" pitchFamily="34" charset="0"/>
            </a:endParaRPr>
          </a:p>
        </p:txBody>
      </p:sp>
      <p:sp>
        <p:nvSpPr>
          <p:cNvPr id="15368" name="Text Box 8"/>
          <p:cNvSpPr txBox="1">
            <a:spLocks noChangeArrowheads="1"/>
          </p:cNvSpPr>
          <p:nvPr/>
        </p:nvSpPr>
        <p:spPr bwMode="auto">
          <a:xfrm>
            <a:off x="5275263" y="2332038"/>
            <a:ext cx="3714750" cy="2392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Arises from wall of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Eustachian tube and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inserts on the upper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margin of the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manubrium of malleus</a:t>
            </a:r>
          </a:p>
          <a:p>
            <a:pPr eaLnBrk="0" hangingPunct="0"/>
            <a:endParaRPr lang="en-US" sz="2400" dirty="0">
              <a:latin typeface="Century Gothic" pitchFamily="34" charset="0"/>
            </a:endParaRPr>
          </a:p>
        </p:txBody>
      </p:sp>
      <p:sp>
        <p:nvSpPr>
          <p:cNvPr id="15369" name="Text Box 9"/>
          <p:cNvSpPr txBox="1">
            <a:spLocks noChangeArrowheads="1"/>
          </p:cNvSpPr>
          <p:nvPr/>
        </p:nvSpPr>
        <p:spPr bwMode="auto">
          <a:xfrm>
            <a:off x="5257800" y="4419600"/>
            <a:ext cx="28194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90000"/>
              </a:lnSpc>
              <a:spcBef>
                <a:spcPct val="20000"/>
              </a:spcBef>
              <a:buClr>
                <a:schemeClr val="hlink"/>
              </a:buClr>
              <a:buSzPct val="120000"/>
              <a:buFontTx/>
              <a:buChar char="•"/>
            </a:pPr>
            <a:r>
              <a:rPr lang="en-US" sz="2400" dirty="0">
                <a:effectLst>
                  <a:outerShdw blurRad="38100" dist="38100" dir="2700000" algn="tl">
                    <a:srgbClr val="000000"/>
                  </a:outerShdw>
                </a:effectLst>
                <a:latin typeface="Century Gothic" pitchFamily="34" charset="0"/>
              </a:rPr>
              <a:t> Cranial Nerve V</a:t>
            </a:r>
          </a:p>
          <a:p>
            <a:pPr eaLnBrk="0" hangingPunct="0"/>
            <a:endParaRPr lang="en-US" dirty="0">
              <a:latin typeface="Tahoma" pitchFamily="34" charset="0"/>
            </a:endParaRPr>
          </a:p>
        </p:txBody>
      </p:sp>
      <p:sp>
        <p:nvSpPr>
          <p:cNvPr id="15370" name="Text Box 10"/>
          <p:cNvSpPr txBox="1">
            <a:spLocks noChangeArrowheads="1"/>
          </p:cNvSpPr>
          <p:nvPr/>
        </p:nvSpPr>
        <p:spPr bwMode="auto">
          <a:xfrm>
            <a:off x="5275263" y="5105400"/>
            <a:ext cx="3800475" cy="162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120000"/>
              <a:buFontTx/>
              <a:buChar char="•"/>
            </a:pPr>
            <a:r>
              <a:rPr lang="en-US" dirty="0">
                <a:effectLst>
                  <a:outerShdw blurRad="38100" dist="38100" dir="2700000" algn="tl">
                    <a:srgbClr val="000000"/>
                  </a:outerShdw>
                </a:effectLst>
                <a:latin typeface="Tahoma" pitchFamily="34" charset="0"/>
              </a:rPr>
              <a:t> </a:t>
            </a:r>
            <a:r>
              <a:rPr lang="en-US" sz="2400" dirty="0">
                <a:effectLst>
                  <a:outerShdw blurRad="38100" dist="38100" dir="2700000" algn="tl">
                    <a:srgbClr val="000000"/>
                  </a:outerShdw>
                </a:effectLst>
                <a:latin typeface="Century Gothic" pitchFamily="34" charset="0"/>
              </a:rPr>
              <a:t>Activates by startle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response and/or tactile</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stimulation of the </a:t>
            </a:r>
          </a:p>
          <a:p>
            <a:pPr>
              <a:lnSpc>
                <a:spcPct val="90000"/>
              </a:lnSpc>
              <a:spcBef>
                <a:spcPct val="20000"/>
              </a:spcBef>
              <a:buClr>
                <a:schemeClr val="hlink"/>
              </a:buClr>
              <a:buSzPct val="120000"/>
            </a:pPr>
            <a:r>
              <a:rPr lang="en-US" sz="2400" dirty="0">
                <a:effectLst>
                  <a:outerShdw blurRad="38100" dist="38100" dir="2700000" algn="tl">
                    <a:srgbClr val="000000"/>
                  </a:outerShdw>
                </a:effectLst>
                <a:latin typeface="Century Gothic" pitchFamily="34" charset="0"/>
              </a:rPr>
              <a:t>  orbital area</a:t>
            </a:r>
            <a:endParaRPr lang="en-US" sz="2400" dirty="0">
              <a:latin typeface="Century Gothic" pitchFamily="34" charset="0"/>
            </a:endParaRPr>
          </a:p>
        </p:txBody>
      </p:sp>
    </p:spTree>
    <p:extLst>
      <p:ext uri="{BB962C8B-B14F-4D97-AF65-F5344CB8AC3E}">
        <p14:creationId xmlns:p14="http://schemas.microsoft.com/office/powerpoint/2010/main" xmlns="" val="3122488400"/>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1000" fill="hold"/>
                                        <p:tgtEl>
                                          <p:spTgt spid="15363"/>
                                        </p:tgtEl>
                                        <p:attrNameLst>
                                          <p:attrName>ppt_x</p:attrName>
                                        </p:attrNameLst>
                                      </p:cBhvr>
                                      <p:tavLst>
                                        <p:tav tm="0">
                                          <p:val>
                                            <p:strVal val="0-#ppt_w/2"/>
                                          </p:val>
                                        </p:tav>
                                        <p:tav tm="100000">
                                          <p:val>
                                            <p:strVal val="#ppt_x"/>
                                          </p:val>
                                        </p:tav>
                                      </p:tavLst>
                                    </p:anim>
                                    <p:anim calcmode="lin" valueType="num">
                                      <p:cBhvr additive="base">
                                        <p:cTn id="8" dur="10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additive="base">
                                        <p:cTn id="13" dur="1000" fill="hold"/>
                                        <p:tgtEl>
                                          <p:spTgt spid="15367"/>
                                        </p:tgtEl>
                                        <p:attrNameLst>
                                          <p:attrName>ppt_x</p:attrName>
                                        </p:attrNameLst>
                                      </p:cBhvr>
                                      <p:tavLst>
                                        <p:tav tm="0">
                                          <p:val>
                                            <p:strVal val="1+#ppt_w/2"/>
                                          </p:val>
                                        </p:tav>
                                        <p:tav tm="100000">
                                          <p:val>
                                            <p:strVal val="#ppt_x"/>
                                          </p:val>
                                        </p:tav>
                                      </p:tavLst>
                                    </p:anim>
                                    <p:anim calcmode="lin" valueType="num">
                                      <p:cBhvr additive="base">
                                        <p:cTn id="14" dur="1000" fill="hold"/>
                                        <p:tgtEl>
                                          <p:spTgt spid="1536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4"/>
                                        </p:tgtEl>
                                        <p:attrNameLst>
                                          <p:attrName>style.visibility</p:attrName>
                                        </p:attrNameLst>
                                      </p:cBhvr>
                                      <p:to>
                                        <p:strVal val="visible"/>
                                      </p:to>
                                    </p:set>
                                    <p:anim calcmode="lin" valueType="num">
                                      <p:cBhvr additive="base">
                                        <p:cTn id="19" dur="1000" fill="hold"/>
                                        <p:tgtEl>
                                          <p:spTgt spid="15364"/>
                                        </p:tgtEl>
                                        <p:attrNameLst>
                                          <p:attrName>ppt_x</p:attrName>
                                        </p:attrNameLst>
                                      </p:cBhvr>
                                      <p:tavLst>
                                        <p:tav tm="0">
                                          <p:val>
                                            <p:strVal val="0-#ppt_w/2"/>
                                          </p:val>
                                        </p:tav>
                                        <p:tav tm="100000">
                                          <p:val>
                                            <p:strVal val="#ppt_x"/>
                                          </p:val>
                                        </p:tav>
                                      </p:tavLst>
                                    </p:anim>
                                    <p:anim calcmode="lin" valueType="num">
                                      <p:cBhvr additive="base">
                                        <p:cTn id="20" dur="10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368"/>
                                        </p:tgtEl>
                                        <p:attrNameLst>
                                          <p:attrName>style.visibility</p:attrName>
                                        </p:attrNameLst>
                                      </p:cBhvr>
                                      <p:to>
                                        <p:strVal val="visible"/>
                                      </p:to>
                                    </p:set>
                                    <p:anim calcmode="lin" valueType="num">
                                      <p:cBhvr additive="base">
                                        <p:cTn id="25" dur="1000" fill="hold"/>
                                        <p:tgtEl>
                                          <p:spTgt spid="15368"/>
                                        </p:tgtEl>
                                        <p:attrNameLst>
                                          <p:attrName>ppt_x</p:attrName>
                                        </p:attrNameLst>
                                      </p:cBhvr>
                                      <p:tavLst>
                                        <p:tav tm="0">
                                          <p:val>
                                            <p:strVal val="1+#ppt_w/2"/>
                                          </p:val>
                                        </p:tav>
                                        <p:tav tm="100000">
                                          <p:val>
                                            <p:strVal val="#ppt_x"/>
                                          </p:val>
                                        </p:tav>
                                      </p:tavLst>
                                    </p:anim>
                                    <p:anim calcmode="lin" valueType="num">
                                      <p:cBhvr additive="base">
                                        <p:cTn id="26" dur="10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5365"/>
                                        </p:tgtEl>
                                        <p:attrNameLst>
                                          <p:attrName>style.visibility</p:attrName>
                                        </p:attrNameLst>
                                      </p:cBhvr>
                                      <p:to>
                                        <p:strVal val="visible"/>
                                      </p:to>
                                    </p:set>
                                    <p:anim calcmode="lin" valueType="num">
                                      <p:cBhvr additive="base">
                                        <p:cTn id="31" dur="1000" fill="hold"/>
                                        <p:tgtEl>
                                          <p:spTgt spid="15365"/>
                                        </p:tgtEl>
                                        <p:attrNameLst>
                                          <p:attrName>ppt_x</p:attrName>
                                        </p:attrNameLst>
                                      </p:cBhvr>
                                      <p:tavLst>
                                        <p:tav tm="0">
                                          <p:val>
                                            <p:strVal val="0-#ppt_w/2"/>
                                          </p:val>
                                        </p:tav>
                                        <p:tav tm="100000">
                                          <p:val>
                                            <p:strVal val="#ppt_x"/>
                                          </p:val>
                                        </p:tav>
                                      </p:tavLst>
                                    </p:anim>
                                    <p:anim calcmode="lin" valueType="num">
                                      <p:cBhvr additive="base">
                                        <p:cTn id="32" dur="1000" fill="hold"/>
                                        <p:tgtEl>
                                          <p:spTgt spid="1536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369"/>
                                        </p:tgtEl>
                                        <p:attrNameLst>
                                          <p:attrName>style.visibility</p:attrName>
                                        </p:attrNameLst>
                                      </p:cBhvr>
                                      <p:to>
                                        <p:strVal val="visible"/>
                                      </p:to>
                                    </p:set>
                                    <p:anim calcmode="lin" valueType="num">
                                      <p:cBhvr additive="base">
                                        <p:cTn id="37" dur="1000" fill="hold"/>
                                        <p:tgtEl>
                                          <p:spTgt spid="15369"/>
                                        </p:tgtEl>
                                        <p:attrNameLst>
                                          <p:attrName>ppt_x</p:attrName>
                                        </p:attrNameLst>
                                      </p:cBhvr>
                                      <p:tavLst>
                                        <p:tav tm="0">
                                          <p:val>
                                            <p:strVal val="1+#ppt_w/2"/>
                                          </p:val>
                                        </p:tav>
                                        <p:tav tm="100000">
                                          <p:val>
                                            <p:strVal val="#ppt_x"/>
                                          </p:val>
                                        </p:tav>
                                      </p:tavLst>
                                    </p:anim>
                                    <p:anim calcmode="lin" valueType="num">
                                      <p:cBhvr additive="base">
                                        <p:cTn id="38" dur="1000" fill="hold"/>
                                        <p:tgtEl>
                                          <p:spTgt spid="15369"/>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5366"/>
                                        </p:tgtEl>
                                        <p:attrNameLst>
                                          <p:attrName>style.visibility</p:attrName>
                                        </p:attrNameLst>
                                      </p:cBhvr>
                                      <p:to>
                                        <p:strVal val="visible"/>
                                      </p:to>
                                    </p:set>
                                    <p:anim calcmode="lin" valueType="num">
                                      <p:cBhvr additive="base">
                                        <p:cTn id="43" dur="1000" fill="hold"/>
                                        <p:tgtEl>
                                          <p:spTgt spid="15366"/>
                                        </p:tgtEl>
                                        <p:attrNameLst>
                                          <p:attrName>ppt_x</p:attrName>
                                        </p:attrNameLst>
                                      </p:cBhvr>
                                      <p:tavLst>
                                        <p:tav tm="0">
                                          <p:val>
                                            <p:strVal val="0-#ppt_w/2"/>
                                          </p:val>
                                        </p:tav>
                                        <p:tav tm="100000">
                                          <p:val>
                                            <p:strVal val="#ppt_x"/>
                                          </p:val>
                                        </p:tav>
                                      </p:tavLst>
                                    </p:anim>
                                    <p:anim calcmode="lin" valueType="num">
                                      <p:cBhvr additive="base">
                                        <p:cTn id="44" dur="10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370"/>
                                        </p:tgtEl>
                                        <p:attrNameLst>
                                          <p:attrName>style.visibility</p:attrName>
                                        </p:attrNameLst>
                                      </p:cBhvr>
                                      <p:to>
                                        <p:strVal val="visible"/>
                                      </p:to>
                                    </p:set>
                                    <p:anim calcmode="lin" valueType="num">
                                      <p:cBhvr additive="base">
                                        <p:cTn id="49" dur="1000" fill="hold"/>
                                        <p:tgtEl>
                                          <p:spTgt spid="15370"/>
                                        </p:tgtEl>
                                        <p:attrNameLst>
                                          <p:attrName>ppt_x</p:attrName>
                                        </p:attrNameLst>
                                      </p:cBhvr>
                                      <p:tavLst>
                                        <p:tav tm="0">
                                          <p:val>
                                            <p:strVal val="1+#ppt_w/2"/>
                                          </p:val>
                                        </p:tav>
                                        <p:tav tm="100000">
                                          <p:val>
                                            <p:strVal val="#ppt_x"/>
                                          </p:val>
                                        </p:tav>
                                      </p:tavLst>
                                    </p:anim>
                                    <p:anim calcmode="lin" valueType="num">
                                      <p:cBhvr additive="base">
                                        <p:cTn id="50" dur="1000" fill="hold"/>
                                        <p:tgtEl>
                                          <p:spTgt spid="153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P spid="15368" grpId="0"/>
      <p:bldP spid="15369" grpId="0"/>
      <p:bldP spid="1537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Functions of acoustic reflex</a:t>
            </a:r>
          </a:p>
        </p:txBody>
      </p:sp>
      <p:sp>
        <p:nvSpPr>
          <p:cNvPr id="11267" name="Rectangle 3"/>
          <p:cNvSpPr>
            <a:spLocks noGrp="1" noChangeArrowheads="1"/>
          </p:cNvSpPr>
          <p:nvPr>
            <p:ph type="body" idx="1"/>
          </p:nvPr>
        </p:nvSpPr>
        <p:spPr/>
        <p:txBody>
          <a:bodyPr/>
          <a:lstStyle/>
          <a:p>
            <a:pPr>
              <a:lnSpc>
                <a:spcPct val="80000"/>
              </a:lnSpc>
            </a:pPr>
            <a:r>
              <a:rPr lang="en-US" sz="2800" dirty="0"/>
              <a:t>1- protection of the inner ear from extremely loud noise: AR increases the impedance and this will decrease the amount of acoustic energy reaching the inner ear. Attenuation mainly occurs for the low frequency sounds.</a:t>
            </a:r>
          </a:p>
          <a:p>
            <a:pPr>
              <a:lnSpc>
                <a:spcPct val="80000"/>
              </a:lnSpc>
            </a:pPr>
            <a:r>
              <a:rPr lang="en-US" sz="2800" dirty="0"/>
              <a:t>2- enhancing S/N ratio: since AR attenuates low frequency noise (such that of external noise or the internal noise such as the pumping of the heart or the breathing sounds) that might compete with speech signal.</a:t>
            </a:r>
          </a:p>
        </p:txBody>
      </p:sp>
    </p:spTree>
    <p:extLst>
      <p:ext uri="{BB962C8B-B14F-4D97-AF65-F5344CB8AC3E}">
        <p14:creationId xmlns:p14="http://schemas.microsoft.com/office/powerpoint/2010/main" xmlns="" val="2141954586"/>
      </p:ext>
    </p:extLst>
  </p:cSld>
  <p:clrMapOvr>
    <a:masterClrMapping/>
  </p:clrMapOvr>
  <p:transition>
    <p:wedg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How do we measure AR</a:t>
            </a:r>
          </a:p>
        </p:txBody>
      </p:sp>
      <p:sp>
        <p:nvSpPr>
          <p:cNvPr id="12291" name="Rectangle 3"/>
          <p:cNvSpPr>
            <a:spLocks noGrp="1" noChangeArrowheads="1"/>
          </p:cNvSpPr>
          <p:nvPr>
            <p:ph type="body" idx="1"/>
          </p:nvPr>
        </p:nvSpPr>
        <p:spPr/>
        <p:txBody>
          <a:bodyPr/>
          <a:lstStyle/>
          <a:p>
            <a:r>
              <a:rPr lang="en-US" dirty="0"/>
              <a:t>AR causes increase in the impedance, this causes more SPL of the stimulus to be reflected. The measuring microphone will measure the reflected SPL and record it.</a:t>
            </a:r>
          </a:p>
          <a:p>
            <a:r>
              <a:rPr lang="en-US" dirty="0"/>
              <a:t>So, during AR more or less SPL will be measured by the microphone?</a:t>
            </a:r>
          </a:p>
          <a:p>
            <a:pPr>
              <a:buFont typeface="Wingdings" pitchFamily="2" charset="2"/>
              <a:buNone/>
            </a:pPr>
            <a:endParaRPr lang="en-US" dirty="0"/>
          </a:p>
        </p:txBody>
      </p:sp>
    </p:spTree>
    <p:extLst>
      <p:ext uri="{BB962C8B-B14F-4D97-AF65-F5344CB8AC3E}">
        <p14:creationId xmlns:p14="http://schemas.microsoft.com/office/powerpoint/2010/main" xmlns="" val="2437037990"/>
      </p:ext>
    </p:extLst>
  </p:cSld>
  <p:clrMapOvr>
    <a:masterClrMapping/>
  </p:clrMapOvr>
  <p:transition>
    <p:wedg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ud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1058839"/>
      </p:ext>
    </p:extLst>
  </p:cSld>
  <p:clrMapOvr>
    <a:masterClrMapping/>
  </p:clrMapOvr>
  <p:transition>
    <p:wedg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Parameters of interest of AR</a:t>
            </a:r>
          </a:p>
        </p:txBody>
      </p:sp>
      <p:sp>
        <p:nvSpPr>
          <p:cNvPr id="13315" name="Rectangle 3"/>
          <p:cNvSpPr>
            <a:spLocks noGrp="1" noChangeArrowheads="1"/>
          </p:cNvSpPr>
          <p:nvPr>
            <p:ph type="body" idx="1"/>
          </p:nvPr>
        </p:nvSpPr>
        <p:spPr/>
        <p:txBody>
          <a:bodyPr/>
          <a:lstStyle/>
          <a:p>
            <a:pPr>
              <a:lnSpc>
                <a:spcPct val="80000"/>
              </a:lnSpc>
            </a:pPr>
            <a:r>
              <a:rPr lang="en-US" sz="2400" dirty="0"/>
              <a:t>1- AR threshold: the minimum SPL that produces AR.</a:t>
            </a:r>
          </a:p>
          <a:p>
            <a:pPr>
              <a:lnSpc>
                <a:spcPct val="80000"/>
              </a:lnSpc>
            </a:pPr>
            <a:r>
              <a:rPr lang="en-US" sz="2400" dirty="0"/>
              <a:t>2- AR decay. With sustained stimulation the auditory nerve caused to have adaptation (decrease in firing rate). </a:t>
            </a:r>
          </a:p>
          <a:p>
            <a:pPr>
              <a:lnSpc>
                <a:spcPct val="80000"/>
              </a:lnSpc>
            </a:pPr>
            <a:r>
              <a:rPr lang="en-US" sz="2400" dirty="0"/>
              <a:t>AR threshold: normally is 70 to 100 dB above the audiometric threshold.</a:t>
            </a:r>
          </a:p>
          <a:p>
            <a:pPr>
              <a:lnSpc>
                <a:spcPct val="80000"/>
              </a:lnSpc>
            </a:pPr>
            <a:r>
              <a:rPr lang="en-US" sz="2400" dirty="0"/>
              <a:t>So when we can measure AR, then we can be sure that audiometric threshold is at least better than 40-50 dB HL.</a:t>
            </a:r>
          </a:p>
          <a:p>
            <a:pPr>
              <a:lnSpc>
                <a:spcPct val="80000"/>
              </a:lnSpc>
            </a:pPr>
            <a:r>
              <a:rPr lang="en-US" sz="2400" dirty="0"/>
              <a:t>AR decay: abnormal decay happens when shorter duration of stimulation causes significant decay. This happen especially when lesions like tumors (Acoustic neuroma) affected the auditory nerve.</a:t>
            </a:r>
          </a:p>
        </p:txBody>
      </p:sp>
    </p:spTree>
    <p:extLst>
      <p:ext uri="{BB962C8B-B14F-4D97-AF65-F5344CB8AC3E}">
        <p14:creationId xmlns:p14="http://schemas.microsoft.com/office/powerpoint/2010/main" xmlns="" val="3229140810"/>
      </p:ext>
    </p:extLst>
  </p:cSld>
  <p:clrMapOvr>
    <a:masterClrMapping/>
  </p:clrMapOvr>
  <p:transition>
    <p:wedg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dirty="0" smtClean="0"/>
              <a:t>Clinical application of ASR</a:t>
            </a:r>
          </a:p>
        </p:txBody>
      </p:sp>
      <p:sp>
        <p:nvSpPr>
          <p:cNvPr id="70659" name="Rectangle 3"/>
          <p:cNvSpPr>
            <a:spLocks noGrp="1" noChangeArrowheads="1"/>
          </p:cNvSpPr>
          <p:nvPr>
            <p:ph type="body" idx="1"/>
          </p:nvPr>
        </p:nvSpPr>
        <p:spPr/>
        <p:txBody>
          <a:bodyPr/>
          <a:lstStyle/>
          <a:p>
            <a:pPr eaLnBrk="1" hangingPunct="1"/>
            <a:r>
              <a:rPr lang="en-US" sz="2400" dirty="0" smtClean="0"/>
              <a:t>Middle Ear Disease</a:t>
            </a:r>
          </a:p>
          <a:p>
            <a:pPr eaLnBrk="1" hangingPunct="1"/>
            <a:r>
              <a:rPr lang="en-US" sz="2400" dirty="0" smtClean="0"/>
              <a:t>Otosclerosis</a:t>
            </a:r>
          </a:p>
          <a:p>
            <a:pPr eaLnBrk="1" hangingPunct="1"/>
            <a:r>
              <a:rPr lang="en-US" sz="2400" dirty="0" smtClean="0"/>
              <a:t>Cochlear hearing loss and loudness recruitment</a:t>
            </a:r>
          </a:p>
          <a:p>
            <a:pPr eaLnBrk="1" hangingPunct="1"/>
            <a:r>
              <a:rPr lang="en-US" sz="2400" dirty="0" smtClean="0"/>
              <a:t>Retrocochlear lesions may abolish the ASR</a:t>
            </a:r>
          </a:p>
          <a:p>
            <a:pPr eaLnBrk="1" hangingPunct="1"/>
            <a:r>
              <a:rPr lang="en-US" sz="2400" dirty="0" smtClean="0"/>
              <a:t>Brainstem lesions may abolish the contralateral reflexes</a:t>
            </a:r>
          </a:p>
          <a:p>
            <a:pPr eaLnBrk="1" hangingPunct="1"/>
            <a:r>
              <a:rPr lang="en-US" sz="2400" dirty="0" smtClean="0"/>
              <a:t>Determination of site of a seventh nerve lesion</a:t>
            </a:r>
          </a:p>
          <a:p>
            <a:pPr eaLnBrk="1" hangingPunct="1"/>
            <a:r>
              <a:rPr lang="en-US" sz="2400" dirty="0" smtClean="0"/>
              <a:t>Acoustic Reflex Decay</a:t>
            </a:r>
            <a:endParaRPr lang="en-US" dirty="0" smtClean="0"/>
          </a:p>
        </p:txBody>
      </p:sp>
    </p:spTree>
    <p:extLst>
      <p:ext uri="{BB962C8B-B14F-4D97-AF65-F5344CB8AC3E}">
        <p14:creationId xmlns:p14="http://schemas.microsoft.com/office/powerpoint/2010/main" xmlns="" val="2955156806"/>
      </p:ext>
    </p:extLst>
  </p:cSld>
  <p:clrMapOvr>
    <a:masterClrMapping/>
  </p:clrMapOvr>
  <p:transition>
    <p:wedg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Clinical applications of AR</a:t>
            </a:r>
          </a:p>
        </p:txBody>
      </p:sp>
      <p:sp>
        <p:nvSpPr>
          <p:cNvPr id="18435" name="Rectangle 3"/>
          <p:cNvSpPr>
            <a:spLocks noGrp="1" noChangeArrowheads="1"/>
          </p:cNvSpPr>
          <p:nvPr>
            <p:ph type="body" idx="1"/>
          </p:nvPr>
        </p:nvSpPr>
        <p:spPr/>
        <p:txBody>
          <a:bodyPr/>
          <a:lstStyle/>
          <a:p>
            <a:r>
              <a:rPr lang="en-US" sz="2800" dirty="0"/>
              <a:t>When there is any degree of conductive HL, AR can not be measured.</a:t>
            </a:r>
          </a:p>
          <a:p>
            <a:r>
              <a:rPr lang="en-US" sz="2800" dirty="0"/>
              <a:t>When the AR can be measured that means hearing thresholds are better than 50 dB HL. This can give you a hint about PTA thresholds well in advance before testing and can help you determining the level of stimulation that you need to start with. This also can alarm you when the pt is faking HL.</a:t>
            </a:r>
          </a:p>
          <a:p>
            <a:pPr>
              <a:buFont typeface="Wingdings" pitchFamily="2" charset="2"/>
              <a:buNone/>
            </a:pPr>
            <a:endParaRPr lang="en-US" sz="2800" dirty="0"/>
          </a:p>
        </p:txBody>
      </p:sp>
    </p:spTree>
    <p:extLst>
      <p:ext uri="{BB962C8B-B14F-4D97-AF65-F5344CB8AC3E}">
        <p14:creationId xmlns:p14="http://schemas.microsoft.com/office/powerpoint/2010/main" xmlns="" val="3356863861"/>
      </p:ext>
    </p:extLst>
  </p:cSld>
  <p:clrMapOvr>
    <a:masterClrMapping/>
  </p:clrMapOvr>
  <p:transition>
    <p:wedg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dirty="0"/>
              <a:t>Clinical applications of AR</a:t>
            </a:r>
          </a:p>
        </p:txBody>
      </p:sp>
      <p:sp>
        <p:nvSpPr>
          <p:cNvPr id="19459" name="Rectangle 3"/>
          <p:cNvSpPr>
            <a:spLocks noGrp="1" noChangeArrowheads="1"/>
          </p:cNvSpPr>
          <p:nvPr>
            <p:ph type="body" idx="1"/>
          </p:nvPr>
        </p:nvSpPr>
        <p:spPr/>
        <p:txBody>
          <a:bodyPr/>
          <a:lstStyle/>
          <a:p>
            <a:pPr>
              <a:lnSpc>
                <a:spcPct val="90000"/>
              </a:lnSpc>
            </a:pPr>
            <a:r>
              <a:rPr lang="en-US" sz="2800" dirty="0"/>
              <a:t>AR decay: positive decay can be an indication to retrocochlear lesions.</a:t>
            </a:r>
          </a:p>
          <a:p>
            <a:pPr>
              <a:lnSpc>
                <a:spcPct val="90000"/>
              </a:lnSpc>
            </a:pPr>
            <a:r>
              <a:rPr lang="en-US" sz="2800" dirty="0"/>
              <a:t>Positive decay is defined as having AR amplitude decreased 50% or more during the first 5 seconds of a 10 seconds stimulation at 500 Hz and 1000 Hz tones in ipsilateral or contralateral stimulation.</a:t>
            </a:r>
          </a:p>
          <a:p>
            <a:pPr>
              <a:lnSpc>
                <a:spcPct val="90000"/>
              </a:lnSpc>
            </a:pPr>
            <a:r>
              <a:rPr lang="en-US" sz="2800" dirty="0"/>
              <a:t>Questionable decay: when decay is positive at only one frequency and negative at the other.</a:t>
            </a:r>
          </a:p>
        </p:txBody>
      </p:sp>
    </p:spTree>
    <p:extLst>
      <p:ext uri="{BB962C8B-B14F-4D97-AF65-F5344CB8AC3E}">
        <p14:creationId xmlns:p14="http://schemas.microsoft.com/office/powerpoint/2010/main" xmlns="" val="683796316"/>
      </p:ext>
    </p:extLst>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eaLnBrk="1" hangingPunct="1"/>
            <a:r>
              <a:rPr lang="en-US" sz="2400" dirty="0" smtClean="0"/>
              <a:t>Visual Reinforcement Orientation Audiometry (VROA)</a:t>
            </a:r>
          </a:p>
        </p:txBody>
      </p:sp>
      <p:sp>
        <p:nvSpPr>
          <p:cNvPr id="38915" name="Rectangle 3"/>
          <p:cNvSpPr>
            <a:spLocks noGrp="1" noChangeArrowheads="1"/>
          </p:cNvSpPr>
          <p:nvPr>
            <p:ph type="body" sz="half" idx="1"/>
          </p:nvPr>
        </p:nvSpPr>
        <p:spPr>
          <a:xfrm>
            <a:off x="914400" y="1905000"/>
            <a:ext cx="4017963" cy="4572000"/>
          </a:xfrm>
        </p:spPr>
        <p:txBody>
          <a:bodyPr/>
          <a:lstStyle/>
          <a:p>
            <a:pPr lvl="1" eaLnBrk="1" hangingPunct="1"/>
            <a:r>
              <a:rPr lang="en-US" sz="2000" dirty="0" smtClean="0"/>
              <a:t>Uses operant conditioned response and visual reinforcement</a:t>
            </a:r>
          </a:p>
          <a:p>
            <a:pPr lvl="2" eaLnBrk="1" hangingPunct="1"/>
            <a:r>
              <a:rPr lang="en-US" sz="1800" dirty="0" smtClean="0"/>
              <a:t>Response typically head turn. Eye turn also possible</a:t>
            </a:r>
          </a:p>
          <a:p>
            <a:pPr lvl="2" eaLnBrk="1" hangingPunct="1"/>
            <a:r>
              <a:rPr lang="en-US" sz="1800" dirty="0" smtClean="0"/>
              <a:t>Complex visual reinforcement usually lighted puppet theatre- color movement and light are important</a:t>
            </a:r>
          </a:p>
          <a:p>
            <a:pPr lvl="2" eaLnBrk="1" hangingPunct="1"/>
            <a:endParaRPr lang="en-US" sz="1800" dirty="0" smtClean="0"/>
          </a:p>
        </p:txBody>
      </p:sp>
      <p:pic>
        <p:nvPicPr>
          <p:cNvPr id="38916" name="Picture 4" descr="S2"/>
          <p:cNvPicPr>
            <a:picLocks noGrp="1" noChangeAspect="1" noChangeArrowheads="1"/>
          </p:cNvPicPr>
          <p:nvPr>
            <p:ph sz="quarter" idx="2"/>
          </p:nvPr>
        </p:nvPicPr>
        <p:blipFill>
          <a:blip r:embed="rId3"/>
          <a:srcRect/>
          <a:stretch>
            <a:fillRect/>
          </a:stretch>
        </p:blipFill>
        <p:spPr>
          <a:xfrm>
            <a:off x="6205538" y="1905000"/>
            <a:ext cx="1495425" cy="2192338"/>
          </a:xfrm>
          <a:noFill/>
        </p:spPr>
      </p:pic>
      <p:pic>
        <p:nvPicPr>
          <p:cNvPr id="38917" name="Picture 5" descr="S4"/>
          <p:cNvPicPr>
            <a:picLocks noGrp="1" noChangeAspect="1" noChangeArrowheads="1"/>
          </p:cNvPicPr>
          <p:nvPr>
            <p:ph sz="quarter" idx="3"/>
          </p:nvPr>
        </p:nvPicPr>
        <p:blipFill>
          <a:blip r:embed="rId4"/>
          <a:srcRect/>
          <a:stretch>
            <a:fillRect/>
          </a:stretch>
        </p:blipFill>
        <p:spPr>
          <a:xfrm>
            <a:off x="6205538" y="4284663"/>
            <a:ext cx="1495425" cy="2192337"/>
          </a:xfrm>
          <a:noFill/>
        </p:spPr>
      </p:pic>
    </p:spTree>
    <p:extLst>
      <p:ext uri="{BB962C8B-B14F-4D97-AF65-F5344CB8AC3E}">
        <p14:creationId xmlns:p14="http://schemas.microsoft.com/office/powerpoint/2010/main" xmlns="" val="34166094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Clinical applications of AR</a:t>
            </a:r>
          </a:p>
        </p:txBody>
      </p:sp>
      <p:sp>
        <p:nvSpPr>
          <p:cNvPr id="20483" name="Rectangle 3"/>
          <p:cNvSpPr>
            <a:spLocks noGrp="1" noChangeArrowheads="1"/>
          </p:cNvSpPr>
          <p:nvPr>
            <p:ph type="body" idx="1"/>
          </p:nvPr>
        </p:nvSpPr>
        <p:spPr/>
        <p:txBody>
          <a:bodyPr/>
          <a:lstStyle/>
          <a:p>
            <a:pPr>
              <a:lnSpc>
                <a:spcPct val="80000"/>
              </a:lnSpc>
            </a:pPr>
            <a:r>
              <a:rPr lang="en-US" sz="1800" dirty="0"/>
              <a:t>The best benefits can be obtained when comparing ipsilateral and contralateral AR.</a:t>
            </a:r>
          </a:p>
          <a:p>
            <a:pPr>
              <a:lnSpc>
                <a:spcPct val="80000"/>
              </a:lnSpc>
            </a:pPr>
            <a:r>
              <a:rPr lang="en-US" sz="1800" dirty="0"/>
              <a:t>If AR is not present in ipsilateral and present in contralateral stimulation, hearing loss in the ipsilateral ear might be the cause.</a:t>
            </a:r>
          </a:p>
          <a:p>
            <a:pPr>
              <a:lnSpc>
                <a:spcPct val="80000"/>
              </a:lnSpc>
            </a:pPr>
            <a:r>
              <a:rPr lang="en-US" sz="1800" dirty="0"/>
              <a:t>If AR is present in the ipsilateral but not present in the contralateral, then we can deduce that the lesion must be some where either in the contralateral facial nerve, in the brainstem or a contralateral hearing loss.</a:t>
            </a:r>
          </a:p>
          <a:p>
            <a:pPr>
              <a:lnSpc>
                <a:spcPct val="80000"/>
              </a:lnSpc>
            </a:pPr>
            <a:r>
              <a:rPr lang="en-US" sz="1800" dirty="0"/>
              <a:t>When AR is present ipsilaterally, we can deduce that hearing threshold in that ear is better than 40-50 dB HL, the ipsilateral facial nerve is intact, and that ear does not have conductive HL.</a:t>
            </a:r>
          </a:p>
          <a:p>
            <a:pPr>
              <a:lnSpc>
                <a:spcPct val="80000"/>
              </a:lnSpc>
            </a:pPr>
            <a:r>
              <a:rPr lang="en-US" sz="1800" dirty="0"/>
              <a:t>Will contralateral conductive HL impede the contralateral AR if there is no ipsilateral conductive hearing loss or lesions in the ipsilateral facial nerve?</a:t>
            </a:r>
          </a:p>
          <a:p>
            <a:pPr>
              <a:lnSpc>
                <a:spcPct val="80000"/>
              </a:lnSpc>
            </a:pPr>
            <a:r>
              <a:rPr lang="en-US" sz="1800" dirty="0"/>
              <a:t>If there is profound SNHL in the ipsilateral ear, can we ever get a l AR from the other ear?</a:t>
            </a:r>
          </a:p>
          <a:p>
            <a:pPr>
              <a:lnSpc>
                <a:spcPct val="80000"/>
              </a:lnSpc>
            </a:pPr>
            <a:r>
              <a:rPr lang="en-US" sz="1800" dirty="0"/>
              <a:t>Can we have AR in the side that is affected by facial palsy (Bell’s palsy)?</a:t>
            </a:r>
          </a:p>
        </p:txBody>
      </p:sp>
    </p:spTree>
    <p:extLst>
      <p:ext uri="{BB962C8B-B14F-4D97-AF65-F5344CB8AC3E}">
        <p14:creationId xmlns:p14="http://schemas.microsoft.com/office/powerpoint/2010/main" xmlns="" val="3212232741"/>
      </p:ext>
    </p:extLst>
  </p:cSld>
  <p:clrMapOvr>
    <a:masterClrMapping/>
  </p:clrMapOvr>
  <p:transition>
    <p:wedg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Clinical applications of AR</a:t>
            </a:r>
          </a:p>
        </p:txBody>
      </p:sp>
      <p:sp>
        <p:nvSpPr>
          <p:cNvPr id="21507" name="Rectangle 3"/>
          <p:cNvSpPr>
            <a:spLocks noGrp="1" noChangeArrowheads="1"/>
          </p:cNvSpPr>
          <p:nvPr>
            <p:ph type="body" idx="1"/>
          </p:nvPr>
        </p:nvSpPr>
        <p:spPr/>
        <p:txBody>
          <a:bodyPr/>
          <a:lstStyle/>
          <a:p>
            <a:pPr>
              <a:lnSpc>
                <a:spcPct val="80000"/>
              </a:lnSpc>
            </a:pPr>
            <a:r>
              <a:rPr lang="en-US" sz="2800" dirty="0"/>
              <a:t>Do you think AR measurement is </a:t>
            </a:r>
          </a:p>
          <a:p>
            <a:pPr>
              <a:lnSpc>
                <a:spcPct val="80000"/>
              </a:lnSpc>
            </a:pPr>
            <a:r>
              <a:rPr lang="en-US" sz="2800" dirty="0"/>
              <a:t>Beneficial and why?</a:t>
            </a:r>
          </a:p>
          <a:p>
            <a:pPr>
              <a:lnSpc>
                <a:spcPct val="80000"/>
              </a:lnSpc>
            </a:pPr>
            <a:r>
              <a:rPr lang="en-US" sz="2800" dirty="0"/>
              <a:t>Necessary and why?</a:t>
            </a:r>
          </a:p>
          <a:p>
            <a:pPr>
              <a:lnSpc>
                <a:spcPct val="80000"/>
              </a:lnSpc>
            </a:pPr>
            <a:r>
              <a:rPr lang="en-US" sz="2800" dirty="0"/>
              <a:t>In the battery of audiological testing, when/where, in your opinion, should we conduct AR testing?</a:t>
            </a:r>
          </a:p>
          <a:p>
            <a:pPr>
              <a:lnSpc>
                <a:spcPct val="80000"/>
              </a:lnSpc>
            </a:pPr>
            <a:r>
              <a:rPr lang="en-US" sz="2800" dirty="0"/>
              <a:t>Do you know how to conduct AR testing?</a:t>
            </a:r>
          </a:p>
          <a:p>
            <a:pPr>
              <a:lnSpc>
                <a:spcPct val="80000"/>
              </a:lnSpc>
            </a:pPr>
            <a:r>
              <a:rPr lang="en-US" sz="2800" dirty="0"/>
              <a:t>Do you consider AR testing as an immitance testing?</a:t>
            </a:r>
          </a:p>
          <a:p>
            <a:pPr>
              <a:lnSpc>
                <a:spcPct val="80000"/>
              </a:lnSpc>
            </a:pPr>
            <a:r>
              <a:rPr lang="en-US" sz="2800" dirty="0"/>
              <a:t>What variables can prevent you from recording AR? </a:t>
            </a:r>
          </a:p>
        </p:txBody>
      </p:sp>
    </p:spTree>
    <p:extLst>
      <p:ext uri="{BB962C8B-B14F-4D97-AF65-F5344CB8AC3E}">
        <p14:creationId xmlns:p14="http://schemas.microsoft.com/office/powerpoint/2010/main" xmlns="" val="2859347959"/>
      </p:ext>
    </p:extLst>
  </p:cSld>
  <p:clrMapOvr>
    <a:masterClrMapping/>
  </p:clrMapOvr>
  <p:transition>
    <p:wedg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dirty="0" smtClean="0"/>
              <a:t>otoacoustic emissions</a:t>
            </a:r>
            <a:endParaRPr lang="en-US" dirty="0" smtClean="0"/>
          </a:p>
        </p:txBody>
      </p:sp>
    </p:spTree>
    <p:extLst>
      <p:ext uri="{BB962C8B-B14F-4D97-AF65-F5344CB8AC3E}">
        <p14:creationId xmlns:p14="http://schemas.microsoft.com/office/powerpoint/2010/main" xmlns="" val="3658667391"/>
      </p:ext>
    </p:extLst>
  </p:cSld>
  <p:clrMapOvr>
    <a:masterClrMapping/>
  </p:clrMapOvr>
  <p:transition>
    <p:wedg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Origin of OAE</a:t>
            </a:r>
          </a:p>
        </p:txBody>
      </p:sp>
      <p:sp>
        <p:nvSpPr>
          <p:cNvPr id="7171" name="Rectangle 3"/>
          <p:cNvSpPr>
            <a:spLocks noGrp="1" noChangeArrowheads="1"/>
          </p:cNvSpPr>
          <p:nvPr>
            <p:ph idx="1"/>
          </p:nvPr>
        </p:nvSpPr>
        <p:spPr/>
        <p:txBody>
          <a:bodyPr>
            <a:normAutofit lnSpcReduction="10000"/>
          </a:bodyPr>
          <a:lstStyle/>
          <a:p>
            <a:pPr eaLnBrk="1" hangingPunct="1">
              <a:lnSpc>
                <a:spcPct val="90000"/>
              </a:lnSpc>
              <a:defRPr/>
            </a:pPr>
            <a:r>
              <a:rPr lang="en-US" sz="2400" dirty="0" smtClean="0"/>
              <a:t>Initially reported by Kemp in 1978.</a:t>
            </a:r>
          </a:p>
          <a:p>
            <a:pPr eaLnBrk="1" hangingPunct="1">
              <a:lnSpc>
                <a:spcPct val="90000"/>
              </a:lnSpc>
              <a:defRPr/>
            </a:pPr>
            <a:endParaRPr lang="en-US" sz="2400" dirty="0" smtClean="0"/>
          </a:p>
          <a:p>
            <a:pPr eaLnBrk="1" hangingPunct="1">
              <a:lnSpc>
                <a:spcPct val="90000"/>
              </a:lnSpc>
              <a:defRPr/>
            </a:pPr>
            <a:r>
              <a:rPr lang="en-US" sz="2400" dirty="0" smtClean="0"/>
              <a:t>OAE are considered a by-product of sensory OHCs transduction and represent cochlear amplifier that thought to be as a result of the contraction of OHCs in synchrony with BM displacement.</a:t>
            </a:r>
          </a:p>
          <a:p>
            <a:pPr eaLnBrk="1" hangingPunct="1">
              <a:lnSpc>
                <a:spcPct val="90000"/>
              </a:lnSpc>
              <a:defRPr/>
            </a:pPr>
            <a:endParaRPr lang="en-US" sz="2400" dirty="0" smtClean="0"/>
          </a:p>
          <a:p>
            <a:pPr eaLnBrk="1" hangingPunct="1">
              <a:lnSpc>
                <a:spcPct val="90000"/>
              </a:lnSpc>
              <a:defRPr/>
            </a:pPr>
            <a:r>
              <a:rPr lang="en-US" sz="2400" dirty="0" smtClean="0"/>
              <a:t>The contraction of the OHCs (movement) is then propagated outward toward the middle ear and moves the TM.</a:t>
            </a:r>
          </a:p>
          <a:p>
            <a:pPr eaLnBrk="1" hangingPunct="1">
              <a:lnSpc>
                <a:spcPct val="90000"/>
              </a:lnSpc>
              <a:defRPr/>
            </a:pPr>
            <a:endParaRPr lang="en-US" sz="2400" dirty="0" smtClean="0"/>
          </a:p>
          <a:p>
            <a:pPr eaLnBrk="1" hangingPunct="1">
              <a:lnSpc>
                <a:spcPct val="90000"/>
              </a:lnSpc>
              <a:defRPr/>
            </a:pPr>
            <a:r>
              <a:rPr lang="en-US" sz="2400" dirty="0" smtClean="0"/>
              <a:t>This in turn creates acoustic energy that is picked by the OAE probe. </a:t>
            </a:r>
          </a:p>
        </p:txBody>
      </p:sp>
    </p:spTree>
    <p:extLst>
      <p:ext uri="{BB962C8B-B14F-4D97-AF65-F5344CB8AC3E}">
        <p14:creationId xmlns:p14="http://schemas.microsoft.com/office/powerpoint/2010/main" xmlns="" val="3129033388"/>
      </p:ext>
    </p:extLst>
  </p:cSld>
  <p:clrMapOvr>
    <a:masterClrMapping/>
  </p:clrMapOvr>
  <p:transition>
    <p:wedg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dirty="0" smtClean="0">
                <a:latin typeface="Alba" pitchFamily="2" charset="0"/>
              </a:rPr>
              <a:t>Recording OAE’s</a:t>
            </a:r>
          </a:p>
        </p:txBody>
      </p:sp>
      <p:sp>
        <p:nvSpPr>
          <p:cNvPr id="84995" name="Rectangle 3"/>
          <p:cNvSpPr>
            <a:spLocks noGrp="1" noChangeArrowheads="1"/>
          </p:cNvSpPr>
          <p:nvPr>
            <p:ph type="body" idx="1"/>
          </p:nvPr>
        </p:nvSpPr>
        <p:spPr/>
        <p:txBody>
          <a:bodyPr/>
          <a:lstStyle/>
          <a:p>
            <a:pPr>
              <a:lnSpc>
                <a:spcPct val="90000"/>
              </a:lnSpc>
            </a:pPr>
            <a:r>
              <a:rPr lang="en-US" sz="2200" dirty="0" smtClean="0"/>
              <a:t>OAEs are measured by presenting a series of very brief acoustic stimuli, clicks, to the ear through a probe that is inserted in the outer third of the ear canal. The probe contains a loudspeaker that generates clicks and a microphone that measures the resulting OAE’s that are produced in the cochlea and are then reflected back through the middle ear into the outer ear canal. </a:t>
            </a:r>
          </a:p>
          <a:p>
            <a:pPr>
              <a:lnSpc>
                <a:spcPct val="90000"/>
              </a:lnSpc>
            </a:pPr>
            <a:r>
              <a:rPr lang="en-US" sz="2200" dirty="0" smtClean="0"/>
              <a:t>The resulting sound that is picked up by the microphone is digitized and processed by specially designed hardware and software. The very low-level OAEs are separated by the software from both the background noise and from the contamination of the evoking clicks. </a:t>
            </a:r>
          </a:p>
        </p:txBody>
      </p:sp>
    </p:spTree>
    <p:extLst>
      <p:ext uri="{BB962C8B-B14F-4D97-AF65-F5344CB8AC3E}">
        <p14:creationId xmlns:p14="http://schemas.microsoft.com/office/powerpoint/2010/main" xmlns="" val="424119480"/>
      </p:ext>
    </p:extLst>
  </p:cSld>
  <p:clrMapOvr>
    <a:masterClrMapping/>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OAE</a:t>
            </a:r>
          </a:p>
        </p:txBody>
      </p:sp>
      <p:sp>
        <p:nvSpPr>
          <p:cNvPr id="8195" name="Rectangle 3"/>
          <p:cNvSpPr>
            <a:spLocks noGrp="1" noChangeArrowheads="1"/>
          </p:cNvSpPr>
          <p:nvPr>
            <p:ph idx="1"/>
          </p:nvPr>
        </p:nvSpPr>
        <p:spPr/>
        <p:txBody>
          <a:bodyPr/>
          <a:lstStyle/>
          <a:p>
            <a:pPr eaLnBrk="1" hangingPunct="1">
              <a:defRPr/>
            </a:pPr>
            <a:r>
              <a:rPr lang="en-US" dirty="0" smtClean="0"/>
              <a:t>So in order to record OAE in EAC we need to have normal middle ear function.</a:t>
            </a:r>
          </a:p>
          <a:p>
            <a:pPr eaLnBrk="1" hangingPunct="1">
              <a:defRPr/>
            </a:pPr>
            <a:endParaRPr lang="en-US" dirty="0" smtClean="0"/>
          </a:p>
          <a:p>
            <a:pPr eaLnBrk="1" hangingPunct="1">
              <a:defRPr/>
            </a:pPr>
            <a:endParaRPr lang="en-US" dirty="0" smtClean="0"/>
          </a:p>
          <a:p>
            <a:pPr eaLnBrk="1" hangingPunct="1">
              <a:defRPr/>
            </a:pPr>
            <a:r>
              <a:rPr lang="en-US" dirty="0" smtClean="0"/>
              <a:t>Conductive pathologies can prevent the recording of OAE but this does not mean that OAE is not present.</a:t>
            </a:r>
          </a:p>
          <a:p>
            <a:pPr eaLnBrk="1" hangingPunct="1">
              <a:buFontTx/>
              <a:buNone/>
              <a:defRPr/>
            </a:pPr>
            <a:endParaRPr lang="en-US" dirty="0" smtClean="0"/>
          </a:p>
        </p:txBody>
      </p:sp>
    </p:spTree>
    <p:extLst>
      <p:ext uri="{BB962C8B-B14F-4D97-AF65-F5344CB8AC3E}">
        <p14:creationId xmlns:p14="http://schemas.microsoft.com/office/powerpoint/2010/main" xmlns="" val="2591556791"/>
      </p:ext>
    </p:extLst>
  </p:cSld>
  <p:clrMapOvr>
    <a:masterClrMapping/>
  </p:clrMapOvr>
  <p:transition>
    <p:wedg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2"/>
          <p:cNvSpPr>
            <a:spLocks noGrp="1" noChangeArrowheads="1"/>
          </p:cNvSpPr>
          <p:nvPr>
            <p:ph type="title"/>
          </p:nvPr>
        </p:nvSpPr>
        <p:spPr>
          <a:xfrm>
            <a:off x="1071563" y="273050"/>
            <a:ext cx="7610475" cy="1143000"/>
          </a:xfrm>
        </p:spPr>
        <p:txBody>
          <a:bodyPr/>
          <a:lstStyle/>
          <a:p>
            <a:r>
              <a:rPr lang="en-US" dirty="0" smtClean="0">
                <a:latin typeface="Alba" pitchFamily="2" charset="0"/>
              </a:rPr>
              <a:t>Types of OAE’s</a:t>
            </a:r>
          </a:p>
        </p:txBody>
      </p:sp>
      <p:graphicFrame>
        <p:nvGraphicFramePr>
          <p:cNvPr id="2" name="Diagram 1"/>
          <p:cNvGraphicFramePr/>
          <p:nvPr/>
        </p:nvGraphicFramePr>
        <p:xfrm>
          <a:off x="679450" y="1908175"/>
          <a:ext cx="7926388" cy="418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454449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7"/>
          <p:cNvSpPr>
            <a:spLocks noGrp="1" noChangeArrowheads="1"/>
          </p:cNvSpPr>
          <p:nvPr>
            <p:ph type="title"/>
          </p:nvPr>
        </p:nvSpPr>
        <p:spPr>
          <a:xfrm>
            <a:off x="857250" y="714375"/>
            <a:ext cx="8001000" cy="762000"/>
          </a:xfrm>
        </p:spPr>
        <p:txBody>
          <a:bodyPr/>
          <a:lstStyle/>
          <a:p>
            <a:r>
              <a:rPr lang="en-US" dirty="0" smtClean="0">
                <a:latin typeface="Alba" pitchFamily="2" charset="0"/>
              </a:rPr>
              <a:t>Spontaneous OAE’s</a:t>
            </a:r>
          </a:p>
        </p:txBody>
      </p:sp>
      <p:sp>
        <p:nvSpPr>
          <p:cNvPr id="76803" name="Rectangle 20"/>
          <p:cNvSpPr>
            <a:spLocks noGrp="1" noChangeArrowheads="1"/>
          </p:cNvSpPr>
          <p:nvPr>
            <p:ph type="body" idx="1"/>
          </p:nvPr>
        </p:nvSpPr>
        <p:spPr/>
        <p:txBody>
          <a:bodyPr/>
          <a:lstStyle/>
          <a:p>
            <a:r>
              <a:rPr lang="en-US" sz="2400" dirty="0" smtClean="0">
                <a:latin typeface="Tahoma" pitchFamily="34" charset="0"/>
              </a:rPr>
              <a:t>Occurs in the absence of any intentional stimulation of the ear. </a:t>
            </a:r>
          </a:p>
          <a:p>
            <a:r>
              <a:rPr lang="en-US" sz="2400" dirty="0" smtClean="0">
                <a:latin typeface="Tahoma" pitchFamily="34" charset="0"/>
              </a:rPr>
              <a:t>Prevalence is in about 40-60% of normal hearing people.</a:t>
            </a:r>
          </a:p>
          <a:p>
            <a:r>
              <a:rPr lang="en-US" sz="2400" dirty="0" smtClean="0">
                <a:latin typeface="Tahoma" pitchFamily="34" charset="0"/>
              </a:rPr>
              <a:t>When you record SOAE’s, you average the number of samples of sounds in the ear and perform a spectral analysis. </a:t>
            </a:r>
          </a:p>
          <a:p>
            <a:pPr>
              <a:buFont typeface="Wingdings" pitchFamily="2" charset="2"/>
              <a:buNone/>
            </a:pPr>
            <a:endParaRPr lang="en-US" sz="2400" dirty="0" smtClean="0">
              <a:latin typeface="Tahoma" pitchFamily="34" charset="0"/>
            </a:endParaRPr>
          </a:p>
          <a:p>
            <a:r>
              <a:rPr lang="en-US" sz="2400" dirty="0" smtClean="0">
                <a:latin typeface="Tahoma" pitchFamily="34" charset="0"/>
              </a:rPr>
              <a:t>The presence of SOAE’s is usually considered to be a sign of cochlear health, but the absence of SOAE’s is not necessarily a sign of abnormality.</a:t>
            </a:r>
          </a:p>
          <a:p>
            <a:pPr>
              <a:buFont typeface="Wingdings" pitchFamily="2" charset="2"/>
              <a:buNone/>
            </a:pPr>
            <a:endParaRPr lang="en-US" dirty="0" smtClean="0">
              <a:latin typeface="Tahoma" pitchFamily="34" charset="0"/>
            </a:endParaRPr>
          </a:p>
        </p:txBody>
      </p:sp>
    </p:spTree>
    <p:extLst>
      <p:ext uri="{BB962C8B-B14F-4D97-AF65-F5344CB8AC3E}">
        <p14:creationId xmlns:p14="http://schemas.microsoft.com/office/powerpoint/2010/main" xmlns="" val="1632650291"/>
      </p:ext>
    </p:extLst>
  </p:cSld>
  <p:clrMapOvr>
    <a:masterClrMapping/>
  </p:clrMapOvr>
  <p:transition>
    <p:wedg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latin typeface="Alba" pitchFamily="2" charset="0"/>
              </a:rPr>
              <a:t>Distortion Product OAE’s</a:t>
            </a:r>
          </a:p>
        </p:txBody>
      </p:sp>
      <p:sp>
        <p:nvSpPr>
          <p:cNvPr id="77827" name="Rectangle 3"/>
          <p:cNvSpPr>
            <a:spLocks noGrp="1" noChangeArrowheads="1"/>
          </p:cNvSpPr>
          <p:nvPr>
            <p:ph type="body" idx="1"/>
          </p:nvPr>
        </p:nvSpPr>
        <p:spPr/>
        <p:txBody>
          <a:bodyPr/>
          <a:lstStyle/>
          <a:p>
            <a:pPr>
              <a:lnSpc>
                <a:spcPct val="80000"/>
              </a:lnSpc>
            </a:pPr>
            <a:r>
              <a:rPr lang="en-US" sz="2000" dirty="0" smtClean="0">
                <a:latin typeface="Tahoma" pitchFamily="34" charset="0"/>
              </a:rPr>
              <a:t>Result from the interaction of two simultaneously presented pure tones.</a:t>
            </a:r>
          </a:p>
          <a:p>
            <a:pPr marL="64008" indent="0">
              <a:lnSpc>
                <a:spcPct val="80000"/>
              </a:lnSpc>
              <a:buNone/>
            </a:pPr>
            <a:endParaRPr lang="en-US" sz="2000" dirty="0" smtClean="0">
              <a:latin typeface="Tahoma" pitchFamily="34" charset="0"/>
            </a:endParaRPr>
          </a:p>
          <a:p>
            <a:pPr>
              <a:lnSpc>
                <a:spcPct val="80000"/>
              </a:lnSpc>
            </a:pPr>
            <a:r>
              <a:rPr lang="en-US" sz="2000" dirty="0" smtClean="0">
                <a:latin typeface="Tahoma" pitchFamily="34" charset="0"/>
              </a:rPr>
              <a:t>Stimuli consist of 2 pure tones at 2 frequencies (ie, f1, f2 [f2&gt;f1]) and 2 intensity levels (ie, L1, L2). The relationship between L1-L2 and f1-f2 dictates the frequency response.</a:t>
            </a:r>
          </a:p>
          <a:p>
            <a:pPr marL="64008" indent="0">
              <a:lnSpc>
                <a:spcPct val="80000"/>
              </a:lnSpc>
              <a:buNone/>
            </a:pPr>
            <a:r>
              <a:rPr lang="en-US" sz="2000" dirty="0" smtClean="0">
                <a:latin typeface="Tahoma" pitchFamily="34" charset="0"/>
              </a:rPr>
              <a:t> </a:t>
            </a:r>
          </a:p>
          <a:p>
            <a:pPr>
              <a:lnSpc>
                <a:spcPct val="80000"/>
              </a:lnSpc>
            </a:pPr>
            <a:r>
              <a:rPr lang="en-US" sz="2000" dirty="0" smtClean="0">
                <a:latin typeface="Tahoma" pitchFamily="34" charset="0"/>
              </a:rPr>
              <a:t>DPOAEs allow for a greater frequency specificity and can be used to record at higher frequencies than TOAE’s. Therefore, DPOAE’s may be useful for early detection of cochlear damage as they are for ototoxicity and noise-induced damage. </a:t>
            </a:r>
          </a:p>
          <a:p>
            <a:pPr marL="64008" indent="0">
              <a:lnSpc>
                <a:spcPct val="80000"/>
              </a:lnSpc>
              <a:buNone/>
            </a:pPr>
            <a:endParaRPr lang="en-US" sz="2000" dirty="0" smtClean="0">
              <a:latin typeface="Tahoma" pitchFamily="34" charset="0"/>
            </a:endParaRPr>
          </a:p>
          <a:p>
            <a:pPr>
              <a:lnSpc>
                <a:spcPct val="80000"/>
              </a:lnSpc>
              <a:buFont typeface="Wingdings" pitchFamily="2" charset="2"/>
              <a:buNone/>
            </a:pPr>
            <a:r>
              <a:rPr lang="en-US" sz="2000" dirty="0" smtClean="0">
                <a:latin typeface="Tahoma" pitchFamily="34" charset="0"/>
              </a:rPr>
              <a:t>    </a:t>
            </a:r>
          </a:p>
        </p:txBody>
      </p:sp>
    </p:spTree>
    <p:extLst>
      <p:ext uri="{BB962C8B-B14F-4D97-AF65-F5344CB8AC3E}">
        <p14:creationId xmlns:p14="http://schemas.microsoft.com/office/powerpoint/2010/main" xmlns="" val="23299114"/>
      </p:ext>
    </p:extLst>
  </p:cSld>
  <p:clrMapOvr>
    <a:masterClrMapping/>
  </p:clrMapOvr>
  <p:transition>
    <p:wedg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a:lstStyle/>
          <a:p>
            <a:pPr eaLnBrk="1" hangingPunct="1"/>
            <a:r>
              <a:rPr lang="en-US" dirty="0" smtClean="0"/>
              <a:t>DPOAEs</a:t>
            </a:r>
          </a:p>
        </p:txBody>
      </p:sp>
      <p:sp>
        <p:nvSpPr>
          <p:cNvPr id="78851" name="Rectangle 3"/>
          <p:cNvSpPr>
            <a:spLocks noGrp="1" noChangeArrowheads="1"/>
          </p:cNvSpPr>
          <p:nvPr>
            <p:ph type="body" sz="half" idx="1"/>
          </p:nvPr>
        </p:nvSpPr>
        <p:spPr>
          <a:xfrm>
            <a:off x="914400" y="1905000"/>
            <a:ext cx="7924800" cy="4572000"/>
          </a:xfrm>
        </p:spPr>
        <p:txBody>
          <a:bodyPr/>
          <a:lstStyle/>
          <a:p>
            <a:pPr eaLnBrk="1" hangingPunct="1">
              <a:lnSpc>
                <a:spcPct val="80000"/>
              </a:lnSpc>
            </a:pPr>
            <a:r>
              <a:rPr lang="en-US" sz="2400" dirty="0" smtClean="0">
                <a:latin typeface="Myriad Web" pitchFamily="34" charset="0"/>
              </a:rPr>
              <a:t>2 tone stimuli (F1 and F2)</a:t>
            </a:r>
          </a:p>
          <a:p>
            <a:pPr eaLnBrk="1" hangingPunct="1">
              <a:lnSpc>
                <a:spcPct val="80000"/>
              </a:lnSpc>
            </a:pPr>
            <a:r>
              <a:rPr lang="en-US" sz="2400" dirty="0" smtClean="0">
                <a:latin typeface="Myriad Web" pitchFamily="34" charset="0"/>
              </a:rPr>
              <a:t>Cochlea hair cells generate a resonance </a:t>
            </a:r>
          </a:p>
        </p:txBody>
      </p:sp>
      <p:pic>
        <p:nvPicPr>
          <p:cNvPr id="78852" name="Picture 4" descr="dp"/>
          <p:cNvPicPr>
            <a:picLocks noGrp="1" noChangeAspect="1" noChangeArrowheads="1"/>
          </p:cNvPicPr>
          <p:nvPr>
            <p:ph sz="half" idx="2"/>
          </p:nvPr>
        </p:nvPicPr>
        <p:blipFill>
          <a:blip r:embed="rId3"/>
          <a:srcRect/>
          <a:stretch>
            <a:fillRect/>
          </a:stretch>
        </p:blipFill>
        <p:spPr>
          <a:xfrm>
            <a:off x="2195513" y="3024188"/>
            <a:ext cx="4695825" cy="3800475"/>
          </a:xfrm>
          <a:noFill/>
        </p:spPr>
      </p:pic>
    </p:spTree>
    <p:extLst>
      <p:ext uri="{BB962C8B-B14F-4D97-AF65-F5344CB8AC3E}">
        <p14:creationId xmlns:p14="http://schemas.microsoft.com/office/powerpoint/2010/main" xmlns="" val="325949021"/>
      </p:ext>
    </p:extLst>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Play audiometry 3-9 years</a:t>
            </a:r>
          </a:p>
        </p:txBody>
      </p:sp>
      <p:sp>
        <p:nvSpPr>
          <p:cNvPr id="39939" name="Rectangle 3"/>
          <p:cNvSpPr>
            <a:spLocks noGrp="1" noChangeArrowheads="1"/>
          </p:cNvSpPr>
          <p:nvPr>
            <p:ph type="body" idx="1"/>
          </p:nvPr>
        </p:nvSpPr>
        <p:spPr/>
        <p:txBody>
          <a:bodyPr/>
          <a:lstStyle/>
          <a:p>
            <a:pPr eaLnBrk="1" hangingPunct="1"/>
            <a:r>
              <a:rPr lang="en-US" dirty="0" smtClean="0"/>
              <a:t>Before testing</a:t>
            </a:r>
          </a:p>
          <a:p>
            <a:pPr lvl="1" eaLnBrk="1" hangingPunct="1"/>
            <a:r>
              <a:rPr lang="en-US" dirty="0" smtClean="0"/>
              <a:t>Subjective check of audiometer</a:t>
            </a:r>
          </a:p>
          <a:p>
            <a:pPr lvl="1" eaLnBrk="1" hangingPunct="1"/>
            <a:r>
              <a:rPr lang="en-US" dirty="0" smtClean="0"/>
              <a:t>Check test environment, audibility of tones</a:t>
            </a:r>
          </a:p>
          <a:p>
            <a:pPr lvl="1" eaLnBrk="1" hangingPunct="1"/>
            <a:r>
              <a:rPr lang="en-US" dirty="0" smtClean="0"/>
              <a:t>A</a:t>
            </a:r>
            <a:r>
              <a:rPr lang="en-US" dirty="0" smtClean="0">
                <a:sym typeface="Bookshelf Symbol 1" pitchFamily="34" charset="2"/>
              </a:rPr>
              <a:t>void visual clues</a:t>
            </a:r>
            <a:endParaRPr lang="en-US" dirty="0" smtClean="0"/>
          </a:p>
          <a:p>
            <a:pPr lvl="1" eaLnBrk="1" hangingPunct="1"/>
            <a:r>
              <a:rPr lang="en-US" dirty="0" smtClean="0"/>
              <a:t>Instruct client, demonstrate procedure</a:t>
            </a:r>
          </a:p>
          <a:p>
            <a:pPr lvl="1" eaLnBrk="1" hangingPunct="1"/>
            <a:r>
              <a:rPr lang="en-US" dirty="0" smtClean="0"/>
              <a:t>Position headphones</a:t>
            </a:r>
          </a:p>
          <a:p>
            <a:pPr lvl="1" eaLnBrk="1" hangingPunct="1"/>
            <a:r>
              <a:rPr lang="en-US" dirty="0" smtClean="0"/>
              <a:t>Present orienting tone (40dBHL) and check client’s response. Re-instruct if necessary</a:t>
            </a:r>
          </a:p>
        </p:txBody>
      </p:sp>
    </p:spTree>
    <p:extLst>
      <p:ext uri="{BB962C8B-B14F-4D97-AF65-F5344CB8AC3E}">
        <p14:creationId xmlns:p14="http://schemas.microsoft.com/office/powerpoint/2010/main" xmlns="" val="3202588158"/>
      </p:ext>
    </p:extLst>
  </p:cSld>
  <p:clrMapOvr>
    <a:masterClrMapping/>
  </p:clrMapOvr>
  <p:transition>
    <p:wedg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DPOAE"/>
          <p:cNvPicPr>
            <a:picLocks noChangeAspect="1" noChangeArrowheads="1"/>
          </p:cNvPicPr>
          <p:nvPr/>
        </p:nvPicPr>
        <p:blipFill>
          <a:blip r:embed="rId3"/>
          <a:srcRect/>
          <a:stretch>
            <a:fillRect/>
          </a:stretch>
        </p:blipFill>
        <p:spPr bwMode="auto">
          <a:xfrm>
            <a:off x="0" y="328613"/>
            <a:ext cx="8839200" cy="6629400"/>
          </a:xfrm>
          <a:prstGeom prst="rect">
            <a:avLst/>
          </a:prstGeom>
          <a:noFill/>
          <a:ln w="9525">
            <a:noFill/>
            <a:miter lim="800000"/>
            <a:headEnd/>
            <a:tailEnd/>
          </a:ln>
        </p:spPr>
      </p:pic>
      <p:sp>
        <p:nvSpPr>
          <p:cNvPr id="79875" name="Rectangle 3"/>
          <p:cNvSpPr>
            <a:spLocks noChangeArrowheads="1"/>
          </p:cNvSpPr>
          <p:nvPr/>
        </p:nvSpPr>
        <p:spPr bwMode="auto">
          <a:xfrm>
            <a:off x="304800" y="28194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RESPONSE</a:t>
            </a:r>
            <a:endParaRPr lang="en-AU" dirty="0"/>
          </a:p>
        </p:txBody>
      </p:sp>
      <p:sp>
        <p:nvSpPr>
          <p:cNvPr id="79876" name="Rectangle 4"/>
          <p:cNvSpPr>
            <a:spLocks noChangeArrowheads="1"/>
          </p:cNvSpPr>
          <p:nvPr/>
        </p:nvSpPr>
        <p:spPr bwMode="auto">
          <a:xfrm>
            <a:off x="304800" y="53340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dirty="0"/>
              <a:t>NOISE</a:t>
            </a:r>
            <a:endParaRPr lang="en-AU" dirty="0"/>
          </a:p>
        </p:txBody>
      </p:sp>
      <p:sp>
        <p:nvSpPr>
          <p:cNvPr id="79877" name="Line 5"/>
          <p:cNvSpPr>
            <a:spLocks noChangeShapeType="1"/>
          </p:cNvSpPr>
          <p:nvPr/>
        </p:nvSpPr>
        <p:spPr bwMode="auto">
          <a:xfrm>
            <a:off x="2209800" y="55626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
        <p:nvSpPr>
          <p:cNvPr id="79878" name="Line 6"/>
          <p:cNvSpPr>
            <a:spLocks noChangeShapeType="1"/>
          </p:cNvSpPr>
          <p:nvPr/>
        </p:nvSpPr>
        <p:spPr bwMode="auto">
          <a:xfrm>
            <a:off x="2209800" y="3352800"/>
            <a:ext cx="1219200" cy="228600"/>
          </a:xfrm>
          <a:prstGeom prst="line">
            <a:avLst/>
          </a:prstGeom>
          <a:noFill/>
          <a:ln w="57150">
            <a:solidFill>
              <a:schemeClr val="accent1"/>
            </a:solidFill>
            <a:miter lim="800000"/>
            <a:headEnd/>
            <a:tailEnd type="triangle" w="med" len="med"/>
          </a:ln>
        </p:spPr>
        <p:txBody>
          <a:bodyPr wrap="none"/>
          <a:lstStyle/>
          <a:p>
            <a:endParaRPr lang="en-US" dirty="0"/>
          </a:p>
        </p:txBody>
      </p:sp>
    </p:spTree>
    <p:extLst>
      <p:ext uri="{BB962C8B-B14F-4D97-AF65-F5344CB8AC3E}">
        <p14:creationId xmlns:p14="http://schemas.microsoft.com/office/powerpoint/2010/main" xmlns="" val="3360838284"/>
      </p:ext>
    </p:extLst>
  </p:cSld>
  <p:clrMapOvr>
    <a:masterClrMapping/>
  </p:clrMapOvr>
  <p:transition>
    <p:wedg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dirty="0" smtClean="0">
                <a:latin typeface="Alba" pitchFamily="2" charset="0"/>
              </a:rPr>
              <a:t>Transient Evoked OAE</a:t>
            </a:r>
          </a:p>
        </p:txBody>
      </p:sp>
      <p:sp>
        <p:nvSpPr>
          <p:cNvPr id="80899" name="Rectangle 3"/>
          <p:cNvSpPr>
            <a:spLocks noGrp="1" noChangeArrowheads="1"/>
          </p:cNvSpPr>
          <p:nvPr>
            <p:ph type="body" idx="1"/>
          </p:nvPr>
        </p:nvSpPr>
        <p:spPr>
          <a:xfrm>
            <a:off x="914400" y="1571625"/>
            <a:ext cx="8001000" cy="5286375"/>
          </a:xfrm>
        </p:spPr>
        <p:txBody>
          <a:bodyPr/>
          <a:lstStyle/>
          <a:p>
            <a:r>
              <a:rPr lang="en-US" sz="2000" dirty="0" smtClean="0">
                <a:latin typeface="Tahoma" pitchFamily="34" charset="0"/>
              </a:rPr>
              <a:t>TEOAE’s are frequency responses that follow </a:t>
            </a:r>
          </a:p>
          <a:p>
            <a:pPr>
              <a:buFont typeface="Wingdings" pitchFamily="2" charset="2"/>
              <a:buNone/>
            </a:pPr>
            <a:r>
              <a:rPr lang="en-US" sz="2000" dirty="0" smtClean="0">
                <a:latin typeface="Tahoma" pitchFamily="34" charset="0"/>
              </a:rPr>
              <a:t>     a brief acoustic stimulus, such as a click or tone burst. </a:t>
            </a:r>
          </a:p>
          <a:p>
            <a:r>
              <a:rPr lang="en-US" sz="2000" dirty="0" smtClean="0">
                <a:latin typeface="Tahoma" pitchFamily="34" charset="0"/>
              </a:rPr>
              <a:t>The evoked response from this type of stimulus covers the frequency range up to around 4 kHz. </a:t>
            </a:r>
          </a:p>
          <a:p>
            <a:r>
              <a:rPr lang="en-US" sz="2000" dirty="0" smtClean="0">
                <a:latin typeface="Tahoma" pitchFamily="34" charset="0"/>
              </a:rPr>
              <a:t>In normal adult ears, the click-elicited TEOAE typically falls off for frequencies more than 2 kHz, and is rarely present over 4 kHz, because of both technical limitations in the ear-speaker at higher frequencies and the physical features of adult ear canals so that is why DPOAE’s would be more efficacious. </a:t>
            </a:r>
          </a:p>
          <a:p>
            <a:r>
              <a:rPr lang="en-US" sz="2000" dirty="0" smtClean="0">
                <a:latin typeface="Tahoma" pitchFamily="34" charset="0"/>
              </a:rPr>
              <a:t>For newborns and older infants, the TEOAE is much more robust by about 10 dB and typically can be measured out to about 6 kHz indicating that smaller ear canals influence the acoustic characteristics of standard click stimuli much differently than do adult ears.</a:t>
            </a:r>
          </a:p>
          <a:p>
            <a:r>
              <a:rPr lang="en-US" sz="2000" dirty="0" smtClean="0">
                <a:latin typeface="Tahoma" pitchFamily="34" charset="0"/>
              </a:rPr>
              <a:t>TEOAE’s do not occur in people with a hearing loss greater than 30dB. </a:t>
            </a:r>
          </a:p>
          <a:p>
            <a:endParaRPr lang="en-US" sz="2000" dirty="0" smtClean="0">
              <a:latin typeface="Tahoma" pitchFamily="34" charset="0"/>
            </a:endParaRPr>
          </a:p>
          <a:p>
            <a:endParaRPr lang="en-US" sz="2000" dirty="0" smtClean="0"/>
          </a:p>
          <a:p>
            <a:endParaRPr lang="en-US" sz="2000" dirty="0" smtClean="0"/>
          </a:p>
        </p:txBody>
      </p:sp>
    </p:spTree>
    <p:extLst>
      <p:ext uri="{BB962C8B-B14F-4D97-AF65-F5344CB8AC3E}">
        <p14:creationId xmlns:p14="http://schemas.microsoft.com/office/powerpoint/2010/main" xmlns="" val="1876191525"/>
      </p:ext>
    </p:extLst>
  </p:cSld>
  <p:clrMapOvr>
    <a:masterClrMapping/>
  </p:clrMapOvr>
  <p:transition>
    <p:wedg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TEOA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677302960"/>
      </p:ext>
    </p:extLst>
  </p:cSld>
  <p:clrMapOvr>
    <a:masterClrMapping/>
  </p:clrMapOvr>
  <p:transition>
    <p:wedg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dirty="0" smtClean="0"/>
              <a:t>TEOAE results</a:t>
            </a:r>
          </a:p>
        </p:txBody>
      </p:sp>
      <p:pic>
        <p:nvPicPr>
          <p:cNvPr id="82947" name="Picture 3" descr="OAE3"/>
          <p:cNvPicPr>
            <a:picLocks noChangeAspect="1" noChangeArrowheads="1"/>
          </p:cNvPicPr>
          <p:nvPr/>
        </p:nvPicPr>
        <p:blipFill>
          <a:blip r:embed="rId3"/>
          <a:srcRect/>
          <a:stretch>
            <a:fillRect/>
          </a:stretch>
        </p:blipFill>
        <p:spPr bwMode="auto">
          <a:xfrm>
            <a:off x="3200400" y="1905000"/>
            <a:ext cx="5467350" cy="4543425"/>
          </a:xfrm>
          <a:prstGeom prst="rect">
            <a:avLst/>
          </a:prstGeom>
          <a:noFill/>
          <a:ln w="9525">
            <a:noFill/>
            <a:miter lim="800000"/>
            <a:headEnd/>
            <a:tailEnd/>
          </a:ln>
        </p:spPr>
      </p:pic>
      <p:sp>
        <p:nvSpPr>
          <p:cNvPr id="82948" name="AutoShape 4"/>
          <p:cNvSpPr>
            <a:spLocks/>
          </p:cNvSpPr>
          <p:nvPr/>
        </p:nvSpPr>
        <p:spPr bwMode="auto">
          <a:xfrm>
            <a:off x="815975" y="5514975"/>
            <a:ext cx="1927225" cy="404813"/>
          </a:xfrm>
          <a:prstGeom prst="borderCallout2">
            <a:avLst>
              <a:gd name="adj1" fmla="val 13282"/>
              <a:gd name="adj2" fmla="val 103954"/>
              <a:gd name="adj3" fmla="val 13282"/>
              <a:gd name="adj4" fmla="val 132042"/>
              <a:gd name="adj5" fmla="val 4060"/>
              <a:gd name="adj6" fmla="val 161204"/>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Severe SN HL</a:t>
            </a:r>
          </a:p>
        </p:txBody>
      </p:sp>
      <p:sp>
        <p:nvSpPr>
          <p:cNvPr id="82949" name="AutoShape 5"/>
          <p:cNvSpPr>
            <a:spLocks/>
          </p:cNvSpPr>
          <p:nvPr/>
        </p:nvSpPr>
        <p:spPr bwMode="auto">
          <a:xfrm>
            <a:off x="838200" y="2157413"/>
            <a:ext cx="1993900" cy="404812"/>
          </a:xfrm>
          <a:prstGeom prst="borderCallout2">
            <a:avLst>
              <a:gd name="adj1" fmla="val 13282"/>
              <a:gd name="adj2" fmla="val 103819"/>
              <a:gd name="adj3" fmla="val 13282"/>
              <a:gd name="adj4" fmla="val 128505"/>
              <a:gd name="adj5" fmla="val 195574"/>
              <a:gd name="adj6" fmla="val 154060"/>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Normal hearing</a:t>
            </a:r>
          </a:p>
        </p:txBody>
      </p:sp>
      <p:sp>
        <p:nvSpPr>
          <p:cNvPr id="82950" name="AutoShape 6"/>
          <p:cNvSpPr>
            <a:spLocks/>
          </p:cNvSpPr>
          <p:nvPr/>
        </p:nvSpPr>
        <p:spPr bwMode="auto">
          <a:xfrm>
            <a:off x="914400" y="3657600"/>
            <a:ext cx="1806575" cy="679450"/>
          </a:xfrm>
          <a:prstGeom prst="borderCallout2">
            <a:avLst>
              <a:gd name="adj1" fmla="val 9329"/>
              <a:gd name="adj2" fmla="val 104218"/>
              <a:gd name="adj3" fmla="val 9329"/>
              <a:gd name="adj4" fmla="val 136995"/>
              <a:gd name="adj5" fmla="val 73574"/>
              <a:gd name="adj6" fmla="val 166958"/>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dirty="0">
                <a:latin typeface="Myriad Web" pitchFamily="34" charset="0"/>
              </a:rPr>
              <a:t>High frequency HL</a:t>
            </a:r>
          </a:p>
        </p:txBody>
      </p:sp>
    </p:spTree>
    <p:extLst>
      <p:ext uri="{BB962C8B-B14F-4D97-AF65-F5344CB8AC3E}">
        <p14:creationId xmlns:p14="http://schemas.microsoft.com/office/powerpoint/2010/main" xmlns="" val="3886913385"/>
      </p:ext>
    </p:extLst>
  </p:cSld>
  <p:clrMapOvr>
    <a:masterClrMapping/>
  </p:clrMapOvr>
  <p:transition>
    <p:wedg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latin typeface="Alba Super" pitchFamily="2" charset="0"/>
              </a:rPr>
              <a:t>TEOAE &amp; DPOAE</a:t>
            </a:r>
          </a:p>
        </p:txBody>
      </p:sp>
      <p:pic>
        <p:nvPicPr>
          <p:cNvPr id="83971" name="Picture 4" descr="img006"/>
          <p:cNvPicPr>
            <a:picLocks noGrp="1" noChangeAspect="1" noChangeArrowheads="1"/>
          </p:cNvPicPr>
          <p:nvPr>
            <p:ph type="body" idx="1"/>
          </p:nvPr>
        </p:nvPicPr>
        <p:blipFill>
          <a:blip r:embed="rId2"/>
          <a:srcRect/>
          <a:stretch>
            <a:fillRect/>
          </a:stretch>
        </p:blipFill>
        <p:spPr>
          <a:xfrm>
            <a:off x="228600" y="1524000"/>
            <a:ext cx="4495800" cy="3048000"/>
          </a:xfrm>
          <a:noFill/>
        </p:spPr>
      </p:pic>
      <p:pic>
        <p:nvPicPr>
          <p:cNvPr id="83972" name="Picture 5" descr="img008"/>
          <p:cNvPicPr>
            <a:picLocks noChangeAspect="1" noChangeArrowheads="1"/>
          </p:cNvPicPr>
          <p:nvPr/>
        </p:nvPicPr>
        <p:blipFill>
          <a:blip r:embed="rId3"/>
          <a:srcRect/>
          <a:stretch>
            <a:fillRect/>
          </a:stretch>
        </p:blipFill>
        <p:spPr bwMode="auto">
          <a:xfrm>
            <a:off x="4800600" y="3810000"/>
            <a:ext cx="4343400" cy="2895600"/>
          </a:xfrm>
          <a:prstGeom prst="rect">
            <a:avLst/>
          </a:prstGeom>
          <a:noFill/>
          <a:ln w="9525">
            <a:noFill/>
            <a:miter lim="800000"/>
            <a:headEnd/>
            <a:tailEnd/>
          </a:ln>
        </p:spPr>
      </p:pic>
    </p:spTree>
    <p:extLst>
      <p:ext uri="{BB962C8B-B14F-4D97-AF65-F5344CB8AC3E}">
        <p14:creationId xmlns:p14="http://schemas.microsoft.com/office/powerpoint/2010/main" xmlns="" val="4011411201"/>
      </p:ext>
    </p:extLst>
  </p:cSld>
  <p:clrMapOvr>
    <a:masterClrMapping/>
  </p:clrMapOvr>
  <p:transition>
    <p:wedg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AU" dirty="0" smtClean="0"/>
              <a:t>Acquisition</a:t>
            </a:r>
            <a:endParaRPr lang="en-US" dirty="0" smtClean="0"/>
          </a:p>
        </p:txBody>
      </p:sp>
      <p:sp>
        <p:nvSpPr>
          <p:cNvPr id="90115" name="Rectangle 3"/>
          <p:cNvSpPr>
            <a:spLocks noGrp="1" noChangeArrowheads="1"/>
          </p:cNvSpPr>
          <p:nvPr>
            <p:ph type="body" idx="1"/>
          </p:nvPr>
        </p:nvSpPr>
        <p:spPr/>
        <p:txBody>
          <a:bodyPr/>
          <a:lstStyle/>
          <a:p>
            <a:pPr eaLnBrk="1" hangingPunct="1"/>
            <a:r>
              <a:rPr lang="en-AU" dirty="0" smtClean="0"/>
              <a:t>Not affected by sleep but needs test subject to be still and compliant</a:t>
            </a:r>
          </a:p>
          <a:p>
            <a:pPr eaLnBrk="1" hangingPunct="1"/>
            <a:r>
              <a:rPr lang="en-AU" dirty="0" smtClean="0"/>
              <a:t>Very quick</a:t>
            </a:r>
          </a:p>
        </p:txBody>
      </p:sp>
    </p:spTree>
    <p:extLst>
      <p:ext uri="{BB962C8B-B14F-4D97-AF65-F5344CB8AC3E}">
        <p14:creationId xmlns:p14="http://schemas.microsoft.com/office/powerpoint/2010/main" xmlns="" val="2087101629"/>
      </p:ext>
    </p:extLst>
  </p:cSld>
  <p:clrMapOvr>
    <a:masterClrMapping/>
  </p:clrMapOvr>
  <p:transition>
    <p:wedg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3795" name="Rectangle 3"/>
          <p:cNvSpPr>
            <a:spLocks noGrp="1" noChangeArrowheads="1"/>
          </p:cNvSpPr>
          <p:nvPr>
            <p:ph idx="1"/>
          </p:nvPr>
        </p:nvSpPr>
        <p:spPr/>
        <p:txBody>
          <a:bodyPr/>
          <a:lstStyle/>
          <a:p>
            <a:pPr eaLnBrk="1" hangingPunct="1">
              <a:defRPr/>
            </a:pPr>
            <a:r>
              <a:rPr lang="en-US" dirty="0" smtClean="0"/>
              <a:t>1- can be used in newborn hearing screening. The results will indicate either fail or pass. Fail means that hearing thresholds are worse than 30 dB HL. Pass results means hearing thresholds are 30 dB HL or better.</a:t>
            </a:r>
          </a:p>
          <a:p>
            <a:pPr eaLnBrk="1" hangingPunct="1">
              <a:defRPr/>
            </a:pPr>
            <a:endParaRPr lang="en-US" dirty="0" smtClean="0"/>
          </a:p>
          <a:p>
            <a:pPr lvl="1">
              <a:defRPr/>
            </a:pPr>
            <a:r>
              <a:rPr lang="en-US" dirty="0" smtClean="0"/>
              <a:t>So, we can not use this tool to measure threshold of hearing.</a:t>
            </a:r>
          </a:p>
          <a:p>
            <a:pPr eaLnBrk="1" hangingPunct="1">
              <a:defRPr/>
            </a:pPr>
            <a:endParaRPr lang="en-US" dirty="0" smtClean="0"/>
          </a:p>
        </p:txBody>
      </p:sp>
    </p:spTree>
    <p:extLst>
      <p:ext uri="{BB962C8B-B14F-4D97-AF65-F5344CB8AC3E}">
        <p14:creationId xmlns:p14="http://schemas.microsoft.com/office/powerpoint/2010/main" xmlns="" val="3692561025"/>
      </p:ext>
    </p:extLst>
  </p:cSld>
  <p:clrMapOvr>
    <a:masterClrMapping/>
  </p:clrMapOvr>
  <p:transition>
    <p:wedg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dirty="0" smtClean="0"/>
              <a:t>Applications of OAE</a:t>
            </a:r>
          </a:p>
        </p:txBody>
      </p:sp>
      <p:sp>
        <p:nvSpPr>
          <p:cNvPr id="32771"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TEOAE can be recorded in all non-pathologic ears that do not display hearing loss of greater than 30 dB.</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OAE can be recorded in both adults and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Accordingly TEOAE and DPOAE can be used to screen for hearing loss in infants.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DPOAE provide more frequency specific evaluation that TEOAE.</a:t>
            </a:r>
          </a:p>
        </p:txBody>
      </p:sp>
    </p:spTree>
    <p:extLst>
      <p:ext uri="{BB962C8B-B14F-4D97-AF65-F5344CB8AC3E}">
        <p14:creationId xmlns:p14="http://schemas.microsoft.com/office/powerpoint/2010/main" xmlns="" val="1215143377"/>
      </p:ext>
    </p:extLst>
  </p:cSld>
  <p:clrMapOvr>
    <a:masterClrMapping/>
  </p:clrMapOvr>
  <p:transition>
    <p:wedg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dirty="0" smtClean="0"/>
              <a:t>Clinical applications of EOAE</a:t>
            </a:r>
          </a:p>
        </p:txBody>
      </p:sp>
      <p:sp>
        <p:nvSpPr>
          <p:cNvPr id="34819" name="Rectangle 3"/>
          <p:cNvSpPr>
            <a:spLocks noGrp="1" noChangeArrowheads="1"/>
          </p:cNvSpPr>
          <p:nvPr>
            <p:ph idx="1"/>
          </p:nvPr>
        </p:nvSpPr>
        <p:spPr/>
        <p:txBody>
          <a:bodyPr>
            <a:normAutofit fontScale="92500" lnSpcReduction="10000"/>
          </a:bodyPr>
          <a:lstStyle/>
          <a:p>
            <a:pPr eaLnBrk="1" hangingPunct="1">
              <a:lnSpc>
                <a:spcPct val="90000"/>
              </a:lnSpc>
              <a:defRPr/>
            </a:pPr>
            <a:r>
              <a:rPr lang="en-US" sz="2400" dirty="0" smtClean="0"/>
              <a:t>2- in differential diagnosis of hearing loss (site of lesion). This can help in differentiating sensory from neural hearing loss.</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3- monitoring of the effect of ototoxicity or noise exposure.</a:t>
            </a:r>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r>
              <a:rPr lang="en-US" sz="2400" dirty="0" smtClean="0"/>
              <a:t>4- although still under research: DPOAE can be used to screen for the carriers of the recessive hearing loss genes: many studies found that DPOAE is larger (especially at high frequencies) in carriers than in non carriers when using f2/f1 of 1.3 and low stimulus levels of 50-60 dB.   </a:t>
            </a:r>
          </a:p>
        </p:txBody>
      </p:sp>
    </p:spTree>
    <p:extLst>
      <p:ext uri="{BB962C8B-B14F-4D97-AF65-F5344CB8AC3E}">
        <p14:creationId xmlns:p14="http://schemas.microsoft.com/office/powerpoint/2010/main" xmlns="" val="2230744018"/>
      </p:ext>
    </p:extLst>
  </p:cSld>
  <p:clrMapOvr>
    <a:masterClrMapping/>
  </p:clrMapOvr>
  <p:transition>
    <p:wedg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AU" dirty="0" smtClean="0"/>
              <a:t>clinical limitations</a:t>
            </a:r>
            <a:endParaRPr lang="en-US" dirty="0" smtClean="0"/>
          </a:p>
        </p:txBody>
      </p:sp>
      <p:sp>
        <p:nvSpPr>
          <p:cNvPr id="92163" name="Rectangle 3"/>
          <p:cNvSpPr>
            <a:spLocks noGrp="1" noChangeArrowheads="1"/>
          </p:cNvSpPr>
          <p:nvPr>
            <p:ph type="body" idx="1"/>
          </p:nvPr>
        </p:nvSpPr>
        <p:spPr/>
        <p:txBody>
          <a:bodyPr/>
          <a:lstStyle/>
          <a:p>
            <a:pPr eaLnBrk="1" hangingPunct="1"/>
            <a:r>
              <a:rPr lang="en-US" dirty="0" smtClean="0"/>
              <a:t>Problems because of middle ear disease</a:t>
            </a:r>
          </a:p>
          <a:p>
            <a:pPr eaLnBrk="1" hangingPunct="1"/>
            <a:r>
              <a:rPr lang="en-US" dirty="0" smtClean="0"/>
              <a:t>Not sensitive for neonates within 24 hours of birth</a:t>
            </a:r>
          </a:p>
          <a:p>
            <a:pPr eaLnBrk="1" hangingPunct="1"/>
            <a:r>
              <a:rPr lang="en-US" dirty="0" smtClean="0"/>
              <a:t>Results affected by test conditions</a:t>
            </a:r>
          </a:p>
          <a:p>
            <a:pPr lvl="1" eaLnBrk="1" hangingPunct="1"/>
            <a:r>
              <a:rPr lang="en-US" dirty="0" smtClean="0"/>
              <a:t>Noise</a:t>
            </a:r>
          </a:p>
          <a:p>
            <a:pPr marL="537210" lvl="1" indent="0" eaLnBrk="1" hangingPunct="1">
              <a:buNone/>
            </a:pPr>
            <a:endParaRPr lang="en-US" dirty="0" smtClean="0"/>
          </a:p>
          <a:p>
            <a:pPr eaLnBrk="1" hangingPunct="1"/>
            <a:r>
              <a:rPr lang="en-US" dirty="0" smtClean="0"/>
              <a:t>Not a test of hearing- limited application</a:t>
            </a:r>
          </a:p>
        </p:txBody>
      </p:sp>
    </p:spTree>
    <p:extLst>
      <p:ext uri="{BB962C8B-B14F-4D97-AF65-F5344CB8AC3E}">
        <p14:creationId xmlns:p14="http://schemas.microsoft.com/office/powerpoint/2010/main" xmlns="" val="1632439740"/>
      </p:ext>
    </p:extLst>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dirty="0" smtClean="0"/>
              <a:t>Pure tone audiometry</a:t>
            </a:r>
          </a:p>
        </p:txBody>
      </p:sp>
      <p:sp>
        <p:nvSpPr>
          <p:cNvPr id="3075" name="Rectangle 3"/>
          <p:cNvSpPr>
            <a:spLocks noGrp="1" noChangeArrowheads="1"/>
          </p:cNvSpPr>
          <p:nvPr>
            <p:ph type="subTitle" idx="1"/>
          </p:nvPr>
        </p:nvSpPr>
        <p:spPr/>
        <p:txBody>
          <a:bodyPr/>
          <a:lstStyle/>
          <a:p>
            <a:pPr eaLnBrk="1" hangingPunct="1"/>
            <a:r>
              <a:rPr lang="en-US" dirty="0" smtClean="0"/>
              <a:t>Murad Al-momani, Ph.D., CCC-A, FAAA, American Board in Audiology</a:t>
            </a:r>
          </a:p>
        </p:txBody>
      </p:sp>
    </p:spTree>
    <p:extLst>
      <p:ext uri="{BB962C8B-B14F-4D97-AF65-F5344CB8AC3E}">
        <p14:creationId xmlns:p14="http://schemas.microsoft.com/office/powerpoint/2010/main" xmlns="" val="2836141479"/>
      </p:ext>
    </p:extLst>
  </p:cSld>
  <p:clrMapOvr>
    <a:masterClrMapping/>
  </p:clrMapOvr>
  <p:transition>
    <p:wedg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Clinical applications of ABR</a:t>
            </a:r>
            <a:endParaRPr lang="en-US" dirty="0"/>
          </a:p>
        </p:txBody>
      </p:sp>
      <p:sp>
        <p:nvSpPr>
          <p:cNvPr id="3" name="Subtitle 2"/>
          <p:cNvSpPr>
            <a:spLocks noGrp="1"/>
          </p:cNvSpPr>
          <p:nvPr>
            <p:ph type="subTitle" idx="1"/>
          </p:nvPr>
        </p:nvSpPr>
        <p:spPr>
          <a:xfrm>
            <a:off x="533400" y="3962400"/>
            <a:ext cx="7854696" cy="1018736"/>
          </a:xfrm>
        </p:spPr>
        <p:txBody>
          <a:bodyPr/>
          <a:lstStyle/>
          <a:p>
            <a:r>
              <a:rPr lang="en-US" dirty="0" smtClean="0"/>
              <a:t>Murad Almomani, Ph.D., CCC-A, FAAA</a:t>
            </a:r>
            <a:endParaRPr lang="en-US" dirty="0"/>
          </a:p>
        </p:txBody>
      </p:sp>
    </p:spTree>
    <p:extLst>
      <p:ext uri="{BB962C8B-B14F-4D97-AF65-F5344CB8AC3E}">
        <p14:creationId xmlns:p14="http://schemas.microsoft.com/office/powerpoint/2010/main" xmlns="" val="2406486314"/>
      </p:ext>
    </p:extLst>
  </p:cSld>
  <p:clrMapOvr>
    <a:masterClrMapping/>
  </p:clrMapOvr>
  <p:transition>
    <p:wedg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normal ABR waveform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characterized by 5-7 peaks.</a:t>
            </a:r>
          </a:p>
          <a:p>
            <a:endParaRPr lang="en-US" dirty="0" smtClean="0"/>
          </a:p>
          <a:p>
            <a:r>
              <a:rPr lang="en-US" dirty="0" smtClean="0"/>
              <a:t>Occurs in a latency epoch of 1.4 – 8.0 ms.</a:t>
            </a:r>
          </a:p>
          <a:p>
            <a:endParaRPr lang="en-US" dirty="0" smtClean="0"/>
          </a:p>
          <a:p>
            <a:r>
              <a:rPr lang="en-US" dirty="0" smtClean="0"/>
              <a:t>Responses are usually displayed with positive peaks reflecting neural activity toward the vertex.</a:t>
            </a:r>
          </a:p>
          <a:p>
            <a:endParaRPr lang="en-US" dirty="0" smtClean="0"/>
          </a:p>
          <a:p>
            <a:r>
              <a:rPr lang="en-US" dirty="0" smtClean="0"/>
              <a:t>These peaks are labeled with the roman numerals I through XII.</a:t>
            </a:r>
          </a:p>
          <a:p>
            <a:endParaRPr lang="en-US" dirty="0" smtClean="0"/>
          </a:p>
          <a:p>
            <a:r>
              <a:rPr lang="en-US" dirty="0" smtClean="0"/>
              <a:t>The most prominent waves are I, III, and V.</a:t>
            </a:r>
          </a:p>
          <a:p>
            <a:endParaRPr lang="en-US" dirty="0"/>
          </a:p>
        </p:txBody>
      </p:sp>
    </p:spTree>
    <p:extLst>
      <p:ext uri="{BB962C8B-B14F-4D97-AF65-F5344CB8AC3E}">
        <p14:creationId xmlns:p14="http://schemas.microsoft.com/office/powerpoint/2010/main" xmlns="" val="3716332030"/>
      </p:ext>
    </p:extLst>
  </p:cSld>
  <p:clrMapOvr>
    <a:masterClrMapping/>
  </p:clrMapOvr>
  <p:transition>
    <p:wedg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bioacoustics.uconn.edu/images/normal-chart.gif"/>
          <p:cNvPicPr>
            <a:picLocks noGrp="1"/>
          </p:cNvPicPr>
          <p:nvPr>
            <p:ph idx="1"/>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xmlns="" val="912422262"/>
      </p:ext>
    </p:extLst>
  </p:cSld>
  <p:clrMapOvr>
    <a:masterClrMapping/>
  </p:clrMapOvr>
  <p:transition>
    <p:wedg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그림 97" descr="measuringABR.jpg"/>
          <p:cNvPicPr>
            <a:picLocks noChangeAspect="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extLst>
      <p:ext uri="{BB962C8B-B14F-4D97-AF65-F5344CB8AC3E}">
        <p14:creationId xmlns:p14="http://schemas.microsoft.com/office/powerpoint/2010/main" xmlns="" val="2528791629"/>
      </p:ext>
    </p:extLst>
  </p:cSld>
  <p:clrMapOvr>
    <a:masterClrMapping/>
  </p:clrMapOvr>
  <p:transition>
    <p:wedg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GB" dirty="0" smtClean="0"/>
              <a:t>Generators of the ABR</a:t>
            </a:r>
          </a:p>
        </p:txBody>
      </p:sp>
      <p:grpSp>
        <p:nvGrpSpPr>
          <p:cNvPr id="12292" name="Group 3"/>
          <p:cNvGrpSpPr>
            <a:grpSpLocks/>
          </p:cNvGrpSpPr>
          <p:nvPr/>
        </p:nvGrpSpPr>
        <p:grpSpPr bwMode="auto">
          <a:xfrm>
            <a:off x="1524000" y="1905000"/>
            <a:ext cx="6400800" cy="4953000"/>
            <a:chOff x="1059" y="1093"/>
            <a:chExt cx="3885" cy="2891"/>
          </a:xfrm>
        </p:grpSpPr>
        <p:graphicFrame>
          <p:nvGraphicFramePr>
            <p:cNvPr id="12290" name="Object 4"/>
            <p:cNvGraphicFramePr>
              <a:graphicFrameLocks noChangeAspect="1"/>
            </p:cNvGraphicFramePr>
            <p:nvPr/>
          </p:nvGraphicFramePr>
          <p:xfrm>
            <a:off x="1059" y="1093"/>
            <a:ext cx="3885" cy="2891"/>
          </p:xfrm>
          <a:graphic>
            <a:graphicData uri="http://schemas.openxmlformats.org/presentationml/2006/ole">
              <p:oleObj spid="_x0000_s6162" name="Harvard F/X Drawing" r:id="rId4" imgW="6172200" imgH="4600575" progId="">
                <p:embed/>
              </p:oleObj>
            </a:graphicData>
          </a:graphic>
        </p:graphicFrame>
        <p:sp>
          <p:nvSpPr>
            <p:cNvPr id="12293" name="Oval 5"/>
            <p:cNvSpPr>
              <a:spLocks noChangeArrowheads="1"/>
            </p:cNvSpPr>
            <p:nvPr/>
          </p:nvSpPr>
          <p:spPr bwMode="auto">
            <a:xfrm>
              <a:off x="2451" y="2880"/>
              <a:ext cx="1056" cy="768"/>
            </a:xfrm>
            <a:prstGeom prst="ellipse">
              <a:avLst/>
            </a:prstGeom>
            <a:solidFill>
              <a:srgbClr val="FF66FF">
                <a:alpha val="50195"/>
              </a:srgbClr>
            </a:solidFill>
            <a:ln w="19050" cap="rnd">
              <a:solidFill>
                <a:schemeClr val="tx1"/>
              </a:solidFill>
              <a:prstDash val="sysDot"/>
              <a:round/>
              <a:headEnd/>
              <a:tailEnd/>
            </a:ln>
          </p:spPr>
          <p:txBody>
            <a:bodyPr wrap="none" anchor="ctr"/>
            <a:lstStyle/>
            <a:p>
              <a:endParaRPr lang="ar-SA"/>
            </a:p>
          </p:txBody>
        </p:sp>
        <p:sp>
          <p:nvSpPr>
            <p:cNvPr id="12294" name="Oval 6"/>
            <p:cNvSpPr>
              <a:spLocks noChangeArrowheads="1"/>
            </p:cNvSpPr>
            <p:nvPr/>
          </p:nvSpPr>
          <p:spPr bwMode="auto">
            <a:xfrm>
              <a:off x="3075" y="3120"/>
              <a:ext cx="960" cy="576"/>
            </a:xfrm>
            <a:prstGeom prst="ellipse">
              <a:avLst/>
            </a:prstGeom>
            <a:solidFill>
              <a:srgbClr val="0099FF">
                <a:alpha val="50195"/>
              </a:srgbClr>
            </a:solidFill>
            <a:ln w="19050" cap="rnd">
              <a:solidFill>
                <a:schemeClr val="accent2"/>
              </a:solidFill>
              <a:prstDash val="sysDot"/>
              <a:round/>
              <a:headEnd/>
              <a:tailEnd/>
            </a:ln>
          </p:spPr>
          <p:txBody>
            <a:bodyPr wrap="none" anchor="ctr"/>
            <a:lstStyle/>
            <a:p>
              <a:endParaRPr lang="ar-SA"/>
            </a:p>
          </p:txBody>
        </p:sp>
        <p:sp>
          <p:nvSpPr>
            <p:cNvPr id="817159" name="Text Box 7"/>
            <p:cNvSpPr txBox="1">
              <a:spLocks noChangeArrowheads="1"/>
            </p:cNvSpPr>
            <p:nvPr/>
          </p:nvSpPr>
          <p:spPr bwMode="auto">
            <a:xfrm>
              <a:off x="3847" y="3359"/>
              <a:ext cx="163"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a:t>
              </a:r>
            </a:p>
          </p:txBody>
        </p:sp>
        <p:sp>
          <p:nvSpPr>
            <p:cNvPr id="817160" name="Text Box 8"/>
            <p:cNvSpPr txBox="1">
              <a:spLocks noChangeArrowheads="1"/>
            </p:cNvSpPr>
            <p:nvPr/>
          </p:nvSpPr>
          <p:spPr bwMode="auto">
            <a:xfrm>
              <a:off x="3459" y="3264"/>
              <a:ext cx="214"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a:t>
              </a:r>
            </a:p>
          </p:txBody>
        </p:sp>
        <p:sp>
          <p:nvSpPr>
            <p:cNvPr id="12297" name="Freeform 9"/>
            <p:cNvSpPr>
              <a:spLocks/>
            </p:cNvSpPr>
            <p:nvPr/>
          </p:nvSpPr>
          <p:spPr bwMode="auto">
            <a:xfrm>
              <a:off x="1491" y="2448"/>
              <a:ext cx="1536" cy="1230"/>
            </a:xfrm>
            <a:custGeom>
              <a:avLst/>
              <a:gdLst>
                <a:gd name="T0" fmla="*/ 76 w 1482"/>
                <a:gd name="T1" fmla="*/ 647 h 1152"/>
                <a:gd name="T2" fmla="*/ 177 w 1482"/>
                <a:gd name="T3" fmla="*/ 104 h 1152"/>
                <a:gd name="T4" fmla="*/ 733 w 1482"/>
                <a:gd name="T5" fmla="*/ 683 h 1152"/>
                <a:gd name="T6" fmla="*/ 1349 w 1482"/>
                <a:gd name="T7" fmla="*/ 1032 h 1152"/>
                <a:gd name="T8" fmla="*/ 1841 w 1482"/>
                <a:gd name="T9" fmla="*/ 1244 h 1152"/>
                <a:gd name="T10" fmla="*/ 1718 w 1482"/>
                <a:gd name="T11" fmla="*/ 1701 h 1152"/>
                <a:gd name="T12" fmla="*/ 923 w 1482"/>
                <a:gd name="T13" fmla="*/ 1728 h 1152"/>
                <a:gd name="T14" fmla="*/ 370 w 1482"/>
                <a:gd name="T15" fmla="*/ 1329 h 1152"/>
                <a:gd name="T16" fmla="*/ 76 w 1482"/>
                <a:gd name="T17" fmla="*/ 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2"/>
                <a:gd name="T28" fmla="*/ 0 h 1152"/>
                <a:gd name="T29" fmla="*/ 1482 w 1482"/>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2" h="1152">
                  <a:moveTo>
                    <a:pt x="60" y="408"/>
                  </a:moveTo>
                  <a:cubicBezTo>
                    <a:pt x="36" y="288"/>
                    <a:pt x="0" y="132"/>
                    <a:pt x="138" y="66"/>
                  </a:cubicBezTo>
                  <a:cubicBezTo>
                    <a:pt x="276" y="0"/>
                    <a:pt x="342" y="282"/>
                    <a:pt x="570" y="432"/>
                  </a:cubicBezTo>
                  <a:cubicBezTo>
                    <a:pt x="798" y="582"/>
                    <a:pt x="876" y="612"/>
                    <a:pt x="1050" y="654"/>
                  </a:cubicBezTo>
                  <a:cubicBezTo>
                    <a:pt x="1224" y="696"/>
                    <a:pt x="1386" y="714"/>
                    <a:pt x="1434" y="786"/>
                  </a:cubicBezTo>
                  <a:cubicBezTo>
                    <a:pt x="1482" y="858"/>
                    <a:pt x="1458" y="1002"/>
                    <a:pt x="1338" y="1074"/>
                  </a:cubicBezTo>
                  <a:cubicBezTo>
                    <a:pt x="1218" y="1146"/>
                    <a:pt x="948" y="1152"/>
                    <a:pt x="720" y="1092"/>
                  </a:cubicBezTo>
                  <a:cubicBezTo>
                    <a:pt x="492" y="1032"/>
                    <a:pt x="400" y="936"/>
                    <a:pt x="288" y="840"/>
                  </a:cubicBezTo>
                  <a:cubicBezTo>
                    <a:pt x="176" y="744"/>
                    <a:pt x="84" y="528"/>
                    <a:pt x="60" y="408"/>
                  </a:cubicBezTo>
                  <a:close/>
                </a:path>
              </a:pathLst>
            </a:custGeom>
            <a:solidFill>
              <a:srgbClr val="33CC33">
                <a:alpha val="50195"/>
              </a:srgbClr>
            </a:solidFill>
            <a:ln w="19050" cap="rnd">
              <a:solidFill>
                <a:schemeClr val="tx1"/>
              </a:solidFill>
              <a:prstDash val="sysDot"/>
              <a:round/>
              <a:headEnd/>
              <a:tailEnd/>
            </a:ln>
          </p:spPr>
          <p:txBody>
            <a:bodyPr/>
            <a:lstStyle/>
            <a:p>
              <a:endParaRPr lang="ar-SA"/>
            </a:p>
          </p:txBody>
        </p:sp>
        <p:sp>
          <p:nvSpPr>
            <p:cNvPr id="817162" name="Text Box 10"/>
            <p:cNvSpPr txBox="1">
              <a:spLocks noChangeArrowheads="1"/>
            </p:cNvSpPr>
            <p:nvPr/>
          </p:nvSpPr>
          <p:spPr bwMode="auto">
            <a:xfrm>
              <a:off x="1731" y="2928"/>
              <a:ext cx="286" cy="267"/>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IV</a:t>
              </a:r>
            </a:p>
          </p:txBody>
        </p:sp>
        <p:sp>
          <p:nvSpPr>
            <p:cNvPr id="817163" name="Text Box 11"/>
            <p:cNvSpPr txBox="1">
              <a:spLocks noChangeArrowheads="1"/>
            </p:cNvSpPr>
            <p:nvPr/>
          </p:nvSpPr>
          <p:spPr bwMode="auto">
            <a:xfrm>
              <a:off x="2835" y="3119"/>
              <a:ext cx="265" cy="271"/>
            </a:xfrm>
            <a:prstGeom prst="rect">
              <a:avLst/>
            </a:prstGeom>
            <a:noFill/>
            <a:ln w="38100">
              <a:noFill/>
              <a:miter lim="800000"/>
              <a:headEnd/>
              <a:tailEnd/>
            </a:ln>
            <a:effectLst/>
          </p:spPr>
          <p:txBody>
            <a:bodyPr wrap="none">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III</a:t>
              </a:r>
            </a:p>
          </p:txBody>
        </p:sp>
        <p:sp>
          <p:nvSpPr>
            <p:cNvPr id="12300" name="Oval 12"/>
            <p:cNvSpPr>
              <a:spLocks noChangeArrowheads="1"/>
            </p:cNvSpPr>
            <p:nvPr/>
          </p:nvSpPr>
          <p:spPr bwMode="auto">
            <a:xfrm>
              <a:off x="1299" y="1344"/>
              <a:ext cx="672" cy="816"/>
            </a:xfrm>
            <a:prstGeom prst="ellipse">
              <a:avLst/>
            </a:prstGeom>
            <a:solidFill>
              <a:srgbClr val="FF0000">
                <a:alpha val="50195"/>
              </a:srgbClr>
            </a:solidFill>
            <a:ln w="19050" cap="rnd">
              <a:solidFill>
                <a:schemeClr val="tx1"/>
              </a:solidFill>
              <a:prstDash val="sysDot"/>
              <a:round/>
              <a:headEnd/>
              <a:tailEnd/>
            </a:ln>
          </p:spPr>
          <p:txBody>
            <a:bodyPr wrap="none" anchor="ctr"/>
            <a:lstStyle/>
            <a:p>
              <a:endParaRPr lang="ar-SA"/>
            </a:p>
          </p:txBody>
        </p:sp>
        <p:sp>
          <p:nvSpPr>
            <p:cNvPr id="817165" name="Text Box 13"/>
            <p:cNvSpPr txBox="1">
              <a:spLocks noChangeArrowheads="1"/>
            </p:cNvSpPr>
            <p:nvPr/>
          </p:nvSpPr>
          <p:spPr bwMode="auto">
            <a:xfrm>
              <a:off x="1482" y="1632"/>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VI</a:t>
              </a:r>
            </a:p>
          </p:txBody>
        </p:sp>
        <p:sp>
          <p:nvSpPr>
            <p:cNvPr id="12302" name="Oval 14"/>
            <p:cNvSpPr>
              <a:spLocks noChangeArrowheads="1"/>
            </p:cNvSpPr>
            <p:nvPr/>
          </p:nvSpPr>
          <p:spPr bwMode="auto">
            <a:xfrm>
              <a:off x="1299" y="1872"/>
              <a:ext cx="768" cy="912"/>
            </a:xfrm>
            <a:prstGeom prst="ellipse">
              <a:avLst/>
            </a:prstGeom>
            <a:solidFill>
              <a:srgbClr val="FFFF66">
                <a:alpha val="50195"/>
              </a:srgbClr>
            </a:solidFill>
            <a:ln w="19050" cap="rnd">
              <a:solidFill>
                <a:schemeClr val="tx1"/>
              </a:solidFill>
              <a:prstDash val="sysDot"/>
              <a:round/>
              <a:headEnd/>
              <a:tailEnd/>
            </a:ln>
          </p:spPr>
          <p:txBody>
            <a:bodyPr wrap="none" anchor="ctr"/>
            <a:lstStyle/>
            <a:p>
              <a:endParaRPr lang="ar-SA"/>
            </a:p>
          </p:txBody>
        </p:sp>
        <p:sp>
          <p:nvSpPr>
            <p:cNvPr id="817167" name="Text Box 15"/>
            <p:cNvSpPr txBox="1">
              <a:spLocks noChangeArrowheads="1"/>
            </p:cNvSpPr>
            <p:nvPr/>
          </p:nvSpPr>
          <p:spPr bwMode="auto">
            <a:xfrm>
              <a:off x="1539" y="2208"/>
              <a:ext cx="297" cy="267"/>
            </a:xfrm>
            <a:prstGeom prst="rect">
              <a:avLst/>
            </a:prstGeom>
            <a:noFill/>
            <a:ln w="38100">
              <a:noFill/>
              <a:miter lim="800000"/>
              <a:headEnd/>
              <a:tailEnd/>
            </a:ln>
            <a:effectLst/>
          </p:spPr>
          <p:txBody>
            <a:bodyPr>
              <a:spAutoFit/>
            </a:bodyPr>
            <a:lstStyle/>
            <a:p>
              <a:pPr>
                <a:defRPr/>
              </a:pPr>
              <a:r>
                <a:rPr lang="en-GB" b="1" dirty="0">
                  <a:solidFill>
                    <a:srgbClr val="FF0000"/>
                  </a:solidFill>
                  <a:effectLst>
                    <a:outerShdw blurRad="38100" dist="38100" dir="2700000" algn="tl">
                      <a:srgbClr val="C0C0C0"/>
                    </a:outerShdw>
                  </a:effectLst>
                  <a:latin typeface="Arial Unicode MS" pitchFamily="34" charset="-128"/>
                </a:rPr>
                <a:t>V</a:t>
              </a:r>
            </a:p>
          </p:txBody>
        </p:sp>
      </p:grpSp>
    </p:spTree>
    <p:extLst>
      <p:ext uri="{BB962C8B-B14F-4D97-AF65-F5344CB8AC3E}">
        <p14:creationId xmlns:p14="http://schemas.microsoft.com/office/powerpoint/2010/main" xmlns="" val="2286450007"/>
      </p:ext>
    </p:extLst>
  </p:cSld>
  <p:clrMapOvr>
    <a:masterClrMapping/>
  </p:clrMapOvr>
  <p:transition>
    <p:wedg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nvGraphicFramePr>
        <p:xfrm>
          <a:off x="0" y="38100"/>
          <a:ext cx="9144000" cy="6705600"/>
        </p:xfrm>
        <a:graphic>
          <a:graphicData uri="http://schemas.openxmlformats.org/presentationml/2006/ole">
            <p:oleObj spid="_x0000_s8210" name="Harvard F/X Drawing" r:id="rId4" imgW="7462838" imgH="4721225" progId="">
              <p:embed/>
            </p:oleObj>
          </a:graphicData>
        </a:graphic>
      </p:graphicFrame>
      <p:sp>
        <p:nvSpPr>
          <p:cNvPr id="13315" name="Rectangle 3"/>
          <p:cNvSpPr>
            <a:spLocks noChangeArrowheads="1"/>
          </p:cNvSpPr>
          <p:nvPr/>
        </p:nvSpPr>
        <p:spPr bwMode="auto">
          <a:xfrm>
            <a:off x="6324600" y="5638800"/>
            <a:ext cx="1136650" cy="301625"/>
          </a:xfrm>
          <a:prstGeom prst="rect">
            <a:avLst/>
          </a:prstGeom>
          <a:noFill/>
          <a:ln w="12700">
            <a:noFill/>
            <a:miter lim="800000"/>
            <a:headEnd/>
            <a:tailEnd/>
          </a:ln>
        </p:spPr>
        <p:txBody>
          <a:bodyPr wrap="none" lIns="90488" tIns="44450" rIns="90488" bIns="44450">
            <a:spAutoFit/>
          </a:bodyPr>
          <a:lstStyle/>
          <a:p>
            <a:pPr defTabSz="762000" eaLnBrk="0" hangingPunct="0"/>
            <a:r>
              <a:rPr lang="en-GB" sz="1400" dirty="0">
                <a:latin typeface="Arial" charset="0"/>
              </a:rPr>
              <a:t>Latency, ms</a:t>
            </a:r>
          </a:p>
        </p:txBody>
      </p:sp>
    </p:spTree>
    <p:extLst>
      <p:ext uri="{BB962C8B-B14F-4D97-AF65-F5344CB8AC3E}">
        <p14:creationId xmlns:p14="http://schemas.microsoft.com/office/powerpoint/2010/main" xmlns="" val="275210703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lnSpcReduction="10000"/>
          </a:bodyPr>
          <a:lstStyle/>
          <a:p>
            <a:r>
              <a:rPr lang="en-US" dirty="0" smtClean="0"/>
              <a:t>Information to determine normal ABR waveform depends on:</a:t>
            </a:r>
          </a:p>
          <a:p>
            <a:pPr lvl="1"/>
            <a:r>
              <a:rPr lang="en-US" dirty="0" smtClean="0"/>
              <a:t>Waves absolute latency.</a:t>
            </a:r>
          </a:p>
          <a:p>
            <a:pPr lvl="1"/>
            <a:r>
              <a:rPr lang="en-US" dirty="0" smtClean="0"/>
              <a:t>Waves interpeak intervals.</a:t>
            </a:r>
          </a:p>
          <a:p>
            <a:pPr lvl="1"/>
            <a:r>
              <a:rPr lang="en-US" dirty="0" smtClean="0"/>
              <a:t>Latency-intensity function.</a:t>
            </a:r>
          </a:p>
          <a:p>
            <a:pPr lvl="1"/>
            <a:r>
              <a:rPr lang="en-US" dirty="0" smtClean="0"/>
              <a:t>Wave V/I amplitude ratio.</a:t>
            </a:r>
          </a:p>
          <a:p>
            <a:pPr lvl="1"/>
            <a:r>
              <a:rPr lang="en-US" dirty="0" smtClean="0"/>
              <a:t>Interaural wave V latency difference.</a:t>
            </a:r>
          </a:p>
          <a:p>
            <a:pPr lvl="1"/>
            <a:endParaRPr lang="en-US" dirty="0" smtClean="0"/>
          </a:p>
          <a:p>
            <a:r>
              <a:rPr lang="en-US" dirty="0" smtClean="0"/>
              <a:t>Research established normal ranges of the above parameters.</a:t>
            </a:r>
          </a:p>
          <a:p>
            <a:pPr>
              <a:buNone/>
            </a:pPr>
            <a:endParaRPr lang="en-US" dirty="0"/>
          </a:p>
        </p:txBody>
      </p:sp>
    </p:spTree>
    <p:extLst>
      <p:ext uri="{BB962C8B-B14F-4D97-AF65-F5344CB8AC3E}">
        <p14:creationId xmlns:p14="http://schemas.microsoft.com/office/powerpoint/2010/main" xmlns="" val="3942893739"/>
      </p:ext>
    </p:extLst>
  </p:cSld>
  <p:clrMapOvr>
    <a:masterClrMapping/>
  </p:clrMapOvr>
  <p:transition>
    <p:wedg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Normal ranges for the above parameters are not universal.</a:t>
            </a:r>
          </a:p>
          <a:p>
            <a:endParaRPr lang="en-US" dirty="0" smtClean="0"/>
          </a:p>
          <a:p>
            <a:r>
              <a:rPr lang="en-US" dirty="0" smtClean="0"/>
              <a:t>There are some variation among different research findings.</a:t>
            </a:r>
          </a:p>
          <a:p>
            <a:endParaRPr lang="en-US" dirty="0" smtClean="0"/>
          </a:p>
          <a:p>
            <a:r>
              <a:rPr lang="en-US" dirty="0" smtClean="0"/>
              <a:t>Many factors affects normal values including age, sex, temp and other factors.</a:t>
            </a:r>
          </a:p>
          <a:p>
            <a:endParaRPr lang="en-US" dirty="0" smtClean="0"/>
          </a:p>
          <a:p>
            <a:r>
              <a:rPr lang="en-US" dirty="0" smtClean="0"/>
              <a:t>It is always better for each practice to establish its own norms.</a:t>
            </a:r>
            <a:endParaRPr lang="en-US" dirty="0"/>
          </a:p>
        </p:txBody>
      </p:sp>
    </p:spTree>
    <p:extLst>
      <p:ext uri="{BB962C8B-B14F-4D97-AF65-F5344CB8AC3E}">
        <p14:creationId xmlns:p14="http://schemas.microsoft.com/office/powerpoint/2010/main" xmlns="" val="3644798614"/>
      </p:ext>
    </p:extLst>
  </p:cSld>
  <p:clrMapOvr>
    <a:masterClrMapping/>
  </p:clrMapOvr>
  <p:transition>
    <p:wedg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normAutofit/>
          </a:bodyPr>
          <a:lstStyle/>
          <a:p>
            <a:r>
              <a:rPr lang="en-US" dirty="0" smtClean="0"/>
              <a:t>Absolute latency of ABR waves in adults:</a:t>
            </a:r>
          </a:p>
          <a:p>
            <a:pPr lvl="1"/>
            <a:r>
              <a:rPr lang="en-US" dirty="0" smtClean="0"/>
              <a:t>Wave I: at around 1.6 ms +/- 0.2 ms.</a:t>
            </a:r>
          </a:p>
          <a:p>
            <a:pPr lvl="1"/>
            <a:r>
              <a:rPr lang="en-US" dirty="0" smtClean="0"/>
              <a:t>Wave III: at around 3.7 ms +/- 0.2 ms.</a:t>
            </a:r>
          </a:p>
          <a:p>
            <a:pPr lvl="1"/>
            <a:r>
              <a:rPr lang="en-US" dirty="0" smtClean="0"/>
              <a:t>Wave V: at around 5.6 ms +/- 0.2 ms.</a:t>
            </a:r>
          </a:p>
          <a:p>
            <a:endParaRPr lang="en-US" dirty="0" smtClean="0"/>
          </a:p>
          <a:p>
            <a:r>
              <a:rPr lang="en-US" dirty="0" smtClean="0"/>
              <a:t>Interwave latency intervals:</a:t>
            </a:r>
          </a:p>
          <a:p>
            <a:pPr lvl="1"/>
            <a:r>
              <a:rPr lang="en-US" dirty="0" smtClean="0"/>
              <a:t>I-III: 2.0  ms+/- 0.4 ms.</a:t>
            </a:r>
          </a:p>
          <a:p>
            <a:pPr lvl="1"/>
            <a:r>
              <a:rPr lang="en-US" dirty="0" smtClean="0"/>
              <a:t>III-V:  1.8 ms +/- 0.4 ms.</a:t>
            </a:r>
          </a:p>
          <a:p>
            <a:pPr lvl="1"/>
            <a:r>
              <a:rPr lang="en-US" dirty="0" smtClean="0"/>
              <a:t>I-V: 3.8 ms +/- 0.4 ms.</a:t>
            </a:r>
          </a:p>
          <a:p>
            <a:pPr lvl="1"/>
            <a:endParaRPr lang="en-US" dirty="0"/>
          </a:p>
        </p:txBody>
      </p:sp>
    </p:spTree>
    <p:extLst>
      <p:ext uri="{BB962C8B-B14F-4D97-AF65-F5344CB8AC3E}">
        <p14:creationId xmlns:p14="http://schemas.microsoft.com/office/powerpoint/2010/main" xmlns="" val="1850686631"/>
      </p:ext>
    </p:extLst>
  </p:cSld>
  <p:clrMapOvr>
    <a:masterClrMapping/>
  </p:clrMapOvr>
  <p:transition>
    <p:wedg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normal ABR</a:t>
            </a:r>
            <a:endParaRPr lang="en-US" dirty="0"/>
          </a:p>
        </p:txBody>
      </p:sp>
      <p:sp>
        <p:nvSpPr>
          <p:cNvPr id="3" name="Content Placeholder 2"/>
          <p:cNvSpPr>
            <a:spLocks noGrp="1"/>
          </p:cNvSpPr>
          <p:nvPr>
            <p:ph idx="1"/>
          </p:nvPr>
        </p:nvSpPr>
        <p:spPr/>
        <p:txBody>
          <a:bodyPr/>
          <a:lstStyle/>
          <a:p>
            <a:r>
              <a:rPr lang="en-US" dirty="0" smtClean="0"/>
              <a:t>Wave V latency-intensity function: increases by around 0.3 ms per 10 dB decrease of the stimulus level.</a:t>
            </a:r>
          </a:p>
          <a:p>
            <a:endParaRPr lang="en-US" dirty="0" smtClean="0"/>
          </a:p>
          <a:p>
            <a:r>
              <a:rPr lang="en-US" dirty="0" smtClean="0"/>
              <a:t>V/I amplitude ratio: greater than 1.0.</a:t>
            </a:r>
          </a:p>
          <a:p>
            <a:endParaRPr lang="en-US" dirty="0" smtClean="0"/>
          </a:p>
          <a:p>
            <a:r>
              <a:rPr lang="en-US" dirty="0" smtClean="0"/>
              <a:t>Wave V latency difference: less than 0.4 ms.  </a:t>
            </a:r>
            <a:endParaRPr lang="en-US" dirty="0"/>
          </a:p>
        </p:txBody>
      </p:sp>
    </p:spTree>
    <p:extLst>
      <p:ext uri="{BB962C8B-B14F-4D97-AF65-F5344CB8AC3E}">
        <p14:creationId xmlns:p14="http://schemas.microsoft.com/office/powerpoint/2010/main" xmlns="" val="2138966031"/>
      </p:ext>
    </p:extLst>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5451</Words>
  <Application>Microsoft Office PowerPoint</Application>
  <PresentationFormat>On-screen Show (4:3)</PresentationFormat>
  <Paragraphs>754</Paragraphs>
  <Slides>129</Slides>
  <Notes>18</Notes>
  <HiddenSlides>0</HiddenSlides>
  <MMClips>1</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129</vt:i4>
      </vt:variant>
    </vt:vector>
  </HeadingPairs>
  <TitlesOfParts>
    <vt:vector size="134" baseType="lpstr">
      <vt:lpstr>Verve</vt:lpstr>
      <vt:lpstr>Image</vt:lpstr>
      <vt:lpstr>Bitmap Image</vt:lpstr>
      <vt:lpstr>Harvard F/X Drawing</vt:lpstr>
      <vt:lpstr>Photo Editor Photo</vt:lpstr>
      <vt:lpstr>Audiology presentation</vt:lpstr>
      <vt:lpstr>Slide 2</vt:lpstr>
      <vt:lpstr>Slide 3</vt:lpstr>
      <vt:lpstr>Age based hearing assessment</vt:lpstr>
      <vt:lpstr>Slide 5</vt:lpstr>
      <vt:lpstr>Infants 7 months-3 years</vt:lpstr>
      <vt:lpstr>Visual Reinforcement Orientation Audiometry (VROA)</vt:lpstr>
      <vt:lpstr>Play audiometry 3-9 years</vt:lpstr>
      <vt:lpstr>Pure tone audiometry</vt:lpstr>
      <vt:lpstr>Pure Tone Audiometry</vt:lpstr>
      <vt:lpstr>Pure Tones</vt:lpstr>
      <vt:lpstr>Ranges of Hearing Loss</vt:lpstr>
      <vt:lpstr>Normal Hearing</vt:lpstr>
      <vt:lpstr>Conductive Hearing Loss</vt:lpstr>
      <vt:lpstr>Sensorineural Hearing Loss</vt:lpstr>
      <vt:lpstr>Mixed Hearing Loss</vt:lpstr>
      <vt:lpstr>Procedures for conventional pure-tone audiometry</vt:lpstr>
      <vt:lpstr>Air conduction testing</vt:lpstr>
      <vt:lpstr>PTA</vt:lpstr>
      <vt:lpstr>Pure tones</vt:lpstr>
      <vt:lpstr>PTA </vt:lpstr>
      <vt:lpstr>PTA</vt:lpstr>
      <vt:lpstr>PTA</vt:lpstr>
      <vt:lpstr>PTA-BONE CONDUCTION</vt:lpstr>
      <vt:lpstr>PTA.BONE CONDUCTION</vt:lpstr>
      <vt:lpstr>AUDIOGRAM</vt:lpstr>
      <vt:lpstr>Slide 27</vt:lpstr>
      <vt:lpstr>Slide 28</vt:lpstr>
      <vt:lpstr>Slide 29</vt:lpstr>
      <vt:lpstr>Slide 30</vt:lpstr>
      <vt:lpstr>Slide 31</vt:lpstr>
      <vt:lpstr>Slide 32</vt:lpstr>
      <vt:lpstr>Slide 33</vt:lpstr>
      <vt:lpstr>Slide 34</vt:lpstr>
      <vt:lpstr>Information we get from audiogram</vt:lpstr>
      <vt:lpstr>Clinical Masking</vt:lpstr>
      <vt:lpstr>Slide 37</vt:lpstr>
      <vt:lpstr>Slide 38</vt:lpstr>
      <vt:lpstr>TYMPANOMETRIC FEATURES</vt:lpstr>
      <vt:lpstr>Tympanometric shapes</vt:lpstr>
      <vt:lpstr>Slide 41</vt:lpstr>
      <vt:lpstr>admittance</vt:lpstr>
      <vt:lpstr>Tympanometric width</vt:lpstr>
      <vt:lpstr>Tympanometric peak pressure</vt:lpstr>
      <vt:lpstr>Equivalent ear canal volume </vt:lpstr>
      <vt:lpstr>Sensitivity and specificity</vt:lpstr>
      <vt:lpstr>Tympanogram Types</vt:lpstr>
      <vt:lpstr>Type A Tympanogram</vt:lpstr>
      <vt:lpstr>Type AD Tympanogram</vt:lpstr>
      <vt:lpstr>Type AS Tympanogram</vt:lpstr>
      <vt:lpstr>Type BLow Tympanogram</vt:lpstr>
      <vt:lpstr>Type BHi Tympanogram</vt:lpstr>
      <vt:lpstr>Type C Tympanogram</vt:lpstr>
      <vt:lpstr>Static Compliance (Peak Compliance)</vt:lpstr>
      <vt:lpstr>Tympanometry in infants</vt:lpstr>
      <vt:lpstr>Principles of Acoustic Reflex</vt:lpstr>
      <vt:lpstr>Introduction </vt:lpstr>
      <vt:lpstr>Acoustic Reflex Threshold</vt:lpstr>
      <vt:lpstr>AR</vt:lpstr>
      <vt:lpstr>Reflex Decay</vt:lpstr>
      <vt:lpstr>Mechanism of acoustic reflex</vt:lpstr>
      <vt:lpstr>   STAPEDIUS   vs.     TENSOR TYMPANI</vt:lpstr>
      <vt:lpstr>Functions of acoustic reflex</vt:lpstr>
      <vt:lpstr>How do we measure AR</vt:lpstr>
      <vt:lpstr>Slide 65</vt:lpstr>
      <vt:lpstr>Parameters of interest of AR</vt:lpstr>
      <vt:lpstr>Clinical application of ASR</vt:lpstr>
      <vt:lpstr>Clinical applications of AR</vt:lpstr>
      <vt:lpstr>Clinical applications of AR</vt:lpstr>
      <vt:lpstr>Clinical applications of AR</vt:lpstr>
      <vt:lpstr>Clinical applications of AR</vt:lpstr>
      <vt:lpstr>otoacoustic emissions</vt:lpstr>
      <vt:lpstr>Origin of OAE</vt:lpstr>
      <vt:lpstr>Recording OAE’s</vt:lpstr>
      <vt:lpstr>OAE</vt:lpstr>
      <vt:lpstr>Types of OAE’s</vt:lpstr>
      <vt:lpstr>Spontaneous OAE’s</vt:lpstr>
      <vt:lpstr>Distortion Product OAE’s</vt:lpstr>
      <vt:lpstr>DPOAEs</vt:lpstr>
      <vt:lpstr>Slide 80</vt:lpstr>
      <vt:lpstr>Transient Evoked OAE</vt:lpstr>
      <vt:lpstr>Slide 82</vt:lpstr>
      <vt:lpstr>TEOAE results</vt:lpstr>
      <vt:lpstr>TEOAE &amp; DPOAE</vt:lpstr>
      <vt:lpstr>Acquisition</vt:lpstr>
      <vt:lpstr>Clinical applications of EOAE</vt:lpstr>
      <vt:lpstr>Applications of OAE</vt:lpstr>
      <vt:lpstr>Clinical applications of EOAE</vt:lpstr>
      <vt:lpstr>clinical limitations</vt:lpstr>
      <vt:lpstr>Clinical applications of ABR</vt:lpstr>
      <vt:lpstr>The normal ABR waveform</vt:lpstr>
      <vt:lpstr>Slide 92</vt:lpstr>
      <vt:lpstr>Slide 93</vt:lpstr>
      <vt:lpstr>Generators of the ABR</vt:lpstr>
      <vt:lpstr>Slide 95</vt:lpstr>
      <vt:lpstr>Characteristics of normal ABR</vt:lpstr>
      <vt:lpstr>Characteristics of normal ABR</vt:lpstr>
      <vt:lpstr>Characteristics of normal ABR</vt:lpstr>
      <vt:lpstr>Characteristics of normal ABR</vt:lpstr>
      <vt:lpstr>Example Normal Hearing</vt:lpstr>
      <vt:lpstr>Effects of age on waves latency and amplitude</vt:lpstr>
      <vt:lpstr>Effects of age on waves latency and amplitude</vt:lpstr>
      <vt:lpstr>Effects of age on waves latency and amplitude</vt:lpstr>
      <vt:lpstr>Effects of age on waves latency and amplitude</vt:lpstr>
      <vt:lpstr>Effects of gender on waves latency and amplitude</vt:lpstr>
      <vt:lpstr>Effects of gender on waves latency and amplitude</vt:lpstr>
      <vt:lpstr>Effects of body temperature on waves latency and amplitude</vt:lpstr>
      <vt:lpstr>Other factors affecting ABR</vt:lpstr>
      <vt:lpstr>Other factors affecting ABR</vt:lpstr>
      <vt:lpstr>Clinical applications of ABR</vt:lpstr>
      <vt:lpstr>Slide 111</vt:lpstr>
      <vt:lpstr>Slide 112</vt:lpstr>
      <vt:lpstr>Slide 113</vt:lpstr>
      <vt:lpstr>Neurodiagnosis </vt:lpstr>
      <vt:lpstr>Neurodiagnosis </vt:lpstr>
      <vt:lpstr>Using ABR to estimate hearing thresholds</vt:lpstr>
      <vt:lpstr>Slide 117</vt:lpstr>
      <vt:lpstr>Using ABR to estimate hearing thresholds</vt:lpstr>
      <vt:lpstr>Effects of degree and configuration of HL on ABR</vt:lpstr>
      <vt:lpstr>Slide 120</vt:lpstr>
      <vt:lpstr>Effects of degree and configuration of HL on ABR</vt:lpstr>
      <vt:lpstr>Effects of degree and configuration of HL on ABR</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pediatric populations </vt:lpstr>
      <vt:lpstr>Specific clinical application of ABR in adult populations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training</cp:lastModifiedBy>
  <cp:revision>21</cp:revision>
  <dcterms:created xsi:type="dcterms:W3CDTF">2016-11-08T15:40:48Z</dcterms:created>
  <dcterms:modified xsi:type="dcterms:W3CDTF">2016-12-13T11:11:15Z</dcterms:modified>
</cp:coreProperties>
</file>