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545" y="1164921"/>
            <a:ext cx="11196181" cy="184097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OPERATIVE VAGINAL DELIVERIES AND CAESAREAN SECTION (C.S)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501" y="3406731"/>
            <a:ext cx="9448800" cy="176651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Berlin Sans FB Demi" panose="020E0802020502020306" pitchFamily="34" charset="0"/>
              </a:rPr>
              <a:t>DR. AMEL EL-SAYED</a:t>
            </a:r>
          </a:p>
          <a:p>
            <a:pPr algn="ctr"/>
            <a:r>
              <a:rPr lang="en-US" sz="3200" b="1" dirty="0" smtClean="0">
                <a:latin typeface="Berlin Sans FB Demi" panose="020E0802020502020306" pitchFamily="34" charset="0"/>
              </a:rPr>
              <a:t>Associate Professor &amp; Consultant</a:t>
            </a:r>
          </a:p>
          <a:p>
            <a:pPr algn="ctr"/>
            <a:r>
              <a:rPr lang="en-US" sz="3200" b="1" dirty="0" smtClean="0">
                <a:latin typeface="Berlin Sans FB Demi" panose="020E0802020502020306" pitchFamily="34" charset="0"/>
              </a:rPr>
              <a:t>Department of Obstetrics &amp; Gynecology</a:t>
            </a:r>
            <a:endParaRPr lang="en-US" sz="3200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5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354" y="451222"/>
            <a:ext cx="5772411" cy="1293028"/>
          </a:xfrm>
        </p:spPr>
        <p:txBody>
          <a:bodyPr/>
          <a:lstStyle/>
          <a:p>
            <a:pPr algn="ctr"/>
            <a:r>
              <a:rPr lang="en-US" b="1" dirty="0" smtClean="0">
                <a:latin typeface="Berlin Sans FB Demi" panose="020E0802020502020306" pitchFamily="34" charset="0"/>
              </a:rPr>
              <a:t>COMMON POST OP COMPLICATIONS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853" y="2169508"/>
            <a:ext cx="10820400" cy="4024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latin typeface="Berlin Sans FB Demi" panose="020E0802020502020306" pitchFamily="34" charset="0"/>
              </a:rPr>
              <a:t>Atelectasis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Berlin Sans FB Demi" panose="020E0802020502020306" pitchFamily="34" charset="0"/>
              </a:rPr>
              <a:t>Infection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</a:t>
            </a:r>
            <a:r>
              <a:rPr lang="en-US" sz="36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Endometritis</a:t>
            </a:r>
            <a:endParaRPr lang="en-US" sz="36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  Wound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  UTI</a:t>
            </a: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  Pneumonia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3.  DVT &amp; PE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533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994" y="351014"/>
            <a:ext cx="707720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When can a trial of </a:t>
            </a:r>
            <a:r>
              <a:rPr lang="en-US" dirty="0" err="1" smtClean="0">
                <a:latin typeface="Berlin Sans FB Demi" panose="020E0802020502020306" pitchFamily="34" charset="0"/>
              </a:rPr>
              <a:t>labour</a:t>
            </a:r>
            <a:r>
              <a:rPr lang="en-US" dirty="0" smtClean="0">
                <a:latin typeface="Berlin Sans FB Demi" panose="020E0802020502020306" pitchFamily="34" charset="0"/>
              </a:rPr>
              <a:t> be offered after </a:t>
            </a:r>
            <a:r>
              <a:rPr lang="en-US" dirty="0" err="1" smtClean="0">
                <a:latin typeface="Berlin Sans FB Demi" panose="020E0802020502020306" pitchFamily="34" charset="0"/>
              </a:rPr>
              <a:t>c.s</a:t>
            </a:r>
            <a:r>
              <a:rPr lang="en-US" dirty="0" smtClean="0">
                <a:latin typeface="Berlin Sans FB Demi" panose="020E0802020502020306" pitchFamily="34" charset="0"/>
              </a:rPr>
              <a:t>.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592" y="1756149"/>
            <a:ext cx="10820400" cy="460707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VBAC can be offered for non recurrent indications e.g., fetal distress, cord prolapse, placental abruption, breech presentation.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Pelvic adequacy is confirmed by proper clinical radiological methods as needed.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Lower Segment scar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Placental localization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Scar integrity is assured by taking proper post op history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Standard of care is to offer VBAC after one previous C/S and not multiple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Safe set up: Tertiary care  center which can perform emergency C.S as needed.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Patients approval</a:t>
            </a:r>
          </a:p>
          <a:p>
            <a:pPr marL="457200" indent="-457200">
              <a:buAutoNum type="arabicPeriod"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4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167" y="526378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Measures to reduce C.S. RATE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435" y="1819406"/>
            <a:ext cx="10820400" cy="4781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  </a:t>
            </a:r>
            <a:r>
              <a:rPr lang="en-US" sz="2400" dirty="0" smtClean="0">
                <a:latin typeface="Berlin Sans FB Demi" panose="020E0802020502020306" pitchFamily="34" charset="0"/>
              </a:rPr>
              <a:t>Proper antenatal care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</a:rPr>
              <a:t>	For early detection and management of conditions that lead to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 C.S.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rate e.g. controlling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macrosomia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in diabetes early detection of HTN.  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Post term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ect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.  Performing ECV for breeches.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Prevent infections: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Prophylactic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Ab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+ Aseptic technique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Prevention of anemia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To prevent DVT.  :   TEDS stocking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		</a:t>
            </a:r>
            <a:r>
              <a:rPr lang="en-US" sz="2400" dirty="0" err="1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Thromboprophylaxis</a:t>
            </a:r>
            <a:endParaRPr lang="en-US" sz="2400" dirty="0" smtClean="0">
              <a:latin typeface="Berlin Sans FB Demi" panose="020E0802020502020306" pitchFamily="34" charset="0"/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		Early ambulation</a:t>
            </a:r>
            <a:endParaRPr lang="en-US" sz="24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2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942" y="388592"/>
            <a:ext cx="3965532" cy="876537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POST CARE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48" y="1505628"/>
            <a:ext cx="10820400" cy="470728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VS hourly x 4 hours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I.V. fluids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Analgesia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Checking Fundus + Lochia</a:t>
            </a:r>
          </a:p>
          <a:p>
            <a:pPr marL="514350" indent="-514350">
              <a:buAutoNum type="arabicPeriod"/>
            </a:pPr>
            <a:r>
              <a:rPr lang="en-US" sz="3200" smtClean="0">
                <a:latin typeface="Berlin Sans FB Demi" panose="020E0802020502020306" pitchFamily="34" charset="0"/>
              </a:rPr>
              <a:t>Urine output </a:t>
            </a:r>
            <a:r>
              <a:rPr lang="en-US" sz="3200" dirty="0" smtClean="0">
                <a:latin typeface="Berlin Sans FB Demi" panose="020E0802020502020306" pitchFamily="34" charset="0"/>
              </a:rPr>
              <a:t>+ catheter care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Wound care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Early ambulation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Antibiotics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Berlin Sans FB Demi" panose="020E0802020502020306" pitchFamily="34" charset="0"/>
              </a:rPr>
              <a:t>Thromboprohylaxis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Breast care and breast feeding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1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458" y="576482"/>
            <a:ext cx="5835041" cy="91411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Definition</a:t>
            </a:r>
            <a:endParaRPr lang="en-US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0597"/>
            <a:ext cx="10820400" cy="402412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It is the delivery of the fetus using an instrument through the vaginal route. </a:t>
            </a:r>
          </a:p>
          <a:p>
            <a:pPr marL="0" indent="0">
              <a:buNone/>
            </a:pPr>
            <a:r>
              <a:rPr lang="en-US" dirty="0" smtClean="0">
                <a:latin typeface="Berlin Sans FB Demi" panose="020E0802020502020306" pitchFamily="34" charset="0"/>
              </a:rPr>
              <a:t>	Instruments </a:t>
            </a:r>
            <a:r>
              <a:rPr lang="en-US" dirty="0">
                <a:latin typeface="Berlin Sans FB Demi" panose="020E0802020502020306" pitchFamily="34" charset="0"/>
              </a:rPr>
              <a:t>could be :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</a:t>
            </a:r>
            <a:r>
              <a:rPr lang="en-US" dirty="0">
                <a:latin typeface="Berlin Sans FB Demi" panose="020E0802020502020306" pitchFamily="34" charset="0"/>
              </a:rPr>
              <a:t>   Forceps</a:t>
            </a:r>
          </a:p>
          <a:p>
            <a:pPr marL="0" indent="0">
              <a:buNone/>
            </a:pP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 </a:t>
            </a:r>
            <a:r>
              <a:rPr lang="en-US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   Vacuum</a:t>
            </a:r>
            <a:endParaRPr lang="en-US" dirty="0" smtClean="0">
              <a:latin typeface="Berlin Sans FB Demi" panose="020E0802020502020306" pitchFamily="34" charset="0"/>
            </a:endParaRP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Incidence of operative deliveries is 3.5 %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Indications of operative delivery</a:t>
            </a:r>
          </a:p>
          <a:p>
            <a:pPr marL="0" indent="0">
              <a:buNone/>
            </a:pPr>
            <a:endParaRPr lang="en-US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39761"/>
              </p:ext>
            </p:extLst>
          </p:nvPr>
        </p:nvGraphicFramePr>
        <p:xfrm>
          <a:off x="942233" y="3660522"/>
          <a:ext cx="10180878" cy="252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439"/>
                <a:gridCol w="5090439"/>
              </a:tblGrid>
              <a:tr h="438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MATERNAL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FETAL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  Prolonged or  arrested 2</a:t>
                      </a:r>
                      <a:r>
                        <a:rPr lang="en-US" sz="2000" b="1" baseline="30000" dirty="0" smtClean="0"/>
                        <a:t>nd</a:t>
                      </a:r>
                      <a:r>
                        <a:rPr lang="en-US" sz="2000" b="1" dirty="0" smtClean="0"/>
                        <a:t> stage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  Fetal distress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  Poor maternal effort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  Prematurity  (Forceps only)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3.  Maternal cardiac disease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3.  Certain </a:t>
                      </a:r>
                      <a:r>
                        <a:rPr lang="en-US" sz="2000" b="1" dirty="0" err="1" smtClean="0"/>
                        <a:t>malpositions</a:t>
                      </a:r>
                      <a:endParaRPr lang="en-US" sz="2000" b="1" dirty="0"/>
                    </a:p>
                  </a:txBody>
                  <a:tcPr/>
                </a:tc>
              </a:tr>
              <a:tr h="77505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2000" b="1" baseline="0" dirty="0" smtClean="0"/>
                        <a:t>Patients with retinal detachment  or post op for similar ocular conditions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311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937" y="438696"/>
            <a:ext cx="7626263" cy="1293028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Pre-Requisite for forceps and </a:t>
            </a:r>
            <a:r>
              <a:rPr lang="en-US" dirty="0" err="1" smtClean="0">
                <a:latin typeface="Berlin Sans FB Demi" panose="020E0802020502020306" pitchFamily="34" charset="0"/>
              </a:rPr>
              <a:t>ventouse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40" y="1831305"/>
            <a:ext cx="10820400" cy="4807490"/>
          </a:xfrm>
        </p:spPr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1.  Cervix has to be fully dilated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2. Membranes ruptured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3. Head has to be engaged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4. Vertex presentation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5. Head position known (forceps can be applied on the head for cephalic presentation or after coming head for breech presentation)</a:t>
            </a:r>
          </a:p>
          <a:p>
            <a:pPr marL="0" indent="0">
              <a:buNone/>
            </a:pPr>
            <a:endParaRPr lang="en-US" sz="8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Berlin Sans FB Demi" panose="020E0802020502020306" pitchFamily="34" charset="0"/>
              </a:rPr>
              <a:t>Ventouse</a:t>
            </a:r>
            <a:r>
              <a:rPr lang="en-US" dirty="0" smtClean="0">
                <a:latin typeface="Berlin Sans FB Demi" panose="020E0802020502020306" pitchFamily="34" charset="0"/>
              </a:rPr>
              <a:t> can only be applied on the head.</a:t>
            </a:r>
          </a:p>
          <a:p>
            <a:pPr marL="0" indent="0">
              <a:buNone/>
            </a:pPr>
            <a:r>
              <a:rPr lang="en-US" dirty="0" smtClean="0">
                <a:latin typeface="Berlin Sans FB Demi" panose="020E0802020502020306" pitchFamily="34" charset="0"/>
              </a:rPr>
              <a:t>Conditions to be fulfilled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Adequate analgesia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Empty bladder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Adequate episiotomy</a:t>
            </a: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3158" y="638479"/>
            <a:ext cx="8901830" cy="112769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400" b="1" dirty="0" smtClean="0">
                <a:latin typeface="Berlin Sans FB Demi" panose="020E0802020502020306" pitchFamily="34" charset="0"/>
              </a:rPr>
              <a:t>COMPLICATIONS OF INSTRUMENTAL DELIVERIES</a:t>
            </a:r>
            <a:endParaRPr lang="en-US" sz="4400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03724"/>
              </p:ext>
            </p:extLst>
          </p:nvPr>
        </p:nvGraphicFramePr>
        <p:xfrm>
          <a:off x="1114817" y="1853851"/>
          <a:ext cx="995819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9096"/>
                <a:gridCol w="4979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anose="020E0802020502020306" pitchFamily="34" charset="0"/>
                        </a:rPr>
                        <a:t>MATERNAL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anose="020E0802020502020306" pitchFamily="34" charset="0"/>
                        </a:rPr>
                        <a:t>FETAL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 2" panose="05020102010507070707" pitchFamily="18" charset="2"/>
                        <a:buChar char="E"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Genital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tract lacerations,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Cx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, </a:t>
                      </a:r>
                    </a:p>
                    <a:p>
                      <a:pPr marL="0" indent="0">
                        <a:buFont typeface="Wingdings 2" panose="05020102010507070707" pitchFamily="18" charset="2"/>
                        <a:buNone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vagina, Hemorrhage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Skull fractures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 panose="05020102010507070707" pitchFamily="18" charset="2"/>
                        </a:rPr>
                        <a:t>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Cephalohematoma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Extensions of episiotomy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Caput succedaneum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Sphincter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lacerations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Facial Palsy 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Fecal and flatus incontinence 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injury to rectal mucosa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Scalp laceration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Intracranial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haemorrhage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Infant death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36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6208" y="738693"/>
            <a:ext cx="9448800" cy="952321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Berlin Sans FB Demi" panose="020E0802020502020306" pitchFamily="34" charset="0"/>
              </a:rPr>
              <a:t>Trial of instrumental delivery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619" y="2216759"/>
            <a:ext cx="11296389" cy="2705969"/>
          </a:xfrm>
        </p:spPr>
        <p:txBody>
          <a:bodyPr>
            <a:normAutofit/>
          </a:bodyPr>
          <a:lstStyle/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Should be performed in O.R. with anesthetist present + pediatrician to resuscitate.</a:t>
            </a:r>
          </a:p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All teams ready to proceed to C.S. in case failed instrumental delivery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99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5086" y="375780"/>
            <a:ext cx="5743183" cy="7725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Berlin Sans FB Demi" panose="020E0802020502020306" pitchFamily="34" charset="0"/>
              </a:rPr>
              <a:t>Caesarean Section</a:t>
            </a:r>
            <a:endParaRPr lang="en-US" sz="40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395" y="1289834"/>
            <a:ext cx="10045874" cy="4221617"/>
          </a:xfrm>
        </p:spPr>
        <p:txBody>
          <a:bodyPr>
            <a:normAutofit/>
          </a:bodyPr>
          <a:lstStyle/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Rate      :    </a:t>
            </a:r>
            <a:r>
              <a:rPr lang="en-US" sz="2800" dirty="0" smtClean="0">
                <a:latin typeface="Berlin Sans FB Demi" panose="020E0802020502020306" pitchFamily="34" charset="0"/>
                <a:sym typeface="Symbol" panose="05050102010706020507" pitchFamily="18" charset="2"/>
              </a:rPr>
              <a:t> 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25%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Maternal mortality      5 – 6 per 100,000 C/S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Perinatal mortality     3/1000  USA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                                          7/1000  U.K</a:t>
            </a:r>
          </a:p>
          <a:p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C. S.  Could be: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  I.  Elective C/S 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 Planned and timed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II.  Emergency C/S  Unplanned during labor or before 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the onset of </a:t>
            </a:r>
            <a:r>
              <a:rPr lang="en-US" sz="28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labour</a:t>
            </a:r>
            <a:endParaRPr lang="en-US" sz="2800" dirty="0">
              <a:latin typeface="Berlin Sans FB Demi" panose="020E0802020502020306" pitchFamily="34" charset="0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168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536" y="601534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Berlin Sans FB Demi" panose="020E0802020502020306" pitchFamily="34" charset="0"/>
              </a:rPr>
              <a:t>DIFFERENT METHODS OF PERFORMING DIFFERENT TYPES OF C/S 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726153"/>
              </p:ext>
            </p:extLst>
          </p:nvPr>
        </p:nvGraphicFramePr>
        <p:xfrm>
          <a:off x="685800" y="2193925"/>
          <a:ext cx="10820400" cy="3730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5410200"/>
              </a:tblGrid>
              <a:tr h="56528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  SKIN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UTERINE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146974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a. Low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transverse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Upper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Segment (Classical) transverse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    vertical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b.  Midline 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b.  Lower segment 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      - transverse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endParaRPr lang="en-US" sz="2400" b="1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      - vertical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7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079" y="287756"/>
            <a:ext cx="5830866" cy="130305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Berlin Sans FB Demi" panose="020E0802020502020306" pitchFamily="34" charset="0"/>
              </a:rPr>
              <a:t>COMPLICATIONS OF UPPER SEGMENT C/S</a:t>
            </a:r>
            <a:endParaRPr lang="en-US" sz="48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8904" y="1590806"/>
            <a:ext cx="8993688" cy="373275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Berlin Sans FB Demi" panose="020E0802020502020306" pitchFamily="34" charset="0"/>
              </a:rPr>
              <a:t>1.  Bleeding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</a:t>
            </a: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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dirty="0" smtClean="0">
                <a:latin typeface="Berlin Sans FB Demi" panose="020E0802020502020306" pitchFamily="34" charset="0"/>
              </a:rPr>
              <a:t>Organ injury 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Bowel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Bladder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Ureter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Adhesions formation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Rupture scar in future pregnancy higher than lower segment scar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More difficult to repair</a:t>
            </a:r>
          </a:p>
          <a:p>
            <a:pPr marL="514350" indent="-514350">
              <a:buAutoNum type="arabicPeriod" startAt="3"/>
            </a:pPr>
            <a:endParaRPr lang="en-US" sz="28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514350" indent="-514350">
              <a:buAutoNum type="arabicPeriod" startAt="2"/>
            </a:pPr>
            <a:endParaRPr lang="en-US" sz="28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8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192" y="426170"/>
            <a:ext cx="7087644" cy="12930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COMPLICATIONS OF LOWER SEGMENT</a:t>
            </a:r>
            <a:endParaRPr lang="en-US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368" y="1844458"/>
            <a:ext cx="10324578" cy="448118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Berlin Sans FB Demi" panose="020E0802020502020306" pitchFamily="34" charset="0"/>
              </a:rPr>
              <a:t>Haemorrhage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Extension of incision  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lateral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  downwards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3.  Organ injury	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bladder</a:t>
            </a: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   Bowel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 Ureter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4.  Rupture scar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5.  Abnormal placentation in future pregnancy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</a:t>
            </a:r>
            <a:r>
              <a:rPr lang="en-US" sz="3000" dirty="0" smtClean="0">
                <a:latin typeface="Berlin Sans FB Demi" panose="020E0802020502020306" pitchFamily="34" charset="0"/>
              </a:rPr>
              <a:t>Low lying placenta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</a:t>
            </a:r>
            <a:r>
              <a:rPr lang="en-US" sz="3000" dirty="0" err="1" smtClean="0">
                <a:latin typeface="Berlin Sans FB Demi" panose="020E0802020502020306" pitchFamily="34" charset="0"/>
              </a:rPr>
              <a:t>Accreta</a:t>
            </a:r>
            <a:r>
              <a:rPr lang="en-US" sz="3000" dirty="0" smtClean="0">
                <a:latin typeface="Berlin Sans FB Demi" panose="020E0802020502020306" pitchFamily="34" charset="0"/>
              </a:rPr>
              <a:t>, </a:t>
            </a:r>
            <a:r>
              <a:rPr lang="en-US" sz="3000" dirty="0" err="1" smtClean="0">
                <a:latin typeface="Berlin Sans FB Demi" panose="020E0802020502020306" pitchFamily="34" charset="0"/>
              </a:rPr>
              <a:t>increta</a:t>
            </a:r>
            <a:r>
              <a:rPr lang="en-US" sz="3000" dirty="0" smtClean="0">
                <a:latin typeface="Berlin Sans FB Demi" panose="020E0802020502020306" pitchFamily="34" charset="0"/>
              </a:rPr>
              <a:t>, </a:t>
            </a:r>
            <a:r>
              <a:rPr lang="en-US" sz="3000" dirty="0" err="1" smtClean="0">
                <a:latin typeface="Berlin Sans FB Demi" panose="020E0802020502020306" pitchFamily="34" charset="0"/>
              </a:rPr>
              <a:t>perceta</a:t>
            </a:r>
            <a:endParaRPr lang="en-US" sz="30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6.  Adhesions specially bladder</a:t>
            </a:r>
          </a:p>
          <a:p>
            <a:pPr marL="514350" indent="-514350">
              <a:buAutoNum type="arabicPeriod"/>
            </a:pP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872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305</TotalTime>
  <Words>538</Words>
  <Application>Microsoft Office PowerPoint</Application>
  <PresentationFormat>Widescreen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Berlin Sans FB Demi</vt:lpstr>
      <vt:lpstr>Century Gothic</vt:lpstr>
      <vt:lpstr>Symbol</vt:lpstr>
      <vt:lpstr>Wingdings</vt:lpstr>
      <vt:lpstr>Wingdings 2</vt:lpstr>
      <vt:lpstr>Vapor Trail</vt:lpstr>
      <vt:lpstr>OPERATIVE VAGINAL DELIVERIES AND CAESAREAN SECTION (C.S) </vt:lpstr>
      <vt:lpstr>Definition</vt:lpstr>
      <vt:lpstr>Pre-Requisite for forceps and ventouse</vt:lpstr>
      <vt:lpstr>PowerPoint Presentation</vt:lpstr>
      <vt:lpstr>Trial of instrumental delivery</vt:lpstr>
      <vt:lpstr>Caesarean Section</vt:lpstr>
      <vt:lpstr>DIFFERENT METHODS OF PERFORMING DIFFERENT TYPES OF C/S </vt:lpstr>
      <vt:lpstr>COMPLICATIONS OF UPPER SEGMENT C/S</vt:lpstr>
      <vt:lpstr>COMPLICATIONS OF LOWER SEGMENT</vt:lpstr>
      <vt:lpstr>COMMON POST OP COMPLICATIONS</vt:lpstr>
      <vt:lpstr>When can a trial of labour be offered after c.s.</vt:lpstr>
      <vt:lpstr>Measures to reduce C.S. RATE</vt:lpstr>
      <vt:lpstr>POST CARE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OPERATIVE VAGINAL DELIVERIES AND CAESAREAN</dc:title>
  <dc:creator>denden</dc:creator>
  <cp:lastModifiedBy>denden</cp:lastModifiedBy>
  <cp:revision>34</cp:revision>
  <dcterms:created xsi:type="dcterms:W3CDTF">2016-09-19T05:16:36Z</dcterms:created>
  <dcterms:modified xsi:type="dcterms:W3CDTF">2016-09-19T10:22:01Z</dcterms:modified>
</cp:coreProperties>
</file>