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63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8407"/>
            <a:ext cx="8915400" cy="87782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Polycystic Ovary Disease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43467"/>
            <a:ext cx="9144000" cy="268842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Dr</a:t>
            </a:r>
            <a:r>
              <a:rPr lang="en-US" sz="3200" dirty="0" smtClean="0"/>
              <a:t> </a:t>
            </a:r>
            <a:r>
              <a:rPr lang="en-US" sz="3200" dirty="0" err="1" smtClean="0"/>
              <a:t>Iqbal</a:t>
            </a:r>
            <a:r>
              <a:rPr lang="en-US" sz="3200" dirty="0" smtClean="0"/>
              <a:t> </a:t>
            </a:r>
            <a:r>
              <a:rPr lang="en-US" sz="3200" dirty="0" err="1" smtClean="0"/>
              <a:t>Turkistani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783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2425"/>
            <a:ext cx="8913813" cy="914400"/>
          </a:xfrm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22" y="1774296"/>
            <a:ext cx="8342178" cy="449203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 smtClean="0"/>
              <a:t>On examination, findings in women with PCOS: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 smtClean="0"/>
              <a:t>Virilizing</a:t>
            </a:r>
            <a:r>
              <a:rPr lang="en-US" sz="2800" dirty="0" smtClean="0"/>
              <a:t> signs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err="1" smtClean="0"/>
              <a:t>Acanthosis</a:t>
            </a:r>
            <a:r>
              <a:rPr lang="en-US" sz="2800" dirty="0" smtClean="0"/>
              <a:t> </a:t>
            </a:r>
            <a:r>
              <a:rPr lang="en-US" sz="2800" dirty="0" err="1" smtClean="0"/>
              <a:t>nigricans</a:t>
            </a:r>
            <a:endParaRPr lang="en-US" sz="2800" dirty="0" smtClean="0"/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smtClean="0"/>
              <a:t>Hypertension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sz="2800" dirty="0" smtClean="0"/>
              <a:t>Enlarged ovaries (may or may not be present)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822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869753"/>
            <a:ext cx="8116025" cy="558381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 smtClean="0"/>
              <a:t>Testing/Investigations</a:t>
            </a:r>
          </a:p>
          <a:p>
            <a:pPr marL="0" indent="0">
              <a:buNone/>
            </a:pPr>
            <a:r>
              <a:rPr lang="en-US" dirty="0" smtClean="0"/>
              <a:t>Exclude other disorders that can result in menstrual irregularities and </a:t>
            </a:r>
            <a:r>
              <a:rPr lang="en-US" dirty="0" err="1" smtClean="0"/>
              <a:t>hyperandrogenism</a:t>
            </a:r>
            <a:r>
              <a:rPr lang="en-US" dirty="0" smtClean="0"/>
              <a:t>: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Adrenal tumors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Ovarian tumors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Thyroid dysfunction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Congenital adrenal hyperplasia</a:t>
            </a:r>
          </a:p>
          <a:p>
            <a:pPr>
              <a:buFont typeface="Wingdings" charset="2"/>
              <a:buChar char="v"/>
            </a:pPr>
            <a:r>
              <a:rPr lang="en-US" dirty="0" err="1" smtClean="0"/>
              <a:t>Hyperprolactinemia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Acromegaly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Cushing syndrome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07" y="1269839"/>
            <a:ext cx="8272593" cy="535767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Screening labs studies for PCOS: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Thyroid function tests (TSH, free </a:t>
            </a:r>
            <a:r>
              <a:rPr lang="en-US" dirty="0" err="1" smtClean="0"/>
              <a:t>thyroxine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</a:t>
            </a:r>
            <a:r>
              <a:rPr lang="en-US" dirty="0" err="1" smtClean="0"/>
              <a:t>procactin</a:t>
            </a:r>
            <a:r>
              <a:rPr lang="en-US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Total and free testosterone levels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Free androgen index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</a:t>
            </a:r>
            <a:r>
              <a:rPr lang="en-US" dirty="0" err="1" smtClean="0"/>
              <a:t>hCG</a:t>
            </a:r>
            <a:r>
              <a:rPr lang="en-US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Cosyntropin</a:t>
            </a:r>
            <a:r>
              <a:rPr lang="en-US" dirty="0" smtClean="0"/>
              <a:t> stimulation test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17-hydroxyprogesterone (17-OHPG) level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Urinary free cortisol (UFC) and </a:t>
            </a:r>
            <a:r>
              <a:rPr lang="en-US" dirty="0" err="1" smtClean="0"/>
              <a:t>creatinine</a:t>
            </a:r>
            <a:r>
              <a:rPr lang="en-US" dirty="0" smtClean="0"/>
              <a:t> levels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Low-dose dexamethasone suppression test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Serum insulin-like growth facto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0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869754"/>
            <a:ext cx="8255196" cy="5396576"/>
          </a:xfrm>
        </p:spPr>
        <p:txBody>
          <a:bodyPr/>
          <a:lstStyle/>
          <a:p>
            <a:r>
              <a:rPr lang="en-US" sz="2800" dirty="0" smtClean="0"/>
              <a:t>Other tests: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Androstenedione</a:t>
            </a:r>
            <a:r>
              <a:rPr lang="en-US" sz="2400" dirty="0" smtClean="0"/>
              <a:t>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FSH and LH levels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GnRH</a:t>
            </a:r>
            <a:r>
              <a:rPr lang="en-US" sz="2400" dirty="0" smtClean="0"/>
              <a:t> stimulation levels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Glucose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Insulin level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Lipid level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21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89" y="417482"/>
            <a:ext cx="8185611" cy="5844737"/>
          </a:xfrm>
        </p:spPr>
        <p:txBody>
          <a:bodyPr>
            <a:noAutofit/>
          </a:bodyPr>
          <a:lstStyle/>
          <a:p>
            <a:r>
              <a:rPr lang="en-US" sz="2800" dirty="0" smtClean="0"/>
              <a:t>Imaging tests: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Ovarian ultrasonography, preferably using </a:t>
            </a:r>
            <a:r>
              <a:rPr lang="en-US" sz="2400" dirty="0" err="1" smtClean="0"/>
              <a:t>transvaginal</a:t>
            </a:r>
            <a:r>
              <a:rPr lang="en-US" sz="2400" dirty="0" smtClean="0"/>
              <a:t> approach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Pelvic CT scan or MRI to visualize the adrenals and ovaries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pcos compariso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95655"/>
            <a:ext cx="8678374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6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67" y="421180"/>
            <a:ext cx="7610476" cy="3057831"/>
          </a:xfrm>
        </p:spPr>
        <p:txBody>
          <a:bodyPr/>
          <a:lstStyle/>
          <a:p>
            <a:r>
              <a:rPr lang="en-US" sz="2400" dirty="0"/>
              <a:t>Procedures</a:t>
            </a:r>
          </a:p>
          <a:p>
            <a:pPr>
              <a:buFont typeface="Wingdings" charset="2"/>
              <a:buChar char="Ø"/>
            </a:pPr>
            <a:r>
              <a:rPr lang="en-US" dirty="0"/>
              <a:t>Ovarian biopsy for histologic confirmation of PCOS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Ultrasonographic</a:t>
            </a:r>
            <a:r>
              <a:rPr lang="en-US" dirty="0"/>
              <a:t> diagnosis of PCOS </a:t>
            </a:r>
          </a:p>
          <a:p>
            <a:pPr>
              <a:buFont typeface="Wingdings" charset="2"/>
              <a:buChar char="Ø"/>
            </a:pPr>
            <a:r>
              <a:rPr lang="en-US" dirty="0"/>
              <a:t>Endometrial biopsy to evaluate for endometrial disease (malignancy)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518" y="3235480"/>
            <a:ext cx="4766623" cy="313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7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Health hazards/Prognosis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75" y="2000432"/>
            <a:ext cx="8116025" cy="426589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Increased risk for cardiovascular and cerebrovascular disease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Elevated serum lipoprotein levels similar to those of men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Approx. 40% of patients with PCOS have insulin resistance hence increased risk of type 2 diabetes and cardiovascular complications.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Increased risk for endometrial </a:t>
            </a:r>
            <a:r>
              <a:rPr lang="en-US" dirty="0" err="1" smtClean="0"/>
              <a:t>hperplasia</a:t>
            </a:r>
            <a:r>
              <a:rPr lang="en-US" dirty="0" smtClean="0"/>
              <a:t> and carcinoma (chronic anovulation in PCOS leads to constant endometrial stimulation with estrogen without progesterone, and this increases the risk of endometrial hyperplasia and carcinoma)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029"/>
            <a:ext cx="8913813" cy="914400"/>
          </a:xfrm>
        </p:spPr>
        <p:txBody>
          <a:bodyPr/>
          <a:lstStyle/>
          <a:p>
            <a:r>
              <a:rPr lang="en-US" dirty="0" smtClean="0"/>
              <a:t>Management of PCOS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687320"/>
            <a:ext cx="8255196" cy="45790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Life style modifications</a:t>
            </a:r>
            <a:r>
              <a:rPr lang="en-US" sz="3200" dirty="0" smtClean="0"/>
              <a:t>=</a:t>
            </a:r>
            <a:r>
              <a:rPr lang="en-US" sz="3200" b="1" dirty="0" smtClean="0"/>
              <a:t> </a:t>
            </a:r>
            <a:r>
              <a:rPr lang="en-US" sz="3200" dirty="0" smtClean="0"/>
              <a:t>first-line treatment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Diet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Exercise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114951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417481"/>
            <a:ext cx="8628630" cy="659272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3200" b="1" dirty="0" smtClean="0"/>
              <a:t>Pharmacotherapy</a:t>
            </a:r>
            <a:endParaRPr lang="en-US" sz="3200" dirty="0" smtClean="0"/>
          </a:p>
          <a:p>
            <a:pPr marL="0" indent="0">
              <a:buNone/>
            </a:pPr>
            <a:r>
              <a:rPr lang="en-US" sz="2400" dirty="0" smtClean="0"/>
              <a:t>=treat metabolic </a:t>
            </a:r>
            <a:r>
              <a:rPr lang="en-US" sz="2400" dirty="0" err="1" smtClean="0"/>
              <a:t>derangments</a:t>
            </a:r>
            <a:r>
              <a:rPr lang="en-US" sz="2400" dirty="0" smtClean="0"/>
              <a:t> (anovulation, </a:t>
            </a:r>
            <a:r>
              <a:rPr lang="en-US" sz="2400" dirty="0" err="1" smtClean="0"/>
              <a:t>hirsutism</a:t>
            </a:r>
            <a:r>
              <a:rPr lang="en-US" sz="2400" dirty="0" smtClean="0"/>
              <a:t>, and menstrual irregularities)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First-line medical therapy is oral contraceptive pills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induce regular menses (</a:t>
            </a:r>
            <a:r>
              <a:rPr lang="en-US" sz="2400" dirty="0" err="1" smtClean="0"/>
              <a:t>eg</a:t>
            </a:r>
            <a:r>
              <a:rPr lang="en-US" sz="2400" dirty="0" smtClean="0"/>
              <a:t> </a:t>
            </a:r>
            <a:r>
              <a:rPr lang="en-US" sz="2400" dirty="0" err="1" smtClean="0"/>
              <a:t>ethinyl</a:t>
            </a:r>
            <a:r>
              <a:rPr lang="en-US" sz="2400" dirty="0" smtClean="0"/>
              <a:t> estradiol, </a:t>
            </a:r>
            <a:r>
              <a:rPr lang="en-US" sz="2400" dirty="0" err="1" smtClean="0"/>
              <a:t>medroxyprogesterone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Androgen blocking agent (</a:t>
            </a:r>
            <a:r>
              <a:rPr lang="en-US" sz="2400" dirty="0" err="1" smtClean="0"/>
              <a:t>eg</a:t>
            </a:r>
            <a:r>
              <a:rPr lang="en-US" sz="2400" dirty="0" smtClean="0"/>
              <a:t> spironolactone, </a:t>
            </a:r>
            <a:r>
              <a:rPr lang="en-US" sz="2400" dirty="0" err="1" smtClean="0"/>
              <a:t>leuprolide</a:t>
            </a:r>
            <a:r>
              <a:rPr lang="en-US" sz="2400" dirty="0" smtClean="0"/>
              <a:t>, </a:t>
            </a:r>
            <a:r>
              <a:rPr lang="en-US" sz="2400" dirty="0" err="1" smtClean="0"/>
              <a:t>finasteride</a:t>
            </a:r>
            <a:r>
              <a:rPr lang="en-US" sz="2400" dirty="0" smtClean="0"/>
              <a:t>)           treat </a:t>
            </a:r>
            <a:r>
              <a:rPr lang="en-US" sz="2400" dirty="0" err="1" smtClean="0"/>
              <a:t>hirsutism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Clomiphene citrate or </a:t>
            </a:r>
            <a:r>
              <a:rPr lang="en-US" sz="2400" dirty="0" err="1" smtClean="0"/>
              <a:t>letrozole</a:t>
            </a:r>
            <a:r>
              <a:rPr lang="en-US" sz="2400" dirty="0" smtClean="0"/>
              <a:t> =selective estrogen receptor modulators           for ovulation induction, as a first-line treatment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Hypoglycemic agents (metformin, insulin)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          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4082" y="2748418"/>
            <a:ext cx="6436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96327" y="3861703"/>
            <a:ext cx="6784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70648" y="4679269"/>
            <a:ext cx="643668" cy="17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90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2313542"/>
            <a:ext cx="8203007" cy="395278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Topical hair-removal agents (</a:t>
            </a:r>
            <a:r>
              <a:rPr lang="en-US" sz="2800" dirty="0" err="1" smtClean="0"/>
              <a:t>eg</a:t>
            </a:r>
            <a:r>
              <a:rPr lang="en-US" sz="2800" dirty="0" smtClean="0"/>
              <a:t> </a:t>
            </a:r>
            <a:r>
              <a:rPr lang="en-US" sz="2800" dirty="0" err="1" smtClean="0"/>
              <a:t>eflornithine</a:t>
            </a:r>
            <a:r>
              <a:rPr lang="en-US" sz="2800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Topical acne agents (</a:t>
            </a:r>
            <a:r>
              <a:rPr lang="en-US" sz="2800" dirty="0" err="1" smtClean="0"/>
              <a:t>eg</a:t>
            </a:r>
            <a:r>
              <a:rPr lang="en-US" sz="2800" dirty="0" smtClean="0"/>
              <a:t> benzoyl peroxide, </a:t>
            </a:r>
            <a:r>
              <a:rPr lang="en-US" sz="2800" dirty="0" err="1" smtClean="0"/>
              <a:t>tretinoin</a:t>
            </a:r>
            <a:r>
              <a:rPr lang="en-US" sz="2800" dirty="0" smtClean="0"/>
              <a:t> topical cream (0.02-0.1%)/gel (0.01-0.1%)/solution (0.05%))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139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544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93" y="1652530"/>
            <a:ext cx="8203007" cy="494019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n-US" sz="2800" dirty="0" smtClean="0"/>
              <a:t>Describe the Pathogenesis of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Identify the clinical picture of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List the investigations required to diagnose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List the health hazards associated with PCO</a:t>
            </a:r>
          </a:p>
          <a:p>
            <a:pPr>
              <a:buFont typeface="Wingdings" charset="2"/>
              <a:buChar char="v"/>
            </a:pPr>
            <a:r>
              <a:rPr lang="en-US" sz="2800" dirty="0" smtClean="0"/>
              <a:t>Describe the management options to treat PCO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057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852358"/>
            <a:ext cx="8411764" cy="5413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3200" b="1" dirty="0" smtClean="0"/>
              <a:t>Surgery</a:t>
            </a: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=aim to restore ovulation</a:t>
            </a:r>
          </a:p>
          <a:p>
            <a:pPr marL="0" indent="0">
              <a:buNone/>
            </a:pPr>
            <a:r>
              <a:rPr lang="en-US" sz="2800" dirty="0" smtClean="0"/>
              <a:t>Method         </a:t>
            </a:r>
            <a:r>
              <a:rPr lang="en-US" sz="2800" dirty="0" err="1" smtClean="0"/>
              <a:t>Laproscopically</a:t>
            </a:r>
            <a:r>
              <a:rPr lang="en-US" sz="2800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n-US" sz="2800" dirty="0" err="1" smtClean="0"/>
              <a:t>Electrocautery</a:t>
            </a:r>
            <a:endParaRPr lang="en-US" sz="2800" dirty="0" smtClean="0"/>
          </a:p>
          <a:p>
            <a:pPr>
              <a:buFont typeface="Wingdings" charset="2"/>
              <a:buChar char="Ø"/>
            </a:pPr>
            <a:r>
              <a:rPr lang="en-US" sz="2800" dirty="0" smtClean="0"/>
              <a:t>Laser drilling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Multiple biopsy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3193" y="2626653"/>
            <a:ext cx="487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58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79" y="2070012"/>
            <a:ext cx="8133421" cy="4196318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In USA, prevalence is 4-12%. Up to 10% of women are diagnosed with PCO during </a:t>
            </a:r>
            <a:r>
              <a:rPr lang="en-US" dirty="0" err="1" smtClean="0"/>
              <a:t>gynaecologic</a:t>
            </a:r>
            <a:r>
              <a:rPr lang="en-US" dirty="0" smtClean="0"/>
              <a:t> visits.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Some European studies reported that prevalence of 6.5-8%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In a study that assessed </a:t>
            </a:r>
            <a:r>
              <a:rPr lang="en-US" dirty="0" err="1" smtClean="0"/>
              <a:t>hirsutism</a:t>
            </a:r>
            <a:r>
              <a:rPr lang="en-US" dirty="0" smtClean="0"/>
              <a:t> in southern Chinese women, investigators found a prevalence of 10.5%</a:t>
            </a:r>
          </a:p>
          <a:p>
            <a:pPr>
              <a:buFont typeface="Wingdings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5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74" y="2456401"/>
            <a:ext cx="7610476" cy="3670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End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699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239"/>
            <a:ext cx="8913813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PCOS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04" y="1791691"/>
            <a:ext cx="8255196" cy="471405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PCOS= Polycystic ovarian syndrome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a set of symptoms due to elevated Androgens in women.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due to a combination of genetic and environmental factors.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the most common endocrine disorder amongst women between 18-44 years old.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affects approx. 2%-20% of this age group.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It is one of the leading causes of poor fertility. </a:t>
            </a:r>
          </a:p>
          <a:p>
            <a:pPr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PCOS - 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2000432"/>
            <a:ext cx="8307386" cy="4540108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Women with PCOS have abnormalities in the metabolism of androgens and estrogen and in the control of androgen production.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Although the exact </a:t>
            </a:r>
            <a:r>
              <a:rPr lang="en-US" dirty="0" err="1" smtClean="0"/>
              <a:t>etiopathophysiology</a:t>
            </a:r>
            <a:r>
              <a:rPr lang="en-US" dirty="0" smtClean="0"/>
              <a:t> of PCOS is unclear, it can result from abnormal function of the hypothalamic-pituitary-ovarian (HPO) axis.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 biochemical features of PCOS: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Raised androgen production such as such as </a:t>
            </a:r>
            <a:r>
              <a:rPr lang="en-US" i="1" dirty="0" err="1" smtClean="0"/>
              <a:t>testesterone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i="1" dirty="0" err="1" smtClean="0"/>
              <a:t>androstenedione</a:t>
            </a:r>
            <a:r>
              <a:rPr lang="en-US" dirty="0" smtClean="0"/>
              <a:t>, and </a:t>
            </a:r>
            <a:r>
              <a:rPr lang="en-US" i="1" dirty="0" err="1" smtClean="0"/>
              <a:t>dehydroepiandrosterone</a:t>
            </a:r>
            <a:r>
              <a:rPr lang="en-US" i="1" dirty="0" smtClean="0"/>
              <a:t> sulfate (DHEA-S</a:t>
            </a:r>
            <a:r>
              <a:rPr lang="en-US" dirty="0" smtClean="0"/>
              <a:t>) may be encountered in these patients.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However, individual variation is considerable, and a particular patient might have normal androgen levels.</a:t>
            </a:r>
          </a:p>
        </p:txBody>
      </p:sp>
    </p:spTree>
    <p:extLst>
      <p:ext uri="{BB962C8B-B14F-4D97-AF65-F5344CB8AC3E}">
        <p14:creationId xmlns:p14="http://schemas.microsoft.com/office/powerpoint/2010/main" val="201095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698" y="434876"/>
            <a:ext cx="9152698" cy="64712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Peripheral insulin resistance and </a:t>
            </a:r>
            <a:r>
              <a:rPr lang="en-US" dirty="0" err="1" smtClean="0"/>
              <a:t>hyperinsulinemia</a:t>
            </a:r>
            <a:r>
              <a:rPr lang="en-US" dirty="0" smtClean="0"/>
              <a:t>, and obesity amplifies the degree of both abnormalities.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Proposed mechanism for </a:t>
            </a:r>
            <a:r>
              <a:rPr lang="en-US" b="1" dirty="0" smtClean="0"/>
              <a:t>anovulation </a:t>
            </a:r>
            <a:r>
              <a:rPr lang="en-US" dirty="0" smtClean="0"/>
              <a:t>and </a:t>
            </a:r>
            <a:r>
              <a:rPr lang="en-US" b="1" dirty="0" smtClean="0"/>
              <a:t>elevated androgen level </a:t>
            </a:r>
            <a:r>
              <a:rPr lang="en-US" dirty="0" smtClean="0"/>
              <a:t>is due to increased level of </a:t>
            </a:r>
            <a:r>
              <a:rPr lang="en-US" dirty="0" smtClean="0">
                <a:solidFill>
                  <a:srgbClr val="FF0000"/>
                </a:solidFill>
              </a:rPr>
              <a:t>luteinizing hormone (LH) </a:t>
            </a:r>
            <a:r>
              <a:rPr lang="en-US" dirty="0" smtClean="0"/>
              <a:t>secreted by the interior pituitary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simulations of the ovarian theca cells 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</a:p>
          <a:p>
            <a:pPr marL="342900" lvl="1" indent="0" algn="ctr">
              <a:buNone/>
            </a:pPr>
            <a:r>
              <a:rPr lang="en-US" b="1" dirty="0"/>
              <a:t> </a:t>
            </a:r>
            <a:r>
              <a:rPr lang="en-US" dirty="0" smtClean="0"/>
              <a:t>  increase androgen production (</a:t>
            </a:r>
            <a:r>
              <a:rPr lang="en-US" dirty="0" err="1" smtClean="0"/>
              <a:t>testosterone,androstenedione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</a:t>
            </a:r>
            <a:r>
              <a:rPr lang="en-US" dirty="0" smtClean="0"/>
              <a:t>Decreased level of </a:t>
            </a:r>
            <a:r>
              <a:rPr lang="en-US" dirty="0" err="1" smtClean="0">
                <a:solidFill>
                  <a:srgbClr val="FF0000"/>
                </a:solidFill>
              </a:rPr>
              <a:t>follic</a:t>
            </a:r>
            <a:r>
              <a:rPr lang="en-US" dirty="0" smtClean="0">
                <a:solidFill>
                  <a:srgbClr val="FF0000"/>
                </a:solidFill>
              </a:rPr>
              <a:t>-stimulating hormone (FSH) </a:t>
            </a:r>
            <a:r>
              <a:rPr lang="en-US" dirty="0" smtClean="0"/>
              <a:t>relative to LH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 smtClean="0"/>
              <a:t>lack of aromatization of androgens to </a:t>
            </a:r>
            <a:r>
              <a:rPr lang="en-US" dirty="0" smtClean="0">
                <a:solidFill>
                  <a:srgbClr val="FF0000"/>
                </a:solidFill>
              </a:rPr>
              <a:t>estrogens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d</a:t>
            </a:r>
            <a:r>
              <a:rPr lang="en-US" dirty="0" smtClean="0"/>
              <a:t>ecreased estrogen levels and hence </a:t>
            </a:r>
            <a:r>
              <a:rPr lang="en-US" dirty="0" smtClean="0">
                <a:solidFill>
                  <a:srgbClr val="FF0000"/>
                </a:solidFill>
              </a:rPr>
              <a:t>anovulation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66623" y="2243962"/>
            <a:ext cx="0" cy="3131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66623" y="2974553"/>
            <a:ext cx="0" cy="365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66623" y="4540109"/>
            <a:ext cx="0" cy="469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66623" y="5618603"/>
            <a:ext cx="0" cy="469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08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5" y="817568"/>
            <a:ext cx="8889577" cy="5448761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 smtClean="0"/>
              <a:t>Polycystic ovaries are enlarged </a:t>
            </a:r>
            <a:r>
              <a:rPr lang="en-US" dirty="0" err="1" smtClean="0"/>
              <a:t>bilaterally,,have</a:t>
            </a:r>
            <a:r>
              <a:rPr lang="en-US" dirty="0" smtClean="0"/>
              <a:t> smooth thickened capsule.</a:t>
            </a:r>
          </a:p>
          <a:p>
            <a:pPr marL="0" indent="0">
              <a:buNone/>
            </a:pPr>
            <a:r>
              <a:rPr lang="en-US" dirty="0" smtClean="0"/>
              <a:t>On cut section, </a:t>
            </a:r>
            <a:r>
              <a:rPr lang="en-US" dirty="0" err="1" smtClean="0"/>
              <a:t>subcapsular</a:t>
            </a:r>
            <a:r>
              <a:rPr lang="en-US" dirty="0" smtClean="0"/>
              <a:t> follicles in various stages of atresia are seen at the </a:t>
            </a:r>
            <a:r>
              <a:rPr lang="en-US" dirty="0" err="1" smtClean="0"/>
              <a:t>periphary</a:t>
            </a:r>
            <a:r>
              <a:rPr lang="en-US" dirty="0" smtClean="0"/>
              <a:t>, with hyperplasia of theca stromal cells.</a:t>
            </a:r>
          </a:p>
          <a:p>
            <a:pPr marL="0" indent="0">
              <a:buNone/>
            </a:pPr>
            <a:r>
              <a:rPr lang="en-US" dirty="0" smtClean="0"/>
              <a:t>On microscopic examination, luteinized theca cells are seen.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PCOS is a genetically </a:t>
            </a:r>
            <a:r>
              <a:rPr lang="en-US" dirty="0" err="1" smtClean="0"/>
              <a:t>heterogeneuos</a:t>
            </a:r>
            <a:r>
              <a:rPr lang="en-US" dirty="0" smtClean="0"/>
              <a:t> syndrome, however the genetic contributions remain incompletely described.</a:t>
            </a:r>
          </a:p>
          <a:p>
            <a:pPr marL="0" indent="0">
              <a:buNone/>
            </a:pPr>
            <a:r>
              <a:rPr lang="en-US" dirty="0" smtClean="0"/>
              <a:t>Studies of family members with PCOS indicate that an autosomal dominant mode of inheritance occurs for many families with the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8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656"/>
            <a:ext cx="8913813" cy="914400"/>
          </a:xfrm>
        </p:spPr>
        <p:txBody>
          <a:bodyPr/>
          <a:lstStyle/>
          <a:p>
            <a:r>
              <a:rPr lang="en-US" dirty="0" smtClean="0"/>
              <a:t>Signs and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82" y="1983036"/>
            <a:ext cx="8150818" cy="428329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Menstrual dysfunction (amenorrhea, </a:t>
            </a:r>
            <a:r>
              <a:rPr lang="en-US" sz="2400" dirty="0" err="1" smtClean="0"/>
              <a:t>oligomenorrhea</a:t>
            </a:r>
            <a:r>
              <a:rPr lang="en-US" sz="2400" dirty="0" smtClean="0"/>
              <a:t>, menorrhagia)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Anovulation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Signs of </a:t>
            </a:r>
            <a:r>
              <a:rPr lang="en-US" sz="2400" dirty="0" err="1" smtClean="0"/>
              <a:t>hyperandrogenism</a:t>
            </a:r>
            <a:r>
              <a:rPr lang="en-US" sz="2400" dirty="0" smtClean="0"/>
              <a:t> (</a:t>
            </a:r>
            <a:r>
              <a:rPr lang="en-US" sz="2400" dirty="0" err="1" smtClean="0"/>
              <a:t>Hirsutism</a:t>
            </a:r>
            <a:r>
              <a:rPr lang="en-US" sz="2400" dirty="0" smtClean="0"/>
              <a:t>, acne, hair fall)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Infertility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Obesity and metabolic syndrome</a:t>
            </a:r>
          </a:p>
          <a:p>
            <a:pPr>
              <a:buFont typeface="Wingdings" charset="2"/>
              <a:buChar char="Ø"/>
            </a:pPr>
            <a:r>
              <a:rPr lang="en-US" sz="2400" dirty="0" smtClean="0"/>
              <a:t>Obstructive and sleep apnea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272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gns-and-Symptoms-of-Polycystic-Ovary-Syndrome-PCO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1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7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stpinkovery-copy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271"/>
            <a:ext cx="9144000" cy="25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8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158</TotalTime>
  <Words>859</Words>
  <Application>Microsoft Macintosh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Perception</vt:lpstr>
      <vt:lpstr> Polycystic Ovary Disease </vt:lpstr>
      <vt:lpstr>Objectives</vt:lpstr>
      <vt:lpstr>PCOS</vt:lpstr>
      <vt:lpstr>PCOS - Pathophysiology</vt:lpstr>
      <vt:lpstr>PowerPoint Presentation</vt:lpstr>
      <vt:lpstr>PowerPoint Presentation</vt:lpstr>
      <vt:lpstr>Signs and symptoms </vt:lpstr>
      <vt:lpstr>PowerPoint Presentation</vt:lpstr>
      <vt:lpstr>PowerPoint Presentation</vt:lpstr>
      <vt:lpstr>Diagnosis</vt:lpstr>
      <vt:lpstr>PowerPoint Presentation</vt:lpstr>
      <vt:lpstr>Dx</vt:lpstr>
      <vt:lpstr>PowerPoint Presentation</vt:lpstr>
      <vt:lpstr>PowerPoint Presentation</vt:lpstr>
      <vt:lpstr>PowerPoint Presentation</vt:lpstr>
      <vt:lpstr>Health hazards/Prognosis</vt:lpstr>
      <vt:lpstr>Management of PCOS</vt:lpstr>
      <vt:lpstr>PowerPoint Presentation</vt:lpstr>
      <vt:lpstr>PowerPoint Presentation</vt:lpstr>
      <vt:lpstr>PowerPoint Presentation</vt:lpstr>
      <vt:lpstr>Epidemiology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Polycystic Ovary Disease </dc:title>
  <dc:creator>Sara Ghani</dc:creator>
  <cp:lastModifiedBy>Sara Ghani</cp:lastModifiedBy>
  <cp:revision>33</cp:revision>
  <dcterms:created xsi:type="dcterms:W3CDTF">2016-10-01T15:13:56Z</dcterms:created>
  <dcterms:modified xsi:type="dcterms:W3CDTF">2016-10-01T17:52:02Z</dcterms:modified>
</cp:coreProperties>
</file>