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7" r:id="rId19"/>
    <p:sldId id="272" r:id="rId20"/>
    <p:sldId id="273" r:id="rId21"/>
    <p:sldId id="274" r:id="rId22"/>
    <p:sldId id="275" r:id="rId23"/>
    <p:sldId id="276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BEF38-DACA-44A9-9AC4-9E1BBFC9C43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PUBERTY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AHMED ABDULWAHAB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PRECOCIOUS PUBERTY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Puberty before the age of 9 years .</a:t>
            </a:r>
          </a:p>
          <a:p>
            <a:r>
              <a:rPr lang="en-US" dirty="0" smtClean="0"/>
              <a:t>Causes.</a:t>
            </a:r>
          </a:p>
          <a:p>
            <a:r>
              <a:rPr lang="en-US" dirty="0" smtClean="0"/>
              <a:t>Idiopathic .</a:t>
            </a:r>
          </a:p>
          <a:p>
            <a:r>
              <a:rPr lang="en-US" dirty="0" err="1" smtClean="0"/>
              <a:t>MaCune</a:t>
            </a:r>
            <a:r>
              <a:rPr lang="en-US" dirty="0" smtClean="0"/>
              <a:t> Albright syndrome.</a:t>
            </a:r>
          </a:p>
          <a:p>
            <a:r>
              <a:rPr lang="en-US" dirty="0" smtClean="0"/>
              <a:t>Tumor of adrenal and ovary producing hormones.</a:t>
            </a:r>
          </a:p>
          <a:p>
            <a:r>
              <a:rPr lang="en-US" dirty="0" smtClean="0"/>
              <a:t>Cerebral tumor.</a:t>
            </a:r>
          </a:p>
          <a:p>
            <a:r>
              <a:rPr lang="en-US" dirty="0" smtClean="0"/>
              <a:t>Ingestion of exogenous estrogens.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commonest cause is simply is premature maturation of hypothalamus </a:t>
            </a:r>
            <a:r>
              <a:rPr lang="en-US" dirty="0"/>
              <a:t>a</a:t>
            </a:r>
            <a:r>
              <a:rPr lang="en-US" dirty="0" smtClean="0"/>
              <a:t>nd production of the </a:t>
            </a:r>
            <a:r>
              <a:rPr lang="en-US" dirty="0" err="1" smtClean="0"/>
              <a:t>gonandotrophin</a:t>
            </a:r>
            <a:r>
              <a:rPr lang="en-US" dirty="0" smtClean="0"/>
              <a:t> releasing hormones. </a:t>
            </a:r>
          </a:p>
          <a:p>
            <a:r>
              <a:rPr lang="en-US" dirty="0" smtClean="0"/>
              <a:t>This can be treated with </a:t>
            </a:r>
            <a:r>
              <a:rPr lang="en-US" dirty="0" err="1" smtClean="0"/>
              <a:t>gonadotrophin</a:t>
            </a:r>
            <a:r>
              <a:rPr lang="en-US" dirty="0" smtClean="0"/>
              <a:t> releasing hormones agonist </a:t>
            </a:r>
            <a:r>
              <a:rPr lang="en-US" dirty="0" err="1" smtClean="0"/>
              <a:t>GnRHa</a:t>
            </a:r>
            <a:r>
              <a:rPr lang="en-US" dirty="0" smtClean="0"/>
              <a:t> .</a:t>
            </a:r>
          </a:p>
          <a:p>
            <a:r>
              <a:rPr lang="en-US" dirty="0" smtClean="0"/>
              <a:t>But other serous causes should be excluded like brain tumor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32248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puberty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patient come because of delay in the menstruation .</a:t>
            </a:r>
          </a:p>
          <a:p>
            <a:r>
              <a:rPr lang="en-US" dirty="0" smtClean="0"/>
              <a:t>It is important to establish whether puberty itself is delayed.</a:t>
            </a:r>
          </a:p>
          <a:p>
            <a:r>
              <a:rPr lang="en-US" dirty="0" smtClean="0"/>
              <a:t>Detailed history is taken about other secondary sexual characters.</a:t>
            </a:r>
          </a:p>
          <a:p>
            <a:r>
              <a:rPr lang="en-US" dirty="0" smtClean="0"/>
              <a:t>Exclude chronic illness .</a:t>
            </a:r>
          </a:p>
          <a:p>
            <a:r>
              <a:rPr lang="en-US" dirty="0" smtClean="0"/>
              <a:t>Family history.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84087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Gonadotrophins</a:t>
            </a:r>
            <a:r>
              <a:rPr lang="en-US" dirty="0" smtClean="0"/>
              <a:t> level FSH and LH .</a:t>
            </a:r>
          </a:p>
          <a:p>
            <a:r>
              <a:rPr lang="en-US" dirty="0" smtClean="0"/>
              <a:t>Karyotyping .</a:t>
            </a:r>
          </a:p>
          <a:p>
            <a:r>
              <a:rPr lang="en-US" dirty="0" smtClean="0"/>
              <a:t>Pelvic ultrasound to confirm the presence of the uterus and ovaries .</a:t>
            </a:r>
          </a:p>
          <a:p>
            <a:r>
              <a:rPr lang="en-US" dirty="0" smtClean="0"/>
              <a:t>Possibly X- ray to determine bone age. </a:t>
            </a:r>
          </a:p>
          <a:p>
            <a:r>
              <a:rPr lang="en-US" dirty="0" smtClean="0"/>
              <a:t>Other like thyroid function test prolactin and 17-alpha- </a:t>
            </a:r>
            <a:r>
              <a:rPr lang="en-US" dirty="0" err="1" smtClean="0"/>
              <a:t>hydroxyprogesterone</a:t>
            </a:r>
            <a:r>
              <a:rPr lang="en-US" dirty="0" smtClean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788226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Hypogonadotrophic</a:t>
            </a:r>
            <a:r>
              <a:rPr lang="en-US" dirty="0" smtClean="0"/>
              <a:t> </a:t>
            </a:r>
            <a:r>
              <a:rPr lang="en-US" dirty="0" err="1" smtClean="0"/>
              <a:t>hypogonadism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Majority is constitutional delay in puberty.</a:t>
            </a:r>
          </a:p>
          <a:p>
            <a:r>
              <a:rPr lang="en-US" dirty="0" smtClean="0"/>
              <a:t>May be secondary to chronic illness and improvement of underlying condition is the treatment.</a:t>
            </a:r>
          </a:p>
          <a:p>
            <a:r>
              <a:rPr lang="en-US" dirty="0" smtClean="0"/>
              <a:t>Anorexia nervosa at young age have low levels of </a:t>
            </a:r>
            <a:r>
              <a:rPr lang="en-US" dirty="0" err="1" smtClean="0"/>
              <a:t>gonadotrophin</a:t>
            </a:r>
            <a:r>
              <a:rPr lang="en-US" dirty="0" smtClean="0"/>
              <a:t> .</a:t>
            </a:r>
          </a:p>
          <a:p>
            <a:r>
              <a:rPr lang="en-US" dirty="0" smtClean="0"/>
              <a:t>Athletic girls .</a:t>
            </a:r>
          </a:p>
          <a:p>
            <a:r>
              <a:rPr lang="en-US" dirty="0" smtClean="0"/>
              <a:t>Congenital deficiency of </a:t>
            </a:r>
            <a:r>
              <a:rPr lang="en-US" dirty="0" err="1" smtClean="0"/>
              <a:t>gonadotrophin</a:t>
            </a:r>
            <a:r>
              <a:rPr lang="en-US" dirty="0" smtClean="0"/>
              <a:t> with hypoplasia of olfactory lobe </a:t>
            </a:r>
            <a:r>
              <a:rPr lang="en-US" dirty="0" err="1" smtClean="0"/>
              <a:t>Kallman</a:t>
            </a:r>
            <a:r>
              <a:rPr lang="en-US" dirty="0" smtClean="0"/>
              <a:t> syndrome</a:t>
            </a:r>
          </a:p>
        </p:txBody>
      </p:sp>
    </p:spTree>
    <p:extLst>
      <p:ext uri="{BB962C8B-B14F-4D97-AF65-F5344CB8AC3E}">
        <p14:creationId xmlns:p14="http://schemas.microsoft.com/office/powerpoint/2010/main" val="1158271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Acquired damage to hypothalamus and pituitary by tumor, trauma ,infection , radiation , secondary to hydrocephalus and hemochromatosis due to repeated transfusion in sickle cell disease , thalassemia and </a:t>
            </a:r>
            <a:r>
              <a:rPr lang="en-US" dirty="0" err="1" smtClean="0"/>
              <a:t>willson</a:t>
            </a:r>
            <a:r>
              <a:rPr lang="en-US" dirty="0" smtClean="0"/>
              <a:t> disease .</a:t>
            </a:r>
          </a:p>
          <a:p>
            <a:r>
              <a:rPr lang="en-US" dirty="0" smtClean="0"/>
              <a:t>In all </a:t>
            </a:r>
            <a:r>
              <a:rPr lang="en-US" dirty="0" err="1" smtClean="0"/>
              <a:t>caes</a:t>
            </a:r>
            <a:r>
              <a:rPr lang="en-US" dirty="0" smtClean="0"/>
              <a:t> the ultrasound will confirm the immature uterus and small inactive ovaries,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10343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girls with constitutional delay will proceed to normal development if left untreated.</a:t>
            </a:r>
          </a:p>
          <a:p>
            <a:r>
              <a:rPr lang="en-US" dirty="0" smtClean="0"/>
              <a:t>Otherwise treatment is replacement with </a:t>
            </a:r>
            <a:r>
              <a:rPr lang="en-US" dirty="0" err="1" smtClean="0"/>
              <a:t>gonadotrophin</a:t>
            </a:r>
            <a:r>
              <a:rPr lang="en-US" dirty="0" smtClean="0"/>
              <a:t> or estrogen and progesterone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01953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Hypergonadotrophic</a:t>
            </a:r>
            <a:r>
              <a:rPr lang="en-US" dirty="0" smtClean="0"/>
              <a:t> </a:t>
            </a:r>
            <a:r>
              <a:rPr lang="en-US" dirty="0" err="1" smtClean="0"/>
              <a:t>hypogonadism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of gonadal development. </a:t>
            </a:r>
          </a:p>
          <a:p>
            <a:r>
              <a:rPr lang="en-US" dirty="0" smtClean="0"/>
              <a:t>No negative feed back from the gonads .</a:t>
            </a:r>
          </a:p>
          <a:p>
            <a:r>
              <a:rPr lang="en-US" dirty="0" smtClean="0"/>
              <a:t>Commonest cause is Turner syndrome 45xo .</a:t>
            </a:r>
          </a:p>
          <a:p>
            <a:r>
              <a:rPr lang="en-US" dirty="0" smtClean="0"/>
              <a:t>Damage to the ovaries by infection , irradiation, chemotherapy, or surgery .</a:t>
            </a:r>
          </a:p>
          <a:p>
            <a:r>
              <a:rPr lang="en-US" dirty="0" smtClean="0"/>
              <a:t>Autoimmune disease such as Adison , vitiligo, and hypothyroidism.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75798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Turner syndrome. </a:t>
            </a:r>
          </a:p>
          <a:p>
            <a:r>
              <a:rPr lang="en-US" dirty="0" smtClean="0"/>
              <a:t>Features.</a:t>
            </a:r>
          </a:p>
          <a:p>
            <a:r>
              <a:rPr lang="en-US" dirty="0" smtClean="0"/>
              <a:t>Wide carrying angle of the arms .</a:t>
            </a:r>
          </a:p>
          <a:p>
            <a:r>
              <a:rPr lang="en-US" dirty="0" smtClean="0"/>
              <a:t>Webbed neck .</a:t>
            </a:r>
          </a:p>
          <a:p>
            <a:r>
              <a:rPr lang="en-US" dirty="0" smtClean="0"/>
              <a:t>Broad chest and widely spaced nipples .</a:t>
            </a:r>
          </a:p>
          <a:p>
            <a:r>
              <a:rPr lang="en-US" dirty="0" smtClean="0"/>
              <a:t>May have color blindness, co-</a:t>
            </a:r>
            <a:r>
              <a:rPr lang="en-US" dirty="0" err="1" smtClean="0"/>
              <a:t>arctation</a:t>
            </a:r>
            <a:r>
              <a:rPr lang="en-US" dirty="0" smtClean="0"/>
              <a:t> of the aorta .</a:t>
            </a:r>
          </a:p>
          <a:p>
            <a:r>
              <a:rPr lang="en-US" dirty="0" smtClean="0"/>
              <a:t>Streak ovaries and may be a small uterus.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by hormone replacement therapy estrogen and progesterone.</a:t>
            </a:r>
          </a:p>
          <a:p>
            <a:r>
              <a:rPr lang="en-US" dirty="0" smtClean="0"/>
              <a:t>Gonadal causes carries a bad prognosis for </a:t>
            </a:r>
            <a:r>
              <a:rPr lang="en-US" dirty="0" err="1" smtClean="0"/>
              <a:t>preganacy</a:t>
            </a:r>
            <a:r>
              <a:rPr lang="en-US" dirty="0" smtClean="0"/>
              <a:t>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3773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Recognize </a:t>
            </a:r>
            <a:r>
              <a:rPr lang="en-US" dirty="0" smtClean="0"/>
              <a:t> normal sexual </a:t>
            </a:r>
            <a:r>
              <a:rPr lang="en-US" dirty="0" smtClean="0"/>
              <a:t>differentiation </a:t>
            </a:r>
          </a:p>
          <a:p>
            <a:r>
              <a:rPr lang="en-US" dirty="0" smtClean="0"/>
              <a:t>Know the role of sex chromosome in sexual differentiation .</a:t>
            </a:r>
          </a:p>
          <a:p>
            <a:r>
              <a:rPr lang="en-US" dirty="0" smtClean="0"/>
              <a:t>To know  the normal </a:t>
            </a:r>
            <a:r>
              <a:rPr lang="en-US" dirty="0" err="1" smtClean="0"/>
              <a:t>sequiences</a:t>
            </a:r>
            <a:r>
              <a:rPr lang="en-US" dirty="0" smtClean="0"/>
              <a:t> </a:t>
            </a:r>
            <a:r>
              <a:rPr lang="en-US" dirty="0" smtClean="0"/>
              <a:t>of female </a:t>
            </a:r>
            <a:r>
              <a:rPr lang="en-US" dirty="0" smtClean="0"/>
              <a:t>puberty </a:t>
            </a:r>
            <a:endParaRPr lang="en-US" dirty="0" smtClean="0"/>
          </a:p>
          <a:p>
            <a:r>
              <a:rPr lang="en-US" dirty="0" smtClean="0"/>
              <a:t>Recognize the causes of abnormal </a:t>
            </a:r>
            <a:r>
              <a:rPr lang="en-US" dirty="0" smtClean="0"/>
              <a:t>puberty in form of early , delayed , or </a:t>
            </a:r>
            <a:r>
              <a:rPr lang="en-US" smtClean="0"/>
              <a:t>other abnormalities. </a:t>
            </a:r>
            <a:endParaRPr lang="en-US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6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Anatomical causes ,</a:t>
            </a:r>
          </a:p>
          <a:p>
            <a:r>
              <a:rPr lang="en-US" dirty="0" smtClean="0"/>
              <a:t>Normal puberty but no menstrual cycle .</a:t>
            </a:r>
          </a:p>
          <a:p>
            <a:r>
              <a:rPr lang="en-US" dirty="0" smtClean="0"/>
              <a:t>Imperforate hymen or transverse vaginal septum.</a:t>
            </a:r>
          </a:p>
          <a:p>
            <a:r>
              <a:rPr lang="en-US" dirty="0" smtClean="0"/>
              <a:t>1-They present with amenorrhea ,cyclical pain and sometime retention of urine .</a:t>
            </a:r>
          </a:p>
          <a:p>
            <a:r>
              <a:rPr lang="en-US" dirty="0" smtClean="0"/>
              <a:t>Treat with incision of the hymen or the septum .</a:t>
            </a:r>
          </a:p>
          <a:p>
            <a:r>
              <a:rPr lang="en-US" dirty="0" smtClean="0"/>
              <a:t>2- </a:t>
            </a:r>
            <a:r>
              <a:rPr lang="en-US" dirty="0" err="1" smtClean="0"/>
              <a:t>mullarian</a:t>
            </a:r>
            <a:r>
              <a:rPr lang="en-US" dirty="0" smtClean="0"/>
              <a:t> agenesis , no uterus ,fallopian tubes and vagina.</a:t>
            </a:r>
          </a:p>
          <a:p>
            <a:r>
              <a:rPr lang="en-US" dirty="0" smtClean="0"/>
              <a:t>Exclude urinary tract anomalies.</a:t>
            </a:r>
          </a:p>
        </p:txBody>
      </p:sp>
    </p:spTree>
    <p:extLst>
      <p:ext uri="{BB962C8B-B14F-4D97-AF65-F5344CB8AC3E}">
        <p14:creationId xmlns:p14="http://schemas.microsoft.com/office/powerpoint/2010/main" val="1071792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Androgen insensitivity syndrome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breast but scanty or absent pubic hair.</a:t>
            </a:r>
          </a:p>
          <a:p>
            <a:r>
              <a:rPr lang="en-US" dirty="0" smtClean="0"/>
              <a:t>This is due androgen insensitivity syndrome 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karyotype</a:t>
            </a:r>
            <a:r>
              <a:rPr lang="en-US" dirty="0" smtClean="0"/>
              <a:t> ( genotype) is XY and phenotype is a female .</a:t>
            </a:r>
          </a:p>
          <a:p>
            <a:r>
              <a:rPr lang="en-US" dirty="0" smtClean="0"/>
              <a:t>They have testes .</a:t>
            </a:r>
          </a:p>
          <a:p>
            <a:r>
              <a:rPr lang="en-US" dirty="0" smtClean="0"/>
              <a:t>There is no uterus, fallopian tubes, and upper two third of the vagina.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30733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.</a:t>
            </a:r>
          </a:p>
          <a:p>
            <a:r>
              <a:rPr lang="en-US" dirty="0" smtClean="0"/>
              <a:t>The patient is brought up as a female .</a:t>
            </a:r>
          </a:p>
          <a:p>
            <a:r>
              <a:rPr lang="en-US" dirty="0" smtClean="0"/>
              <a:t>Remove the testes because of the risk of malignant transformation .</a:t>
            </a:r>
          </a:p>
          <a:p>
            <a:r>
              <a:rPr lang="en-US" dirty="0" smtClean="0"/>
              <a:t>Start hormonal replacement therapy .</a:t>
            </a:r>
          </a:p>
          <a:p>
            <a:r>
              <a:rPr lang="en-US" dirty="0" smtClean="0"/>
              <a:t>Create a vagina for satisfactory sexual intercourse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Abnormal uterine bleeding .</a:t>
            </a:r>
          </a:p>
          <a:p>
            <a:r>
              <a:rPr lang="en-US" dirty="0" smtClean="0"/>
              <a:t>Is common after the menarche .</a:t>
            </a:r>
          </a:p>
          <a:p>
            <a:r>
              <a:rPr lang="en-US" dirty="0" smtClean="0"/>
              <a:t>Mainly due the un-ovulatory cycles .</a:t>
            </a:r>
          </a:p>
          <a:p>
            <a:r>
              <a:rPr lang="en-US" dirty="0" smtClean="0"/>
              <a:t>In case of menorrhagia treat if it is affecting the general condition of the patient .</a:t>
            </a:r>
          </a:p>
          <a:p>
            <a:r>
              <a:rPr lang="en-US" dirty="0" smtClean="0"/>
              <a:t>Exclude other blood diseases hemophilia and </a:t>
            </a:r>
            <a:r>
              <a:rPr lang="en-US" dirty="0" err="1" smtClean="0"/>
              <a:t>Vonwillibrand</a:t>
            </a:r>
            <a:r>
              <a:rPr lang="en-US" dirty="0" smtClean="0"/>
              <a:t>  disease   .</a:t>
            </a:r>
          </a:p>
          <a:p>
            <a:r>
              <a:rPr lang="en-US" dirty="0" smtClean="0"/>
              <a:t>Oligo menorrhea reassure the patient .</a:t>
            </a:r>
          </a:p>
          <a:p>
            <a:r>
              <a:rPr lang="en-US" dirty="0" smtClean="0"/>
              <a:t>It is usually improve spontaneously with time 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Congenital adrenal hyperplasia</a:t>
            </a:r>
            <a:br>
              <a:rPr lang="en-US" dirty="0" smtClean="0"/>
            </a:br>
            <a:r>
              <a:rPr lang="en-US" dirty="0" smtClean="0"/>
              <a:t>CAH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Autosomal recessive .</a:t>
            </a:r>
          </a:p>
          <a:p>
            <a:r>
              <a:rPr lang="en-US" dirty="0" smtClean="0"/>
              <a:t>Mainly 21 hydroxylase deficiency </a:t>
            </a:r>
          </a:p>
          <a:p>
            <a:r>
              <a:rPr lang="en-US" dirty="0" smtClean="0"/>
              <a:t>Excessive sex hormones .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22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picture .</a:t>
            </a:r>
          </a:p>
          <a:p>
            <a:r>
              <a:rPr lang="en-US" dirty="0" smtClean="0"/>
              <a:t>Ambiguous genitalia.</a:t>
            </a:r>
          </a:p>
          <a:p>
            <a:r>
              <a:rPr lang="en-US" dirty="0" smtClean="0"/>
              <a:t>Either delayed or preconscious puberty .</a:t>
            </a:r>
          </a:p>
          <a:p>
            <a:r>
              <a:rPr lang="en-US" dirty="0" smtClean="0"/>
              <a:t>Excessive fascial hair .</a:t>
            </a:r>
          </a:p>
          <a:p>
            <a:r>
              <a:rPr lang="en-US" dirty="0" err="1" smtClean="0"/>
              <a:t>Virilization</a:t>
            </a:r>
            <a:r>
              <a:rPr lang="en-US" dirty="0" smtClean="0"/>
              <a:t>   </a:t>
            </a:r>
            <a:r>
              <a:rPr lang="en-US" dirty="0" err="1" smtClean="0"/>
              <a:t>clitoromegaly</a:t>
            </a:r>
            <a:r>
              <a:rPr lang="en-US" dirty="0" smtClean="0"/>
              <a:t>  .</a:t>
            </a:r>
          </a:p>
          <a:p>
            <a:r>
              <a:rPr lang="en-US" dirty="0" smtClean="0"/>
              <a:t> menstrual disorder .</a:t>
            </a:r>
          </a:p>
          <a:p>
            <a:r>
              <a:rPr lang="en-US" dirty="0" smtClean="0"/>
              <a:t>Infertility.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591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Investigations.</a:t>
            </a:r>
          </a:p>
          <a:p>
            <a:r>
              <a:rPr lang="en-US" dirty="0" smtClean="0"/>
              <a:t>Hormonal assay .</a:t>
            </a:r>
          </a:p>
          <a:p>
            <a:r>
              <a:rPr lang="en-US" dirty="0" smtClean="0"/>
              <a:t>17-hydroxyrogesterone  is high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8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embryo differentiates into female or male through the sex chromosomes .</a:t>
            </a:r>
          </a:p>
          <a:p>
            <a:r>
              <a:rPr lang="en-US" dirty="0" smtClean="0"/>
              <a:t>Sex chromosomes XY  is a male and XX is a female. </a:t>
            </a:r>
          </a:p>
          <a:p>
            <a:r>
              <a:rPr lang="en-US" dirty="0" err="1" smtClean="0"/>
              <a:t>Gonadal</a:t>
            </a:r>
            <a:r>
              <a:rPr lang="en-US" dirty="0" smtClean="0"/>
              <a:t> sex is the differentiation of either ovaries or testes .</a:t>
            </a:r>
          </a:p>
          <a:p>
            <a:r>
              <a:rPr lang="en-US" dirty="0" smtClean="0"/>
              <a:t>Subsequent development of the internal and external genitalia give phenotypic sex 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presence of Y chromosome the undifferentiated gonad will become a testis .</a:t>
            </a:r>
          </a:p>
          <a:p>
            <a:r>
              <a:rPr lang="en-US" dirty="0" smtClean="0"/>
              <a:t>Absence of Y chromosome will result in the development of the ovaries .</a:t>
            </a:r>
          </a:p>
          <a:p>
            <a:r>
              <a:rPr lang="en-US" dirty="0" smtClean="0"/>
              <a:t>We need at least one X chromosome for embryo development .</a:t>
            </a:r>
          </a:p>
          <a:p>
            <a:r>
              <a:rPr lang="en-US" dirty="0" smtClean="0"/>
              <a:t>The testis produce androgen and </a:t>
            </a:r>
            <a:r>
              <a:rPr lang="en-US" dirty="0" err="1" smtClean="0"/>
              <a:t>mullerian</a:t>
            </a:r>
            <a:r>
              <a:rPr lang="en-US" dirty="0" smtClean="0"/>
              <a:t> inhibitor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undifferentiated embryo contain both </a:t>
            </a:r>
            <a:r>
              <a:rPr lang="en-US" dirty="0" err="1" smtClean="0"/>
              <a:t>Wolffian</a:t>
            </a:r>
            <a:r>
              <a:rPr lang="en-US" dirty="0" smtClean="0"/>
              <a:t> and </a:t>
            </a:r>
            <a:r>
              <a:rPr lang="en-US" dirty="0" err="1" smtClean="0"/>
              <a:t>Mullerian</a:t>
            </a:r>
            <a:r>
              <a:rPr lang="en-US" dirty="0" smtClean="0"/>
              <a:t> ducts .</a:t>
            </a:r>
          </a:p>
          <a:p>
            <a:r>
              <a:rPr lang="en-US" dirty="0" err="1" smtClean="0"/>
              <a:t>Wolffian</a:t>
            </a:r>
            <a:r>
              <a:rPr lang="en-US" dirty="0" smtClean="0"/>
              <a:t> duct will develop the male internal organs .</a:t>
            </a:r>
          </a:p>
          <a:p>
            <a:r>
              <a:rPr lang="en-US" dirty="0" err="1" smtClean="0"/>
              <a:t>Mullerian</a:t>
            </a:r>
            <a:r>
              <a:rPr lang="en-US" dirty="0" smtClean="0"/>
              <a:t> duct will develop female internal organs 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leydig</a:t>
            </a:r>
            <a:r>
              <a:rPr lang="en-US" dirty="0" smtClean="0"/>
              <a:t> cell produces testosterone that promotes the development of the </a:t>
            </a:r>
            <a:r>
              <a:rPr lang="en-US" dirty="0" err="1" smtClean="0"/>
              <a:t>Wolffian</a:t>
            </a:r>
            <a:r>
              <a:rPr lang="en-US" dirty="0" smtClean="0"/>
              <a:t> duct will lead to vas deferens, </a:t>
            </a:r>
            <a:r>
              <a:rPr lang="en-US" dirty="0" err="1" smtClean="0"/>
              <a:t>epididymis</a:t>
            </a:r>
            <a:r>
              <a:rPr lang="en-US" dirty="0" smtClean="0"/>
              <a:t> and the seminal vesicles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Dihydrotestosterone acts on the cloaca to form the penis and the scrotum .</a:t>
            </a:r>
          </a:p>
          <a:p>
            <a:r>
              <a:rPr lang="en-US" dirty="0" smtClean="0"/>
              <a:t>Absence of the testosterone means the </a:t>
            </a:r>
            <a:r>
              <a:rPr lang="en-US" dirty="0" err="1" smtClean="0"/>
              <a:t>wolffian</a:t>
            </a:r>
            <a:r>
              <a:rPr lang="en-US" dirty="0" smtClean="0"/>
              <a:t> duct will regress and the </a:t>
            </a:r>
            <a:r>
              <a:rPr lang="en-US" dirty="0" err="1" smtClean="0"/>
              <a:t>cloaca</a:t>
            </a:r>
            <a:r>
              <a:rPr lang="en-US" dirty="0" smtClean="0"/>
              <a:t> will be an external female genitalia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PUBERTY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happens as the result of the maturation of the </a:t>
            </a:r>
            <a:r>
              <a:rPr lang="en-US" dirty="0" err="1" smtClean="0"/>
              <a:t>hypothalamo</a:t>
            </a:r>
            <a:r>
              <a:rPr lang="en-US" dirty="0" smtClean="0"/>
              <a:t> </a:t>
            </a:r>
            <a:r>
              <a:rPr lang="en-US" dirty="0" err="1" smtClean="0"/>
              <a:t>pitutary</a:t>
            </a:r>
            <a:r>
              <a:rPr lang="en-US" dirty="0" smtClean="0"/>
              <a:t> ovarian axis  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gonadotrophin</a:t>
            </a:r>
            <a:r>
              <a:rPr lang="en-US" dirty="0" smtClean="0"/>
              <a:t> releasing hormones is produced  and the </a:t>
            </a:r>
            <a:r>
              <a:rPr lang="en-US" dirty="0" err="1" smtClean="0"/>
              <a:t>gonadotrophin</a:t>
            </a:r>
            <a:r>
              <a:rPr lang="en-US" dirty="0" smtClean="0"/>
              <a:t> FSH and LH will increase in frequency and amplitude .</a:t>
            </a:r>
          </a:p>
          <a:p>
            <a:r>
              <a:rPr lang="en-US" dirty="0" smtClean="0"/>
              <a:t>This will lead to full establishment of the normal </a:t>
            </a:r>
            <a:r>
              <a:rPr lang="en-US" dirty="0" err="1" smtClean="0"/>
              <a:t>ovulatory</a:t>
            </a:r>
            <a:r>
              <a:rPr lang="en-US" dirty="0" smtClean="0"/>
              <a:t>  menstrual cycle .</a:t>
            </a:r>
          </a:p>
          <a:p>
            <a:r>
              <a:rPr lang="en-US" dirty="0" smtClean="0"/>
              <a:t>Puberty occurs over a period of 5 to 10 years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Physiology of puberty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result in the physical changes resulting in female adult life in these sequences . </a:t>
            </a:r>
          </a:p>
          <a:p>
            <a:r>
              <a:rPr lang="en-US" dirty="0" smtClean="0"/>
              <a:t>Growth spurts .</a:t>
            </a:r>
          </a:p>
          <a:p>
            <a:r>
              <a:rPr lang="en-US" dirty="0" smtClean="0"/>
              <a:t>Breast development .</a:t>
            </a:r>
          </a:p>
          <a:p>
            <a:r>
              <a:rPr lang="en-US" dirty="0" smtClean="0"/>
              <a:t>Pubic hair growth .</a:t>
            </a:r>
          </a:p>
          <a:p>
            <a:r>
              <a:rPr lang="en-US" dirty="0" smtClean="0"/>
              <a:t>Menarche .</a:t>
            </a:r>
          </a:p>
          <a:p>
            <a:r>
              <a:rPr lang="en-US" dirty="0" smtClean="0"/>
              <a:t>Finally </a:t>
            </a:r>
            <a:r>
              <a:rPr lang="en-US" dirty="0" err="1" smtClean="0"/>
              <a:t>axillary</a:t>
            </a:r>
            <a:r>
              <a:rPr lang="en-US" dirty="0" smtClean="0"/>
              <a:t> hair growth .</a:t>
            </a:r>
          </a:p>
          <a:p>
            <a:r>
              <a:rPr lang="en-US" dirty="0" smtClean="0"/>
              <a:t>This  sequences occurs in 70% of female and variation may happens 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spurts starts at the age of 11 6-10 cm per year .</a:t>
            </a:r>
          </a:p>
          <a:p>
            <a:r>
              <a:rPr lang="en-US" dirty="0" smtClean="0"/>
              <a:t>By the age of 15 most girl will achieve their final height. </a:t>
            </a:r>
          </a:p>
          <a:p>
            <a:r>
              <a:rPr lang="en-US" dirty="0" smtClean="0"/>
              <a:t>Menstrual cycles in the region between 9 and 16 and usually are irregular because of the immaturity of the axis 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1005</Words>
  <Application>Microsoft Office PowerPoint</Application>
  <PresentationFormat>On-screen Show (4:3)</PresentationFormat>
  <Paragraphs>127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Office Theme</vt:lpstr>
      <vt:lpstr>PUBERTY</vt:lpstr>
      <vt:lpstr>objective</vt:lpstr>
      <vt:lpstr>Sexual differentiation</vt:lpstr>
      <vt:lpstr>PowerPoint Presentation</vt:lpstr>
      <vt:lpstr>PowerPoint Presentation</vt:lpstr>
      <vt:lpstr>PowerPoint Presentation</vt:lpstr>
      <vt:lpstr>NORMAL PUBERTY</vt:lpstr>
      <vt:lpstr>Physiology of puberty </vt:lpstr>
      <vt:lpstr>PowerPoint Presentation</vt:lpstr>
      <vt:lpstr>PRECOCIOUS PUBERTY</vt:lpstr>
      <vt:lpstr>PowerPoint Presentation</vt:lpstr>
      <vt:lpstr>Delayed puberty</vt:lpstr>
      <vt:lpstr>INVESTIGATIONS</vt:lpstr>
      <vt:lpstr>Hypogonadotrophic hypogonadism</vt:lpstr>
      <vt:lpstr>PowerPoint Presentation</vt:lpstr>
      <vt:lpstr>PowerPoint Presentation</vt:lpstr>
      <vt:lpstr>Hypergonadotrophic hypogonadism </vt:lpstr>
      <vt:lpstr>PowerPoint Presentation</vt:lpstr>
      <vt:lpstr>PowerPoint Presentation</vt:lpstr>
      <vt:lpstr>PowerPoint Presentation</vt:lpstr>
      <vt:lpstr>Androgen insensitivity syndrome</vt:lpstr>
      <vt:lpstr>PowerPoint Presentation</vt:lpstr>
      <vt:lpstr>PowerPoint Presentation</vt:lpstr>
      <vt:lpstr>Congenital adrenal hyperplasia CAH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PUBERTY</dc:title>
  <dc:creator>DR.AHMED</dc:creator>
  <cp:lastModifiedBy>Ahmed A. AbdelKarim</cp:lastModifiedBy>
  <cp:revision>43</cp:revision>
  <dcterms:created xsi:type="dcterms:W3CDTF">2011-12-10T07:50:24Z</dcterms:created>
  <dcterms:modified xsi:type="dcterms:W3CDTF">2017-03-08T07:54:58Z</dcterms:modified>
</cp:coreProperties>
</file>