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9" r:id="rId12"/>
    <p:sldId id="271" r:id="rId13"/>
    <p:sldId id="272" r:id="rId14"/>
    <p:sldId id="275" r:id="rId15"/>
    <p:sldId id="276" r:id="rId16"/>
    <p:sldId id="277" r:id="rId17"/>
    <p:sldId id="279" r:id="rId18"/>
    <p:sldId id="282" r:id="rId19"/>
    <p:sldId id="283" r:id="rId20"/>
    <p:sldId id="285" r:id="rId21"/>
    <p:sldId id="286" r:id="rId22"/>
    <p:sldId id="263" r:id="rId23"/>
    <p:sldId id="293" r:id="rId24"/>
    <p:sldId id="26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9789" autoAdjust="0"/>
  </p:normalViewPr>
  <p:slideViewPr>
    <p:cSldViewPr>
      <p:cViewPr>
        <p:scale>
          <a:sx n="124" d="100"/>
          <a:sy n="124" d="100"/>
        </p:scale>
        <p:origin x="-58" y="2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D6A2CB-783A-4329-925E-C11AF57FB618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C4B6F6-A1B2-4295-87F2-CD1D4C18ECD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80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09A1-F7EF-49E0-BCB6-1F2286BC6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5954C8-A10B-4B78-A1E7-9F71C160D782}" type="datetimeFigureOut">
              <a:rPr lang="ar-SA" smtClean="0"/>
              <a:pPr/>
              <a:t>15/03/1438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196752"/>
            <a:ext cx="8458200" cy="1222375"/>
          </a:xfrm>
        </p:spPr>
        <p:txBody>
          <a:bodyPr>
            <a:normAutofit/>
          </a:bodyPr>
          <a:lstStyle/>
          <a:p>
            <a:pPr rtl="0"/>
            <a:r>
              <a:rPr lang="en-US" sz="5400" b="1" dirty="0" smtClean="0">
                <a:solidFill>
                  <a:srgbClr val="002060"/>
                </a:solidFill>
              </a:rPr>
              <a:t>Fetal  assessment</a:t>
            </a:r>
            <a:endParaRPr lang="ar-SA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2780928"/>
            <a:ext cx="9001000" cy="2808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Dr</a:t>
            </a:r>
            <a:r>
              <a:rPr lang="en-US" sz="2800" b="1" dirty="0">
                <a:solidFill>
                  <a:srgbClr val="0070C0"/>
                </a:solidFill>
              </a:rPr>
              <a:t>. Saleh AlAsiri, MD, FRCSC, FACOG, FACS, FICS</a:t>
            </a:r>
          </a:p>
          <a:p>
            <a:pPr algn="ctr">
              <a:lnSpc>
                <a:spcPct val="90000"/>
              </a:lnSpc>
            </a:pPr>
            <a:r>
              <a:rPr lang="en-US" sz="3200" b="1" dirty="0"/>
              <a:t>Assistant Professor, Consultant</a:t>
            </a:r>
          </a:p>
          <a:p>
            <a:pPr algn="ctr">
              <a:lnSpc>
                <a:spcPct val="90000"/>
              </a:lnSpc>
            </a:pPr>
            <a:r>
              <a:rPr lang="en-US" sz="3200" b="1" dirty="0"/>
              <a:t>Reproductive Endocrinology &amp; infertility</a:t>
            </a:r>
          </a:p>
          <a:p>
            <a:pPr algn="ctr">
              <a:lnSpc>
                <a:spcPct val="90000"/>
              </a:lnSpc>
            </a:pPr>
            <a:r>
              <a:rPr lang="en-US" sz="3200" b="1" dirty="0"/>
              <a:t>Department of Obstetrics &amp; Gynecology</a:t>
            </a:r>
          </a:p>
          <a:p>
            <a:pPr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Contraction stress test (CST)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Causing uterine contraction over </a:t>
            </a:r>
            <a:r>
              <a:rPr lang="en-US" b="1" dirty="0" smtClean="0">
                <a:solidFill>
                  <a:schemeClr val="tx1"/>
                </a:solidFill>
              </a:rPr>
              <a:t>20 minutes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At least </a:t>
            </a:r>
            <a:r>
              <a:rPr lang="en-US" b="1" dirty="0" smtClean="0">
                <a:solidFill>
                  <a:schemeClr val="tx1"/>
                </a:solidFill>
              </a:rPr>
              <a:t>2 uterine contractions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Uterine contraction restrict O2 delivery to the fetus 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Normal</a:t>
            </a:r>
            <a:r>
              <a:rPr lang="en-US" dirty="0" smtClean="0">
                <a:solidFill>
                  <a:schemeClr val="tx1"/>
                </a:solidFill>
              </a:rPr>
              <a:t> fetus will tolerate contraction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Hypoxic</a:t>
            </a:r>
            <a:r>
              <a:rPr lang="en-US" dirty="0" smtClean="0">
                <a:solidFill>
                  <a:schemeClr val="tx1"/>
                </a:solidFill>
              </a:rPr>
              <a:t> fetus will have </a:t>
            </a:r>
            <a:r>
              <a:rPr lang="en-US" u="sng" dirty="0" smtClean="0">
                <a:solidFill>
                  <a:schemeClr val="tx1"/>
                </a:solidFill>
              </a:rPr>
              <a:t>late deceleration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 stress test (NST)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6027"/>
            <a:ext cx="8686800" cy="4739357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Main advantage over CST is </a:t>
            </a:r>
            <a:r>
              <a:rPr lang="en-US" u="sng" dirty="0" smtClean="0">
                <a:solidFill>
                  <a:schemeClr val="tx1"/>
                </a:solidFill>
              </a:rPr>
              <a:t>no need for contraction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False +</a:t>
            </a:r>
            <a:r>
              <a:rPr lang="en-US" dirty="0" err="1" smtClean="0">
                <a:solidFill>
                  <a:schemeClr val="tx1"/>
                </a:solidFill>
              </a:rPr>
              <a:t>ve</a:t>
            </a:r>
            <a:r>
              <a:rPr lang="en-US" dirty="0" smtClean="0">
                <a:solidFill>
                  <a:schemeClr val="tx1"/>
                </a:solidFill>
              </a:rPr>
              <a:t> &amp; false –</a:t>
            </a:r>
            <a:r>
              <a:rPr lang="en-US" dirty="0" err="1" smtClean="0">
                <a:solidFill>
                  <a:schemeClr val="tx1"/>
                </a:solidFill>
              </a:rPr>
              <a:t>ve</a:t>
            </a:r>
            <a:r>
              <a:rPr lang="en-US" dirty="0" smtClean="0">
                <a:solidFill>
                  <a:schemeClr val="tx1"/>
                </a:solidFill>
              </a:rPr>
              <a:t>  higher than CST</a:t>
            </a: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Non stress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base line </a:t>
            </a:r>
            <a:r>
              <a:rPr lang="en-US" b="1" dirty="0" smtClean="0">
                <a:solidFill>
                  <a:schemeClr val="tx1"/>
                </a:solidFill>
              </a:rPr>
              <a:t>120-160</a:t>
            </a:r>
            <a:r>
              <a:rPr lang="en-US" dirty="0" smtClean="0">
                <a:solidFill>
                  <a:schemeClr val="tx1"/>
                </a:solidFill>
              </a:rPr>
              <a:t> beats/minute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Different criteria in fetuses &lt;32w</a:t>
            </a:r>
          </a:p>
          <a:p>
            <a:pPr algn="l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A- Reactive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At least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accelerations from base line of </a:t>
            </a:r>
            <a:r>
              <a:rPr lang="en-US" b="1" dirty="0" smtClean="0">
                <a:solidFill>
                  <a:schemeClr val="tx1"/>
                </a:solidFill>
              </a:rPr>
              <a:t>15 </a:t>
            </a:r>
            <a:r>
              <a:rPr lang="en-US" b="1" dirty="0" err="1" smtClean="0">
                <a:solidFill>
                  <a:schemeClr val="tx1"/>
                </a:solidFill>
              </a:rPr>
              <a:t>bpm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at least </a:t>
            </a:r>
            <a:r>
              <a:rPr lang="en-US" b="1" dirty="0" smtClean="0">
                <a:solidFill>
                  <a:schemeClr val="tx1"/>
                </a:solidFill>
              </a:rPr>
              <a:t>15 sec </a:t>
            </a:r>
            <a:r>
              <a:rPr lang="en-US" dirty="0" smtClean="0">
                <a:solidFill>
                  <a:schemeClr val="tx1"/>
                </a:solidFill>
              </a:rPr>
              <a:t>within </a:t>
            </a:r>
            <a:r>
              <a:rPr lang="en-US" b="1" dirty="0" smtClean="0">
                <a:solidFill>
                  <a:schemeClr val="tx1"/>
                </a:solidFill>
              </a:rPr>
              <a:t>20 minutes</a:t>
            </a:r>
          </a:p>
          <a:p>
            <a:pPr algn="l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B- Non reactive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No acceleration after 20 minutes → another 20 minutes</a:t>
            </a:r>
          </a:p>
          <a:p>
            <a:pPr algn="l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Non stress test (NST)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If non- reactive in </a:t>
            </a:r>
            <a:r>
              <a:rPr lang="en-US" b="1" dirty="0" smtClean="0">
                <a:solidFill>
                  <a:schemeClr val="tx1"/>
                </a:solidFill>
              </a:rPr>
              <a:t>40</a:t>
            </a:r>
            <a:r>
              <a:rPr lang="en-US" dirty="0" smtClean="0">
                <a:solidFill>
                  <a:schemeClr val="tx1"/>
                </a:solidFill>
              </a:rPr>
              <a:t> minutes →contraction stress test or Biophysical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rofile (BPP)</a:t>
            </a:r>
          </a:p>
          <a:p>
            <a:pPr algn="l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70C0"/>
                </a:solidFill>
              </a:rPr>
              <a:t>Amniotic fluid volume ~AFI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Amniotic Fluid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ndex (AFI)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-the sum of the maximum vertical fluid pocket diameter in four quarters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-the normal value </a:t>
            </a:r>
            <a:r>
              <a:rPr lang="en-US" b="1" dirty="0" smtClean="0">
                <a:solidFill>
                  <a:schemeClr val="tx1"/>
                </a:solidFill>
              </a:rPr>
              <a:t>5-25cm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-&lt;5  : </a:t>
            </a:r>
            <a:r>
              <a:rPr lang="en-US" b="1" dirty="0" err="1" smtClean="0">
                <a:solidFill>
                  <a:schemeClr val="tx1"/>
                </a:solidFill>
              </a:rPr>
              <a:t>oligohydraminous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-&gt;25 : </a:t>
            </a:r>
            <a:r>
              <a:rPr lang="en-US" b="1" dirty="0" err="1" smtClean="0">
                <a:solidFill>
                  <a:schemeClr val="tx1"/>
                </a:solidFill>
              </a:rPr>
              <a:t>polyhydraminous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Amniotic Fluid Index (AFI)</a:t>
            </a:r>
            <a:br>
              <a:rPr lang="en-US" dirty="0">
                <a:solidFill>
                  <a:srgbClr val="FF0000"/>
                </a:solidFill>
              </a:rPr>
            </a:br>
            <a:endParaRPr lang="ar-SA" dirty="0"/>
          </a:p>
        </p:txBody>
      </p:sp>
      <p:pic>
        <p:nvPicPr>
          <p:cNvPr id="3" name="Picture 2" descr="F: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011166" cy="446449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Biophysical profile (BPP) 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Combines </a:t>
            </a:r>
            <a:r>
              <a:rPr lang="en-US" dirty="0" smtClean="0">
                <a:solidFill>
                  <a:srgbClr val="FF0000"/>
                </a:solidFill>
              </a:rPr>
              <a:t>NST </a:t>
            </a:r>
            <a:r>
              <a:rPr lang="en-US" dirty="0" smtClean="0">
                <a:solidFill>
                  <a:schemeClr val="tx1"/>
                </a:solidFill>
              </a:rPr>
              <a:t>,  </a:t>
            </a:r>
            <a:r>
              <a:rPr lang="en-US" dirty="0" smtClean="0">
                <a:solidFill>
                  <a:srgbClr val="FF0000"/>
                </a:solidFill>
              </a:rPr>
              <a:t>AFV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fetal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breathing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body movement 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tone.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a scoring system ( out of </a:t>
            </a:r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 points)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done over </a:t>
            </a:r>
            <a:r>
              <a:rPr lang="en-US" b="1" dirty="0" smtClean="0">
                <a:solidFill>
                  <a:schemeClr val="tx1"/>
                </a:solidFill>
              </a:rPr>
              <a:t>30</a:t>
            </a:r>
            <a:r>
              <a:rPr lang="en-US" dirty="0" smtClean="0">
                <a:solidFill>
                  <a:schemeClr val="tx1"/>
                </a:solidFill>
              </a:rPr>
              <a:t> min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measure </a:t>
            </a:r>
            <a:r>
              <a:rPr lang="en-US" dirty="0" smtClean="0">
                <a:solidFill>
                  <a:srgbClr val="FF0000"/>
                </a:solidFill>
              </a:rPr>
              <a:t>acute</a:t>
            </a:r>
            <a:r>
              <a:rPr lang="en-US" dirty="0" smtClean="0">
                <a:solidFill>
                  <a:schemeClr val="tx1"/>
                </a:solidFill>
              </a:rPr>
              <a:t> hypoxia (NST, body </a:t>
            </a:r>
            <a:r>
              <a:rPr lang="en-US" dirty="0" err="1" smtClean="0">
                <a:solidFill>
                  <a:schemeClr val="tx1"/>
                </a:solidFill>
              </a:rPr>
              <a:t>mov</a:t>
            </a:r>
            <a:r>
              <a:rPr lang="en-US" dirty="0" smtClean="0">
                <a:solidFill>
                  <a:schemeClr val="tx1"/>
                </a:solidFill>
              </a:rPr>
              <a:t>. &amp;breathing) &amp; </a:t>
            </a:r>
            <a:r>
              <a:rPr lang="en-US" dirty="0" smtClean="0">
                <a:solidFill>
                  <a:srgbClr val="FF0000"/>
                </a:solidFill>
              </a:rPr>
              <a:t>chronic</a:t>
            </a:r>
            <a:r>
              <a:rPr lang="en-US" dirty="0" smtClean="0">
                <a:solidFill>
                  <a:schemeClr val="tx1"/>
                </a:solidFill>
              </a:rPr>
              <a:t> hypoxia (AFI)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>
                <a:solidFill>
                  <a:srgbClr val="0070C0"/>
                </a:solidFill>
              </a:rPr>
              <a:t>Fetal Biophysical profile/</a:t>
            </a:r>
            <a:r>
              <a:rPr lang="en-US" sz="4000" dirty="0" smtClean="0">
                <a:solidFill>
                  <a:srgbClr val="FF0000"/>
                </a:solidFill>
              </a:rPr>
              <a:t>NST</a:t>
            </a:r>
            <a:r>
              <a:rPr lang="en-US" sz="4000" dirty="0" smtClean="0"/>
              <a:t>+</a:t>
            </a:r>
          </a:p>
        </p:txBody>
      </p:sp>
      <p:graphicFrame>
        <p:nvGraphicFramePr>
          <p:cNvPr id="62540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647957"/>
              </p:ext>
            </p:extLst>
          </p:nvPr>
        </p:nvGraphicFramePr>
        <p:xfrm>
          <a:off x="0" y="764704"/>
          <a:ext cx="9036621" cy="5672138"/>
        </p:xfrm>
        <a:graphic>
          <a:graphicData uri="http://schemas.openxmlformats.org/drawingml/2006/table">
            <a:tbl>
              <a:tblPr rtl="1"/>
              <a:tblGrid>
                <a:gridCol w="2492375"/>
                <a:gridCol w="4559300"/>
                <a:gridCol w="1984946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 (score=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(score=2)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Biophysical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Absent FBM or no episode &gt;30 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FBM of at least 30 s duration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breathing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or fewer body/limb movements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discrete body/limb movements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slow extension with return to partial flexion or movement of limb in full extension Absent fetal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of active extension with return to flexion of fetal limb(s) or trunk. Opening and closing of the hand considered normal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no AF pockets or a pocket&lt;2 cm in 2 perpendicular planes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pocket of AF that measures at least 2 cm in 2 perpendicular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Amniotic fluid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BPP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risk of fetal death within 1 week if BPP is normal~ 1/1300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Doppler </a:t>
            </a:r>
            <a:r>
              <a:rPr lang="en-US" dirty="0" err="1" smtClean="0">
                <a:solidFill>
                  <a:srgbClr val="0070C0"/>
                </a:solidFill>
              </a:rPr>
              <a:t>velocimetry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Measurement of blood flow velocities in maternal &amp; fetal vessels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Reflect </a:t>
            </a:r>
            <a:r>
              <a:rPr lang="en-US" dirty="0" err="1" smtClean="0">
                <a:solidFill>
                  <a:schemeClr val="tx1"/>
                </a:solidFill>
              </a:rPr>
              <a:t>feto</a:t>
            </a:r>
            <a:r>
              <a:rPr lang="en-US" dirty="0" smtClean="0">
                <a:solidFill>
                  <a:schemeClr val="tx1"/>
                </a:solidFill>
              </a:rPr>
              <a:t>-placental circulation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Doppler indices from Uterine Artery, Uterine A &amp; Middle cerebral artery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In IUGR  absent or reversed EDF (end diastolic flow)  associated with fetal hypoxia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</a:rPr>
              <a:t>Fetal  assessment</a:t>
            </a:r>
            <a:endParaRPr lang="ar-S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to identify fetuses at risk of neurologic injury or death in order to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prevent it </a:t>
            </a: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can be divided into: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A-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arly</a:t>
            </a:r>
            <a:r>
              <a:rPr lang="en-US" dirty="0" smtClean="0">
                <a:solidFill>
                  <a:schemeClr val="tx1"/>
                </a:solidFill>
              </a:rPr>
              <a:t> pregnancy fetal assessment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B-</a:t>
            </a:r>
            <a:r>
              <a:rPr lang="en-US" b="1" dirty="0">
                <a:solidFill>
                  <a:schemeClr val="tx1"/>
                </a:solidFill>
              </a:rPr>
              <a:t>L</a:t>
            </a:r>
            <a:r>
              <a:rPr lang="en-US" b="1" dirty="0" smtClean="0">
                <a:solidFill>
                  <a:schemeClr val="tx1"/>
                </a:solidFill>
              </a:rPr>
              <a:t>ate</a:t>
            </a:r>
            <a:r>
              <a:rPr lang="en-US" dirty="0" smtClean="0">
                <a:solidFill>
                  <a:schemeClr val="tx1"/>
                </a:solidFill>
              </a:rPr>
              <a:t> pregnancy fetal assessment</a:t>
            </a:r>
          </a:p>
          <a:p>
            <a:pPr algn="ctr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OR</a:t>
            </a:r>
          </a:p>
          <a:p>
            <a:pPr algn="ctr" rtl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</a:t>
            </a:r>
            <a:r>
              <a:rPr lang="en-US" b="1" i="1" dirty="0" smtClean="0">
                <a:solidFill>
                  <a:schemeClr val="tx1"/>
                </a:solidFill>
              </a:rPr>
              <a:t>A-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Assessment of </a:t>
            </a:r>
            <a:r>
              <a:rPr lang="en-US" b="1" dirty="0" smtClean="0">
                <a:solidFill>
                  <a:schemeClr val="tx1"/>
                </a:solidFill>
              </a:rPr>
              <a:t>low risk pregnancy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   B -</a:t>
            </a:r>
            <a:r>
              <a:rPr lang="en-US" dirty="0" smtClean="0">
                <a:solidFill>
                  <a:schemeClr val="tx1"/>
                </a:solidFill>
              </a:rPr>
              <a:t>Assessment  of </a:t>
            </a:r>
            <a:r>
              <a:rPr lang="en-US" b="1" dirty="0" smtClean="0">
                <a:solidFill>
                  <a:schemeClr val="tx1"/>
                </a:solidFill>
              </a:rPr>
              <a:t>high risk pregnancy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ar-SA" dirty="0" smtClean="0">
                <a:solidFill>
                  <a:schemeClr val="tx1"/>
                </a:solidFill>
              </a:rPr>
              <a:t>  </a:t>
            </a:r>
          </a:p>
          <a:p>
            <a:pPr algn="l" rtl="0">
              <a:buNone/>
            </a:pPr>
            <a:r>
              <a:rPr lang="ar-SA" dirty="0" smtClean="0">
                <a:solidFill>
                  <a:schemeClr val="tx1"/>
                </a:solidFill>
              </a:rPr>
              <a:t>                       </a:t>
            </a:r>
            <a:r>
              <a:rPr lang="en-US" dirty="0" smtClean="0">
                <a:solidFill>
                  <a:schemeClr val="tx1"/>
                </a:solidFill>
              </a:rPr>
              <a:t>                 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FF0000"/>
                </a:solidFill>
              </a:rPr>
              <a:t>umbilical artery waveform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0964" name="Picture 4" descr="velamentous-cord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1438"/>
            <a:ext cx="7689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Umbilical Artery Doppler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3012" name="Picture 4" descr="4%20Dopp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66838"/>
            <a:ext cx="7056438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Invasive fetal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8487" cy="504031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0000"/>
                </a:solidFill>
              </a:rPr>
              <a:t>Amniocentesis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412776"/>
            <a:ext cx="8218487" cy="50403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mniocentesi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4076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Amniocentesis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71405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Obtaining a sample of amniotic fluid during pregnancy.</a:t>
            </a:r>
          </a:p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Usullay done after 15w (can be done after 11w)</a:t>
            </a:r>
          </a:p>
          <a:p>
            <a:pPr algn="l" rtl="0"/>
            <a:r>
              <a:rPr lang="it-IT" sz="2800" b="1" dirty="0" smtClean="0">
                <a:solidFill>
                  <a:srgbClr val="0070C0"/>
                </a:solidFill>
              </a:rPr>
              <a:t>Indications:</a:t>
            </a:r>
          </a:p>
          <a:p>
            <a:pPr algn="l" rtl="0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   -</a:t>
            </a:r>
            <a:r>
              <a:rPr lang="it-IT" sz="2800" b="1" dirty="0">
                <a:solidFill>
                  <a:schemeClr val="tx1"/>
                </a:solidFill>
              </a:rPr>
              <a:t>G</a:t>
            </a:r>
            <a:r>
              <a:rPr lang="it-IT" sz="2800" b="1" dirty="0" smtClean="0">
                <a:solidFill>
                  <a:schemeClr val="tx1"/>
                </a:solidFill>
              </a:rPr>
              <a:t>enitic (karyotype)</a:t>
            </a:r>
          </a:p>
          <a:p>
            <a:pPr algn="l" rtl="0">
              <a:buNone/>
            </a:pPr>
            <a:r>
              <a:rPr lang="it-IT" sz="2800" b="1" dirty="0" smtClean="0"/>
              <a:t>   -</a:t>
            </a:r>
            <a:r>
              <a:rPr lang="it-IT" sz="2800" b="1" dirty="0">
                <a:solidFill>
                  <a:schemeClr val="tx1"/>
                </a:solidFill>
              </a:rPr>
              <a:t>B</a:t>
            </a:r>
            <a:r>
              <a:rPr lang="it-IT" sz="2800" b="1" dirty="0" smtClean="0">
                <a:solidFill>
                  <a:schemeClr val="tx1"/>
                </a:solidFill>
              </a:rPr>
              <a:t>illirubine level (RH-isoimunisation)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-Fetal lung maturity : (L / S) ratio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-Therputic : in polyhydranios</a:t>
            </a:r>
          </a:p>
          <a:p>
            <a:pPr algn="l" rtl="0"/>
            <a:r>
              <a:rPr lang="it-IT" sz="2800" b="1" i="1" dirty="0" smtClean="0">
                <a:solidFill>
                  <a:srgbClr val="0070C0"/>
                </a:solidFill>
              </a:rPr>
              <a:t>Risks</a:t>
            </a:r>
            <a:r>
              <a:rPr lang="it-IT" sz="2800" b="1" i="1" dirty="0" smtClean="0">
                <a:solidFill>
                  <a:schemeClr val="tx1"/>
                </a:solidFill>
              </a:rPr>
              <a:t>:  ROM ~1%, abortion 0.5%, infection 1/1000</a:t>
            </a:r>
          </a:p>
          <a:p>
            <a:pPr algn="l" rtl="0">
              <a:buNone/>
            </a:pPr>
            <a:r>
              <a:rPr lang="it-IT" sz="2800" b="1" i="1" dirty="0" smtClean="0">
                <a:solidFill>
                  <a:schemeClr val="tx1"/>
                </a:solidFill>
              </a:rPr>
              <a:t>                        </a:t>
            </a: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/>
            <a:endParaRPr lang="it-IT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192688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CVS  chorionic villus sampling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" name="Picture 6" descr="cvs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700808"/>
            <a:ext cx="748883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/>
          </a:bodyPr>
          <a:lstStyle/>
          <a:p>
            <a:pPr rtl="0"/>
            <a:r>
              <a:rPr lang="en-US" sz="3200" dirty="0" smtClean="0">
                <a:solidFill>
                  <a:srgbClr val="FF0000"/>
                </a:solidFill>
              </a:rPr>
              <a:t> chorionic villus sampling (CVS):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Usually done </a:t>
            </a:r>
            <a:r>
              <a:rPr lang="en-US" sz="2800" b="1" dirty="0" smtClean="0"/>
              <a:t>after 10w </a:t>
            </a:r>
          </a:p>
          <a:p>
            <a:pPr algn="l" rtl="0"/>
            <a:r>
              <a:rPr lang="en-US" sz="2800" dirty="0" smtClean="0"/>
              <a:t>It  is the procedure of choice for </a:t>
            </a:r>
            <a:r>
              <a:rPr lang="en-US" sz="2800" b="1" u="sng" dirty="0" smtClean="0"/>
              <a:t>first trimester </a:t>
            </a:r>
            <a:r>
              <a:rPr lang="en-US" sz="2800" dirty="0" smtClean="0"/>
              <a:t>prenatal diagnosis of genetic disorders </a:t>
            </a:r>
          </a:p>
          <a:p>
            <a:pPr algn="l" rtl="0"/>
            <a:r>
              <a:rPr lang="en-US" sz="2800" b="1" u="sng" dirty="0" smtClean="0">
                <a:solidFill>
                  <a:srgbClr val="0070C0"/>
                </a:solidFill>
              </a:rPr>
              <a:t>Complication</a:t>
            </a:r>
            <a:r>
              <a:rPr lang="en-US" sz="2800" dirty="0" smtClean="0"/>
              <a:t>: fetal loss </a:t>
            </a:r>
            <a:r>
              <a:rPr lang="en-US" sz="2400" dirty="0" smtClean="0"/>
              <a:t>(</a:t>
            </a:r>
            <a:r>
              <a:rPr lang="en-US" sz="2400" b="1" dirty="0" smtClean="0"/>
              <a:t>0.7 percent within 14 days of a TA</a:t>
            </a:r>
            <a:r>
              <a:rPr lang="en-US" sz="2400" dirty="0" smtClean="0"/>
              <a:t> </a:t>
            </a:r>
            <a:r>
              <a:rPr lang="en-US" sz="2400" b="1" dirty="0" smtClean="0"/>
              <a:t>CVS procedure and 1.3 percent within 30 days)</a:t>
            </a:r>
            <a:r>
              <a:rPr lang="en-US" sz="3000" b="1" dirty="0" smtClean="0"/>
              <a:t>, </a:t>
            </a:r>
            <a:r>
              <a:rPr lang="en-US" sz="2800" dirty="0" smtClean="0"/>
              <a:t>Procedure-induced limb defects</a:t>
            </a:r>
          </a:p>
          <a:p>
            <a:pPr algn="l" rtl="0"/>
            <a:r>
              <a:rPr lang="en-US" sz="2800" b="1" u="sng" dirty="0" smtClean="0"/>
              <a:t>Second trimester amniocentesis </a:t>
            </a:r>
            <a:r>
              <a:rPr lang="en-US" sz="2800" dirty="0" smtClean="0"/>
              <a:t>is associated with the lowest risk of pregnancy loss; chorionic </a:t>
            </a:r>
            <a:r>
              <a:rPr lang="en-US" sz="2800" dirty="0" err="1" smtClean="0"/>
              <a:t>villus</a:t>
            </a:r>
            <a:r>
              <a:rPr lang="en-US" sz="2800" dirty="0" smtClean="0"/>
              <a:t> samplings safer than early (</a:t>
            </a:r>
            <a:r>
              <a:rPr lang="en-US" sz="2800" dirty="0" err="1" smtClean="0"/>
              <a:t>ie</a:t>
            </a:r>
            <a:r>
              <a:rPr lang="en-US" sz="2800" dirty="0" smtClean="0"/>
              <a:t>, before 15 weeks) amniocentesis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cordocentesis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Dr.Lateefa\My Documents\My Pictures\cord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168352" cy="3528392"/>
          </a:xfrm>
          <a:prstGeom prst="rect">
            <a:avLst/>
          </a:prstGeom>
          <a:noFill/>
        </p:spPr>
      </p:pic>
      <p:pic>
        <p:nvPicPr>
          <p:cNvPr id="1026" name="Picture 2" descr="C:\Documents and Settings\Dr.Lateefa\My Documents\My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09634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cordocentesis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>
                <a:solidFill>
                  <a:srgbClr val="0070C0"/>
                </a:solidFill>
              </a:rPr>
              <a:t>Indication</a:t>
            </a:r>
            <a:r>
              <a:rPr lang="en-US" dirty="0" smtClean="0">
                <a:solidFill>
                  <a:schemeClr val="tx1"/>
                </a:solidFill>
              </a:rPr>
              <a:t>:  - Rapid karyotyping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-Diagnosis of inherited disorders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HB assessment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platelets level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blood transfusion</a:t>
            </a:r>
          </a:p>
          <a:p>
            <a:pPr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0070C0"/>
                </a:solidFill>
              </a:rPr>
              <a:t>Complication</a:t>
            </a:r>
            <a:r>
              <a:rPr lang="en-US" dirty="0" smtClean="0">
                <a:solidFill>
                  <a:schemeClr val="tx1"/>
                </a:solidFill>
              </a:rPr>
              <a:t>:  bleeding, </a:t>
            </a:r>
            <a:r>
              <a:rPr lang="en-US" dirty="0" err="1" smtClean="0">
                <a:solidFill>
                  <a:schemeClr val="tx1"/>
                </a:solidFill>
              </a:rPr>
              <a:t>bradycardia</a:t>
            </a:r>
            <a:r>
              <a:rPr lang="en-US" dirty="0" smtClean="0">
                <a:solidFill>
                  <a:schemeClr val="tx1"/>
                </a:solidFill>
              </a:rPr>
              <a:t>, infection….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Rational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→ </a:t>
            </a:r>
            <a:r>
              <a:rPr lang="en-US" dirty="0" smtClean="0">
                <a:solidFill>
                  <a:schemeClr val="tx1"/>
                </a:solidFill>
              </a:rPr>
              <a:t>fetal oxygenation challenged: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 blood flow directed to brain, heart &amp; adrenal &amp;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blood flow away from the kidney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decrease fetal urine production      </a:t>
            </a:r>
            <a:r>
              <a:rPr lang="en-US" dirty="0" smtClean="0">
                <a:solidFill>
                  <a:srgbClr val="FF0000"/>
                </a:solidFill>
              </a:rPr>
              <a:t>↓ AF volume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 CNS hypoxia                       </a:t>
            </a:r>
            <a:r>
              <a:rPr lang="en-US" dirty="0" smtClean="0">
                <a:solidFill>
                  <a:srgbClr val="FF0000"/>
                </a:solidFill>
              </a:rPr>
              <a:t>↓  Fetal movement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-chemoreceptor's     </a:t>
            </a:r>
            <a:r>
              <a:rPr lang="en-US" dirty="0" err="1" smtClean="0">
                <a:solidFill>
                  <a:schemeClr val="tx1"/>
                </a:solidFill>
              </a:rPr>
              <a:t>vegally</a:t>
            </a:r>
            <a:r>
              <a:rPr lang="en-US" dirty="0" smtClean="0">
                <a:solidFill>
                  <a:schemeClr val="tx1"/>
                </a:solidFill>
              </a:rPr>
              <a:t>-mediated reflex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Fetal heart rate abnormality </a:t>
            </a:r>
            <a:r>
              <a:rPr lang="en-US" dirty="0" smtClean="0">
                <a:solidFill>
                  <a:srgbClr val="FF0000"/>
                </a:solidFill>
              </a:rPr>
              <a:t>late deceleration.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300192" y="26369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99992" y="314096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419872" y="429309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812360" y="429309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771800" y="364502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Fetal heart activity</a:t>
            </a:r>
          </a:p>
          <a:p>
            <a:pPr algn="l" rtl="0"/>
            <a:r>
              <a:rPr lang="en-US" dirty="0" smtClean="0"/>
              <a:t>fetal auscultation (fetal </a:t>
            </a:r>
            <a:r>
              <a:rPr lang="en-US" dirty="0" err="1" smtClean="0"/>
              <a:t>doppler</a:t>
            </a:r>
            <a:r>
              <a:rPr lang="en-US" dirty="0" smtClean="0"/>
              <a:t> device )</a:t>
            </a:r>
          </a:p>
          <a:p>
            <a:pPr algn="l" rtl="0">
              <a:buNone/>
            </a:pPr>
            <a:r>
              <a:rPr lang="en-US" dirty="0" smtClean="0"/>
              <a:t> ~12weeks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 descr="F:\thumbnailCAVZ8B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32403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5027389"/>
          </a:xfrm>
        </p:spPr>
        <p:txBody>
          <a:bodyPr/>
          <a:lstStyle/>
          <a:p>
            <a:pPr algn="l" rtl="0"/>
            <a:r>
              <a:rPr lang="en-US" dirty="0" smtClean="0"/>
              <a:t>fetal heart activity seen by USS</a:t>
            </a:r>
          </a:p>
          <a:p>
            <a:pPr algn="l" rtl="0">
              <a:buNone/>
            </a:pPr>
            <a:r>
              <a:rPr lang="en-US" dirty="0" smtClean="0"/>
              <a:t>Can be seen from </a:t>
            </a:r>
            <a:r>
              <a:rPr lang="en-US" b="1" dirty="0" smtClean="0"/>
              <a:t>6 weeks </a:t>
            </a:r>
            <a:endParaRPr lang="ar-SA" b="1" dirty="0"/>
          </a:p>
        </p:txBody>
      </p:sp>
      <p:pic>
        <p:nvPicPr>
          <p:cNvPr id="2050" name="Picture 2" descr="F:\thumbnailCAQK9B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10445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Early pregnancy assessment</a:t>
            </a:r>
            <a:endParaRPr lang="ar-SA" sz="28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799"/>
            <a:ext cx="8352928" cy="4392489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Fetal movement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Fetal movement are usually first perceptible to mother  ~17w-20w (quickening)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50% of isolated limb movements are perceived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80% of trunk and limb movements</a:t>
            </a:r>
          </a:p>
          <a:p>
            <a:pPr algn="l" rtl="0"/>
            <a:endParaRPr lang="en-US" sz="5100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Fetal growth</a:t>
            </a:r>
          </a:p>
          <a:p>
            <a:pPr algn="l" rtl="0"/>
            <a:r>
              <a:rPr lang="en-US" sz="5100" dirty="0" err="1" smtClean="0">
                <a:solidFill>
                  <a:schemeClr val="tx1"/>
                </a:solidFill>
              </a:rPr>
              <a:t>Symphysis</a:t>
            </a:r>
            <a:r>
              <a:rPr lang="en-US" sz="5100" dirty="0" smtClean="0">
                <a:solidFill>
                  <a:schemeClr val="tx1"/>
                </a:solidFill>
              </a:rPr>
              <a:t> fundal height (SFH)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USS</a:t>
            </a: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Late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Fetal movement counting </a:t>
            </a:r>
            <a:r>
              <a:rPr lang="en-US" dirty="0" smtClean="0">
                <a:solidFill>
                  <a:srgbClr val="FF0000"/>
                </a:solidFill>
              </a:rPr>
              <a:t>(kick chart)</a:t>
            </a:r>
          </a:p>
          <a:p>
            <a:pPr algn="l" rtl="0"/>
            <a:r>
              <a:rPr lang="en-US" dirty="0" smtClean="0"/>
              <a:t>Contraction stress test </a:t>
            </a:r>
            <a:r>
              <a:rPr lang="en-US" dirty="0" smtClean="0">
                <a:solidFill>
                  <a:srgbClr val="FF0000"/>
                </a:solidFill>
              </a:rPr>
              <a:t>(CST)</a:t>
            </a:r>
          </a:p>
          <a:p>
            <a:pPr algn="l" rtl="0"/>
            <a:r>
              <a:rPr lang="en-US" dirty="0" smtClean="0"/>
              <a:t>Non stress test </a:t>
            </a:r>
            <a:r>
              <a:rPr lang="en-US" dirty="0" smtClean="0">
                <a:solidFill>
                  <a:srgbClr val="FF0000"/>
                </a:solidFill>
              </a:rPr>
              <a:t>(NST)</a:t>
            </a:r>
          </a:p>
          <a:p>
            <a:pPr algn="l" rtl="0"/>
            <a:r>
              <a:rPr lang="en-US" dirty="0" smtClean="0"/>
              <a:t> Doppler </a:t>
            </a:r>
            <a:r>
              <a:rPr lang="en-US" dirty="0" err="1" smtClean="0"/>
              <a:t>Velocimetry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(UAV)</a:t>
            </a:r>
          </a:p>
          <a:p>
            <a:pPr algn="l" rtl="0"/>
            <a:r>
              <a:rPr lang="en-US" dirty="0" smtClean="0"/>
              <a:t>amniotic fluid index  </a:t>
            </a:r>
            <a:r>
              <a:rPr lang="en-US" dirty="0" smtClean="0">
                <a:solidFill>
                  <a:srgbClr val="FF0000"/>
                </a:solidFill>
              </a:rPr>
              <a:t>(AFI)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7368"/>
            <a:ext cx="5941392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1124743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fetal movement counting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should be started ~28w in normal pregnancy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&amp;~24w in high risk pregnancy</a:t>
            </a:r>
          </a:p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can reduce  avoidable stillbirth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CARDIFF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-10 movement in 12 hours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-If abnormal </a:t>
            </a:r>
            <a:r>
              <a:rPr lang="en-US" sz="2800" b="1" dirty="0">
                <a:solidFill>
                  <a:schemeClr val="tx1"/>
                </a:solidFill>
              </a:rPr>
              <a:t>→ </a:t>
            </a:r>
            <a:r>
              <a:rPr lang="en-US" sz="2800" b="1" dirty="0" smtClean="0">
                <a:solidFill>
                  <a:schemeClr val="tx1"/>
                </a:solidFill>
              </a:rPr>
              <a:t>further assessment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SADOVSKY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-4 movement /hour if not felt another hour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If not </a:t>
            </a:r>
            <a:r>
              <a:rPr lang="en-US" sz="2800" b="1" dirty="0">
                <a:solidFill>
                  <a:schemeClr val="tx1"/>
                </a:solidFill>
              </a:rPr>
              <a:t>→ further assessment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517</TotalTime>
  <Words>901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Fetal  assessment</vt:lpstr>
      <vt:lpstr>Fetal  assessment</vt:lpstr>
      <vt:lpstr>Rational </vt:lpstr>
      <vt:lpstr>Early pregnancy assessment</vt:lpstr>
      <vt:lpstr>PowerPoint Presentation</vt:lpstr>
      <vt:lpstr>Early pregnancy assessment</vt:lpstr>
      <vt:lpstr>2- Late pregnancy assessment</vt:lpstr>
      <vt:lpstr>PowerPoint Presentation</vt:lpstr>
      <vt:lpstr>fetal movement counting</vt:lpstr>
      <vt:lpstr>Contraction stress test (CST)</vt:lpstr>
      <vt:lpstr>Non stress test (NST)</vt:lpstr>
      <vt:lpstr>Non stress test</vt:lpstr>
      <vt:lpstr>Non stress test (NST)</vt:lpstr>
      <vt:lpstr>Amniotic fluid volume ~AFI</vt:lpstr>
      <vt:lpstr>Amniotic Fluid Index (AFI) </vt:lpstr>
      <vt:lpstr>Biophysical profile (BPP) </vt:lpstr>
      <vt:lpstr>Fetal Biophysical profile/NST+</vt:lpstr>
      <vt:lpstr>BPP</vt:lpstr>
      <vt:lpstr>Doppler velocimetry</vt:lpstr>
      <vt:lpstr>umbilical artery waveform</vt:lpstr>
      <vt:lpstr>Umbilical Artery Doppler</vt:lpstr>
      <vt:lpstr>Invasive fetal assessment</vt:lpstr>
      <vt:lpstr>  Amniocentesis  </vt:lpstr>
      <vt:lpstr>PowerPoint Presentation</vt:lpstr>
      <vt:lpstr> chorionic villus sampling (CVS):</vt:lpstr>
      <vt:lpstr>cordocentesis</vt:lpstr>
      <vt:lpstr>cordocentesis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 assessment</dc:title>
  <dc:creator>saleh</dc:creator>
  <cp:lastModifiedBy>3422</cp:lastModifiedBy>
  <cp:revision>35</cp:revision>
  <dcterms:created xsi:type="dcterms:W3CDTF">2011-09-18T15:37:19Z</dcterms:created>
  <dcterms:modified xsi:type="dcterms:W3CDTF">2016-12-14T09:05:44Z</dcterms:modified>
</cp:coreProperties>
</file>