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15" y="-23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6175" y="1954061"/>
            <a:ext cx="11196181" cy="184097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0000FF"/>
                </a:solidFill>
                <a:latin typeface="Berlin Sans FB Demi" panose="020E0802020502020306" pitchFamily="34" charset="0"/>
              </a:rPr>
              <a:t>OPERATIVE VAGINAL DELIVERIES AND CAESAREAN SECTION (C.S)</a:t>
            </a:r>
            <a:r>
              <a:rPr lang="en-US" sz="5400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285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1354" y="451222"/>
            <a:ext cx="5772411" cy="1293028"/>
          </a:xfrm>
        </p:spPr>
        <p:txBody>
          <a:bodyPr/>
          <a:lstStyle/>
          <a:p>
            <a:pPr algn="ctr"/>
            <a:r>
              <a:rPr lang="en-US" b="1" dirty="0" smtClean="0">
                <a:latin typeface="Berlin Sans FB Demi" panose="020E0802020502020306" pitchFamily="34" charset="0"/>
              </a:rPr>
              <a:t>COMMON POST OP COMPLICATIONS</a:t>
            </a:r>
            <a:endParaRPr lang="en-US" b="1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853" y="2169508"/>
            <a:ext cx="10820400" cy="402412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 smtClean="0">
                <a:latin typeface="Berlin Sans FB Demi" panose="020E0802020502020306" pitchFamily="34" charset="0"/>
              </a:rPr>
              <a:t>Atelectasis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latin typeface="Berlin Sans FB Demi" panose="020E0802020502020306" pitchFamily="34" charset="0"/>
              </a:rPr>
              <a:t>Infection </a:t>
            </a:r>
            <a:r>
              <a:rPr lang="en-US" sz="36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  </a:t>
            </a:r>
            <a:r>
              <a:rPr lang="en-US" sz="3600" dirty="0" err="1" smtClean="0">
                <a:latin typeface="Berlin Sans FB Demi" panose="020E0802020502020306" pitchFamily="34" charset="0"/>
                <a:sym typeface="Wingdings" panose="05000000000000000000" pitchFamily="2" charset="2"/>
              </a:rPr>
              <a:t>Endometritis</a:t>
            </a:r>
            <a:endParaRPr lang="en-US" sz="3600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6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36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  Wound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  UTI</a:t>
            </a:r>
          </a:p>
          <a:p>
            <a:pPr marL="0" indent="0">
              <a:buNone/>
            </a:pPr>
            <a:r>
              <a:rPr lang="en-US" sz="36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36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  Pneumonia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3.  DVT &amp; PE</a:t>
            </a:r>
            <a:endParaRPr lang="en-US" sz="36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0533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994" y="351014"/>
            <a:ext cx="7077206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erlin Sans FB Demi" panose="020E0802020502020306" pitchFamily="34" charset="0"/>
              </a:rPr>
              <a:t>When can a trial of </a:t>
            </a:r>
            <a:r>
              <a:rPr lang="en-US" dirty="0" err="1" smtClean="0">
                <a:latin typeface="Berlin Sans FB Demi" panose="020E0802020502020306" pitchFamily="34" charset="0"/>
              </a:rPr>
              <a:t>labour</a:t>
            </a:r>
            <a:r>
              <a:rPr lang="en-US" dirty="0" smtClean="0">
                <a:latin typeface="Berlin Sans FB Demi" panose="020E0802020502020306" pitchFamily="34" charset="0"/>
              </a:rPr>
              <a:t> be offered after </a:t>
            </a:r>
            <a:r>
              <a:rPr lang="en-US" dirty="0" err="1" smtClean="0">
                <a:latin typeface="Berlin Sans FB Demi" panose="020E0802020502020306" pitchFamily="34" charset="0"/>
              </a:rPr>
              <a:t>c.s</a:t>
            </a:r>
            <a:r>
              <a:rPr lang="en-US" dirty="0" smtClean="0">
                <a:latin typeface="Berlin Sans FB Demi" panose="020E0802020502020306" pitchFamily="34" charset="0"/>
              </a:rPr>
              <a:t>.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592" y="1756149"/>
            <a:ext cx="10820400" cy="460707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VBAC can be offered for non recurrent indications e.g., fetal distress, cord prolapse, placental abruption, breech presentation.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Pelvic adequacy is confirmed by proper clinical radiological methods as needed.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Lower Segment scar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Placental localization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Scar integrity is assured by taking proper post op history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Standard of care is to offer VBAC after one previous C/S and not multiple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Safe set up: Tertiary care  center which can perform emergency C.S as needed.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Patients approval</a:t>
            </a:r>
          </a:p>
          <a:p>
            <a:pPr marL="457200" indent="-457200">
              <a:buAutoNum type="arabicPeriod"/>
            </a:pPr>
            <a:endParaRPr lang="en-US" sz="2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84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9167" y="526378"/>
            <a:ext cx="8610600" cy="1293028"/>
          </a:xfrm>
        </p:spPr>
        <p:txBody>
          <a:bodyPr/>
          <a:lstStyle/>
          <a:p>
            <a:pPr algn="ctr"/>
            <a:r>
              <a:rPr lang="en-US" dirty="0" smtClean="0">
                <a:latin typeface="Berlin Sans FB Demi" panose="020E0802020502020306" pitchFamily="34" charset="0"/>
              </a:rPr>
              <a:t>Measures to reduce C.S. RATE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435" y="1819406"/>
            <a:ext cx="10820400" cy="4781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  </a:t>
            </a:r>
            <a:r>
              <a:rPr lang="en-US" sz="2400" dirty="0" smtClean="0">
                <a:latin typeface="Berlin Sans FB Demi" panose="020E0802020502020306" pitchFamily="34" charset="0"/>
              </a:rPr>
              <a:t>Proper antenatal care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 Demi" panose="020E0802020502020306" pitchFamily="34" charset="0"/>
              </a:rPr>
              <a:t>	For early detection and management of conditions that lead to 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 C.S.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rate e.g. controlling </a:t>
            </a:r>
            <a:r>
              <a:rPr lang="en-US" sz="2400" dirty="0" err="1" smtClean="0">
                <a:latin typeface="Berlin Sans FB Demi" panose="020E0802020502020306" pitchFamily="34" charset="0"/>
                <a:sym typeface="Wingdings" panose="05000000000000000000" pitchFamily="2" charset="2"/>
              </a:rPr>
              <a:t>macrosomia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in diabetes early detection of HTN.  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Post term </a:t>
            </a:r>
            <a:r>
              <a:rPr lang="en-US" sz="2400" dirty="0" err="1" smtClean="0">
                <a:latin typeface="Berlin Sans FB Demi" panose="020E0802020502020306" pitchFamily="34" charset="0"/>
                <a:sym typeface="Wingdings" panose="05000000000000000000" pitchFamily="2" charset="2"/>
              </a:rPr>
              <a:t>ect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.  Performing ECV for breeches.</a:t>
            </a:r>
          </a:p>
          <a:p>
            <a:pPr>
              <a:buFont typeface="Wingdings 2" panose="05020102010507070707" pitchFamily="18" charset="2"/>
              <a:buChar char="E"/>
            </a:pPr>
            <a:r>
              <a:rPr lang="en-US" sz="24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  Prevent infections: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Prophylactic </a:t>
            </a:r>
            <a:r>
              <a:rPr lang="en-US" sz="2400" dirty="0" err="1" smtClean="0">
                <a:latin typeface="Berlin Sans FB Demi" panose="020E0802020502020306" pitchFamily="34" charset="0"/>
                <a:sym typeface="Wingdings" panose="05000000000000000000" pitchFamily="2" charset="2"/>
              </a:rPr>
              <a:t>Ab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+ Aseptic technique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	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Prevention of anemia</a:t>
            </a:r>
          </a:p>
          <a:p>
            <a:pPr>
              <a:buFont typeface="Wingdings 2" panose="05020102010507070707" pitchFamily="18" charset="2"/>
              <a:buChar char="E"/>
            </a:pPr>
            <a:r>
              <a:rPr lang="en-US" sz="24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To prevent DVT.  :   TEDS stocking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	</a:t>
            </a:r>
            <a:r>
              <a:rPr lang="en-US" sz="24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		</a:t>
            </a:r>
            <a:r>
              <a:rPr lang="en-US" sz="2400" dirty="0" err="1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Thromboprophylaxis</a:t>
            </a:r>
            <a:endParaRPr lang="en-US" sz="2400" dirty="0" smtClean="0">
              <a:latin typeface="Berlin Sans FB Demi" panose="020E0802020502020306" pitchFamily="34" charset="0"/>
              <a:sym typeface="Wingdings 2" panose="05020102010507070707" pitchFamily="18" charset="2"/>
            </a:endParaRP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	</a:t>
            </a:r>
            <a:r>
              <a:rPr lang="en-US" sz="24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		Early ambulation</a:t>
            </a:r>
            <a:endParaRPr lang="en-US" sz="2400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52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4942" y="388592"/>
            <a:ext cx="3965532" cy="876537"/>
          </a:xfrm>
        </p:spPr>
        <p:txBody>
          <a:bodyPr/>
          <a:lstStyle/>
          <a:p>
            <a:pPr algn="ctr"/>
            <a:r>
              <a:rPr lang="en-US" dirty="0" smtClean="0">
                <a:latin typeface="Berlin Sans FB Demi" panose="020E0802020502020306" pitchFamily="34" charset="0"/>
              </a:rPr>
              <a:t>POST CARE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48" y="1505628"/>
            <a:ext cx="10820400" cy="470728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VS hourly x 4 hours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I.V. fluids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Analgesia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Checking Fundus + Lochia</a:t>
            </a:r>
          </a:p>
          <a:p>
            <a:pPr marL="514350" indent="-514350">
              <a:buAutoNum type="arabicPeriod"/>
            </a:pPr>
            <a:r>
              <a:rPr lang="en-US" sz="3200" smtClean="0">
                <a:latin typeface="Berlin Sans FB Demi" panose="020E0802020502020306" pitchFamily="34" charset="0"/>
              </a:rPr>
              <a:t>Urine output </a:t>
            </a:r>
            <a:r>
              <a:rPr lang="en-US" sz="3200" dirty="0" smtClean="0">
                <a:latin typeface="Berlin Sans FB Demi" panose="020E0802020502020306" pitchFamily="34" charset="0"/>
              </a:rPr>
              <a:t>+ catheter care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Wound care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Early ambulation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Antibiotics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Berlin Sans FB Demi" panose="020E0802020502020306" pitchFamily="34" charset="0"/>
              </a:rPr>
              <a:t>Thromboprohylaxis</a:t>
            </a:r>
            <a:endParaRPr lang="en-US" sz="3200" dirty="0" smtClean="0">
              <a:latin typeface="Berlin Sans FB Demi" panose="020E0802020502020306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Breast care and breast feeding</a:t>
            </a:r>
            <a:endParaRPr lang="en-US" sz="32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41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1458" y="576482"/>
            <a:ext cx="5835041" cy="91411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Definition</a:t>
            </a:r>
            <a:endParaRPr lang="en-US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0597"/>
            <a:ext cx="10820400" cy="4024125"/>
          </a:xfrm>
        </p:spPr>
        <p:txBody>
          <a:bodyPr/>
          <a:lstStyle/>
          <a:p>
            <a:pPr>
              <a:buFont typeface="Wingdings 2" panose="05020102010507070707" pitchFamily="18" charset="2"/>
              <a:buChar char="E"/>
            </a:pPr>
            <a:r>
              <a:rPr lang="en-US" dirty="0" smtClean="0">
                <a:latin typeface="Berlin Sans FB Demi" panose="020E0802020502020306" pitchFamily="34" charset="0"/>
              </a:rPr>
              <a:t>  It is the delivery of the fetus using an instrument through the vaginal route. </a:t>
            </a:r>
          </a:p>
          <a:p>
            <a:pPr marL="0" indent="0">
              <a:buNone/>
            </a:pPr>
            <a:r>
              <a:rPr lang="en-US" dirty="0" smtClean="0">
                <a:latin typeface="Berlin Sans FB Demi" panose="020E0802020502020306" pitchFamily="34" charset="0"/>
              </a:rPr>
              <a:t>	Instruments </a:t>
            </a:r>
            <a:r>
              <a:rPr lang="en-US" dirty="0">
                <a:latin typeface="Berlin Sans FB Demi" panose="020E0802020502020306" pitchFamily="34" charset="0"/>
              </a:rPr>
              <a:t>could be :  </a:t>
            </a:r>
            <a:r>
              <a:rPr lang="en-US" dirty="0">
                <a:latin typeface="Berlin Sans FB Demi" panose="020E0802020502020306" pitchFamily="34" charset="0"/>
                <a:sym typeface="Wingdings" panose="05000000000000000000" pitchFamily="2" charset="2"/>
              </a:rPr>
              <a:t></a:t>
            </a:r>
            <a:r>
              <a:rPr lang="en-US" dirty="0">
                <a:latin typeface="Berlin Sans FB Demi" panose="020E0802020502020306" pitchFamily="34" charset="0"/>
              </a:rPr>
              <a:t>   Forceps</a:t>
            </a:r>
          </a:p>
          <a:p>
            <a:pPr marL="0" indent="0">
              <a:buNone/>
            </a:pPr>
            <a:r>
              <a:rPr lang="en-US" dirty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             </a:t>
            </a:r>
            <a:r>
              <a:rPr lang="en-US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   Vacuum</a:t>
            </a:r>
            <a:endParaRPr lang="en-US" dirty="0" smtClean="0">
              <a:latin typeface="Berlin Sans FB Demi" panose="020E0802020502020306" pitchFamily="34" charset="0"/>
            </a:endParaRPr>
          </a:p>
          <a:p>
            <a:pPr>
              <a:buFont typeface="Wingdings 2" panose="05020102010507070707" pitchFamily="18" charset="2"/>
              <a:buChar char="E"/>
            </a:pPr>
            <a:r>
              <a:rPr lang="en-US" dirty="0" smtClean="0">
                <a:latin typeface="Berlin Sans FB Demi" panose="020E0802020502020306" pitchFamily="34" charset="0"/>
              </a:rPr>
              <a:t>  </a:t>
            </a:r>
            <a:r>
              <a:rPr lang="en-US" dirty="0">
                <a:latin typeface="Berlin Sans FB Demi" panose="020E0802020502020306" pitchFamily="34" charset="0"/>
                <a:sym typeface="Wingdings" panose="05000000000000000000" pitchFamily="2" charset="2"/>
              </a:rPr>
              <a:t>Incidence of operative deliveries is 3.5 %</a:t>
            </a:r>
          </a:p>
          <a:p>
            <a:pPr>
              <a:buFont typeface="Wingdings 2" panose="05020102010507070707" pitchFamily="18" charset="2"/>
              <a:buChar char="E"/>
            </a:pPr>
            <a:r>
              <a:rPr lang="en-US" dirty="0" smtClean="0">
                <a:latin typeface="Berlin Sans FB Demi" panose="020E0802020502020306" pitchFamily="34" charset="0"/>
              </a:rPr>
              <a:t>  Indications of operative delivery</a:t>
            </a:r>
          </a:p>
          <a:p>
            <a:pPr marL="0" indent="0">
              <a:buNone/>
            </a:pPr>
            <a:endParaRPr lang="en-US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939761"/>
              </p:ext>
            </p:extLst>
          </p:nvPr>
        </p:nvGraphicFramePr>
        <p:xfrm>
          <a:off x="942233" y="3660522"/>
          <a:ext cx="10180878" cy="252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0439"/>
                <a:gridCol w="5090439"/>
              </a:tblGrid>
              <a:tr h="4380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MATERNAL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FETAL</a:t>
                      </a:r>
                      <a:endParaRPr lang="en-US" sz="2000" b="1" dirty="0"/>
                    </a:p>
                  </a:txBody>
                  <a:tcPr/>
                </a:tc>
              </a:tr>
              <a:tr h="43807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1.  Prolonged or  arrested 2</a:t>
                      </a:r>
                      <a:r>
                        <a:rPr lang="en-US" sz="2000" b="1" baseline="30000" dirty="0" smtClean="0"/>
                        <a:t>nd</a:t>
                      </a:r>
                      <a:r>
                        <a:rPr lang="en-US" sz="2000" b="1" dirty="0" smtClean="0"/>
                        <a:t> stage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1.  Fetal distress</a:t>
                      </a:r>
                      <a:endParaRPr lang="en-US" sz="2000" b="1" dirty="0"/>
                    </a:p>
                  </a:txBody>
                  <a:tcPr/>
                </a:tc>
              </a:tr>
              <a:tr h="43807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2.  Poor maternal effort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2.  Prematurity  (Forceps only)</a:t>
                      </a:r>
                      <a:endParaRPr lang="en-US" sz="2000" b="1" dirty="0"/>
                    </a:p>
                  </a:txBody>
                  <a:tcPr/>
                </a:tc>
              </a:tr>
              <a:tr h="43807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3.  Maternal cardiac disease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3.  Certain </a:t>
                      </a:r>
                      <a:r>
                        <a:rPr lang="en-US" sz="2000" b="1" dirty="0" err="1" smtClean="0"/>
                        <a:t>malpositions</a:t>
                      </a:r>
                      <a:endParaRPr lang="en-US" sz="2000" b="1" dirty="0"/>
                    </a:p>
                  </a:txBody>
                  <a:tcPr/>
                </a:tc>
              </a:tr>
              <a:tr h="775050"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en-US" sz="2000" b="1" baseline="0" dirty="0" smtClean="0"/>
                        <a:t>Patients with retinal detachment  or post op for similar ocular conditions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3114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937" y="438696"/>
            <a:ext cx="7626263" cy="1293028"/>
          </a:xfrm>
        </p:spPr>
        <p:txBody>
          <a:bodyPr/>
          <a:lstStyle/>
          <a:p>
            <a:pPr algn="ctr"/>
            <a:r>
              <a:rPr lang="en-US" dirty="0" smtClean="0">
                <a:latin typeface="Berlin Sans FB Demi" panose="020E0802020502020306" pitchFamily="34" charset="0"/>
              </a:rPr>
              <a:t>Pre-Requisite for forceps and </a:t>
            </a:r>
            <a:r>
              <a:rPr lang="en-US" dirty="0" err="1" smtClean="0">
                <a:latin typeface="Berlin Sans FB Demi" panose="020E0802020502020306" pitchFamily="34" charset="0"/>
              </a:rPr>
              <a:t>ventouse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540" y="1831305"/>
            <a:ext cx="10820400" cy="4807490"/>
          </a:xfrm>
        </p:spPr>
        <p:txBody>
          <a:bodyPr/>
          <a:lstStyle/>
          <a:p>
            <a:r>
              <a:rPr lang="en-US" dirty="0" smtClean="0">
                <a:latin typeface="Berlin Sans FB Demi" panose="020E0802020502020306" pitchFamily="34" charset="0"/>
              </a:rPr>
              <a:t>1.  Cervix has to be fully dilated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2. Membranes ruptured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3. Head has to be engaged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4. Vertex presentation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5. Head position known (forceps can be applied on the head for cephalic presentation or after coming head for breech presentation)</a:t>
            </a:r>
          </a:p>
          <a:p>
            <a:pPr marL="0" indent="0">
              <a:buNone/>
            </a:pPr>
            <a:endParaRPr lang="en-US" sz="8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Berlin Sans FB Demi" panose="020E0802020502020306" pitchFamily="34" charset="0"/>
              </a:rPr>
              <a:t>Ventouse</a:t>
            </a:r>
            <a:r>
              <a:rPr lang="en-US" dirty="0" smtClean="0">
                <a:latin typeface="Berlin Sans FB Demi" panose="020E0802020502020306" pitchFamily="34" charset="0"/>
              </a:rPr>
              <a:t> can only be applied on the head.</a:t>
            </a:r>
          </a:p>
          <a:p>
            <a:pPr marL="0" indent="0">
              <a:buNone/>
            </a:pPr>
            <a:r>
              <a:rPr lang="en-US" dirty="0" smtClean="0">
                <a:latin typeface="Berlin Sans FB Demi" panose="020E0802020502020306" pitchFamily="34" charset="0"/>
              </a:rPr>
              <a:t>Conditions to be fulfilled</a:t>
            </a:r>
          </a:p>
          <a:p>
            <a:pPr marL="457200" indent="-457200">
              <a:buAutoNum type="arabicPeriod"/>
            </a:pPr>
            <a:r>
              <a:rPr lang="en-US" dirty="0" smtClean="0">
                <a:latin typeface="Berlin Sans FB Demi" panose="020E0802020502020306" pitchFamily="34" charset="0"/>
              </a:rPr>
              <a:t>Adequate analgesia</a:t>
            </a:r>
          </a:p>
          <a:p>
            <a:pPr marL="457200" indent="-457200">
              <a:buAutoNum type="arabicPeriod"/>
            </a:pPr>
            <a:r>
              <a:rPr lang="en-US" dirty="0" smtClean="0">
                <a:latin typeface="Berlin Sans FB Demi" panose="020E0802020502020306" pitchFamily="34" charset="0"/>
              </a:rPr>
              <a:t>Empty bladder</a:t>
            </a:r>
          </a:p>
          <a:p>
            <a:pPr marL="457200" indent="-457200">
              <a:buAutoNum type="arabicPeriod"/>
            </a:pPr>
            <a:r>
              <a:rPr lang="en-US" dirty="0" smtClean="0">
                <a:latin typeface="Berlin Sans FB Demi" panose="020E0802020502020306" pitchFamily="34" charset="0"/>
              </a:rPr>
              <a:t>Adequate episiotomy</a:t>
            </a:r>
          </a:p>
          <a:p>
            <a:pPr marL="0" indent="0">
              <a:buNone/>
            </a:pPr>
            <a:endParaRPr lang="en-US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3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3158" y="638479"/>
            <a:ext cx="8901830" cy="112769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400" b="1" dirty="0" smtClean="0">
                <a:latin typeface="Berlin Sans FB Demi" panose="020E0802020502020306" pitchFamily="34" charset="0"/>
              </a:rPr>
              <a:t>COMPLICATIONS OF INSTRUMENTAL DELIVERIES</a:t>
            </a:r>
            <a:endParaRPr lang="en-US" sz="4400" b="1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703724"/>
              </p:ext>
            </p:extLst>
          </p:nvPr>
        </p:nvGraphicFramePr>
        <p:xfrm>
          <a:off x="1114817" y="1853851"/>
          <a:ext cx="9958192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9096"/>
                <a:gridCol w="497909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erlin Sans FB Demi" panose="020E0802020502020306" pitchFamily="34" charset="0"/>
                        </a:rPr>
                        <a:t>MATERNAL</a:t>
                      </a:r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erlin Sans FB Demi" panose="020E0802020502020306" pitchFamily="34" charset="0"/>
                        </a:rPr>
                        <a:t>FETAL</a:t>
                      </a:r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 2" panose="05020102010507070707" pitchFamily="18" charset="2"/>
                        <a:buChar char="E"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Genital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tract lacerations, </a:t>
                      </a:r>
                      <a:r>
                        <a:rPr lang="en-US" sz="2400" baseline="0" dirty="0" err="1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Cx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, </a:t>
                      </a:r>
                    </a:p>
                    <a:p>
                      <a:pPr marL="0" indent="0">
                        <a:buFont typeface="Wingdings 2" panose="05020102010507070707" pitchFamily="18" charset="2"/>
                        <a:buNone/>
                      </a:pP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    vagina, Hemorrhage</a:t>
                      </a:r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Char char="E"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Skull fractures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Wingdings 2" panose="05020102010507070707" pitchFamily="18" charset="2"/>
                        </a:rPr>
                        <a:t>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n-US" sz="2400" baseline="0" dirty="0" err="1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Cephalohematoma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Extensions of episiotomy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Caput succedaneum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Sphincter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lacerations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Facial Palsy 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Char char="E"/>
                        <a:tabLst/>
                        <a:defRPr/>
                      </a:pP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Fecal and flatus incontinence or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    injury to rectal mucosa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Scalp laceration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Intracranial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n-US" sz="2400" baseline="0" dirty="0" err="1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haemorrhage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Infant death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36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6208" y="738693"/>
            <a:ext cx="9448800" cy="952321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Berlin Sans FB Demi" panose="020E0802020502020306" pitchFamily="34" charset="0"/>
              </a:rPr>
              <a:t>Trial of instrumental delivery</a:t>
            </a:r>
            <a:endParaRPr lang="en-US" sz="4400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619" y="2216759"/>
            <a:ext cx="11296389" cy="2705969"/>
          </a:xfrm>
        </p:spPr>
        <p:txBody>
          <a:bodyPr>
            <a:normAutofit/>
          </a:bodyPr>
          <a:lstStyle/>
          <a:p>
            <a:pPr marL="571500" indent="-571500">
              <a:buFont typeface="Wingdings 2" panose="05020102010507070707" pitchFamily="18" charset="2"/>
              <a:buChar char="E"/>
            </a:pPr>
            <a:r>
              <a:rPr lang="en-US" sz="36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Should be performed in O.R. with anesthetist present + pediatrician to resuscitate.</a:t>
            </a:r>
          </a:p>
          <a:p>
            <a:pPr marL="571500" indent="-571500">
              <a:buFont typeface="Wingdings 2" panose="05020102010507070707" pitchFamily="18" charset="2"/>
              <a:buChar char="E"/>
            </a:pPr>
            <a:r>
              <a:rPr lang="en-US" sz="36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All teams ready to proceed to C.S. in case failed instrumental delivery</a:t>
            </a:r>
            <a:endParaRPr lang="en-US" sz="36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59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5086" y="375780"/>
            <a:ext cx="5743183" cy="77256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Berlin Sans FB Demi" panose="020E0802020502020306" pitchFamily="34" charset="0"/>
              </a:rPr>
              <a:t>Caesarean Section</a:t>
            </a:r>
            <a:endParaRPr lang="en-US" sz="40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2395" y="1289834"/>
            <a:ext cx="10045874" cy="4221617"/>
          </a:xfrm>
        </p:spPr>
        <p:txBody>
          <a:bodyPr>
            <a:normAutofit/>
          </a:bodyPr>
          <a:lstStyle/>
          <a:p>
            <a:pPr marL="457200" indent="-457200">
              <a:buFont typeface="Wingdings 2" panose="05020102010507070707" pitchFamily="18" charset="2"/>
              <a:buChar char="E"/>
            </a:pP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Rate      :    </a:t>
            </a:r>
            <a:r>
              <a:rPr lang="en-US" sz="2800" dirty="0" smtClean="0">
                <a:latin typeface="Berlin Sans FB Demi" panose="020E0802020502020306" pitchFamily="34" charset="0"/>
                <a:sym typeface="Symbol" panose="05050102010706020507" pitchFamily="18" charset="2"/>
              </a:rPr>
              <a:t>  </a:t>
            </a: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25%</a:t>
            </a:r>
          </a:p>
          <a:p>
            <a:pPr marL="457200" indent="-457200">
              <a:buFont typeface="Wingdings 2" panose="05020102010507070707" pitchFamily="18" charset="2"/>
              <a:buChar char="E"/>
            </a:pP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Maternal mortality      5 – 6 per 100,000 C/S</a:t>
            </a:r>
          </a:p>
          <a:p>
            <a:pPr marL="457200" indent="-457200">
              <a:buFont typeface="Wingdings 2" panose="05020102010507070707" pitchFamily="18" charset="2"/>
              <a:buChar char="E"/>
            </a:pP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Perinatal mortality     3/1000  USA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                                            7/1000  U.K</a:t>
            </a:r>
          </a:p>
          <a:p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C. S.  Could be: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    I.  Elective C/S  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   Planned and timed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II.  Emergency C/S  Unplanned during labor or before 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           the onset of </a:t>
            </a:r>
            <a:r>
              <a:rPr lang="en-US" sz="2800" dirty="0" err="1" smtClean="0">
                <a:latin typeface="Berlin Sans FB Demi" panose="020E0802020502020306" pitchFamily="34" charset="0"/>
                <a:sym typeface="Wingdings" panose="05000000000000000000" pitchFamily="2" charset="2"/>
              </a:rPr>
              <a:t>labour</a:t>
            </a:r>
            <a:endParaRPr lang="en-US" sz="2800" dirty="0">
              <a:latin typeface="Berlin Sans FB Demi" panose="020E0802020502020306" pitchFamily="34" charset="0"/>
            </a:endParaRPr>
          </a:p>
          <a:p>
            <a:endParaRPr lang="en-US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9168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536" y="601534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Berlin Sans FB Demi" panose="020E0802020502020306" pitchFamily="34" charset="0"/>
              </a:rPr>
              <a:t>DIFFERENT METHODS OF PERFORMING DIFFERENT TYPES OF C/S </a:t>
            </a:r>
            <a:endParaRPr lang="en-US" b="1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726153"/>
              </p:ext>
            </p:extLst>
          </p:nvPr>
        </p:nvGraphicFramePr>
        <p:xfrm>
          <a:off x="685800" y="2193925"/>
          <a:ext cx="10820400" cy="3730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/>
                <a:gridCol w="5410200"/>
              </a:tblGrid>
              <a:tr h="565286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  SKIN INCISION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UTERINE</a:t>
                      </a:r>
                      <a:r>
                        <a:rPr lang="en-US" sz="2400" b="1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INCISION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146974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a. Low</a:t>
                      </a:r>
                      <a:r>
                        <a:rPr lang="en-US" sz="2400" b="1" baseline="0" dirty="0" smtClean="0">
                          <a:latin typeface="Berlin Sans FB Demi" panose="020E0802020502020306" pitchFamily="34" charset="0"/>
                        </a:rPr>
                        <a:t> transverse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Upper</a:t>
                      </a:r>
                      <a:r>
                        <a:rPr lang="en-US" sz="2400" b="1" baseline="0" dirty="0" smtClean="0">
                          <a:latin typeface="Berlin Sans FB Demi" panose="020E0802020502020306" pitchFamily="34" charset="0"/>
                        </a:rPr>
                        <a:t> Segment (Classical) transverse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1" baseline="0" dirty="0" smtClean="0">
                          <a:latin typeface="Berlin Sans FB Demi" panose="020E0802020502020306" pitchFamily="34" charset="0"/>
                        </a:rPr>
                        <a:t>     vertical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565286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b.  Midline 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b.  Lower segment 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565286">
                <a:tc>
                  <a:txBody>
                    <a:bodyPr/>
                    <a:lstStyle/>
                    <a:p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      - transverse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565286">
                <a:tc>
                  <a:txBody>
                    <a:bodyPr/>
                    <a:lstStyle/>
                    <a:p>
                      <a:endParaRPr lang="en-US" sz="2400" b="1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      - vertical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17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3079" y="287756"/>
            <a:ext cx="5830866" cy="130305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latin typeface="Berlin Sans FB Demi" panose="020E0802020502020306" pitchFamily="34" charset="0"/>
              </a:rPr>
              <a:t>COMPLICATIONS OF UPPER SEGMENT C/S</a:t>
            </a:r>
            <a:endParaRPr lang="en-US" sz="48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8904" y="1590806"/>
            <a:ext cx="8993688" cy="373275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Berlin Sans FB Demi" panose="020E0802020502020306" pitchFamily="34" charset="0"/>
              </a:rPr>
              <a:t>1.  Bleeding 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</a:t>
            </a:r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</a:t>
            </a:r>
            <a:endParaRPr lang="en-US" sz="2800" dirty="0">
              <a:latin typeface="Berlin Sans FB Demi" panose="020E0802020502020306" pitchFamily="34" charset="0"/>
            </a:endParaRPr>
          </a:p>
          <a:p>
            <a:pPr marL="514350" indent="-514350">
              <a:buAutoNum type="arabicPeriod" startAt="2"/>
            </a:pPr>
            <a:r>
              <a:rPr lang="en-US" sz="2800" dirty="0" smtClean="0">
                <a:latin typeface="Berlin Sans FB Demi" panose="020E0802020502020306" pitchFamily="34" charset="0"/>
              </a:rPr>
              <a:t>Organ injury  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  Bowel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  Bladder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  Ureter</a:t>
            </a:r>
          </a:p>
          <a:p>
            <a:pPr marL="514350" indent="-514350">
              <a:buAutoNum type="arabicPeriod" startAt="3"/>
            </a:pP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Adhesions formation</a:t>
            </a:r>
          </a:p>
          <a:p>
            <a:pPr marL="514350" indent="-514350">
              <a:buAutoNum type="arabicPeriod" startAt="3"/>
            </a:pP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Rupture scar in future pregnancy higher than lower segment scar</a:t>
            </a:r>
          </a:p>
          <a:p>
            <a:pPr marL="514350" indent="-514350">
              <a:buAutoNum type="arabicPeriod" startAt="3"/>
            </a:pP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More difficult to repair</a:t>
            </a:r>
          </a:p>
          <a:p>
            <a:pPr marL="514350" indent="-514350">
              <a:buAutoNum type="arabicPeriod" startAt="3"/>
            </a:pPr>
            <a:endParaRPr lang="en-US" sz="2800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514350" indent="-514350">
              <a:buAutoNum type="arabicPeriod" startAt="2"/>
            </a:pPr>
            <a:endParaRPr lang="en-US" sz="2800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endParaRPr lang="en-US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88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4192" y="426170"/>
            <a:ext cx="7087644" cy="129302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COMPLICATIONS OF LOWER SEGMENT</a:t>
            </a:r>
            <a:endParaRPr lang="en-US" b="1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368" y="1844458"/>
            <a:ext cx="10324578" cy="448118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sz="3200" dirty="0" err="1" smtClean="0">
                <a:latin typeface="Berlin Sans FB Demi" panose="020E0802020502020306" pitchFamily="34" charset="0"/>
              </a:rPr>
              <a:t>Haemorrhage</a:t>
            </a:r>
            <a:endParaRPr lang="en-US" sz="3200" dirty="0" smtClean="0">
              <a:latin typeface="Berlin Sans FB Demi" panose="020E0802020502020306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Extension of incision  </a:t>
            </a: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  lateral</a:t>
            </a: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              downwards</a:t>
            </a:r>
            <a:endParaRPr lang="en-US" sz="3200" dirty="0" smtClean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</a:rPr>
              <a:t>3.  Organ injury	</a:t>
            </a: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  bladder</a:t>
            </a:r>
          </a:p>
          <a:p>
            <a:pPr marL="0" indent="0">
              <a:buNone/>
            </a:pPr>
            <a:r>
              <a:rPr lang="en-US" sz="3200" dirty="0">
                <a:latin typeface="Berlin Sans FB Demi" panose="020E0802020502020306" pitchFamily="34" charset="0"/>
                <a:sym typeface="Wingdings" panose="05000000000000000000" pitchFamily="2" charset="2"/>
              </a:rPr>
              <a:t>	</a:t>
            </a: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	</a:t>
            </a:r>
            <a:r>
              <a:rPr lang="en-US" sz="32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   Bowel</a:t>
            </a: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   Ureter</a:t>
            </a:r>
            <a:endParaRPr lang="en-US" sz="3200" dirty="0" smtClean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</a:rPr>
              <a:t>4.  Rupture scar</a:t>
            </a: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</a:rPr>
              <a:t>5.  Abnormal placentation in future pregnancy</a:t>
            </a:r>
          </a:p>
          <a:p>
            <a:pPr marL="457200" lvl="1" indent="0">
              <a:buNone/>
            </a:pPr>
            <a:r>
              <a:rPr lang="en-US" sz="3000" dirty="0">
                <a:latin typeface="Berlin Sans FB Demi" panose="020E0802020502020306" pitchFamily="34" charset="0"/>
              </a:rPr>
              <a:t>	</a:t>
            </a:r>
            <a:r>
              <a:rPr lang="en-US" sz="3000" dirty="0" smtClean="0">
                <a:latin typeface="Berlin Sans FB Demi" panose="020E0802020502020306" pitchFamily="34" charset="0"/>
              </a:rPr>
              <a:t>Low lying placenta</a:t>
            </a:r>
          </a:p>
          <a:p>
            <a:pPr marL="457200" lvl="1" indent="0">
              <a:buNone/>
            </a:pPr>
            <a:r>
              <a:rPr lang="en-US" sz="3000" dirty="0">
                <a:latin typeface="Berlin Sans FB Demi" panose="020E0802020502020306" pitchFamily="34" charset="0"/>
              </a:rPr>
              <a:t>	</a:t>
            </a:r>
            <a:r>
              <a:rPr lang="en-US" sz="3000" dirty="0" err="1" smtClean="0">
                <a:latin typeface="Berlin Sans FB Demi" panose="020E0802020502020306" pitchFamily="34" charset="0"/>
              </a:rPr>
              <a:t>Accreta</a:t>
            </a:r>
            <a:r>
              <a:rPr lang="en-US" sz="3000" dirty="0" smtClean="0">
                <a:latin typeface="Berlin Sans FB Demi" panose="020E0802020502020306" pitchFamily="34" charset="0"/>
              </a:rPr>
              <a:t>, </a:t>
            </a:r>
            <a:r>
              <a:rPr lang="en-US" sz="3000" dirty="0" err="1" smtClean="0">
                <a:latin typeface="Berlin Sans FB Demi" panose="020E0802020502020306" pitchFamily="34" charset="0"/>
              </a:rPr>
              <a:t>increta</a:t>
            </a:r>
            <a:r>
              <a:rPr lang="en-US" sz="3000" dirty="0" smtClean="0">
                <a:latin typeface="Berlin Sans FB Demi" panose="020E0802020502020306" pitchFamily="34" charset="0"/>
              </a:rPr>
              <a:t>, </a:t>
            </a:r>
            <a:r>
              <a:rPr lang="en-US" sz="3000" dirty="0" err="1" smtClean="0">
                <a:latin typeface="Berlin Sans FB Demi" panose="020E0802020502020306" pitchFamily="34" charset="0"/>
              </a:rPr>
              <a:t>perceta</a:t>
            </a:r>
            <a:endParaRPr lang="en-US" sz="3000" dirty="0" smtClean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</a:rPr>
              <a:t>6.  Adhesions specially bladder</a:t>
            </a:r>
          </a:p>
          <a:p>
            <a:pPr marL="514350" indent="-514350">
              <a:buAutoNum type="arabicPeriod"/>
            </a:pPr>
            <a:endParaRPr lang="en-US" sz="32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4872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309</TotalTime>
  <Words>525</Words>
  <Application>Microsoft Office PowerPoint</Application>
  <PresentationFormat>Custom</PresentationFormat>
  <Paragraphs>128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Vapor Trail</vt:lpstr>
      <vt:lpstr>OPERATIVE VAGINAL DELIVERIES AND CAESAREAN SECTION (C.S) </vt:lpstr>
      <vt:lpstr>Definition</vt:lpstr>
      <vt:lpstr>Pre-Requisite for forceps and ventouse</vt:lpstr>
      <vt:lpstr>PowerPoint Presentation</vt:lpstr>
      <vt:lpstr>Trial of instrumental delivery</vt:lpstr>
      <vt:lpstr>Caesarean Section</vt:lpstr>
      <vt:lpstr>DIFFERENT METHODS OF PERFORMING DIFFERENT TYPES OF C/S </vt:lpstr>
      <vt:lpstr>COMPLICATIONS OF UPPER SEGMENT C/S</vt:lpstr>
      <vt:lpstr>COMPLICATIONS OF LOWER SEGMENT</vt:lpstr>
      <vt:lpstr>COMMON POST OP COMPLICATIONS</vt:lpstr>
      <vt:lpstr>When can a trial of labour be offered after c.s.</vt:lpstr>
      <vt:lpstr>Measures to reduce C.S. RATE</vt:lpstr>
      <vt:lpstr>POST CARE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OPERATIVE VAGINAL DELIVERIES AND CAESAREAN</dc:title>
  <dc:creator>denden</dc:creator>
  <cp:lastModifiedBy>3422</cp:lastModifiedBy>
  <cp:revision>36</cp:revision>
  <dcterms:created xsi:type="dcterms:W3CDTF">2016-09-19T05:16:36Z</dcterms:created>
  <dcterms:modified xsi:type="dcterms:W3CDTF">2016-12-13T07:08:34Z</dcterms:modified>
</cp:coreProperties>
</file>