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80"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0" autoAdjust="0"/>
    <p:restoredTop sz="94660"/>
  </p:normalViewPr>
  <p:slideViewPr>
    <p:cSldViewPr>
      <p:cViewPr varScale="1">
        <p:scale>
          <a:sx n="106" d="100"/>
          <a:sy n="106" d="100"/>
        </p:scale>
        <p:origin x="-16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5240FC-E638-4449-BC5D-D3BC0DB27C57}" type="datetimeFigureOut">
              <a:rPr lang="en-GB" smtClean="0"/>
              <a:pPr/>
              <a:t>19/09/2016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B7CE4-67EF-4C32-8C4F-34BF3AE3E0BD}"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n.wikipedia.org/wiki/Camillo_Golgi" TargetMode="External"/><Relationship Id="rId13" Type="http://schemas.openxmlformats.org/officeDocument/2006/relationships/hyperlink" Target="http://en.wikipedia.org/wiki/Endomembrane_system" TargetMode="External"/><Relationship Id="rId3" Type="http://schemas.openxmlformats.org/officeDocument/2006/relationships/hyperlink" Target="http://en.wikipedia.org/wiki/Drug_metabolism" TargetMode="External"/><Relationship Id="rId7" Type="http://schemas.openxmlformats.org/officeDocument/2006/relationships/hyperlink" Target="http://en.wikipedia.org/wiki/Golgi_apparatus" TargetMode="External"/><Relationship Id="rId12" Type="http://schemas.openxmlformats.org/officeDocument/2006/relationships/hyperlink" Target="http://en.wikipedia.org/wiki/Secretion"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Cell_(biology)" TargetMode="External"/><Relationship Id="rId11" Type="http://schemas.openxmlformats.org/officeDocument/2006/relationships/hyperlink" Target="http://en.wikipedia.org/wiki/Lipid" TargetMode="External"/><Relationship Id="rId5" Type="http://schemas.openxmlformats.org/officeDocument/2006/relationships/hyperlink" Target="http://en.wikipedia.org/wiki/Eukaryotic" TargetMode="External"/><Relationship Id="rId10" Type="http://schemas.openxmlformats.org/officeDocument/2006/relationships/hyperlink" Target="http://en.wikipedia.org/wiki/Protein" TargetMode="External"/><Relationship Id="rId4" Type="http://schemas.openxmlformats.org/officeDocument/2006/relationships/hyperlink" Target="http://en.wikipedia.org/wiki/Organelle" TargetMode="External"/><Relationship Id="rId9" Type="http://schemas.openxmlformats.org/officeDocument/2006/relationships/hyperlink" Target="http://en.wikipedia.org/wiki/Macromolecul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914400" y="4167810"/>
            <a:ext cx="5029200" cy="4028671"/>
          </a:xfrm>
        </p:spPr>
        <p:txBody>
          <a:bodyPr>
            <a:normAutofit/>
          </a:bodyPr>
          <a:lstStyle/>
          <a:p>
            <a:pPr algn="l" rtl="0"/>
            <a:r>
              <a:rPr lang="en-US" sz="900" dirty="0" smtClean="0"/>
              <a:t>The nuclous contains most of the DNA – white blood cells. Only nucleated cells have DNA. RBC – No DNA</a:t>
            </a:r>
          </a:p>
          <a:p>
            <a:pPr algn="l" rtl="0"/>
            <a:r>
              <a:rPr lang="en-US" sz="900" dirty="0" smtClean="0"/>
              <a:t>3 BILLION BASES </a:t>
            </a:r>
          </a:p>
          <a:p>
            <a:pPr algn="l" rtl="0"/>
            <a:r>
              <a:rPr lang="en-US" sz="900" dirty="0" smtClean="0"/>
              <a:t>16600 BASES IN mitochondria genome – which is even less than 0.00053% of the nuclear genome.</a:t>
            </a:r>
          </a:p>
          <a:p>
            <a:pPr algn="l" rtl="0"/>
            <a:r>
              <a:rPr lang="en-US" sz="900" b="1" dirty="0" smtClean="0"/>
              <a:t>Rough endoplasmic </a:t>
            </a:r>
            <a:r>
              <a:rPr lang="en-US" sz="900" b="1" dirty="0" err="1" smtClean="0"/>
              <a:t>reticula</a:t>
            </a:r>
            <a:r>
              <a:rPr lang="en-US" sz="900" dirty="0" smtClean="0"/>
              <a:t> synthesize proteins, while </a:t>
            </a:r>
            <a:r>
              <a:rPr lang="en-US" sz="900" b="1" dirty="0" smtClean="0"/>
              <a:t>smooth endoplasmic </a:t>
            </a:r>
            <a:r>
              <a:rPr lang="en-US" sz="900" b="1" dirty="0" err="1" smtClean="0"/>
              <a:t>reticula</a:t>
            </a:r>
            <a:r>
              <a:rPr lang="en-US" sz="900" dirty="0" smtClean="0"/>
              <a:t> synthesize lipids and steroids, metabolize carbohydrates and steroids (but not lipids), and regulate calcium concentration, </a:t>
            </a:r>
            <a:r>
              <a:rPr lang="en-US" sz="900" dirty="0" smtClean="0">
                <a:hlinkClick r:id="rId3" tooltip="Drug metabolism"/>
              </a:rPr>
              <a:t>drug metabolism</a:t>
            </a:r>
            <a:r>
              <a:rPr lang="en-US" sz="900" dirty="0" smtClean="0"/>
              <a:t>, and attachment of receptors on cell membrane proteins. </a:t>
            </a:r>
            <a:r>
              <a:rPr lang="en-US" sz="900" b="1" dirty="0" err="1" smtClean="0"/>
              <a:t>Sarcoplasmic</a:t>
            </a:r>
            <a:r>
              <a:rPr lang="en-US" sz="900" b="1" dirty="0" smtClean="0"/>
              <a:t> </a:t>
            </a:r>
            <a:r>
              <a:rPr lang="en-US" sz="900" b="1" dirty="0" err="1" smtClean="0"/>
              <a:t>reticula</a:t>
            </a:r>
            <a:r>
              <a:rPr lang="en-US" sz="900" dirty="0" smtClean="0"/>
              <a:t> solely regulate calcium levels.</a:t>
            </a:r>
          </a:p>
          <a:p>
            <a:pPr algn="l" rtl="0"/>
            <a:r>
              <a:rPr lang="en-US" sz="900" b="1" dirty="0" smtClean="0"/>
              <a:t>Mitochondria</a:t>
            </a:r>
            <a:r>
              <a:rPr lang="en-US" sz="900" dirty="0" smtClean="0"/>
              <a:t> – source of cell energy</a:t>
            </a:r>
          </a:p>
          <a:p>
            <a:pPr algn="l" rtl="0"/>
            <a:r>
              <a:rPr lang="en-US" sz="900" dirty="0" smtClean="0"/>
              <a:t>The </a:t>
            </a:r>
            <a:r>
              <a:rPr lang="en-US" sz="900" b="1" dirty="0" smtClean="0"/>
              <a:t>Golgi apparatus</a:t>
            </a:r>
            <a:r>
              <a:rPr lang="en-US" sz="900" dirty="0" smtClean="0"/>
              <a:t> (also </a:t>
            </a:r>
            <a:r>
              <a:rPr lang="en-US" sz="900" b="1" dirty="0" smtClean="0"/>
              <a:t>Golgi body</a:t>
            </a:r>
            <a:r>
              <a:rPr lang="en-US" sz="900" dirty="0" smtClean="0"/>
              <a:t> or the </a:t>
            </a:r>
            <a:r>
              <a:rPr lang="en-US" sz="900" b="1" dirty="0" smtClean="0"/>
              <a:t>Golgi complex</a:t>
            </a:r>
            <a:r>
              <a:rPr lang="en-US" sz="900" dirty="0" smtClean="0"/>
              <a:t>) is an </a:t>
            </a:r>
            <a:r>
              <a:rPr lang="en-US" sz="900" dirty="0" smtClean="0">
                <a:hlinkClick r:id="rId4" tooltip="Organelle"/>
              </a:rPr>
              <a:t>organelle</a:t>
            </a:r>
            <a:r>
              <a:rPr lang="en-US" sz="900" dirty="0" smtClean="0"/>
              <a:t> found in most </a:t>
            </a:r>
            <a:r>
              <a:rPr lang="en-US" sz="900" dirty="0" smtClean="0">
                <a:hlinkClick r:id="rId5" tooltip="Eukaryotic"/>
              </a:rPr>
              <a:t>eukaryotic</a:t>
            </a:r>
            <a:r>
              <a:rPr lang="en-US" sz="900" dirty="0" smtClean="0"/>
              <a:t> </a:t>
            </a:r>
            <a:r>
              <a:rPr lang="en-US" sz="900" dirty="0" smtClean="0">
                <a:hlinkClick r:id="rId6" tooltip="Cell (biology)"/>
              </a:rPr>
              <a:t>cells</a:t>
            </a:r>
            <a:r>
              <a:rPr lang="en-US" sz="900" dirty="0" smtClean="0"/>
              <a:t>.</a:t>
            </a:r>
            <a:r>
              <a:rPr lang="en-US" sz="900" baseline="30000" dirty="0" smtClean="0">
                <a:hlinkClick r:id="rId7"/>
              </a:rPr>
              <a:t>[1]</a:t>
            </a:r>
            <a:r>
              <a:rPr lang="en-US" sz="900" dirty="0" smtClean="0"/>
              <a:t> It was identified in 1897 by the Italian physician </a:t>
            </a:r>
            <a:r>
              <a:rPr lang="en-US" sz="900" dirty="0" err="1" smtClean="0">
                <a:hlinkClick r:id="rId8" tooltip="Camillo Golgi"/>
              </a:rPr>
              <a:t>Camillo</a:t>
            </a:r>
            <a:r>
              <a:rPr lang="en-US" sz="900" dirty="0" smtClean="0">
                <a:hlinkClick r:id="rId8" tooltip="Camillo Golgi"/>
              </a:rPr>
              <a:t> Golgi</a:t>
            </a:r>
            <a:r>
              <a:rPr lang="en-US" sz="900" dirty="0" smtClean="0"/>
              <a:t>, after whom the Golgi apparatus is named.</a:t>
            </a:r>
            <a:r>
              <a:rPr lang="en-US" sz="900" baseline="30000" dirty="0" smtClean="0">
                <a:hlinkClick r:id="rId7"/>
              </a:rPr>
              <a:t>[2]</a:t>
            </a:r>
            <a:endParaRPr lang="en-US" sz="900" dirty="0" smtClean="0"/>
          </a:p>
          <a:p>
            <a:pPr algn="l" rtl="0"/>
            <a:r>
              <a:rPr lang="en-US" sz="900" dirty="0" smtClean="0"/>
              <a:t>It processes and packages </a:t>
            </a:r>
            <a:r>
              <a:rPr lang="en-US" sz="900" dirty="0" smtClean="0">
                <a:hlinkClick r:id="rId9" tooltip="Macromolecule"/>
              </a:rPr>
              <a:t>macromolecules</a:t>
            </a:r>
            <a:r>
              <a:rPr lang="en-US" sz="900" dirty="0" smtClean="0"/>
              <a:t>, such as </a:t>
            </a:r>
            <a:r>
              <a:rPr lang="en-US" sz="900" dirty="0" smtClean="0">
                <a:hlinkClick r:id="rId10" tooltip="Protein"/>
              </a:rPr>
              <a:t>proteins</a:t>
            </a:r>
            <a:r>
              <a:rPr lang="en-US" sz="900" dirty="0" smtClean="0"/>
              <a:t> and </a:t>
            </a:r>
            <a:r>
              <a:rPr lang="en-US" sz="900" dirty="0" smtClean="0">
                <a:hlinkClick r:id="rId11" tooltip="Lipid"/>
              </a:rPr>
              <a:t>lipids</a:t>
            </a:r>
            <a:r>
              <a:rPr lang="en-US" sz="900" dirty="0" smtClean="0"/>
              <a:t>, after their synthesis and before they make their way to their destination; it is particularly important in the processing of proteins for </a:t>
            </a:r>
            <a:r>
              <a:rPr lang="en-US" sz="900" dirty="0" smtClean="0">
                <a:hlinkClick r:id="rId12" tooltip="Secretion"/>
              </a:rPr>
              <a:t>secretion</a:t>
            </a:r>
            <a:r>
              <a:rPr lang="en-US" sz="900" dirty="0" smtClean="0"/>
              <a:t>. The Golgi apparatus forms a part of the cellular </a:t>
            </a:r>
            <a:r>
              <a:rPr lang="en-US" sz="900" dirty="0" err="1" smtClean="0">
                <a:hlinkClick r:id="rId13" tooltip="Endomembrane system"/>
              </a:rPr>
              <a:t>endomembrane</a:t>
            </a:r>
            <a:r>
              <a:rPr lang="en-US" sz="900" dirty="0" smtClean="0">
                <a:hlinkClick r:id="rId13" tooltip="Endomembrane system"/>
              </a:rPr>
              <a:t> system</a:t>
            </a:r>
            <a:r>
              <a:rPr lang="en-US" sz="900" dirty="0" smtClean="0"/>
              <a:t>.</a:t>
            </a:r>
          </a:p>
          <a:p>
            <a:pPr algn="l" rtl="0"/>
            <a:endParaRPr lang="en-US" dirty="0" smtClean="0"/>
          </a:p>
          <a:p>
            <a:pPr algn="l" rtl="0"/>
            <a:r>
              <a:rPr lang="en-US" dirty="0" smtClean="0"/>
              <a:t>WE WILL see more details about chromosomes in future slide</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85CDBB-71E6-46CD-AF8A-1190CA04C2B5}" type="slidenum">
              <a:rPr lang="en-US" smtClean="0"/>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483A9-7035-4989-AD43-1F80CCB5846D}" type="datetimeFigureOut">
              <a:rPr lang="en-GB" smtClean="0"/>
              <a:pPr/>
              <a:t>19/09/2016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D3B92A2-27DB-4EA8-BB6E-125B9D5EA590}"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483A9-7035-4989-AD43-1F80CCB5846D}" type="datetimeFigureOut">
              <a:rPr lang="en-GB" smtClean="0"/>
              <a:pPr/>
              <a:t>19/09/2016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B92A2-27DB-4EA8-BB6E-125B9D5EA590}"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92896"/>
            <a:ext cx="7772400" cy="1470025"/>
          </a:xfrm>
        </p:spPr>
        <p:txBody>
          <a:bodyPr>
            <a:normAutofit fontScale="90000"/>
          </a:bodyPr>
          <a:lstStyle/>
          <a:p>
            <a:r>
              <a:rPr lang="en-GB" b="1" dirty="0" smtClean="0">
                <a:solidFill>
                  <a:srgbClr val="FF0000"/>
                </a:solidFill>
              </a:rPr>
              <a:t>Introduction to Ophthalmic Genetics</a:t>
            </a:r>
            <a:r>
              <a:rPr lang="en-GB" b="1" dirty="0"/>
              <a:t/>
            </a:r>
            <a:br>
              <a:rPr lang="en-GB" b="1" dirty="0"/>
            </a:br>
            <a:endParaRPr lang="en-GB" dirty="0"/>
          </a:p>
        </p:txBody>
      </p:sp>
      <p:sp>
        <p:nvSpPr>
          <p:cNvPr id="3" name="Subtitle 2"/>
          <p:cNvSpPr>
            <a:spLocks noGrp="1"/>
          </p:cNvSpPr>
          <p:nvPr>
            <p:ph type="subTitle" idx="1"/>
          </p:nvPr>
        </p:nvSpPr>
        <p:spPr>
          <a:xfrm>
            <a:off x="1475656" y="4581128"/>
            <a:ext cx="6400800" cy="1752600"/>
          </a:xfrm>
        </p:spPr>
        <p:txBody>
          <a:bodyPr>
            <a:normAutofit fontScale="62500" lnSpcReduction="20000"/>
          </a:bodyPr>
          <a:lstStyle/>
          <a:p>
            <a:pPr>
              <a:spcBef>
                <a:spcPct val="50000"/>
              </a:spcBef>
            </a:pPr>
            <a:r>
              <a:rPr lang="en-GB" sz="3800" b="1" i="1" dirty="0" smtClean="0">
                <a:solidFill>
                  <a:srgbClr val="002060"/>
                </a:solidFill>
                <a:latin typeface="Calibri" pitchFamily="34" charset="0"/>
                <a:cs typeface="Calibri" pitchFamily="34" charset="0"/>
              </a:rPr>
              <a:t>Khaled K. Abu-Amero, Ph.D., FRCPath</a:t>
            </a:r>
          </a:p>
          <a:p>
            <a:pPr>
              <a:spcBef>
                <a:spcPct val="50000"/>
              </a:spcBef>
            </a:pPr>
            <a:r>
              <a:rPr lang="en-GB" b="1" i="1" dirty="0" smtClean="0">
                <a:solidFill>
                  <a:srgbClr val="002060"/>
                </a:solidFill>
                <a:latin typeface="Calibri" pitchFamily="34" charset="0"/>
                <a:cs typeface="Calibri" pitchFamily="34" charset="0"/>
              </a:rPr>
              <a:t>Professor</a:t>
            </a:r>
            <a:r>
              <a:rPr lang="en-GB" b="1" i="1" dirty="0" smtClean="0">
                <a:solidFill>
                  <a:srgbClr val="002060"/>
                </a:solidFill>
                <a:latin typeface="Calibri" pitchFamily="34" charset="0"/>
                <a:cs typeface="Calibri" pitchFamily="34" charset="0"/>
              </a:rPr>
              <a:t>, </a:t>
            </a:r>
            <a:r>
              <a:rPr lang="en-GB" i="1" dirty="0" smtClean="0">
                <a:solidFill>
                  <a:srgbClr val="002060"/>
                </a:solidFill>
                <a:latin typeface="Calibri" pitchFamily="34" charset="0"/>
                <a:cs typeface="Calibri" pitchFamily="34" charset="0"/>
              </a:rPr>
              <a:t>Department of Ophthalmology, College of Medicine, King Saud University, Riyadh , SA</a:t>
            </a:r>
          </a:p>
          <a:p>
            <a:pPr>
              <a:spcBef>
                <a:spcPct val="50000"/>
              </a:spcBef>
            </a:pPr>
            <a:r>
              <a:rPr lang="en-GB" b="1" i="1" dirty="0" smtClean="0">
                <a:solidFill>
                  <a:srgbClr val="002060"/>
                </a:solidFill>
                <a:latin typeface="Calibri" pitchFamily="34" charset="0"/>
                <a:cs typeface="Calibri" pitchFamily="34" charset="0"/>
              </a:rPr>
              <a:t>Associate Professor</a:t>
            </a:r>
            <a:r>
              <a:rPr lang="en-GB" i="1" dirty="0" smtClean="0">
                <a:solidFill>
                  <a:srgbClr val="002060"/>
                </a:solidFill>
                <a:latin typeface="Calibri" pitchFamily="34" charset="0"/>
                <a:cs typeface="Calibri" pitchFamily="34" charset="0"/>
              </a:rPr>
              <a:t>, Department of Ophthalmology, College of Medicine, Jacksonville, FL, USA</a:t>
            </a:r>
          </a:p>
          <a:p>
            <a:endParaRPr lang="en-GB" dirty="0"/>
          </a:p>
        </p:txBody>
      </p:sp>
      <p:pic>
        <p:nvPicPr>
          <p:cNvPr id="4" name="Picture 3" descr="UF logo.jpg"/>
          <p:cNvPicPr>
            <a:picLocks noChangeAspect="1"/>
          </p:cNvPicPr>
          <p:nvPr/>
        </p:nvPicPr>
        <p:blipFill>
          <a:blip r:embed="rId2" cstate="print"/>
          <a:stretch>
            <a:fillRect/>
          </a:stretch>
        </p:blipFill>
        <p:spPr>
          <a:xfrm>
            <a:off x="395536" y="228980"/>
            <a:ext cx="2592288" cy="607731"/>
          </a:xfrm>
          <a:prstGeom prst="rect">
            <a:avLst/>
          </a:prstGeom>
        </p:spPr>
      </p:pic>
      <p:pic>
        <p:nvPicPr>
          <p:cNvPr id="5" name="Picture 4" descr="KSU logo.jpg"/>
          <p:cNvPicPr>
            <a:picLocks noChangeAspect="1"/>
          </p:cNvPicPr>
          <p:nvPr/>
        </p:nvPicPr>
        <p:blipFill>
          <a:blip r:embed="rId3" cstate="print"/>
          <a:stretch>
            <a:fillRect/>
          </a:stretch>
        </p:blipFill>
        <p:spPr>
          <a:xfrm>
            <a:off x="5796136" y="188640"/>
            <a:ext cx="3145532"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662"/>
            <a:ext cx="8229600" cy="562074"/>
          </a:xfrm>
        </p:spPr>
        <p:txBody>
          <a:bodyPr>
            <a:noAutofit/>
          </a:bodyPr>
          <a:lstStyle/>
          <a:p>
            <a:r>
              <a:rPr lang="en-US" sz="3600" dirty="0" smtClean="0">
                <a:solidFill>
                  <a:srgbClr val="FF0000"/>
                </a:solidFill>
              </a:rPr>
              <a:t>Y-linked Inheritance</a:t>
            </a:r>
            <a:endParaRPr lang="en-US" sz="3600" dirty="0">
              <a:solidFill>
                <a:srgbClr val="FF0000"/>
              </a:solidFill>
            </a:endParaRPr>
          </a:p>
        </p:txBody>
      </p:sp>
      <p:sp>
        <p:nvSpPr>
          <p:cNvPr id="3" name="Content Placeholder 2"/>
          <p:cNvSpPr>
            <a:spLocks noGrp="1"/>
          </p:cNvSpPr>
          <p:nvPr>
            <p:ph sz="half" idx="1"/>
          </p:nvPr>
        </p:nvSpPr>
        <p:spPr>
          <a:xfrm>
            <a:off x="457200" y="1052741"/>
            <a:ext cx="4038600" cy="5073427"/>
          </a:xfrm>
        </p:spPr>
        <p:txBody>
          <a:bodyPr>
            <a:noAutofit/>
          </a:bodyPr>
          <a:lstStyle/>
          <a:p>
            <a:r>
              <a:rPr lang="en-US" dirty="0" smtClean="0">
                <a:solidFill>
                  <a:srgbClr val="002060"/>
                </a:solidFill>
              </a:rPr>
              <a:t>Because males inherit a Y chromosome from their fathers, </a:t>
            </a:r>
            <a:r>
              <a:rPr lang="en-US" i="1" dirty="0" smtClean="0">
                <a:solidFill>
                  <a:srgbClr val="002060"/>
                </a:solidFill>
              </a:rPr>
              <a:t>every</a:t>
            </a:r>
            <a:r>
              <a:rPr lang="en-US" dirty="0" smtClean="0">
                <a:solidFill>
                  <a:srgbClr val="002060"/>
                </a:solidFill>
              </a:rPr>
              <a:t> son of an affected father will be affected. </a:t>
            </a:r>
          </a:p>
          <a:p>
            <a:r>
              <a:rPr lang="en-US" dirty="0" smtClean="0">
                <a:solidFill>
                  <a:srgbClr val="002060"/>
                </a:solidFill>
              </a:rPr>
              <a:t>Because females inherit an X chromosome from their fathers, female offspring of affected fathers are </a:t>
            </a:r>
            <a:r>
              <a:rPr lang="en-US" i="1" dirty="0" smtClean="0">
                <a:solidFill>
                  <a:srgbClr val="002060"/>
                </a:solidFill>
              </a:rPr>
              <a:t>never</a:t>
            </a:r>
            <a:r>
              <a:rPr lang="en-US" dirty="0" smtClean="0">
                <a:solidFill>
                  <a:srgbClr val="002060"/>
                </a:solidFill>
              </a:rPr>
              <a:t> affected.</a:t>
            </a:r>
            <a:endParaRPr lang="en-US" dirty="0">
              <a:solidFill>
                <a:srgbClr val="002060"/>
              </a:solidFill>
            </a:endParaRPr>
          </a:p>
        </p:txBody>
      </p:sp>
      <p:pic>
        <p:nvPicPr>
          <p:cNvPr id="7" name="Content Placeholder 6" descr="y-linked inheritance.jpg"/>
          <p:cNvPicPr>
            <a:picLocks noGrp="1" noChangeAspect="1"/>
          </p:cNvPicPr>
          <p:nvPr>
            <p:ph sz="half" idx="2"/>
          </p:nvPr>
        </p:nvPicPr>
        <p:blipFill>
          <a:blip r:embed="rId2" cstate="print"/>
          <a:stretch>
            <a:fillRect/>
          </a:stretch>
        </p:blipFill>
        <p:spPr>
          <a:xfrm>
            <a:off x="4499992" y="1268770"/>
            <a:ext cx="4392488" cy="41764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US" sz="3600" dirty="0" smtClean="0">
                <a:solidFill>
                  <a:srgbClr val="FF0000"/>
                </a:solidFill>
              </a:rPr>
              <a:t>Mitochondrial Inheritance</a:t>
            </a:r>
            <a:endParaRPr lang="en-US" sz="3600" dirty="0">
              <a:solidFill>
                <a:srgbClr val="FF0000"/>
              </a:solidFill>
            </a:endParaRPr>
          </a:p>
        </p:txBody>
      </p:sp>
      <p:sp>
        <p:nvSpPr>
          <p:cNvPr id="3" name="Content Placeholder 2"/>
          <p:cNvSpPr>
            <a:spLocks noGrp="1"/>
          </p:cNvSpPr>
          <p:nvPr>
            <p:ph sz="half" idx="1"/>
          </p:nvPr>
        </p:nvSpPr>
        <p:spPr>
          <a:xfrm>
            <a:off x="251520" y="1268760"/>
            <a:ext cx="4104456" cy="5040560"/>
          </a:xfrm>
        </p:spPr>
        <p:txBody>
          <a:bodyPr>
            <a:normAutofit lnSpcReduction="10000"/>
          </a:bodyPr>
          <a:lstStyle/>
          <a:p>
            <a:r>
              <a:rPr lang="en-US" dirty="0" smtClean="0">
                <a:solidFill>
                  <a:srgbClr val="002060"/>
                </a:solidFill>
              </a:rPr>
              <a:t>Transmit only from the mother</a:t>
            </a:r>
          </a:p>
          <a:p>
            <a:r>
              <a:rPr lang="en-US" dirty="0" smtClean="0">
                <a:solidFill>
                  <a:srgbClr val="002060"/>
                </a:solidFill>
              </a:rPr>
              <a:t>Males and Females of an affected mother have equal chances of getting the disease (each 50%).</a:t>
            </a:r>
          </a:p>
          <a:p>
            <a:r>
              <a:rPr lang="en-US" dirty="0" smtClean="0">
                <a:solidFill>
                  <a:srgbClr val="002060"/>
                </a:solidFill>
              </a:rPr>
              <a:t>Mitochondrial diseases are usually multi- systemic. </a:t>
            </a:r>
          </a:p>
          <a:p>
            <a:r>
              <a:rPr lang="en-US" dirty="0" smtClean="0">
                <a:solidFill>
                  <a:srgbClr val="002060"/>
                </a:solidFill>
              </a:rPr>
              <a:t>LHON, MELAS, Chronic Progressive External </a:t>
            </a:r>
            <a:r>
              <a:rPr lang="en-US" dirty="0" err="1" smtClean="0">
                <a:solidFill>
                  <a:srgbClr val="002060"/>
                </a:solidFill>
              </a:rPr>
              <a:t>Ophthalmoplegia</a:t>
            </a:r>
            <a:r>
              <a:rPr lang="en-US" dirty="0" smtClean="0">
                <a:solidFill>
                  <a:srgbClr val="002060"/>
                </a:solidFill>
              </a:rPr>
              <a:t> (CPEO)</a:t>
            </a:r>
          </a:p>
          <a:p>
            <a:endParaRPr lang="en-US" dirty="0">
              <a:solidFill>
                <a:srgbClr val="0070C0"/>
              </a:solidFill>
            </a:endParaRPr>
          </a:p>
        </p:txBody>
      </p:sp>
      <p:pic>
        <p:nvPicPr>
          <p:cNvPr id="2050" name="Picture 2"/>
          <p:cNvPicPr>
            <a:picLocks noGrp="1" noChangeAspect="1" noChangeArrowheads="1"/>
          </p:cNvPicPr>
          <p:nvPr>
            <p:ph sz="half" idx="2"/>
          </p:nvPr>
        </p:nvPicPr>
        <p:blipFill>
          <a:blip r:embed="rId2" cstate="print">
            <a:lum bright="-16000"/>
          </a:blip>
          <a:srcRect/>
          <a:stretch>
            <a:fillRect/>
          </a:stretch>
        </p:blipFill>
        <p:spPr bwMode="auto">
          <a:xfrm>
            <a:off x="4572000" y="1268760"/>
            <a:ext cx="4320480"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562074"/>
          </a:xfrm>
        </p:spPr>
        <p:txBody>
          <a:bodyPr>
            <a:noAutofit/>
          </a:bodyPr>
          <a:lstStyle/>
          <a:p>
            <a:r>
              <a:rPr lang="en-US" sz="3600" dirty="0" smtClean="0">
                <a:solidFill>
                  <a:srgbClr val="FF0000"/>
                </a:solidFill>
              </a:rPr>
              <a:t>Sequence Changes and Diseases</a:t>
            </a:r>
            <a:endParaRPr lang="en-US" sz="3600" dirty="0">
              <a:solidFill>
                <a:srgbClr val="FF0000"/>
              </a:solidFill>
            </a:endParaRPr>
          </a:p>
        </p:txBody>
      </p:sp>
      <p:sp>
        <p:nvSpPr>
          <p:cNvPr id="7" name="Rounded Rectangle 6"/>
          <p:cNvSpPr/>
          <p:nvPr/>
        </p:nvSpPr>
        <p:spPr>
          <a:xfrm>
            <a:off x="107504" y="3933056"/>
            <a:ext cx="187220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Sequence Change</a:t>
            </a:r>
            <a:endParaRPr lang="en-US" b="1" dirty="0"/>
          </a:p>
        </p:txBody>
      </p:sp>
      <p:sp>
        <p:nvSpPr>
          <p:cNvPr id="8" name="Rounded Rectangle 7"/>
          <p:cNvSpPr/>
          <p:nvPr/>
        </p:nvSpPr>
        <p:spPr>
          <a:xfrm>
            <a:off x="1763688" y="2492896"/>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AA </a:t>
            </a:r>
          </a:p>
          <a:p>
            <a:pPr algn="ctr"/>
            <a:r>
              <a:rPr lang="en-US" b="1" dirty="0" smtClean="0"/>
              <a:t>Change</a:t>
            </a:r>
            <a:endParaRPr lang="en-US" b="1" dirty="0"/>
          </a:p>
        </p:txBody>
      </p:sp>
      <p:sp>
        <p:nvSpPr>
          <p:cNvPr id="9" name="Rounded Rectangle 8"/>
          <p:cNvSpPr/>
          <p:nvPr/>
        </p:nvSpPr>
        <p:spPr>
          <a:xfrm>
            <a:off x="1691680" y="5445224"/>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No AA change</a:t>
            </a:r>
            <a:endParaRPr lang="en-US" b="1" dirty="0"/>
          </a:p>
        </p:txBody>
      </p:sp>
      <p:sp>
        <p:nvSpPr>
          <p:cNvPr id="10" name="Rounded Rectangle 9"/>
          <p:cNvSpPr/>
          <p:nvPr/>
        </p:nvSpPr>
        <p:spPr>
          <a:xfrm>
            <a:off x="3851920" y="2483931"/>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Mutation</a:t>
            </a:r>
            <a:endParaRPr lang="en-US" b="1" dirty="0"/>
          </a:p>
        </p:txBody>
      </p:sp>
      <p:sp>
        <p:nvSpPr>
          <p:cNvPr id="11" name="Rounded Rectangle 10"/>
          <p:cNvSpPr/>
          <p:nvPr/>
        </p:nvSpPr>
        <p:spPr>
          <a:xfrm>
            <a:off x="5292080" y="1340768"/>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Causative</a:t>
            </a:r>
            <a:endParaRPr lang="en-US" b="1" dirty="0"/>
          </a:p>
        </p:txBody>
      </p:sp>
      <p:sp>
        <p:nvSpPr>
          <p:cNvPr id="12" name="Rounded Rectangle 11"/>
          <p:cNvSpPr/>
          <p:nvPr/>
        </p:nvSpPr>
        <p:spPr>
          <a:xfrm>
            <a:off x="7236296" y="1340768"/>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Disease</a:t>
            </a:r>
            <a:endParaRPr lang="en-US" b="1" dirty="0"/>
          </a:p>
        </p:txBody>
      </p:sp>
      <p:sp>
        <p:nvSpPr>
          <p:cNvPr id="13" name="Rounded Rectangle 12"/>
          <p:cNvSpPr/>
          <p:nvPr/>
        </p:nvSpPr>
        <p:spPr>
          <a:xfrm>
            <a:off x="5364088" y="3573016"/>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Non-Causative</a:t>
            </a:r>
            <a:endParaRPr lang="en-US" b="1" dirty="0"/>
          </a:p>
        </p:txBody>
      </p:sp>
      <p:sp>
        <p:nvSpPr>
          <p:cNvPr id="14" name="Rounded Rectangle 13"/>
          <p:cNvSpPr/>
          <p:nvPr/>
        </p:nvSpPr>
        <p:spPr>
          <a:xfrm>
            <a:off x="7236296" y="3573016"/>
            <a:ext cx="129614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Risk Factor</a:t>
            </a:r>
            <a:endParaRPr lang="en-US" b="1" dirty="0"/>
          </a:p>
        </p:txBody>
      </p:sp>
      <p:sp>
        <p:nvSpPr>
          <p:cNvPr id="15" name="Bent Arrow 14"/>
          <p:cNvSpPr/>
          <p:nvPr/>
        </p:nvSpPr>
        <p:spPr>
          <a:xfrm>
            <a:off x="539552" y="2708920"/>
            <a:ext cx="1080120" cy="108012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Right Arrow 15"/>
          <p:cNvSpPr/>
          <p:nvPr/>
        </p:nvSpPr>
        <p:spPr>
          <a:xfrm>
            <a:off x="3131840" y="2780928"/>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7236296" y="2492896"/>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rot="16200000">
            <a:off x="7197155" y="2703236"/>
            <a:ext cx="1352360" cy="553998"/>
          </a:xfrm>
          <a:prstGeom prst="rect">
            <a:avLst/>
          </a:prstGeom>
          <a:noFill/>
        </p:spPr>
        <p:txBody>
          <a:bodyPr wrap="square" rtlCol="0">
            <a:spAutoFit/>
          </a:bodyPr>
          <a:lstStyle/>
          <a:p>
            <a:pPr algn="ctr"/>
            <a:r>
              <a:rPr lang="en-US" b="1" dirty="0" smtClean="0">
                <a:solidFill>
                  <a:srgbClr val="FF0000"/>
                </a:solidFill>
              </a:rPr>
              <a:t>+ </a:t>
            </a:r>
            <a:r>
              <a:rPr lang="en-US" sz="1200" b="1" dirty="0" smtClean="0">
                <a:solidFill>
                  <a:srgbClr val="FF0000"/>
                </a:solidFill>
              </a:rPr>
              <a:t>Environmental </a:t>
            </a:r>
          </a:p>
          <a:p>
            <a:pPr algn="ctr"/>
            <a:r>
              <a:rPr lang="en-US" sz="1200" b="1" dirty="0" smtClean="0">
                <a:solidFill>
                  <a:srgbClr val="FF0000"/>
                </a:solidFill>
              </a:rPr>
              <a:t>factors</a:t>
            </a:r>
            <a:endParaRPr lang="en-US" sz="1200" b="1" dirty="0">
              <a:solidFill>
                <a:srgbClr val="FF0000"/>
              </a:solidFill>
            </a:endParaRPr>
          </a:p>
        </p:txBody>
      </p:sp>
      <p:sp>
        <p:nvSpPr>
          <p:cNvPr id="19" name="Bent Arrow 18"/>
          <p:cNvSpPr/>
          <p:nvPr/>
        </p:nvSpPr>
        <p:spPr>
          <a:xfrm>
            <a:off x="4067944" y="1412776"/>
            <a:ext cx="1008112" cy="100811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Bent Arrow 19"/>
          <p:cNvSpPr/>
          <p:nvPr/>
        </p:nvSpPr>
        <p:spPr>
          <a:xfrm flipV="1">
            <a:off x="539552" y="5013175"/>
            <a:ext cx="1080120" cy="110215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Rounded Rectangle 20"/>
          <p:cNvSpPr/>
          <p:nvPr/>
        </p:nvSpPr>
        <p:spPr>
          <a:xfrm>
            <a:off x="4572000" y="5436259"/>
            <a:ext cx="18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Polymorphism</a:t>
            </a:r>
            <a:endParaRPr lang="en-US" b="1" dirty="0"/>
          </a:p>
        </p:txBody>
      </p:sp>
      <p:sp>
        <p:nvSpPr>
          <p:cNvPr id="22" name="Right Arrow 21"/>
          <p:cNvSpPr/>
          <p:nvPr/>
        </p:nvSpPr>
        <p:spPr>
          <a:xfrm>
            <a:off x="3347864" y="5589240"/>
            <a:ext cx="10801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ent Arrow 22"/>
          <p:cNvSpPr/>
          <p:nvPr/>
        </p:nvSpPr>
        <p:spPr>
          <a:xfrm flipV="1">
            <a:off x="4139952" y="3501008"/>
            <a:ext cx="1152128" cy="792088"/>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Bent Arrow 23"/>
          <p:cNvSpPr/>
          <p:nvPr/>
        </p:nvSpPr>
        <p:spPr>
          <a:xfrm rot="16200000" flipV="1">
            <a:off x="6480212" y="4761148"/>
            <a:ext cx="1296144" cy="1080120"/>
          </a:xfrm>
          <a:prstGeom prst="bentArrow">
            <a:avLst>
              <a:gd name="adj1" fmla="val 23963"/>
              <a:gd name="adj2" fmla="val 25000"/>
              <a:gd name="adj3" fmla="val 25000"/>
              <a:gd name="adj4" fmla="val 696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Right Arrow 24"/>
          <p:cNvSpPr/>
          <p:nvPr/>
        </p:nvSpPr>
        <p:spPr>
          <a:xfrm>
            <a:off x="6651267" y="1484784"/>
            <a:ext cx="576064"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6732240" y="3861048"/>
            <a:ext cx="504056"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n-US" sz="3200" dirty="0" smtClean="0">
                <a:solidFill>
                  <a:srgbClr val="FF0000"/>
                </a:solidFill>
              </a:rPr>
              <a:t>Retinitis Pigmentosa (RP)</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467544" y="692696"/>
          <a:ext cx="8219256" cy="5964408"/>
        </p:xfrm>
        <a:graphic>
          <a:graphicData uri="http://schemas.openxmlformats.org/drawingml/2006/table">
            <a:tbl>
              <a:tblPr firstRow="1" bandRow="1">
                <a:tableStyleId>{5C22544A-7EE6-4342-B048-85BDC9FD1C3A}</a:tableStyleId>
              </a:tblPr>
              <a:tblGrid>
                <a:gridCol w="2242592"/>
                <a:gridCol w="5976664"/>
              </a:tblGrid>
              <a:tr h="582536">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61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Affects Retina, loss of night vision (peripheral vision)</a:t>
                      </a:r>
                      <a:endParaRPr lang="en-US" sz="1800" dirty="0">
                        <a:latin typeface="Arial" pitchFamily="34" charset="0"/>
                        <a:cs typeface="Arial" pitchFamily="34" charset="0"/>
                      </a:endParaRPr>
                    </a:p>
                  </a:txBody>
                  <a:tcPr/>
                </a:tc>
              </a:tr>
              <a:tr h="617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p>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Childhood</a:t>
                      </a:r>
                      <a:endParaRPr lang="en-US" sz="1800" dirty="0">
                        <a:latin typeface="Arial" pitchFamily="34" charset="0"/>
                        <a:cs typeface="Arial" pitchFamily="34" charset="0"/>
                      </a:endParaRPr>
                    </a:p>
                  </a:txBody>
                  <a:tcPr/>
                </a:tc>
              </a:tr>
              <a:tr h="692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dirty="0" smtClean="0">
                          <a:latin typeface="Arial" pitchFamily="34" charset="0"/>
                          <a:cs typeface="Arial" pitchFamily="34" charset="0"/>
                        </a:rPr>
                        <a:t>Mutations in various genes (Causative)</a:t>
                      </a:r>
                      <a:endParaRPr lang="en-US" sz="1800" dirty="0">
                        <a:latin typeface="Arial" pitchFamily="34" charset="0"/>
                        <a:cs typeface="Arial" pitchFamily="34" charset="0"/>
                      </a:endParaRPr>
                    </a:p>
                  </a:txBody>
                  <a:tcPr/>
                </a:tc>
              </a:tr>
              <a:tr h="692813">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Autosomal</a:t>
                      </a:r>
                      <a:r>
                        <a:rPr lang="en-US" sz="1800" baseline="0" dirty="0" smtClean="0">
                          <a:latin typeface="Arial" pitchFamily="34" charset="0"/>
                          <a:cs typeface="Arial" pitchFamily="34" charset="0"/>
                        </a:rPr>
                        <a:t> dominant, Autosomal recessive, X-linked</a:t>
                      </a:r>
                      <a:endParaRPr lang="en-US" sz="1800" dirty="0">
                        <a:latin typeface="Arial" pitchFamily="34" charset="0"/>
                        <a:cs typeface="Arial" pitchFamily="34" charset="0"/>
                      </a:endParaRPr>
                    </a:p>
                  </a:txBody>
                  <a:tcPr/>
                </a:tc>
              </a:tr>
              <a:tr h="443643">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r>
                        <a:rPr lang="en-US" sz="1800" b="0" i="0" kern="1200" dirty="0" smtClean="0">
                          <a:solidFill>
                            <a:schemeClr val="dk1"/>
                          </a:solidFill>
                          <a:latin typeface="Arial" pitchFamily="34" charset="0"/>
                          <a:ea typeface="+mn-ea"/>
                          <a:cs typeface="Arial" pitchFamily="34" charset="0"/>
                        </a:rPr>
                        <a:t>&gt; 60 genes</a:t>
                      </a:r>
                      <a:endParaRPr lang="en-US" sz="1800" dirty="0">
                        <a:latin typeface="Arial" pitchFamily="34" charset="0"/>
                        <a:cs typeface="Arial" pitchFamily="34" charset="0"/>
                      </a:endParaRPr>
                    </a:p>
                  </a:txBody>
                  <a:tcPr/>
                </a:tc>
              </a:tr>
              <a:tr h="617300">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r>
                        <a:rPr lang="en-US" sz="1800" b="0" i="0" kern="1200" dirty="0" smtClean="0">
                          <a:solidFill>
                            <a:schemeClr val="dk1"/>
                          </a:solidFill>
                          <a:latin typeface="Arial" pitchFamily="34" charset="0"/>
                          <a:ea typeface="+mn-ea"/>
                          <a:cs typeface="Arial" pitchFamily="34" charset="0"/>
                        </a:rPr>
                        <a:t>1 in 3,500 to 1 in 4,000 people (USA and Europe)</a:t>
                      </a:r>
                      <a:endParaRPr lang="en-US" sz="1800" dirty="0">
                        <a:latin typeface="Arial" pitchFamily="34" charset="0"/>
                        <a:cs typeface="Arial" pitchFamily="34" charset="0"/>
                      </a:endParaRPr>
                    </a:p>
                  </a:txBody>
                  <a:tcPr/>
                </a:tc>
              </a:tr>
              <a:tr h="1146414">
                <a:tc>
                  <a:txBody>
                    <a:bodyPr/>
                    <a:lstStyle/>
                    <a:p>
                      <a:r>
                        <a:rPr lang="en-US" sz="1800" dirty="0" smtClean="0">
                          <a:latin typeface="Arial" pitchFamily="34" charset="0"/>
                          <a:cs typeface="Arial" pitchFamily="34" charset="0"/>
                        </a:rPr>
                        <a:t>Secondary</a:t>
                      </a:r>
                      <a:r>
                        <a:rPr lang="en-US" sz="1800" baseline="0" dirty="0" smtClean="0">
                          <a:latin typeface="Arial" pitchFamily="34" charset="0"/>
                          <a:cs typeface="Arial" pitchFamily="34" charset="0"/>
                        </a:rPr>
                        <a:t> Causes</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Syndromic RP - u</a:t>
                      </a:r>
                      <a:r>
                        <a:rPr lang="en-US" sz="1800" b="0" i="0" kern="1200" dirty="0" smtClean="0">
                          <a:solidFill>
                            <a:schemeClr val="dk1"/>
                          </a:solidFill>
                          <a:latin typeface="Arial" pitchFamily="34" charset="0"/>
                          <a:ea typeface="+mn-ea"/>
                          <a:cs typeface="Arial" pitchFamily="34" charset="0"/>
                        </a:rPr>
                        <a:t>sher syndrome</a:t>
                      </a:r>
                      <a:r>
                        <a:rPr lang="en-US" sz="1800" b="0" i="0" kern="1200" baseline="0" dirty="0" smtClean="0">
                          <a:solidFill>
                            <a:schemeClr val="dk1"/>
                          </a:solidFill>
                          <a:latin typeface="Arial" pitchFamily="34" charset="0"/>
                          <a:ea typeface="+mn-ea"/>
                          <a:cs typeface="Arial" pitchFamily="34" charset="0"/>
                        </a:rPr>
                        <a:t> (</a:t>
                      </a:r>
                      <a:r>
                        <a:rPr lang="en-US" sz="1800" b="0" i="0" kern="1200" dirty="0" smtClean="0">
                          <a:solidFill>
                            <a:schemeClr val="dk1"/>
                          </a:solidFill>
                          <a:latin typeface="Arial" pitchFamily="34" charset="0"/>
                          <a:ea typeface="+mn-ea"/>
                          <a:cs typeface="Arial" pitchFamily="34" charset="0"/>
                        </a:rPr>
                        <a:t>combination of vision loss and hearing loss)-</a:t>
                      </a:r>
                      <a:r>
                        <a:rPr lang="en-US" sz="1800" b="0" i="0" kern="1200" baseline="0" dirty="0" smtClean="0">
                          <a:solidFill>
                            <a:schemeClr val="dk1"/>
                          </a:solidFill>
                          <a:latin typeface="Arial" pitchFamily="34" charset="0"/>
                          <a:ea typeface="+mn-ea"/>
                          <a:cs typeface="Arial" pitchFamily="34" charset="0"/>
                        </a:rPr>
                        <a:t> </a:t>
                      </a:r>
                      <a:r>
                        <a:rPr lang="en-US" sz="1800" b="0" i="0" kern="1200" dirty="0" err="1" smtClean="0">
                          <a:solidFill>
                            <a:schemeClr val="dk1"/>
                          </a:solidFill>
                          <a:latin typeface="Arial" pitchFamily="34" charset="0"/>
                          <a:ea typeface="+mn-ea"/>
                          <a:cs typeface="Arial" pitchFamily="34" charset="0"/>
                        </a:rPr>
                        <a:t>Bardet-Biedl</a:t>
                      </a:r>
                      <a:r>
                        <a:rPr lang="en-US" sz="1800" b="0" i="0" kern="1200" dirty="0" smtClean="0">
                          <a:solidFill>
                            <a:schemeClr val="dk1"/>
                          </a:solidFill>
                          <a:latin typeface="Arial" pitchFamily="34" charset="0"/>
                          <a:ea typeface="+mn-ea"/>
                          <a:cs typeface="Arial" pitchFamily="34" charset="0"/>
                        </a:rPr>
                        <a:t> syndrome; </a:t>
                      </a:r>
                      <a:r>
                        <a:rPr lang="en-US" sz="1800" b="0" i="0" kern="1200" dirty="0" err="1" smtClean="0">
                          <a:solidFill>
                            <a:schemeClr val="dk1"/>
                          </a:solidFill>
                          <a:latin typeface="Arial" pitchFamily="34" charset="0"/>
                          <a:ea typeface="+mn-ea"/>
                          <a:cs typeface="Arial" pitchFamily="34" charset="0"/>
                        </a:rPr>
                        <a:t>Refsum</a:t>
                      </a:r>
                      <a:r>
                        <a:rPr lang="en-US" sz="1800" b="0" i="0" kern="1200" dirty="0" smtClean="0">
                          <a:solidFill>
                            <a:schemeClr val="dk1"/>
                          </a:solidFill>
                          <a:latin typeface="Arial" pitchFamily="34" charset="0"/>
                          <a:ea typeface="+mn-ea"/>
                          <a:cs typeface="Arial" pitchFamily="34" charset="0"/>
                        </a:rPr>
                        <a:t> disease; and neuropathy, ataxia, and retinitis </a:t>
                      </a:r>
                      <a:r>
                        <a:rPr lang="en-US" sz="1800" b="0" i="0" kern="1200" dirty="0" err="1" smtClean="0">
                          <a:solidFill>
                            <a:schemeClr val="dk1"/>
                          </a:solidFill>
                          <a:latin typeface="Arial" pitchFamily="34" charset="0"/>
                          <a:ea typeface="+mn-ea"/>
                          <a:cs typeface="Arial" pitchFamily="34" charset="0"/>
                        </a:rPr>
                        <a:t>pigmentosa</a:t>
                      </a:r>
                      <a:r>
                        <a:rPr lang="en-US" sz="1800" b="0" i="0" kern="1200" dirty="0" smtClean="0">
                          <a:solidFill>
                            <a:schemeClr val="dk1"/>
                          </a:solidFill>
                          <a:latin typeface="Arial" pitchFamily="34" charset="0"/>
                          <a:ea typeface="+mn-ea"/>
                          <a:cs typeface="Arial" pitchFamily="34" charset="0"/>
                        </a:rPr>
                        <a:t> </a:t>
                      </a:r>
                      <a:r>
                        <a:rPr lang="en-US" sz="1800" dirty="0" smtClean="0">
                          <a:latin typeface="Arial" pitchFamily="34" charset="0"/>
                          <a:cs typeface="Arial" pitchFamily="34" charset="0"/>
                        </a:rPr>
                        <a:t> (NARP)</a:t>
                      </a:r>
                      <a:endParaRPr lang="en-US" sz="1800" dirty="0">
                        <a:latin typeface="Arial" pitchFamily="34" charset="0"/>
                        <a:cs typeface="Arial" pitchFamily="34" charset="0"/>
                      </a:endParaRPr>
                    </a:p>
                  </a:txBody>
                  <a:tcPr/>
                </a:tc>
              </a:tr>
              <a:tr h="443643">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Available commercially </a:t>
                      </a:r>
                      <a:endParaRPr lang="en-US" sz="18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n-US" sz="3200" dirty="0" smtClean="0">
                <a:solidFill>
                  <a:srgbClr val="FF0000"/>
                </a:solidFill>
              </a:rPr>
              <a:t>Primary Angle Closure Glaucoma (PACG)</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467544" y="692696"/>
          <a:ext cx="8219256" cy="4822807"/>
        </p:xfrm>
        <a:graphic>
          <a:graphicData uri="http://schemas.openxmlformats.org/drawingml/2006/table">
            <a:tbl>
              <a:tblPr firstRow="1" bandRow="1">
                <a:tableStyleId>{5C22544A-7EE6-4342-B048-85BDC9FD1C3A}</a:tableStyleId>
              </a:tblPr>
              <a:tblGrid>
                <a:gridCol w="2304256"/>
                <a:gridCol w="5915000"/>
              </a:tblGrid>
              <a:tr h="460015">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r>
                        <a:rPr lang="en-US" sz="1800" kern="1200" baseline="0" dirty="0" smtClean="0">
                          <a:solidFill>
                            <a:schemeClr val="dk1"/>
                          </a:solidFill>
                          <a:latin typeface="Arial" pitchFamily="34" charset="0"/>
                          <a:ea typeface="+mn-ea"/>
                          <a:cs typeface="Arial" pitchFamily="34" charset="0"/>
                        </a:rPr>
                        <a:t>Narrow </a:t>
                      </a:r>
                      <a:r>
                        <a:rPr lang="en-US" sz="1800" kern="1200" baseline="0" dirty="0" err="1" smtClean="0">
                          <a:solidFill>
                            <a:schemeClr val="dk1"/>
                          </a:solidFill>
                          <a:latin typeface="Arial" pitchFamily="34" charset="0"/>
                          <a:ea typeface="+mn-ea"/>
                          <a:cs typeface="Arial" pitchFamily="34" charset="0"/>
                        </a:rPr>
                        <a:t>iridocorneal</a:t>
                      </a:r>
                      <a:r>
                        <a:rPr lang="en-US" sz="1800" kern="1200" baseline="0" dirty="0" smtClean="0">
                          <a:solidFill>
                            <a:schemeClr val="dk1"/>
                          </a:solidFill>
                          <a:latin typeface="Arial" pitchFamily="34" charset="0"/>
                          <a:ea typeface="+mn-ea"/>
                          <a:cs typeface="Arial" pitchFamily="34" charset="0"/>
                        </a:rPr>
                        <a:t> angle resulting in a blockage of the aqueous outflow structures. Sight loss if not treated</a:t>
                      </a:r>
                      <a:endParaRPr lang="en-US" sz="1800" dirty="0">
                        <a:latin typeface="Arial" pitchFamily="34" charset="0"/>
                        <a:cs typeface="Arial" pitchFamily="34" charset="0"/>
                      </a:endParaRPr>
                    </a:p>
                  </a:txBody>
                  <a:tcPr/>
                </a:tc>
              </a:tr>
              <a:tr h="4777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txBody>
                  <a:tcPr/>
                </a:tc>
                <a:tc>
                  <a:txBody>
                    <a:bodyPr/>
                    <a:lstStyle/>
                    <a:p>
                      <a:r>
                        <a:rPr lang="en-US" sz="1800" dirty="0" smtClean="0">
                          <a:latin typeface="Arial" pitchFamily="34" charset="0"/>
                          <a:cs typeface="Arial" pitchFamily="34" charset="0"/>
                        </a:rPr>
                        <a:t>Mean 52.9</a:t>
                      </a:r>
                      <a:r>
                        <a:rPr lang="en-US" sz="1800" baseline="0" dirty="0" smtClean="0">
                          <a:latin typeface="Arial" pitchFamily="34" charset="0"/>
                          <a:cs typeface="Arial" pitchFamily="34" charset="0"/>
                        </a:rPr>
                        <a:t> </a:t>
                      </a:r>
                      <a:r>
                        <a:rPr lang="en-US" sz="1800" baseline="0" dirty="0" smtClean="0">
                          <a:latin typeface="Arial" pitchFamily="34" charset="0"/>
                          <a:cs typeface="Arial" pitchFamily="34" charset="0"/>
                          <a:sym typeface="Symbol"/>
                        </a:rPr>
                        <a:t> 18.8</a:t>
                      </a:r>
                      <a:endParaRPr lang="en-US" sz="1800" dirty="0">
                        <a:latin typeface="Arial" pitchFamily="34" charset="0"/>
                        <a:cs typeface="Arial" pitchFamily="34" charset="0"/>
                      </a:endParaRPr>
                    </a:p>
                  </a:txBody>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dirty="0" smtClean="0">
                          <a:latin typeface="Arial" pitchFamily="34" charset="0"/>
                          <a:cs typeface="Arial" pitchFamily="34" charset="0"/>
                        </a:rPr>
                        <a:t>SNPs and mutations (risk factors)</a:t>
                      </a:r>
                      <a:endParaRPr lang="en-US" sz="1800" dirty="0">
                        <a:latin typeface="Arial" pitchFamily="34" charset="0"/>
                        <a:cs typeface="Arial" pitchFamily="34" charset="0"/>
                      </a:endParaRPr>
                    </a:p>
                  </a:txBody>
                  <a:tcPr/>
                </a:tc>
              </a:tr>
              <a:tr h="648072">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Not</a:t>
                      </a:r>
                      <a:r>
                        <a:rPr lang="en-US" sz="1800" baseline="0" dirty="0" smtClean="0">
                          <a:latin typeface="Arial" pitchFamily="34" charset="0"/>
                          <a:cs typeface="Arial" pitchFamily="34" charset="0"/>
                        </a:rPr>
                        <a:t> determined but mainly AD in cases where mode of inheritance can be determined</a:t>
                      </a:r>
                      <a:endParaRPr lang="en-US" sz="1800" dirty="0">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r>
                        <a:rPr lang="en-US" sz="1800" b="0" i="0" kern="1200" dirty="0" smtClean="0">
                          <a:solidFill>
                            <a:schemeClr val="dk1"/>
                          </a:solidFill>
                          <a:latin typeface="Arial" pitchFamily="34" charset="0"/>
                          <a:ea typeface="+mn-ea"/>
                          <a:cs typeface="Arial" pitchFamily="34" charset="0"/>
                        </a:rPr>
                        <a:t>rs11024102 in PLEKHA7 </a:t>
                      </a:r>
                    </a:p>
                    <a:p>
                      <a:r>
                        <a:rPr lang="en-US" sz="1800" b="0" i="0" kern="1200" dirty="0" smtClean="0">
                          <a:solidFill>
                            <a:schemeClr val="dk1"/>
                          </a:solidFill>
                          <a:latin typeface="Arial" pitchFamily="34" charset="0"/>
                          <a:ea typeface="+mn-ea"/>
                          <a:cs typeface="Arial" pitchFamily="34" charset="0"/>
                        </a:rPr>
                        <a:t>rs3753841 in COL11A1 </a:t>
                      </a:r>
                    </a:p>
                    <a:p>
                      <a:r>
                        <a:rPr lang="en-US" sz="1800" b="0" i="0" kern="1200" dirty="0" smtClean="0">
                          <a:solidFill>
                            <a:schemeClr val="dk1"/>
                          </a:solidFill>
                          <a:latin typeface="Arial" pitchFamily="34" charset="0"/>
                          <a:ea typeface="+mn-ea"/>
                          <a:cs typeface="Arial" pitchFamily="34" charset="0"/>
                        </a:rPr>
                        <a:t>rs1015213 (PCMTD1 and ST18 on chromosome 8q)</a:t>
                      </a:r>
                      <a:endParaRPr lang="en-US" sz="1800" dirty="0">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r>
                        <a:rPr lang="en-US" sz="1800" b="0" i="0" kern="1200" dirty="0" smtClean="0">
                          <a:solidFill>
                            <a:schemeClr val="dk1"/>
                          </a:solidFill>
                          <a:latin typeface="Arial" pitchFamily="34" charset="0"/>
                          <a:ea typeface="+mn-ea"/>
                          <a:cs typeface="Arial" pitchFamily="34" charset="0"/>
                        </a:rPr>
                        <a:t>1 of 1000 whites</a:t>
                      </a:r>
                      <a:r>
                        <a:rPr lang="en-US" sz="1800" b="0" i="0" kern="1200" baseline="0" dirty="0" smtClean="0">
                          <a:solidFill>
                            <a:schemeClr val="dk1"/>
                          </a:solidFill>
                          <a:latin typeface="Arial" pitchFamily="34" charset="0"/>
                          <a:ea typeface="+mn-ea"/>
                          <a:cs typeface="Arial" pitchFamily="34" charset="0"/>
                        </a:rPr>
                        <a:t> /</a:t>
                      </a:r>
                      <a:r>
                        <a:rPr lang="en-US" sz="1800" b="0" i="0" kern="1200" dirty="0" smtClean="0">
                          <a:solidFill>
                            <a:schemeClr val="dk1"/>
                          </a:solidFill>
                          <a:latin typeface="Arial" pitchFamily="34" charset="0"/>
                          <a:ea typeface="+mn-ea"/>
                          <a:cs typeface="Arial" pitchFamily="34" charset="0"/>
                        </a:rPr>
                        <a:t> about 1 in 100 Asians</a:t>
                      </a:r>
                      <a:r>
                        <a:rPr lang="en-US" sz="1800" b="0" i="0" kern="1200" baseline="0" dirty="0" smtClean="0">
                          <a:solidFill>
                            <a:schemeClr val="dk1"/>
                          </a:solidFill>
                          <a:latin typeface="Arial" pitchFamily="34" charset="0"/>
                          <a:ea typeface="+mn-ea"/>
                          <a:cs typeface="Arial" pitchFamily="34" charset="0"/>
                        </a:rPr>
                        <a:t> /</a:t>
                      </a:r>
                      <a:r>
                        <a:rPr lang="en-US" sz="1800" b="0" i="0" kern="1200" dirty="0" smtClean="0">
                          <a:solidFill>
                            <a:schemeClr val="dk1"/>
                          </a:solidFill>
                          <a:latin typeface="Arial" pitchFamily="34" charset="0"/>
                          <a:ea typeface="+mn-ea"/>
                          <a:cs typeface="Arial" pitchFamily="34" charset="0"/>
                        </a:rPr>
                        <a:t> 2-4 of 100 Eskimos / </a:t>
                      </a:r>
                      <a:r>
                        <a:rPr lang="en-US" sz="1800" kern="1200" baseline="0" dirty="0" smtClean="0">
                          <a:solidFill>
                            <a:schemeClr val="dk1"/>
                          </a:solidFill>
                          <a:latin typeface="Arial" pitchFamily="34" charset="0"/>
                          <a:ea typeface="+mn-ea"/>
                          <a:cs typeface="Arial" pitchFamily="34" charset="0"/>
                        </a:rPr>
                        <a:t>Saudi Arabia, 40% of glaucoma are PACG</a:t>
                      </a:r>
                      <a:endParaRPr lang="en-US" sz="1400" dirty="0">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Research based only</a:t>
                      </a:r>
                      <a:endParaRPr lang="en-US" sz="18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202034"/>
          </a:xfrm>
        </p:spPr>
        <p:txBody>
          <a:bodyPr>
            <a:noAutofit/>
          </a:bodyPr>
          <a:lstStyle/>
          <a:p>
            <a:r>
              <a:rPr lang="en-US" sz="3200" dirty="0" smtClean="0">
                <a:solidFill>
                  <a:srgbClr val="FF0000"/>
                </a:solidFill>
              </a:rPr>
              <a:t>Primary Open Angle Glaucoma (POAG)</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467544" y="548680"/>
          <a:ext cx="8496944" cy="5622930"/>
        </p:xfrm>
        <a:graphic>
          <a:graphicData uri="http://schemas.openxmlformats.org/drawingml/2006/table">
            <a:tbl>
              <a:tblPr firstRow="1" bandRow="1">
                <a:tableStyleId>{5C22544A-7EE6-4342-B048-85BDC9FD1C3A}</a:tableStyleId>
              </a:tblPr>
              <a:tblGrid>
                <a:gridCol w="2233224"/>
                <a:gridCol w="6263720"/>
              </a:tblGrid>
              <a:tr h="449110">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8927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Open anterior chamber angles, visual field abnormalities, High IOP and optic nerve damage</a:t>
                      </a:r>
                      <a:r>
                        <a:rPr lang="en-US" sz="1800" baseline="0" dirty="0" smtClean="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with a loss of optic nerve fibers</a:t>
                      </a:r>
                      <a:endParaRPr lang="en-US" sz="1800" dirty="0">
                        <a:solidFill>
                          <a:schemeClr val="tx1"/>
                        </a:solidFill>
                        <a:latin typeface="Arial" pitchFamily="34" charset="0"/>
                        <a:cs typeface="Arial" pitchFamily="34" charset="0"/>
                      </a:endParaRPr>
                    </a:p>
                  </a:txBody>
                  <a:tcPr/>
                </a:tc>
              </a:tr>
              <a:tr h="3570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txBody>
                  <a:tcPr/>
                </a:tc>
                <a:tc>
                  <a:txBody>
                    <a:bodyPr/>
                    <a:lstStyle/>
                    <a:p>
                      <a:r>
                        <a:rPr lang="en-US" sz="1800" dirty="0" smtClean="0">
                          <a:solidFill>
                            <a:schemeClr val="tx1"/>
                          </a:solidFill>
                          <a:latin typeface="Arial" pitchFamily="34" charset="0"/>
                          <a:cs typeface="Arial" pitchFamily="34" charset="0"/>
                        </a:rPr>
                        <a:t>Adulthood</a:t>
                      </a:r>
                      <a:endParaRPr lang="en-US" sz="1800" dirty="0">
                        <a:solidFill>
                          <a:schemeClr val="tx1"/>
                        </a:solidFill>
                        <a:latin typeface="Arial" pitchFamily="34" charset="0"/>
                        <a:cs typeface="Arial" pitchFamily="34" charset="0"/>
                      </a:endParaRPr>
                    </a:p>
                  </a:txBody>
                  <a:tcPr/>
                </a:tc>
              </a:tr>
              <a:tr h="701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dirty="0" smtClean="0">
                          <a:solidFill>
                            <a:schemeClr val="tx1"/>
                          </a:solidFill>
                          <a:latin typeface="Arial" pitchFamily="34" charset="0"/>
                          <a:cs typeface="Arial" pitchFamily="34" charset="0"/>
                        </a:rPr>
                        <a:t>Mutations</a:t>
                      </a:r>
                      <a:r>
                        <a:rPr lang="en-US" sz="1800" baseline="0" dirty="0" smtClean="0">
                          <a:solidFill>
                            <a:schemeClr val="tx1"/>
                          </a:solidFill>
                          <a:latin typeface="Arial" pitchFamily="34" charset="0"/>
                          <a:cs typeface="Arial" pitchFamily="34" charset="0"/>
                        </a:rPr>
                        <a:t> (OPTN, MYOC in &lt;5% of patients) – Genetic risk factors(multiple SNPs)</a:t>
                      </a:r>
                      <a:endParaRPr lang="en-US" sz="1800" dirty="0">
                        <a:solidFill>
                          <a:schemeClr val="tx1"/>
                        </a:solidFill>
                        <a:latin typeface="Arial" pitchFamily="34" charset="0"/>
                        <a:cs typeface="Arial" pitchFamily="34" charset="0"/>
                      </a:endParaRPr>
                    </a:p>
                  </a:txBody>
                  <a:tcPr/>
                </a:tc>
              </a:tr>
              <a:tr h="1160541">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Complex – </a:t>
                      </a:r>
                      <a:r>
                        <a:rPr lang="en-US" sz="1800" dirty="0" err="1" smtClean="0">
                          <a:solidFill>
                            <a:schemeClr val="tx1"/>
                          </a:solidFill>
                          <a:latin typeface="Arial" pitchFamily="34" charset="0"/>
                          <a:cs typeface="Arial" pitchFamily="34" charset="0"/>
                        </a:rPr>
                        <a:t>Mendelian</a:t>
                      </a:r>
                      <a:r>
                        <a:rPr lang="en-US" sz="1800" dirty="0" smtClean="0">
                          <a:solidFill>
                            <a:schemeClr val="tx1"/>
                          </a:solidFill>
                          <a:latin typeface="Arial" pitchFamily="34" charset="0"/>
                          <a:cs typeface="Arial" pitchFamily="34" charset="0"/>
                        </a:rPr>
                        <a:t> forms are </a:t>
                      </a:r>
                      <a:r>
                        <a:rPr lang="en-US" sz="1800" dirty="0" err="1" smtClean="0">
                          <a:solidFill>
                            <a:schemeClr val="tx1"/>
                          </a:solidFill>
                          <a:latin typeface="Arial" pitchFamily="34" charset="0"/>
                          <a:cs typeface="Arial" pitchFamily="34" charset="0"/>
                        </a:rPr>
                        <a:t>autosomal</a:t>
                      </a:r>
                      <a:r>
                        <a:rPr lang="en-US" sz="1800" dirty="0" smtClean="0">
                          <a:solidFill>
                            <a:schemeClr val="tx1"/>
                          </a:solidFill>
                          <a:latin typeface="Arial" pitchFamily="34" charset="0"/>
                          <a:cs typeface="Arial" pitchFamily="34" charset="0"/>
                        </a:rPr>
                        <a:t> dominant. A positive family history is a strong risk factor for this disease up to 50% of patients with POAG have family history of this disorder</a:t>
                      </a:r>
                      <a:endParaRPr lang="en-US" sz="1800" dirty="0">
                        <a:solidFill>
                          <a:schemeClr val="tx1"/>
                        </a:solidFill>
                        <a:latin typeface="Arial" pitchFamily="34" charset="0"/>
                        <a:cs typeface="Arial" pitchFamily="34" charset="0"/>
                      </a:endParaRPr>
                    </a:p>
                  </a:txBody>
                  <a:tcPr/>
                </a:tc>
              </a:tr>
              <a:tr h="892724">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MYOC,</a:t>
                      </a:r>
                      <a:r>
                        <a:rPr lang="en-US" sz="1800" baseline="0" dirty="0" smtClean="0">
                          <a:solidFill>
                            <a:schemeClr val="tx1"/>
                          </a:solidFill>
                          <a:latin typeface="Arial" pitchFamily="34" charset="0"/>
                          <a:cs typeface="Arial" pitchFamily="34" charset="0"/>
                        </a:rPr>
                        <a:t> OPTN, and SNPs risk factors </a:t>
                      </a:r>
                      <a:r>
                        <a:rPr lang="en-GB" sz="1800" kern="1200" baseline="0" dirty="0" smtClean="0">
                          <a:solidFill>
                            <a:schemeClr val="tx1"/>
                          </a:solidFill>
                          <a:latin typeface="Arial" pitchFamily="34" charset="0"/>
                          <a:ea typeface="+mn-ea"/>
                          <a:cs typeface="Arial" pitchFamily="34" charset="0"/>
                        </a:rPr>
                        <a:t>CAV1/CAV2, TMCO1,</a:t>
                      </a:r>
                    </a:p>
                    <a:p>
                      <a:r>
                        <a:rPr lang="en-GB" sz="1800" kern="1200" baseline="0" dirty="0" smtClean="0">
                          <a:solidFill>
                            <a:schemeClr val="tx1"/>
                          </a:solidFill>
                          <a:latin typeface="Arial" pitchFamily="34" charset="0"/>
                          <a:ea typeface="+mn-ea"/>
                          <a:cs typeface="Arial" pitchFamily="34" charset="0"/>
                        </a:rPr>
                        <a:t>CDKN2B-AS1, CDC7-TGFBR3, SIX1/SIX6, GAS7 and ATOH7</a:t>
                      </a:r>
                      <a:endParaRPr lang="en-US" sz="1800" dirty="0">
                        <a:solidFill>
                          <a:schemeClr val="tx1"/>
                        </a:solidFill>
                        <a:latin typeface="Arial" pitchFamily="34" charset="0"/>
                        <a:cs typeface="Arial" pitchFamily="34" charset="0"/>
                      </a:endParaRPr>
                    </a:p>
                  </a:txBody>
                  <a:tcPr/>
                </a:tc>
              </a:tr>
              <a:tr h="624906">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Affects around 2% of adult population</a:t>
                      </a:r>
                      <a:endParaRPr lang="en-US" sz="1800" dirty="0">
                        <a:solidFill>
                          <a:schemeClr val="tx1"/>
                        </a:solidFill>
                        <a:latin typeface="Arial" pitchFamily="34" charset="0"/>
                        <a:cs typeface="Arial" pitchFamily="34" charset="0"/>
                      </a:endParaRPr>
                    </a:p>
                  </a:txBody>
                  <a:tcPr/>
                </a:tc>
              </a:tr>
              <a:tr h="449110">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Available commercially</a:t>
                      </a:r>
                      <a:endParaRPr lang="en-US" sz="18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202034"/>
          </a:xfrm>
        </p:spPr>
        <p:txBody>
          <a:bodyPr>
            <a:noAutofit/>
          </a:bodyPr>
          <a:lstStyle/>
          <a:p>
            <a:r>
              <a:rPr lang="en-US" sz="3200" dirty="0" smtClean="0">
                <a:solidFill>
                  <a:srgbClr val="FF0000"/>
                </a:solidFill>
              </a:rPr>
              <a:t>Keratoconus</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284178" y="554124"/>
          <a:ext cx="8640960" cy="5544050"/>
        </p:xfrm>
        <a:graphic>
          <a:graphicData uri="http://schemas.openxmlformats.org/drawingml/2006/table">
            <a:tbl>
              <a:tblPr firstRow="1" bandRow="1">
                <a:tableStyleId>{5C22544A-7EE6-4342-B048-85BDC9FD1C3A}</a:tableStyleId>
              </a:tblPr>
              <a:tblGrid>
                <a:gridCol w="2054842"/>
                <a:gridCol w="6586118"/>
              </a:tblGrid>
              <a:tr h="460015">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latin typeface="Arial" pitchFamily="34" charset="0"/>
                          <a:cs typeface="Arial" pitchFamily="34" charset="0"/>
                        </a:rPr>
                        <a:t>Degenerative disorder of the eye in which structural changes within the cornea cause it to thin and change to a more conical shape than the more normal gradual curve.</a:t>
                      </a: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p>
                      <a:endParaRPr lang="en-US" sz="1800" dirty="0">
                        <a:latin typeface="Arial" pitchFamily="34" charset="0"/>
                        <a:cs typeface="Arial" pitchFamily="34" charset="0"/>
                      </a:endParaRPr>
                    </a:p>
                  </a:txBody>
                  <a:tcPr/>
                </a:tc>
                <a:tc>
                  <a:txBody>
                    <a:bodyPr/>
                    <a:lstStyle/>
                    <a:p>
                      <a:r>
                        <a:rPr lang="en-GB" sz="1800" kern="1200" baseline="0" dirty="0" smtClean="0">
                          <a:solidFill>
                            <a:schemeClr val="dk1"/>
                          </a:solidFill>
                          <a:latin typeface="Arial" pitchFamily="34" charset="0"/>
                          <a:ea typeface="+mn-ea"/>
                          <a:cs typeface="Arial" pitchFamily="34" charset="0"/>
                        </a:rPr>
                        <a:t>The mean age of onset 39.3 years</a:t>
                      </a:r>
                      <a:endParaRPr lang="en-US" sz="1800" dirty="0">
                        <a:solidFill>
                          <a:schemeClr val="tx1"/>
                        </a:solidFill>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i="1" dirty="0" smtClean="0">
                          <a:solidFill>
                            <a:schemeClr val="tx1"/>
                          </a:solidFill>
                          <a:latin typeface="Arial" pitchFamily="34" charset="0"/>
                          <a:cs typeface="Arial" pitchFamily="34" charset="0"/>
                        </a:rPr>
                        <a:t>VSX1</a:t>
                      </a:r>
                      <a:r>
                        <a:rPr lang="en-US" sz="1800" dirty="0" smtClean="0">
                          <a:solidFill>
                            <a:schemeClr val="tx1"/>
                          </a:solidFill>
                          <a:latin typeface="Arial" pitchFamily="34" charset="0"/>
                          <a:cs typeface="Arial" pitchFamily="34" charset="0"/>
                        </a:rPr>
                        <a:t> gene (&lt; 5% of cases had mutation)</a:t>
                      </a:r>
                      <a:endParaRPr lang="en-US" sz="1800" dirty="0">
                        <a:solidFill>
                          <a:schemeClr val="tx1"/>
                        </a:solidFill>
                        <a:latin typeface="Arial" pitchFamily="34" charset="0"/>
                        <a:cs typeface="Arial" pitchFamily="34" charset="0"/>
                      </a:endParaRPr>
                    </a:p>
                  </a:txBody>
                  <a:tcPr/>
                </a:tc>
              </a:tr>
              <a:tr h="718380">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solidFill>
                            <a:schemeClr val="tx1"/>
                          </a:solidFill>
                          <a:latin typeface="Arial" pitchFamily="34" charset="0"/>
                          <a:cs typeface="Arial" pitchFamily="34" charset="0"/>
                        </a:rPr>
                        <a:t>Mainly Sporadic, can be familial (some cases are Autosomal recessive)</a:t>
                      </a:r>
                    </a:p>
                  </a:txBody>
                  <a:tcPr/>
                </a:tc>
              </a:tr>
              <a:tr h="460015">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pPr algn="just"/>
                      <a:r>
                        <a:rPr lang="en-US" sz="1800" dirty="0" smtClean="0">
                          <a:solidFill>
                            <a:schemeClr val="tx1"/>
                          </a:solidFill>
                          <a:latin typeface="Arial" pitchFamily="34" charset="0"/>
                          <a:cs typeface="Arial" pitchFamily="34" charset="0"/>
                        </a:rPr>
                        <a:t>20 genes – 8-10 SNPs (genetic</a:t>
                      </a:r>
                      <a:r>
                        <a:rPr lang="en-US" sz="1800" baseline="0" dirty="0" smtClean="0">
                          <a:solidFill>
                            <a:schemeClr val="tx1"/>
                          </a:solidFill>
                          <a:latin typeface="Arial" pitchFamily="34" charset="0"/>
                          <a:cs typeface="Arial" pitchFamily="34" charset="0"/>
                        </a:rPr>
                        <a:t> risk factors)</a:t>
                      </a:r>
                      <a:endParaRPr lang="en-GB" sz="1800" dirty="0" smtClean="0">
                        <a:solidFill>
                          <a:schemeClr val="tx1"/>
                        </a:solidFill>
                        <a:latin typeface="Arial" pitchFamily="34" charset="0"/>
                        <a:cs typeface="Arial" pitchFamily="34" charset="0"/>
                      </a:endParaRPr>
                    </a:p>
                    <a:p>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tx1"/>
                          </a:solidFill>
                          <a:latin typeface="Arial" pitchFamily="34" charset="0"/>
                          <a:cs typeface="Arial" pitchFamily="34" charset="0"/>
                        </a:rPr>
                        <a:t>Prevalence range from 1 in 500 to 1 in 2000 people - in the Middle East (including the Arabs and non-Arabs) the incidence is between 20/100,000 and 24.9/100,000</a:t>
                      </a:r>
                    </a:p>
                  </a:txBody>
                  <a:tcPr/>
                </a:tc>
              </a:tr>
              <a:tr h="460015">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Commercially available </a:t>
                      </a:r>
                      <a:endParaRPr lang="en-US" sz="18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n-US" sz="3200" dirty="0" smtClean="0">
                <a:solidFill>
                  <a:srgbClr val="FF0000"/>
                </a:solidFill>
              </a:rPr>
              <a:t>Primary Congenital Glaucoma (PCG)</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457200" y="836715"/>
          <a:ext cx="8435280" cy="5089665"/>
        </p:xfrm>
        <a:graphic>
          <a:graphicData uri="http://schemas.openxmlformats.org/drawingml/2006/table">
            <a:tbl>
              <a:tblPr firstRow="1" bandRow="1">
                <a:tableStyleId>{5C22544A-7EE6-4342-B048-85BDC9FD1C3A}</a:tableStyleId>
              </a:tblPr>
              <a:tblGrid>
                <a:gridCol w="2005931"/>
                <a:gridCol w="6429349"/>
              </a:tblGrid>
              <a:tr h="460015">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r>
                        <a:rPr lang="en-GB" sz="1800" b="0" i="0" kern="1200" dirty="0" err="1" smtClean="0">
                          <a:solidFill>
                            <a:schemeClr val="dk1"/>
                          </a:solidFill>
                          <a:latin typeface="Arial" pitchFamily="34" charset="0"/>
                          <a:ea typeface="+mn-ea"/>
                          <a:cs typeface="Arial" pitchFamily="34" charset="0"/>
                        </a:rPr>
                        <a:t>Epiphora</a:t>
                      </a:r>
                      <a:r>
                        <a:rPr lang="en-GB" sz="1800" b="0" i="0" kern="1200" dirty="0" smtClean="0">
                          <a:solidFill>
                            <a:schemeClr val="dk1"/>
                          </a:solidFill>
                          <a:latin typeface="Arial" pitchFamily="34" charset="0"/>
                          <a:ea typeface="+mn-ea"/>
                          <a:cs typeface="Arial" pitchFamily="34" charset="0"/>
                        </a:rPr>
                        <a:t>, photophobia and </a:t>
                      </a:r>
                      <a:r>
                        <a:rPr lang="en-GB" sz="1800" b="0" i="0" kern="1200" dirty="0" err="1" smtClean="0">
                          <a:solidFill>
                            <a:schemeClr val="dk1"/>
                          </a:solidFill>
                          <a:latin typeface="Arial" pitchFamily="34" charset="0"/>
                          <a:ea typeface="+mn-ea"/>
                          <a:cs typeface="Arial" pitchFamily="34" charset="0"/>
                        </a:rPr>
                        <a:t>blepharospasm</a:t>
                      </a:r>
                      <a:r>
                        <a:rPr lang="en-GB" sz="1800" b="0" i="0" kern="1200" dirty="0" smtClean="0">
                          <a:solidFill>
                            <a:schemeClr val="dk1"/>
                          </a:solidFill>
                          <a:latin typeface="Arial" pitchFamily="34" charset="0"/>
                          <a:ea typeface="+mn-ea"/>
                          <a:cs typeface="Arial" pitchFamily="34" charset="0"/>
                        </a:rPr>
                        <a:t> are the three most common manifestations. </a:t>
                      </a:r>
                      <a:r>
                        <a:rPr lang="en-GB" sz="1800" b="0" i="0" kern="1200" dirty="0" smtClean="0">
                          <a:solidFill>
                            <a:schemeClr val="tx1"/>
                          </a:solidFill>
                          <a:latin typeface="Arial" pitchFamily="34" charset="0"/>
                          <a:ea typeface="+mn-ea"/>
                          <a:cs typeface="Arial" pitchFamily="34" charset="0"/>
                        </a:rPr>
                        <a:t>Untreated PCG</a:t>
                      </a:r>
                      <a:r>
                        <a:rPr lang="en-GB" sz="1800" b="0" i="0" kern="1200" baseline="0" dirty="0" smtClean="0">
                          <a:solidFill>
                            <a:schemeClr val="tx1"/>
                          </a:solidFill>
                          <a:latin typeface="Arial" pitchFamily="34" charset="0"/>
                          <a:ea typeface="+mn-ea"/>
                          <a:cs typeface="Arial" pitchFamily="34" charset="0"/>
                        </a:rPr>
                        <a:t> </a:t>
                      </a:r>
                      <a:r>
                        <a:rPr lang="en-GB" sz="1800" b="0" i="0" kern="1200" dirty="0" smtClean="0">
                          <a:solidFill>
                            <a:schemeClr val="tx1"/>
                          </a:solidFill>
                          <a:latin typeface="Arial" pitchFamily="34" charset="0"/>
                          <a:ea typeface="+mn-ea"/>
                          <a:cs typeface="Arial" pitchFamily="34" charset="0"/>
                        </a:rPr>
                        <a:t>is a major cause of childhood blindness</a:t>
                      </a:r>
                      <a:endParaRPr lang="en-US" sz="1800" dirty="0">
                        <a:solidFill>
                          <a:schemeClr val="tx1"/>
                        </a:solidFill>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p>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Children from birth to age 3 </a:t>
                      </a:r>
                      <a:endParaRPr lang="en-US" sz="1800" dirty="0">
                        <a:solidFill>
                          <a:schemeClr val="tx1"/>
                        </a:solidFill>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i="1" dirty="0" smtClean="0">
                          <a:solidFill>
                            <a:schemeClr val="tx1"/>
                          </a:solidFill>
                          <a:latin typeface="Arial" pitchFamily="34" charset="0"/>
                          <a:cs typeface="Arial" pitchFamily="34" charset="0"/>
                        </a:rPr>
                        <a:t>CYP1B1 </a:t>
                      </a:r>
                      <a:r>
                        <a:rPr lang="en-US" sz="1800" i="0" dirty="0" smtClean="0">
                          <a:solidFill>
                            <a:schemeClr val="tx1"/>
                          </a:solidFill>
                          <a:latin typeface="Arial" pitchFamily="34" charset="0"/>
                          <a:cs typeface="Arial" pitchFamily="34" charset="0"/>
                        </a:rPr>
                        <a:t>(Causative)</a:t>
                      </a:r>
                      <a:endParaRPr lang="en-US" sz="1800" i="0" dirty="0">
                        <a:solidFill>
                          <a:schemeClr val="tx1"/>
                        </a:solidFill>
                        <a:latin typeface="Arial" pitchFamily="34" charset="0"/>
                        <a:cs typeface="Arial" pitchFamily="34" charset="0"/>
                      </a:endParaRPr>
                    </a:p>
                  </a:txBody>
                  <a:tcPr/>
                </a:tc>
              </a:tr>
              <a:tr h="718380">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Mainly </a:t>
                      </a:r>
                      <a:r>
                        <a:rPr lang="en-US" sz="1800" dirty="0" err="1" smtClean="0">
                          <a:solidFill>
                            <a:schemeClr val="tx1"/>
                          </a:solidFill>
                          <a:latin typeface="Arial" pitchFamily="34" charset="0"/>
                          <a:cs typeface="Arial" pitchFamily="34" charset="0"/>
                        </a:rPr>
                        <a:t>autosomal</a:t>
                      </a:r>
                      <a:r>
                        <a:rPr lang="en-US" sz="1800" dirty="0" smtClean="0">
                          <a:solidFill>
                            <a:schemeClr val="tx1"/>
                          </a:solidFill>
                          <a:latin typeface="Arial" pitchFamily="34" charset="0"/>
                          <a:cs typeface="Arial" pitchFamily="34" charset="0"/>
                        </a:rPr>
                        <a:t> recessive – Sporadic cases has been reported</a:t>
                      </a:r>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pPr eaLnBrk="1" fontAlgn="auto" hangingPunct="1">
                        <a:spcAft>
                          <a:spcPts val="0"/>
                        </a:spcAft>
                        <a:buFont typeface="Arial" pitchFamily="34" charset="0"/>
                        <a:buNone/>
                        <a:defRPr/>
                      </a:pPr>
                      <a:r>
                        <a:rPr lang="en-US" sz="1800" dirty="0" smtClean="0">
                          <a:solidFill>
                            <a:schemeClr val="tx1"/>
                          </a:solidFill>
                          <a:latin typeface="Arial" pitchFamily="34" charset="0"/>
                          <a:cs typeface="Arial" pitchFamily="34" charset="0"/>
                        </a:rPr>
                        <a:t>One</a:t>
                      </a:r>
                      <a:r>
                        <a:rPr lang="en-US" sz="1800" baseline="0" dirty="0" smtClean="0">
                          <a:solidFill>
                            <a:schemeClr val="tx1"/>
                          </a:solidFill>
                          <a:latin typeface="Arial" pitchFamily="34" charset="0"/>
                          <a:cs typeface="Arial" pitchFamily="34" charset="0"/>
                        </a:rPr>
                        <a:t> gene </a:t>
                      </a:r>
                      <a:r>
                        <a:rPr lang="en-US" sz="1800" i="1" dirty="0" smtClean="0">
                          <a:solidFill>
                            <a:schemeClr val="tx1"/>
                          </a:solidFill>
                          <a:latin typeface="Arial" pitchFamily="34" charset="0"/>
                          <a:cs typeface="Arial" pitchFamily="34" charset="0"/>
                        </a:rPr>
                        <a:t>CYP1B1</a:t>
                      </a:r>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r>
                        <a:rPr lang="en-GB" sz="1800" b="0" i="0" kern="1200" dirty="0" smtClean="0">
                          <a:solidFill>
                            <a:schemeClr val="tx1"/>
                          </a:solidFill>
                          <a:latin typeface="Arial" pitchFamily="34" charset="0"/>
                          <a:ea typeface="+mn-ea"/>
                          <a:cs typeface="Arial" pitchFamily="34" charset="0"/>
                        </a:rPr>
                        <a:t>It affects about one in every 10,000 infants.</a:t>
                      </a:r>
                      <a:r>
                        <a:rPr lang="en-GB" sz="1800" b="0" i="0" kern="1200" baseline="0" dirty="0" smtClean="0">
                          <a:solidFill>
                            <a:schemeClr val="tx1"/>
                          </a:solidFill>
                          <a:latin typeface="Arial" pitchFamily="34" charset="0"/>
                          <a:ea typeface="+mn-ea"/>
                          <a:cs typeface="Arial" pitchFamily="34" charset="0"/>
                        </a:rPr>
                        <a:t> Higher is societies were consanguinities are prevalent</a:t>
                      </a:r>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Commercially available</a:t>
                      </a:r>
                      <a:endParaRPr lang="en-US" sz="18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n-US" sz="3200" dirty="0" smtClean="0">
                <a:solidFill>
                  <a:srgbClr val="FF0000"/>
                </a:solidFill>
              </a:rPr>
              <a:t>Optic Neuritis</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467544" y="692696"/>
          <a:ext cx="8219256" cy="5638305"/>
        </p:xfrm>
        <a:graphic>
          <a:graphicData uri="http://schemas.openxmlformats.org/drawingml/2006/table">
            <a:tbl>
              <a:tblPr firstRow="1" bandRow="1">
                <a:tableStyleId>{5C22544A-7EE6-4342-B048-85BDC9FD1C3A}</a:tableStyleId>
              </a:tblPr>
              <a:tblGrid>
                <a:gridCol w="1954560"/>
                <a:gridCol w="6264696"/>
              </a:tblGrid>
              <a:tr h="460015">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pPr algn="just"/>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pPr algn="just"/>
                      <a:r>
                        <a:rPr lang="en-GB" sz="1800" u="none" strike="noStrike" kern="1200" dirty="0" smtClean="0">
                          <a:solidFill>
                            <a:schemeClr val="tx1"/>
                          </a:solidFill>
                          <a:latin typeface="Arial" pitchFamily="34" charset="0"/>
                          <a:ea typeface="+mn-ea"/>
                          <a:cs typeface="Arial" pitchFamily="34" charset="0"/>
                        </a:rPr>
                        <a:t>Inflammation</a:t>
                      </a:r>
                      <a:r>
                        <a:rPr lang="en-GB" sz="1800" kern="1200" dirty="0" smtClean="0">
                          <a:solidFill>
                            <a:schemeClr val="tx1"/>
                          </a:solidFill>
                          <a:latin typeface="Arial" pitchFamily="34" charset="0"/>
                          <a:ea typeface="+mn-ea"/>
                          <a:cs typeface="Arial" pitchFamily="34" charset="0"/>
                        </a:rPr>
                        <a:t> and deterioration of optic disk - loss of </a:t>
                      </a:r>
                      <a:r>
                        <a:rPr lang="en-GB" sz="1800" u="none" strike="noStrike" kern="1200" dirty="0" smtClean="0">
                          <a:solidFill>
                            <a:schemeClr val="tx1"/>
                          </a:solidFill>
                          <a:latin typeface="Arial" pitchFamily="34" charset="0"/>
                          <a:ea typeface="+mn-ea"/>
                          <a:cs typeface="Arial" pitchFamily="34" charset="0"/>
                        </a:rPr>
                        <a:t>vision</a:t>
                      </a:r>
                      <a:r>
                        <a:rPr lang="en-GB" sz="1800" kern="1200" dirty="0" smtClean="0">
                          <a:solidFill>
                            <a:schemeClr val="tx1"/>
                          </a:solidFill>
                          <a:latin typeface="Arial" pitchFamily="34" charset="0"/>
                          <a:ea typeface="+mn-ea"/>
                          <a:cs typeface="Arial" pitchFamily="34" charset="0"/>
                        </a:rPr>
                        <a:t> in one </a:t>
                      </a:r>
                      <a:r>
                        <a:rPr lang="en-GB" sz="1800" u="none" strike="noStrike" kern="1200" dirty="0" smtClean="0">
                          <a:solidFill>
                            <a:schemeClr val="tx1"/>
                          </a:solidFill>
                          <a:latin typeface="Arial" pitchFamily="34" charset="0"/>
                          <a:ea typeface="+mn-ea"/>
                          <a:cs typeface="Arial" pitchFamily="34" charset="0"/>
                        </a:rPr>
                        <a:t>eye</a:t>
                      </a:r>
                      <a:r>
                        <a:rPr lang="en-GB" sz="1800" kern="1200" dirty="0" smtClean="0">
                          <a:solidFill>
                            <a:schemeClr val="tx1"/>
                          </a:solidFill>
                          <a:latin typeface="Arial" pitchFamily="34" charset="0"/>
                          <a:ea typeface="+mn-ea"/>
                          <a:cs typeface="Arial" pitchFamily="34" charset="0"/>
                        </a:rPr>
                        <a:t> that may occur within several hours of onset. The severity ranging from slight visual deficiency to complete loss of light perception. reduction in </a:t>
                      </a:r>
                      <a:r>
                        <a:rPr lang="en-GB" sz="1800" kern="1200" dirty="0" err="1" smtClean="0">
                          <a:solidFill>
                            <a:schemeClr val="tx1"/>
                          </a:solidFill>
                          <a:latin typeface="Arial" pitchFamily="34" charset="0"/>
                          <a:ea typeface="+mn-ea"/>
                          <a:cs typeface="Arial" pitchFamily="34" charset="0"/>
                        </a:rPr>
                        <a:t>color</a:t>
                      </a:r>
                      <a:r>
                        <a:rPr lang="en-GB" sz="1800" kern="1200" dirty="0" smtClean="0">
                          <a:solidFill>
                            <a:schemeClr val="tx1"/>
                          </a:solidFill>
                          <a:latin typeface="Arial" pitchFamily="34" charset="0"/>
                          <a:ea typeface="+mn-ea"/>
                          <a:cs typeface="Arial" pitchFamily="34" charset="0"/>
                        </a:rPr>
                        <a:t> perception. – associated with MS</a:t>
                      </a:r>
                      <a:endParaRPr lang="en-US" sz="1800" dirty="0">
                        <a:solidFill>
                          <a:schemeClr val="tx1"/>
                        </a:solidFill>
                        <a:latin typeface="Arial" pitchFamily="34" charset="0"/>
                        <a:cs typeface="Arial" pitchFamily="34" charset="0"/>
                      </a:endParaRP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p>
                      <a:endParaRPr lang="en-US" sz="1800" dirty="0">
                        <a:latin typeface="Arial" pitchFamily="34" charset="0"/>
                        <a:cs typeface="Arial" pitchFamily="34" charset="0"/>
                      </a:endParaRPr>
                    </a:p>
                  </a:txBody>
                  <a:tcPr/>
                </a:tc>
                <a:tc>
                  <a:txBody>
                    <a:bodyPr/>
                    <a:lstStyle/>
                    <a:p>
                      <a:pPr fontAlgn="base"/>
                      <a:r>
                        <a:rPr lang="en-GB" sz="1800" b="0" i="0" kern="1200" dirty="0" smtClean="0">
                          <a:solidFill>
                            <a:schemeClr val="tx1"/>
                          </a:solidFill>
                          <a:latin typeface="Arial" pitchFamily="34" charset="0"/>
                          <a:ea typeface="+mn-ea"/>
                          <a:cs typeface="Arial" pitchFamily="34" charset="0"/>
                        </a:rPr>
                        <a:t>female between the ages of 18 and 45</a:t>
                      </a:r>
                    </a:p>
                    <a:p>
                      <a:pPr fontAlgn="base"/>
                      <a:r>
                        <a:rPr lang="en-GB" sz="1800" b="0" i="0" kern="1200" dirty="0" smtClean="0">
                          <a:solidFill>
                            <a:schemeClr val="tx1"/>
                          </a:solidFill>
                          <a:latin typeface="Arial" pitchFamily="34" charset="0"/>
                          <a:ea typeface="+mn-ea"/>
                          <a:cs typeface="Arial" pitchFamily="34" charset="0"/>
                        </a:rPr>
                        <a:t>you’ve been diagnosed with multiple sclerosis (MS)</a:t>
                      </a:r>
                    </a:p>
                  </a:txBody>
                  <a:tcPr/>
                </a:tc>
              </a:tr>
              <a:tr h="718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dirty="0" smtClean="0">
                          <a:solidFill>
                            <a:schemeClr val="tx1"/>
                          </a:solidFill>
                          <a:latin typeface="Arial" pitchFamily="34" charset="0"/>
                          <a:cs typeface="Arial" pitchFamily="34" charset="0"/>
                        </a:rPr>
                        <a:t>Not</a:t>
                      </a:r>
                      <a:r>
                        <a:rPr lang="en-US" sz="1800" baseline="0" dirty="0" smtClean="0">
                          <a:solidFill>
                            <a:schemeClr val="tx1"/>
                          </a:solidFill>
                          <a:latin typeface="Arial" pitchFamily="34" charset="0"/>
                          <a:cs typeface="Arial" pitchFamily="34" charset="0"/>
                        </a:rPr>
                        <a:t> Known – some mtDNA mutation been reported in some cases of ON</a:t>
                      </a:r>
                      <a:endParaRPr lang="en-US" sz="1800" dirty="0">
                        <a:solidFill>
                          <a:schemeClr val="tx1"/>
                        </a:solidFill>
                        <a:latin typeface="Arial" pitchFamily="34" charset="0"/>
                        <a:cs typeface="Arial" pitchFamily="34" charset="0"/>
                      </a:endParaRPr>
                    </a:p>
                  </a:txBody>
                  <a:tcPr/>
                </a:tc>
              </a:tr>
              <a:tr h="718380">
                <a:tc>
                  <a:txBody>
                    <a:bodyPr/>
                    <a:lstStyle/>
                    <a:p>
                      <a:r>
                        <a:rPr lang="en-US" sz="1800" dirty="0" smtClean="0">
                          <a:latin typeface="Arial" pitchFamily="34" charset="0"/>
                          <a:cs typeface="Arial" pitchFamily="34" charset="0"/>
                        </a:rPr>
                        <a:t>Secondary Causes</a:t>
                      </a:r>
                      <a:endParaRPr lang="en-US" sz="1800" dirty="0">
                        <a:latin typeface="Arial" pitchFamily="34" charset="0"/>
                        <a:cs typeface="Arial" pitchFamily="34" charset="0"/>
                      </a:endParaRPr>
                    </a:p>
                  </a:txBody>
                  <a:tcPr/>
                </a:tc>
                <a:tc>
                  <a:txBody>
                    <a:bodyPr/>
                    <a:lstStyle/>
                    <a:p>
                      <a:pPr fontAlgn="base"/>
                      <a:r>
                        <a:rPr lang="en-GB" sz="1800" b="0" i="0" kern="1200" dirty="0" smtClean="0">
                          <a:solidFill>
                            <a:schemeClr val="tx1"/>
                          </a:solidFill>
                          <a:latin typeface="Arial" pitchFamily="34" charset="0"/>
                          <a:ea typeface="+mn-ea"/>
                          <a:cs typeface="Arial" pitchFamily="34" charset="0"/>
                        </a:rPr>
                        <a:t>Mumps, measles,</a:t>
                      </a:r>
                      <a:r>
                        <a:rPr lang="en-GB" sz="1800" b="0" i="0" kern="1200" baseline="0" dirty="0" smtClean="0">
                          <a:solidFill>
                            <a:schemeClr val="tx1"/>
                          </a:solidFill>
                          <a:latin typeface="Arial" pitchFamily="34" charset="0"/>
                          <a:ea typeface="+mn-ea"/>
                          <a:cs typeface="Arial" pitchFamily="34" charset="0"/>
                        </a:rPr>
                        <a:t> </a:t>
                      </a:r>
                      <a:r>
                        <a:rPr lang="en-GB" sz="1800" b="0" i="0" kern="1200" dirty="0" smtClean="0">
                          <a:solidFill>
                            <a:schemeClr val="tx1"/>
                          </a:solidFill>
                          <a:latin typeface="Arial" pitchFamily="34" charset="0"/>
                          <a:ea typeface="+mn-ea"/>
                          <a:cs typeface="Arial" pitchFamily="34" charset="0"/>
                        </a:rPr>
                        <a:t>tuberculosis,</a:t>
                      </a:r>
                      <a:r>
                        <a:rPr lang="en-GB" sz="1800" b="0" i="0" kern="1200" baseline="0" dirty="0" smtClean="0">
                          <a:solidFill>
                            <a:schemeClr val="tx1"/>
                          </a:solidFill>
                          <a:latin typeface="Arial" pitchFamily="34" charset="0"/>
                          <a:ea typeface="+mn-ea"/>
                          <a:cs typeface="Arial" pitchFamily="34" charset="0"/>
                        </a:rPr>
                        <a:t> </a:t>
                      </a:r>
                      <a:r>
                        <a:rPr lang="en-GB" sz="1800" b="0" i="0" kern="1200" dirty="0" smtClean="0">
                          <a:solidFill>
                            <a:schemeClr val="tx1"/>
                          </a:solidFill>
                          <a:latin typeface="Arial" pitchFamily="34" charset="0"/>
                          <a:ea typeface="+mn-ea"/>
                          <a:cs typeface="Arial" pitchFamily="34" charset="0"/>
                        </a:rPr>
                        <a:t>Lyme disease</a:t>
                      </a:r>
                      <a:endParaRPr lang="en-GB" sz="1800" b="0" i="0" kern="1200" dirty="0">
                        <a:solidFill>
                          <a:schemeClr val="tx1"/>
                        </a:solidFill>
                        <a:latin typeface="Arial" pitchFamily="34" charset="0"/>
                        <a:ea typeface="+mn-ea"/>
                        <a:cs typeface="Arial" pitchFamily="34" charset="0"/>
                      </a:endParaRPr>
                    </a:p>
                  </a:txBody>
                  <a:tcPr/>
                </a:tc>
              </a:tr>
              <a:tr h="460015">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0</a:t>
                      </a:r>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r>
                        <a:rPr lang="en-GB" sz="1800" b="0" i="0" kern="1200" dirty="0" smtClean="0">
                          <a:solidFill>
                            <a:schemeClr val="tx1"/>
                          </a:solidFill>
                          <a:latin typeface="Arial" pitchFamily="34" charset="0"/>
                          <a:ea typeface="+mn-ea"/>
                          <a:cs typeface="Arial" pitchFamily="34" charset="0"/>
                        </a:rPr>
                        <a:t>Overall in North America, the incidence of optic neuritis is about 3 per 100,000 people per year</a:t>
                      </a:r>
                      <a:endParaRPr lang="en-US" sz="1800" dirty="0">
                        <a:solidFill>
                          <a:schemeClr val="tx1"/>
                        </a:solidFill>
                        <a:latin typeface="Arial" pitchFamily="34" charset="0"/>
                        <a:cs typeface="Arial" pitchFamily="34" charset="0"/>
                      </a:endParaRPr>
                    </a:p>
                  </a:txBody>
                  <a:tcPr/>
                </a:tc>
              </a:tr>
              <a:tr h="460015">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n/a</a:t>
                      </a:r>
                      <a:endParaRPr lang="en-US" sz="18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Autofit/>
          </a:bodyPr>
          <a:lstStyle/>
          <a:p>
            <a:r>
              <a:rPr lang="en-US" sz="3200" dirty="0" smtClean="0">
                <a:solidFill>
                  <a:srgbClr val="FF0000"/>
                </a:solidFill>
              </a:rPr>
              <a:t>Retinoblastoma</a:t>
            </a:r>
            <a:endParaRPr lang="en-US" sz="3200" dirty="0">
              <a:solidFill>
                <a:srgbClr val="FF0000"/>
              </a:solidFill>
            </a:endParaRPr>
          </a:p>
        </p:txBody>
      </p:sp>
      <p:graphicFrame>
        <p:nvGraphicFramePr>
          <p:cNvPr id="4" name="Content Placeholder 3"/>
          <p:cNvGraphicFramePr>
            <a:graphicFrameLocks noGrp="1"/>
          </p:cNvGraphicFramePr>
          <p:nvPr>
            <p:ph idx="1"/>
          </p:nvPr>
        </p:nvGraphicFramePr>
        <p:xfrm>
          <a:off x="251520" y="603110"/>
          <a:ext cx="8640960" cy="5506242"/>
        </p:xfrm>
        <a:graphic>
          <a:graphicData uri="http://schemas.openxmlformats.org/drawingml/2006/table">
            <a:tbl>
              <a:tblPr firstRow="1" bandRow="1">
                <a:tableStyleId>{5C22544A-7EE6-4342-B048-85BDC9FD1C3A}</a:tableStyleId>
              </a:tblPr>
              <a:tblGrid>
                <a:gridCol w="2054842"/>
                <a:gridCol w="6586118"/>
              </a:tblGrid>
              <a:tr h="498009">
                <a:tc>
                  <a:txBody>
                    <a:bodyPr/>
                    <a:lstStyle/>
                    <a:p>
                      <a:r>
                        <a:rPr lang="en-US" sz="2000" dirty="0" smtClean="0">
                          <a:latin typeface="Arial" pitchFamily="34" charset="0"/>
                          <a:cs typeface="Arial" pitchFamily="34" charset="0"/>
                        </a:rPr>
                        <a:t>Parameter</a:t>
                      </a:r>
                      <a:endParaRPr lang="en-US"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Description</a:t>
                      </a:r>
                      <a:endParaRPr lang="en-US" sz="2000" dirty="0">
                        <a:latin typeface="Arial" pitchFamily="34" charset="0"/>
                        <a:cs typeface="Arial" pitchFamily="34" charset="0"/>
                      </a:endParaRPr>
                    </a:p>
                  </a:txBody>
                  <a:tcPr/>
                </a:tc>
              </a:tr>
              <a:tr h="125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Clinical features</a:t>
                      </a:r>
                    </a:p>
                    <a:p>
                      <a:endParaRPr lang="en-US" sz="1800" dirty="0">
                        <a:latin typeface="Arial" pitchFamily="34" charset="0"/>
                        <a:cs typeface="Arial" pitchFamily="34" charset="0"/>
                      </a:endParaRPr>
                    </a:p>
                  </a:txBody>
                  <a:tcPr/>
                </a:tc>
                <a:tc>
                  <a:txBody>
                    <a:bodyPr/>
                    <a:lstStyle/>
                    <a:p>
                      <a:pPr algn="just"/>
                      <a:r>
                        <a:rPr lang="en-US" sz="1800" dirty="0" smtClean="0">
                          <a:solidFill>
                            <a:schemeClr val="tx1"/>
                          </a:solidFill>
                          <a:latin typeface="Arial" pitchFamily="34" charset="0"/>
                          <a:cs typeface="Arial" pitchFamily="34" charset="0"/>
                        </a:rPr>
                        <a:t>The most common presentations are </a:t>
                      </a:r>
                      <a:r>
                        <a:rPr lang="en-US" sz="1800" dirty="0" err="1" smtClean="0">
                          <a:solidFill>
                            <a:schemeClr val="tx1"/>
                          </a:solidFill>
                          <a:latin typeface="Arial" pitchFamily="34" charset="0"/>
                          <a:cs typeface="Arial" pitchFamily="34" charset="0"/>
                        </a:rPr>
                        <a:t>leukocoria</a:t>
                      </a:r>
                      <a:r>
                        <a:rPr lang="en-US" sz="1800" dirty="0" smtClean="0">
                          <a:solidFill>
                            <a:schemeClr val="tx1"/>
                          </a:solidFill>
                          <a:latin typeface="Arial" pitchFamily="34" charset="0"/>
                          <a:cs typeface="Arial" pitchFamily="34" charset="0"/>
                        </a:rPr>
                        <a:t> and strabismus.. Tumors may spread towards the vitreous cavity (</a:t>
                      </a:r>
                      <a:r>
                        <a:rPr lang="en-US" sz="1800" dirty="0" err="1" smtClean="0">
                          <a:solidFill>
                            <a:schemeClr val="tx1"/>
                          </a:solidFill>
                          <a:latin typeface="Arial" pitchFamily="34" charset="0"/>
                          <a:cs typeface="Arial" pitchFamily="34" charset="0"/>
                        </a:rPr>
                        <a:t>endophytic</a:t>
                      </a:r>
                      <a:r>
                        <a:rPr lang="en-US" sz="1800" dirty="0" smtClean="0">
                          <a:solidFill>
                            <a:schemeClr val="tx1"/>
                          </a:solidFill>
                          <a:latin typeface="Arial" pitchFamily="34" charset="0"/>
                          <a:cs typeface="Arial" pitchFamily="34" charset="0"/>
                        </a:rPr>
                        <a:t> spread) or towards the outer layers of the eye and </a:t>
                      </a:r>
                      <a:r>
                        <a:rPr lang="en-US" sz="1800" dirty="0" err="1" smtClean="0">
                          <a:solidFill>
                            <a:schemeClr val="tx1"/>
                          </a:solidFill>
                          <a:latin typeface="Arial" pitchFamily="34" charset="0"/>
                          <a:cs typeface="Arial" pitchFamily="34" charset="0"/>
                        </a:rPr>
                        <a:t>subretinal</a:t>
                      </a:r>
                      <a:r>
                        <a:rPr lang="en-US" sz="1800" dirty="0" smtClean="0">
                          <a:solidFill>
                            <a:schemeClr val="tx1"/>
                          </a:solidFill>
                          <a:latin typeface="Arial" pitchFamily="34" charset="0"/>
                          <a:cs typeface="Arial" pitchFamily="34" charset="0"/>
                        </a:rPr>
                        <a:t> space (</a:t>
                      </a:r>
                      <a:r>
                        <a:rPr lang="en-US" sz="1800" dirty="0" err="1" smtClean="0">
                          <a:solidFill>
                            <a:schemeClr val="tx1"/>
                          </a:solidFill>
                          <a:latin typeface="Arial" pitchFamily="34" charset="0"/>
                          <a:cs typeface="Arial" pitchFamily="34" charset="0"/>
                        </a:rPr>
                        <a:t>exophytic</a:t>
                      </a:r>
                      <a:r>
                        <a:rPr lang="en-US" sz="1800" dirty="0" smtClean="0">
                          <a:solidFill>
                            <a:schemeClr val="tx1"/>
                          </a:solidFill>
                          <a:latin typeface="Arial" pitchFamily="34" charset="0"/>
                          <a:cs typeface="Arial" pitchFamily="34" charset="0"/>
                        </a:rPr>
                        <a:t> tumor).</a:t>
                      </a:r>
                      <a:endParaRPr lang="en-US" sz="1800" dirty="0">
                        <a:solidFill>
                          <a:schemeClr val="tx1"/>
                        </a:solidFill>
                        <a:latin typeface="Arial" pitchFamily="34" charset="0"/>
                        <a:cs typeface="Arial" pitchFamily="34" charset="0"/>
                      </a:endParaRPr>
                    </a:p>
                  </a:txBody>
                  <a:tcPr/>
                </a:tc>
              </a:tr>
              <a:tr h="777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Age of onset</a:t>
                      </a:r>
                    </a:p>
                    <a:p>
                      <a:endParaRPr lang="en-US" sz="1800" dirty="0">
                        <a:latin typeface="Arial" pitchFamily="34" charset="0"/>
                        <a:cs typeface="Arial"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Mean age of onset for bilateral cases is 15 months and for unilateral cases 24 months.</a:t>
                      </a:r>
                    </a:p>
                  </a:txBody>
                  <a:tcPr/>
                </a:tc>
              </a:tr>
              <a:tr h="508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Genetic cause</a:t>
                      </a:r>
                    </a:p>
                  </a:txBody>
                  <a:tcPr/>
                </a:tc>
                <a:tc>
                  <a:txBody>
                    <a:bodyPr/>
                    <a:lstStyle/>
                    <a:p>
                      <a:r>
                        <a:rPr lang="en-US" sz="1800" dirty="0" smtClean="0">
                          <a:solidFill>
                            <a:schemeClr val="tx1"/>
                          </a:solidFill>
                          <a:latin typeface="Arial" pitchFamily="34" charset="0"/>
                          <a:cs typeface="Arial" pitchFamily="34" charset="0"/>
                        </a:rPr>
                        <a:t>Retinoblastoma (RB1) gene (causative)</a:t>
                      </a:r>
                      <a:endParaRPr lang="en-US" sz="1800" dirty="0">
                        <a:solidFill>
                          <a:schemeClr val="tx1"/>
                        </a:solidFill>
                        <a:latin typeface="Arial" pitchFamily="34" charset="0"/>
                        <a:cs typeface="Arial" pitchFamily="34" charset="0"/>
                      </a:endParaRPr>
                    </a:p>
                  </a:txBody>
                  <a:tcPr/>
                </a:tc>
              </a:tr>
              <a:tr h="777713">
                <a:tc>
                  <a:txBody>
                    <a:bodyPr/>
                    <a:lstStyle/>
                    <a:p>
                      <a:r>
                        <a:rPr lang="en-US" sz="1800" dirty="0" smtClean="0">
                          <a:latin typeface="Arial" pitchFamily="34" charset="0"/>
                          <a:cs typeface="Arial" pitchFamily="34" charset="0"/>
                        </a:rPr>
                        <a:t>Mode of Inheritance</a:t>
                      </a:r>
                      <a:endParaRPr lang="en-US" sz="1800" dirty="0">
                        <a:latin typeface="Arial" pitchFamily="34" charset="0"/>
                        <a:cs typeface="Arial" pitchFamily="34" charset="0"/>
                      </a:endParaRPr>
                    </a:p>
                  </a:txBody>
                  <a:tcPr/>
                </a:tc>
                <a:tc>
                  <a:txBody>
                    <a:bodyPr/>
                    <a:lstStyle/>
                    <a:p>
                      <a:pPr algn="just" fontAlgn="auto">
                        <a:spcAft>
                          <a:spcPts val="0"/>
                        </a:spcAft>
                        <a:buFont typeface="Arial" pitchFamily="34" charset="0"/>
                        <a:buNone/>
                        <a:defRPr/>
                      </a:pPr>
                      <a:r>
                        <a:rPr lang="en-US" sz="1800" dirty="0" smtClean="0">
                          <a:solidFill>
                            <a:schemeClr val="tx1"/>
                          </a:solidFill>
                          <a:latin typeface="Arial" pitchFamily="34" charset="0"/>
                          <a:cs typeface="Arial" pitchFamily="34" charset="0"/>
                        </a:rPr>
                        <a:t>Autosomal dominant. </a:t>
                      </a:r>
                    </a:p>
                  </a:txBody>
                  <a:tcPr/>
                </a:tc>
              </a:tr>
              <a:tr h="498009">
                <a:tc>
                  <a:txBody>
                    <a:bodyPr/>
                    <a:lstStyle/>
                    <a:p>
                      <a:r>
                        <a:rPr lang="en-US" sz="1800" dirty="0" smtClean="0">
                          <a:latin typeface="Arial" pitchFamily="34" charset="0"/>
                          <a:cs typeface="Arial" pitchFamily="34" charset="0"/>
                        </a:rPr>
                        <a:t># of Genes</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One gene </a:t>
                      </a:r>
                      <a:endParaRPr lang="en-US" sz="1800" dirty="0">
                        <a:solidFill>
                          <a:schemeClr val="tx1"/>
                        </a:solidFill>
                        <a:latin typeface="Arial" pitchFamily="34" charset="0"/>
                        <a:cs typeface="Arial" pitchFamily="34" charset="0"/>
                      </a:endParaRPr>
                    </a:p>
                  </a:txBody>
                  <a:tcPr/>
                </a:tc>
              </a:tr>
              <a:tr h="692945">
                <a:tc>
                  <a:txBody>
                    <a:bodyPr/>
                    <a:lstStyle/>
                    <a:p>
                      <a:r>
                        <a:rPr lang="en-US" sz="1800" dirty="0" smtClean="0">
                          <a:latin typeface="Arial" pitchFamily="34" charset="0"/>
                          <a:cs typeface="Arial" pitchFamily="34" charset="0"/>
                        </a:rPr>
                        <a:t>Frequency in population</a:t>
                      </a:r>
                      <a:endParaRPr lang="en-US"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latin typeface="Arial" pitchFamily="34" charset="0"/>
                          <a:cs typeface="Arial" pitchFamily="34" charset="0"/>
                        </a:rPr>
                        <a:t>Incidence of 4:1,000,000 or about 1:23,000 live births.</a:t>
                      </a:r>
                    </a:p>
                    <a:p>
                      <a:endParaRPr lang="en-US" sz="1800" dirty="0">
                        <a:solidFill>
                          <a:schemeClr val="tx1"/>
                        </a:solidFill>
                        <a:latin typeface="Arial" pitchFamily="34" charset="0"/>
                        <a:cs typeface="Arial" pitchFamily="34" charset="0"/>
                      </a:endParaRPr>
                    </a:p>
                  </a:txBody>
                  <a:tcPr/>
                </a:tc>
              </a:tr>
              <a:tr h="498009">
                <a:tc>
                  <a:txBody>
                    <a:bodyPr/>
                    <a:lstStyle/>
                    <a:p>
                      <a:r>
                        <a:rPr lang="en-US" sz="1800" dirty="0" smtClean="0">
                          <a:latin typeface="Arial" pitchFamily="34" charset="0"/>
                          <a:cs typeface="Arial" pitchFamily="34" charset="0"/>
                        </a:rPr>
                        <a:t>Genetic testing</a:t>
                      </a:r>
                      <a:endParaRPr lang="en-US" sz="1800" dirty="0">
                        <a:latin typeface="Arial" pitchFamily="34" charset="0"/>
                        <a:cs typeface="Arial" pitchFamily="34" charset="0"/>
                      </a:endParaRPr>
                    </a:p>
                  </a:txBody>
                  <a:tcPr/>
                </a:tc>
                <a:tc>
                  <a:txBody>
                    <a:bodyPr/>
                    <a:lstStyle/>
                    <a:p>
                      <a:r>
                        <a:rPr lang="en-US" sz="1800" dirty="0" smtClean="0">
                          <a:solidFill>
                            <a:schemeClr val="tx1"/>
                          </a:solidFill>
                          <a:latin typeface="Arial" pitchFamily="34" charset="0"/>
                          <a:cs typeface="Arial" pitchFamily="34" charset="0"/>
                        </a:rPr>
                        <a:t>Commercially available</a:t>
                      </a:r>
                      <a:endParaRPr lang="en-US" sz="1800" dirty="0">
                        <a:solidFill>
                          <a:schemeClr val="tx1"/>
                        </a:solidFill>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490066"/>
          </a:xfrm>
        </p:spPr>
        <p:txBody>
          <a:bodyPr>
            <a:noAutofit/>
          </a:bodyPr>
          <a:lstStyle/>
          <a:p>
            <a:r>
              <a:rPr lang="en-US" sz="3600" dirty="0" smtClean="0">
                <a:solidFill>
                  <a:srgbClr val="FF0000"/>
                </a:solidFill>
              </a:rPr>
              <a:t>Why Ophthalmologists need to know about Genetics</a:t>
            </a:r>
            <a:endParaRPr lang="en-GB" sz="3600" dirty="0">
              <a:solidFill>
                <a:srgbClr val="FF0000"/>
              </a:solidFill>
            </a:endParaRPr>
          </a:p>
        </p:txBody>
      </p:sp>
      <p:sp>
        <p:nvSpPr>
          <p:cNvPr id="3" name="Content Placeholder 2"/>
          <p:cNvSpPr>
            <a:spLocks noGrp="1"/>
          </p:cNvSpPr>
          <p:nvPr>
            <p:ph idx="1"/>
          </p:nvPr>
        </p:nvSpPr>
        <p:spPr>
          <a:xfrm>
            <a:off x="457200" y="1052736"/>
            <a:ext cx="8229600" cy="5805264"/>
          </a:xfrm>
        </p:spPr>
        <p:txBody>
          <a:bodyPr>
            <a:normAutofit fontScale="77500" lnSpcReduction="20000"/>
          </a:bodyPr>
          <a:lstStyle/>
          <a:p>
            <a:pPr algn="just"/>
            <a:r>
              <a:rPr lang="en-GB" sz="4000" dirty="0" smtClean="0">
                <a:solidFill>
                  <a:srgbClr val="002060"/>
                </a:solidFill>
              </a:rPr>
              <a:t>Almost 50% of paediatric blindness is due to a genetic aetiology.</a:t>
            </a:r>
          </a:p>
          <a:p>
            <a:pPr algn="just"/>
            <a:r>
              <a:rPr lang="en-GB" sz="4000" dirty="0" smtClean="0">
                <a:solidFill>
                  <a:srgbClr val="002060"/>
                </a:solidFill>
              </a:rPr>
              <a:t>The eye is second only to the brain as an individual organ in its frequency of involvement in genetic disorders.</a:t>
            </a:r>
          </a:p>
          <a:p>
            <a:pPr algn="just"/>
            <a:r>
              <a:rPr lang="en-GB" sz="4000" dirty="0" smtClean="0">
                <a:solidFill>
                  <a:srgbClr val="002060"/>
                </a:solidFill>
              </a:rPr>
              <a:t>The ophthalmologist plays important roles not only in clinical diagnosis and management but may also be asked by patients and their families to provide genetic counselling and referrals to appropriate subspecialty services. </a:t>
            </a:r>
          </a:p>
          <a:p>
            <a:pPr algn="just"/>
            <a:r>
              <a:rPr lang="en-GB" sz="4000" dirty="0" smtClean="0">
                <a:solidFill>
                  <a:srgbClr val="002060"/>
                </a:solidFill>
              </a:rPr>
              <a:t>An understanding of clinical genetic concepts and accurate diagnosis are prerequisites for effective genetic counselling. Examination of other family members might be required.</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Autofit/>
          </a:bodyPr>
          <a:lstStyle/>
          <a:p>
            <a:r>
              <a:rPr lang="en-US" sz="3600" dirty="0" smtClean="0">
                <a:solidFill>
                  <a:srgbClr val="FF0000"/>
                </a:solidFill>
              </a:rPr>
              <a:t>Ocular Motility</a:t>
            </a:r>
            <a:endParaRPr lang="en-US" sz="3600" dirty="0">
              <a:solidFill>
                <a:srgbClr val="FF0000"/>
              </a:solidFill>
            </a:endParaRPr>
          </a:p>
        </p:txBody>
      </p:sp>
      <p:sp>
        <p:nvSpPr>
          <p:cNvPr id="7" name="Rounded Rectangle 6"/>
          <p:cNvSpPr/>
          <p:nvPr/>
        </p:nvSpPr>
        <p:spPr>
          <a:xfrm>
            <a:off x="1115616" y="836712"/>
            <a:ext cx="712879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Congenital Fibrosis of Extarocular Muscles (CFEM)</a:t>
            </a:r>
          </a:p>
          <a:p>
            <a:pPr algn="ctr"/>
            <a:endParaRPr lang="en-US" dirty="0"/>
          </a:p>
        </p:txBody>
      </p:sp>
      <p:sp>
        <p:nvSpPr>
          <p:cNvPr id="8" name="Rounded Rectangle 7"/>
          <p:cNvSpPr/>
          <p:nvPr/>
        </p:nvSpPr>
        <p:spPr>
          <a:xfrm>
            <a:off x="1259632" y="2852936"/>
            <a:ext cx="712879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Congenital Cranial Dysinnervation Disorders(CFEM)</a:t>
            </a:r>
          </a:p>
          <a:p>
            <a:pPr algn="ctr"/>
            <a:endParaRPr lang="en-US" dirty="0"/>
          </a:p>
        </p:txBody>
      </p:sp>
      <p:sp>
        <p:nvSpPr>
          <p:cNvPr id="9" name="Rounded Rectangle 8"/>
          <p:cNvSpPr/>
          <p:nvPr/>
        </p:nvSpPr>
        <p:spPr>
          <a:xfrm>
            <a:off x="1259632" y="4769105"/>
            <a:ext cx="712879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Duane Retraction Syndrome </a:t>
            </a:r>
          </a:p>
          <a:p>
            <a:pPr algn="ctr"/>
            <a:endParaRPr lang="en-US" dirty="0"/>
          </a:p>
        </p:txBody>
      </p:sp>
      <p:sp>
        <p:nvSpPr>
          <p:cNvPr id="10" name="Down Arrow 9"/>
          <p:cNvSpPr/>
          <p:nvPr/>
        </p:nvSpPr>
        <p:spPr>
          <a:xfrm>
            <a:off x="4427984" y="1700808"/>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4446202" y="3716168"/>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076056" y="1844824"/>
            <a:ext cx="2584425" cy="369332"/>
          </a:xfrm>
          <a:prstGeom prst="rect">
            <a:avLst/>
          </a:prstGeom>
          <a:noFill/>
        </p:spPr>
        <p:txBody>
          <a:bodyPr wrap="none" rtlCol="0">
            <a:spAutoFit/>
          </a:bodyPr>
          <a:lstStyle/>
          <a:p>
            <a:r>
              <a:rPr lang="en-US" dirty="0" smtClean="0"/>
              <a:t>Neurological Involvement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600" b="1" dirty="0" smtClean="0">
                <a:solidFill>
                  <a:srgbClr val="FF0000"/>
                </a:solidFill>
              </a:rPr>
              <a:t>Genetics of DRS</a:t>
            </a:r>
            <a:endParaRPr lang="en-US" sz="3600" b="1" dirty="0">
              <a:solidFill>
                <a:srgbClr val="FF0000"/>
              </a:solidFill>
            </a:endParaRPr>
          </a:p>
        </p:txBody>
      </p:sp>
      <p:graphicFrame>
        <p:nvGraphicFramePr>
          <p:cNvPr id="3" name="Content Placeholder 3"/>
          <p:cNvGraphicFramePr>
            <a:graphicFrameLocks/>
          </p:cNvGraphicFramePr>
          <p:nvPr>
            <p:extLst>
              <p:ext uri="{D42A27DB-BD31-4B8C-83A1-F6EECF244321}">
                <p14:modId xmlns="" xmlns:p14="http://schemas.microsoft.com/office/powerpoint/2010/main" val="1140404821"/>
              </p:ext>
            </p:extLst>
          </p:nvPr>
        </p:nvGraphicFramePr>
        <p:xfrm>
          <a:off x="533400" y="990600"/>
          <a:ext cx="8229599" cy="5190842"/>
        </p:xfrm>
        <a:graphic>
          <a:graphicData uri="http://schemas.openxmlformats.org/drawingml/2006/table">
            <a:tbl>
              <a:tblPr firstRow="1" bandRow="1">
                <a:tableStyleId>{5C22544A-7EE6-4342-B048-85BDC9FD1C3A}</a:tableStyleId>
              </a:tblPr>
              <a:tblGrid>
                <a:gridCol w="2057399"/>
                <a:gridCol w="2944906"/>
                <a:gridCol w="3227294"/>
              </a:tblGrid>
              <a:tr h="527402">
                <a:tc>
                  <a:txBody>
                    <a:bodyPr/>
                    <a:lstStyle/>
                    <a:p>
                      <a:pPr algn="ctr"/>
                      <a:r>
                        <a:rPr lang="en-US" sz="2400" dirty="0" smtClean="0"/>
                        <a:t>DRS syndrome</a:t>
                      </a:r>
                      <a:endParaRPr lang="en-US" sz="2400" dirty="0"/>
                    </a:p>
                  </a:txBody>
                  <a:tcPr/>
                </a:tc>
                <a:tc>
                  <a:txBody>
                    <a:bodyPr/>
                    <a:lstStyle/>
                    <a:p>
                      <a:pPr algn="ctr"/>
                      <a:r>
                        <a:rPr lang="en-US" sz="2400" dirty="0" smtClean="0"/>
                        <a:t>Gene(s)</a:t>
                      </a:r>
                      <a:endParaRPr lang="en-US" sz="2400" dirty="0"/>
                    </a:p>
                  </a:txBody>
                  <a:tcPr/>
                </a:tc>
                <a:tc>
                  <a:txBody>
                    <a:bodyPr/>
                    <a:lstStyle/>
                    <a:p>
                      <a:pPr algn="ctr"/>
                      <a:r>
                        <a:rPr lang="en-US" sz="2400" dirty="0" smtClean="0"/>
                        <a:t>Characteristics</a:t>
                      </a:r>
                      <a:endParaRPr lang="en-US" sz="2400" dirty="0"/>
                    </a:p>
                  </a:txBody>
                  <a:tcPr/>
                </a:tc>
              </a:tr>
              <a:tr h="910311">
                <a:tc>
                  <a:txBody>
                    <a:bodyPr/>
                    <a:lstStyle/>
                    <a:p>
                      <a:r>
                        <a:rPr lang="en-US" sz="2400" b="1" dirty="0" smtClean="0"/>
                        <a:t>DURS1</a:t>
                      </a:r>
                      <a:endParaRPr lang="en-US" sz="2400" b="1" dirty="0"/>
                    </a:p>
                  </a:txBody>
                  <a:tcPr/>
                </a:tc>
                <a:tc>
                  <a:txBody>
                    <a:bodyPr/>
                    <a:lstStyle/>
                    <a:p>
                      <a:r>
                        <a:rPr lang="en-US" sz="2400" baseline="0" dirty="0" smtClean="0"/>
                        <a:t>Cytogenetic abnormalities on </a:t>
                      </a:r>
                      <a:r>
                        <a:rPr lang="en-US" sz="2400" dirty="0" smtClean="0"/>
                        <a:t>Chr. 8q13</a:t>
                      </a:r>
                      <a:endParaRPr lang="en-US" sz="2400" dirty="0"/>
                    </a:p>
                  </a:txBody>
                  <a:tcPr/>
                </a:tc>
                <a:tc>
                  <a:txBody>
                    <a:bodyPr/>
                    <a:lstStyle/>
                    <a:p>
                      <a:r>
                        <a:rPr lang="en-US" sz="2400" dirty="0" smtClean="0"/>
                        <a:t>Contiguous</a:t>
                      </a:r>
                      <a:r>
                        <a:rPr lang="en-US" sz="2400" baseline="0" dirty="0" smtClean="0"/>
                        <a:t> gene deletion syndrome</a:t>
                      </a:r>
                      <a:endParaRPr lang="en-US" sz="2400" dirty="0"/>
                    </a:p>
                  </a:txBody>
                  <a:tcPr/>
                </a:tc>
              </a:tr>
              <a:tr h="910311">
                <a:tc>
                  <a:txBody>
                    <a:bodyPr/>
                    <a:lstStyle/>
                    <a:p>
                      <a:r>
                        <a:rPr lang="en-US" sz="2400" b="1" dirty="0" smtClean="0"/>
                        <a:t>DURS2</a:t>
                      </a:r>
                      <a:endParaRPr lang="en-US" sz="2400" b="1" dirty="0"/>
                    </a:p>
                  </a:txBody>
                  <a:tcPr/>
                </a:tc>
                <a:tc>
                  <a:txBody>
                    <a:bodyPr/>
                    <a:lstStyle/>
                    <a:p>
                      <a:r>
                        <a:rPr lang="en-US" sz="2400" b="1" i="1" dirty="0" smtClean="0">
                          <a:solidFill>
                            <a:srgbClr val="FF0000"/>
                          </a:solidFill>
                        </a:rPr>
                        <a:t>CHN1</a:t>
                      </a:r>
                      <a:r>
                        <a:rPr lang="en-US" sz="2400" dirty="0" smtClean="0"/>
                        <a:t>, important in CN6</a:t>
                      </a:r>
                      <a:r>
                        <a:rPr lang="en-US" sz="2400" baseline="0" dirty="0" smtClean="0"/>
                        <a:t> and CN3 axon path finding</a:t>
                      </a:r>
                      <a:endParaRPr lang="en-US" sz="2400" dirty="0"/>
                    </a:p>
                  </a:txBody>
                  <a:tcPr/>
                </a:tc>
                <a:tc>
                  <a:txBody>
                    <a:bodyPr/>
                    <a:lstStyle/>
                    <a:p>
                      <a:r>
                        <a:rPr lang="en-US" sz="2400" dirty="0" smtClean="0"/>
                        <a:t>Often bilateral</a:t>
                      </a:r>
                      <a:r>
                        <a:rPr lang="en-US" sz="2400" baseline="0" dirty="0" smtClean="0"/>
                        <a:t> with vertical motility abnormalities</a:t>
                      </a:r>
                      <a:endParaRPr lang="en-US" sz="2400" dirty="0"/>
                    </a:p>
                  </a:txBody>
                  <a:tcPr/>
                </a:tc>
              </a:tr>
              <a:tr h="1690577">
                <a:tc>
                  <a:txBody>
                    <a:bodyPr/>
                    <a:lstStyle/>
                    <a:p>
                      <a:r>
                        <a:rPr lang="en-US" sz="2400" b="1" dirty="0" smtClean="0"/>
                        <a:t>DRRS</a:t>
                      </a:r>
                      <a:r>
                        <a:rPr lang="en-US" sz="2400" dirty="0" smtClean="0"/>
                        <a:t>, Duane Radial Ray Syndrome</a:t>
                      </a:r>
                      <a:endParaRPr lang="en-US" sz="2400" dirty="0"/>
                    </a:p>
                  </a:txBody>
                  <a:tcPr/>
                </a:tc>
                <a:tc>
                  <a:txBody>
                    <a:bodyPr/>
                    <a:lstStyle/>
                    <a:p>
                      <a:r>
                        <a:rPr lang="en-US" sz="2400" b="1" i="1" dirty="0" smtClean="0">
                          <a:solidFill>
                            <a:srgbClr val="FF0000"/>
                          </a:solidFill>
                        </a:rPr>
                        <a:t>SALL4</a:t>
                      </a:r>
                      <a:r>
                        <a:rPr lang="en-US" sz="2400" dirty="0" smtClean="0"/>
                        <a:t>, important in patterning of embryonic CN6,</a:t>
                      </a:r>
                      <a:r>
                        <a:rPr lang="en-US" sz="2400" baseline="0" dirty="0" smtClean="0"/>
                        <a:t> limbs, and heart</a:t>
                      </a:r>
                      <a:endParaRPr lang="en-US" sz="2400" dirty="0"/>
                    </a:p>
                  </a:txBody>
                  <a:tcPr/>
                </a:tc>
                <a:tc>
                  <a:txBody>
                    <a:bodyPr/>
                    <a:lstStyle/>
                    <a:p>
                      <a:r>
                        <a:rPr lang="en-US" sz="2400" kern="1200" dirty="0" smtClean="0">
                          <a:solidFill>
                            <a:schemeClr val="tx1"/>
                          </a:solidFill>
                          <a:effectLst/>
                          <a:latin typeface="+mn-lt"/>
                          <a:ea typeface="+mn-ea"/>
                          <a:cs typeface="+mn-cs"/>
                        </a:rPr>
                        <a:t>Variable hand and upper extremity anomalies; variable cardiac, renal, auditory, and vertebral abnormalities</a:t>
                      </a:r>
                      <a:endParaRPr lang="en-US" sz="24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WordArt 2"/>
          <p:cNvSpPr>
            <a:spLocks noChangeArrowheads="1" noChangeShapeType="1" noTextEdit="1"/>
          </p:cNvSpPr>
          <p:nvPr/>
        </p:nvSpPr>
        <p:spPr bwMode="auto">
          <a:xfrm>
            <a:off x="1295400" y="2743200"/>
            <a:ext cx="6629400" cy="1012825"/>
          </a:xfrm>
          <a:prstGeom prst="rect">
            <a:avLst/>
          </a:prstGeom>
        </p:spPr>
        <p:txBody>
          <a:bodyPr wrap="none" fromWordArt="1">
            <a:prstTxWarp prst="textPlain">
              <a:avLst>
                <a:gd name="adj" fmla="val 50819"/>
              </a:avLst>
            </a:prstTxWarp>
          </a:bodyPr>
          <a:lstStyle/>
          <a:p>
            <a:pPr algn="ctr"/>
            <a:r>
              <a:rPr lang="en-US" sz="54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a:rPr>
              <a:t>Thank You</a:t>
            </a:r>
          </a:p>
        </p:txBody>
      </p:sp>
      <p:pic>
        <p:nvPicPr>
          <p:cNvPr id="22531" name="Picture 3" descr="flower"/>
          <p:cNvPicPr>
            <a:picLocks noChangeAspect="1" noChangeArrowheads="1"/>
          </p:cNvPicPr>
          <p:nvPr/>
        </p:nvPicPr>
        <p:blipFill>
          <a:blip r:embed="rId3" cstate="print"/>
          <a:srcRect/>
          <a:stretch>
            <a:fillRect/>
          </a:stretch>
        </p:blipFill>
        <p:spPr bwMode="auto">
          <a:xfrm>
            <a:off x="152400" y="3657600"/>
            <a:ext cx="2438400" cy="3000375"/>
          </a:xfrm>
          <a:prstGeom prst="rect">
            <a:avLst/>
          </a:prstGeom>
          <a:noFill/>
          <a:ln w="9525">
            <a:noFill/>
            <a:miter lim="800000"/>
            <a:headEnd/>
            <a:tailEnd/>
          </a:ln>
        </p:spPr>
      </p:pic>
      <p:pic>
        <p:nvPicPr>
          <p:cNvPr id="22532" name="Picture 4" descr="flower"/>
          <p:cNvPicPr>
            <a:picLocks noChangeAspect="1" noChangeArrowheads="1"/>
          </p:cNvPicPr>
          <p:nvPr/>
        </p:nvPicPr>
        <p:blipFill>
          <a:blip r:embed="rId3" cstate="print"/>
          <a:srcRect/>
          <a:stretch>
            <a:fillRect/>
          </a:stretch>
        </p:blipFill>
        <p:spPr bwMode="auto">
          <a:xfrm>
            <a:off x="6629400" y="0"/>
            <a:ext cx="2514600" cy="300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0000"/>
                </a:solidFill>
              </a:rPr>
              <a:t>How to Recognize a Disease with a Genetic Basis?</a:t>
            </a:r>
            <a:endParaRPr lang="en-GB" sz="3600"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002060"/>
                </a:solidFill>
              </a:rPr>
              <a:t>Family History</a:t>
            </a:r>
          </a:p>
          <a:p>
            <a:r>
              <a:rPr lang="en-US" dirty="0" smtClean="0">
                <a:solidFill>
                  <a:srgbClr val="002060"/>
                </a:solidFill>
              </a:rPr>
              <a:t>Previous studies had linked the disease to a gene(s)</a:t>
            </a:r>
          </a:p>
          <a:p>
            <a:r>
              <a:rPr lang="en-US" dirty="0" smtClean="0">
                <a:solidFill>
                  <a:srgbClr val="002060"/>
                </a:solidFill>
              </a:rPr>
              <a:t>Chromosomal abnormalities are largely sporadic –No family History</a:t>
            </a:r>
          </a:p>
          <a:p>
            <a:r>
              <a:rPr lang="en-US" dirty="0" smtClean="0">
                <a:solidFill>
                  <a:srgbClr val="002060"/>
                </a:solidFill>
              </a:rPr>
              <a:t>Trauma with no family history – may be NO GENETICS BASIS</a:t>
            </a:r>
          </a:p>
          <a:p>
            <a:r>
              <a:rPr lang="en-US" dirty="0" smtClean="0">
                <a:solidFill>
                  <a:srgbClr val="002060"/>
                </a:solidFill>
              </a:rPr>
              <a:t>Gene-Environment Interaction</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DNA.jpg"/>
          <p:cNvPicPr>
            <a:picLocks noGrp="1" noChangeAspect="1"/>
          </p:cNvPicPr>
          <p:nvPr>
            <p:ph idx="1"/>
          </p:nvPr>
        </p:nvPicPr>
        <p:blipFill>
          <a:blip r:embed="rId3" cstate="print"/>
          <a:stretch>
            <a:fillRect/>
          </a:stretch>
        </p:blipFill>
        <p:spPr>
          <a:xfrm>
            <a:off x="859587" y="161745"/>
            <a:ext cx="7360818" cy="6533266"/>
          </a:xfrm>
        </p:spPr>
      </p:pic>
      <p:sp>
        <p:nvSpPr>
          <p:cNvPr id="6" name="Slide Number Placeholder 5"/>
          <p:cNvSpPr>
            <a:spLocks noGrp="1"/>
          </p:cNvSpPr>
          <p:nvPr>
            <p:ph type="sldNum" sz="quarter" idx="12"/>
          </p:nvPr>
        </p:nvSpPr>
        <p:spPr/>
        <p:txBody>
          <a:bodyPr/>
          <a:lstStyle/>
          <a:p>
            <a:fld id="{09259CF6-7F06-4A42-B601-621D0A1A25B7}" type="slidenum">
              <a:rPr lang="ar-SA"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dirty="0" smtClean="0">
                <a:solidFill>
                  <a:srgbClr val="FF0000"/>
                </a:solidFill>
              </a:rPr>
              <a:t>Inheritance patterns</a:t>
            </a:r>
            <a:r>
              <a:rPr lang="en-GB" b="1" dirty="0" smtClean="0"/>
              <a:t/>
            </a:r>
            <a:br>
              <a:rPr lang="en-GB" b="1" dirty="0" smtClean="0"/>
            </a:br>
            <a:endParaRPr lang="en-GB" dirty="0"/>
          </a:p>
        </p:txBody>
      </p:sp>
      <p:sp>
        <p:nvSpPr>
          <p:cNvPr id="3" name="Content Placeholder 2"/>
          <p:cNvSpPr>
            <a:spLocks noGrp="1"/>
          </p:cNvSpPr>
          <p:nvPr>
            <p:ph idx="1"/>
          </p:nvPr>
        </p:nvSpPr>
        <p:spPr>
          <a:xfrm>
            <a:off x="457200" y="1196754"/>
            <a:ext cx="8229600" cy="4929411"/>
          </a:xfrm>
        </p:spPr>
        <p:txBody>
          <a:bodyPr/>
          <a:lstStyle/>
          <a:p>
            <a:r>
              <a:rPr lang="en-GB" dirty="0" err="1" smtClean="0"/>
              <a:t>Mendelian</a:t>
            </a:r>
            <a:r>
              <a:rPr lang="en-GB" dirty="0" smtClean="0"/>
              <a:t> </a:t>
            </a:r>
            <a:r>
              <a:rPr lang="en-GB" dirty="0"/>
              <a:t>disorders are caused by mutations in single genes and follow the principles of inheritance initially described by </a:t>
            </a:r>
            <a:r>
              <a:rPr lang="en-GB" dirty="0" err="1"/>
              <a:t>Gregor</a:t>
            </a:r>
            <a:r>
              <a:rPr lang="en-GB" dirty="0"/>
              <a:t> Mendel in 1866</a:t>
            </a:r>
            <a:r>
              <a:rPr lang="en-GB" dirty="0" smtClean="0"/>
              <a:t>.</a:t>
            </a:r>
          </a:p>
          <a:p>
            <a:r>
              <a:rPr lang="en-GB" dirty="0" smtClean="0"/>
              <a:t>5 types of mode of inheritance follow </a:t>
            </a:r>
            <a:r>
              <a:rPr lang="en-GB" dirty="0" err="1" smtClean="0"/>
              <a:t>Mednel</a:t>
            </a:r>
            <a:endParaRPr lang="en-GB" dirty="0" smtClean="0"/>
          </a:p>
          <a:p>
            <a:r>
              <a:rPr lang="en-GB" dirty="0" smtClean="0"/>
              <a:t>One type (mitochondrial inheritance does not follow </a:t>
            </a:r>
            <a:r>
              <a:rPr lang="en-GB" dirty="0"/>
              <a:t>M</a:t>
            </a:r>
            <a:r>
              <a:rPr lang="en-GB" dirty="0" smtClean="0"/>
              <a:t>endel). </a:t>
            </a:r>
            <a:r>
              <a:rPr lang="en-GB" dirty="0"/>
              <a:t> </a:t>
            </a:r>
            <a:endParaRPr lang="en-GB" dirty="0" smtClean="0"/>
          </a:p>
          <a:p>
            <a:endParaRPr lang="en-GB" dirty="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US" sz="3600" dirty="0" smtClean="0">
                <a:solidFill>
                  <a:srgbClr val="FF0000"/>
                </a:solidFill>
              </a:rPr>
              <a:t>Autosomal Dominant</a:t>
            </a:r>
            <a:endParaRPr lang="en-US" sz="3600" dirty="0">
              <a:solidFill>
                <a:srgbClr val="FF0000"/>
              </a:solidFill>
            </a:endParaRPr>
          </a:p>
        </p:txBody>
      </p:sp>
      <p:sp>
        <p:nvSpPr>
          <p:cNvPr id="3" name="Content Placeholder 2"/>
          <p:cNvSpPr>
            <a:spLocks noGrp="1"/>
          </p:cNvSpPr>
          <p:nvPr>
            <p:ph sz="half" idx="1"/>
          </p:nvPr>
        </p:nvSpPr>
        <p:spPr>
          <a:xfrm>
            <a:off x="251520" y="1052736"/>
            <a:ext cx="4244280" cy="5328592"/>
          </a:xfrm>
        </p:spPr>
        <p:txBody>
          <a:bodyPr/>
          <a:lstStyle/>
          <a:p>
            <a:r>
              <a:rPr lang="en-US" dirty="0" smtClean="0">
                <a:solidFill>
                  <a:srgbClr val="002060"/>
                </a:solidFill>
              </a:rPr>
              <a:t>An affected person usually has at least one affected parent</a:t>
            </a:r>
          </a:p>
          <a:p>
            <a:r>
              <a:rPr lang="en-US" dirty="0" smtClean="0">
                <a:solidFill>
                  <a:srgbClr val="002060"/>
                </a:solidFill>
              </a:rPr>
              <a:t>Affects either sex</a:t>
            </a:r>
          </a:p>
          <a:p>
            <a:r>
              <a:rPr lang="en-US" dirty="0" smtClean="0">
                <a:solidFill>
                  <a:srgbClr val="002060"/>
                </a:solidFill>
              </a:rPr>
              <a:t>A child of affected X unaffected mating has 50% chance of being affected </a:t>
            </a:r>
          </a:p>
          <a:p>
            <a:r>
              <a:rPr lang="en-US" dirty="0" smtClean="0">
                <a:solidFill>
                  <a:srgbClr val="002060"/>
                </a:solidFill>
              </a:rPr>
              <a:t>Retinoblastoma, Retinitis </a:t>
            </a:r>
            <a:r>
              <a:rPr lang="en-US" dirty="0" err="1" smtClean="0">
                <a:solidFill>
                  <a:srgbClr val="002060"/>
                </a:solidFill>
              </a:rPr>
              <a:t>pigmentosa</a:t>
            </a:r>
            <a:endParaRPr lang="en-US" dirty="0">
              <a:solidFill>
                <a:srgbClr val="002060"/>
              </a:solidFill>
            </a:endParaRPr>
          </a:p>
        </p:txBody>
      </p:sp>
      <p:pic>
        <p:nvPicPr>
          <p:cNvPr id="7" name="Content Placeholder 6" descr="dominant.jpg"/>
          <p:cNvPicPr>
            <a:picLocks noGrp="1" noChangeAspect="1"/>
          </p:cNvPicPr>
          <p:nvPr>
            <p:ph sz="half" idx="2"/>
          </p:nvPr>
        </p:nvPicPr>
        <p:blipFill>
          <a:blip r:embed="rId2" cstate="print">
            <a:lum bright="-8000"/>
          </a:blip>
          <a:stretch>
            <a:fillRect/>
          </a:stretch>
        </p:blipFill>
        <p:spPr>
          <a:xfrm>
            <a:off x="4644008" y="1052736"/>
            <a:ext cx="4248472" cy="532859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8640"/>
            <a:ext cx="8229600" cy="922114"/>
          </a:xfrm>
        </p:spPr>
        <p:txBody>
          <a:bodyPr>
            <a:normAutofit/>
          </a:bodyPr>
          <a:lstStyle/>
          <a:p>
            <a:r>
              <a:rPr lang="en-US" sz="3600" dirty="0" smtClean="0">
                <a:solidFill>
                  <a:srgbClr val="FF0000"/>
                </a:solidFill>
              </a:rPr>
              <a:t>Autosomal Recessive</a:t>
            </a:r>
            <a:endParaRPr lang="en-US" sz="3600" dirty="0">
              <a:solidFill>
                <a:srgbClr val="FF0000"/>
              </a:solidFill>
            </a:endParaRPr>
          </a:p>
        </p:txBody>
      </p:sp>
      <p:sp>
        <p:nvSpPr>
          <p:cNvPr id="5" name="Content Placeholder 4"/>
          <p:cNvSpPr>
            <a:spLocks noGrp="1"/>
          </p:cNvSpPr>
          <p:nvPr>
            <p:ph sz="half" idx="1"/>
          </p:nvPr>
        </p:nvSpPr>
        <p:spPr>
          <a:xfrm>
            <a:off x="457200" y="1124744"/>
            <a:ext cx="4038600" cy="5184576"/>
          </a:xfrm>
        </p:spPr>
        <p:txBody>
          <a:bodyPr>
            <a:normAutofit/>
          </a:bodyPr>
          <a:lstStyle/>
          <a:p>
            <a:r>
              <a:rPr lang="en-GB" sz="2400" dirty="0" smtClean="0">
                <a:solidFill>
                  <a:srgbClr val="002060"/>
                </a:solidFill>
              </a:rPr>
              <a:t>Males &amp; females affected in equal proportions</a:t>
            </a:r>
          </a:p>
          <a:p>
            <a:r>
              <a:rPr lang="en-GB" sz="2400" dirty="0" smtClean="0">
                <a:solidFill>
                  <a:srgbClr val="002060"/>
                </a:solidFill>
              </a:rPr>
              <a:t>Individuals affected in single </a:t>
            </a:r>
            <a:r>
              <a:rPr lang="en-GB" sz="2400" dirty="0" err="1" smtClean="0">
                <a:solidFill>
                  <a:srgbClr val="002060"/>
                </a:solidFill>
              </a:rPr>
              <a:t>sibship</a:t>
            </a:r>
            <a:r>
              <a:rPr lang="en-GB" sz="2400" dirty="0" smtClean="0">
                <a:solidFill>
                  <a:srgbClr val="002060"/>
                </a:solidFill>
              </a:rPr>
              <a:t> in one generation (horizontal transmission)</a:t>
            </a:r>
          </a:p>
          <a:p>
            <a:r>
              <a:rPr lang="en-GB" sz="2400" dirty="0" smtClean="0">
                <a:solidFill>
                  <a:srgbClr val="002060"/>
                </a:solidFill>
              </a:rPr>
              <a:t>Consanguinity provides further support of AR inheritance</a:t>
            </a:r>
          </a:p>
          <a:p>
            <a:r>
              <a:rPr lang="en-GB" sz="2400" dirty="0" smtClean="0">
                <a:solidFill>
                  <a:srgbClr val="002060"/>
                </a:solidFill>
              </a:rPr>
              <a:t>Cystic fibrosis</a:t>
            </a:r>
          </a:p>
          <a:p>
            <a:r>
              <a:rPr lang="en-GB" sz="2400" dirty="0" smtClean="0">
                <a:solidFill>
                  <a:srgbClr val="002060"/>
                </a:solidFill>
              </a:rPr>
              <a:t>Sickle cell disease</a:t>
            </a:r>
          </a:p>
          <a:p>
            <a:r>
              <a:rPr lang="en-GB" sz="2400" dirty="0" err="1" smtClean="0">
                <a:solidFill>
                  <a:srgbClr val="002060"/>
                </a:solidFill>
              </a:rPr>
              <a:t>Thalassaemia</a:t>
            </a:r>
            <a:endParaRPr lang="en-GB" sz="2400" dirty="0" smtClean="0">
              <a:solidFill>
                <a:srgbClr val="002060"/>
              </a:solidFill>
            </a:endParaRPr>
          </a:p>
          <a:p>
            <a:r>
              <a:rPr lang="en-GB" sz="2400" dirty="0" err="1" smtClean="0">
                <a:solidFill>
                  <a:srgbClr val="002060"/>
                </a:solidFill>
              </a:rPr>
              <a:t>Haemochromatosis</a:t>
            </a:r>
            <a:endParaRPr lang="en-GB" sz="2400" dirty="0" smtClean="0">
              <a:solidFill>
                <a:srgbClr val="002060"/>
              </a:solidFill>
            </a:endParaRPr>
          </a:p>
          <a:p>
            <a:pPr>
              <a:buNone/>
            </a:pPr>
            <a:endParaRPr lang="en-GB" sz="2400" dirty="0" smtClean="0">
              <a:solidFill>
                <a:srgbClr val="0070C0"/>
              </a:solidFill>
            </a:endParaRPr>
          </a:p>
          <a:p>
            <a:endParaRPr lang="en-US" sz="2400" dirty="0">
              <a:solidFill>
                <a:srgbClr val="0070C0"/>
              </a:solidFill>
            </a:endParaRPr>
          </a:p>
        </p:txBody>
      </p:sp>
      <p:pic>
        <p:nvPicPr>
          <p:cNvPr id="7" name="Content Placeholder 3" descr="http://www.retinaaustraliansw.com.au/images/AutosomalRecessiveInheritance.gif"/>
          <p:cNvPicPr>
            <a:picLocks noGrp="1" noChangeAspect="1" noChangeArrowheads="1"/>
          </p:cNvPicPr>
          <p:nvPr>
            <p:ph sz="half" idx="2"/>
          </p:nvPr>
        </p:nvPicPr>
        <p:blipFill>
          <a:blip r:embed="rId2" cstate="print"/>
          <a:srcRect/>
          <a:stretch>
            <a:fillRect/>
          </a:stretch>
        </p:blipFill>
        <p:spPr bwMode="auto">
          <a:xfrm>
            <a:off x="4648200" y="1196752"/>
            <a:ext cx="4244280" cy="511256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116632"/>
            <a:ext cx="8229600" cy="1143000"/>
          </a:xfrm>
        </p:spPr>
        <p:txBody>
          <a:bodyPr>
            <a:normAutofit/>
          </a:bodyPr>
          <a:lstStyle/>
          <a:p>
            <a:r>
              <a:rPr lang="en-US" sz="3600" dirty="0" smtClean="0">
                <a:solidFill>
                  <a:srgbClr val="FF0000"/>
                </a:solidFill>
              </a:rPr>
              <a:t>X-Linked Recessive</a:t>
            </a:r>
            <a:endParaRPr lang="en-US" sz="3600" dirty="0">
              <a:solidFill>
                <a:srgbClr val="FF0000"/>
              </a:solidFill>
            </a:endParaRPr>
          </a:p>
        </p:txBody>
      </p:sp>
      <p:sp>
        <p:nvSpPr>
          <p:cNvPr id="7" name="Content Placeholder 6"/>
          <p:cNvSpPr>
            <a:spLocks noGrp="1"/>
          </p:cNvSpPr>
          <p:nvPr>
            <p:ph sz="half" idx="1"/>
          </p:nvPr>
        </p:nvSpPr>
        <p:spPr>
          <a:xfrm>
            <a:off x="457200" y="1268760"/>
            <a:ext cx="4038600" cy="5256584"/>
          </a:xfrm>
        </p:spPr>
        <p:txBody>
          <a:bodyPr>
            <a:normAutofit fontScale="92500" lnSpcReduction="10000"/>
          </a:bodyPr>
          <a:lstStyle/>
          <a:p>
            <a:r>
              <a:rPr lang="en-GB" sz="3000" dirty="0" smtClean="0">
                <a:solidFill>
                  <a:srgbClr val="002060"/>
                </a:solidFill>
              </a:rPr>
              <a:t>Males affected almost exclusively</a:t>
            </a:r>
          </a:p>
          <a:p>
            <a:r>
              <a:rPr lang="en-GB" sz="3000" dirty="0" smtClean="0">
                <a:solidFill>
                  <a:srgbClr val="002060"/>
                </a:solidFill>
              </a:rPr>
              <a:t>Transmitted through carrier females to sons (knight’s move pattern)</a:t>
            </a:r>
          </a:p>
          <a:p>
            <a:r>
              <a:rPr lang="en-GB" sz="3000" dirty="0" smtClean="0">
                <a:solidFill>
                  <a:srgbClr val="002060"/>
                </a:solidFill>
              </a:rPr>
              <a:t>Affected males cannot transmit disorder to sons</a:t>
            </a:r>
          </a:p>
          <a:p>
            <a:r>
              <a:rPr lang="en-GB" sz="3000" dirty="0" err="1" smtClean="0">
                <a:solidFill>
                  <a:srgbClr val="002060"/>
                </a:solidFill>
              </a:rPr>
              <a:t>Duchenne</a:t>
            </a:r>
            <a:r>
              <a:rPr lang="en-GB" sz="3000" dirty="0" smtClean="0">
                <a:solidFill>
                  <a:srgbClr val="002060"/>
                </a:solidFill>
              </a:rPr>
              <a:t> &amp; Becker muscular dystrophy</a:t>
            </a:r>
          </a:p>
          <a:p>
            <a:r>
              <a:rPr lang="en-GB" sz="3000" dirty="0" smtClean="0">
                <a:solidFill>
                  <a:srgbClr val="002060"/>
                </a:solidFill>
              </a:rPr>
              <a:t>Haemophilia</a:t>
            </a:r>
          </a:p>
          <a:p>
            <a:r>
              <a:rPr lang="en-GB" sz="3000" dirty="0" smtClean="0">
                <a:solidFill>
                  <a:srgbClr val="002060"/>
                </a:solidFill>
              </a:rPr>
              <a:t>Fragile X Syndrome</a:t>
            </a:r>
          </a:p>
          <a:p>
            <a:endParaRPr lang="en-GB" dirty="0" smtClean="0">
              <a:solidFill>
                <a:srgbClr val="0070C0"/>
              </a:solidFill>
            </a:endParaRPr>
          </a:p>
          <a:p>
            <a:endParaRPr lang="en-US" dirty="0">
              <a:solidFill>
                <a:srgbClr val="0070C0"/>
              </a:solidFill>
            </a:endParaRPr>
          </a:p>
        </p:txBody>
      </p:sp>
      <p:pic>
        <p:nvPicPr>
          <p:cNvPr id="9" name="Content Placeholder 3" descr="http://www.retinaaustraliansw.com.au/images/X-linkedRecessive.gif"/>
          <p:cNvPicPr>
            <a:picLocks noGrp="1" noChangeAspect="1" noChangeArrowheads="1"/>
          </p:cNvPicPr>
          <p:nvPr>
            <p:ph sz="half" idx="2"/>
          </p:nvPr>
        </p:nvPicPr>
        <p:blipFill>
          <a:blip r:embed="rId2" cstate="print"/>
          <a:srcRect/>
          <a:stretch>
            <a:fillRect/>
          </a:stretch>
        </p:blipFill>
        <p:spPr bwMode="auto">
          <a:xfrm>
            <a:off x="4648200" y="1268760"/>
            <a:ext cx="4172272" cy="52565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008112"/>
          </a:xfrm>
        </p:spPr>
        <p:txBody>
          <a:bodyPr>
            <a:normAutofit/>
          </a:bodyPr>
          <a:lstStyle/>
          <a:p>
            <a:r>
              <a:rPr lang="en-US" sz="3600" dirty="0" smtClean="0">
                <a:solidFill>
                  <a:srgbClr val="FF0000"/>
                </a:solidFill>
              </a:rPr>
              <a:t>X-linked dominant</a:t>
            </a:r>
            <a:endParaRPr lang="en-US" sz="3600" dirty="0">
              <a:solidFill>
                <a:srgbClr val="FF0000"/>
              </a:solidFill>
            </a:endParaRPr>
          </a:p>
        </p:txBody>
      </p:sp>
      <p:sp>
        <p:nvSpPr>
          <p:cNvPr id="3" name="Content Placeholder 2"/>
          <p:cNvSpPr>
            <a:spLocks noGrp="1"/>
          </p:cNvSpPr>
          <p:nvPr>
            <p:ph sz="half" idx="1"/>
          </p:nvPr>
        </p:nvSpPr>
        <p:spPr>
          <a:xfrm>
            <a:off x="457200" y="1268760"/>
            <a:ext cx="4038600" cy="5400600"/>
          </a:xfrm>
        </p:spPr>
        <p:txBody>
          <a:bodyPr/>
          <a:lstStyle/>
          <a:p>
            <a:r>
              <a:rPr lang="en-US" dirty="0" smtClean="0">
                <a:solidFill>
                  <a:srgbClr val="002060"/>
                </a:solidFill>
              </a:rPr>
              <a:t>Affect either sex</a:t>
            </a:r>
          </a:p>
          <a:p>
            <a:r>
              <a:rPr lang="en-US" dirty="0" smtClean="0">
                <a:solidFill>
                  <a:srgbClr val="002060"/>
                </a:solidFill>
              </a:rPr>
              <a:t>The child of an affected female has a 50% chance of being affected</a:t>
            </a:r>
          </a:p>
          <a:p>
            <a:r>
              <a:rPr lang="en-US" dirty="0" smtClean="0">
                <a:solidFill>
                  <a:srgbClr val="002060"/>
                </a:solidFill>
              </a:rPr>
              <a:t>For an affected male, all his daughters will be affected and none of his sons will be affected.</a:t>
            </a:r>
          </a:p>
          <a:p>
            <a:r>
              <a:rPr lang="en-US" dirty="0" smtClean="0">
                <a:solidFill>
                  <a:srgbClr val="002060"/>
                </a:solidFill>
              </a:rPr>
              <a:t>Rett syndrome, incontinentia pigmenti </a:t>
            </a:r>
          </a:p>
          <a:p>
            <a:endParaRPr lang="en-US" dirty="0">
              <a:solidFill>
                <a:srgbClr val="0070C0"/>
              </a:solidFill>
            </a:endParaRPr>
          </a:p>
        </p:txBody>
      </p:sp>
      <p:pic>
        <p:nvPicPr>
          <p:cNvPr id="9" name="Content Placeholder 8" descr="x-linked dominant.jpg"/>
          <p:cNvPicPr>
            <a:picLocks noGrp="1" noChangeAspect="1"/>
          </p:cNvPicPr>
          <p:nvPr>
            <p:ph sz="half" idx="2"/>
          </p:nvPr>
        </p:nvPicPr>
        <p:blipFill>
          <a:blip r:embed="rId2" cstate="print"/>
          <a:stretch>
            <a:fillRect/>
          </a:stretch>
        </p:blipFill>
        <p:spPr>
          <a:xfrm>
            <a:off x="4644008" y="1268762"/>
            <a:ext cx="4248472" cy="5328591"/>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1703</TotalTime>
  <Words>1488</Words>
  <Application>Microsoft Office PowerPoint</Application>
  <PresentationFormat>On-screen Show (4:3)</PresentationFormat>
  <Paragraphs>220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 to Ophthalmic Genetics </vt:lpstr>
      <vt:lpstr>Why Ophthalmologists need to know about Genetics</vt:lpstr>
      <vt:lpstr>How to Recognize a Disease with a Genetic Basis?</vt:lpstr>
      <vt:lpstr>Slide 4</vt:lpstr>
      <vt:lpstr>Inheritance patterns </vt:lpstr>
      <vt:lpstr>Autosomal Dominant</vt:lpstr>
      <vt:lpstr>Autosomal Recessive</vt:lpstr>
      <vt:lpstr>X-Linked Recessive</vt:lpstr>
      <vt:lpstr>X-linked dominant</vt:lpstr>
      <vt:lpstr>Y-linked Inheritance</vt:lpstr>
      <vt:lpstr>Mitochondrial Inheritance</vt:lpstr>
      <vt:lpstr>Sequence Changes and Diseases</vt:lpstr>
      <vt:lpstr>Retinitis Pigmentosa (RP)</vt:lpstr>
      <vt:lpstr>Primary Angle Closure Glaucoma (PACG)</vt:lpstr>
      <vt:lpstr>Primary Open Angle Glaucoma (POAG)</vt:lpstr>
      <vt:lpstr>Keratoconus</vt:lpstr>
      <vt:lpstr>Primary Congenital Glaucoma (PCG)</vt:lpstr>
      <vt:lpstr>Optic Neuritis</vt:lpstr>
      <vt:lpstr>Retinoblastoma</vt:lpstr>
      <vt:lpstr>Ocular Motility</vt:lpstr>
      <vt:lpstr>Genetics of DRS</vt:lpstr>
      <vt:lpstr>Slide 22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Ophthalmic Genetics </dc:title>
  <dc:creator>Hp</dc:creator>
  <cp:lastModifiedBy>Khaled Abu Amero</cp:lastModifiedBy>
  <cp:revision>11</cp:revision>
  <dcterms:created xsi:type="dcterms:W3CDTF">2015-12-19T09:55:45Z</dcterms:created>
  <dcterms:modified xsi:type="dcterms:W3CDTF">2016-09-19T07:23:48Z</dcterms:modified>
</cp:coreProperties>
</file>