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49"/>
  </p:notesMasterIdLst>
  <p:sldIdLst>
    <p:sldId id="256" r:id="rId2"/>
    <p:sldId id="258" r:id="rId3"/>
    <p:sldId id="294" r:id="rId4"/>
    <p:sldId id="257" r:id="rId5"/>
    <p:sldId id="260" r:id="rId6"/>
    <p:sldId id="261" r:id="rId7"/>
    <p:sldId id="259" r:id="rId8"/>
    <p:sldId id="262" r:id="rId9"/>
    <p:sldId id="263" r:id="rId10"/>
    <p:sldId id="264" r:id="rId11"/>
    <p:sldId id="265" r:id="rId12"/>
    <p:sldId id="266" r:id="rId13"/>
    <p:sldId id="267" r:id="rId14"/>
    <p:sldId id="268" r:id="rId15"/>
    <p:sldId id="270" r:id="rId16"/>
    <p:sldId id="271" r:id="rId17"/>
    <p:sldId id="279" r:id="rId18"/>
    <p:sldId id="278" r:id="rId19"/>
    <p:sldId id="272" r:id="rId20"/>
    <p:sldId id="274" r:id="rId21"/>
    <p:sldId id="275" r:id="rId22"/>
    <p:sldId id="276" r:id="rId23"/>
    <p:sldId id="277" r:id="rId24"/>
    <p:sldId id="303" r:id="rId25"/>
    <p:sldId id="281" r:id="rId26"/>
    <p:sldId id="280" r:id="rId27"/>
    <p:sldId id="282" r:id="rId28"/>
    <p:sldId id="296" r:id="rId29"/>
    <p:sldId id="295" r:id="rId30"/>
    <p:sldId id="297" r:id="rId31"/>
    <p:sldId id="298" r:id="rId32"/>
    <p:sldId id="283" r:id="rId33"/>
    <p:sldId id="284" r:id="rId34"/>
    <p:sldId id="285" r:id="rId35"/>
    <p:sldId id="286" r:id="rId36"/>
    <p:sldId id="288" r:id="rId37"/>
    <p:sldId id="290" r:id="rId38"/>
    <p:sldId id="299" r:id="rId39"/>
    <p:sldId id="300" r:id="rId40"/>
    <p:sldId id="287" r:id="rId41"/>
    <p:sldId id="289" r:id="rId42"/>
    <p:sldId id="291" r:id="rId43"/>
    <p:sldId id="292" r:id="rId44"/>
    <p:sldId id="305" r:id="rId45"/>
    <p:sldId id="293" r:id="rId46"/>
    <p:sldId id="302" r:id="rId47"/>
    <p:sldId id="30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7731" autoAdjust="0"/>
    <p:restoredTop sz="78477" autoAdjust="0"/>
  </p:normalViewPr>
  <p:slideViewPr>
    <p:cSldViewPr snapToGrid="0" snapToObjects="1">
      <p:cViewPr varScale="1">
        <p:scale>
          <a:sx n="67" d="100"/>
          <a:sy n="67"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89B2C-0A50-A04D-AFCC-94494530F6AA}" type="datetimeFigureOut">
              <a:rPr lang="en-US" smtClean="0"/>
              <a:pPr/>
              <a:t>12/19/2016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F8AF1-2949-DD49-8FAD-CE684BC41683}" type="slidenum">
              <a:rPr lang="en-US" smtClean="0"/>
              <a:pPr/>
              <a:t>‹#›</a:t>
            </a:fld>
            <a:endParaRPr lang="en-US"/>
          </a:p>
        </p:txBody>
      </p:sp>
    </p:spTree>
    <p:extLst>
      <p:ext uri="{BB962C8B-B14F-4D97-AF65-F5344CB8AC3E}">
        <p14:creationId xmlns:p14="http://schemas.microsoft.com/office/powerpoint/2010/main" xmlns="" val="2024213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ptodate.com/contents/approach-to-the-patient-with-anisocoria/abstract/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Our eyes simply receive visual information - we actually see with our brain. In turn, the brain controls the position and focus of the eyes, directing our visual attention.</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a:t>
            </a:fld>
            <a:endParaRPr lang="en-US"/>
          </a:p>
        </p:txBody>
      </p:sp>
    </p:spTree>
    <p:extLst>
      <p:ext uri="{BB962C8B-B14F-4D97-AF65-F5344CB8AC3E}">
        <p14:creationId xmlns:p14="http://schemas.microsoft.com/office/powerpoint/2010/main" xmlns="" val="337136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26</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27</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28</a:t>
            </a:fld>
            <a:endParaRPr lang="en-US"/>
          </a:p>
        </p:txBody>
      </p:sp>
    </p:spTree>
    <p:extLst>
      <p:ext uri="{BB962C8B-B14F-4D97-AF65-F5344CB8AC3E}">
        <p14:creationId xmlns:p14="http://schemas.microsoft.com/office/powerpoint/2010/main" xmlns="" val="123866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29</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30</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31</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33</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34</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35</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36</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sz="1200" kern="1200" dirty="0" smtClean="0">
                <a:solidFill>
                  <a:schemeClr val="tx1"/>
                </a:solidFill>
                <a:effectLst/>
                <a:latin typeface="+mn-lt"/>
                <a:ea typeface="+mn-ea"/>
                <a:cs typeface="+mn-cs"/>
              </a:rPr>
              <a:t>The first-order neuron descends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from the hypothalamus to the first synapse, which is located in the cervical spinal cord (levels C8-T2, also called </a:t>
            </a:r>
            <a:r>
              <a:rPr lang="en-AU" sz="1200" kern="1200" dirty="0" err="1" smtClean="0">
                <a:solidFill>
                  <a:schemeClr val="tx1"/>
                </a:solidFill>
                <a:effectLst/>
                <a:latin typeface="+mn-lt"/>
                <a:ea typeface="+mn-ea"/>
                <a:cs typeface="+mn-cs"/>
              </a:rPr>
              <a:t>ciliospinal</a:t>
            </a:r>
            <a:r>
              <a:rPr lang="en-AU" sz="1200" kern="1200" dirty="0" smtClean="0">
                <a:solidFill>
                  <a:schemeClr val="tx1"/>
                </a:solidFill>
                <a:effectLst/>
                <a:latin typeface="+mn-lt"/>
                <a:ea typeface="+mn-ea"/>
                <a:cs typeface="+mn-cs"/>
              </a:rPr>
              <a:t> nucleus of Budge).</a:t>
            </a:r>
          </a:p>
          <a:p>
            <a:r>
              <a:rPr lang="en-AU" sz="1200" kern="1200" dirty="0" smtClean="0">
                <a:solidFill>
                  <a:schemeClr val="tx1"/>
                </a:solidFill>
                <a:effectLst/>
                <a:latin typeface="+mn-lt"/>
                <a:ea typeface="+mn-ea"/>
                <a:cs typeface="+mn-cs"/>
              </a:rPr>
              <a:t>●The second-order neuron travels through the brachial plexus, over the lung apex. It then ascends to the superior cervical ganglion located near the angle of the mandible and the bifurcation of the common carotid artery.</a:t>
            </a:r>
          </a:p>
          <a:p>
            <a:r>
              <a:rPr lang="en-AU" sz="1200" kern="1200" dirty="0" smtClean="0">
                <a:solidFill>
                  <a:schemeClr val="tx1"/>
                </a:solidFill>
                <a:effectLst/>
                <a:latin typeface="+mn-lt"/>
                <a:ea typeface="+mn-ea"/>
                <a:cs typeface="+mn-cs"/>
              </a:rPr>
              <a:t>●The third-order neuron then ascends within the adventitia of the internal carotid artery, through the cavernous sinus, where it is in close relation to the sixth cranial nerve [</a:t>
            </a:r>
            <a:r>
              <a:rPr lang="en-US" sz="1200" kern="1200" dirty="0" smtClean="0">
                <a:solidFill>
                  <a:schemeClr val="tx1"/>
                </a:solidFill>
                <a:effectLst/>
                <a:latin typeface="+mn-lt"/>
                <a:ea typeface="+mn-ea"/>
                <a:cs typeface="+mn-cs"/>
                <a:hlinkClick r:id="rId3"/>
              </a:rPr>
              <a:t>1,3</a:t>
            </a:r>
            <a:r>
              <a:rPr lang="en-AU" sz="1200" kern="1200" dirty="0" smtClean="0">
                <a:solidFill>
                  <a:schemeClr val="tx1"/>
                </a:solidFill>
                <a:effectLst/>
                <a:latin typeface="+mn-lt"/>
                <a:ea typeface="+mn-ea"/>
                <a:cs typeface="+mn-cs"/>
              </a:rPr>
              <a:t>]. The </a:t>
            </a:r>
            <a:r>
              <a:rPr lang="en-AU" sz="1200" kern="1200" dirty="0" err="1" smtClean="0">
                <a:solidFill>
                  <a:schemeClr val="tx1"/>
                </a:solidFill>
                <a:effectLst/>
                <a:latin typeface="+mn-lt"/>
                <a:ea typeface="+mn-ea"/>
                <a:cs typeface="+mn-cs"/>
              </a:rPr>
              <a:t>oculosympathetic</a:t>
            </a:r>
            <a:r>
              <a:rPr lang="en-AU" sz="1200" kern="1200" dirty="0" smtClean="0">
                <a:solidFill>
                  <a:schemeClr val="tx1"/>
                </a:solidFill>
                <a:effectLst/>
                <a:latin typeface="+mn-lt"/>
                <a:ea typeface="+mn-ea"/>
                <a:cs typeface="+mn-cs"/>
              </a:rPr>
              <a:t> pathway then joins the ophthalmic (V1) division of the fifth cranial nerve (trigeminal nerve). In the orbit and the eye, the </a:t>
            </a:r>
            <a:r>
              <a:rPr lang="en-AU" sz="1200" kern="1200" dirty="0" err="1" smtClean="0">
                <a:solidFill>
                  <a:schemeClr val="tx1"/>
                </a:solidFill>
                <a:effectLst/>
                <a:latin typeface="+mn-lt"/>
                <a:ea typeface="+mn-ea"/>
                <a:cs typeface="+mn-cs"/>
              </a:rPr>
              <a:t>oculosympathetic</a:t>
            </a:r>
            <a:r>
              <a:rPr lang="en-AU" sz="1200" kern="1200" dirty="0" smtClean="0">
                <a:solidFill>
                  <a:schemeClr val="tx1"/>
                </a:solidFill>
                <a:effectLst/>
                <a:latin typeface="+mn-lt"/>
                <a:ea typeface="+mn-ea"/>
                <a:cs typeface="+mn-cs"/>
              </a:rPr>
              <a:t> fibers innervate the iris dilator muscle as well as Müller's muscle, a small smooth muscle in the eyelids responsible for a minor portion of the upper lid elevation and lower lid retraction.</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5</a:t>
            </a:fld>
            <a:endParaRPr lang="en-US"/>
          </a:p>
        </p:txBody>
      </p:sp>
    </p:spTree>
    <p:extLst>
      <p:ext uri="{BB962C8B-B14F-4D97-AF65-F5344CB8AC3E}">
        <p14:creationId xmlns:p14="http://schemas.microsoft.com/office/powerpoint/2010/main" xmlns="" val="16375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37</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38</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39</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40</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41</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42</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43</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venous pulsations can be visualized, the cerebrospinal fluid pressure is typically less than 200 mm of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44</a:t>
            </a:fld>
            <a:endParaRPr lang="en-US"/>
          </a:p>
        </p:txBody>
      </p:sp>
    </p:spTree>
    <p:extLst>
      <p:ext uri="{BB962C8B-B14F-4D97-AF65-F5344CB8AC3E}">
        <p14:creationId xmlns:p14="http://schemas.microsoft.com/office/powerpoint/2010/main" xmlns="" val="94296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45</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46</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PANCOAST TUMOR</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14</a:t>
            </a:fld>
            <a:endParaRPr lang="en-US"/>
          </a:p>
        </p:txBody>
      </p:sp>
    </p:spTree>
    <p:extLst>
      <p:ext uri="{BB962C8B-B14F-4D97-AF65-F5344CB8AC3E}">
        <p14:creationId xmlns:p14="http://schemas.microsoft.com/office/powerpoint/2010/main" xmlns="" val="112204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eye rests in a position of abduction, slight depression, and </a:t>
            </a:r>
            <a:r>
              <a:rPr lang="en-US" sz="1200" kern="1200" dirty="0" err="1" smtClean="0">
                <a:solidFill>
                  <a:schemeClr val="tx1"/>
                </a:solidFill>
                <a:effectLst/>
                <a:latin typeface="+mn-lt"/>
                <a:ea typeface="+mn-ea"/>
                <a:cs typeface="+mn-cs"/>
              </a:rPr>
              <a:t>intorsion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19</a:t>
            </a:fld>
            <a:endParaRPr lang="en-US"/>
          </a:p>
        </p:txBody>
      </p:sp>
    </p:spTree>
    <p:extLst>
      <p:ext uri="{BB962C8B-B14F-4D97-AF65-F5344CB8AC3E}">
        <p14:creationId xmlns:p14="http://schemas.microsoft.com/office/powerpoint/2010/main" xmlns="" val="102935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Absence of pupillary involvement suggests a benign process that can be observed over a couple of weeks. A fixed, dilated pupil requires extensive neurologic evaluation</a:t>
            </a:r>
            <a:r>
              <a:rPr lang="en-AU"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21</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22</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have difficulty in down gaze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23</a:t>
            </a:fld>
            <a:endParaRPr lang="en-US"/>
          </a:p>
        </p:txBody>
      </p:sp>
    </p:spTree>
    <p:extLst>
      <p:ext uri="{BB962C8B-B14F-4D97-AF65-F5344CB8AC3E}">
        <p14:creationId xmlns:p14="http://schemas.microsoft.com/office/powerpoint/2010/main" xmlns="" val="68272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have difficulty in down gaze </a:t>
            </a:r>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24</a:t>
            </a:fld>
            <a:endParaRPr lang="en-US"/>
          </a:p>
        </p:txBody>
      </p:sp>
    </p:spTree>
    <p:extLst>
      <p:ext uri="{BB962C8B-B14F-4D97-AF65-F5344CB8AC3E}">
        <p14:creationId xmlns:p14="http://schemas.microsoft.com/office/powerpoint/2010/main" xmlns="" val="110418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F8AF1-2949-DD49-8FAD-CE684BC41683}" type="slidenum">
              <a:rPr lang="en-US" smtClean="0"/>
              <a:pPr/>
              <a:t>25</a:t>
            </a:fld>
            <a:endParaRPr lang="en-US"/>
          </a:p>
        </p:txBody>
      </p:sp>
    </p:spTree>
    <p:extLst>
      <p:ext uri="{BB962C8B-B14F-4D97-AF65-F5344CB8AC3E}">
        <p14:creationId xmlns:p14="http://schemas.microsoft.com/office/powerpoint/2010/main" xmlns="" val="68272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11811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35586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307486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18634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280517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17176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91164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67103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50993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392680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6A65FED-7C67-1147-B5A6-DCDACE825C95}"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246450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5FED-7C67-1147-B5A6-DCDACE825C95}" type="datetimeFigureOut">
              <a:rPr lang="en-US" smtClean="0"/>
              <a:pPr/>
              <a:t>12/19/2016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80E4D-F704-5147-B5D7-183694AAA330}" type="slidenum">
              <a:rPr lang="en-US" smtClean="0"/>
              <a:pPr/>
              <a:t>‹#›</a:t>
            </a:fld>
            <a:endParaRPr lang="en-US"/>
          </a:p>
        </p:txBody>
      </p:sp>
    </p:spTree>
    <p:extLst>
      <p:ext uri="{BB962C8B-B14F-4D97-AF65-F5344CB8AC3E}">
        <p14:creationId xmlns:p14="http://schemas.microsoft.com/office/powerpoint/2010/main" xmlns="" val="562985062"/>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01091"/>
            <a:ext cx="6767216" cy="1555587"/>
          </a:xfrm>
        </p:spPr>
        <p:style>
          <a:lnRef idx="1">
            <a:schemeClr val="dk1"/>
          </a:lnRef>
          <a:fillRef idx="2">
            <a:schemeClr val="dk1"/>
          </a:fillRef>
          <a:effectRef idx="1">
            <a:schemeClr val="dk1"/>
          </a:effectRef>
          <a:fontRef idx="minor">
            <a:schemeClr val="dk1"/>
          </a:fontRef>
        </p:style>
        <p:txBody>
          <a:bodyPr>
            <a:normAutofit/>
          </a:bodyPr>
          <a:lstStyle/>
          <a:p>
            <a:r>
              <a:rPr lang="en-US" b="1" dirty="0" smtClean="0"/>
              <a:t>Neuro-ophthalmology review</a:t>
            </a:r>
            <a:endParaRPr lang="en-US" b="1" dirty="0"/>
          </a:p>
        </p:txBody>
      </p:sp>
      <p:sp>
        <p:nvSpPr>
          <p:cNvPr id="3" name="Subtitle 2"/>
          <p:cNvSpPr>
            <a:spLocks noGrp="1"/>
          </p:cNvSpPr>
          <p:nvPr>
            <p:ph type="subTitle" idx="1"/>
          </p:nvPr>
        </p:nvSpPr>
        <p:spPr>
          <a:xfrm>
            <a:off x="2146041" y="4492218"/>
            <a:ext cx="4829913" cy="1878367"/>
          </a:xfrm>
        </p:spPr>
        <p:txBody>
          <a:bodyPr>
            <a:normAutofit/>
          </a:bodyPr>
          <a:lstStyle/>
          <a:p>
            <a:r>
              <a:rPr lang="en-US" sz="2400" b="1" dirty="0" smtClean="0"/>
              <a:t>Daniah </a:t>
            </a:r>
            <a:r>
              <a:rPr lang="en-US" sz="2400" b="1" dirty="0" err="1" smtClean="0"/>
              <a:t>Alshowaeir</a:t>
            </a:r>
            <a:r>
              <a:rPr lang="en-US" sz="2000" dirty="0" smtClean="0"/>
              <a:t>, MPH,MD, PhD</a:t>
            </a:r>
          </a:p>
          <a:p>
            <a:r>
              <a:rPr lang="en-US" sz="2000" dirty="0" smtClean="0"/>
              <a:t>Assistant professor of </a:t>
            </a:r>
            <a:r>
              <a:rPr lang="en-US" sz="2000" dirty="0"/>
              <a:t>ophthalmology </a:t>
            </a:r>
            <a:r>
              <a:rPr lang="en-US" sz="2000" dirty="0" smtClean="0"/>
              <a:t>KSU </a:t>
            </a:r>
            <a:r>
              <a:rPr lang="en-US" sz="2000" dirty="0"/>
              <a:t>, </a:t>
            </a:r>
          </a:p>
          <a:p>
            <a:r>
              <a:rPr lang="en-US" sz="2000" dirty="0" smtClean="0"/>
              <a:t>Consultant  Neuro-ophthalmology-KAUH,KKUH </a:t>
            </a:r>
          </a:p>
        </p:txBody>
      </p:sp>
      <p:sp>
        <p:nvSpPr>
          <p:cNvPr id="4" name="TextBox 3"/>
          <p:cNvSpPr txBox="1"/>
          <p:nvPr/>
        </p:nvSpPr>
        <p:spPr>
          <a:xfrm>
            <a:off x="410011" y="6540477"/>
            <a:ext cx="184666" cy="369332"/>
          </a:xfrm>
          <a:prstGeom prst="rect">
            <a:avLst/>
          </a:prstGeom>
          <a:noFill/>
        </p:spPr>
        <p:txBody>
          <a:bodyPr wrap="none" rtlCol="0">
            <a:spAutoFit/>
          </a:bodyPr>
          <a:lstStyle/>
          <a:p>
            <a:endParaRPr lang="en-US" dirty="0"/>
          </a:p>
        </p:txBody>
      </p:sp>
      <p:sp>
        <p:nvSpPr>
          <p:cNvPr id="5" name="TextBox 4"/>
          <p:cNvSpPr txBox="1"/>
          <p:nvPr/>
        </p:nvSpPr>
        <p:spPr>
          <a:xfrm>
            <a:off x="-780021" y="265019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rotWithShape="1">
          <a:blip r:embed="rId2"/>
          <a:srcRect l="6196" t="11822" r="7478" b="24493"/>
          <a:stretch/>
        </p:blipFill>
        <p:spPr>
          <a:xfrm>
            <a:off x="6820183" y="140011"/>
            <a:ext cx="2180066" cy="925540"/>
          </a:xfrm>
          <a:prstGeom prst="rect">
            <a:avLst/>
          </a:prstGeom>
        </p:spPr>
      </p:pic>
    </p:spTree>
    <p:extLst>
      <p:ext uri="{BB962C8B-B14F-4D97-AF65-F5344CB8AC3E}">
        <p14:creationId xmlns:p14="http://schemas.microsoft.com/office/powerpoint/2010/main" xmlns="" val="4190571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lstStyle/>
          <a:p>
            <a:pPr marL="0" indent="0">
              <a:buClr>
                <a:schemeClr val="accent6"/>
              </a:buClr>
              <a:buNone/>
            </a:pPr>
            <a:r>
              <a:rPr lang="en-AU" sz="2400" dirty="0" smtClean="0">
                <a:solidFill>
                  <a:srgbClr val="000000"/>
                </a:solidFill>
              </a:rPr>
              <a:t>   </a:t>
            </a:r>
          </a:p>
          <a:p>
            <a:pPr>
              <a:buFont typeface="Wingdings" charset="2"/>
              <a:buChar char="§"/>
            </a:pPr>
            <a:r>
              <a:rPr lang="en-US" dirty="0" smtClean="0">
                <a:solidFill>
                  <a:schemeClr val="accent6"/>
                </a:solidFill>
              </a:rPr>
              <a:t> </a:t>
            </a:r>
            <a:r>
              <a:rPr lang="en-AU" sz="2800" dirty="0" smtClean="0">
                <a:solidFill>
                  <a:srgbClr val="000000"/>
                </a:solidFill>
              </a:rPr>
              <a:t>When the small pupil does not dilate as well as the large pupil in dim light, then the small pupil is abnormal.</a:t>
            </a:r>
          </a:p>
          <a:p>
            <a:pPr marL="0" indent="0">
              <a:buClr>
                <a:schemeClr val="accent6"/>
              </a:buClr>
              <a:buNone/>
            </a:pPr>
            <a:endParaRPr lang="en-AU" sz="2800" dirty="0">
              <a:solidFill>
                <a:srgbClr val="000000"/>
              </a:solidFill>
            </a:endParaRPr>
          </a:p>
          <a:p>
            <a:pPr>
              <a:buClr>
                <a:schemeClr val="accent6"/>
              </a:buClr>
              <a:buFont typeface="Wingdings" charset="2"/>
              <a:buChar char="§"/>
            </a:pPr>
            <a:r>
              <a:rPr lang="en-AU" sz="2800" dirty="0" smtClean="0">
                <a:solidFill>
                  <a:srgbClr val="000000"/>
                </a:solidFill>
              </a:rPr>
              <a:t> </a:t>
            </a:r>
            <a:r>
              <a:rPr lang="en-AU" sz="2800" dirty="0">
                <a:solidFill>
                  <a:srgbClr val="000000"/>
                </a:solidFill>
              </a:rPr>
              <a:t>When the larger pupil does not constrict as well as the small pupil in response to a light stimulus, then the large pupil is </a:t>
            </a:r>
            <a:r>
              <a:rPr lang="en-AU" sz="2800" dirty="0" smtClean="0">
                <a:solidFill>
                  <a:srgbClr val="000000"/>
                </a:solidFill>
              </a:rPr>
              <a:t>abnormal. </a:t>
            </a:r>
          </a:p>
          <a:p>
            <a:pPr marL="0" indent="0">
              <a:buClr>
                <a:schemeClr val="accent6"/>
              </a:buClr>
              <a:buNone/>
            </a:pPr>
            <a:endParaRPr lang="en-AU" sz="2400" dirty="0">
              <a:solidFill>
                <a:schemeClr val="accent6"/>
              </a:solidFill>
            </a:endParaRPr>
          </a:p>
          <a:p>
            <a:pPr marL="0" indent="0">
              <a:buNone/>
            </a:pPr>
            <a:endParaRPr lang="en-US" sz="2400"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Tree>
    <p:extLst>
      <p:ext uri="{BB962C8B-B14F-4D97-AF65-F5344CB8AC3E}">
        <p14:creationId xmlns:p14="http://schemas.microsoft.com/office/powerpoint/2010/main" xmlns="" val="1024831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tx1">
              <a:lumMod val="95000"/>
            </a:schemeClr>
          </a:solidFill>
        </p:spPr>
        <p:txBody>
          <a:bodyPr>
            <a:normAutofit fontScale="62500" lnSpcReduction="20000"/>
          </a:bodyPr>
          <a:lstStyle/>
          <a:p>
            <a:pPr>
              <a:buFont typeface="Wingdings" charset="2"/>
              <a:buChar char="§"/>
            </a:pPr>
            <a:r>
              <a:rPr lang="en-US" dirty="0" smtClean="0">
                <a:solidFill>
                  <a:schemeClr val="accent6"/>
                </a:solidFill>
              </a:rPr>
              <a:t> </a:t>
            </a:r>
            <a:r>
              <a:rPr lang="en-AU" sz="5800" b="1" dirty="0">
                <a:solidFill>
                  <a:srgbClr val="000000"/>
                </a:solidFill>
              </a:rPr>
              <a:t>The </a:t>
            </a:r>
            <a:r>
              <a:rPr lang="en-AU" sz="5800" b="1" dirty="0" smtClean="0">
                <a:solidFill>
                  <a:srgbClr val="000000"/>
                </a:solidFill>
              </a:rPr>
              <a:t>large pupil </a:t>
            </a:r>
            <a:r>
              <a:rPr lang="en-AU" sz="5800" b="1" dirty="0">
                <a:solidFill>
                  <a:srgbClr val="000000"/>
                </a:solidFill>
              </a:rPr>
              <a:t>is abnormal</a:t>
            </a:r>
            <a:endParaRPr lang="en-AU" sz="4400" dirty="0">
              <a:solidFill>
                <a:srgbClr val="000000"/>
              </a:solidFill>
            </a:endParaRPr>
          </a:p>
          <a:p>
            <a:pPr marL="0" indent="0">
              <a:buNone/>
            </a:pPr>
            <a:endParaRPr lang="en-US" sz="2200" dirty="0" smtClean="0">
              <a:solidFill>
                <a:srgbClr val="000000"/>
              </a:solidFill>
            </a:endParaRPr>
          </a:p>
          <a:p>
            <a:pPr lvl="1">
              <a:buClr>
                <a:schemeClr val="accent6"/>
              </a:buClr>
              <a:buFont typeface="Arial"/>
              <a:buChar char="•"/>
            </a:pPr>
            <a:r>
              <a:rPr lang="en-US" sz="4600" dirty="0">
                <a:solidFill>
                  <a:srgbClr val="000000"/>
                </a:solidFill>
              </a:rPr>
              <a:t>P</a:t>
            </a:r>
            <a:r>
              <a:rPr lang="en-US" sz="4600" dirty="0" smtClean="0">
                <a:solidFill>
                  <a:srgbClr val="000000"/>
                </a:solidFill>
              </a:rPr>
              <a:t>revious </a:t>
            </a:r>
            <a:r>
              <a:rPr lang="en-US" sz="4600" dirty="0">
                <a:solidFill>
                  <a:srgbClr val="000000"/>
                </a:solidFill>
              </a:rPr>
              <a:t>ocular </a:t>
            </a:r>
            <a:r>
              <a:rPr lang="en-US" sz="4600" dirty="0" smtClean="0">
                <a:solidFill>
                  <a:srgbClr val="000000"/>
                </a:solidFill>
              </a:rPr>
              <a:t>surgery</a:t>
            </a:r>
          </a:p>
          <a:p>
            <a:pPr lvl="1">
              <a:buClr>
                <a:schemeClr val="accent6"/>
              </a:buClr>
              <a:buFont typeface="Arial"/>
              <a:buChar char="•"/>
            </a:pPr>
            <a:r>
              <a:rPr lang="en-US" sz="4600" dirty="0" smtClean="0">
                <a:solidFill>
                  <a:srgbClr val="000000"/>
                </a:solidFill>
              </a:rPr>
              <a:t> Ocular trauma</a:t>
            </a:r>
            <a:endParaRPr lang="en-US" sz="4600" dirty="0">
              <a:solidFill>
                <a:srgbClr val="000000"/>
              </a:solidFill>
            </a:endParaRPr>
          </a:p>
          <a:p>
            <a:pPr lvl="1">
              <a:buClr>
                <a:schemeClr val="accent6"/>
              </a:buClr>
              <a:buFont typeface="Arial"/>
              <a:buChar char="•"/>
            </a:pPr>
            <a:r>
              <a:rPr lang="en-US" sz="4600" dirty="0">
                <a:solidFill>
                  <a:srgbClr val="000000"/>
                </a:solidFill>
              </a:rPr>
              <a:t>U</a:t>
            </a:r>
            <a:r>
              <a:rPr lang="en-US" sz="4600" dirty="0" smtClean="0">
                <a:solidFill>
                  <a:srgbClr val="000000"/>
                </a:solidFill>
              </a:rPr>
              <a:t>se of medication like </a:t>
            </a:r>
            <a:r>
              <a:rPr lang="en-US" sz="4600" dirty="0" err="1" smtClean="0">
                <a:solidFill>
                  <a:srgbClr val="000000"/>
                </a:solidFill>
              </a:rPr>
              <a:t>cycloplegics</a:t>
            </a:r>
            <a:r>
              <a:rPr lang="en-US" sz="4600" dirty="0" smtClean="0">
                <a:solidFill>
                  <a:srgbClr val="000000"/>
                </a:solidFill>
              </a:rPr>
              <a:t> e.g. atropine, </a:t>
            </a:r>
            <a:r>
              <a:rPr lang="en-US" sz="4600" dirty="0" err="1" smtClean="0">
                <a:solidFill>
                  <a:srgbClr val="000000"/>
                </a:solidFill>
              </a:rPr>
              <a:t>cyclopentolate</a:t>
            </a:r>
            <a:endParaRPr lang="en-US" sz="4600" dirty="0" smtClean="0">
              <a:solidFill>
                <a:srgbClr val="000000"/>
              </a:solidFill>
            </a:endParaRPr>
          </a:p>
          <a:p>
            <a:pPr lvl="1">
              <a:buClr>
                <a:schemeClr val="accent6"/>
              </a:buClr>
              <a:buFont typeface="Arial"/>
              <a:buChar char="•"/>
            </a:pPr>
            <a:r>
              <a:rPr lang="en-US" sz="4600" dirty="0">
                <a:solidFill>
                  <a:srgbClr val="000000"/>
                </a:solidFill>
              </a:rPr>
              <a:t>Third nerve palsy</a:t>
            </a:r>
            <a:r>
              <a:rPr lang="en-AU" sz="4600" dirty="0">
                <a:solidFill>
                  <a:srgbClr val="000000"/>
                </a:solidFill>
              </a:rPr>
              <a:t> </a:t>
            </a:r>
            <a:endParaRPr lang="en-US" sz="4600" dirty="0">
              <a:solidFill>
                <a:srgbClr val="000000"/>
              </a:solidFill>
            </a:endParaRPr>
          </a:p>
          <a:p>
            <a:pPr lvl="1">
              <a:buClr>
                <a:schemeClr val="accent6"/>
              </a:buClr>
              <a:buFont typeface="Arial"/>
              <a:buChar char="•"/>
            </a:pPr>
            <a:r>
              <a:rPr lang="en-US" sz="4600" dirty="0" smtClean="0">
                <a:solidFill>
                  <a:srgbClr val="000000"/>
                </a:solidFill>
              </a:rPr>
              <a:t>Tonic </a:t>
            </a:r>
            <a:r>
              <a:rPr lang="en-US" sz="4600" dirty="0">
                <a:solidFill>
                  <a:srgbClr val="000000"/>
                </a:solidFill>
              </a:rPr>
              <a:t>pupil (Adie's pupil)</a:t>
            </a:r>
          </a:p>
          <a:p>
            <a:pPr marL="457200" lvl="1" indent="0">
              <a:buClr>
                <a:schemeClr val="accent6"/>
              </a:buClr>
              <a:buNone/>
            </a:pPr>
            <a:endParaRPr lang="en-US" sz="2600" dirty="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  </a:t>
            </a:r>
            <a:endParaRPr lang="en-AU" sz="2400" dirty="0">
              <a:solidFill>
                <a:schemeClr val="accent6"/>
              </a:solidFill>
            </a:endParaRPr>
          </a:p>
          <a:p>
            <a:pPr marL="0" indent="0">
              <a:buNone/>
            </a:pPr>
            <a:endParaRPr lang="en-US" sz="2400"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txBox="1">
            <a:spLocks/>
          </p:cNvSpPr>
          <p:nvPr/>
        </p:nvSpPr>
        <p:spPr>
          <a:xfrm>
            <a:off x="457200" y="1637522"/>
            <a:ext cx="8229600" cy="4525963"/>
          </a:xfrm>
          <a:prstGeom prst="rect">
            <a:avLst/>
          </a:prstGeom>
          <a:solidFill>
            <a:schemeClr val="tx1">
              <a:lumMod val="95000"/>
            </a:schemeClr>
          </a:solidFill>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dirty="0" smtClean="0">
                <a:solidFill>
                  <a:schemeClr val="accent6"/>
                </a:solidFill>
              </a:rPr>
              <a:t> </a:t>
            </a:r>
            <a:r>
              <a:rPr lang="en-AU" sz="5800" b="1" dirty="0" smtClean="0">
                <a:solidFill>
                  <a:srgbClr val="000000"/>
                </a:solidFill>
              </a:rPr>
              <a:t>The large pupil is abnormal</a:t>
            </a:r>
            <a:endParaRPr lang="en-AU" sz="4400" dirty="0" smtClean="0">
              <a:solidFill>
                <a:srgbClr val="000000"/>
              </a:solidFill>
            </a:endParaRPr>
          </a:p>
          <a:p>
            <a:pPr marL="0" indent="0">
              <a:buFont typeface="Arial"/>
              <a:buNone/>
            </a:pPr>
            <a:endParaRPr lang="en-US" sz="2200" dirty="0" smtClean="0">
              <a:solidFill>
                <a:srgbClr val="000000"/>
              </a:solidFill>
            </a:endParaRPr>
          </a:p>
          <a:p>
            <a:pPr lvl="1">
              <a:buClr>
                <a:schemeClr val="accent6"/>
              </a:buClr>
              <a:buFont typeface="Arial"/>
              <a:buChar char="•"/>
            </a:pPr>
            <a:r>
              <a:rPr lang="en-US" sz="4600" dirty="0" smtClean="0">
                <a:solidFill>
                  <a:srgbClr val="000000"/>
                </a:solidFill>
              </a:rPr>
              <a:t>Previous ocular surgery</a:t>
            </a:r>
          </a:p>
          <a:p>
            <a:pPr lvl="1">
              <a:buClr>
                <a:schemeClr val="accent6"/>
              </a:buClr>
              <a:buFont typeface="Arial"/>
              <a:buChar char="•"/>
            </a:pPr>
            <a:r>
              <a:rPr lang="en-US" sz="4600" dirty="0" smtClean="0">
                <a:solidFill>
                  <a:srgbClr val="000000"/>
                </a:solidFill>
              </a:rPr>
              <a:t> Ocular trauma</a:t>
            </a:r>
          </a:p>
          <a:p>
            <a:pPr lvl="1">
              <a:buClr>
                <a:schemeClr val="accent6"/>
              </a:buClr>
              <a:buFont typeface="Arial"/>
              <a:buChar char="•"/>
            </a:pPr>
            <a:r>
              <a:rPr lang="en-US" sz="4600" dirty="0" smtClean="0">
                <a:solidFill>
                  <a:srgbClr val="000000"/>
                </a:solidFill>
              </a:rPr>
              <a:t>Use of medication like </a:t>
            </a:r>
            <a:r>
              <a:rPr lang="en-US" sz="4600" dirty="0" err="1" smtClean="0">
                <a:solidFill>
                  <a:srgbClr val="000000"/>
                </a:solidFill>
              </a:rPr>
              <a:t>cycloplegics</a:t>
            </a:r>
            <a:r>
              <a:rPr lang="en-US" sz="4600" dirty="0" smtClean="0">
                <a:solidFill>
                  <a:srgbClr val="000000"/>
                </a:solidFill>
              </a:rPr>
              <a:t> e.g. atropine, </a:t>
            </a:r>
            <a:r>
              <a:rPr lang="en-US" sz="4600" dirty="0" err="1" smtClean="0">
                <a:solidFill>
                  <a:srgbClr val="000000"/>
                </a:solidFill>
              </a:rPr>
              <a:t>cyclopentolate</a:t>
            </a:r>
            <a:endParaRPr lang="en-US" sz="4600" dirty="0" smtClean="0">
              <a:solidFill>
                <a:srgbClr val="000000"/>
              </a:solidFill>
            </a:endParaRPr>
          </a:p>
          <a:p>
            <a:pPr lvl="1">
              <a:buClr>
                <a:schemeClr val="accent6"/>
              </a:buClr>
              <a:buFont typeface="Arial"/>
              <a:buChar char="•"/>
            </a:pPr>
            <a:r>
              <a:rPr lang="en-US" sz="4600" dirty="0" smtClean="0">
                <a:solidFill>
                  <a:srgbClr val="000000"/>
                </a:solidFill>
              </a:rPr>
              <a:t>Third nerve palsy</a:t>
            </a:r>
            <a:r>
              <a:rPr lang="en-AU" sz="4600" dirty="0" smtClean="0">
                <a:solidFill>
                  <a:srgbClr val="000000"/>
                </a:solidFill>
              </a:rPr>
              <a:t> </a:t>
            </a:r>
            <a:endParaRPr lang="en-US" sz="4600" dirty="0" smtClean="0">
              <a:solidFill>
                <a:srgbClr val="000000"/>
              </a:solidFill>
            </a:endParaRPr>
          </a:p>
          <a:p>
            <a:pPr lvl="1">
              <a:buClr>
                <a:schemeClr val="accent6"/>
              </a:buClr>
              <a:buFont typeface="Arial"/>
              <a:buChar char="•"/>
            </a:pPr>
            <a:r>
              <a:rPr lang="en-US" sz="4600" dirty="0" smtClean="0">
                <a:solidFill>
                  <a:srgbClr val="000000"/>
                </a:solidFill>
              </a:rPr>
              <a:t>Tonic pupil (Adie's pupil)</a:t>
            </a:r>
          </a:p>
          <a:p>
            <a:pPr marL="457200" lvl="1" indent="0">
              <a:buClr>
                <a:schemeClr val="accent6"/>
              </a:buClr>
              <a:buFont typeface="Arial"/>
              <a:buNone/>
            </a:pPr>
            <a:endParaRPr lang="en-US" sz="2600" dirty="0" smtClean="0">
              <a:solidFill>
                <a:srgbClr val="000000"/>
              </a:solidFill>
            </a:endParaRPr>
          </a:p>
          <a:p>
            <a:pPr marL="0" indent="0">
              <a:buFont typeface="Arial"/>
              <a:buNone/>
            </a:pPr>
            <a:endParaRPr lang="en-US" dirty="0" smtClean="0">
              <a:solidFill>
                <a:srgbClr val="000000"/>
              </a:solidFill>
            </a:endParaRPr>
          </a:p>
          <a:p>
            <a:pPr marL="0" indent="0">
              <a:buFont typeface="Arial"/>
              <a:buNone/>
            </a:pPr>
            <a:r>
              <a:rPr lang="en-US" dirty="0" smtClean="0">
                <a:solidFill>
                  <a:srgbClr val="000000"/>
                </a:solidFill>
              </a:rPr>
              <a:t>  </a:t>
            </a:r>
            <a:endParaRPr lang="en-AU" sz="2400" dirty="0" smtClean="0">
              <a:solidFill>
                <a:schemeClr val="accent6"/>
              </a:solidFill>
            </a:endParaRPr>
          </a:p>
          <a:p>
            <a:pPr marL="0" indent="0">
              <a:buFont typeface="Arial"/>
              <a:buNone/>
            </a:pPr>
            <a:endParaRPr lang="en-US" sz="2400" dirty="0">
              <a:solidFill>
                <a:srgbClr val="000000"/>
              </a:solidFill>
            </a:endParaRPr>
          </a:p>
        </p:txBody>
      </p:sp>
    </p:spTree>
    <p:extLst>
      <p:ext uri="{BB962C8B-B14F-4D97-AF65-F5344CB8AC3E}">
        <p14:creationId xmlns:p14="http://schemas.microsoft.com/office/powerpoint/2010/main" xmlns="" val="384595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68551"/>
          </a:xfrm>
          <a:solidFill>
            <a:srgbClr val="F2F2F2"/>
          </a:solidFill>
        </p:spPr>
        <p:txBody>
          <a:bodyPr>
            <a:normAutofit/>
          </a:bodyPr>
          <a:lstStyle/>
          <a:p>
            <a:pPr marL="0" lvl="1" indent="0">
              <a:buClr>
                <a:schemeClr val="accent6"/>
              </a:buClr>
              <a:buNone/>
            </a:pPr>
            <a:r>
              <a:rPr lang="en-US" sz="3600" b="1" dirty="0" smtClean="0">
                <a:solidFill>
                  <a:srgbClr val="000000"/>
                </a:solidFill>
              </a:rPr>
              <a:t> </a:t>
            </a:r>
            <a:r>
              <a:rPr lang="en-US" sz="900" b="1" dirty="0" smtClean="0">
                <a:solidFill>
                  <a:srgbClr val="000000"/>
                </a:solidFill>
              </a:rPr>
              <a:t> </a:t>
            </a:r>
            <a:endParaRPr lang="en-US" sz="3600" b="1" dirty="0">
              <a:solidFill>
                <a:srgbClr val="000000"/>
              </a:solidFill>
            </a:endParaRPr>
          </a:p>
          <a:p>
            <a:pPr marL="0" lvl="1" indent="0">
              <a:buClr>
                <a:schemeClr val="accent6"/>
              </a:buClr>
              <a:buNone/>
            </a:pPr>
            <a:r>
              <a:rPr lang="en-US" sz="3600" b="1" dirty="0" smtClean="0">
                <a:solidFill>
                  <a:srgbClr val="000000"/>
                </a:solidFill>
              </a:rPr>
              <a:t>Tonic </a:t>
            </a:r>
            <a:r>
              <a:rPr lang="en-US" sz="3600" b="1" dirty="0">
                <a:solidFill>
                  <a:srgbClr val="000000"/>
                </a:solidFill>
              </a:rPr>
              <a:t>pupil (Adie's pupil)</a:t>
            </a:r>
          </a:p>
          <a:p>
            <a:pPr marL="1543050" lvl="3" indent="-685800">
              <a:buClr>
                <a:schemeClr val="accent6"/>
              </a:buClr>
              <a:buFont typeface="Arial"/>
              <a:buChar char="•"/>
            </a:pPr>
            <a:r>
              <a:rPr lang="en-US" sz="2800" dirty="0" smtClean="0">
                <a:solidFill>
                  <a:srgbClr val="000000"/>
                </a:solidFill>
              </a:rPr>
              <a:t>Young female </a:t>
            </a:r>
            <a:endParaRPr lang="en-US" sz="2800" dirty="0">
              <a:solidFill>
                <a:srgbClr val="000000"/>
              </a:solidFill>
            </a:endParaRPr>
          </a:p>
          <a:p>
            <a:pPr marL="1543050" lvl="3" indent="-685800">
              <a:buClr>
                <a:schemeClr val="accent6"/>
              </a:buClr>
              <a:buFont typeface="Arial"/>
              <a:buChar char="•"/>
            </a:pPr>
            <a:r>
              <a:rPr lang="en-US" sz="2800" dirty="0" smtClean="0">
                <a:solidFill>
                  <a:srgbClr val="000000"/>
                </a:solidFill>
              </a:rPr>
              <a:t>Unilateral</a:t>
            </a:r>
          </a:p>
          <a:p>
            <a:pPr marL="1543050" lvl="3" indent="-685800">
              <a:buClr>
                <a:schemeClr val="accent6"/>
              </a:buClr>
              <a:buFont typeface="Arial"/>
              <a:buChar char="•"/>
            </a:pPr>
            <a:r>
              <a:rPr lang="en-US" sz="2800" dirty="0" smtClean="0">
                <a:solidFill>
                  <a:srgbClr val="000000"/>
                </a:solidFill>
              </a:rPr>
              <a:t>Light reaction is diminished or absent</a:t>
            </a:r>
          </a:p>
          <a:p>
            <a:pPr marL="1543050" lvl="3" indent="-685800">
              <a:buClr>
                <a:schemeClr val="accent6"/>
              </a:buClr>
              <a:buFont typeface="Arial"/>
              <a:buChar char="•"/>
            </a:pPr>
            <a:r>
              <a:rPr lang="en-US" sz="2800" dirty="0" smtClean="0">
                <a:solidFill>
                  <a:srgbClr val="000000"/>
                </a:solidFill>
              </a:rPr>
              <a:t>Instillation of weak cholinergic agents (0. 1% </a:t>
            </a:r>
            <a:r>
              <a:rPr lang="en-US" sz="2800" dirty="0" err="1" smtClean="0">
                <a:solidFill>
                  <a:srgbClr val="000000"/>
                </a:solidFill>
              </a:rPr>
              <a:t>pilocarpine</a:t>
            </a:r>
            <a:r>
              <a:rPr lang="en-US" sz="2800" dirty="0" smtClean="0">
                <a:solidFill>
                  <a:srgbClr val="000000"/>
                </a:solidFill>
              </a:rPr>
              <a:t>) will cause constriction of the tonic pupil (denervation hypersensitivity)</a:t>
            </a:r>
          </a:p>
          <a:p>
            <a:pPr marL="1543050" lvl="3" indent="-685800">
              <a:buClr>
                <a:schemeClr val="accent6"/>
              </a:buClr>
              <a:buFont typeface="Arial"/>
              <a:buChar char="•"/>
            </a:pPr>
            <a:r>
              <a:rPr lang="en-US" sz="2800" dirty="0" smtClean="0">
                <a:solidFill>
                  <a:srgbClr val="000000"/>
                </a:solidFill>
              </a:rPr>
              <a:t>Benign condition  </a:t>
            </a:r>
            <a:endParaRPr lang="en-US" sz="2800" dirty="0">
              <a:solidFill>
                <a:srgbClr val="000000"/>
              </a:solidFill>
            </a:endParaRPr>
          </a:p>
          <a:p>
            <a:endParaRPr lang="en-US" dirty="0"/>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29660" b="19183"/>
          <a:stretch/>
        </p:blipFill>
        <p:spPr>
          <a:xfrm>
            <a:off x="3956180" y="410547"/>
            <a:ext cx="4730620" cy="1536424"/>
          </a:xfrm>
          <a:prstGeom prst="rect">
            <a:avLst/>
          </a:prstGeom>
        </p:spPr>
      </p:pic>
    </p:spTree>
    <p:extLst>
      <p:ext uri="{BB962C8B-B14F-4D97-AF65-F5344CB8AC3E}">
        <p14:creationId xmlns:p14="http://schemas.microsoft.com/office/powerpoint/2010/main" xmlns="" val="346541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65102" cy="4525963"/>
          </a:xfrm>
          <a:solidFill>
            <a:srgbClr val="F2F2F2"/>
          </a:solidFill>
        </p:spPr>
        <p:txBody>
          <a:bodyPr>
            <a:normAutofit/>
          </a:bodyPr>
          <a:lstStyle/>
          <a:p>
            <a:pPr>
              <a:buClr>
                <a:schemeClr val="accent6"/>
              </a:buClr>
              <a:buFont typeface="Wingdings" charset="2"/>
              <a:buChar char="§"/>
            </a:pPr>
            <a:r>
              <a:rPr lang="en-AU" b="1" dirty="0" smtClean="0">
                <a:solidFill>
                  <a:srgbClr val="000000"/>
                </a:solidFill>
              </a:rPr>
              <a:t>The </a:t>
            </a:r>
            <a:r>
              <a:rPr lang="en-AU" b="1" dirty="0">
                <a:solidFill>
                  <a:srgbClr val="000000"/>
                </a:solidFill>
              </a:rPr>
              <a:t>small pupil is </a:t>
            </a:r>
            <a:r>
              <a:rPr lang="en-AU" b="1" dirty="0" smtClean="0">
                <a:solidFill>
                  <a:srgbClr val="000000"/>
                </a:solidFill>
              </a:rPr>
              <a:t>abnormal:</a:t>
            </a:r>
          </a:p>
          <a:p>
            <a:pPr lvl="1">
              <a:buClr>
                <a:schemeClr val="accent6"/>
              </a:buClr>
              <a:buFont typeface="Arial"/>
              <a:buChar char="•"/>
            </a:pPr>
            <a:r>
              <a:rPr lang="en-AU" sz="2800" b="1" dirty="0" smtClean="0">
                <a:solidFill>
                  <a:srgbClr val="000000"/>
                </a:solidFill>
              </a:rPr>
              <a:t> </a:t>
            </a:r>
            <a:r>
              <a:rPr lang="en-US" dirty="0" smtClean="0">
                <a:solidFill>
                  <a:srgbClr val="000000"/>
                </a:solidFill>
              </a:rPr>
              <a:t>Previous </a:t>
            </a:r>
            <a:r>
              <a:rPr lang="en-US" dirty="0">
                <a:solidFill>
                  <a:srgbClr val="000000"/>
                </a:solidFill>
              </a:rPr>
              <a:t>ocular surgery</a:t>
            </a:r>
          </a:p>
          <a:p>
            <a:pPr lvl="1">
              <a:buClr>
                <a:schemeClr val="accent6"/>
              </a:buClr>
              <a:buFont typeface="Arial"/>
              <a:buChar char="•"/>
            </a:pPr>
            <a:r>
              <a:rPr lang="en-US" dirty="0">
                <a:solidFill>
                  <a:srgbClr val="000000"/>
                </a:solidFill>
              </a:rPr>
              <a:t> </a:t>
            </a:r>
            <a:r>
              <a:rPr lang="en-US" dirty="0" smtClean="0">
                <a:solidFill>
                  <a:srgbClr val="000000"/>
                </a:solidFill>
              </a:rPr>
              <a:t>Ocular trauma or inflammation</a:t>
            </a:r>
            <a:endParaRPr lang="en-US" dirty="0">
              <a:solidFill>
                <a:srgbClr val="000000"/>
              </a:solidFill>
            </a:endParaRPr>
          </a:p>
          <a:p>
            <a:pPr lvl="1">
              <a:buClr>
                <a:schemeClr val="accent6"/>
              </a:buClr>
              <a:buFont typeface="Arial"/>
              <a:buChar char="•"/>
            </a:pPr>
            <a:r>
              <a:rPr lang="en-US" dirty="0" smtClean="0">
                <a:solidFill>
                  <a:srgbClr val="000000"/>
                </a:solidFill>
              </a:rPr>
              <a:t>Use </a:t>
            </a:r>
            <a:r>
              <a:rPr lang="en-US" dirty="0">
                <a:solidFill>
                  <a:srgbClr val="000000"/>
                </a:solidFill>
              </a:rPr>
              <a:t>of medication </a:t>
            </a:r>
            <a:r>
              <a:rPr lang="en-US" dirty="0" smtClean="0">
                <a:solidFill>
                  <a:srgbClr val="000000"/>
                </a:solidFill>
              </a:rPr>
              <a:t>e.g. </a:t>
            </a:r>
            <a:r>
              <a:rPr lang="en-US" dirty="0" err="1" smtClean="0">
                <a:solidFill>
                  <a:srgbClr val="000000"/>
                </a:solidFill>
              </a:rPr>
              <a:t>pilocarpine</a:t>
            </a:r>
            <a:endParaRPr lang="en-US" dirty="0" smtClean="0">
              <a:solidFill>
                <a:srgbClr val="000000"/>
              </a:solidFill>
            </a:endParaRPr>
          </a:p>
          <a:p>
            <a:pPr lvl="1">
              <a:buClr>
                <a:schemeClr val="accent6"/>
              </a:buClr>
              <a:buFont typeface="Arial"/>
              <a:buChar char="•"/>
            </a:pPr>
            <a:r>
              <a:rPr lang="en-US" dirty="0" smtClean="0">
                <a:solidFill>
                  <a:srgbClr val="000000"/>
                </a:solidFill>
              </a:rPr>
              <a:t>Horner syndrome </a:t>
            </a:r>
          </a:p>
          <a:p>
            <a:pPr marL="457200" lvl="1" indent="0">
              <a:buClr>
                <a:schemeClr val="accent6"/>
              </a:buClr>
              <a:buNone/>
            </a:pPr>
            <a:endParaRPr lang="en-AU" sz="3200" b="1"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52932" y="1600200"/>
            <a:ext cx="2929812" cy="2076061"/>
          </a:xfrm>
          <a:prstGeom prst="rect">
            <a:avLst/>
          </a:prstGeom>
        </p:spPr>
      </p:pic>
    </p:spTree>
    <p:extLst>
      <p:ext uri="{BB962C8B-B14F-4D97-AF65-F5344CB8AC3E}">
        <p14:creationId xmlns:p14="http://schemas.microsoft.com/office/powerpoint/2010/main" xmlns="" val="3868054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2F2F2"/>
          </a:solidFill>
        </p:spPr>
        <p:txBody>
          <a:bodyPr>
            <a:normAutofit/>
          </a:bodyPr>
          <a:lstStyle/>
          <a:p>
            <a:pPr>
              <a:buClr>
                <a:schemeClr val="accent6"/>
              </a:buClr>
              <a:buFont typeface="Wingdings" charset="2"/>
              <a:buChar char="§"/>
            </a:pPr>
            <a:r>
              <a:rPr lang="en-AU" sz="2800" b="1" dirty="0" smtClean="0">
                <a:solidFill>
                  <a:srgbClr val="000000"/>
                </a:solidFill>
              </a:rPr>
              <a:t>The </a:t>
            </a:r>
            <a:r>
              <a:rPr lang="en-AU" sz="2800" b="1" dirty="0">
                <a:solidFill>
                  <a:srgbClr val="000000"/>
                </a:solidFill>
              </a:rPr>
              <a:t>small pupil is </a:t>
            </a:r>
            <a:r>
              <a:rPr lang="en-AU" sz="2800" b="1" dirty="0" smtClean="0">
                <a:solidFill>
                  <a:srgbClr val="000000"/>
                </a:solidFill>
              </a:rPr>
              <a:t>abnormal:</a:t>
            </a:r>
          </a:p>
          <a:p>
            <a:pPr lvl="1">
              <a:buClr>
                <a:schemeClr val="accent6"/>
              </a:buClr>
              <a:buFont typeface="Arial"/>
              <a:buChar char="•"/>
            </a:pPr>
            <a:r>
              <a:rPr lang="en-US" i="1" dirty="0" smtClean="0">
                <a:solidFill>
                  <a:schemeClr val="accent2">
                    <a:lumMod val="75000"/>
                  </a:schemeClr>
                </a:solidFill>
              </a:rPr>
              <a:t>Horner syndrome: </a:t>
            </a:r>
          </a:p>
          <a:p>
            <a:pPr marL="457200" lvl="1" indent="0">
              <a:buClr>
                <a:schemeClr val="accent6"/>
              </a:buClr>
              <a:buNone/>
            </a:pPr>
            <a:r>
              <a:rPr lang="en-US" dirty="0" smtClean="0">
                <a:solidFill>
                  <a:srgbClr val="000000"/>
                </a:solidFill>
              </a:rPr>
              <a:t>   - Small pupil (</a:t>
            </a:r>
            <a:r>
              <a:rPr lang="en-US" dirty="0" err="1" smtClean="0">
                <a:solidFill>
                  <a:srgbClr val="000000"/>
                </a:solidFill>
              </a:rPr>
              <a:t>miosis</a:t>
            </a:r>
            <a:r>
              <a:rPr lang="en-US" dirty="0" smtClean="0">
                <a:solidFill>
                  <a:srgbClr val="000000"/>
                </a:solidFill>
              </a:rPr>
              <a:t>), ptosis </a:t>
            </a:r>
            <a:r>
              <a:rPr lang="en-US" dirty="0">
                <a:solidFill>
                  <a:srgbClr val="000000"/>
                </a:solidFill>
              </a:rPr>
              <a:t>and </a:t>
            </a:r>
            <a:r>
              <a:rPr lang="en-US" dirty="0" err="1" smtClean="0">
                <a:solidFill>
                  <a:srgbClr val="000000"/>
                </a:solidFill>
              </a:rPr>
              <a:t>anhydrosis</a:t>
            </a:r>
            <a:endParaRPr lang="en-US" dirty="0" smtClean="0">
              <a:solidFill>
                <a:srgbClr val="000000"/>
              </a:solidFill>
            </a:endParaRPr>
          </a:p>
          <a:p>
            <a:pPr marL="457200" lvl="1" indent="0">
              <a:buClr>
                <a:schemeClr val="accent6"/>
              </a:buClr>
              <a:buNone/>
            </a:pPr>
            <a:r>
              <a:rPr lang="en-US" dirty="0">
                <a:solidFill>
                  <a:srgbClr val="000000"/>
                </a:solidFill>
              </a:rPr>
              <a:t> </a:t>
            </a:r>
            <a:r>
              <a:rPr lang="en-US" dirty="0" smtClean="0">
                <a:solidFill>
                  <a:srgbClr val="000000"/>
                </a:solidFill>
              </a:rPr>
              <a:t>  - Caused </a:t>
            </a:r>
            <a:r>
              <a:rPr lang="en-US" dirty="0">
                <a:solidFill>
                  <a:srgbClr val="000000"/>
                </a:solidFill>
              </a:rPr>
              <a:t>by a lesion anywhere along </a:t>
            </a:r>
            <a:r>
              <a:rPr lang="en-US" dirty="0" smtClean="0">
                <a:solidFill>
                  <a:srgbClr val="000000"/>
                </a:solidFill>
              </a:rPr>
              <a:t>the  </a:t>
            </a:r>
          </a:p>
          <a:p>
            <a:pPr marL="457200" lvl="1" indent="0">
              <a:buClr>
                <a:schemeClr val="accent6"/>
              </a:buClr>
              <a:buNone/>
            </a:pPr>
            <a:r>
              <a:rPr lang="en-US" dirty="0" smtClean="0">
                <a:solidFill>
                  <a:srgbClr val="000000"/>
                </a:solidFill>
              </a:rPr>
              <a:t>      sympathetic </a:t>
            </a:r>
            <a:r>
              <a:rPr lang="en-US" dirty="0">
                <a:solidFill>
                  <a:srgbClr val="000000"/>
                </a:solidFill>
              </a:rPr>
              <a:t>pathway </a:t>
            </a:r>
            <a:endParaRPr lang="en-US" dirty="0" smtClean="0">
              <a:solidFill>
                <a:srgbClr val="000000"/>
              </a:solidFill>
            </a:endParaRPr>
          </a:p>
          <a:p>
            <a:pPr marL="457200" lvl="1" indent="0">
              <a:buClr>
                <a:schemeClr val="accent6"/>
              </a:buClr>
              <a:buNone/>
            </a:pPr>
            <a:r>
              <a:rPr lang="en-US" dirty="0">
                <a:solidFill>
                  <a:srgbClr val="000000"/>
                </a:solidFill>
              </a:rPr>
              <a:t> </a:t>
            </a:r>
            <a:r>
              <a:rPr lang="en-US" dirty="0" smtClean="0">
                <a:solidFill>
                  <a:srgbClr val="000000"/>
                </a:solidFill>
              </a:rPr>
              <a:t>  - Carotid dissection, carotid aneurysm and tumor</a:t>
            </a:r>
          </a:p>
          <a:p>
            <a:pPr marL="457200" lvl="1" indent="0">
              <a:buClr>
                <a:schemeClr val="accent6"/>
              </a:buClr>
              <a:buNone/>
            </a:pPr>
            <a:r>
              <a:rPr lang="en-US" dirty="0">
                <a:solidFill>
                  <a:srgbClr val="000000"/>
                </a:solidFill>
              </a:rPr>
              <a:t> </a:t>
            </a:r>
            <a:r>
              <a:rPr lang="en-US" dirty="0" smtClean="0">
                <a:solidFill>
                  <a:srgbClr val="000000"/>
                </a:solidFill>
              </a:rPr>
              <a:t>    can be associated with this syndrome</a:t>
            </a:r>
          </a:p>
          <a:p>
            <a:pPr marL="457200" lvl="1" indent="0">
              <a:buClr>
                <a:schemeClr val="accent6"/>
              </a:buClr>
              <a:buNone/>
            </a:pPr>
            <a:endParaRPr lang="en-US" sz="3200" dirty="0" smtClean="0">
              <a:solidFill>
                <a:srgbClr val="000000"/>
              </a:solidFill>
            </a:endParaRPr>
          </a:p>
          <a:p>
            <a:pPr marL="457200" lvl="1" indent="0">
              <a:buClr>
                <a:schemeClr val="accent6"/>
              </a:buClr>
              <a:buNone/>
            </a:pPr>
            <a:endParaRPr lang="en-AU" sz="3200" b="1"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pic>
        <p:nvPicPr>
          <p:cNvPr id="2" name="Picture 1"/>
          <p:cNvPicPr>
            <a:picLocks noChangeAspect="1"/>
          </p:cNvPicPr>
          <p:nvPr/>
        </p:nvPicPr>
        <p:blipFill rotWithShape="1">
          <a:blip r:embed="rId3"/>
          <a:srcRect t="20256" b="26863"/>
          <a:stretch/>
        </p:blipFill>
        <p:spPr>
          <a:xfrm>
            <a:off x="6147299" y="1706820"/>
            <a:ext cx="2416603" cy="958436"/>
          </a:xfrm>
          <a:prstGeom prst="rect">
            <a:avLst/>
          </a:prstGeom>
        </p:spPr>
      </p:pic>
    </p:spTree>
    <p:extLst>
      <p:ext uri="{BB962C8B-B14F-4D97-AF65-F5344CB8AC3E}">
        <p14:creationId xmlns:p14="http://schemas.microsoft.com/office/powerpoint/2010/main" xmlns="" val="361915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a:t>
            </a:r>
            <a:r>
              <a:rPr lang="en-US" sz="2000" dirty="0" smtClean="0"/>
              <a:t>2: </a:t>
            </a:r>
            <a:r>
              <a:rPr lang="en-US" sz="2000" dirty="0"/>
              <a:t/>
            </a:r>
            <a:br>
              <a:rPr lang="en-US" sz="2000" dirty="0"/>
            </a:br>
            <a:r>
              <a:rPr lang="en-US" dirty="0"/>
              <a:t>N</a:t>
            </a:r>
            <a:r>
              <a:rPr lang="en-US" dirty="0" smtClean="0"/>
              <a:t>euromotility disorders</a:t>
            </a:r>
            <a:endParaRPr lang="en-US" dirty="0"/>
          </a:p>
        </p:txBody>
      </p:sp>
    </p:spTree>
    <p:extLst>
      <p:ext uri="{BB962C8B-B14F-4D97-AF65-F5344CB8AC3E}">
        <p14:creationId xmlns:p14="http://schemas.microsoft.com/office/powerpoint/2010/main" xmlns="" val="2737862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sz="2000" dirty="0">
                <a:solidFill>
                  <a:srgbClr val="000000"/>
                </a:solidFill>
              </a:rPr>
              <a:t>Anatomy and physiology</a:t>
            </a:r>
            <a:r>
              <a:rPr lang="en-US" sz="2000" dirty="0" smtClean="0">
                <a:solidFill>
                  <a:srgbClr val="000000"/>
                </a:solidFill>
              </a:rPr>
              <a:t>:</a:t>
            </a:r>
            <a:endParaRPr lang="en-US" sz="2400"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85494"/>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830559" y="2027828"/>
            <a:ext cx="4690153" cy="3799616"/>
          </a:xfrm>
          <a:prstGeom prst="rect">
            <a:avLst/>
          </a:prstGeom>
          <a:noFill/>
          <a:ln>
            <a:noFill/>
          </a:ln>
        </p:spPr>
      </p:pic>
      <p:pic>
        <p:nvPicPr>
          <p:cNvPr id="2" name="Picture 1"/>
          <p:cNvPicPr>
            <a:picLocks noChangeAspect="1"/>
          </p:cNvPicPr>
          <p:nvPr/>
        </p:nvPicPr>
        <p:blipFill rotWithShape="1">
          <a:blip r:embed="rId3"/>
          <a:srcRect l="7215" r="11178"/>
          <a:stretch/>
        </p:blipFill>
        <p:spPr>
          <a:xfrm>
            <a:off x="5520711" y="1382610"/>
            <a:ext cx="3170873" cy="2523040"/>
          </a:xfrm>
          <a:prstGeom prst="rect">
            <a:avLst/>
          </a:prstGeom>
        </p:spPr>
      </p:pic>
      <p:pic>
        <p:nvPicPr>
          <p:cNvPr id="6" name="Picture 5"/>
          <p:cNvPicPr>
            <a:picLocks noChangeAspect="1"/>
          </p:cNvPicPr>
          <p:nvPr/>
        </p:nvPicPr>
        <p:blipFill rotWithShape="1">
          <a:blip r:embed="rId4"/>
          <a:srcRect t="16757"/>
          <a:stretch/>
        </p:blipFill>
        <p:spPr>
          <a:xfrm>
            <a:off x="5520712" y="3905650"/>
            <a:ext cx="3170873" cy="2220513"/>
          </a:xfrm>
          <a:prstGeom prst="rect">
            <a:avLst/>
          </a:prstGeom>
        </p:spPr>
      </p:pic>
    </p:spTree>
    <p:extLst>
      <p:ext uri="{BB962C8B-B14F-4D97-AF65-F5344CB8AC3E}">
        <p14:creationId xmlns:p14="http://schemas.microsoft.com/office/powerpoint/2010/main" xmlns="" val="360918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sz="2000" dirty="0">
                <a:solidFill>
                  <a:srgbClr val="000000"/>
                </a:solidFill>
              </a:rPr>
              <a:t>Anatomy and physiology</a:t>
            </a:r>
            <a:r>
              <a:rPr lang="en-US" sz="2000" dirty="0" smtClean="0">
                <a:solidFill>
                  <a:srgbClr val="000000"/>
                </a:solidFill>
              </a:rPr>
              <a:t>:</a:t>
            </a:r>
          </a:p>
          <a:p>
            <a:pPr>
              <a:buClr>
                <a:schemeClr val="accent6"/>
              </a:buClr>
              <a:buFont typeface="Wingdings" charset="2"/>
              <a:buChar char="§"/>
            </a:pPr>
            <a:endParaRPr lang="en-US" sz="2400"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85494"/>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7" name="Picture 6"/>
          <p:cNvPicPr>
            <a:picLocks noChangeAspect="1"/>
          </p:cNvPicPr>
          <p:nvPr/>
        </p:nvPicPr>
        <p:blipFill rotWithShape="1">
          <a:blip r:embed="rId2">
            <a:alphaModFix/>
            <a:extLst>
              <a:ext uri="{BEBA8EAE-BF5A-486C-A8C5-ECC9F3942E4B}">
                <a14:imgProps xmlns:a14="http://schemas.microsoft.com/office/drawing/2010/main" xmlns="">
                  <a14:imgLayer r:embed="rId3">
                    <a14:imgEffect>
                      <a14:sharpenSoften amount="39000"/>
                    </a14:imgEffect>
                    <a14:imgEffect>
                      <a14:colorTemperature colorTemp="5522"/>
                    </a14:imgEffect>
                    <a14:imgEffect>
                      <a14:saturation sat="52000"/>
                    </a14:imgEffect>
                    <a14:imgEffect>
                      <a14:brightnessContrast bright="-4000" contrast="9000"/>
                    </a14:imgEffect>
                  </a14:imgLayer>
                </a14:imgProps>
              </a:ext>
            </a:extLst>
          </a:blip>
          <a:srcRect l="7438" t="61065"/>
          <a:stretch/>
        </p:blipFill>
        <p:spPr>
          <a:xfrm>
            <a:off x="1645738" y="2427478"/>
            <a:ext cx="5852524" cy="2284486"/>
          </a:xfrm>
          <a:prstGeom prst="rect">
            <a:avLst/>
          </a:prstGeom>
          <a:ln>
            <a:solidFill>
              <a:schemeClr val="bg1"/>
            </a:solidFill>
          </a:ln>
        </p:spPr>
      </p:pic>
      <p:sp>
        <p:nvSpPr>
          <p:cNvPr id="8" name="TextBox 7"/>
          <p:cNvSpPr txBox="1"/>
          <p:nvPr/>
        </p:nvSpPr>
        <p:spPr>
          <a:xfrm>
            <a:off x="607880" y="5756831"/>
            <a:ext cx="5536063" cy="230832"/>
          </a:xfrm>
          <a:prstGeom prst="rect">
            <a:avLst/>
          </a:prstGeom>
          <a:noFill/>
        </p:spPr>
        <p:txBody>
          <a:bodyPr wrap="square" rtlCol="0">
            <a:spAutoFit/>
          </a:bodyPr>
          <a:lstStyle/>
          <a:p>
            <a:r>
              <a:rPr lang="en-US" sz="900" dirty="0">
                <a:solidFill>
                  <a:srgbClr val="000000"/>
                </a:solidFill>
              </a:rPr>
              <a:t>http://</a:t>
            </a:r>
            <a:r>
              <a:rPr lang="en-US" sz="900" dirty="0" err="1">
                <a:solidFill>
                  <a:srgbClr val="000000"/>
                </a:solidFill>
              </a:rPr>
              <a:t>www.uptodate.com</a:t>
            </a:r>
            <a:r>
              <a:rPr lang="en-US" sz="900" dirty="0">
                <a:solidFill>
                  <a:srgbClr val="000000"/>
                </a:solidFill>
              </a:rPr>
              <a:t>/contents/images/NEURO/58849</a:t>
            </a:r>
            <a:r>
              <a:rPr lang="en-US" sz="900" dirty="0" smtClean="0">
                <a:solidFill>
                  <a:srgbClr val="000000"/>
                </a:solidFill>
              </a:rPr>
              <a:t>/title</a:t>
            </a:r>
            <a:r>
              <a:rPr lang="en-US" sz="900" dirty="0">
                <a:solidFill>
                  <a:srgbClr val="000000"/>
                </a:solidFill>
              </a:rPr>
              <a:t>=</a:t>
            </a:r>
            <a:r>
              <a:rPr lang="en-US" sz="900" dirty="0" err="1">
                <a:solidFill>
                  <a:srgbClr val="000000"/>
                </a:solidFill>
              </a:rPr>
              <a:t>Positions+of+gaze</a:t>
            </a:r>
            <a:endParaRPr lang="en-US" sz="900" dirty="0">
              <a:solidFill>
                <a:srgbClr val="000000"/>
              </a:solidFill>
            </a:endParaRPr>
          </a:p>
        </p:txBody>
      </p:sp>
    </p:spTree>
    <p:extLst>
      <p:ext uri="{BB962C8B-B14F-4D97-AF65-F5344CB8AC3E}">
        <p14:creationId xmlns:p14="http://schemas.microsoft.com/office/powerpoint/2010/main" xmlns="" val="2250229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457200" lvl="1" indent="0">
              <a:buNone/>
            </a:pPr>
            <a:r>
              <a:rPr lang="en-US" dirty="0" smtClean="0">
                <a:solidFill>
                  <a:schemeClr val="accent6"/>
                </a:solidFill>
              </a:rPr>
              <a:t> </a:t>
            </a:r>
          </a:p>
          <a:p>
            <a:pPr lvl="1">
              <a:buClr>
                <a:srgbClr val="FFC000"/>
              </a:buClr>
              <a:buFont typeface="Arial" charset="0"/>
              <a:buChar char="•"/>
            </a:pPr>
            <a:r>
              <a:rPr lang="en-AU" sz="3200" dirty="0" smtClean="0">
                <a:solidFill>
                  <a:srgbClr val="000000"/>
                </a:solidFill>
              </a:rPr>
              <a:t>Begins </a:t>
            </a:r>
            <a:r>
              <a:rPr lang="en-AU" sz="3200" dirty="0">
                <a:solidFill>
                  <a:srgbClr val="000000"/>
                </a:solidFill>
              </a:rPr>
              <a:t>as a nucleus in the midbrain </a:t>
            </a:r>
            <a:r>
              <a:rPr lang="en-AU" sz="3200" dirty="0" smtClean="0">
                <a:solidFill>
                  <a:srgbClr val="000000"/>
                </a:solidFill>
              </a:rPr>
              <a:t>that consists of several </a:t>
            </a:r>
            <a:r>
              <a:rPr lang="en-AU" sz="3200" dirty="0" err="1" smtClean="0">
                <a:solidFill>
                  <a:srgbClr val="000000"/>
                </a:solidFill>
              </a:rPr>
              <a:t>subnuclei</a:t>
            </a:r>
            <a:r>
              <a:rPr lang="en-AU" sz="3200" dirty="0">
                <a:solidFill>
                  <a:srgbClr val="000000"/>
                </a:solidFill>
              </a:rPr>
              <a:t>.</a:t>
            </a:r>
            <a:endParaRPr lang="en-AU" sz="3200" dirty="0" smtClean="0">
              <a:solidFill>
                <a:srgbClr val="000000"/>
              </a:solidFill>
            </a:endParaRPr>
          </a:p>
          <a:p>
            <a:pPr lvl="1">
              <a:buClr>
                <a:srgbClr val="FFC000"/>
              </a:buClr>
              <a:buFont typeface="Arial" charset="0"/>
              <a:buChar char="•"/>
            </a:pPr>
            <a:r>
              <a:rPr lang="en-AU" sz="3200" dirty="0" smtClean="0">
                <a:solidFill>
                  <a:srgbClr val="000000"/>
                </a:solidFill>
              </a:rPr>
              <a:t> innervate the individual extraocular muscles, the eyelids, and the pupils</a:t>
            </a:r>
          </a:p>
          <a:p>
            <a:pPr lvl="1">
              <a:buFont typeface="Arial"/>
              <a:buChar char="•"/>
            </a:pPr>
            <a:endParaRPr lang="en-AU" sz="3200" dirty="0">
              <a:solidFill>
                <a:srgbClr val="000000"/>
              </a:solidFill>
            </a:endParaRPr>
          </a:p>
          <a:p>
            <a:pPr marL="457200" lvl="1" indent="0">
              <a:buNone/>
            </a:pPr>
            <a:endParaRPr lang="en-US" dirty="0" smtClean="0">
              <a:solidFill>
                <a:schemeClr val="accent6"/>
              </a:solidFill>
            </a:endParaRPr>
          </a:p>
          <a:p>
            <a:pPr marL="0" indent="0">
              <a:buClr>
                <a:schemeClr val="accent6"/>
              </a:buClr>
              <a:buNone/>
            </a:pPr>
            <a:endParaRPr lang="en-US" sz="1400" dirty="0" smtClean="0">
              <a:solidFill>
                <a:srgbClr val="000000"/>
              </a:solidFill>
            </a:endParaRPr>
          </a:p>
          <a:p>
            <a:pPr lvl="1">
              <a:buClr>
                <a:schemeClr val="accent6"/>
              </a:buClr>
              <a:buFont typeface="Arial"/>
              <a:buChar char="•"/>
            </a:pPr>
            <a:endParaRPr lang="en-US" dirty="0" smtClean="0">
              <a:solidFill>
                <a:srgbClr val="000000"/>
              </a:solidFill>
            </a:endParaRPr>
          </a:p>
          <a:p>
            <a:pPr marL="914400" lvl="2" indent="0">
              <a:buClr>
                <a:schemeClr val="accent6"/>
              </a:buClr>
              <a:buNone/>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lvl="0" algn="l">
              <a:spcBef>
                <a:spcPct val="20000"/>
              </a:spcBef>
              <a:buClr>
                <a:srgbClr val="F79646"/>
              </a:buClr>
            </a:pPr>
            <a:r>
              <a:rPr lang="en-US" sz="3200" dirty="0">
                <a:solidFill>
                  <a:schemeClr val="tx1"/>
                </a:solidFill>
              </a:rPr>
              <a:t> </a:t>
            </a:r>
            <a:r>
              <a:rPr lang="en-US" sz="3200" b="1" dirty="0">
                <a:solidFill>
                  <a:schemeClr val="tx1"/>
                </a:solidFill>
              </a:rPr>
              <a:t>Third cranial nerve (oculomotor) </a:t>
            </a:r>
          </a:p>
        </p:txBody>
      </p:sp>
    </p:spTree>
    <p:extLst>
      <p:ext uri="{BB962C8B-B14F-4D97-AF65-F5344CB8AC3E}">
        <p14:creationId xmlns:p14="http://schemas.microsoft.com/office/powerpoint/2010/main" xmlns="" val="1263214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buClr>
                <a:schemeClr val="accent6"/>
              </a:buClr>
              <a:buNone/>
            </a:pPr>
            <a:endParaRPr lang="en-US" dirty="0" smtClean="0">
              <a:solidFill>
                <a:srgbClr val="000000"/>
              </a:solidFill>
            </a:endParaRPr>
          </a:p>
          <a:p>
            <a:pPr lvl="1">
              <a:buClr>
                <a:schemeClr val="accent6"/>
              </a:buClr>
              <a:buFont typeface="Arial"/>
              <a:buChar char="•"/>
            </a:pPr>
            <a:r>
              <a:rPr lang="en-US" sz="3200" dirty="0" smtClean="0">
                <a:solidFill>
                  <a:srgbClr val="000000"/>
                </a:solidFill>
              </a:rPr>
              <a:t> 65 </a:t>
            </a:r>
            <a:r>
              <a:rPr lang="en-US" sz="3200" dirty="0" err="1" smtClean="0">
                <a:solidFill>
                  <a:srgbClr val="000000"/>
                </a:solidFill>
              </a:rPr>
              <a:t>yrs</a:t>
            </a:r>
            <a:r>
              <a:rPr lang="en-US" sz="3200" dirty="0" smtClean="0">
                <a:solidFill>
                  <a:srgbClr val="000000"/>
                </a:solidFill>
              </a:rPr>
              <a:t> old presented to ER</a:t>
            </a:r>
            <a:r>
              <a:rPr lang="en-US" sz="3200" dirty="0">
                <a:solidFill>
                  <a:srgbClr val="000000"/>
                </a:solidFill>
              </a:rPr>
              <a:t> </a:t>
            </a:r>
            <a:r>
              <a:rPr lang="en-US" sz="3200" dirty="0" smtClean="0">
                <a:solidFill>
                  <a:srgbClr val="000000"/>
                </a:solidFill>
              </a:rPr>
              <a:t>complaining of double vision</a:t>
            </a:r>
          </a:p>
          <a:p>
            <a:pPr marL="0" indent="0">
              <a:buClr>
                <a:schemeClr val="accent6"/>
              </a:buClr>
              <a:buNone/>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6" name="Picture 5"/>
          <p:cNvPicPr>
            <a:picLocks noChangeAspect="1"/>
          </p:cNvPicPr>
          <p:nvPr/>
        </p:nvPicPr>
        <p:blipFill rotWithShape="1">
          <a:blip r:embed="rId3"/>
          <a:srcRect l="33599" t="35492" r="33578" b="33960"/>
          <a:stretch/>
        </p:blipFill>
        <p:spPr>
          <a:xfrm>
            <a:off x="2744188" y="3479288"/>
            <a:ext cx="3655623" cy="2195371"/>
          </a:xfrm>
          <a:prstGeom prst="rect">
            <a:avLst/>
          </a:prstGeom>
        </p:spPr>
      </p:pic>
    </p:spTree>
    <p:extLst>
      <p:ext uri="{BB962C8B-B14F-4D97-AF65-F5344CB8AC3E}">
        <p14:creationId xmlns:p14="http://schemas.microsoft.com/office/powerpoint/2010/main" xmlns="" val="2378727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05" y="1710451"/>
            <a:ext cx="8229600" cy="3096951"/>
          </a:xfrm>
        </p:spPr>
        <p:style>
          <a:lnRef idx="1">
            <a:schemeClr val="dk1"/>
          </a:lnRef>
          <a:fillRef idx="2">
            <a:schemeClr val="dk1"/>
          </a:fillRef>
          <a:effectRef idx="1">
            <a:schemeClr val="dk1"/>
          </a:effectRef>
          <a:fontRef idx="minor">
            <a:schemeClr val="dk1"/>
          </a:fontRef>
        </p:style>
        <p:txBody>
          <a:bodyPr>
            <a:noAutofit/>
          </a:bodyPr>
          <a:lstStyle/>
          <a:p>
            <a:r>
              <a:rPr lang="en-AU" sz="3600" dirty="0" smtClean="0"/>
              <a:t/>
            </a:r>
            <a:br>
              <a:rPr lang="en-AU" sz="3600" dirty="0" smtClean="0"/>
            </a:br>
            <a:r>
              <a:rPr lang="en-AU" sz="3600" dirty="0" smtClean="0"/>
              <a:t>Neuro</a:t>
            </a:r>
            <a:r>
              <a:rPr lang="en-AU" sz="3600" dirty="0"/>
              <a:t>-ophthalmology deals with visual problems caused by disorders of the brain or </a:t>
            </a:r>
            <a:r>
              <a:rPr lang="en-AU" sz="3600" dirty="0" smtClean="0"/>
              <a:t>the </a:t>
            </a:r>
            <a:r>
              <a:rPr lang="en-AU" sz="3600" dirty="0"/>
              <a:t>optic nerve </a:t>
            </a:r>
            <a:r>
              <a:rPr lang="en-AU" sz="3600" dirty="0" smtClean="0"/>
              <a:t>connection </a:t>
            </a:r>
            <a:r>
              <a:rPr lang="en-US" dirty="0"/>
              <a:t> </a:t>
            </a:r>
            <a:r>
              <a:rPr lang="en-AU" dirty="0"/>
              <a:t/>
            </a:r>
            <a:br>
              <a:rPr lang="en-AU" dirty="0"/>
            </a:br>
            <a:endParaRPr lang="en-US" dirty="0"/>
          </a:p>
        </p:txBody>
      </p:sp>
    </p:spTree>
    <p:extLst>
      <p:ext uri="{BB962C8B-B14F-4D97-AF65-F5344CB8AC3E}">
        <p14:creationId xmlns:p14="http://schemas.microsoft.com/office/powerpoint/2010/main" xmlns="" val="64531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Third cranial nerve (oculomotor)palsy :</a:t>
            </a: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6" name="Picture 5"/>
          <p:cNvPicPr>
            <a:picLocks noChangeAspect="1"/>
          </p:cNvPicPr>
          <p:nvPr/>
        </p:nvPicPr>
        <p:blipFill rotWithShape="1">
          <a:blip r:embed="rId2"/>
          <a:srcRect l="1670" t="5278"/>
          <a:stretch/>
        </p:blipFill>
        <p:spPr>
          <a:xfrm>
            <a:off x="1203185" y="2306193"/>
            <a:ext cx="5788500" cy="3241702"/>
          </a:xfrm>
          <a:prstGeom prst="rect">
            <a:avLst/>
          </a:prstGeom>
        </p:spPr>
      </p:pic>
      <p:sp>
        <p:nvSpPr>
          <p:cNvPr id="7" name="TextBox 6"/>
          <p:cNvSpPr txBox="1"/>
          <p:nvPr/>
        </p:nvSpPr>
        <p:spPr>
          <a:xfrm>
            <a:off x="1104901" y="5723704"/>
            <a:ext cx="5713301" cy="215444"/>
          </a:xfrm>
          <a:prstGeom prst="rect">
            <a:avLst/>
          </a:prstGeom>
          <a:noFill/>
        </p:spPr>
        <p:txBody>
          <a:bodyPr wrap="square" rtlCol="0">
            <a:spAutoFit/>
          </a:bodyPr>
          <a:lstStyle/>
          <a:p>
            <a:r>
              <a:rPr lang="fi-FI" sz="800" dirty="0" err="1">
                <a:solidFill>
                  <a:schemeClr val="bg1"/>
                </a:solidFill>
              </a:rPr>
              <a:t>Neurosurg</a:t>
            </a:r>
            <a:r>
              <a:rPr lang="fi-FI" sz="800" dirty="0">
                <a:solidFill>
                  <a:schemeClr val="bg1"/>
                </a:solidFill>
              </a:rPr>
              <a:t> </a:t>
            </a:r>
            <a:r>
              <a:rPr lang="fi-FI" sz="800" dirty="0" err="1">
                <a:solidFill>
                  <a:schemeClr val="bg1"/>
                </a:solidFill>
              </a:rPr>
              <a:t>Clin</a:t>
            </a:r>
            <a:r>
              <a:rPr lang="fi-FI" sz="800" dirty="0">
                <a:solidFill>
                  <a:schemeClr val="bg1"/>
                </a:solidFill>
              </a:rPr>
              <a:t> N Am 23 (2012) 607–619</a:t>
            </a:r>
            <a:endParaRPr lang="en-US" sz="800" dirty="0">
              <a:solidFill>
                <a:schemeClr val="bg1"/>
              </a:solidFill>
            </a:endParaRPr>
          </a:p>
        </p:txBody>
      </p:sp>
    </p:spTree>
    <p:extLst>
      <p:ext uri="{BB962C8B-B14F-4D97-AF65-F5344CB8AC3E}">
        <p14:creationId xmlns:p14="http://schemas.microsoft.com/office/powerpoint/2010/main" xmlns="" val="400902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r>
              <a:rPr lang="en-US" dirty="0" smtClean="0">
                <a:solidFill>
                  <a:srgbClr val="000000"/>
                </a:solidFill>
              </a:rPr>
              <a:t> Third cranial nerve (oculomotor)palsy :</a:t>
            </a:r>
          </a:p>
          <a:p>
            <a:pPr>
              <a:buClr>
                <a:schemeClr val="accent6"/>
              </a:buClr>
              <a:buFont typeface="Wingdings" charset="2"/>
              <a:buChar char="§"/>
            </a:pPr>
            <a:endParaRPr lang="en-US" sz="3200" b="1" i="1" dirty="0">
              <a:solidFill>
                <a:srgbClr val="000000"/>
              </a:solidFill>
            </a:endParaRPr>
          </a:p>
          <a:p>
            <a:pPr>
              <a:buClr>
                <a:schemeClr val="accent6"/>
              </a:buClr>
              <a:buFont typeface="Wingdings" charset="2"/>
              <a:buChar char="§"/>
            </a:pPr>
            <a:endParaRPr lang="en-US" b="1" i="1" dirty="0" smtClean="0">
              <a:solidFill>
                <a:srgbClr val="000000"/>
              </a:solidFill>
            </a:endParaRPr>
          </a:p>
          <a:p>
            <a:pPr marL="0" indent="0" algn="ctr">
              <a:buClr>
                <a:schemeClr val="accent6"/>
              </a:buClr>
              <a:buNone/>
            </a:pPr>
            <a:r>
              <a:rPr lang="en-US" sz="3200" b="1" i="1" dirty="0" smtClean="0">
                <a:solidFill>
                  <a:schemeClr val="accent2">
                    <a:lumMod val="75000"/>
                  </a:schemeClr>
                </a:solidFill>
              </a:rPr>
              <a:t>Check for pupil involvement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xmlns="" val="1652890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b="1" dirty="0" smtClean="0">
                <a:solidFill>
                  <a:srgbClr val="000000"/>
                </a:solidFill>
              </a:rPr>
              <a:t>Third cranial nerve (oculomotor)palsy :</a:t>
            </a:r>
          </a:p>
          <a:p>
            <a:pPr lvl="1">
              <a:buClr>
                <a:schemeClr val="accent6"/>
              </a:buClr>
              <a:buFont typeface="Arial"/>
              <a:buChar char="•"/>
            </a:pPr>
            <a:r>
              <a:rPr lang="en-US" i="1" dirty="0" smtClean="0">
                <a:solidFill>
                  <a:schemeClr val="bg1"/>
                </a:solidFill>
              </a:rPr>
              <a:t>Etiology:</a:t>
            </a:r>
          </a:p>
          <a:p>
            <a:pPr marL="457200" lvl="1" indent="0">
              <a:buClr>
                <a:schemeClr val="accent6"/>
              </a:buClr>
              <a:buNone/>
            </a:pPr>
            <a:r>
              <a:rPr lang="en-US" dirty="0" smtClean="0">
                <a:solidFill>
                  <a:schemeClr val="accent2">
                    <a:lumMod val="75000"/>
                  </a:schemeClr>
                </a:solidFill>
              </a:rPr>
              <a:t>      </a:t>
            </a:r>
            <a:r>
              <a:rPr lang="en-US" dirty="0" smtClean="0">
                <a:solidFill>
                  <a:srgbClr val="000000"/>
                </a:solidFill>
              </a:rPr>
              <a:t>-  intracranial aneurysm (posterior  </a:t>
            </a:r>
          </a:p>
          <a:p>
            <a:pPr marL="457200" lvl="1" indent="0">
              <a:buClr>
                <a:schemeClr val="accent6"/>
              </a:buClr>
              <a:buNone/>
            </a:pPr>
            <a:r>
              <a:rPr lang="en-US" dirty="0">
                <a:solidFill>
                  <a:srgbClr val="000000"/>
                </a:solidFill>
              </a:rPr>
              <a:t> </a:t>
            </a:r>
            <a:r>
              <a:rPr lang="en-US" dirty="0" smtClean="0">
                <a:solidFill>
                  <a:srgbClr val="000000"/>
                </a:solidFill>
              </a:rPr>
              <a:t>        communicating artery )</a:t>
            </a:r>
          </a:p>
          <a:p>
            <a:pPr marL="457200" lvl="1" indent="0">
              <a:buClr>
                <a:schemeClr val="accent6"/>
              </a:buClr>
              <a:buNone/>
            </a:pPr>
            <a:r>
              <a:rPr lang="en-US" dirty="0" smtClean="0">
                <a:solidFill>
                  <a:srgbClr val="000000"/>
                </a:solidFill>
              </a:rPr>
              <a:t>      - micro-vascular ischemia ( DM and HTN)</a:t>
            </a:r>
          </a:p>
          <a:p>
            <a:pPr marL="457200" lvl="1" indent="0">
              <a:buClr>
                <a:schemeClr val="accent6"/>
              </a:buClr>
              <a:buNone/>
            </a:pPr>
            <a:r>
              <a:rPr lang="en-US" dirty="0" smtClean="0">
                <a:solidFill>
                  <a:srgbClr val="000000"/>
                </a:solidFill>
              </a:rPr>
              <a:t>      - trauma </a:t>
            </a:r>
          </a:p>
          <a:p>
            <a:pPr marL="457200" lvl="1" indent="0">
              <a:buClr>
                <a:schemeClr val="accent6"/>
              </a:buClr>
              <a:buNone/>
            </a:pPr>
            <a:r>
              <a:rPr lang="en-US" dirty="0">
                <a:solidFill>
                  <a:srgbClr val="000000"/>
                </a:solidFill>
              </a:rPr>
              <a:t> </a:t>
            </a:r>
            <a:r>
              <a:rPr lang="en-US" dirty="0" smtClean="0">
                <a:solidFill>
                  <a:srgbClr val="000000"/>
                </a:solidFill>
              </a:rPr>
              <a:t>     - brain tumor</a:t>
            </a: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xmlns="" val="878137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smtClean="0">
                <a:solidFill>
                  <a:srgbClr val="000000"/>
                </a:solidFill>
              </a:rPr>
              <a:t> </a:t>
            </a:r>
            <a:r>
              <a:rPr lang="en-US" b="1" dirty="0" smtClean="0">
                <a:solidFill>
                  <a:srgbClr val="000000"/>
                </a:solidFill>
              </a:rPr>
              <a:t>Fourth cranial nerve (trochlear) palsy:</a:t>
            </a:r>
          </a:p>
          <a:p>
            <a:pPr lvl="1">
              <a:buClr>
                <a:schemeClr val="accent6"/>
              </a:buClr>
              <a:buFont typeface="Arial"/>
              <a:buChar char="•"/>
            </a:pPr>
            <a:r>
              <a:rPr lang="en-US" dirty="0" smtClean="0">
                <a:solidFill>
                  <a:srgbClr val="000000"/>
                </a:solidFill>
              </a:rPr>
              <a:t> Vertical diplopia</a:t>
            </a:r>
          </a:p>
          <a:p>
            <a:pPr lvl="1">
              <a:buClr>
                <a:schemeClr val="accent6"/>
              </a:buClr>
              <a:buFont typeface="Arial"/>
              <a:buChar char="•"/>
            </a:pPr>
            <a:r>
              <a:rPr lang="en-US" dirty="0" smtClean="0">
                <a:solidFill>
                  <a:srgbClr val="000000"/>
                </a:solidFill>
              </a:rPr>
              <a:t>Head tilt to the opposite shoulder</a:t>
            </a:r>
          </a:p>
          <a:p>
            <a:pPr marL="457200" lvl="1" indent="0">
              <a:buClr>
                <a:schemeClr val="accent6"/>
              </a:buClr>
              <a:buNone/>
            </a:pPr>
            <a:endParaRPr lang="en-US" dirty="0" smtClean="0">
              <a:solidFill>
                <a:srgbClr val="000000"/>
              </a:solidFill>
            </a:endParaRP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grpSp>
        <p:nvGrpSpPr>
          <p:cNvPr id="6" name="Group 5"/>
          <p:cNvGrpSpPr/>
          <p:nvPr/>
        </p:nvGrpSpPr>
        <p:grpSpPr>
          <a:xfrm>
            <a:off x="842869" y="3307976"/>
            <a:ext cx="7341908" cy="2533361"/>
            <a:chOff x="842869" y="3307976"/>
            <a:chExt cx="7341908" cy="2533361"/>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40599" r="38719" b="24917"/>
            <a:stretch/>
          </p:blipFill>
          <p:spPr>
            <a:xfrm>
              <a:off x="842869" y="3307976"/>
              <a:ext cx="5450355" cy="253336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64304" t="46068" r="16144" b="24917"/>
            <a:stretch/>
          </p:blipFill>
          <p:spPr>
            <a:xfrm>
              <a:off x="6293224" y="3307977"/>
              <a:ext cx="1891553" cy="2533360"/>
            </a:xfrm>
            <a:prstGeom prst="rect">
              <a:avLst/>
            </a:prstGeom>
          </p:spPr>
        </p:pic>
      </p:grpSp>
      <p:sp>
        <p:nvSpPr>
          <p:cNvPr id="7" name="TextBox 6"/>
          <p:cNvSpPr txBox="1"/>
          <p:nvPr/>
        </p:nvSpPr>
        <p:spPr>
          <a:xfrm>
            <a:off x="457200" y="6596390"/>
            <a:ext cx="3684494" cy="261610"/>
          </a:xfrm>
          <a:prstGeom prst="rect">
            <a:avLst/>
          </a:prstGeom>
          <a:noFill/>
        </p:spPr>
        <p:txBody>
          <a:bodyPr wrap="square" rtlCol="0">
            <a:spAutoFit/>
          </a:bodyPr>
          <a:lstStyle/>
          <a:p>
            <a:r>
              <a:rPr lang="en-US" sz="1050" dirty="0" err="1" smtClean="0"/>
              <a:t>Eldafrawy,Bristol</a:t>
            </a:r>
            <a:r>
              <a:rPr lang="en-US" sz="1050" dirty="0" smtClean="0"/>
              <a:t> hospital ,UK</a:t>
            </a:r>
            <a:endParaRPr lang="en-US" sz="1050" dirty="0"/>
          </a:p>
        </p:txBody>
      </p:sp>
    </p:spTree>
    <p:extLst>
      <p:ext uri="{BB962C8B-B14F-4D97-AF65-F5344CB8AC3E}">
        <p14:creationId xmlns:p14="http://schemas.microsoft.com/office/powerpoint/2010/main" xmlns="" val="106633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7664824" cy="4743553"/>
          </a:xfrm>
          <a:solidFill>
            <a:srgbClr val="F2F2F2"/>
          </a:solidFill>
        </p:spPr>
        <p:txBody>
          <a:bodyPr>
            <a:normAutofit/>
          </a:bodyPr>
          <a:lstStyle/>
          <a:p>
            <a:pPr lvl="1">
              <a:lnSpc>
                <a:spcPct val="160000"/>
              </a:lnSpc>
              <a:buClr>
                <a:schemeClr val="accent6"/>
              </a:buClr>
              <a:buFont typeface="Arial"/>
              <a:buChar char="•"/>
            </a:pPr>
            <a:r>
              <a:rPr lang="en-US" sz="3600" dirty="0" smtClean="0">
                <a:solidFill>
                  <a:srgbClr val="000000"/>
                </a:solidFill>
              </a:rPr>
              <a:t>Etiology:</a:t>
            </a:r>
          </a:p>
          <a:p>
            <a:pPr marL="457200" lvl="1" indent="0">
              <a:lnSpc>
                <a:spcPct val="160000"/>
              </a:lnSpc>
              <a:buClr>
                <a:schemeClr val="accent6"/>
              </a:buClr>
              <a:buNone/>
            </a:pPr>
            <a:r>
              <a:rPr lang="en-US" sz="3600" dirty="0" smtClean="0">
                <a:solidFill>
                  <a:srgbClr val="000000"/>
                </a:solidFill>
              </a:rPr>
              <a:t>        - trauma </a:t>
            </a:r>
          </a:p>
          <a:p>
            <a:pPr marL="457200" lvl="1" indent="0">
              <a:lnSpc>
                <a:spcPct val="160000"/>
              </a:lnSpc>
              <a:buClr>
                <a:schemeClr val="accent6"/>
              </a:buClr>
              <a:buNone/>
            </a:pPr>
            <a:r>
              <a:rPr lang="en-US" sz="3600" dirty="0">
                <a:solidFill>
                  <a:srgbClr val="000000"/>
                </a:solidFill>
              </a:rPr>
              <a:t> </a:t>
            </a:r>
            <a:r>
              <a:rPr lang="en-US" sz="3600" dirty="0" smtClean="0">
                <a:solidFill>
                  <a:srgbClr val="000000"/>
                </a:solidFill>
              </a:rPr>
              <a:t>       - idiopathic </a:t>
            </a:r>
          </a:p>
          <a:p>
            <a:pPr marL="457200" lvl="1" indent="0">
              <a:lnSpc>
                <a:spcPct val="160000"/>
              </a:lnSpc>
              <a:buClr>
                <a:schemeClr val="accent6"/>
              </a:buClr>
              <a:buNone/>
            </a:pPr>
            <a:r>
              <a:rPr lang="en-US" sz="3600" dirty="0" smtClean="0">
                <a:solidFill>
                  <a:srgbClr val="000000"/>
                </a:solidFill>
              </a:rPr>
              <a:t>        -</a:t>
            </a:r>
            <a:r>
              <a:rPr lang="en-US" sz="3600" dirty="0">
                <a:solidFill>
                  <a:srgbClr val="000000"/>
                </a:solidFill>
              </a:rPr>
              <a:t>congenital</a:t>
            </a:r>
          </a:p>
          <a:p>
            <a:pPr marL="457200" lvl="1" indent="0">
              <a:buClr>
                <a:schemeClr val="accent6"/>
              </a:buClr>
              <a:buNone/>
            </a:pPr>
            <a:endParaRPr lang="en-US" dirty="0" smtClean="0">
              <a:solidFill>
                <a:srgbClr val="000000"/>
              </a:solidFill>
            </a:endParaRPr>
          </a:p>
          <a:p>
            <a:pPr lvl="1">
              <a:buClr>
                <a:schemeClr val="accent6"/>
              </a:buClr>
              <a:buFont typeface="Arial"/>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Fourth cranial nerve (trochlear) palsy:</a:t>
            </a:r>
            <a:endParaRPr lang="en-US" sz="2800" dirty="0">
              <a:solidFill>
                <a:schemeClr val="tx1"/>
              </a:solidFill>
            </a:endParaRPr>
          </a:p>
        </p:txBody>
      </p:sp>
    </p:spTree>
    <p:extLst>
      <p:ext uri="{BB962C8B-B14F-4D97-AF65-F5344CB8AC3E}">
        <p14:creationId xmlns:p14="http://schemas.microsoft.com/office/powerpoint/2010/main" xmlns="" val="761210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986"/>
            <a:ext cx="8229600" cy="4897177"/>
          </a:xfrm>
          <a:solidFill>
            <a:srgbClr val="F2F2F2"/>
          </a:solidFill>
        </p:spPr>
        <p:txBody>
          <a:bodyPr>
            <a:normAutofit/>
          </a:bodyPr>
          <a:lstStyle/>
          <a:p>
            <a:pPr marL="0" indent="0">
              <a:buClr>
                <a:schemeClr val="accent6"/>
              </a:buClr>
              <a:buNone/>
            </a:pPr>
            <a:endParaRPr lang="en-US" dirty="0" smtClean="0">
              <a:solidFill>
                <a:srgbClr val="000000"/>
              </a:solidFill>
            </a:endParaRPr>
          </a:p>
          <a:p>
            <a:pPr marL="0" indent="0">
              <a:buClr>
                <a:schemeClr val="accent6"/>
              </a:buClr>
              <a:buNone/>
            </a:pPr>
            <a:endParaRPr lang="en-US" dirty="0">
              <a:solidFill>
                <a:srgbClr val="000000"/>
              </a:solidFill>
            </a:endParaRPr>
          </a:p>
          <a:p>
            <a:pPr marL="0" indent="0">
              <a:buClr>
                <a:schemeClr val="accent6"/>
              </a:buClr>
              <a:buNone/>
            </a:pPr>
            <a:r>
              <a:rPr lang="en-US" dirty="0" smtClean="0">
                <a:solidFill>
                  <a:srgbClr val="000000"/>
                </a:solidFill>
              </a:rPr>
              <a:t>      </a:t>
            </a: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pic>
        <p:nvPicPr>
          <p:cNvPr id="5" name="Picture 4" descr="MVC-017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7044" y="1382556"/>
            <a:ext cx="4645025" cy="1800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CCFF"/>
                </a:solidFill>
                <a:miter lim="800000"/>
                <a:headEnd/>
                <a:tailEnd/>
              </a14:hiddenLine>
            </a:ext>
          </a:extLst>
        </p:spPr>
      </p:pic>
      <p:pic>
        <p:nvPicPr>
          <p:cNvPr id="6" name="Picture 5" descr="MVC-015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27045" y="3647373"/>
            <a:ext cx="4645025" cy="197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CCFF"/>
                </a:solidFill>
                <a:miter lim="800000"/>
                <a:headEnd/>
                <a:tailEnd/>
              </a14:hiddenLine>
            </a:ext>
          </a:extLst>
        </p:spPr>
      </p:pic>
      <p:sp>
        <p:nvSpPr>
          <p:cNvPr id="7" name="TextBox 6"/>
          <p:cNvSpPr txBox="1"/>
          <p:nvPr/>
        </p:nvSpPr>
        <p:spPr>
          <a:xfrm>
            <a:off x="708316" y="1685117"/>
            <a:ext cx="2405834" cy="1846659"/>
          </a:xfrm>
          <a:prstGeom prst="rect">
            <a:avLst/>
          </a:prstGeom>
          <a:noFill/>
        </p:spPr>
        <p:txBody>
          <a:bodyPr wrap="square" rtlCol="0">
            <a:spAutoFit/>
          </a:bodyPr>
          <a:lstStyle/>
          <a:p>
            <a:pPr marL="457200" indent="-457200">
              <a:buClr>
                <a:schemeClr val="accent6"/>
              </a:buClr>
              <a:buFont typeface="Wingdings" charset="2"/>
              <a:buChar char="§"/>
            </a:pPr>
            <a:r>
              <a:rPr lang="en-US" sz="3200" dirty="0" smtClean="0">
                <a:solidFill>
                  <a:srgbClr val="000000"/>
                </a:solidFill>
              </a:rPr>
              <a:t>Which muscle is affected?</a:t>
            </a:r>
          </a:p>
          <a:p>
            <a:endParaRPr lang="en-US" dirty="0"/>
          </a:p>
        </p:txBody>
      </p:sp>
    </p:spTree>
    <p:extLst>
      <p:ext uri="{BB962C8B-B14F-4D97-AF65-F5344CB8AC3E}">
        <p14:creationId xmlns:p14="http://schemas.microsoft.com/office/powerpoint/2010/main" xmlns="" val="40356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25000" lnSpcReduction="20000"/>
          </a:bodyPr>
          <a:lstStyle/>
          <a:p>
            <a:pPr>
              <a:lnSpc>
                <a:spcPct val="150000"/>
              </a:lnSpc>
              <a:buClr>
                <a:schemeClr val="accent6"/>
              </a:buClr>
              <a:buFont typeface="Wingdings" charset="2"/>
              <a:buChar char="§"/>
            </a:pPr>
            <a:r>
              <a:rPr lang="en-US" sz="11200" dirty="0" smtClean="0">
                <a:solidFill>
                  <a:srgbClr val="000000"/>
                </a:solidFill>
              </a:rPr>
              <a:t> </a:t>
            </a:r>
            <a:r>
              <a:rPr lang="en-US" sz="12800" b="1" dirty="0" smtClean="0">
                <a:solidFill>
                  <a:srgbClr val="000000"/>
                </a:solidFill>
              </a:rPr>
              <a:t>Sixth cranial nerve (</a:t>
            </a:r>
            <a:r>
              <a:rPr lang="en-US" sz="12800" b="1" dirty="0" err="1" smtClean="0">
                <a:solidFill>
                  <a:srgbClr val="000000"/>
                </a:solidFill>
              </a:rPr>
              <a:t>abducens</a:t>
            </a:r>
            <a:r>
              <a:rPr lang="en-US" sz="12800" b="1" dirty="0" smtClean="0">
                <a:solidFill>
                  <a:srgbClr val="000000"/>
                </a:solidFill>
              </a:rPr>
              <a:t>)palsy :</a:t>
            </a:r>
          </a:p>
          <a:p>
            <a:pPr marL="0" indent="0">
              <a:buClr>
                <a:schemeClr val="accent6"/>
              </a:buClr>
              <a:buNone/>
            </a:pPr>
            <a:endParaRPr lang="en-US" sz="11200" dirty="0" smtClean="0">
              <a:solidFill>
                <a:srgbClr val="000000"/>
              </a:solidFill>
            </a:endParaRPr>
          </a:p>
          <a:p>
            <a:pPr marL="0" indent="0">
              <a:buClr>
                <a:schemeClr val="accent6"/>
              </a:buClr>
              <a:buNone/>
            </a:pPr>
            <a:r>
              <a:rPr lang="en-US" sz="11200" dirty="0">
                <a:solidFill>
                  <a:srgbClr val="000000"/>
                </a:solidFill>
              </a:rPr>
              <a:t> </a:t>
            </a:r>
            <a:r>
              <a:rPr lang="en-US" sz="11200" dirty="0" smtClean="0">
                <a:solidFill>
                  <a:srgbClr val="000000"/>
                </a:solidFill>
              </a:rPr>
              <a:t>    - </a:t>
            </a:r>
            <a:r>
              <a:rPr lang="en-US" sz="12800" dirty="0" smtClean="0">
                <a:solidFill>
                  <a:srgbClr val="000000"/>
                </a:solidFill>
              </a:rPr>
              <a:t>Horizontal diplopia (worse at distance)</a:t>
            </a:r>
          </a:p>
          <a:p>
            <a:pPr marL="0" indent="0">
              <a:buClr>
                <a:schemeClr val="accent6"/>
              </a:buClr>
              <a:buNone/>
            </a:pPr>
            <a:r>
              <a:rPr lang="en-US" sz="12800" dirty="0">
                <a:solidFill>
                  <a:srgbClr val="000000"/>
                </a:solidFill>
              </a:rPr>
              <a:t> </a:t>
            </a:r>
            <a:r>
              <a:rPr lang="en-US" sz="12800" dirty="0" smtClean="0">
                <a:solidFill>
                  <a:srgbClr val="000000"/>
                </a:solidFill>
              </a:rPr>
              <a:t>    - </a:t>
            </a:r>
            <a:r>
              <a:rPr lang="en-US" sz="12800" dirty="0" err="1">
                <a:solidFill>
                  <a:srgbClr val="000000"/>
                </a:solidFill>
              </a:rPr>
              <a:t>E</a:t>
            </a:r>
            <a:r>
              <a:rPr lang="en-US" sz="12800" dirty="0" err="1" smtClean="0">
                <a:solidFill>
                  <a:srgbClr val="000000"/>
                </a:solidFill>
              </a:rPr>
              <a:t>sotropia</a:t>
            </a:r>
            <a:r>
              <a:rPr lang="en-US" sz="12800" dirty="0" smtClean="0">
                <a:solidFill>
                  <a:srgbClr val="000000"/>
                </a:solidFill>
              </a:rPr>
              <a:t> </a:t>
            </a:r>
          </a:p>
          <a:p>
            <a:pPr marL="0" indent="0">
              <a:buClr>
                <a:schemeClr val="accent6"/>
              </a:buClr>
              <a:buNone/>
            </a:pPr>
            <a:r>
              <a:rPr lang="en-US" sz="12800" dirty="0">
                <a:solidFill>
                  <a:srgbClr val="000000"/>
                </a:solidFill>
              </a:rPr>
              <a:t> </a:t>
            </a:r>
            <a:r>
              <a:rPr lang="en-US" sz="12800" dirty="0" smtClean="0">
                <a:solidFill>
                  <a:srgbClr val="000000"/>
                </a:solidFill>
              </a:rPr>
              <a:t>    - </a:t>
            </a:r>
            <a:r>
              <a:rPr lang="en-AU" sz="12800" dirty="0" smtClean="0">
                <a:solidFill>
                  <a:srgbClr val="000000"/>
                </a:solidFill>
              </a:rPr>
              <a:t>Face </a:t>
            </a:r>
            <a:r>
              <a:rPr lang="en-AU" sz="12800" dirty="0">
                <a:solidFill>
                  <a:srgbClr val="000000"/>
                </a:solidFill>
              </a:rPr>
              <a:t>turn in the direction of the </a:t>
            </a:r>
            <a:r>
              <a:rPr lang="en-AU" sz="12800" dirty="0" err="1">
                <a:solidFill>
                  <a:srgbClr val="000000"/>
                </a:solidFill>
              </a:rPr>
              <a:t>paralyzed</a:t>
            </a:r>
            <a:r>
              <a:rPr lang="en-AU" sz="12800" dirty="0">
                <a:solidFill>
                  <a:srgbClr val="000000"/>
                </a:solidFill>
              </a:rPr>
              <a:t> </a:t>
            </a:r>
            <a:endParaRPr lang="en-AU" sz="12800" dirty="0" smtClean="0">
              <a:solidFill>
                <a:srgbClr val="000000"/>
              </a:solidFill>
            </a:endParaRPr>
          </a:p>
          <a:p>
            <a:pPr marL="0" indent="0">
              <a:buClr>
                <a:schemeClr val="accent6"/>
              </a:buClr>
              <a:buNone/>
            </a:pPr>
            <a:r>
              <a:rPr lang="en-AU" sz="12800" dirty="0">
                <a:solidFill>
                  <a:srgbClr val="000000"/>
                </a:solidFill>
              </a:rPr>
              <a:t> </a:t>
            </a:r>
            <a:r>
              <a:rPr lang="en-AU" sz="12800" dirty="0" smtClean="0">
                <a:solidFill>
                  <a:srgbClr val="000000"/>
                </a:solidFill>
              </a:rPr>
              <a:t>      muscle</a:t>
            </a:r>
            <a:r>
              <a:rPr lang="en-AU" sz="12800" dirty="0">
                <a:solidFill>
                  <a:srgbClr val="000000"/>
                </a:solidFill>
              </a:rPr>
              <a:t> </a:t>
            </a:r>
            <a:endParaRPr lang="en-AU" sz="12800" dirty="0" smtClean="0">
              <a:solidFill>
                <a:srgbClr val="000000"/>
              </a:solidFill>
            </a:endParaRPr>
          </a:p>
          <a:p>
            <a:pPr marL="0" indent="0">
              <a:buClr>
                <a:schemeClr val="accent6"/>
              </a:buClr>
              <a:buNone/>
            </a:pPr>
            <a:r>
              <a:rPr lang="en-AU" sz="12800" dirty="0">
                <a:solidFill>
                  <a:srgbClr val="000000"/>
                </a:solidFill>
              </a:rPr>
              <a:t> </a:t>
            </a:r>
            <a:r>
              <a:rPr lang="en-AU" sz="12800" dirty="0" smtClean="0">
                <a:solidFill>
                  <a:srgbClr val="000000"/>
                </a:solidFill>
              </a:rPr>
              <a:t>   - Limited Abduction on </a:t>
            </a:r>
            <a:r>
              <a:rPr lang="en-AU" sz="12800" dirty="0">
                <a:solidFill>
                  <a:srgbClr val="000000"/>
                </a:solidFill>
              </a:rPr>
              <a:t>the side of </a:t>
            </a:r>
            <a:r>
              <a:rPr lang="en-AU" sz="12800" dirty="0" smtClean="0">
                <a:solidFill>
                  <a:srgbClr val="000000"/>
                </a:solidFill>
              </a:rPr>
              <a:t>the lesion </a:t>
            </a:r>
          </a:p>
          <a:p>
            <a:pPr marL="0" indent="0">
              <a:buClr>
                <a:schemeClr val="accent6"/>
              </a:buClr>
              <a:buNone/>
            </a:pPr>
            <a:endParaRPr lang="en-AU" sz="12800" dirty="0" smtClean="0">
              <a:solidFill>
                <a:srgbClr val="000000"/>
              </a:solidFill>
            </a:endParaRPr>
          </a:p>
          <a:p>
            <a:pPr marL="0" indent="0">
              <a:buClr>
                <a:schemeClr val="accent6"/>
              </a:buClr>
              <a:buNone/>
            </a:pPr>
            <a:endParaRPr lang="en-AU" sz="11200" dirty="0" smtClean="0">
              <a:solidFill>
                <a:srgbClr val="000000"/>
              </a:solidFill>
            </a:endParaRPr>
          </a:p>
          <a:p>
            <a:pPr marL="0" indent="0">
              <a:buClr>
                <a:schemeClr val="accent6"/>
              </a:buClr>
              <a:buNone/>
            </a:pPr>
            <a:endParaRPr lang="en-AU"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xmlns="" val="3239157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25000" lnSpcReduction="20000"/>
          </a:bodyPr>
          <a:lstStyle/>
          <a:p>
            <a:pPr>
              <a:lnSpc>
                <a:spcPct val="130000"/>
              </a:lnSpc>
              <a:buClr>
                <a:schemeClr val="accent6"/>
              </a:buClr>
              <a:buFont typeface="Wingdings" charset="2"/>
              <a:buChar char="§"/>
            </a:pPr>
            <a:r>
              <a:rPr lang="en-US" sz="11200" dirty="0" smtClean="0">
                <a:solidFill>
                  <a:srgbClr val="000000"/>
                </a:solidFill>
              </a:rPr>
              <a:t> </a:t>
            </a:r>
            <a:r>
              <a:rPr lang="en-US" sz="12800" b="1" dirty="0" smtClean="0">
                <a:solidFill>
                  <a:srgbClr val="000000"/>
                </a:solidFill>
              </a:rPr>
              <a:t>Sixth cranial nerve (</a:t>
            </a:r>
            <a:r>
              <a:rPr lang="en-US" sz="12800" b="1" dirty="0" err="1" smtClean="0">
                <a:solidFill>
                  <a:srgbClr val="000000"/>
                </a:solidFill>
              </a:rPr>
              <a:t>abducens</a:t>
            </a:r>
            <a:r>
              <a:rPr lang="en-US" sz="12800" b="1" dirty="0" smtClean="0">
                <a:solidFill>
                  <a:srgbClr val="000000"/>
                </a:solidFill>
              </a:rPr>
              <a:t>)palsy :</a:t>
            </a:r>
            <a:endParaRPr lang="en-US" sz="12800" dirty="0" smtClean="0">
              <a:solidFill>
                <a:srgbClr val="000000"/>
              </a:solidFill>
            </a:endParaRPr>
          </a:p>
          <a:p>
            <a:pPr marL="0" indent="0">
              <a:lnSpc>
                <a:spcPct val="130000"/>
              </a:lnSpc>
              <a:buClr>
                <a:schemeClr val="accent6"/>
              </a:buClr>
              <a:buNone/>
            </a:pPr>
            <a:r>
              <a:rPr lang="en-AU" sz="12800" dirty="0" smtClean="0">
                <a:solidFill>
                  <a:srgbClr val="000000"/>
                </a:solidFill>
              </a:rPr>
              <a:t>       - causes :</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-intracranial </a:t>
            </a:r>
            <a:r>
              <a:rPr lang="en-AU" sz="12800" dirty="0" err="1" smtClean="0">
                <a:solidFill>
                  <a:srgbClr val="000000"/>
                </a:solidFill>
              </a:rPr>
              <a:t>tumors</a:t>
            </a:r>
            <a:endParaRPr lang="en-AU" sz="12800" dirty="0" smtClean="0">
              <a:solidFill>
                <a:srgbClr val="000000"/>
              </a:solidFill>
            </a:endParaRP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trauma</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a:t>
            </a:r>
            <a:r>
              <a:rPr lang="en-AU" sz="12800" dirty="0" err="1" smtClean="0">
                <a:solidFill>
                  <a:srgbClr val="000000"/>
                </a:solidFill>
              </a:rPr>
              <a:t>microvascular</a:t>
            </a:r>
            <a:r>
              <a:rPr lang="en-AU" sz="12800" dirty="0" smtClean="0">
                <a:solidFill>
                  <a:srgbClr val="000000"/>
                </a:solidFill>
              </a:rPr>
              <a:t> diseases </a:t>
            </a:r>
          </a:p>
          <a:p>
            <a:pPr marL="0" indent="0">
              <a:lnSpc>
                <a:spcPct val="130000"/>
              </a:lnSpc>
              <a:buClr>
                <a:schemeClr val="accent6"/>
              </a:buClr>
              <a:buNone/>
            </a:pPr>
            <a:r>
              <a:rPr lang="en-AU" sz="12800" dirty="0">
                <a:solidFill>
                  <a:srgbClr val="000000"/>
                </a:solidFill>
              </a:rPr>
              <a:t> </a:t>
            </a:r>
            <a:r>
              <a:rPr lang="en-AU" sz="12800" dirty="0" smtClean="0">
                <a:solidFill>
                  <a:srgbClr val="000000"/>
                </a:solidFill>
              </a:rPr>
              <a:t>         - increased intracranial pressure</a:t>
            </a:r>
          </a:p>
          <a:p>
            <a:pPr marL="0" indent="0">
              <a:lnSpc>
                <a:spcPct val="130000"/>
              </a:lnSpc>
              <a:buClr>
                <a:schemeClr val="accent6"/>
              </a:buClr>
              <a:buNone/>
            </a:pPr>
            <a:endParaRPr lang="en-AU" sz="11200" dirty="0" smtClean="0">
              <a:solidFill>
                <a:srgbClr val="000000"/>
              </a:solidFill>
            </a:endParaRPr>
          </a:p>
          <a:p>
            <a:pPr marL="0" indent="0">
              <a:lnSpc>
                <a:spcPct val="130000"/>
              </a:lnSpc>
              <a:buClr>
                <a:schemeClr val="accent6"/>
              </a:buClr>
              <a:buNone/>
            </a:pPr>
            <a:endParaRPr lang="en-AU"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Neuromotility </a:t>
            </a:r>
            <a:r>
              <a:rPr lang="en-US" sz="2800" dirty="0"/>
              <a:t>disorders</a:t>
            </a:r>
          </a:p>
        </p:txBody>
      </p:sp>
    </p:spTree>
    <p:extLst>
      <p:ext uri="{BB962C8B-B14F-4D97-AF65-F5344CB8AC3E}">
        <p14:creationId xmlns:p14="http://schemas.microsoft.com/office/powerpoint/2010/main" xmlns="" val="1108466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normAutofit/>
          </a:bodyPr>
          <a:lstStyle/>
          <a:p>
            <a:r>
              <a:rPr lang="en-US" sz="2000" dirty="0"/>
              <a:t>Part </a:t>
            </a:r>
            <a:r>
              <a:rPr lang="en-US" sz="2000" dirty="0" smtClean="0"/>
              <a:t>3: </a:t>
            </a:r>
            <a:r>
              <a:rPr lang="en-US" sz="2000" dirty="0"/>
              <a:t/>
            </a:r>
            <a:br>
              <a:rPr lang="en-US" sz="2000" dirty="0"/>
            </a:br>
            <a:r>
              <a:rPr lang="en-US" dirty="0" smtClean="0"/>
              <a:t>Neuromuscular disorder</a:t>
            </a:r>
            <a:endParaRPr lang="en-US" dirty="0"/>
          </a:p>
        </p:txBody>
      </p:sp>
    </p:spTree>
    <p:extLst>
      <p:ext uri="{BB962C8B-B14F-4D97-AF65-F5344CB8AC3E}">
        <p14:creationId xmlns:p14="http://schemas.microsoft.com/office/powerpoint/2010/main" xmlns="" val="3159239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sz="2800" dirty="0" smtClean="0">
                <a:solidFill>
                  <a:srgbClr val="000000"/>
                </a:solidFill>
              </a:rPr>
              <a:t> </a:t>
            </a:r>
            <a:r>
              <a:rPr lang="en-US" sz="2800" dirty="0">
                <a:solidFill>
                  <a:srgbClr val="000000"/>
                </a:solidFill>
              </a:rPr>
              <a:t>C</a:t>
            </a:r>
            <a:r>
              <a:rPr lang="en-US" sz="2800" dirty="0" smtClean="0">
                <a:solidFill>
                  <a:srgbClr val="000000"/>
                </a:solidFill>
              </a:rPr>
              <a:t>hronic autoimmune disease affecting the neuromuscular junction in skeletal muscles.</a:t>
            </a:r>
          </a:p>
          <a:p>
            <a:pPr>
              <a:lnSpc>
                <a:spcPct val="130000"/>
              </a:lnSpc>
              <a:buClr>
                <a:schemeClr val="accent6"/>
              </a:buClr>
              <a:buFont typeface="Wingdings" charset="2"/>
              <a:buChar char="§"/>
            </a:pPr>
            <a:r>
              <a:rPr lang="en-US" sz="2800" dirty="0" smtClean="0">
                <a:solidFill>
                  <a:srgbClr val="000000"/>
                </a:solidFill>
              </a:rPr>
              <a:t>Ptosis</a:t>
            </a:r>
          </a:p>
          <a:p>
            <a:pPr>
              <a:lnSpc>
                <a:spcPct val="130000"/>
              </a:lnSpc>
              <a:buClr>
                <a:schemeClr val="accent6"/>
              </a:buClr>
              <a:buFont typeface="Wingdings" charset="2"/>
              <a:buChar char="§"/>
            </a:pPr>
            <a:r>
              <a:rPr lang="en-US" sz="2800" dirty="0" smtClean="0">
                <a:solidFill>
                  <a:srgbClr val="000000"/>
                </a:solidFill>
              </a:rPr>
              <a:t> Diplopia</a:t>
            </a:r>
          </a:p>
          <a:p>
            <a:pPr>
              <a:lnSpc>
                <a:spcPct val="130000"/>
              </a:lnSpc>
              <a:buClr>
                <a:schemeClr val="accent6"/>
              </a:buClr>
              <a:buFont typeface="Wingdings" charset="2"/>
              <a:buChar char="§"/>
            </a:pPr>
            <a:r>
              <a:rPr lang="en-US" sz="2800" dirty="0">
                <a:solidFill>
                  <a:srgbClr val="000000"/>
                </a:solidFill>
              </a:rPr>
              <a:t> </a:t>
            </a:r>
            <a:r>
              <a:rPr lang="en-AU" sz="2800" dirty="0">
                <a:solidFill>
                  <a:srgbClr val="000000"/>
                </a:solidFill>
              </a:rPr>
              <a:t>Fatigability and variability of </a:t>
            </a:r>
            <a:endParaRPr lang="en-AU" sz="2800" dirty="0" smtClean="0">
              <a:solidFill>
                <a:srgbClr val="000000"/>
              </a:solidFill>
            </a:endParaRPr>
          </a:p>
          <a:p>
            <a:pPr marL="0" indent="0">
              <a:lnSpc>
                <a:spcPct val="130000"/>
              </a:lnSpc>
              <a:buClr>
                <a:schemeClr val="accent6"/>
              </a:buClr>
              <a:buNone/>
            </a:pPr>
            <a:r>
              <a:rPr lang="en-AU" sz="2800" dirty="0">
                <a:solidFill>
                  <a:srgbClr val="000000"/>
                </a:solidFill>
              </a:rPr>
              <a:t> </a:t>
            </a:r>
            <a:r>
              <a:rPr lang="en-AU" sz="2800" dirty="0" smtClean="0">
                <a:solidFill>
                  <a:srgbClr val="000000"/>
                </a:solidFill>
              </a:rPr>
              <a:t>  clinical </a:t>
            </a:r>
            <a:r>
              <a:rPr lang="en-AU" sz="2800" dirty="0">
                <a:solidFill>
                  <a:srgbClr val="000000"/>
                </a:solidFill>
              </a:rPr>
              <a:t>findings are </a:t>
            </a:r>
            <a:r>
              <a:rPr lang="en-AU" sz="2800" dirty="0" smtClean="0">
                <a:solidFill>
                  <a:srgbClr val="000000"/>
                </a:solidFill>
              </a:rPr>
              <a:t>characteristic</a:t>
            </a:r>
            <a:endParaRPr lang="en-US" sz="2800" dirty="0">
              <a:solidFill>
                <a:srgbClr val="000000"/>
              </a:solidFill>
            </a:endParaRPr>
          </a:p>
          <a:p>
            <a:pPr>
              <a:lnSpc>
                <a:spcPct val="130000"/>
              </a:lnSpc>
              <a:buClr>
                <a:schemeClr val="accent6"/>
              </a:buClr>
              <a:buFont typeface="Wingdings" charset="2"/>
              <a:buChar char="§"/>
            </a:pPr>
            <a:r>
              <a:rPr lang="en-US" sz="2800" dirty="0" smtClean="0">
                <a:solidFill>
                  <a:srgbClr val="000000"/>
                </a:solidFill>
              </a:rPr>
              <a:t>T</a:t>
            </a:r>
            <a:r>
              <a:rPr lang="en-AU" sz="2800" dirty="0" smtClean="0">
                <a:solidFill>
                  <a:srgbClr val="000000"/>
                </a:solidFill>
              </a:rPr>
              <a:t>he pupil is not affected</a:t>
            </a:r>
            <a:endParaRPr lang="en-AU" sz="2800" dirty="0">
              <a:solidFill>
                <a:srgbClr val="000000"/>
              </a:solidFill>
            </a:endParaRPr>
          </a:p>
          <a:p>
            <a:r>
              <a:rPr lang="en-AU" sz="2800" dirty="0"/>
              <a:t> </a:t>
            </a: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a:t>
            </a:r>
            <a:endParaRPr lang="en-US" sz="2800" dirty="0"/>
          </a:p>
        </p:txBody>
      </p:sp>
      <p:pic>
        <p:nvPicPr>
          <p:cNvPr id="6" name="Picture 5" descr="DSC00013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759" t="30157" b="30696"/>
          <a:stretch/>
        </p:blipFill>
        <p:spPr bwMode="auto">
          <a:xfrm>
            <a:off x="5617570" y="2580711"/>
            <a:ext cx="3069230" cy="1938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4115391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1: </a:t>
            </a:r>
            <a:br>
              <a:rPr lang="en-US" sz="2000" dirty="0"/>
            </a:br>
            <a:r>
              <a:rPr lang="en-US" dirty="0"/>
              <a:t>Pupillary Disorders</a:t>
            </a:r>
          </a:p>
        </p:txBody>
      </p:sp>
    </p:spTree>
    <p:extLst>
      <p:ext uri="{BB962C8B-B14F-4D97-AF65-F5344CB8AC3E}">
        <p14:creationId xmlns:p14="http://schemas.microsoft.com/office/powerpoint/2010/main" xmlns="" val="621099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20000"/>
              </a:lnSpc>
              <a:buClr>
                <a:schemeClr val="accent6"/>
              </a:buClr>
              <a:buFont typeface="Wingdings" charset="2"/>
              <a:buChar char="§"/>
            </a:pPr>
            <a:endParaRPr lang="en-AU" sz="2800" dirty="0" smtClean="0">
              <a:solidFill>
                <a:schemeClr val="accent6"/>
              </a:solidFill>
            </a:endParaRPr>
          </a:p>
          <a:p>
            <a:pPr>
              <a:lnSpc>
                <a:spcPct val="120000"/>
              </a:lnSpc>
              <a:buClr>
                <a:schemeClr val="accent6"/>
              </a:buClr>
              <a:buFont typeface="Wingdings" charset="2"/>
              <a:buChar char="§"/>
            </a:pPr>
            <a:r>
              <a:rPr lang="en-AU" dirty="0" smtClean="0">
                <a:solidFill>
                  <a:srgbClr val="000000"/>
                </a:solidFill>
              </a:rPr>
              <a:t>Check for systemic weakness, difficulty in swallowing or breathing. </a:t>
            </a:r>
          </a:p>
          <a:p>
            <a:pPr>
              <a:lnSpc>
                <a:spcPct val="120000"/>
              </a:lnSpc>
              <a:buClr>
                <a:schemeClr val="accent6"/>
              </a:buClr>
              <a:buFont typeface="Wingdings" charset="2"/>
              <a:buChar char="§"/>
            </a:pPr>
            <a:r>
              <a:rPr lang="en-AU" dirty="0" smtClean="0">
                <a:solidFill>
                  <a:srgbClr val="000000"/>
                </a:solidFill>
              </a:rPr>
              <a:t> Assess orbicularis strength</a:t>
            </a:r>
          </a:p>
          <a:p>
            <a:pPr>
              <a:lnSpc>
                <a:spcPct val="120000"/>
              </a:lnSpc>
              <a:buClr>
                <a:schemeClr val="accent6"/>
              </a:buClr>
              <a:buFont typeface="Wingdings" charset="2"/>
              <a:buChar char="§"/>
            </a:pPr>
            <a:r>
              <a:rPr lang="en-AU" dirty="0" smtClean="0">
                <a:solidFill>
                  <a:srgbClr val="000000"/>
                </a:solidFill>
              </a:rPr>
              <a:t>Blood test for acetylcholine receptor antibodies</a:t>
            </a:r>
          </a:p>
          <a:p>
            <a:pPr marL="0" indent="0">
              <a:lnSpc>
                <a:spcPct val="120000"/>
              </a:lnSpc>
              <a:buClr>
                <a:schemeClr val="accent6"/>
              </a:buClr>
              <a:buNone/>
            </a:pPr>
            <a:endParaRPr lang="en-AU" dirty="0">
              <a:solidFill>
                <a:srgbClr val="000000"/>
              </a:solidFill>
            </a:endParaRP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a:t>
            </a:r>
            <a:endParaRPr lang="en-US" sz="2800" dirty="0"/>
          </a:p>
        </p:txBody>
      </p:sp>
    </p:spTree>
    <p:extLst>
      <p:ext uri="{BB962C8B-B14F-4D97-AF65-F5344CB8AC3E}">
        <p14:creationId xmlns:p14="http://schemas.microsoft.com/office/powerpoint/2010/main" xmlns="" val="139766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20000"/>
              </a:lnSpc>
              <a:buClr>
                <a:schemeClr val="accent6"/>
              </a:buClr>
              <a:buFont typeface="Wingdings" charset="2"/>
              <a:buChar char="§"/>
            </a:pPr>
            <a:r>
              <a:rPr lang="en-US" dirty="0" err="1" smtClean="0">
                <a:solidFill>
                  <a:srgbClr val="000000"/>
                </a:solidFill>
              </a:rPr>
              <a:t>Tensilon</a:t>
            </a:r>
            <a:r>
              <a:rPr lang="en-US" dirty="0" smtClean="0">
                <a:solidFill>
                  <a:srgbClr val="000000"/>
                </a:solidFill>
              </a:rPr>
              <a:t> test:</a:t>
            </a:r>
            <a:r>
              <a:rPr lang="en-US" dirty="0">
                <a:solidFill>
                  <a:srgbClr val="000000"/>
                </a:solidFill>
              </a:rPr>
              <a:t> </a:t>
            </a:r>
            <a:r>
              <a:rPr lang="en-AU" dirty="0">
                <a:solidFill>
                  <a:srgbClr val="000000"/>
                </a:solidFill>
              </a:rPr>
              <a:t> </a:t>
            </a:r>
            <a:r>
              <a:rPr lang="en-US" dirty="0">
                <a:solidFill>
                  <a:srgbClr val="000000"/>
                </a:solidFill>
              </a:rPr>
              <a:t>inhibits acetylcholinesterase and can transiently reverse signs of weakness due to OMG, such as ptosis and extraocular muscle paresis.</a:t>
            </a:r>
            <a:r>
              <a:rPr lang="en-AU" dirty="0">
                <a:solidFill>
                  <a:srgbClr val="000000"/>
                </a:solidFill>
              </a:rPr>
              <a:t> </a:t>
            </a:r>
            <a:endParaRPr lang="en-AU" dirty="0" smtClean="0">
              <a:solidFill>
                <a:srgbClr val="000000"/>
              </a:solidFill>
            </a:endParaRPr>
          </a:p>
          <a:p>
            <a:pPr marL="0" indent="0">
              <a:lnSpc>
                <a:spcPct val="120000"/>
              </a:lnSpc>
              <a:buClr>
                <a:schemeClr val="accent6"/>
              </a:buClr>
              <a:buNone/>
            </a:pPr>
            <a:endParaRPr lang="en-AU" dirty="0">
              <a:solidFill>
                <a:srgbClr val="000000"/>
              </a:solidFill>
            </a:endParaRPr>
          </a:p>
          <a:p>
            <a:pPr>
              <a:lnSpc>
                <a:spcPct val="130000"/>
              </a:lnSpc>
              <a:buClr>
                <a:schemeClr val="accent6"/>
              </a:buClr>
              <a:buFont typeface="Wingdings" charset="2"/>
              <a:buChar char="§"/>
            </a:pPr>
            <a:endParaRPr lang="en-US" dirty="0" smtClean="0">
              <a:solidFill>
                <a:srgbClr val="000000"/>
              </a:solidFill>
            </a:endParaRP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Ocular myasthenia gravis :</a:t>
            </a:r>
            <a:endParaRPr lang="en-US" sz="2800" dirty="0"/>
          </a:p>
        </p:txBody>
      </p:sp>
    </p:spTree>
    <p:extLst>
      <p:ext uri="{BB962C8B-B14F-4D97-AF65-F5344CB8AC3E}">
        <p14:creationId xmlns:p14="http://schemas.microsoft.com/office/powerpoint/2010/main" xmlns="" val="658736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lstStyle/>
          <a:p>
            <a:r>
              <a:rPr lang="en-US" sz="2000" dirty="0"/>
              <a:t>Part </a:t>
            </a:r>
            <a:r>
              <a:rPr lang="en-US" sz="2000" dirty="0" smtClean="0"/>
              <a:t>4: </a:t>
            </a:r>
            <a:r>
              <a:rPr lang="en-US" sz="2000" dirty="0"/>
              <a:t/>
            </a:r>
            <a:br>
              <a:rPr lang="en-US" sz="2000" dirty="0"/>
            </a:br>
            <a:r>
              <a:rPr lang="en-US" dirty="0" smtClean="0"/>
              <a:t>Visual pathway disorders</a:t>
            </a:r>
            <a:endParaRPr lang="en-US" dirty="0"/>
          </a:p>
        </p:txBody>
      </p:sp>
    </p:spTree>
    <p:extLst>
      <p:ext uri="{BB962C8B-B14F-4D97-AF65-F5344CB8AC3E}">
        <p14:creationId xmlns:p14="http://schemas.microsoft.com/office/powerpoint/2010/main" xmlns="" val="1494745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lnSpc>
                <a:spcPct val="140000"/>
              </a:lnSpc>
              <a:buClr>
                <a:schemeClr val="accent6"/>
              </a:buClr>
              <a:buFont typeface="Wingdings" charset="2"/>
              <a:buChar char="§"/>
            </a:pPr>
            <a:r>
              <a:rPr lang="en-US" sz="2800" dirty="0" smtClean="0">
                <a:solidFill>
                  <a:srgbClr val="000000"/>
                </a:solidFill>
              </a:rPr>
              <a:t>Lesions anywhere in the visual pathway will produce visual field defect  </a:t>
            </a:r>
            <a:endParaRPr lang="en-AU" sz="2800" dirty="0">
              <a:solidFill>
                <a:srgbClr val="000000"/>
              </a:solidFill>
            </a:endParaRPr>
          </a:p>
          <a:p>
            <a:pPr marL="0" indent="0">
              <a:buClr>
                <a:schemeClr val="accent6"/>
              </a:buClr>
              <a:buNone/>
            </a:pPr>
            <a:endParaRPr lang="en-US" dirty="0" smtClean="0">
              <a:solidFill>
                <a:srgbClr val="000000"/>
              </a:solidFill>
            </a:endParaRPr>
          </a:p>
          <a:p>
            <a:pPr marL="0" indent="0">
              <a:buClr>
                <a:schemeClr val="accent6"/>
              </a:buClr>
              <a:buNone/>
            </a:pPr>
            <a:r>
              <a:rPr lang="en-US" dirty="0">
                <a:solidFill>
                  <a:srgbClr val="000000"/>
                </a:solidFill>
              </a:rPr>
              <a:t> </a:t>
            </a:r>
            <a:r>
              <a:rPr lang="en-US" dirty="0" smtClean="0">
                <a:solidFill>
                  <a:srgbClr val="000000"/>
                </a:solidFill>
              </a:rPr>
              <a:t>   </a:t>
            </a:r>
          </a:p>
          <a:p>
            <a:pPr marL="457200" lvl="1" indent="0">
              <a:buClr>
                <a:schemeClr val="accent6"/>
              </a:buClr>
              <a:buNone/>
            </a:pPr>
            <a:endParaRPr lang="en-US" dirty="0" smtClean="0">
              <a:solidFill>
                <a:srgbClr val="000000"/>
              </a:solidFill>
            </a:endParaRPr>
          </a:p>
          <a:p>
            <a:pPr marL="457200" lvl="1" indent="0">
              <a:buClr>
                <a:schemeClr val="accent6"/>
              </a:buClr>
              <a:buNone/>
            </a:pPr>
            <a:endParaRPr lang="en-US" dirty="0">
              <a:solidFill>
                <a:srgbClr val="000000"/>
              </a:solidFill>
            </a:endParaRPr>
          </a:p>
          <a:p>
            <a:pPr marL="457200" lvl="1" indent="0">
              <a:buClr>
                <a:schemeClr val="accent6"/>
              </a:buClr>
              <a:buNone/>
            </a:pPr>
            <a:r>
              <a:rPr lang="en-US" sz="3200" b="1" i="1" dirty="0" smtClean="0">
                <a:solidFill>
                  <a:schemeClr val="accent2">
                    <a:lumMod val="75000"/>
                  </a:schemeClr>
                </a:solidFill>
              </a:rPr>
              <a:t> </a:t>
            </a:r>
            <a:endParaRPr lang="en-US" b="1" i="1" dirty="0" smtClean="0">
              <a:solidFill>
                <a:schemeClr val="accent2">
                  <a:lumMod val="75000"/>
                </a:schemeClr>
              </a:solidFill>
            </a:endParaRPr>
          </a:p>
          <a:p>
            <a:pPr>
              <a:buClr>
                <a:schemeClr val="accent6"/>
              </a:buClr>
              <a:buFont typeface="Wingdings" charset="2"/>
              <a:buChar char="§"/>
            </a:pPr>
            <a:endParaRPr lang="en-US" dirty="0" smtClean="0">
              <a:solidFill>
                <a:srgbClr val="000000"/>
              </a:solidFill>
            </a:endParaRPr>
          </a:p>
          <a:p>
            <a:pPr>
              <a:buClr>
                <a:schemeClr val="accent6"/>
              </a:buClr>
              <a:buFont typeface="Wingdings" charset="2"/>
              <a:buChar char="§"/>
            </a:pPr>
            <a:endParaRPr lang="en-US" dirty="0" smtClean="0">
              <a:solidFill>
                <a:srgbClr val="000000"/>
              </a:solidFill>
            </a:endParaRPr>
          </a:p>
          <a:p>
            <a:pPr marL="0" indent="0">
              <a:buClr>
                <a:schemeClr val="accent6"/>
              </a:buClr>
              <a:buNone/>
            </a:pPr>
            <a:endParaRPr lang="en-AU"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sharpenSoften amount="54000"/>
                    </a14:imgEffect>
                    <a14:imgEffect>
                      <a14:brightnessContrast bright="-9000" contrast="24000"/>
                    </a14:imgEffect>
                  </a14:imgLayer>
                </a14:imgProps>
              </a:ext>
            </a:extLst>
          </a:blip>
          <a:stretch>
            <a:fillRect/>
          </a:stretch>
        </p:blipFill>
        <p:spPr>
          <a:xfrm>
            <a:off x="3708680" y="2279625"/>
            <a:ext cx="3245124" cy="3672810"/>
          </a:xfrm>
          <a:prstGeom prst="rect">
            <a:avLst/>
          </a:prstGeom>
        </p:spPr>
      </p:pic>
    </p:spTree>
    <p:extLst>
      <p:ext uri="{BB962C8B-B14F-4D97-AF65-F5344CB8AC3E}">
        <p14:creationId xmlns:p14="http://schemas.microsoft.com/office/powerpoint/2010/main" xmlns="" val="4100001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a:buClr>
                <a:schemeClr val="accent6"/>
              </a:buClr>
              <a:buFont typeface="Wingdings" charset="2"/>
              <a:buChar char="§"/>
            </a:pPr>
            <a:r>
              <a:rPr lang="en-US" dirty="0">
                <a:solidFill>
                  <a:srgbClr val="000000"/>
                </a:solidFill>
              </a:rPr>
              <a:t> </a:t>
            </a:r>
            <a:r>
              <a:rPr lang="en-US" b="1" dirty="0" smtClean="0">
                <a:solidFill>
                  <a:srgbClr val="000000"/>
                </a:solidFill>
              </a:rPr>
              <a:t>Optic nerve disease:</a:t>
            </a:r>
          </a:p>
          <a:p>
            <a:pPr marL="0" indent="0">
              <a:buClr>
                <a:schemeClr val="accent6"/>
              </a:buClr>
              <a:buNone/>
            </a:pPr>
            <a:r>
              <a:rPr lang="en-US" b="1" dirty="0" smtClean="0">
                <a:solidFill>
                  <a:srgbClr val="000000"/>
                </a:solidFill>
              </a:rPr>
              <a:t>      </a:t>
            </a:r>
            <a:r>
              <a:rPr lang="en-US" sz="2400" b="1" dirty="0" smtClean="0">
                <a:solidFill>
                  <a:srgbClr val="000000"/>
                </a:solidFill>
              </a:rPr>
              <a:t>- </a:t>
            </a:r>
            <a:r>
              <a:rPr lang="en-US" sz="2800" dirty="0" smtClean="0">
                <a:solidFill>
                  <a:srgbClr val="000000"/>
                </a:solidFill>
              </a:rPr>
              <a:t>Usually unilateral </a:t>
            </a:r>
          </a:p>
          <a:p>
            <a:pPr marL="0" indent="0">
              <a:buClr>
                <a:schemeClr val="accent6"/>
              </a:buClr>
              <a:buNone/>
            </a:pPr>
            <a:r>
              <a:rPr lang="en-US" sz="2800" dirty="0">
                <a:solidFill>
                  <a:srgbClr val="000000"/>
                </a:solidFill>
              </a:rPr>
              <a:t> </a:t>
            </a:r>
            <a:r>
              <a:rPr lang="en-US" sz="2800" dirty="0" smtClean="0">
                <a:solidFill>
                  <a:srgbClr val="000000"/>
                </a:solidFill>
              </a:rPr>
              <a:t>       - Afferent pupillary defect </a:t>
            </a:r>
          </a:p>
          <a:p>
            <a:pPr marL="0" indent="0">
              <a:buClr>
                <a:schemeClr val="accent6"/>
              </a:buClr>
              <a:buNone/>
            </a:pPr>
            <a:r>
              <a:rPr lang="en-US" sz="2800" dirty="0" smtClean="0">
                <a:solidFill>
                  <a:srgbClr val="000000"/>
                </a:solidFill>
              </a:rPr>
              <a:t>        - Central visual loss </a:t>
            </a:r>
          </a:p>
          <a:p>
            <a:pPr marL="0" indent="0">
              <a:buClr>
                <a:schemeClr val="accent6"/>
              </a:buClr>
              <a:buNone/>
            </a:pPr>
            <a:r>
              <a:rPr lang="en-US" sz="2800" dirty="0">
                <a:solidFill>
                  <a:srgbClr val="000000"/>
                </a:solidFill>
              </a:rPr>
              <a:t> </a:t>
            </a:r>
            <a:r>
              <a:rPr lang="en-US" sz="2800" dirty="0" smtClean="0">
                <a:solidFill>
                  <a:srgbClr val="000000"/>
                </a:solidFill>
              </a:rPr>
              <a:t>       -Loss of color vision </a:t>
            </a:r>
          </a:p>
          <a:p>
            <a:pPr marL="0" indent="0">
              <a:buClr>
                <a:schemeClr val="accent6"/>
              </a:buClr>
              <a:buNone/>
            </a:pPr>
            <a:r>
              <a:rPr lang="en-US" sz="2800" dirty="0">
                <a:solidFill>
                  <a:srgbClr val="000000"/>
                </a:solidFill>
              </a:rPr>
              <a:t> </a:t>
            </a:r>
            <a:r>
              <a:rPr lang="en-US" sz="2800" dirty="0" smtClean="0">
                <a:solidFill>
                  <a:srgbClr val="000000"/>
                </a:solidFill>
              </a:rPr>
              <a:t>       - Optic disc edema</a:t>
            </a:r>
          </a:p>
          <a:p>
            <a:pPr marL="0" indent="0">
              <a:buClr>
                <a:schemeClr val="accent6"/>
              </a:buClr>
              <a:buNone/>
            </a:pPr>
            <a:r>
              <a:rPr lang="en-US" sz="2800" dirty="0">
                <a:solidFill>
                  <a:srgbClr val="000000"/>
                </a:solidFill>
              </a:rPr>
              <a:t> </a:t>
            </a:r>
            <a:r>
              <a:rPr lang="en-US" sz="2800" dirty="0" smtClean="0">
                <a:solidFill>
                  <a:srgbClr val="000000"/>
                </a:solidFill>
              </a:rPr>
              <a:t>       - Optic atrophy</a:t>
            </a:r>
            <a:endParaRPr lang="en-US" sz="3600"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buClr>
                <a:schemeClr val="accent6"/>
              </a:buClr>
            </a:pPr>
            <a:r>
              <a:rPr lang="en-US" sz="3600" b="1" dirty="0">
                <a:solidFill>
                  <a:schemeClr val="tx1"/>
                </a:solidFill>
              </a:rPr>
              <a:t>Optic nerve </a:t>
            </a:r>
            <a:r>
              <a:rPr lang="en-US" sz="3600" b="1" dirty="0" smtClean="0">
                <a:solidFill>
                  <a:schemeClr val="tx1"/>
                </a:solidFill>
              </a:rPr>
              <a:t>diseases:</a:t>
            </a:r>
            <a:endParaRPr lang="en-US" sz="3600" b="1" dirty="0">
              <a:solidFill>
                <a:schemeClr val="tx1"/>
              </a:solidFill>
            </a:endParaRPr>
          </a:p>
        </p:txBody>
      </p:sp>
    </p:spTree>
    <p:extLst>
      <p:ext uri="{BB962C8B-B14F-4D97-AF65-F5344CB8AC3E}">
        <p14:creationId xmlns:p14="http://schemas.microsoft.com/office/powerpoint/2010/main" xmlns="" val="767503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buClr>
                <a:schemeClr val="accent6"/>
              </a:buClr>
              <a:buNone/>
            </a:pPr>
            <a:r>
              <a:rPr lang="en-US" b="1" dirty="0" smtClean="0">
                <a:solidFill>
                  <a:srgbClr val="000000"/>
                </a:solidFill>
              </a:rPr>
              <a:t>      </a:t>
            </a:r>
          </a:p>
          <a:p>
            <a:pPr marL="0" indent="0">
              <a:buClr>
                <a:schemeClr val="accent6"/>
              </a:buClr>
              <a:buNone/>
            </a:pPr>
            <a:r>
              <a:rPr lang="en-US" b="1" dirty="0" smtClean="0">
                <a:solidFill>
                  <a:srgbClr val="000000"/>
                </a:solidFill>
              </a:rPr>
              <a:t>    </a:t>
            </a:r>
          </a:p>
          <a:p>
            <a:pPr marL="0" indent="0">
              <a:buClr>
                <a:schemeClr val="accent6"/>
              </a:buClr>
              <a:buNone/>
            </a:pPr>
            <a:r>
              <a:rPr lang="en-US" b="1" dirty="0" smtClean="0">
                <a:solidFill>
                  <a:srgbClr val="000000"/>
                </a:solidFill>
              </a:rPr>
              <a:t>   </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3200" b="1" dirty="0">
                <a:solidFill>
                  <a:schemeClr val="tx1"/>
                </a:solidFill>
              </a:rPr>
              <a:t>Optic nerve diseases:</a:t>
            </a:r>
            <a:endParaRPr lang="en-US" sz="3200" dirty="0"/>
          </a:p>
        </p:txBody>
      </p:sp>
      <p:pic>
        <p:nvPicPr>
          <p:cNvPr id="6" name="Picture 5"/>
          <p:cNvPicPr>
            <a:picLocks noChangeAspect="1"/>
          </p:cNvPicPr>
          <p:nvPr/>
        </p:nvPicPr>
        <p:blipFill rotWithShape="1">
          <a:blip r:embed="rId3"/>
          <a:srcRect l="23478" t="7728" r="28122" b="8016"/>
          <a:stretch/>
        </p:blipFill>
        <p:spPr>
          <a:xfrm>
            <a:off x="457200" y="3663076"/>
            <a:ext cx="3031174" cy="2463087"/>
          </a:xfrm>
          <a:prstGeom prst="rect">
            <a:avLst/>
          </a:prstGeom>
        </p:spPr>
      </p:pic>
      <p:pic>
        <p:nvPicPr>
          <p:cNvPr id="2" name="Picture 1"/>
          <p:cNvPicPr>
            <a:picLocks noChangeAspect="1"/>
          </p:cNvPicPr>
          <p:nvPr/>
        </p:nvPicPr>
        <p:blipFill rotWithShape="1">
          <a:blip r:embed="rId4"/>
          <a:srcRect l="18561" t="7875" r="12142" b="6385"/>
          <a:stretch/>
        </p:blipFill>
        <p:spPr>
          <a:xfrm>
            <a:off x="3067945" y="2817009"/>
            <a:ext cx="3031174" cy="2463087"/>
          </a:xfrm>
          <a:prstGeom prst="rect">
            <a:avLst/>
          </a:prstGeom>
        </p:spPr>
      </p:pic>
      <p:pic>
        <p:nvPicPr>
          <p:cNvPr id="5" name="Picture 4"/>
          <p:cNvPicPr>
            <a:picLocks noChangeAspect="1"/>
          </p:cNvPicPr>
          <p:nvPr/>
        </p:nvPicPr>
        <p:blipFill>
          <a:blip r:embed="rId5"/>
          <a:stretch>
            <a:fillRect/>
          </a:stretch>
        </p:blipFill>
        <p:spPr>
          <a:xfrm>
            <a:off x="5678689" y="1585466"/>
            <a:ext cx="3008111" cy="2463087"/>
          </a:xfrm>
          <a:prstGeom prst="rect">
            <a:avLst/>
          </a:prstGeom>
        </p:spPr>
      </p:pic>
    </p:spTree>
    <p:extLst>
      <p:ext uri="{BB962C8B-B14F-4D97-AF65-F5344CB8AC3E}">
        <p14:creationId xmlns:p14="http://schemas.microsoft.com/office/powerpoint/2010/main" xmlns="" val="879308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fontScale="47500" lnSpcReduction="20000"/>
          </a:bodyPr>
          <a:lstStyle/>
          <a:p>
            <a:pPr>
              <a:lnSpc>
                <a:spcPct val="130000"/>
              </a:lnSpc>
              <a:buClr>
                <a:schemeClr val="accent6"/>
              </a:buClr>
              <a:buFont typeface="Wingdings" charset="2"/>
              <a:buChar char="§"/>
            </a:pPr>
            <a:r>
              <a:rPr lang="en-US" sz="8000" b="1" dirty="0" smtClean="0">
                <a:solidFill>
                  <a:srgbClr val="953735"/>
                </a:solidFill>
              </a:rPr>
              <a:t>Typical </a:t>
            </a:r>
            <a:r>
              <a:rPr lang="en-US" sz="8000" b="1" dirty="0">
                <a:solidFill>
                  <a:srgbClr val="953735"/>
                </a:solidFill>
              </a:rPr>
              <a:t>o</a:t>
            </a:r>
            <a:r>
              <a:rPr lang="en-US" sz="8000" b="1" dirty="0" smtClean="0">
                <a:solidFill>
                  <a:srgbClr val="953735"/>
                </a:solidFill>
              </a:rPr>
              <a:t>ptic </a:t>
            </a:r>
            <a:r>
              <a:rPr lang="en-US" sz="8000" b="1" dirty="0">
                <a:solidFill>
                  <a:srgbClr val="953735"/>
                </a:solidFill>
              </a:rPr>
              <a:t>neuritis</a:t>
            </a:r>
            <a:r>
              <a:rPr lang="en-US" sz="8000" b="1" dirty="0" smtClean="0">
                <a:solidFill>
                  <a:srgbClr val="953735"/>
                </a:solidFill>
              </a:rPr>
              <a:t> :</a:t>
            </a:r>
          </a:p>
          <a:p>
            <a:pPr lvl="1">
              <a:lnSpc>
                <a:spcPct val="130000"/>
              </a:lnSpc>
              <a:buClr>
                <a:schemeClr val="accent6"/>
              </a:buClr>
            </a:pPr>
            <a:r>
              <a:rPr lang="en-US" sz="5900" dirty="0" smtClean="0">
                <a:solidFill>
                  <a:srgbClr val="000000"/>
                </a:solidFill>
              </a:rPr>
              <a:t>Inflammatory </a:t>
            </a:r>
            <a:r>
              <a:rPr lang="en-US" sz="5900" dirty="0">
                <a:solidFill>
                  <a:srgbClr val="000000"/>
                </a:solidFill>
              </a:rPr>
              <a:t>demyelinating condition associated with MS</a:t>
            </a:r>
          </a:p>
          <a:p>
            <a:pPr lvl="1">
              <a:lnSpc>
                <a:spcPct val="130000"/>
              </a:lnSpc>
              <a:buClr>
                <a:schemeClr val="accent6"/>
              </a:buClr>
            </a:pPr>
            <a:r>
              <a:rPr lang="en-US" sz="5900" dirty="0" smtClean="0">
                <a:solidFill>
                  <a:srgbClr val="000000"/>
                </a:solidFill>
              </a:rPr>
              <a:t>Most common type in young adults</a:t>
            </a:r>
          </a:p>
          <a:p>
            <a:pPr lvl="1">
              <a:lnSpc>
                <a:spcPct val="130000"/>
              </a:lnSpc>
              <a:buClr>
                <a:schemeClr val="accent6"/>
              </a:buClr>
            </a:pPr>
            <a:r>
              <a:rPr lang="en-US" sz="5900" dirty="0" smtClean="0">
                <a:solidFill>
                  <a:srgbClr val="000000"/>
                </a:solidFill>
              </a:rPr>
              <a:t>Good recovery</a:t>
            </a:r>
          </a:p>
          <a:p>
            <a:pPr lvl="1">
              <a:lnSpc>
                <a:spcPct val="130000"/>
              </a:lnSpc>
              <a:buClr>
                <a:schemeClr val="accent6"/>
              </a:buClr>
            </a:pPr>
            <a:r>
              <a:rPr lang="en-US" sz="5900" dirty="0">
                <a:solidFill>
                  <a:srgbClr val="000000"/>
                </a:solidFill>
              </a:rPr>
              <a:t> </a:t>
            </a:r>
            <a:r>
              <a:rPr lang="en-US" sz="5900" dirty="0" smtClean="0">
                <a:solidFill>
                  <a:srgbClr val="000000"/>
                </a:solidFill>
              </a:rPr>
              <a:t>IV steroids my speed up the recovery process but does not influence the final outcome.</a:t>
            </a:r>
            <a:endParaRPr lang="en-US" sz="2800" dirty="0">
              <a:solidFill>
                <a:srgbClr val="000000"/>
              </a:solidFill>
            </a:endParaRPr>
          </a:p>
          <a:p>
            <a:pPr marL="0" indent="0">
              <a:buClr>
                <a:schemeClr val="accent6"/>
              </a:buClr>
              <a:buNone/>
            </a:pPr>
            <a:endParaRPr lang="en-US" sz="2800" dirty="0" smtClean="0">
              <a:solidFill>
                <a:srgbClr val="000000"/>
              </a:solidFill>
            </a:endParaRPr>
          </a:p>
          <a:p>
            <a:pPr marL="0" indent="0">
              <a:buClr>
                <a:schemeClr val="accent6"/>
              </a:buClr>
              <a:buNone/>
            </a:pPr>
            <a:r>
              <a:rPr lang="en-US" sz="2800" dirty="0">
                <a:solidFill>
                  <a:srgbClr val="000000"/>
                </a:solidFill>
              </a:rPr>
              <a:t> </a:t>
            </a:r>
            <a:r>
              <a:rPr lang="en-US" sz="2800" dirty="0" smtClean="0">
                <a:solidFill>
                  <a:srgbClr val="000000"/>
                </a:solidFill>
              </a:rPr>
              <a:t>      - </a:t>
            </a:r>
            <a:endParaRPr lang="en-US" dirty="0">
              <a:solidFill>
                <a:srgbClr val="000000"/>
              </a:solidFill>
            </a:endParaRPr>
          </a:p>
          <a:p>
            <a:pPr marL="0" indent="0">
              <a:buClr>
                <a:schemeClr val="accent6"/>
              </a:buClr>
              <a:buNone/>
            </a:pPr>
            <a:endParaRPr lang="en-US" b="1"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399429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b="1" dirty="0" smtClean="0">
                <a:solidFill>
                  <a:schemeClr val="bg1"/>
                </a:solidFill>
              </a:rPr>
              <a:t> </a:t>
            </a:r>
            <a:r>
              <a:rPr lang="en-US" b="1" dirty="0" smtClean="0">
                <a:solidFill>
                  <a:srgbClr val="953735"/>
                </a:solidFill>
              </a:rPr>
              <a:t>Ischemic optic neuropathy (ION):</a:t>
            </a:r>
          </a:p>
          <a:p>
            <a:pPr lvl="1">
              <a:lnSpc>
                <a:spcPct val="130000"/>
              </a:lnSpc>
              <a:buClr>
                <a:schemeClr val="accent6"/>
              </a:buClr>
            </a:pPr>
            <a:r>
              <a:rPr lang="en-US" dirty="0" smtClean="0">
                <a:solidFill>
                  <a:schemeClr val="bg1"/>
                </a:solidFill>
              </a:rPr>
              <a:t> </a:t>
            </a:r>
            <a:r>
              <a:rPr lang="en-US" sz="2400" i="1" u="sng" dirty="0">
                <a:solidFill>
                  <a:schemeClr val="bg1"/>
                </a:solidFill>
              </a:rPr>
              <a:t>Non-arteritic ION</a:t>
            </a:r>
            <a:r>
              <a:rPr lang="en-US" sz="2400" i="1" u="sng" dirty="0" smtClean="0">
                <a:solidFill>
                  <a:schemeClr val="bg1"/>
                </a:solidFill>
              </a:rPr>
              <a:t>:</a:t>
            </a:r>
          </a:p>
          <a:p>
            <a:pPr lvl="1">
              <a:lnSpc>
                <a:spcPct val="130000"/>
              </a:lnSpc>
              <a:buClr>
                <a:schemeClr val="accent6"/>
              </a:buClr>
            </a:pPr>
            <a:r>
              <a:rPr lang="en-US" sz="2400" dirty="0">
                <a:solidFill>
                  <a:schemeClr val="bg1"/>
                </a:solidFill>
              </a:rPr>
              <a:t>P</a:t>
            </a:r>
            <a:r>
              <a:rPr lang="en-US" sz="2400" dirty="0" smtClean="0">
                <a:solidFill>
                  <a:schemeClr val="bg1"/>
                </a:solidFill>
              </a:rPr>
              <a:t>atients </a:t>
            </a:r>
            <a:r>
              <a:rPr lang="en-US" sz="2400" dirty="0">
                <a:solidFill>
                  <a:schemeClr val="bg1"/>
                </a:solidFill>
              </a:rPr>
              <a:t>often have DM,HTN and other vascular</a:t>
            </a:r>
          </a:p>
          <a:p>
            <a:pPr marL="457200" lvl="1" indent="0">
              <a:lnSpc>
                <a:spcPct val="130000"/>
              </a:lnSpc>
              <a:buClr>
                <a:schemeClr val="accent6"/>
              </a:buClr>
              <a:buNone/>
            </a:pPr>
            <a:r>
              <a:rPr lang="en-US" sz="2400" dirty="0">
                <a:solidFill>
                  <a:schemeClr val="bg1"/>
                </a:solidFill>
              </a:rPr>
              <a:t>    risk factor.</a:t>
            </a:r>
          </a:p>
          <a:p>
            <a:pPr lvl="1">
              <a:lnSpc>
                <a:spcPct val="130000"/>
              </a:lnSpc>
              <a:buClr>
                <a:schemeClr val="accent6"/>
              </a:buClr>
            </a:pPr>
            <a:r>
              <a:rPr lang="en-US" sz="2400" dirty="0" smtClean="0">
                <a:solidFill>
                  <a:schemeClr val="bg1"/>
                </a:solidFill>
              </a:rPr>
              <a:t>Most common cause in older patients</a:t>
            </a:r>
          </a:p>
          <a:p>
            <a:pPr lvl="1">
              <a:lnSpc>
                <a:spcPct val="130000"/>
              </a:lnSpc>
              <a:buClr>
                <a:schemeClr val="accent6"/>
              </a:buClr>
            </a:pPr>
            <a:r>
              <a:rPr lang="en-US" sz="2400" dirty="0" smtClean="0">
                <a:solidFill>
                  <a:schemeClr val="bg1"/>
                </a:solidFill>
              </a:rPr>
              <a:t>Altitudinal visual field loss </a:t>
            </a:r>
            <a:r>
              <a:rPr lang="en-US" dirty="0" smtClean="0">
                <a:solidFill>
                  <a:schemeClr val="bg1"/>
                </a:solidFill>
              </a:rPr>
              <a:t> </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975340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b="1" dirty="0" smtClean="0">
                <a:solidFill>
                  <a:schemeClr val="bg1"/>
                </a:solidFill>
              </a:rPr>
              <a:t> </a:t>
            </a:r>
            <a:r>
              <a:rPr lang="en-US" b="1" dirty="0" smtClean="0">
                <a:solidFill>
                  <a:srgbClr val="953735"/>
                </a:solidFill>
              </a:rPr>
              <a:t>Ischemic optic neuropathy (ION):</a:t>
            </a:r>
          </a:p>
          <a:p>
            <a:pPr lvl="1">
              <a:lnSpc>
                <a:spcPct val="130000"/>
              </a:lnSpc>
              <a:buClr>
                <a:schemeClr val="accent6"/>
              </a:buClr>
            </a:pPr>
            <a:r>
              <a:rPr lang="en-US" sz="2400" i="1" u="sng" dirty="0" smtClean="0">
                <a:solidFill>
                  <a:schemeClr val="bg1"/>
                </a:solidFill>
              </a:rPr>
              <a:t>Arteritic ION:</a:t>
            </a:r>
            <a:r>
              <a:rPr lang="en-US" sz="2400" i="1" dirty="0" smtClean="0">
                <a:solidFill>
                  <a:schemeClr val="bg1"/>
                </a:solidFill>
              </a:rPr>
              <a:t> </a:t>
            </a:r>
          </a:p>
          <a:p>
            <a:pPr lvl="1">
              <a:lnSpc>
                <a:spcPct val="130000"/>
              </a:lnSpc>
              <a:buClr>
                <a:schemeClr val="accent6"/>
              </a:buClr>
            </a:pPr>
            <a:r>
              <a:rPr lang="en-US" sz="2400" i="1" dirty="0">
                <a:solidFill>
                  <a:schemeClr val="bg1"/>
                </a:solidFill>
              </a:rPr>
              <a:t> </a:t>
            </a:r>
            <a:r>
              <a:rPr lang="en-US" sz="2400" dirty="0" smtClean="0">
                <a:solidFill>
                  <a:schemeClr val="bg1"/>
                </a:solidFill>
              </a:rPr>
              <a:t>&gt;55yrs old</a:t>
            </a:r>
          </a:p>
          <a:p>
            <a:pPr lvl="1">
              <a:lnSpc>
                <a:spcPct val="130000"/>
              </a:lnSpc>
              <a:buClr>
                <a:schemeClr val="accent6"/>
              </a:buClr>
            </a:pPr>
            <a:r>
              <a:rPr lang="en-US" sz="2400" dirty="0" smtClean="0">
                <a:solidFill>
                  <a:schemeClr val="bg1"/>
                </a:solidFill>
              </a:rPr>
              <a:t>Associated with giant cell arteritis (GCA)</a:t>
            </a:r>
          </a:p>
          <a:p>
            <a:pPr lvl="1">
              <a:lnSpc>
                <a:spcPct val="130000"/>
              </a:lnSpc>
              <a:buClr>
                <a:schemeClr val="accent6"/>
              </a:buClr>
            </a:pPr>
            <a:r>
              <a:rPr lang="en-US" sz="2400" dirty="0" smtClean="0">
                <a:solidFill>
                  <a:schemeClr val="bg1"/>
                </a:solidFill>
              </a:rPr>
              <a:t> </a:t>
            </a:r>
            <a:r>
              <a:rPr lang="en-US" sz="2400" dirty="0">
                <a:solidFill>
                  <a:schemeClr val="bg1"/>
                </a:solidFill>
              </a:rPr>
              <a:t>C</a:t>
            </a:r>
            <a:r>
              <a:rPr lang="en-US" sz="2400" dirty="0" smtClean="0">
                <a:solidFill>
                  <a:schemeClr val="bg1"/>
                </a:solidFill>
              </a:rPr>
              <a:t>heck </a:t>
            </a:r>
            <a:r>
              <a:rPr lang="en-US" sz="2400" dirty="0" smtClean="0">
                <a:solidFill>
                  <a:srgbClr val="000000"/>
                </a:solidFill>
              </a:rPr>
              <a:t>for </a:t>
            </a:r>
            <a:r>
              <a:rPr lang="en-US" sz="2400" dirty="0">
                <a:solidFill>
                  <a:srgbClr val="000000"/>
                </a:solidFill>
              </a:rPr>
              <a:t>jaw claudication, proximal </a:t>
            </a:r>
            <a:r>
              <a:rPr lang="en-US" sz="2400" dirty="0" smtClean="0">
                <a:solidFill>
                  <a:srgbClr val="000000"/>
                </a:solidFill>
              </a:rPr>
              <a:t>myalgia </a:t>
            </a:r>
            <a:r>
              <a:rPr lang="en-US" sz="2400" dirty="0">
                <a:solidFill>
                  <a:srgbClr val="000000"/>
                </a:solidFill>
              </a:rPr>
              <a:t>and </a:t>
            </a:r>
            <a:r>
              <a:rPr lang="en-US" sz="2400" dirty="0" smtClean="0">
                <a:solidFill>
                  <a:srgbClr val="000000"/>
                </a:solidFill>
              </a:rPr>
              <a:t>arthralgia, </a:t>
            </a:r>
            <a:r>
              <a:rPr lang="en-US" sz="2400" dirty="0">
                <a:solidFill>
                  <a:srgbClr val="000000"/>
                </a:solidFill>
              </a:rPr>
              <a:t>scalp tenderness, headache</a:t>
            </a:r>
            <a:r>
              <a:rPr lang="en-AU" sz="2400" dirty="0">
                <a:solidFill>
                  <a:srgbClr val="000000"/>
                </a:solidFill>
              </a:rPr>
              <a:t> </a:t>
            </a:r>
            <a:endParaRPr lang="en-AU" sz="2400" dirty="0" smtClean="0">
              <a:solidFill>
                <a:srgbClr val="000000"/>
              </a:solidFill>
            </a:endParaRPr>
          </a:p>
          <a:p>
            <a:pPr lvl="1">
              <a:lnSpc>
                <a:spcPct val="130000"/>
              </a:lnSpc>
              <a:buClr>
                <a:schemeClr val="accent6"/>
              </a:buClr>
            </a:pPr>
            <a:r>
              <a:rPr lang="en-AU" sz="2400" dirty="0" smtClean="0"/>
              <a:t> </a:t>
            </a:r>
            <a:r>
              <a:rPr lang="en-AU" sz="2400" dirty="0" smtClean="0">
                <a:solidFill>
                  <a:srgbClr val="000000"/>
                </a:solidFill>
              </a:rPr>
              <a:t>Elevated </a:t>
            </a:r>
            <a:r>
              <a:rPr lang="en-AU" sz="2400" dirty="0">
                <a:solidFill>
                  <a:srgbClr val="000000"/>
                </a:solidFill>
              </a:rPr>
              <a:t>erythrocyte sedimentation rate (ESR) and C-reactive protein (CRP</a:t>
            </a:r>
            <a:r>
              <a:rPr lang="en-AU" sz="2400" dirty="0" smtClean="0">
                <a:solidFill>
                  <a:srgbClr val="000000"/>
                </a:solidFill>
              </a:rPr>
              <a:t>)</a:t>
            </a:r>
            <a:endParaRPr lang="en-AU" sz="2400" dirty="0">
              <a:solidFill>
                <a:srgbClr val="000000"/>
              </a:solidFill>
            </a:endParaRPr>
          </a:p>
          <a:p>
            <a:pPr lvl="1">
              <a:lnSpc>
                <a:spcPct val="130000"/>
              </a:lnSpc>
              <a:buClr>
                <a:schemeClr val="accent6"/>
              </a:buClr>
            </a:pPr>
            <a:endParaRPr lang="en-AU" sz="2400"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937632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marL="342900" lvl="1" indent="-342900">
              <a:lnSpc>
                <a:spcPct val="130000"/>
              </a:lnSpc>
              <a:buClr>
                <a:schemeClr val="accent6"/>
              </a:buClr>
              <a:buFont typeface="Wingdings" charset="2"/>
              <a:buChar char="§"/>
            </a:pPr>
            <a:r>
              <a:rPr lang="en-US" dirty="0" smtClean="0">
                <a:solidFill>
                  <a:schemeClr val="bg1"/>
                </a:solidFill>
              </a:rPr>
              <a:t> </a:t>
            </a:r>
            <a:r>
              <a:rPr lang="en-US" sz="2400" i="1" u="sng" dirty="0" err="1">
                <a:solidFill>
                  <a:schemeClr val="bg1"/>
                </a:solidFill>
              </a:rPr>
              <a:t>Arteritic</a:t>
            </a:r>
            <a:r>
              <a:rPr lang="en-US" sz="2400" i="1" u="sng" dirty="0">
                <a:solidFill>
                  <a:schemeClr val="bg1"/>
                </a:solidFill>
              </a:rPr>
              <a:t> ION:</a:t>
            </a:r>
            <a:r>
              <a:rPr lang="en-US" sz="2400" i="1" dirty="0">
                <a:solidFill>
                  <a:schemeClr val="bg1"/>
                </a:solidFill>
              </a:rPr>
              <a:t> </a:t>
            </a:r>
          </a:p>
          <a:p>
            <a:pPr lvl="1">
              <a:lnSpc>
                <a:spcPct val="130000"/>
              </a:lnSpc>
              <a:buClr>
                <a:schemeClr val="accent6"/>
              </a:buClr>
            </a:pPr>
            <a:r>
              <a:rPr lang="en-US" sz="2400" dirty="0" smtClean="0">
                <a:solidFill>
                  <a:srgbClr val="000000"/>
                </a:solidFill>
              </a:rPr>
              <a:t>Temporal </a:t>
            </a:r>
            <a:r>
              <a:rPr lang="en-US" sz="2400" dirty="0">
                <a:solidFill>
                  <a:srgbClr val="000000"/>
                </a:solidFill>
              </a:rPr>
              <a:t>artery biopsy is the gold standard for </a:t>
            </a:r>
            <a:r>
              <a:rPr lang="en-US" sz="2400" dirty="0" smtClean="0">
                <a:solidFill>
                  <a:srgbClr val="000000"/>
                </a:solidFill>
              </a:rPr>
              <a:t>diagnosis</a:t>
            </a:r>
          </a:p>
          <a:p>
            <a:pPr lvl="1">
              <a:lnSpc>
                <a:spcPct val="130000"/>
              </a:lnSpc>
              <a:buClr>
                <a:schemeClr val="accent6"/>
              </a:buClr>
            </a:pPr>
            <a:r>
              <a:rPr lang="en-AU" sz="2400" dirty="0" smtClean="0">
                <a:solidFill>
                  <a:srgbClr val="000000"/>
                </a:solidFill>
              </a:rPr>
              <a:t> Treatment: Systemic steroids is given immediately if GCA is suspected</a:t>
            </a:r>
          </a:p>
          <a:p>
            <a:pPr lvl="1">
              <a:lnSpc>
                <a:spcPct val="130000"/>
              </a:lnSpc>
              <a:buClr>
                <a:schemeClr val="accent6"/>
              </a:buClr>
            </a:pPr>
            <a:r>
              <a:rPr lang="en-AU" sz="2400" dirty="0" smtClean="0">
                <a:solidFill>
                  <a:srgbClr val="000000"/>
                </a:solidFill>
              </a:rPr>
              <a:t> </a:t>
            </a:r>
            <a:r>
              <a:rPr lang="en-AU" sz="2400" dirty="0">
                <a:solidFill>
                  <a:srgbClr val="000000"/>
                </a:solidFill>
              </a:rPr>
              <a:t>Binocular involvement occurs </a:t>
            </a:r>
            <a:r>
              <a:rPr lang="en-AU" sz="2400" dirty="0" smtClean="0">
                <a:solidFill>
                  <a:srgbClr val="000000"/>
                </a:solidFill>
              </a:rPr>
              <a:t>in </a:t>
            </a:r>
            <a:r>
              <a:rPr lang="en-AU" sz="2400" dirty="0">
                <a:solidFill>
                  <a:srgbClr val="000000"/>
                </a:solidFill>
              </a:rPr>
              <a:t>third of cases, often within the first day</a:t>
            </a:r>
            <a:r>
              <a:rPr lang="en-AU" sz="2400" dirty="0" smtClean="0">
                <a:solidFill>
                  <a:srgbClr val="000000"/>
                </a:solidFill>
              </a:rPr>
              <a:t>.</a:t>
            </a:r>
            <a:endParaRPr lang="en-AU" sz="2400" dirty="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625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794789"/>
            <a:ext cx="8229600" cy="4525963"/>
          </a:xfrm>
          <a:solidFill>
            <a:schemeClr val="tx1">
              <a:lumMod val="95000"/>
            </a:schemeClr>
          </a:solidFill>
        </p:spPr>
        <p:txBody>
          <a:bodyPr/>
          <a:lstStyle/>
          <a:p>
            <a:pPr>
              <a:buClr>
                <a:schemeClr val="accent6">
                  <a:lumMod val="75000"/>
                </a:schemeClr>
              </a:buClr>
              <a:buFont typeface="Wingdings" charset="2"/>
              <a:buChar char="§"/>
            </a:pPr>
            <a:r>
              <a:rPr lang="en-US" dirty="0"/>
              <a:t> </a:t>
            </a:r>
            <a:r>
              <a:rPr lang="en-US" dirty="0">
                <a:solidFill>
                  <a:srgbClr val="000000"/>
                </a:solidFill>
              </a:rPr>
              <a:t>A</a:t>
            </a:r>
            <a:r>
              <a:rPr lang="en-US" dirty="0" smtClean="0">
                <a:solidFill>
                  <a:srgbClr val="000000"/>
                </a:solidFill>
              </a:rPr>
              <a:t>natomy and physiology:</a:t>
            </a:r>
          </a:p>
          <a:p>
            <a:pPr marL="0" indent="0">
              <a:buClr>
                <a:schemeClr val="accent6">
                  <a:lumMod val="75000"/>
                </a:schemeClr>
              </a:buClr>
              <a:buNone/>
            </a:pPr>
            <a:endParaRPr lang="en-US" sz="28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The pupil size of is controlled by a balance between parasympathetic innervation to the sphincter muscles and sympathetic innervation of the dilator muscles of the iris.</a:t>
            </a:r>
          </a:p>
          <a:p>
            <a:pPr marL="457200" lvl="1" indent="0">
              <a:buClr>
                <a:schemeClr val="accent6">
                  <a:lumMod val="75000"/>
                </a:schemeClr>
              </a:buClr>
              <a:buNone/>
            </a:pPr>
            <a:endParaRPr lang="en-US" sz="24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 </a:t>
            </a:r>
            <a:r>
              <a:rPr lang="en-AU" sz="2400" dirty="0" smtClean="0">
                <a:solidFill>
                  <a:srgbClr val="000000"/>
                </a:solidFill>
              </a:rPr>
              <a:t>Pupil constrict </a:t>
            </a:r>
            <a:r>
              <a:rPr lang="en-AU" sz="2400" dirty="0">
                <a:solidFill>
                  <a:srgbClr val="000000"/>
                </a:solidFill>
              </a:rPr>
              <a:t>to light and near </a:t>
            </a:r>
            <a:r>
              <a:rPr lang="en-AU" sz="2400" dirty="0" smtClean="0">
                <a:solidFill>
                  <a:srgbClr val="000000"/>
                </a:solidFill>
              </a:rPr>
              <a:t>stimuli. </a:t>
            </a:r>
            <a:endParaRPr lang="en-US" sz="2400" dirty="0">
              <a:solidFill>
                <a:srgbClr val="000000"/>
              </a:solidFill>
            </a:endParaRPr>
          </a:p>
        </p:txBody>
      </p:sp>
      <p:pic>
        <p:nvPicPr>
          <p:cNvPr id="4" name="Picture 3"/>
          <p:cNvPicPr>
            <a:picLocks noChangeAspect="1"/>
          </p:cNvPicPr>
          <p:nvPr/>
        </p:nvPicPr>
        <p:blipFill>
          <a:blip r:embed="rId2"/>
          <a:stretch>
            <a:fillRect/>
          </a:stretch>
        </p:blipFill>
        <p:spPr>
          <a:xfrm>
            <a:off x="6761208" y="366812"/>
            <a:ext cx="1833409" cy="983208"/>
          </a:xfrm>
          <a:prstGeom prst="rect">
            <a:avLst/>
          </a:prstGeom>
        </p:spPr>
      </p:pic>
    </p:spTree>
    <p:extLst>
      <p:ext uri="{BB962C8B-B14F-4D97-AF65-F5344CB8AC3E}">
        <p14:creationId xmlns:p14="http://schemas.microsoft.com/office/powerpoint/2010/main" xmlns="" val="2506623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buClr>
                <a:schemeClr val="accent6"/>
              </a:buClr>
              <a:buNone/>
            </a:pPr>
            <a:r>
              <a:rPr lang="en-US" dirty="0" smtClean="0">
                <a:solidFill>
                  <a:srgbClr val="000000"/>
                </a:solidFill>
              </a:rPr>
              <a:t> </a:t>
            </a:r>
            <a:r>
              <a:rPr lang="en-US" b="1" dirty="0" smtClean="0">
                <a:solidFill>
                  <a:srgbClr val="000000"/>
                </a:solidFill>
              </a:rPr>
              <a:t>    </a:t>
            </a:r>
            <a:endParaRPr lang="en-US" b="1" dirty="0">
              <a:solidFill>
                <a:srgbClr val="000000"/>
              </a:solidFill>
            </a:endParaRPr>
          </a:p>
          <a:p>
            <a:pPr marL="0" indent="0">
              <a:buClr>
                <a:schemeClr val="accent6"/>
              </a:buClr>
              <a:buNone/>
            </a:pPr>
            <a:endParaRPr lang="en-US" b="1"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pic>
        <p:nvPicPr>
          <p:cNvPr id="7" name="Picture 6"/>
          <p:cNvPicPr>
            <a:picLocks noChangeAspect="1"/>
          </p:cNvPicPr>
          <p:nvPr/>
        </p:nvPicPr>
        <p:blipFill>
          <a:blip r:embed="rId3"/>
          <a:stretch>
            <a:fillRect/>
          </a:stretch>
        </p:blipFill>
        <p:spPr>
          <a:xfrm>
            <a:off x="5505885" y="1689072"/>
            <a:ext cx="3097202" cy="2061047"/>
          </a:xfrm>
          <a:prstGeom prst="rect">
            <a:avLst/>
          </a:prstGeom>
        </p:spPr>
      </p:pic>
      <p:sp>
        <p:nvSpPr>
          <p:cNvPr id="8" name="TextBox 7"/>
          <p:cNvSpPr txBox="1"/>
          <p:nvPr/>
        </p:nvSpPr>
        <p:spPr>
          <a:xfrm>
            <a:off x="457200" y="1689072"/>
            <a:ext cx="5545328" cy="3785652"/>
          </a:xfrm>
          <a:prstGeom prst="rect">
            <a:avLst/>
          </a:prstGeom>
          <a:noFill/>
        </p:spPr>
        <p:txBody>
          <a:bodyPr wrap="square" rtlCol="0">
            <a:spAutoFit/>
          </a:bodyPr>
          <a:lstStyle/>
          <a:p>
            <a:pPr>
              <a:lnSpc>
                <a:spcPct val="120000"/>
              </a:lnSpc>
              <a:buClr>
                <a:schemeClr val="accent6"/>
              </a:buClr>
            </a:pPr>
            <a:r>
              <a:rPr lang="en-US" sz="3200" b="1" dirty="0">
                <a:solidFill>
                  <a:srgbClr val="000000"/>
                </a:solidFill>
              </a:rPr>
              <a:t> </a:t>
            </a:r>
            <a:r>
              <a:rPr lang="en-US" sz="3200" b="1" dirty="0">
                <a:solidFill>
                  <a:srgbClr val="953735"/>
                </a:solidFill>
              </a:rPr>
              <a:t>C</a:t>
            </a:r>
            <a:r>
              <a:rPr lang="en-US" sz="3200" b="1" dirty="0" smtClean="0">
                <a:solidFill>
                  <a:srgbClr val="953735"/>
                </a:solidFill>
              </a:rPr>
              <a:t>ongenital </a:t>
            </a:r>
            <a:r>
              <a:rPr lang="en-US" sz="3200" b="1" dirty="0">
                <a:solidFill>
                  <a:srgbClr val="953735"/>
                </a:solidFill>
              </a:rPr>
              <a:t>disc elevation: &lt;1</a:t>
            </a:r>
            <a:r>
              <a:rPr lang="en-US" sz="3200" b="1" dirty="0" smtClean="0">
                <a:solidFill>
                  <a:srgbClr val="953735"/>
                </a:solidFill>
              </a:rPr>
              <a:t>%</a:t>
            </a:r>
            <a:endParaRPr lang="en-US" sz="3200" b="1" dirty="0">
              <a:solidFill>
                <a:srgbClr val="953735"/>
              </a:solidFill>
            </a:endParaRPr>
          </a:p>
          <a:p>
            <a:pPr>
              <a:lnSpc>
                <a:spcPct val="120000"/>
              </a:lnSpc>
              <a:buClr>
                <a:schemeClr val="accent6"/>
              </a:buClr>
            </a:pPr>
            <a:r>
              <a:rPr lang="en-US" sz="2400" dirty="0">
                <a:solidFill>
                  <a:srgbClr val="000000"/>
                </a:solidFill>
              </a:rPr>
              <a:t>  </a:t>
            </a:r>
            <a:r>
              <a:rPr lang="en-US" sz="2400" dirty="0" smtClean="0">
                <a:solidFill>
                  <a:srgbClr val="000000"/>
                </a:solidFill>
              </a:rPr>
              <a:t> -</a:t>
            </a:r>
            <a:r>
              <a:rPr lang="en-US" sz="2800" dirty="0">
                <a:solidFill>
                  <a:srgbClr val="000000"/>
                </a:solidFill>
              </a:rPr>
              <a:t>O</a:t>
            </a:r>
            <a:r>
              <a:rPr lang="en-US" sz="2800" dirty="0" smtClean="0">
                <a:solidFill>
                  <a:srgbClr val="000000"/>
                </a:solidFill>
              </a:rPr>
              <a:t>ptic </a:t>
            </a:r>
            <a:r>
              <a:rPr lang="en-US" sz="2800" dirty="0">
                <a:solidFill>
                  <a:srgbClr val="000000"/>
                </a:solidFill>
              </a:rPr>
              <a:t>disc margins blurred </a:t>
            </a:r>
            <a:r>
              <a:rPr lang="en-US" sz="2800" dirty="0" smtClean="0">
                <a:solidFill>
                  <a:srgbClr val="000000"/>
                </a:solidFill>
              </a:rPr>
              <a:t>and</a:t>
            </a:r>
          </a:p>
          <a:p>
            <a:pPr>
              <a:lnSpc>
                <a:spcPct val="120000"/>
              </a:lnSpc>
              <a:buClr>
                <a:schemeClr val="accent6"/>
              </a:buClr>
            </a:pPr>
            <a:r>
              <a:rPr lang="en-US" sz="2800" dirty="0">
                <a:solidFill>
                  <a:srgbClr val="000000"/>
                </a:solidFill>
              </a:rPr>
              <a:t> </a:t>
            </a:r>
            <a:r>
              <a:rPr lang="en-US" sz="2800" dirty="0" smtClean="0">
                <a:solidFill>
                  <a:srgbClr val="000000"/>
                </a:solidFill>
              </a:rPr>
              <a:t>   the </a:t>
            </a:r>
            <a:r>
              <a:rPr lang="en-US" sz="2800" dirty="0">
                <a:solidFill>
                  <a:srgbClr val="000000"/>
                </a:solidFill>
              </a:rPr>
              <a:t>cup </a:t>
            </a:r>
            <a:r>
              <a:rPr lang="en-US" sz="2800" dirty="0" smtClean="0">
                <a:solidFill>
                  <a:srgbClr val="000000"/>
                </a:solidFill>
              </a:rPr>
              <a:t>is absent  </a:t>
            </a:r>
            <a:r>
              <a:rPr lang="en-US" sz="2800" dirty="0">
                <a:solidFill>
                  <a:srgbClr val="000000"/>
                </a:solidFill>
              </a:rPr>
              <a:t>but </a:t>
            </a:r>
            <a:r>
              <a:rPr lang="en-US" sz="2800" dirty="0" smtClean="0">
                <a:solidFill>
                  <a:srgbClr val="000000"/>
                </a:solidFill>
              </a:rPr>
              <a:t>no</a:t>
            </a:r>
          </a:p>
          <a:p>
            <a:pPr>
              <a:lnSpc>
                <a:spcPct val="120000"/>
              </a:lnSpc>
              <a:buClr>
                <a:schemeClr val="accent6"/>
              </a:buClr>
            </a:pPr>
            <a:r>
              <a:rPr lang="en-US" sz="2800" dirty="0">
                <a:solidFill>
                  <a:srgbClr val="000000"/>
                </a:solidFill>
              </a:rPr>
              <a:t> </a:t>
            </a:r>
            <a:r>
              <a:rPr lang="en-US" sz="2800" dirty="0" smtClean="0">
                <a:solidFill>
                  <a:srgbClr val="000000"/>
                </a:solidFill>
              </a:rPr>
              <a:t>   edema </a:t>
            </a:r>
            <a:r>
              <a:rPr lang="en-US" sz="2800" dirty="0">
                <a:solidFill>
                  <a:srgbClr val="000000"/>
                </a:solidFill>
              </a:rPr>
              <a:t>or </a:t>
            </a:r>
            <a:r>
              <a:rPr lang="en-US" sz="2800" dirty="0" err="1">
                <a:solidFill>
                  <a:srgbClr val="000000"/>
                </a:solidFill>
              </a:rPr>
              <a:t>hrg</a:t>
            </a:r>
            <a:r>
              <a:rPr lang="en-US" sz="2800" dirty="0">
                <a:solidFill>
                  <a:srgbClr val="000000"/>
                </a:solidFill>
              </a:rPr>
              <a:t> can </a:t>
            </a:r>
            <a:r>
              <a:rPr lang="en-US" sz="2800" dirty="0" smtClean="0">
                <a:solidFill>
                  <a:srgbClr val="000000"/>
                </a:solidFill>
              </a:rPr>
              <a:t>be observed.</a:t>
            </a:r>
            <a:endParaRPr lang="en-US" sz="2800" dirty="0">
              <a:solidFill>
                <a:srgbClr val="000000"/>
              </a:solidFill>
            </a:endParaRPr>
          </a:p>
          <a:p>
            <a:pPr>
              <a:lnSpc>
                <a:spcPct val="120000"/>
              </a:lnSpc>
              <a:buClr>
                <a:schemeClr val="accent6"/>
              </a:buClr>
            </a:pPr>
            <a:r>
              <a:rPr lang="en-US" sz="2800" dirty="0">
                <a:solidFill>
                  <a:srgbClr val="000000"/>
                </a:solidFill>
              </a:rPr>
              <a:t>  </a:t>
            </a:r>
            <a:r>
              <a:rPr lang="en-US" sz="2800" dirty="0" smtClean="0">
                <a:solidFill>
                  <a:srgbClr val="000000"/>
                </a:solidFill>
              </a:rPr>
              <a:t> -May </a:t>
            </a:r>
            <a:r>
              <a:rPr lang="en-US" sz="2800" dirty="0">
                <a:solidFill>
                  <a:srgbClr val="000000"/>
                </a:solidFill>
              </a:rPr>
              <a:t>be associated </a:t>
            </a:r>
            <a:r>
              <a:rPr lang="en-US" sz="2800" dirty="0" smtClean="0">
                <a:solidFill>
                  <a:srgbClr val="000000"/>
                </a:solidFill>
              </a:rPr>
              <a:t>with   </a:t>
            </a:r>
          </a:p>
          <a:p>
            <a:pPr>
              <a:lnSpc>
                <a:spcPct val="120000"/>
              </a:lnSpc>
              <a:buClr>
                <a:schemeClr val="accent6"/>
              </a:buClr>
            </a:pPr>
            <a:r>
              <a:rPr lang="en-US" sz="2800" dirty="0">
                <a:solidFill>
                  <a:srgbClr val="000000"/>
                </a:solidFill>
              </a:rPr>
              <a:t> </a:t>
            </a:r>
            <a:r>
              <a:rPr lang="en-US" sz="2800" dirty="0" smtClean="0">
                <a:solidFill>
                  <a:srgbClr val="000000"/>
                </a:solidFill>
              </a:rPr>
              <a:t>    hyperopia </a:t>
            </a:r>
            <a:r>
              <a:rPr lang="en-US" sz="2800" dirty="0">
                <a:solidFill>
                  <a:srgbClr val="000000"/>
                </a:solidFill>
              </a:rPr>
              <a:t>or </a:t>
            </a:r>
            <a:r>
              <a:rPr lang="en-US" sz="2800" dirty="0" err="1">
                <a:solidFill>
                  <a:srgbClr val="000000"/>
                </a:solidFill>
              </a:rPr>
              <a:t>drusen</a:t>
            </a:r>
            <a:endParaRPr lang="en-US" sz="2800" dirty="0">
              <a:solidFill>
                <a:srgbClr val="000000"/>
              </a:solidFill>
            </a:endParaRPr>
          </a:p>
          <a:p>
            <a:pPr>
              <a:lnSpc>
                <a:spcPct val="120000"/>
              </a:lnSpc>
              <a:buClr>
                <a:schemeClr val="accent6"/>
              </a:buClr>
            </a:pPr>
            <a:r>
              <a:rPr lang="en-US" sz="2800" b="1" dirty="0">
                <a:solidFill>
                  <a:srgbClr val="000000"/>
                </a:solidFill>
              </a:rPr>
              <a:t>    </a:t>
            </a:r>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05885" y="3752694"/>
            <a:ext cx="3097202" cy="2373469"/>
          </a:xfrm>
          <a:prstGeom prst="rect">
            <a:avLst/>
          </a:prstGeom>
        </p:spPr>
      </p:pic>
    </p:spTree>
    <p:extLst>
      <p:ext uri="{BB962C8B-B14F-4D97-AF65-F5344CB8AC3E}">
        <p14:creationId xmlns:p14="http://schemas.microsoft.com/office/powerpoint/2010/main" xmlns="" val="2036955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5090109"/>
          </a:xfrm>
          <a:solidFill>
            <a:srgbClr val="F2F2F2"/>
          </a:solidFill>
        </p:spPr>
        <p:txBody>
          <a:bodyPr>
            <a:noAutofit/>
          </a:bodyPr>
          <a:lstStyle/>
          <a:p>
            <a:pPr>
              <a:lnSpc>
                <a:spcPct val="130000"/>
              </a:lnSpc>
              <a:buClr>
                <a:schemeClr val="accent6"/>
              </a:buClr>
            </a:pPr>
            <a:r>
              <a:rPr lang="en-US" sz="2800" b="1" dirty="0" smtClean="0">
                <a:solidFill>
                  <a:schemeClr val="accent2">
                    <a:lumMod val="75000"/>
                  </a:schemeClr>
                </a:solidFill>
              </a:rPr>
              <a:t>Other causes of optic neuropathy:</a:t>
            </a:r>
          </a:p>
          <a:p>
            <a:pPr lvl="1">
              <a:lnSpc>
                <a:spcPct val="130000"/>
              </a:lnSpc>
              <a:buClr>
                <a:schemeClr val="accent6"/>
              </a:buClr>
            </a:pPr>
            <a:r>
              <a:rPr lang="en-US" dirty="0" smtClean="0">
                <a:solidFill>
                  <a:srgbClr val="000000"/>
                </a:solidFill>
              </a:rPr>
              <a:t>Infection </a:t>
            </a:r>
            <a:r>
              <a:rPr lang="en-US" dirty="0" err="1" smtClean="0">
                <a:solidFill>
                  <a:srgbClr val="000000"/>
                </a:solidFill>
              </a:rPr>
              <a:t>e.g</a:t>
            </a:r>
            <a:r>
              <a:rPr lang="en-US" dirty="0" smtClean="0">
                <a:solidFill>
                  <a:srgbClr val="000000"/>
                </a:solidFill>
              </a:rPr>
              <a:t> viruses, TB, </a:t>
            </a:r>
            <a:r>
              <a:rPr lang="en-US" dirty="0" err="1" smtClean="0">
                <a:solidFill>
                  <a:srgbClr val="000000"/>
                </a:solidFill>
              </a:rPr>
              <a:t>cryptococcus</a:t>
            </a:r>
            <a:r>
              <a:rPr lang="en-US" dirty="0" smtClean="0">
                <a:solidFill>
                  <a:srgbClr val="000000"/>
                </a:solidFill>
              </a:rPr>
              <a:t> and syphilis</a:t>
            </a:r>
          </a:p>
          <a:p>
            <a:pPr lvl="1">
              <a:lnSpc>
                <a:spcPct val="130000"/>
              </a:lnSpc>
              <a:buClr>
                <a:schemeClr val="accent6"/>
              </a:buClr>
            </a:pPr>
            <a:r>
              <a:rPr lang="en-US" dirty="0" smtClean="0">
                <a:solidFill>
                  <a:srgbClr val="000000"/>
                </a:solidFill>
              </a:rPr>
              <a:t>Systemic connective tissue disease </a:t>
            </a:r>
            <a:r>
              <a:rPr lang="en-US" dirty="0" err="1" smtClean="0">
                <a:solidFill>
                  <a:srgbClr val="000000"/>
                </a:solidFill>
              </a:rPr>
              <a:t>e.g</a:t>
            </a:r>
            <a:r>
              <a:rPr lang="en-US" dirty="0" smtClean="0">
                <a:solidFill>
                  <a:srgbClr val="000000"/>
                </a:solidFill>
              </a:rPr>
              <a:t> SLE </a:t>
            </a:r>
          </a:p>
          <a:p>
            <a:pPr lvl="1">
              <a:lnSpc>
                <a:spcPct val="130000"/>
              </a:lnSpc>
              <a:buClr>
                <a:schemeClr val="accent6"/>
              </a:buClr>
            </a:pPr>
            <a:r>
              <a:rPr lang="en-US" dirty="0" smtClean="0">
                <a:solidFill>
                  <a:srgbClr val="000000"/>
                </a:solidFill>
              </a:rPr>
              <a:t> genetics : </a:t>
            </a:r>
            <a:r>
              <a:rPr lang="en-US" dirty="0" err="1">
                <a:solidFill>
                  <a:srgbClr val="000000"/>
                </a:solidFill>
              </a:rPr>
              <a:t>L</a:t>
            </a:r>
            <a:r>
              <a:rPr lang="en-US" dirty="0" err="1" smtClean="0">
                <a:solidFill>
                  <a:srgbClr val="000000"/>
                </a:solidFill>
              </a:rPr>
              <a:t>eber’s</a:t>
            </a:r>
            <a:r>
              <a:rPr lang="en-US" dirty="0" smtClean="0">
                <a:solidFill>
                  <a:srgbClr val="000000"/>
                </a:solidFill>
              </a:rPr>
              <a:t> optic neuropathy (</a:t>
            </a:r>
            <a:r>
              <a:rPr lang="en-US" dirty="0">
                <a:solidFill>
                  <a:schemeClr val="bg1"/>
                </a:solidFill>
              </a:rPr>
              <a:t>through a mitochondrial DNA </a:t>
            </a:r>
            <a:r>
              <a:rPr lang="en-US" dirty="0" smtClean="0">
                <a:solidFill>
                  <a:schemeClr val="bg1"/>
                </a:solidFill>
              </a:rPr>
              <a:t>mutation)</a:t>
            </a:r>
          </a:p>
          <a:p>
            <a:pPr lvl="1">
              <a:lnSpc>
                <a:spcPct val="130000"/>
              </a:lnSpc>
              <a:buClr>
                <a:schemeClr val="accent6"/>
              </a:buClr>
            </a:pPr>
            <a:r>
              <a:rPr lang="en-US" dirty="0" smtClean="0">
                <a:solidFill>
                  <a:schemeClr val="bg1"/>
                </a:solidFill>
              </a:rPr>
              <a:t>Toxic and nutritional deficiencies</a:t>
            </a:r>
            <a:r>
              <a:rPr lang="en-AU" dirty="0" smtClean="0">
                <a:solidFill>
                  <a:schemeClr val="bg1"/>
                </a:solidFill>
              </a:rPr>
              <a:t> </a:t>
            </a:r>
          </a:p>
          <a:p>
            <a:pPr lvl="1">
              <a:lnSpc>
                <a:spcPct val="130000"/>
              </a:lnSpc>
              <a:buClr>
                <a:schemeClr val="accent6"/>
              </a:buClr>
            </a:pPr>
            <a:r>
              <a:rPr lang="en-AU" dirty="0" smtClean="0">
                <a:solidFill>
                  <a:schemeClr val="bg1"/>
                </a:solidFill>
              </a:rPr>
              <a:t>Trauma </a:t>
            </a:r>
            <a:endParaRPr lang="en-US" dirty="0" smtClean="0">
              <a:solidFill>
                <a:schemeClr val="bg1"/>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b="1" dirty="0">
                <a:solidFill>
                  <a:schemeClr val="tx1"/>
                </a:solidFill>
              </a:rPr>
              <a:t>Optic nerve diseases: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429386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Bilateral swelling of the optic discs secondary to increased intracranial pressure</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3200" dirty="0">
                <a:solidFill>
                  <a:schemeClr val="tx1"/>
                </a:solidFill>
              </a:rPr>
              <a:t> Papilledema</a:t>
            </a:r>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1550182" y="3135086"/>
            <a:ext cx="6043635" cy="2632853"/>
          </a:xfrm>
          <a:prstGeom prst="rect">
            <a:avLst/>
          </a:prstGeom>
        </p:spPr>
      </p:pic>
    </p:spTree>
    <p:extLst>
      <p:ext uri="{BB962C8B-B14F-4D97-AF65-F5344CB8AC3E}">
        <p14:creationId xmlns:p14="http://schemas.microsoft.com/office/powerpoint/2010/main" xmlns="" val="2260644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marL="457200" lvl="1" indent="0">
              <a:lnSpc>
                <a:spcPct val="130000"/>
              </a:lnSpc>
              <a:buClr>
                <a:schemeClr val="accent6"/>
              </a:buClr>
              <a:buNone/>
            </a:pPr>
            <a:endParaRPr lang="en-AU" dirty="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a:solidFill>
                  <a:schemeClr val="tx1"/>
                </a:solidFill>
              </a:rPr>
              <a:t> Papilledema</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
        <p:nvSpPr>
          <p:cNvPr id="8" name="TextBox 7"/>
          <p:cNvSpPr txBox="1"/>
          <p:nvPr/>
        </p:nvSpPr>
        <p:spPr>
          <a:xfrm>
            <a:off x="457200" y="1595610"/>
            <a:ext cx="4493033" cy="4013406"/>
          </a:xfrm>
          <a:prstGeom prst="rect">
            <a:avLst/>
          </a:prstGeom>
          <a:noFill/>
        </p:spPr>
        <p:txBody>
          <a:bodyPr wrap="square" rtlCol="0">
            <a:spAutoFit/>
          </a:bodyPr>
          <a:lstStyle/>
          <a:p>
            <a:pPr lvl="1">
              <a:lnSpc>
                <a:spcPct val="130000"/>
              </a:lnSpc>
              <a:buClr>
                <a:schemeClr val="accent6"/>
              </a:buClr>
            </a:pPr>
            <a:r>
              <a:rPr lang="en-US" sz="2800" dirty="0" smtClean="0">
                <a:solidFill>
                  <a:srgbClr val="000000"/>
                </a:solidFill>
              </a:rPr>
              <a:t>- Hyperemia </a:t>
            </a:r>
            <a:r>
              <a:rPr lang="en-US" sz="2800" dirty="0">
                <a:solidFill>
                  <a:srgbClr val="000000"/>
                </a:solidFill>
              </a:rPr>
              <a:t>of the disc </a:t>
            </a:r>
          </a:p>
          <a:p>
            <a:pPr lvl="1">
              <a:lnSpc>
                <a:spcPct val="130000"/>
              </a:lnSpc>
              <a:buClr>
                <a:schemeClr val="accent6"/>
              </a:buClr>
            </a:pPr>
            <a:r>
              <a:rPr lang="en-US" sz="2800" dirty="0">
                <a:solidFill>
                  <a:srgbClr val="000000"/>
                </a:solidFill>
              </a:rPr>
              <a:t> </a:t>
            </a:r>
            <a:r>
              <a:rPr lang="en-US" sz="2800" dirty="0" smtClean="0">
                <a:solidFill>
                  <a:srgbClr val="000000"/>
                </a:solidFill>
              </a:rPr>
              <a:t>-Tortuosity </a:t>
            </a:r>
            <a:r>
              <a:rPr lang="en-US" sz="2800" dirty="0">
                <a:solidFill>
                  <a:srgbClr val="000000"/>
                </a:solidFill>
              </a:rPr>
              <a:t>of the veins and capillaries</a:t>
            </a:r>
          </a:p>
          <a:p>
            <a:pPr lvl="1">
              <a:lnSpc>
                <a:spcPct val="130000"/>
              </a:lnSpc>
              <a:buClr>
                <a:schemeClr val="accent6"/>
              </a:buClr>
            </a:pPr>
            <a:r>
              <a:rPr lang="en-US" sz="2800" dirty="0" smtClean="0">
                <a:solidFill>
                  <a:srgbClr val="000000"/>
                </a:solidFill>
              </a:rPr>
              <a:t>- Blurring </a:t>
            </a:r>
            <a:r>
              <a:rPr lang="en-US" sz="2800" dirty="0">
                <a:solidFill>
                  <a:srgbClr val="000000"/>
                </a:solidFill>
              </a:rPr>
              <a:t>and elevation of disc margins </a:t>
            </a:r>
          </a:p>
          <a:p>
            <a:pPr lvl="1">
              <a:lnSpc>
                <a:spcPct val="130000"/>
              </a:lnSpc>
              <a:buClr>
                <a:schemeClr val="accent6"/>
              </a:buClr>
            </a:pPr>
            <a:r>
              <a:rPr lang="en-AU" sz="2800" dirty="0" smtClean="0">
                <a:solidFill>
                  <a:srgbClr val="000000"/>
                </a:solidFill>
              </a:rPr>
              <a:t>- </a:t>
            </a:r>
            <a:r>
              <a:rPr lang="en-AU" sz="2800" dirty="0" err="1" smtClean="0">
                <a:solidFill>
                  <a:srgbClr val="000000"/>
                </a:solidFill>
              </a:rPr>
              <a:t>Peripapillary</a:t>
            </a:r>
            <a:r>
              <a:rPr lang="en-AU" sz="2800" dirty="0" smtClean="0">
                <a:solidFill>
                  <a:srgbClr val="000000"/>
                </a:solidFill>
              </a:rPr>
              <a:t> </a:t>
            </a:r>
            <a:r>
              <a:rPr lang="en-AU" sz="2800" dirty="0">
                <a:solidFill>
                  <a:srgbClr val="000000"/>
                </a:solidFill>
              </a:rPr>
              <a:t>flame shaped </a:t>
            </a:r>
            <a:r>
              <a:rPr lang="en-AU" sz="2800" dirty="0" smtClean="0">
                <a:solidFill>
                  <a:srgbClr val="000000"/>
                </a:solidFill>
              </a:rPr>
              <a:t>haemorrhages</a:t>
            </a:r>
            <a:endParaRPr lang="en-US" sz="2800" dirty="0"/>
          </a:p>
        </p:txBody>
      </p:sp>
      <p:pic>
        <p:nvPicPr>
          <p:cNvPr id="10" name="Picture 9"/>
          <p:cNvPicPr>
            <a:picLocks noChangeAspect="1"/>
          </p:cNvPicPr>
          <p:nvPr/>
        </p:nvPicPr>
        <p:blipFill rotWithShape="1">
          <a:blip r:embed="rId3"/>
          <a:srcRect l="50448"/>
          <a:stretch/>
        </p:blipFill>
        <p:spPr>
          <a:xfrm>
            <a:off x="4950233" y="2021442"/>
            <a:ext cx="3434062" cy="3161742"/>
          </a:xfrm>
          <a:prstGeom prst="rect">
            <a:avLst/>
          </a:prstGeom>
        </p:spPr>
      </p:pic>
    </p:spTree>
    <p:extLst>
      <p:ext uri="{BB962C8B-B14F-4D97-AF65-F5344CB8AC3E}">
        <p14:creationId xmlns:p14="http://schemas.microsoft.com/office/powerpoint/2010/main" xmlns="" val="27475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rmAutofit/>
          </a:bodyPr>
          <a:lstStyle/>
          <a:p>
            <a:pPr marL="0" indent="0" algn="ctr">
              <a:buClr>
                <a:schemeClr val="accent6"/>
              </a:buClr>
              <a:buNone/>
            </a:pPr>
            <a:endParaRPr lang="en-US" i="1" dirty="0" smtClean="0">
              <a:solidFill>
                <a:schemeClr val="accent2"/>
              </a:solidFill>
            </a:endParaRPr>
          </a:p>
          <a:p>
            <a:pPr marL="0" indent="0" algn="ctr">
              <a:buClr>
                <a:schemeClr val="accent6"/>
              </a:buClr>
              <a:buNone/>
            </a:pPr>
            <a:r>
              <a:rPr lang="en-US" b="1" i="1" dirty="0" smtClean="0">
                <a:solidFill>
                  <a:schemeClr val="accent2"/>
                </a:solidFill>
              </a:rPr>
              <a:t>Look for spontaneous venous pulsations</a:t>
            </a:r>
          </a:p>
          <a:p>
            <a:pPr marL="0" indent="0" algn="ctr">
              <a:buClr>
                <a:schemeClr val="accent6"/>
              </a:buClr>
              <a:buNone/>
            </a:pPr>
            <a:endParaRPr lang="en-US" sz="3600" i="1" dirty="0" smtClean="0">
              <a:solidFill>
                <a:schemeClr val="accent2"/>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a:solidFill>
                  <a:schemeClr val="tx1"/>
                </a:solidFill>
              </a:rPr>
              <a:t>Papilledema</a:t>
            </a:r>
            <a:endParaRPr lang="en-US" sz="2800" dirty="0"/>
          </a:p>
        </p:txBody>
      </p:sp>
    </p:spTree>
    <p:extLst>
      <p:ext uri="{BB962C8B-B14F-4D97-AF65-F5344CB8AC3E}">
        <p14:creationId xmlns:p14="http://schemas.microsoft.com/office/powerpoint/2010/main" xmlns="" val="829687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610"/>
            <a:ext cx="8229600" cy="4743553"/>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dirty="0" smtClean="0">
                <a:solidFill>
                  <a:srgbClr val="953735"/>
                </a:solidFill>
              </a:rPr>
              <a:t>Papilledema</a:t>
            </a:r>
          </a:p>
          <a:p>
            <a:pPr marL="457200" lvl="1" indent="0">
              <a:lnSpc>
                <a:spcPct val="130000"/>
              </a:lnSpc>
              <a:buClr>
                <a:schemeClr val="accent6"/>
              </a:buClr>
              <a:buNone/>
            </a:pPr>
            <a:r>
              <a:rPr lang="en-AU" dirty="0" smtClean="0">
                <a:solidFill>
                  <a:srgbClr val="000000"/>
                </a:solidFill>
              </a:rPr>
              <a:t>Causes:</a:t>
            </a:r>
          </a:p>
          <a:p>
            <a:pPr lvl="1">
              <a:lnSpc>
                <a:spcPct val="130000"/>
              </a:lnSpc>
              <a:buClr>
                <a:schemeClr val="accent6"/>
              </a:buClr>
              <a:buFontTx/>
              <a:buChar char="-"/>
            </a:pPr>
            <a:r>
              <a:rPr lang="en-AU" dirty="0" smtClean="0">
                <a:solidFill>
                  <a:srgbClr val="000000"/>
                </a:solidFill>
              </a:rPr>
              <a:t>Intracranial mass </a:t>
            </a:r>
          </a:p>
          <a:p>
            <a:pPr lvl="1">
              <a:lnSpc>
                <a:spcPct val="130000"/>
              </a:lnSpc>
              <a:buClr>
                <a:schemeClr val="accent6"/>
              </a:buClr>
              <a:buFontTx/>
              <a:buChar char="-"/>
            </a:pPr>
            <a:r>
              <a:rPr lang="en-AU" dirty="0" smtClean="0">
                <a:solidFill>
                  <a:srgbClr val="000000"/>
                </a:solidFill>
              </a:rPr>
              <a:t>Sever systemic hypertension</a:t>
            </a:r>
          </a:p>
          <a:p>
            <a:pPr lvl="1">
              <a:lnSpc>
                <a:spcPct val="130000"/>
              </a:lnSpc>
              <a:buClr>
                <a:schemeClr val="accent6"/>
              </a:buClr>
              <a:buFontTx/>
              <a:buChar char="-"/>
            </a:pPr>
            <a:r>
              <a:rPr lang="en-AU" dirty="0" smtClean="0">
                <a:solidFill>
                  <a:srgbClr val="000000"/>
                </a:solidFill>
              </a:rPr>
              <a:t>Idiopathic intracranial hypertension (</a:t>
            </a:r>
            <a:r>
              <a:rPr lang="en-AU" dirty="0" err="1" smtClean="0">
                <a:solidFill>
                  <a:srgbClr val="000000"/>
                </a:solidFill>
              </a:rPr>
              <a:t>pseudotumor</a:t>
            </a:r>
            <a:r>
              <a:rPr lang="en-AU" dirty="0" smtClean="0">
                <a:solidFill>
                  <a:srgbClr val="000000"/>
                </a:solidFill>
              </a:rPr>
              <a:t> </a:t>
            </a:r>
            <a:r>
              <a:rPr lang="en-AU" dirty="0" err="1" smtClean="0">
                <a:solidFill>
                  <a:srgbClr val="000000"/>
                </a:solidFill>
              </a:rPr>
              <a:t>cerebri</a:t>
            </a:r>
            <a:r>
              <a:rPr lang="en-AU" dirty="0" smtClean="0">
                <a:solidFill>
                  <a:srgbClr val="000000"/>
                </a:solidFill>
              </a:rPr>
              <a:t>)  </a:t>
            </a:r>
            <a:endParaRPr lang="en-AU" dirty="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a:p>
            <a:pPr marL="457200" lvl="1" indent="0">
              <a:lnSpc>
                <a:spcPct val="130000"/>
              </a:lnSpc>
              <a:buClr>
                <a:schemeClr val="accent6"/>
              </a:buClr>
              <a:buNone/>
            </a:pPr>
            <a:endParaRPr lang="en-US" dirty="0" smtClean="0">
              <a:solidFill>
                <a:srgbClr val="000000"/>
              </a:solidFill>
            </a:endParaRP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Visual pathway disorders</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508498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8346"/>
            <a:ext cx="8229600" cy="4637817"/>
          </a:xfrm>
          <a:solidFill>
            <a:srgbClr val="F2F2F2"/>
          </a:solidFill>
        </p:spPr>
        <p:txBody>
          <a:bodyPr>
            <a:noAutofit/>
          </a:bodyPr>
          <a:lstStyle/>
          <a:p>
            <a:pPr>
              <a:lnSpc>
                <a:spcPct val="130000"/>
              </a:lnSpc>
              <a:buClr>
                <a:schemeClr val="accent6"/>
              </a:buClr>
              <a:buFont typeface="Wingdings" charset="2"/>
              <a:buChar char="§"/>
            </a:pPr>
            <a:r>
              <a:rPr lang="en-US" dirty="0" smtClean="0">
                <a:solidFill>
                  <a:schemeClr val="bg1"/>
                </a:solidFill>
              </a:rPr>
              <a:t>  </a:t>
            </a:r>
            <a:r>
              <a:rPr lang="en-US" sz="2800" dirty="0" smtClean="0">
                <a:solidFill>
                  <a:schemeClr val="bg1"/>
                </a:solidFill>
              </a:rPr>
              <a:t>a patient presented with this visual field defect.</a:t>
            </a:r>
            <a:endParaRPr lang="en-US" sz="2800" dirty="0" smtClean="0">
              <a:solidFill>
                <a:srgbClr val="000000"/>
              </a:solidFill>
            </a:endParaRPr>
          </a:p>
          <a:p>
            <a:pPr marL="457200" lvl="1" indent="0">
              <a:lnSpc>
                <a:spcPct val="130000"/>
              </a:lnSpc>
              <a:buClr>
                <a:schemeClr val="accent6"/>
              </a:buClr>
              <a:buNone/>
            </a:pPr>
            <a:r>
              <a:rPr lang="en-US" dirty="0" smtClean="0">
                <a:solidFill>
                  <a:srgbClr val="000000"/>
                </a:solidFill>
              </a:rPr>
              <a:t>Which one of the following diagnosis is the most </a:t>
            </a:r>
          </a:p>
          <a:p>
            <a:pPr marL="457200" lvl="1" indent="0">
              <a:lnSpc>
                <a:spcPct val="130000"/>
              </a:lnSpc>
              <a:buClr>
                <a:schemeClr val="accent6"/>
              </a:buClr>
              <a:buNone/>
            </a:pPr>
            <a:r>
              <a:rPr lang="en-US" dirty="0" smtClean="0">
                <a:solidFill>
                  <a:srgbClr val="000000"/>
                </a:solidFill>
              </a:rPr>
              <a:t>Likely?</a:t>
            </a:r>
          </a:p>
          <a:p>
            <a:pPr marL="971550" lvl="1" indent="-514350">
              <a:lnSpc>
                <a:spcPct val="130000"/>
              </a:lnSpc>
              <a:buClr>
                <a:schemeClr val="accent6"/>
              </a:buClr>
              <a:buAutoNum type="alphaLcPeriod"/>
            </a:pPr>
            <a:r>
              <a:rPr lang="en-US" dirty="0" smtClean="0">
                <a:solidFill>
                  <a:srgbClr val="000000"/>
                </a:solidFill>
              </a:rPr>
              <a:t>Optic neuritis</a:t>
            </a:r>
          </a:p>
          <a:p>
            <a:pPr marL="971550" lvl="1" indent="-514350">
              <a:lnSpc>
                <a:spcPct val="130000"/>
              </a:lnSpc>
              <a:buClr>
                <a:schemeClr val="accent6"/>
              </a:buClr>
              <a:buAutoNum type="alphaLcPeriod"/>
            </a:pPr>
            <a:r>
              <a:rPr lang="en-US" dirty="0">
                <a:solidFill>
                  <a:srgbClr val="000000"/>
                </a:solidFill>
              </a:rPr>
              <a:t> </a:t>
            </a:r>
            <a:r>
              <a:rPr lang="en-US" dirty="0" smtClean="0">
                <a:solidFill>
                  <a:srgbClr val="000000"/>
                </a:solidFill>
              </a:rPr>
              <a:t>tilted discs</a:t>
            </a:r>
          </a:p>
          <a:p>
            <a:pPr marL="971550" lvl="1" indent="-514350">
              <a:lnSpc>
                <a:spcPct val="130000"/>
              </a:lnSpc>
              <a:buClr>
                <a:schemeClr val="accent6"/>
              </a:buClr>
              <a:buAutoNum type="alphaLcPeriod"/>
            </a:pPr>
            <a:r>
              <a:rPr lang="en-US" dirty="0">
                <a:solidFill>
                  <a:srgbClr val="000000"/>
                </a:solidFill>
              </a:rPr>
              <a:t> </a:t>
            </a:r>
            <a:r>
              <a:rPr lang="en-US" dirty="0" smtClean="0">
                <a:solidFill>
                  <a:srgbClr val="000000"/>
                </a:solidFill>
              </a:rPr>
              <a:t>pituitary tumor</a:t>
            </a:r>
          </a:p>
          <a:p>
            <a:pPr marL="971550" lvl="1" indent="-514350">
              <a:lnSpc>
                <a:spcPct val="130000"/>
              </a:lnSpc>
              <a:buClr>
                <a:schemeClr val="accent6"/>
              </a:buClr>
              <a:buAutoNum type="alphaLcPeriod"/>
            </a:pPr>
            <a:r>
              <a:rPr lang="en-US" dirty="0" smtClean="0">
                <a:solidFill>
                  <a:srgbClr val="000000"/>
                </a:solidFill>
              </a:rPr>
              <a:t>6</a:t>
            </a:r>
            <a:r>
              <a:rPr lang="en-US" baseline="30000" dirty="0" smtClean="0">
                <a:solidFill>
                  <a:srgbClr val="000000"/>
                </a:solidFill>
              </a:rPr>
              <a:t>th</a:t>
            </a:r>
            <a:r>
              <a:rPr lang="en-US" dirty="0" smtClean="0">
                <a:solidFill>
                  <a:srgbClr val="000000"/>
                </a:solidFill>
              </a:rPr>
              <a:t> nerve palsy</a:t>
            </a:r>
          </a:p>
        </p:txBody>
      </p:sp>
      <p:sp>
        <p:nvSpPr>
          <p:cNvPr id="4" name="Title 1"/>
          <p:cNvSpPr>
            <a:spLocks noGrp="1"/>
          </p:cNvSpPr>
          <p:nvPr>
            <p:ph type="title"/>
          </p:nvPr>
        </p:nvSpPr>
        <p:spPr>
          <a:xfrm>
            <a:off x="457200" y="274638"/>
            <a:ext cx="8229600" cy="954348"/>
          </a:xfrm>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MCQ</a:t>
            </a:r>
            <a:endParaRPr lang="en-US" sz="2800" dirty="0"/>
          </a:p>
        </p:txBody>
      </p:sp>
      <p:sp>
        <p:nvSpPr>
          <p:cNvPr id="9" name="TextBox 8"/>
          <p:cNvSpPr txBox="1"/>
          <p:nvPr/>
        </p:nvSpPr>
        <p:spPr>
          <a:xfrm>
            <a:off x="7274512" y="6324771"/>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5055766" y="2938808"/>
            <a:ext cx="3051727" cy="2212708"/>
          </a:xfrm>
          <a:prstGeom prst="rect">
            <a:avLst/>
          </a:prstGeom>
        </p:spPr>
      </p:pic>
    </p:spTree>
    <p:extLst>
      <p:ext uri="{BB962C8B-B14F-4D97-AF65-F5344CB8AC3E}">
        <p14:creationId xmlns:p14="http://schemas.microsoft.com/office/powerpoint/2010/main" xmlns="" val="2806393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15"/>
            <a:ext cx="8229600" cy="1663435"/>
          </a:xfrm>
        </p:spPr>
        <p:style>
          <a:lnRef idx="1">
            <a:schemeClr val="dk1"/>
          </a:lnRef>
          <a:fillRef idx="2">
            <a:schemeClr val="dk1"/>
          </a:fillRef>
          <a:effectRef idx="1">
            <a:schemeClr val="dk1"/>
          </a:effectRef>
          <a:fontRef idx="minor">
            <a:schemeClr val="dk1"/>
          </a:fontRef>
        </p:style>
        <p:txBody>
          <a:bodyPr>
            <a:normAutofit/>
          </a:bodyPr>
          <a:lstStyle/>
          <a:p>
            <a:r>
              <a:rPr lang="en-US" sz="2800" b="1" dirty="0" smtClean="0">
                <a:solidFill>
                  <a:srgbClr val="000000"/>
                </a:solidFill>
              </a:rPr>
              <a:t>Thank you</a:t>
            </a:r>
            <a:endParaRPr lang="en-US" sz="2800" b="1" dirty="0">
              <a:solidFill>
                <a:srgbClr val="000000"/>
              </a:solidFill>
            </a:endParaRPr>
          </a:p>
        </p:txBody>
      </p:sp>
    </p:spTree>
    <p:extLst>
      <p:ext uri="{BB962C8B-B14F-4D97-AF65-F5344CB8AC3E}">
        <p14:creationId xmlns:p14="http://schemas.microsoft.com/office/powerpoint/2010/main" xmlns="" val="106752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794789"/>
            <a:ext cx="8229600" cy="4525963"/>
          </a:xfrm>
          <a:solidFill>
            <a:schemeClr val="tx1">
              <a:lumMod val="95000"/>
            </a:schemeClr>
          </a:solidFill>
        </p:spPr>
        <p:txBody>
          <a:bodyPr>
            <a:normAutofit/>
          </a:bodyPr>
          <a:lstStyle/>
          <a:p>
            <a:pPr>
              <a:buClr>
                <a:schemeClr val="accent6">
                  <a:lumMod val="75000"/>
                </a:schemeClr>
              </a:buClr>
              <a:buFont typeface="Wingdings" charset="2"/>
              <a:buChar char="§"/>
            </a:pPr>
            <a:r>
              <a:rPr lang="en-US" dirty="0"/>
              <a:t> </a:t>
            </a:r>
            <a:r>
              <a:rPr lang="en-US" dirty="0" smtClean="0">
                <a:solidFill>
                  <a:srgbClr val="000000"/>
                </a:solidFill>
              </a:rPr>
              <a:t>Sympathetic</a:t>
            </a:r>
            <a:r>
              <a:rPr lang="en-AU" dirty="0"/>
              <a:t> </a:t>
            </a:r>
            <a:r>
              <a:rPr lang="en-AU" dirty="0">
                <a:solidFill>
                  <a:srgbClr val="000000"/>
                </a:solidFill>
              </a:rPr>
              <a:t>(adrenergic) </a:t>
            </a:r>
            <a:r>
              <a:rPr lang="en-US" dirty="0" smtClean="0">
                <a:solidFill>
                  <a:srgbClr val="000000"/>
                </a:solidFill>
              </a:rPr>
              <a:t>pathway:</a:t>
            </a:r>
          </a:p>
          <a:p>
            <a:pPr lvl="1">
              <a:buClr>
                <a:schemeClr val="accent6">
                  <a:lumMod val="75000"/>
                </a:schemeClr>
              </a:buClr>
              <a:buFont typeface="Arial"/>
              <a:buChar char="•"/>
            </a:pPr>
            <a:r>
              <a:rPr lang="en-US" dirty="0">
                <a:solidFill>
                  <a:srgbClr val="000000"/>
                </a:solidFill>
              </a:rPr>
              <a:t> </a:t>
            </a:r>
            <a:r>
              <a:rPr lang="en-US" dirty="0" smtClean="0">
                <a:solidFill>
                  <a:srgbClr val="000000"/>
                </a:solidFill>
              </a:rPr>
              <a:t> </a:t>
            </a:r>
            <a:endParaRPr lang="en-US" sz="2400" dirty="0">
              <a:solidFill>
                <a:srgbClr val="000000"/>
              </a:solidFill>
            </a:endParaRPr>
          </a:p>
        </p:txBody>
      </p:sp>
      <p:sp>
        <p:nvSpPr>
          <p:cNvPr id="4" name="TextBox 3"/>
          <p:cNvSpPr txBox="1"/>
          <p:nvPr/>
        </p:nvSpPr>
        <p:spPr>
          <a:xfrm>
            <a:off x="1218858" y="2406765"/>
            <a:ext cx="2273838" cy="3416320"/>
          </a:xfrm>
          <a:prstGeom prst="rect">
            <a:avLst/>
          </a:prstGeom>
          <a:noFill/>
        </p:spPr>
        <p:txBody>
          <a:bodyPr wrap="square" rtlCol="0">
            <a:spAutoFit/>
          </a:bodyPr>
          <a:lstStyle/>
          <a:p>
            <a:r>
              <a:rPr lang="en-AU" sz="2400" dirty="0">
                <a:solidFill>
                  <a:srgbClr val="000000"/>
                </a:solidFill>
              </a:rPr>
              <a:t>Pupillary dilation is mediated through three-   neuron sympathetic (adrenergic) pathways that originate in the hypothalamus</a:t>
            </a:r>
            <a:endParaRPr lang="en-US" sz="2400" dirty="0"/>
          </a:p>
        </p:txBody>
      </p:sp>
      <p:pic>
        <p:nvPicPr>
          <p:cNvPr id="5" name="Picture 4"/>
          <p:cNvPicPr>
            <a:picLocks noChangeAspect="1"/>
          </p:cNvPicPr>
          <p:nvPr/>
        </p:nvPicPr>
        <p:blipFill>
          <a:blip r:embed="rId3">
            <a:alphaModFix/>
            <a:extLst>
              <a:ext uri="{BEBA8EAE-BF5A-486C-A8C5-ECC9F3942E4B}">
                <a14:imgProps xmlns:a14="http://schemas.microsoft.com/office/drawing/2010/main" xmlns="">
                  <a14:imgLayer r:embed="rId4">
                    <a14:imgEffect>
                      <a14:sharpenSoften amount="48000"/>
                    </a14:imgEffect>
                    <a14:imgEffect>
                      <a14:brightnessContrast bright="-26000" contrast="65000"/>
                    </a14:imgEffect>
                  </a14:imgLayer>
                </a14:imgProps>
              </a:ext>
            </a:extLst>
          </a:blip>
          <a:stretch>
            <a:fillRect/>
          </a:stretch>
        </p:blipFill>
        <p:spPr>
          <a:xfrm>
            <a:off x="4701312" y="2465521"/>
            <a:ext cx="3728273" cy="3689634"/>
          </a:xfrm>
          <a:prstGeom prst="rect">
            <a:avLst/>
          </a:prstGeom>
          <a:ln>
            <a:noFill/>
          </a:ln>
          <a:effectLst>
            <a:softEdge rad="112500"/>
          </a:effectLst>
        </p:spPr>
      </p:pic>
      <p:sp>
        <p:nvSpPr>
          <p:cNvPr id="7" name="Oval 6"/>
          <p:cNvSpPr/>
          <p:nvPr/>
        </p:nvSpPr>
        <p:spPr>
          <a:xfrm>
            <a:off x="4927062" y="4530430"/>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8" name="Oval 7"/>
          <p:cNvSpPr/>
          <p:nvPr/>
        </p:nvSpPr>
        <p:spPr>
          <a:xfrm>
            <a:off x="6400332" y="4669814"/>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9" name="Oval 8"/>
          <p:cNvSpPr/>
          <p:nvPr/>
        </p:nvSpPr>
        <p:spPr>
          <a:xfrm>
            <a:off x="6400332" y="3973451"/>
            <a:ext cx="932067" cy="35845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chemeClr val="tx1"/>
                </a:solidFill>
              </a:ln>
            </a:endParaRPr>
          </a:p>
        </p:txBody>
      </p:sp>
      <p:sp>
        <p:nvSpPr>
          <p:cNvPr id="10" name="TextBox 9"/>
          <p:cNvSpPr txBox="1"/>
          <p:nvPr/>
        </p:nvSpPr>
        <p:spPr>
          <a:xfrm>
            <a:off x="4834464" y="5910348"/>
            <a:ext cx="3595121" cy="338554"/>
          </a:xfrm>
          <a:prstGeom prst="rect">
            <a:avLst/>
          </a:prstGeom>
          <a:noFill/>
        </p:spPr>
        <p:txBody>
          <a:bodyPr wrap="square" rtlCol="0">
            <a:spAutoFit/>
          </a:bodyPr>
          <a:lstStyle/>
          <a:p>
            <a:r>
              <a:rPr lang="en-US" sz="800" dirty="0" smtClean="0">
                <a:solidFill>
                  <a:srgbClr val="000000"/>
                </a:solidFill>
              </a:rPr>
              <a:t>Neuro-ophthalmology, Basic </a:t>
            </a:r>
            <a:r>
              <a:rPr lang="en-US" sz="800" dirty="0">
                <a:solidFill>
                  <a:srgbClr val="000000"/>
                </a:solidFill>
              </a:rPr>
              <a:t>and Clinical Science </a:t>
            </a:r>
            <a:r>
              <a:rPr lang="en-US" sz="800" dirty="0" smtClean="0">
                <a:solidFill>
                  <a:srgbClr val="000000"/>
                </a:solidFill>
              </a:rPr>
              <a:t>Course. </a:t>
            </a:r>
            <a:r>
              <a:rPr lang="en-US" sz="800" dirty="0">
                <a:solidFill>
                  <a:srgbClr val="000000"/>
                </a:solidFill>
              </a:rPr>
              <a:t>American Academy of Ophthalmology, </a:t>
            </a:r>
            <a:r>
              <a:rPr lang="en-US" sz="800" dirty="0" smtClean="0">
                <a:solidFill>
                  <a:srgbClr val="000000"/>
                </a:solidFill>
              </a:rPr>
              <a:t>2007</a:t>
            </a:r>
            <a:endParaRPr lang="en-US" sz="800" dirty="0">
              <a:solidFill>
                <a:srgbClr val="000000"/>
              </a:solidFill>
            </a:endParaRPr>
          </a:p>
        </p:txBody>
      </p:sp>
    </p:spTree>
    <p:extLst>
      <p:ext uri="{BB962C8B-B14F-4D97-AF65-F5344CB8AC3E}">
        <p14:creationId xmlns:p14="http://schemas.microsoft.com/office/powerpoint/2010/main" xmlns="" val="2941747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8938"/>
          </a:xfrm>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3" name="Content Placeholder 2"/>
          <p:cNvSpPr>
            <a:spLocks noGrp="1"/>
          </p:cNvSpPr>
          <p:nvPr>
            <p:ph idx="1"/>
          </p:nvPr>
        </p:nvSpPr>
        <p:spPr>
          <a:xfrm>
            <a:off x="457200" y="1561437"/>
            <a:ext cx="8229600" cy="4525963"/>
          </a:xfrm>
          <a:solidFill>
            <a:schemeClr val="tx1">
              <a:lumMod val="95000"/>
            </a:schemeClr>
          </a:solidFill>
        </p:spPr>
        <p:txBody>
          <a:bodyPr/>
          <a:lstStyle/>
          <a:p>
            <a:pPr>
              <a:buClr>
                <a:schemeClr val="accent6">
                  <a:lumMod val="75000"/>
                </a:schemeClr>
              </a:buClr>
              <a:buFont typeface="Wingdings" charset="2"/>
              <a:buChar char="§"/>
            </a:pPr>
            <a:r>
              <a:rPr lang="en-US" sz="2400" dirty="0" smtClean="0">
                <a:solidFill>
                  <a:srgbClr val="000000"/>
                </a:solidFill>
              </a:rPr>
              <a:t> </a:t>
            </a:r>
            <a:r>
              <a:rPr lang="en-US" dirty="0" smtClean="0">
                <a:solidFill>
                  <a:srgbClr val="000000"/>
                </a:solidFill>
              </a:rPr>
              <a:t>parasympathetic </a:t>
            </a:r>
            <a:r>
              <a:rPr lang="en-AU" dirty="0">
                <a:solidFill>
                  <a:srgbClr val="000000"/>
                </a:solidFill>
              </a:rPr>
              <a:t>(cholinergic) </a:t>
            </a:r>
            <a:r>
              <a:rPr lang="en-US" dirty="0" smtClean="0">
                <a:solidFill>
                  <a:srgbClr val="000000"/>
                </a:solidFill>
              </a:rPr>
              <a:t>pathway:</a:t>
            </a:r>
          </a:p>
          <a:p>
            <a:pPr marL="457200" lvl="1" indent="0">
              <a:buClr>
                <a:schemeClr val="accent6">
                  <a:lumMod val="75000"/>
                </a:schemeClr>
              </a:buClr>
              <a:buNone/>
            </a:pPr>
            <a:r>
              <a:rPr lang="en-US" sz="2000" dirty="0" smtClean="0">
                <a:solidFill>
                  <a:srgbClr val="000000"/>
                </a:solidFill>
              </a:rPr>
              <a:t> </a:t>
            </a:r>
            <a:endParaRPr lang="en-US" sz="2000" dirty="0">
              <a:solidFill>
                <a:srgbClr val="00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sharpenSoften amount="83000"/>
                    </a14:imgEffect>
                    <a14:imgEffect>
                      <a14:brightnessContrast bright="15000" contrast="-22000"/>
                    </a14:imgEffect>
                  </a14:imgLayer>
                </a14:imgProps>
              </a:ext>
            </a:extLst>
          </a:blip>
          <a:stretch>
            <a:fillRect/>
          </a:stretch>
        </p:blipFill>
        <p:spPr>
          <a:xfrm>
            <a:off x="1341770" y="2212174"/>
            <a:ext cx="5868956" cy="3605027"/>
          </a:xfrm>
          <a:prstGeom prst="rect">
            <a:avLst/>
          </a:prstGeom>
          <a:ln>
            <a:solidFill>
              <a:schemeClr val="bg1"/>
            </a:solidFill>
          </a:ln>
        </p:spPr>
      </p:pic>
      <p:sp>
        <p:nvSpPr>
          <p:cNvPr id="5" name="TextBox 4"/>
          <p:cNvSpPr txBox="1"/>
          <p:nvPr/>
        </p:nvSpPr>
        <p:spPr>
          <a:xfrm>
            <a:off x="2437717" y="5806961"/>
            <a:ext cx="3533666" cy="369332"/>
          </a:xfrm>
          <a:prstGeom prst="rect">
            <a:avLst/>
          </a:prstGeom>
          <a:noFill/>
        </p:spPr>
        <p:txBody>
          <a:bodyPr wrap="square" rtlCol="0">
            <a:spAutoFit/>
          </a:bodyPr>
          <a:lstStyle/>
          <a:p>
            <a:endParaRPr lang="en-US" dirty="0"/>
          </a:p>
        </p:txBody>
      </p:sp>
      <p:sp>
        <p:nvSpPr>
          <p:cNvPr id="6" name="Rectangle 5"/>
          <p:cNvSpPr/>
          <p:nvPr/>
        </p:nvSpPr>
        <p:spPr>
          <a:xfrm>
            <a:off x="1937755" y="5851845"/>
            <a:ext cx="4572000" cy="230832"/>
          </a:xfrm>
          <a:prstGeom prst="rect">
            <a:avLst/>
          </a:prstGeom>
        </p:spPr>
        <p:txBody>
          <a:bodyPr>
            <a:spAutoFit/>
          </a:bodyPr>
          <a:lstStyle/>
          <a:p>
            <a:r>
              <a:rPr lang="en-US" sz="900" dirty="0">
                <a:solidFill>
                  <a:srgbClr val="000000"/>
                </a:solidFill>
              </a:rPr>
              <a:t>http://</a:t>
            </a:r>
            <a:r>
              <a:rPr lang="en-US" sz="900" dirty="0" err="1">
                <a:solidFill>
                  <a:srgbClr val="000000"/>
                </a:solidFill>
              </a:rPr>
              <a:t>oerpub.github.io</a:t>
            </a:r>
            <a:r>
              <a:rPr lang="en-US" sz="900" dirty="0">
                <a:solidFill>
                  <a:srgbClr val="000000"/>
                </a:solidFill>
              </a:rPr>
              <a:t>/</a:t>
            </a:r>
            <a:r>
              <a:rPr lang="en-US" sz="900" dirty="0" err="1">
                <a:solidFill>
                  <a:srgbClr val="000000"/>
                </a:solidFill>
              </a:rPr>
              <a:t>epubjs</a:t>
            </a:r>
            <a:r>
              <a:rPr lang="en-US" sz="900" dirty="0">
                <a:solidFill>
                  <a:srgbClr val="000000"/>
                </a:solidFill>
              </a:rPr>
              <a:t>-demo-book/resources/1509_Pupillary_Reflex_Pathways.jpg</a:t>
            </a:r>
            <a:endParaRPr lang="en-AU" sz="900" dirty="0">
              <a:solidFill>
                <a:srgbClr val="000000"/>
              </a:solidFill>
            </a:endParaRPr>
          </a:p>
        </p:txBody>
      </p:sp>
    </p:spTree>
    <p:extLst>
      <p:ext uri="{BB962C8B-B14F-4D97-AF65-F5344CB8AC3E}">
        <p14:creationId xmlns:p14="http://schemas.microsoft.com/office/powerpoint/2010/main" xmlns="" val="354779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solidFill>
            <a:schemeClr val="tx1">
              <a:lumMod val="95000"/>
            </a:schemeClr>
          </a:solidFill>
        </p:spPr>
        <p:txBody>
          <a:bodyPr/>
          <a:lstStyle/>
          <a:p>
            <a:pPr>
              <a:buClr>
                <a:schemeClr val="accent6">
                  <a:lumMod val="75000"/>
                </a:schemeClr>
              </a:buClr>
              <a:buFont typeface="Wingdings" charset="2"/>
              <a:buChar char="§"/>
            </a:pPr>
            <a:r>
              <a:rPr lang="en-US" sz="2400" dirty="0" smtClean="0">
                <a:solidFill>
                  <a:srgbClr val="000000"/>
                </a:solidFill>
              </a:rPr>
              <a:t> </a:t>
            </a:r>
            <a:endParaRPr lang="en-US" sz="2000" dirty="0">
              <a:solidFill>
                <a:srgbClr val="000000"/>
              </a:solidFill>
            </a:endParaRPr>
          </a:p>
        </p:txBody>
      </p:sp>
      <p:sp>
        <p:nvSpPr>
          <p:cNvPr id="6" name="Content Placeholder 2"/>
          <p:cNvSpPr txBox="1">
            <a:spLocks/>
          </p:cNvSpPr>
          <p:nvPr/>
        </p:nvSpPr>
        <p:spPr>
          <a:xfrm>
            <a:off x="528898" y="1600200"/>
            <a:ext cx="8229600" cy="4525963"/>
          </a:xfrm>
          <a:prstGeom prst="rect">
            <a:avLst/>
          </a:prstGeom>
          <a:solidFill>
            <a:schemeClr val="tx1">
              <a:lumMod val="9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charset="2"/>
              <a:buChar char="§"/>
            </a:pPr>
            <a:r>
              <a:rPr lang="en-US" sz="2400" dirty="0" smtClean="0">
                <a:solidFill>
                  <a:srgbClr val="000000"/>
                </a:solidFill>
              </a:rPr>
              <a:t> </a:t>
            </a:r>
            <a:r>
              <a:rPr lang="en-US" dirty="0" smtClean="0">
                <a:solidFill>
                  <a:srgbClr val="000000"/>
                </a:solidFill>
              </a:rPr>
              <a:t> Examination of the pupil :</a:t>
            </a:r>
          </a:p>
          <a:p>
            <a:pPr>
              <a:buClr>
                <a:schemeClr val="accent6">
                  <a:lumMod val="75000"/>
                </a:schemeClr>
              </a:buClr>
              <a:buFont typeface="Wingdings" charset="2"/>
              <a:buChar char="§"/>
            </a:pPr>
            <a:endParaRPr lang="en-US" sz="16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Best </a:t>
            </a:r>
            <a:r>
              <a:rPr lang="en-US" sz="2400" dirty="0">
                <a:solidFill>
                  <a:srgbClr val="000000"/>
                </a:solidFill>
              </a:rPr>
              <a:t>conducted in dim </a:t>
            </a:r>
            <a:r>
              <a:rPr lang="en-US" sz="2400" dirty="0" smtClean="0">
                <a:solidFill>
                  <a:srgbClr val="000000"/>
                </a:solidFill>
              </a:rPr>
              <a:t>light</a:t>
            </a:r>
            <a:r>
              <a:rPr lang="en-AU" sz="2400" dirty="0" smtClean="0">
                <a:solidFill>
                  <a:srgbClr val="000000"/>
                </a:solidFill>
              </a:rPr>
              <a:t> room using a bright light </a:t>
            </a:r>
            <a:r>
              <a:rPr lang="en-US" sz="2400" dirty="0" smtClean="0">
                <a:solidFill>
                  <a:srgbClr val="000000"/>
                </a:solidFill>
              </a:rPr>
              <a:t> </a:t>
            </a:r>
          </a:p>
          <a:p>
            <a:pPr lvl="1">
              <a:buClr>
                <a:schemeClr val="accent6">
                  <a:lumMod val="75000"/>
                </a:schemeClr>
              </a:buClr>
              <a:buFont typeface="Arial"/>
              <a:buChar char="•"/>
            </a:pPr>
            <a:r>
              <a:rPr lang="en-US" sz="2400" dirty="0" smtClean="0">
                <a:solidFill>
                  <a:srgbClr val="000000"/>
                </a:solidFill>
              </a:rPr>
              <a:t>The </a:t>
            </a:r>
            <a:r>
              <a:rPr lang="en-US" sz="2400" dirty="0">
                <a:solidFill>
                  <a:srgbClr val="000000"/>
                </a:solidFill>
              </a:rPr>
              <a:t>patient should be relaxed and fixing on a distant object</a:t>
            </a:r>
            <a:r>
              <a:rPr lang="en-AU" sz="2400" dirty="0">
                <a:solidFill>
                  <a:srgbClr val="000000"/>
                </a:solidFill>
              </a:rPr>
              <a:t> </a:t>
            </a:r>
            <a:endParaRPr lang="en-AU" sz="2400" dirty="0" smtClean="0">
              <a:solidFill>
                <a:srgbClr val="000000"/>
              </a:solidFill>
            </a:endParaRPr>
          </a:p>
          <a:p>
            <a:pPr lvl="1">
              <a:buClr>
                <a:schemeClr val="accent6">
                  <a:lumMod val="75000"/>
                </a:schemeClr>
              </a:buClr>
              <a:buFont typeface="Arial"/>
              <a:buChar char="•"/>
            </a:pPr>
            <a:r>
              <a:rPr lang="en-US" sz="2400" dirty="0" smtClean="0">
                <a:solidFill>
                  <a:srgbClr val="000000"/>
                </a:solidFill>
              </a:rPr>
              <a:t>The </a:t>
            </a:r>
            <a:r>
              <a:rPr lang="en-US" sz="2400" dirty="0">
                <a:solidFill>
                  <a:srgbClr val="000000"/>
                </a:solidFill>
              </a:rPr>
              <a:t>size, shape, and position of each pupil should be noted in light and dark conditions</a:t>
            </a:r>
            <a:r>
              <a:rPr lang="en-AU" sz="2400" dirty="0">
                <a:solidFill>
                  <a:srgbClr val="000000"/>
                </a:solidFill>
              </a:rPr>
              <a:t> </a:t>
            </a:r>
            <a:endParaRPr lang="en-AU" sz="2400" dirty="0" smtClean="0">
              <a:solidFill>
                <a:srgbClr val="000000"/>
              </a:solidFill>
            </a:endParaRPr>
          </a:p>
          <a:p>
            <a:pPr lvl="1">
              <a:buClr>
                <a:schemeClr val="accent6">
                  <a:lumMod val="75000"/>
                </a:schemeClr>
              </a:buClr>
              <a:buFont typeface="Arial"/>
              <a:buChar char="•"/>
            </a:pPr>
            <a:r>
              <a:rPr lang="en-AU" sz="2400" dirty="0" smtClean="0">
                <a:solidFill>
                  <a:srgbClr val="000000"/>
                </a:solidFill>
              </a:rPr>
              <a:t>Check light reflex looking for </a:t>
            </a:r>
            <a:r>
              <a:rPr lang="en-US" sz="2400" dirty="0">
                <a:solidFill>
                  <a:srgbClr val="000000"/>
                </a:solidFill>
              </a:rPr>
              <a:t>a</a:t>
            </a:r>
            <a:r>
              <a:rPr lang="en-US" sz="2400" dirty="0" smtClean="0">
                <a:solidFill>
                  <a:srgbClr val="000000"/>
                </a:solidFill>
              </a:rPr>
              <a:t> </a:t>
            </a:r>
            <a:r>
              <a:rPr lang="en-US" sz="2400" dirty="0">
                <a:solidFill>
                  <a:srgbClr val="000000"/>
                </a:solidFill>
              </a:rPr>
              <a:t>relative afferent pupillary defect </a:t>
            </a:r>
            <a:r>
              <a:rPr lang="en-AU" sz="2400" dirty="0" smtClean="0">
                <a:solidFill>
                  <a:srgbClr val="000000"/>
                </a:solidFill>
              </a:rPr>
              <a:t>  (RAPD)</a:t>
            </a:r>
            <a:r>
              <a:rPr lang="en-US" sz="2400" dirty="0" smtClean="0">
                <a:solidFill>
                  <a:srgbClr val="000000"/>
                </a:solidFill>
              </a:rPr>
              <a:t> </a:t>
            </a:r>
          </a:p>
          <a:p>
            <a:pPr marL="457200" lvl="1" indent="0">
              <a:buClr>
                <a:schemeClr val="accent6">
                  <a:lumMod val="75000"/>
                </a:schemeClr>
              </a:buClr>
              <a:buNone/>
            </a:pPr>
            <a:endParaRPr lang="en-US" sz="2400" dirty="0">
              <a:solidFill>
                <a:srgbClr val="000000"/>
              </a:solidFill>
            </a:endParaRPr>
          </a:p>
        </p:txBody>
      </p:sp>
    </p:spTree>
    <p:extLst>
      <p:ext uri="{BB962C8B-B14F-4D97-AF65-F5344CB8AC3E}">
        <p14:creationId xmlns:p14="http://schemas.microsoft.com/office/powerpoint/2010/main" xmlns="" val="18685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solidFill>
            <a:schemeClr val="tx1">
              <a:lumMod val="95000"/>
            </a:schemeClr>
          </a:solidFill>
        </p:spPr>
        <p:txBody>
          <a:bodyPr/>
          <a:lstStyle/>
          <a:p>
            <a:pPr>
              <a:buClr>
                <a:schemeClr val="accent6">
                  <a:lumMod val="75000"/>
                </a:schemeClr>
              </a:buClr>
              <a:buFont typeface="Wingdings" charset="2"/>
              <a:buChar char="§"/>
            </a:pPr>
            <a:r>
              <a:rPr lang="en-US" sz="2400" dirty="0" smtClean="0">
                <a:solidFill>
                  <a:srgbClr val="000000"/>
                </a:solidFill>
              </a:rPr>
              <a:t> </a:t>
            </a:r>
            <a:endParaRPr lang="en-US" sz="2000" dirty="0">
              <a:solidFill>
                <a:srgbClr val="000000"/>
              </a:solidFill>
            </a:endParaRPr>
          </a:p>
        </p:txBody>
      </p:sp>
      <p:sp>
        <p:nvSpPr>
          <p:cNvPr id="6" name="Content Placeholder 2"/>
          <p:cNvSpPr txBox="1">
            <a:spLocks/>
          </p:cNvSpPr>
          <p:nvPr/>
        </p:nvSpPr>
        <p:spPr>
          <a:xfrm>
            <a:off x="528898" y="1600200"/>
            <a:ext cx="8229600" cy="4525963"/>
          </a:xfrm>
          <a:prstGeom prst="rect">
            <a:avLst/>
          </a:prstGeom>
          <a:solidFill>
            <a:schemeClr val="tx1">
              <a:lumMod val="9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lumMod val="75000"/>
                </a:schemeClr>
              </a:buClr>
              <a:buFont typeface="Wingdings" charset="2"/>
              <a:buChar char="§"/>
            </a:pPr>
            <a:r>
              <a:rPr lang="en-US" sz="2400" dirty="0" smtClean="0">
                <a:solidFill>
                  <a:srgbClr val="000000"/>
                </a:solidFill>
              </a:rPr>
              <a:t> </a:t>
            </a:r>
            <a:endParaRPr lang="en-US" sz="2400" dirty="0">
              <a:solidFill>
                <a:srgbClr val="000000"/>
              </a:solidFill>
            </a:endParaRPr>
          </a:p>
        </p:txBody>
      </p:sp>
      <p:pic>
        <p:nvPicPr>
          <p:cNvPr id="3" name="Picture 2"/>
          <p:cNvPicPr>
            <a:picLocks noChangeAspect="1"/>
          </p:cNvPicPr>
          <p:nvPr/>
        </p:nvPicPr>
        <p:blipFill>
          <a:blip r:embed="rId2"/>
          <a:stretch>
            <a:fillRect/>
          </a:stretch>
        </p:blipFill>
        <p:spPr>
          <a:xfrm>
            <a:off x="2731738" y="1938672"/>
            <a:ext cx="3975100" cy="3556000"/>
          </a:xfrm>
          <a:prstGeom prst="rect">
            <a:avLst/>
          </a:prstGeom>
        </p:spPr>
      </p:pic>
      <p:sp>
        <p:nvSpPr>
          <p:cNvPr id="7" name="TextBox 6"/>
          <p:cNvSpPr txBox="1"/>
          <p:nvPr/>
        </p:nvSpPr>
        <p:spPr>
          <a:xfrm>
            <a:off x="2363007" y="5535320"/>
            <a:ext cx="4417534" cy="230832"/>
          </a:xfrm>
          <a:prstGeom prst="rect">
            <a:avLst/>
          </a:prstGeom>
          <a:noFill/>
        </p:spPr>
        <p:txBody>
          <a:bodyPr wrap="square" rtlCol="0">
            <a:spAutoFit/>
          </a:bodyPr>
          <a:lstStyle/>
          <a:p>
            <a:r>
              <a:rPr lang="en-US" sz="900" dirty="0">
                <a:solidFill>
                  <a:srgbClr val="000000"/>
                </a:solidFill>
              </a:rPr>
              <a:t>http://</a:t>
            </a:r>
            <a:r>
              <a:rPr lang="en-US" sz="900" dirty="0" err="1">
                <a:solidFill>
                  <a:srgbClr val="000000"/>
                </a:solidFill>
              </a:rPr>
              <a:t>casemed.case.edu</a:t>
            </a:r>
            <a:r>
              <a:rPr lang="en-US" sz="900" dirty="0">
                <a:solidFill>
                  <a:srgbClr val="000000"/>
                </a:solidFill>
              </a:rPr>
              <a:t>/clerkships/neurology/</a:t>
            </a:r>
            <a:r>
              <a:rPr lang="en-US" sz="900" dirty="0" err="1">
                <a:solidFill>
                  <a:srgbClr val="000000"/>
                </a:solidFill>
              </a:rPr>
              <a:t>NeurLrngObjectives</a:t>
            </a:r>
            <a:r>
              <a:rPr lang="en-US" sz="900" dirty="0">
                <a:solidFill>
                  <a:srgbClr val="000000"/>
                </a:solidFill>
              </a:rPr>
              <a:t>/light%20reflex.jpg</a:t>
            </a:r>
          </a:p>
        </p:txBody>
      </p:sp>
    </p:spTree>
    <p:extLst>
      <p:ext uri="{BB962C8B-B14F-4D97-AF65-F5344CB8AC3E}">
        <p14:creationId xmlns:p14="http://schemas.microsoft.com/office/powerpoint/2010/main" xmlns="" val="193020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lumMod val="75000"/>
              <a:lumOff val="25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dirty="0" smtClean="0"/>
              <a:t>Pupillary Disorders</a:t>
            </a:r>
            <a:endParaRPr lang="en-US" sz="2800" dirty="0"/>
          </a:p>
        </p:txBody>
      </p:sp>
      <p:sp>
        <p:nvSpPr>
          <p:cNvPr id="5" name="Content Placeholder 2"/>
          <p:cNvSpPr>
            <a:spLocks noGrp="1"/>
          </p:cNvSpPr>
          <p:nvPr>
            <p:ph idx="1"/>
          </p:nvPr>
        </p:nvSpPr>
        <p:spPr>
          <a:xfrm>
            <a:off x="457200" y="1637522"/>
            <a:ext cx="8229600" cy="4525963"/>
          </a:xfrm>
          <a:solidFill>
            <a:schemeClr val="tx1">
              <a:lumMod val="95000"/>
            </a:schemeClr>
          </a:solidFill>
        </p:spPr>
        <p:txBody>
          <a:bodyPr/>
          <a:lstStyle/>
          <a:p>
            <a:pPr marL="0" indent="0" algn="ctr">
              <a:buClr>
                <a:schemeClr val="accent6">
                  <a:lumMod val="75000"/>
                </a:schemeClr>
              </a:buClr>
              <a:buNone/>
            </a:pPr>
            <a:r>
              <a:rPr lang="en-US" sz="2400" b="1" dirty="0" smtClean="0">
                <a:solidFill>
                  <a:srgbClr val="000000"/>
                </a:solidFill>
              </a:rPr>
              <a:t>Which pupil is abnormal?</a:t>
            </a:r>
            <a:endParaRPr lang="en-US" sz="2400" b="1" dirty="0">
              <a:solidFill>
                <a:srgbClr val="00000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sharpenSoften amount="17000"/>
                    </a14:imgEffect>
                    <a14:imgEffect>
                      <a14:brightnessContrast bright="26000" contrast="-13000"/>
                    </a14:imgEffect>
                  </a14:imgLayer>
                </a14:imgProps>
              </a:ext>
            </a:extLst>
          </a:blip>
          <a:stretch>
            <a:fillRect/>
          </a:stretch>
        </p:blipFill>
        <p:spPr>
          <a:xfrm>
            <a:off x="941845" y="2729264"/>
            <a:ext cx="7124700" cy="1727200"/>
          </a:xfrm>
          <a:prstGeom prst="rect">
            <a:avLst/>
          </a:prstGeom>
        </p:spPr>
      </p:pic>
      <p:sp>
        <p:nvSpPr>
          <p:cNvPr id="3" name="TextBox 2"/>
          <p:cNvSpPr txBox="1"/>
          <p:nvPr/>
        </p:nvSpPr>
        <p:spPr>
          <a:xfrm>
            <a:off x="3201227" y="5384531"/>
            <a:ext cx="2288480" cy="461665"/>
          </a:xfrm>
          <a:prstGeom prst="rect">
            <a:avLst/>
          </a:prstGeom>
          <a:noFill/>
        </p:spPr>
        <p:txBody>
          <a:bodyPr wrap="square" rtlCol="0">
            <a:spAutoFit/>
          </a:bodyPr>
          <a:lstStyle/>
          <a:p>
            <a:pPr algn="ctr"/>
            <a:r>
              <a:rPr lang="en-US" sz="2400" b="1" dirty="0" err="1">
                <a:solidFill>
                  <a:srgbClr val="000000"/>
                </a:solidFill>
              </a:rPr>
              <a:t>Anisocoria</a:t>
            </a:r>
            <a:r>
              <a:rPr lang="en-US" sz="2400" b="1" dirty="0">
                <a:solidFill>
                  <a:srgbClr val="000000"/>
                </a:solidFill>
              </a:rPr>
              <a:t> </a:t>
            </a:r>
          </a:p>
        </p:txBody>
      </p:sp>
    </p:spTree>
    <p:extLst>
      <p:ext uri="{BB962C8B-B14F-4D97-AF65-F5344CB8AC3E}">
        <p14:creationId xmlns:p14="http://schemas.microsoft.com/office/powerpoint/2010/main" xmlns="" val="2794221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8580</TotalTime>
  <Words>1486</Words>
  <Application>Microsoft Macintosh PowerPoint</Application>
  <PresentationFormat>On-screen Show (4:3)</PresentationFormat>
  <Paragraphs>352</Paragraphs>
  <Slides>47</Slides>
  <Notes>29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Neuro-ophthalmology review</vt:lpstr>
      <vt:lpstr> Neuro-ophthalmology deals with visual problems caused by disorders of the brain or the optic nerve connection   </vt:lpstr>
      <vt:lpstr>Part 1:  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Pupillary Disorders</vt:lpstr>
      <vt:lpstr>Part 2:  Neuromotility disorders</vt:lpstr>
      <vt:lpstr>Neuromotility disorders</vt:lpstr>
      <vt:lpstr>Neuromotility disorders</vt:lpstr>
      <vt:lpstr> Third cranial nerve (oculomotor) </vt:lpstr>
      <vt:lpstr>Neuromotility disorders</vt:lpstr>
      <vt:lpstr>Neuromotility disorders</vt:lpstr>
      <vt:lpstr>Neuromotility disorders</vt:lpstr>
      <vt:lpstr>Neuromotility disorders</vt:lpstr>
      <vt:lpstr>Neuromotility disorders</vt:lpstr>
      <vt:lpstr>Fourth cranial nerve (trochlear) palsy:</vt:lpstr>
      <vt:lpstr>Neuromotility disorders</vt:lpstr>
      <vt:lpstr>Neuromotility disorders</vt:lpstr>
      <vt:lpstr>Neuromotility disorders</vt:lpstr>
      <vt:lpstr>Part 3:  Neuromuscular disorder</vt:lpstr>
      <vt:lpstr>Ocular myasthenia gravis</vt:lpstr>
      <vt:lpstr>Ocular myasthenia gravis</vt:lpstr>
      <vt:lpstr>Ocular myasthenia gravis :</vt:lpstr>
      <vt:lpstr>Part 4:  Visual pathway disorders</vt:lpstr>
      <vt:lpstr>Visual pathway disorders:</vt:lpstr>
      <vt:lpstr>Optic nerve diseases:</vt:lpstr>
      <vt:lpstr>Optic nerve diseases:</vt:lpstr>
      <vt:lpstr>Optic nerve diseases:</vt:lpstr>
      <vt:lpstr>Optic nerve diseases:</vt:lpstr>
      <vt:lpstr>Visual pathway disorders</vt:lpstr>
      <vt:lpstr>Optic nerve diseases:</vt:lpstr>
      <vt:lpstr>Optic nerve diseases:</vt:lpstr>
      <vt:lpstr>Optic nerve diseases:</vt:lpstr>
      <vt:lpstr> Papilledema</vt:lpstr>
      <vt:lpstr> Papilledema</vt:lpstr>
      <vt:lpstr>Papilledema</vt:lpstr>
      <vt:lpstr>Visual pathway disorders</vt:lpstr>
      <vt:lpstr>MCQ</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Tariq Alhawassi</dc:creator>
  <cp:lastModifiedBy>training</cp:lastModifiedBy>
  <cp:revision>153</cp:revision>
  <dcterms:created xsi:type="dcterms:W3CDTF">2015-11-16T04:25:27Z</dcterms:created>
  <dcterms:modified xsi:type="dcterms:W3CDTF">2016-12-19T10:44:53Z</dcterms:modified>
</cp:coreProperties>
</file>