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2"/>
  </p:notes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300" r:id="rId40"/>
    <p:sldId id="302" r:id="rId41"/>
    <p:sldId id="303" r:id="rId42"/>
    <p:sldId id="305" r:id="rId43"/>
    <p:sldId id="306" r:id="rId44"/>
    <p:sldId id="310" r:id="rId45"/>
    <p:sldId id="312" r:id="rId46"/>
    <p:sldId id="313" r:id="rId47"/>
    <p:sldId id="331" r:id="rId48"/>
    <p:sldId id="316" r:id="rId49"/>
    <p:sldId id="332" r:id="rId50"/>
    <p:sldId id="320" r:id="rId51"/>
    <p:sldId id="321" r:id="rId52"/>
    <p:sldId id="323" r:id="rId53"/>
    <p:sldId id="324" r:id="rId54"/>
    <p:sldId id="325" r:id="rId55"/>
    <p:sldId id="333" r:id="rId56"/>
    <p:sldId id="334" r:id="rId57"/>
    <p:sldId id="335" r:id="rId58"/>
    <p:sldId id="330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50" r:id="rId67"/>
    <p:sldId id="351" r:id="rId68"/>
    <p:sldId id="352" r:id="rId69"/>
    <p:sldId id="353" r:id="rId70"/>
    <p:sldId id="355" r:id="rId7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 varScale="1">
        <p:scale>
          <a:sx n="105" d="100"/>
          <a:sy n="105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42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t>03/01/1438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 Fractures and 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Prof. Mohamed Zamzam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and Consultant Pediatric Orthopedic Surgeon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24" y="2636912"/>
            <a:ext cx="7637825" cy="2376264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915816" y="559016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</p:spTree>
    <p:extLst>
      <p:ext uri="{BB962C8B-B14F-4D97-AF65-F5344CB8AC3E}">
        <p14:creationId xmlns:p14="http://schemas.microsoft.com/office/powerpoint/2010/main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/>
              <a:t>Central bridges more likely to lyse.</a:t>
            </a:r>
          </a:p>
          <a:p>
            <a:pPr lvl="1" algn="l" rtl="0" eaLnBrk="1" hangingPunct="1"/>
            <a:r>
              <a:rPr lang="en-US" altLang="ar-SA" sz="2400" dirty="0" smtClean="0"/>
              <a:t>Peripheral bridges more likely to cause deformity</a:t>
            </a:r>
          </a:p>
          <a:p>
            <a:pPr lvl="1" algn="l" rtl="0" eaLnBrk="1" hangingPunct="1"/>
            <a:r>
              <a:rPr lang="en-US" altLang="ar-SA" sz="2400" dirty="0" smtClean="0"/>
              <a:t>Avoid injury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growth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(CT, MRI)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/>
              <a:t>Head injury</a:t>
            </a:r>
          </a:p>
          <a:p>
            <a:pPr algn="l" rtl="0"/>
            <a:r>
              <a:rPr lang="en-US" altLang="ar-SA" sz="3400" dirty="0" smtClean="0"/>
              <a:t>Multiple injuries</a:t>
            </a:r>
          </a:p>
          <a:p>
            <a:pPr algn="l" rtl="0"/>
            <a:r>
              <a:rPr lang="en-US" altLang="ar-SA" sz="3400" dirty="0" smtClean="0"/>
              <a:t>Open fractures</a:t>
            </a:r>
          </a:p>
          <a:p>
            <a:pPr algn="l" rtl="0"/>
            <a:r>
              <a:rPr lang="en-US" altLang="ar-SA" sz="3400" dirty="0" smtClean="0"/>
              <a:t>Displaced intra articular fractures</a:t>
            </a:r>
          </a:p>
          <a:p>
            <a:pPr lvl="1" algn="l" rtl="0">
              <a:buNone/>
            </a:pPr>
            <a:r>
              <a:rPr lang="en-US" altLang="ar-SA" sz="3400" dirty="0" smtClean="0"/>
              <a:t> ( Salter-Harris  III-IV 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(irreducible or unstable fractures)</a:t>
            </a:r>
          </a:p>
          <a:p>
            <a:pPr algn="l" rtl="0"/>
            <a:r>
              <a:rPr lang="en-US" altLang="ar-SA" sz="3400" dirty="0" smtClean="0"/>
              <a:t>Severe soft-tissue injury or fractures with vascular injury</a:t>
            </a:r>
          </a:p>
          <a:p>
            <a:pPr algn="l" rtl="0"/>
            <a:r>
              <a:rPr lang="en-US" altLang="ar-SA" sz="3400" dirty="0" smtClean="0"/>
              <a:t>Neurological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IF</a:t>
            </a:r>
          </a:p>
          <a:p>
            <a:pPr lvl="1" algn="l" rtl="0"/>
            <a:r>
              <a:rPr lang="en-US" altLang="ar-SA" dirty="0" smtClean="0"/>
              <a:t>Metaphyseal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SA" dirty="0" smtClean="0"/>
              <a:t>Boys </a:t>
            </a:r>
            <a:r>
              <a:rPr lang="en-US" altLang="ar-SA" dirty="0"/>
              <a:t>&gt; </a:t>
            </a:r>
            <a:r>
              <a:rPr lang="en-US" altLang="ar-SA" dirty="0" smtClean="0"/>
              <a:t>girls</a:t>
            </a:r>
          </a:p>
          <a:p>
            <a:pPr algn="l" rtl="0" eaLnBrk="1" hangingPunct="1"/>
            <a:r>
              <a:rPr lang="en-US" altLang="ar-SA" dirty="0" smtClean="0"/>
              <a:t>Vary in various age groups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</a:t>
            </a:r>
            <a:r>
              <a:rPr lang="en-US" altLang="ar-SA" sz="2400" dirty="0" smtClean="0"/>
              <a:t>( Infants, children, adolescents )</a:t>
            </a:r>
            <a:endParaRPr lang="en-US" altLang="ar-SA" dirty="0" smtClean="0"/>
          </a:p>
          <a:p>
            <a:pPr algn="l" rtl="0"/>
            <a:r>
              <a:rPr lang="en-US" altLang="ar-SA" dirty="0" smtClean="0"/>
              <a:t>Rate </a:t>
            </a:r>
            <a:r>
              <a:rPr lang="en-US" altLang="ar-SA" dirty="0"/>
              <a:t>increases with </a:t>
            </a:r>
            <a:r>
              <a:rPr lang="en-US" altLang="ar-SA" dirty="0" smtClean="0"/>
              <a:t>age</a:t>
            </a:r>
          </a:p>
          <a:p>
            <a:pPr algn="l" rtl="0"/>
            <a:r>
              <a:rPr lang="en-US" altLang="ar-SA" dirty="0"/>
              <a:t>Different from adult </a:t>
            </a:r>
            <a:r>
              <a:rPr lang="en-US" altLang="ar-SA" dirty="0" smtClean="0"/>
              <a:t>fractures</a:t>
            </a:r>
            <a:endParaRPr lang="en-US" altLang="ar-SA" dirty="0"/>
          </a:p>
          <a:p>
            <a:pPr lvl="1" algn="l" rtl="0" eaLnBrk="1" hangingPunct="1">
              <a:buFontTx/>
              <a:buNone/>
            </a:pPr>
            <a:endParaRPr lang="en-US" altLang="ar-SA" sz="2400" dirty="0" smtClean="0"/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.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/>
            <a:r>
              <a:rPr lang="en-US" dirty="0" smtClean="0"/>
              <a:t> 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a.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80% of clavicle fractures occur in the shaft</a:t>
            </a:r>
          </a:p>
          <a:p>
            <a:pPr algn="l" rtl="0"/>
            <a:r>
              <a:rPr lang="en-US" dirty="0" smtClean="0"/>
              <a:t>The periosteal sleeve always remains in the anatomic position. Therefore, remodeling is ensured.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/>
              <a:t>Mechanism 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/>
              <a:t>Direct: it carries the highest incidence of injury to the underlying neurovascular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Painful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altLang="ar-SA" dirty="0"/>
              <a:t>Children have different physiology and anatomy</a:t>
            </a:r>
          </a:p>
          <a:p>
            <a:pPr marL="0" indent="0" algn="l" rtl="0" eaLnBrk="1" hangingPunct="1">
              <a:buNone/>
            </a:pPr>
            <a:endParaRPr lang="en-US" altLang="ar-SA" dirty="0" smtClean="0"/>
          </a:p>
          <a:p>
            <a:pPr algn="l" rtl="0" eaLnBrk="1" hangingPunct="1"/>
            <a:r>
              <a:rPr lang="en-US" altLang="ar-SA" dirty="0" smtClean="0"/>
              <a:t>Growth plate: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remodeling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I:</a:t>
            </a:r>
            <a:br>
              <a:rPr lang="en-US" dirty="0"/>
            </a:br>
            <a:r>
              <a:rPr lang="en-US" dirty="0"/>
              <a:t>Medial third</a:t>
            </a:r>
            <a:endParaRPr lang="ar-SA" dirty="0"/>
          </a:p>
          <a:p>
            <a:pPr algn="l" rtl="0"/>
            <a:r>
              <a:rPr lang="en-US" dirty="0" smtClean="0"/>
              <a:t>Type II: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Middle third (most 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</a:t>
            </a:r>
            <a:br>
              <a:rPr lang="en-US" dirty="0"/>
            </a:br>
            <a:r>
              <a:rPr lang="en-US" dirty="0" smtClean="0"/>
              <a:t>Lateral third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Newborn:</a:t>
            </a:r>
          </a:p>
          <a:p>
            <a:pPr marL="0" indent="0" algn="l" rtl="0">
              <a:buNone/>
            </a:pPr>
            <a:r>
              <a:rPr lang="en-US" dirty="0" smtClean="0"/>
              <a:t>unite in 1 week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Up to 2 years: </a:t>
            </a:r>
          </a:p>
          <a:p>
            <a:pPr marL="0" indent="0" algn="l" rtl="0">
              <a:buNone/>
            </a:pPr>
            <a:r>
              <a:rPr lang="en-US" dirty="0" smtClean="0"/>
              <a:t>figure-of-eight for 2 weeks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Age </a:t>
            </a:r>
            <a:r>
              <a:rPr lang="en-US" dirty="0" smtClean="0"/>
              <a:t>2-12 Years:</a:t>
            </a:r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figure-of-eight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r>
              <a:rPr lang="en-US" dirty="0" smtClean="0"/>
              <a:t>for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Open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Neurovascular compromise</a:t>
            </a:r>
          </a:p>
        </p:txBody>
      </p:sp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smtClean="0"/>
              <a:t>Malunion</a:t>
            </a:r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 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Complete displacement (extension type) may be posteromedial (75%) or posterolateral (25%)</a:t>
            </a:r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Bone: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collagen/bone ratio makes the bone</a:t>
            </a:r>
          </a:p>
          <a:p>
            <a:pPr lvl="2" algn="l" rtl="0"/>
            <a:r>
              <a:rPr lang="en-US" altLang="ar-SA" dirty="0" smtClean="0"/>
              <a:t>Less brittle</a:t>
            </a:r>
          </a:p>
          <a:p>
            <a:pPr lvl="2" algn="l" rtl="0"/>
            <a:r>
              <a:rPr lang="en-US" altLang="ar-SA" dirty="0"/>
              <a:t>D</a:t>
            </a:r>
            <a:r>
              <a:rPr lang="en-US" altLang="ar-SA" dirty="0" smtClean="0"/>
              <a:t>eformation</a:t>
            </a:r>
            <a:endParaRPr lang="en-US" altLang="ar-SA" dirty="0" smtClean="0"/>
          </a:p>
        </p:txBody>
      </p:sp>
      <p:pic>
        <p:nvPicPr>
          <p:cNvPr id="10244" name="Picture 8" descr="File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23" y="3995738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Immobilization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/>
              <a:t>C</a:t>
            </a:r>
            <a:r>
              <a:rPr lang="en-US" dirty="0" smtClean="0"/>
              <a:t>losed reduction followed by casting or pinning if unstable or sever swelling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closed reduction and pinning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75252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/>
              <a:t>Median and anterior interosseous nerves (most common)</a:t>
            </a:r>
          </a:p>
          <a:p>
            <a:pPr lvl="1" algn="l" rtl="0"/>
            <a:r>
              <a:rPr lang="en-US" sz="2400" dirty="0" smtClean="0"/>
              <a:t>Ulnar nerve (Iatrogenic)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Type 2                        Type 3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02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817965" cy="428133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 Salter-Harris Types I and II 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losed reduction followed by long arm cast with the forearm pronated </a:t>
            </a:r>
          </a:p>
          <a:p>
            <a:pPr lvl="1" algn="l" rtl="0"/>
            <a:r>
              <a:rPr lang="en-US" dirty="0" smtClean="0"/>
              <a:t>50% apposition with no angular or rotational deformity is acceptable</a:t>
            </a:r>
          </a:p>
          <a:p>
            <a:pPr lvl="1" algn="l" rtl="0"/>
            <a:r>
              <a:rPr lang="en-US" dirty="0" smtClean="0"/>
              <a:t>Growth arrest can occur in 25% with repeated </a:t>
            </a:r>
            <a:r>
              <a:rPr lang="en-US" dirty="0"/>
              <a:t>manipulations</a:t>
            </a:r>
            <a:endParaRPr lang="en-US" dirty="0" smtClean="0"/>
          </a:p>
          <a:p>
            <a:pPr lvl="1" algn="l" rtl="0"/>
            <a:r>
              <a:rPr lang="en-US" sz="2800" dirty="0" smtClean="0"/>
              <a:t>Open </a:t>
            </a:r>
            <a:r>
              <a:rPr lang="en-US" sz="2800" dirty="0"/>
              <a:t>reduction is </a:t>
            </a:r>
            <a:r>
              <a:rPr lang="en-US" sz="2800" dirty="0" smtClean="0"/>
              <a:t>indicated</a:t>
            </a:r>
          </a:p>
          <a:p>
            <a:pPr lvl="2" algn="l" rtl="0"/>
            <a:r>
              <a:rPr lang="en-US" sz="2400" dirty="0" smtClean="0"/>
              <a:t>Irreducible fracture</a:t>
            </a:r>
            <a:endParaRPr lang="en-US" dirty="0" smtClean="0"/>
          </a:p>
          <a:p>
            <a:pPr lvl="2" algn="l" rtl="0"/>
            <a:r>
              <a:rPr lang="en-US" sz="2400" dirty="0" smtClean="0"/>
              <a:t>Open </a:t>
            </a:r>
            <a:r>
              <a:rPr lang="en-US" sz="2400" dirty="0"/>
              <a:t>fracture</a:t>
            </a:r>
          </a:p>
          <a:p>
            <a:pPr lvl="1"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1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6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Cartilage: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Salter-Harris Type III</a:t>
            </a:r>
          </a:p>
          <a:p>
            <a:pPr lvl="1" algn="l" rtl="0"/>
            <a:r>
              <a:rPr lang="en-US" dirty="0" smtClean="0"/>
              <a:t>Anatomic reduction is necessary</a:t>
            </a:r>
          </a:p>
          <a:p>
            <a:pPr lvl="1" algn="l" rtl="0"/>
            <a:r>
              <a:rPr lang="en-US" dirty="0" smtClean="0"/>
              <a:t>ORIF with</a:t>
            </a:r>
            <a:r>
              <a:rPr lang="en-US" dirty="0"/>
              <a:t> </a:t>
            </a:r>
            <a:r>
              <a:rPr lang="en-US" dirty="0" smtClean="0"/>
              <a:t>smooth pins or screws </a:t>
            </a:r>
          </a:p>
          <a:p>
            <a:pPr algn="l" rtl="0"/>
            <a:r>
              <a:rPr lang="en-US" dirty="0" smtClean="0"/>
              <a:t>Salter-Harris Types IV and V</a:t>
            </a:r>
          </a:p>
          <a:p>
            <a:pPr lvl="1" algn="l" rtl="0"/>
            <a:r>
              <a:rPr lang="en-US" dirty="0" smtClean="0"/>
              <a:t>Rare injuries</a:t>
            </a:r>
          </a:p>
          <a:p>
            <a:pPr lvl="1" algn="l" rtl="0"/>
            <a:r>
              <a:rPr lang="en-US" dirty="0" smtClean="0"/>
              <a:t>Need ORIF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03244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Physeal arrest</a:t>
            </a:r>
          </a:p>
          <a:p>
            <a:pPr lvl="1" algn="l" rtl="0"/>
            <a:r>
              <a:rPr lang="en-US" dirty="0" smtClean="0"/>
              <a:t>Shortening</a:t>
            </a:r>
          </a:p>
          <a:p>
            <a:pPr lvl="1" algn="l" rtl="0"/>
            <a:r>
              <a:rPr lang="en-US" dirty="0" smtClean="0"/>
              <a:t>Angular deformity</a:t>
            </a:r>
          </a:p>
          <a:p>
            <a:pPr algn="l" rtl="0"/>
            <a:r>
              <a:rPr lang="en-US" dirty="0" smtClean="0"/>
              <a:t>Ulnar styloid nonunion </a:t>
            </a:r>
          </a:p>
          <a:p>
            <a:pPr algn="l" rtl="0"/>
            <a:r>
              <a:rPr lang="en-US" dirty="0" smtClean="0"/>
              <a:t>Carpal tunnel syndrome</a:t>
            </a:r>
            <a:endParaRPr lang="en-US" dirty="0"/>
          </a:p>
        </p:txBody>
      </p:sp>
      <p:pic>
        <p:nvPicPr>
          <p:cNvPr id="4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0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 </a:t>
            </a:r>
            <a:r>
              <a:rPr lang="en-US" dirty="0"/>
              <a:t>Distal Radius Metaphyseal </a:t>
            </a: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628801"/>
            <a:ext cx="8208912" cy="165618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Torus </a:t>
            </a:r>
            <a:r>
              <a:rPr lang="en-US" u="sng" dirty="0"/>
              <a:t>fracture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Stable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Immobilized for pain relief</a:t>
            </a:r>
          </a:p>
        </p:txBody>
      </p:sp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8002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/>
              <a:t>I</a:t>
            </a:r>
            <a:r>
              <a:rPr lang="en-US" u="sng" dirty="0" smtClean="0"/>
              <a:t>ncomplete </a:t>
            </a:r>
            <a:r>
              <a:rPr lang="en-US" u="sng" dirty="0"/>
              <a:t>(</a:t>
            </a:r>
            <a:r>
              <a:rPr lang="en-US" u="sng" dirty="0" smtClean="0"/>
              <a:t>greenstick)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Greater ability to remodel in the sagittal plane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supinated forearm to relax the brachioradialis muscle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44016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algn="l" rtl="0"/>
            <a:r>
              <a:rPr lang="en-US" sz="3000" dirty="0"/>
              <a:t>Closed reduction</a:t>
            </a:r>
          </a:p>
          <a:p>
            <a:pPr algn="l" rtl="0"/>
            <a:r>
              <a:rPr lang="en-US" sz="3000" dirty="0" smtClean="0"/>
              <a:t>Well </a:t>
            </a:r>
            <a:r>
              <a:rPr lang="en-US" sz="3000" dirty="0"/>
              <a:t>molded long arm cast for 3 to 4 weeks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percutaneous pinning </a:t>
            </a:r>
            <a:r>
              <a:rPr lang="en-US" dirty="0" smtClean="0"/>
              <a:t>without </a:t>
            </a:r>
            <a:r>
              <a:rPr lang="en-US" dirty="0"/>
              <a:t>open </a:t>
            </a:r>
            <a:r>
              <a:rPr lang="en-US" dirty="0" smtClean="0"/>
              <a:t>reduction</a:t>
            </a:r>
          </a:p>
          <a:p>
            <a:pPr algn="l" rtl="0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reduction</a:t>
            </a:r>
            <a:endParaRPr lang="en-US" dirty="0"/>
          </a:p>
          <a:p>
            <a:pPr algn="l" rtl="0"/>
            <a:r>
              <a:rPr lang="en-US" dirty="0"/>
              <a:t>E</a:t>
            </a:r>
            <a:r>
              <a:rPr lang="en-US" dirty="0" smtClean="0"/>
              <a:t>xcessive swelling </a:t>
            </a:r>
            <a:endParaRPr lang="en-US" dirty="0"/>
          </a:p>
          <a:p>
            <a:pPr algn="l" rtl="0"/>
            <a:r>
              <a:rPr lang="en-US" dirty="0" smtClean="0"/>
              <a:t>Floating elbow</a:t>
            </a:r>
            <a:endParaRPr lang="en-US" dirty="0"/>
          </a:p>
          <a:p>
            <a:pPr algn="l" rtl="0"/>
            <a:r>
              <a:rPr lang="en-US" dirty="0" smtClean="0"/>
              <a:t>Multiple </a:t>
            </a:r>
            <a:r>
              <a:rPr lang="en-US" dirty="0"/>
              <a:t>manipulations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8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</a:t>
            </a:r>
            <a:r>
              <a:rPr lang="en-US" dirty="0" smtClean="0"/>
              <a:t>ORIF</a:t>
            </a:r>
          </a:p>
          <a:p>
            <a:pPr algn="l" rtl="0"/>
            <a:r>
              <a:rPr lang="en-US" dirty="0" smtClean="0"/>
              <a:t>Irreducible fracture</a:t>
            </a:r>
            <a:endParaRPr lang="en-US" dirty="0"/>
          </a:p>
          <a:p>
            <a:pPr algn="l" rtl="0"/>
            <a:r>
              <a:rPr lang="en-US" dirty="0"/>
              <a:t>Open fracture 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ompartment syndrome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Metaphyseal </a:t>
            </a:r>
            <a:r>
              <a:rPr lang="en-US" sz="4900" dirty="0" smtClean="0"/>
              <a:t>Injuries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Residual angulation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smtClean="0"/>
              <a:t>Refracture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Periosteum: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Metabolically active</a:t>
            </a:r>
          </a:p>
          <a:p>
            <a:pPr lvl="2" algn="l" rtl="0" eaLnBrk="1" hangingPunct="1"/>
            <a:r>
              <a:rPr lang="en-US" altLang="ar-SA" sz="2000" dirty="0" smtClean="0"/>
              <a:t>more callus, rapid union, increased remodeling</a:t>
            </a:r>
          </a:p>
          <a:p>
            <a:pPr lvl="1" algn="l" rtl="0" eaLnBrk="1" hangingPunct="1"/>
            <a:r>
              <a:rPr lang="en-US" altLang="ar-SA" dirty="0" smtClean="0"/>
              <a:t>Thickness and strength</a:t>
            </a:r>
          </a:p>
          <a:p>
            <a:pPr lvl="2" algn="l" rtl="0" eaLnBrk="1" hangingPunct="1"/>
            <a:r>
              <a:rPr lang="en-US" altLang="ar-SA" sz="1800" dirty="0" smtClean="0"/>
              <a:t>I</a:t>
            </a:r>
            <a:r>
              <a:rPr lang="en-US" altLang="ar-SA" sz="2000" dirty="0" smtClean="0"/>
              <a:t>ntact periosteal hinge affects fracture pattern</a:t>
            </a: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</a:t>
            </a:r>
            <a:endParaRPr lang="en-US" sz="3500" u="sng" dirty="0" smtClean="0"/>
          </a:p>
          <a:p>
            <a:pPr algn="l" rtl="0"/>
            <a:r>
              <a:rPr lang="en-US" sz="2800" dirty="0" smtClean="0"/>
              <a:t>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RTA, fall, or child abuse </a:t>
            </a:r>
          </a:p>
          <a:p>
            <a:pPr algn="l" rtl="0"/>
            <a:r>
              <a:rPr lang="en-US" sz="2800" dirty="0" smtClean="0"/>
              <a:t>Indirect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Rotational injury</a:t>
            </a:r>
          </a:p>
          <a:p>
            <a:pPr algn="l" rtl="0"/>
            <a:r>
              <a:rPr lang="en-US" sz="2800" dirty="0" smtClean="0"/>
              <a:t>Pathologic fractures</a:t>
            </a:r>
          </a:p>
          <a:p>
            <a:pPr marL="400050" lvl="1" indent="0" algn="l" rtl="0">
              <a:buNone/>
            </a:pPr>
            <a:r>
              <a:rPr lang="en-US" dirty="0" err="1" smtClean="0"/>
              <a:t>Osteogenesis</a:t>
            </a:r>
            <a:r>
              <a:rPr lang="en-US" dirty="0" smtClean="0"/>
              <a:t> imperfecta, nonossifying fibroma, bone cysts, and tumors</a:t>
            </a:r>
          </a:p>
        </p:txBody>
      </p:sp>
    </p:spTree>
    <p:extLst>
      <p:ext uri="{BB962C8B-B14F-4D97-AF65-F5344CB8AC3E}">
        <p14:creationId xmlns:p14="http://schemas.microsoft.com/office/powerpoint/2010/main" val="14505831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u="sng" dirty="0" smtClean="0"/>
              <a:t>Clinical Evaluation</a:t>
            </a:r>
          </a:p>
          <a:p>
            <a:pPr algn="l" rtl="0"/>
            <a:r>
              <a:rPr lang="en-US" sz="2800" dirty="0" smtClean="0"/>
              <a:t>Pain, swelling, inability to ambulate, and variable gross deformity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neurovascular examination is essential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examination of the overlying soft tissues to rule out the possibility of an open fracture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3418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Radiographic Evaluation</a:t>
            </a:r>
          </a:p>
          <a:p>
            <a:pPr algn="l" rtl="0"/>
            <a:r>
              <a:rPr lang="en-US" sz="2800" dirty="0" smtClean="0"/>
              <a:t>AP and lateral views</a:t>
            </a:r>
          </a:p>
          <a:p>
            <a:pPr algn="l" rtl="0"/>
            <a:r>
              <a:rPr lang="en-US" sz="2800" dirty="0" smtClean="0"/>
              <a:t>Must include hip, knee joints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br>
              <a:rPr lang="en-US" dirty="0" smtClean="0"/>
            </a:br>
            <a:r>
              <a:rPr lang="en-US" sz="3600" dirty="0" smtClean="0"/>
              <a:t>Classification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4032448" cy="42484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Descriptive</a:t>
            </a:r>
          </a:p>
          <a:p>
            <a:pPr algn="l" rtl="0"/>
            <a:r>
              <a:rPr lang="en-US" sz="2600" dirty="0" smtClean="0"/>
              <a:t>Open or closed</a:t>
            </a:r>
          </a:p>
          <a:p>
            <a:pPr algn="l" rtl="0"/>
            <a:r>
              <a:rPr lang="en-US" sz="2600" dirty="0" smtClean="0"/>
              <a:t>Fracture pattern: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transverse, spiral, oblique, butterfly fragment</a:t>
            </a:r>
          </a:p>
          <a:p>
            <a:pPr algn="l" rtl="0"/>
            <a:r>
              <a:rPr lang="en-US" sz="2600" dirty="0" smtClean="0"/>
              <a:t>Comminution</a:t>
            </a:r>
            <a:endParaRPr lang="en-US" sz="2600" dirty="0"/>
          </a:p>
          <a:p>
            <a:pPr algn="l" rtl="0"/>
            <a:r>
              <a:rPr lang="en-US" sz="2600" dirty="0" smtClean="0"/>
              <a:t>Displacement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2204864"/>
            <a:ext cx="3106688" cy="39212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Anatomic</a:t>
            </a:r>
          </a:p>
          <a:p>
            <a:pPr algn="l" rtl="0"/>
            <a:r>
              <a:rPr lang="en-US" dirty="0" smtClean="0"/>
              <a:t>Subtrochanteric</a:t>
            </a:r>
          </a:p>
          <a:p>
            <a:pPr algn="l" rtl="0"/>
            <a:r>
              <a:rPr lang="en-US" dirty="0" smtClean="0"/>
              <a:t>Shaft</a:t>
            </a:r>
            <a:endParaRPr lang="en-US" dirty="0"/>
          </a:p>
          <a:p>
            <a:pPr algn="l" rtl="0"/>
            <a:r>
              <a:rPr lang="en-US" dirty="0" smtClean="0"/>
              <a:t>Supracondylar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Treatment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Less than 6 </a:t>
            </a:r>
            <a:r>
              <a:rPr lang="en-US" u="sng" dirty="0"/>
              <a:t>Months</a:t>
            </a:r>
          </a:p>
          <a:p>
            <a:pPr algn="l" rtl="0"/>
            <a:r>
              <a:rPr lang="en-US" sz="2800" dirty="0" err="1" smtClean="0"/>
              <a:t>Pavlik</a:t>
            </a:r>
            <a:r>
              <a:rPr lang="en-US" sz="2800" dirty="0" smtClean="0"/>
              <a:t> harness </a:t>
            </a:r>
            <a:endParaRPr lang="en-US" sz="2800" dirty="0"/>
          </a:p>
          <a:p>
            <a:pPr algn="l" rtl="0"/>
            <a:r>
              <a:rPr lang="en-US" sz="2800" dirty="0" smtClean="0"/>
              <a:t>Traction </a:t>
            </a:r>
            <a:r>
              <a:rPr lang="en-US" sz="2800" dirty="0"/>
              <a:t>and spica </a:t>
            </a:r>
            <a:r>
              <a:rPr lang="en-US" sz="2800" dirty="0" smtClean="0"/>
              <a:t>casting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363272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</a:t>
            </a:r>
            <a:r>
              <a:rPr lang="en-US" u="sng" dirty="0"/>
              <a:t>Months to </a:t>
            </a:r>
            <a:r>
              <a:rPr lang="en-US" u="sng" dirty="0" smtClean="0"/>
              <a:t>4 Years</a:t>
            </a:r>
          </a:p>
          <a:p>
            <a:pPr algn="l" rtl="0"/>
            <a:r>
              <a:rPr lang="en-US" sz="2600" dirty="0" smtClean="0"/>
              <a:t>CR and immediate </a:t>
            </a:r>
            <a:r>
              <a:rPr lang="en-US" sz="2600" dirty="0"/>
              <a:t>casting </a:t>
            </a:r>
            <a:r>
              <a:rPr lang="en-US" sz="2600" dirty="0" smtClean="0"/>
              <a:t>(&gt;</a:t>
            </a:r>
            <a:r>
              <a:rPr lang="en-US" sz="2600" dirty="0"/>
              <a:t>95</a:t>
            </a:r>
            <a:r>
              <a:rPr lang="en-US" sz="2600" dirty="0" smtClean="0"/>
              <a:t>%)</a:t>
            </a:r>
            <a:endParaRPr lang="en-US" sz="2600" dirty="0"/>
          </a:p>
          <a:p>
            <a:pPr algn="l" rtl="0"/>
            <a:r>
              <a:rPr lang="en-US" sz="2600" dirty="0"/>
              <a:t>T</a:t>
            </a:r>
            <a:r>
              <a:rPr lang="en-US" sz="2600" dirty="0" smtClean="0"/>
              <a:t>raction </a:t>
            </a:r>
            <a:r>
              <a:rPr lang="en-US" sz="2600" dirty="0"/>
              <a:t>followed by spica casting if there is difficulty to maintain length and acceptable alignment</a:t>
            </a:r>
          </a:p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285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4</a:t>
            </a:r>
            <a:r>
              <a:rPr lang="en-US" u="sng" dirty="0" smtClean="0"/>
              <a:t>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/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34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/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893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Bridge Plating</a:t>
            </a:r>
          </a:p>
          <a:p>
            <a:pPr algn="l" rtl="0"/>
            <a:r>
              <a:rPr lang="en-US" sz="2600" dirty="0" smtClean="0"/>
              <a:t>External Fixation</a:t>
            </a:r>
          </a:p>
          <a:p>
            <a:pPr lvl="1" algn="l" rtl="0"/>
            <a:r>
              <a:rPr lang="en-US" sz="2400" dirty="0" smtClean="0"/>
              <a:t>Multiple </a:t>
            </a:r>
            <a:r>
              <a:rPr lang="en-US" sz="2400" dirty="0"/>
              <a:t>injuries</a:t>
            </a:r>
          </a:p>
          <a:p>
            <a:pPr lvl="1" algn="l" rtl="0"/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fracture</a:t>
            </a:r>
          </a:p>
          <a:p>
            <a:pPr lvl="1" algn="l" rtl="0"/>
            <a:r>
              <a:rPr lang="en-US" sz="2400" dirty="0"/>
              <a:t>C</a:t>
            </a:r>
            <a:r>
              <a:rPr lang="en-US" sz="2400" dirty="0" smtClean="0"/>
              <a:t>omminuted </a:t>
            </a:r>
            <a:r>
              <a:rPr lang="en-US" sz="2400" dirty="0"/>
              <a:t>#</a:t>
            </a:r>
          </a:p>
          <a:p>
            <a:pPr lvl="1" algn="l" rtl="0"/>
            <a:r>
              <a:rPr lang="en-US" sz="2400" dirty="0"/>
              <a:t>Unstable patient</a:t>
            </a:r>
            <a:r>
              <a:rPr lang="en-US" sz="2000" dirty="0"/>
              <a:t> </a:t>
            </a:r>
          </a:p>
          <a:p>
            <a:pPr algn="l" rtl="0"/>
            <a:endParaRPr lang="en-US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02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3898776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12 Years to Maturity</a:t>
            </a:r>
          </a:p>
          <a:p>
            <a:pPr algn="l" rtl="0"/>
            <a:r>
              <a:rPr lang="en-US" sz="2800" dirty="0"/>
              <a:t>Intramedullary fixation with either flexible or interlocked </a:t>
            </a:r>
            <a:r>
              <a:rPr lang="en-US" sz="2800" dirty="0" smtClean="0"/>
              <a:t>nails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624" y="1837368"/>
            <a:ext cx="1656451" cy="48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4" y="1837368"/>
            <a:ext cx="2411412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0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Ligaments: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stronger than bone. Therefore, a higher proportion of injuries that produce sprains in adults result in fractures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888432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Remodeling </a:t>
            </a:r>
            <a:r>
              <a:rPr lang="en-US" sz="2200" dirty="0"/>
              <a:t>will not correct rotational deformities</a:t>
            </a:r>
          </a:p>
          <a:p>
            <a:pPr algn="l" rtl="0"/>
            <a:r>
              <a:rPr lang="en-US" sz="2600" dirty="0" smtClean="0"/>
              <a:t>Nonunion (</a:t>
            </a:r>
            <a:r>
              <a:rPr lang="en-US" sz="2200" dirty="0" smtClean="0"/>
              <a:t>Rare)</a:t>
            </a:r>
            <a:endParaRPr lang="en-US" sz="2200" dirty="0"/>
          </a:p>
          <a:p>
            <a:pPr algn="l" rtl="0"/>
            <a:r>
              <a:rPr lang="en-US" sz="2600" dirty="0"/>
              <a:t>Muscle weakness</a:t>
            </a:r>
          </a:p>
          <a:p>
            <a:pPr algn="l" rtl="0"/>
            <a:r>
              <a:rPr lang="en-US" sz="2600" dirty="0"/>
              <a:t>Leg length </a:t>
            </a:r>
            <a:r>
              <a:rPr lang="en-US" sz="2600" dirty="0" smtClean="0"/>
              <a:t>discrepancy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Secondary </a:t>
            </a:r>
            <a:r>
              <a:rPr lang="en-US" sz="2200" dirty="0"/>
              <a:t>to shortening or </a:t>
            </a:r>
            <a:r>
              <a:rPr lang="en-US" sz="2200" dirty="0" smtClean="0"/>
              <a:t>overgrowth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Overgrowth </a:t>
            </a:r>
            <a:r>
              <a:rPr lang="en-US" sz="2200" dirty="0"/>
              <a:t>of 1.5 to 2.0 cm is common in </a:t>
            </a:r>
            <a:r>
              <a:rPr lang="en-US" sz="2200" dirty="0" smtClean="0"/>
              <a:t>2-10 year of age  </a:t>
            </a:r>
            <a:endParaRPr lang="en-US" sz="2200" dirty="0"/>
          </a:p>
          <a:p>
            <a:pPr algn="l" rtl="0"/>
            <a:r>
              <a:rPr lang="en-US" sz="2600" dirty="0"/>
              <a:t>Osteonecrosis with antegrade </a:t>
            </a:r>
            <a:r>
              <a:rPr lang="en-US" sz="2600" dirty="0" smtClean="0"/>
              <a:t>IMN &lt;16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93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Age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diaphyseal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smtClean="0"/>
              <a:t>Why are children’s fractures different?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   rare incidence of delayed and non-union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1409</Words>
  <Application>Microsoft Office PowerPoint</Application>
  <PresentationFormat>On-screen Show (4:3)</PresentationFormat>
  <Paragraphs>355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Comic Sans MS</vt:lpstr>
      <vt:lpstr>Times New Roman</vt:lpstr>
      <vt:lpstr>Office Theme</vt:lpstr>
      <vt:lpstr>Common Pediatric Fractures and Trauma</vt:lpstr>
      <vt:lpstr>Introduction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PowerPoint Presentation</vt:lpstr>
      <vt:lpstr>PowerPoint Presentation</vt:lpstr>
      <vt:lpstr>Physeal injuries</vt:lpstr>
      <vt:lpstr>Physeal injuries</vt:lpstr>
      <vt:lpstr>Physeal injuries</vt:lpstr>
      <vt:lpstr>General Management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</vt:lpstr>
      <vt:lpstr>Supracondylar Humeral Fracture Treatment</vt:lpstr>
      <vt:lpstr>Supracondylar Humeral Fracture Complications</vt:lpstr>
      <vt:lpstr>Supracondylar Humeral Fracture Complications</vt:lpstr>
      <vt:lpstr>Distal Radius Fractures</vt:lpstr>
      <vt:lpstr>Distal Radius Fractures</vt:lpstr>
      <vt:lpstr>Distal Radius Physeal Injuries Treatment </vt:lpstr>
      <vt:lpstr>Distal Radius Physeal Injuries Treatment </vt:lpstr>
      <vt:lpstr>Distal Radius Physeal Injuries Treatment </vt:lpstr>
      <vt:lpstr> Distal Radius Physeal Injuries Complications </vt:lpstr>
      <vt:lpstr>Distal Radius Metaphyseal Injuries Classification</vt:lpstr>
      <vt:lpstr> Distal Radius Metaphyseal Injuries</vt:lpstr>
      <vt:lpstr>Distal Radius Metaphyseal Injuries</vt:lpstr>
      <vt:lpstr>Distal Radius Metaphyseal Injuries</vt:lpstr>
      <vt:lpstr>Distal Radius Metaphyseal Injuries</vt:lpstr>
      <vt:lpstr>Distal Radius Metaphyseal Injuries</vt:lpstr>
      <vt:lpstr> Distal Radius Metaphyseal Injuries Complications </vt:lpstr>
      <vt:lpstr>Femoral Shaft Fractures</vt:lpstr>
      <vt:lpstr>Femoral Shaft Fractures</vt:lpstr>
      <vt:lpstr>Femoral Shaft Fractures</vt:lpstr>
      <vt:lpstr>Femoral Shaft Fractures</vt:lpstr>
      <vt:lpstr>Femoral Shaft Fractures Classification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Prof.Mohmmed</cp:lastModifiedBy>
  <cp:revision>70</cp:revision>
  <dcterms:created xsi:type="dcterms:W3CDTF">2014-11-09T17:18:09Z</dcterms:created>
  <dcterms:modified xsi:type="dcterms:W3CDTF">2016-10-04T04:57:54Z</dcterms:modified>
</cp:coreProperties>
</file>