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65"/>
  </p:notesMasterIdLst>
  <p:handoutMasterIdLst>
    <p:handoutMasterId r:id="rId66"/>
  </p:handoutMasterIdLst>
  <p:sldIdLst>
    <p:sldId id="256" r:id="rId2"/>
    <p:sldId id="257" r:id="rId3"/>
    <p:sldId id="290" r:id="rId4"/>
    <p:sldId id="293" r:id="rId5"/>
    <p:sldId id="292" r:id="rId6"/>
    <p:sldId id="294" r:id="rId7"/>
    <p:sldId id="306" r:id="rId8"/>
    <p:sldId id="303" r:id="rId9"/>
    <p:sldId id="365" r:id="rId10"/>
    <p:sldId id="309" r:id="rId11"/>
    <p:sldId id="310" r:id="rId12"/>
    <p:sldId id="311" r:id="rId13"/>
    <p:sldId id="312" r:id="rId14"/>
    <p:sldId id="313" r:id="rId15"/>
    <p:sldId id="391" r:id="rId16"/>
    <p:sldId id="390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7" r:id="rId29"/>
    <p:sldId id="335" r:id="rId30"/>
    <p:sldId id="381" r:id="rId31"/>
    <p:sldId id="336" r:id="rId32"/>
    <p:sldId id="362" r:id="rId33"/>
    <p:sldId id="338" r:id="rId34"/>
    <p:sldId id="383" r:id="rId35"/>
    <p:sldId id="382" r:id="rId36"/>
    <p:sldId id="357" r:id="rId37"/>
    <p:sldId id="358" r:id="rId38"/>
    <p:sldId id="384" r:id="rId39"/>
    <p:sldId id="389" r:id="rId40"/>
    <p:sldId id="364" r:id="rId41"/>
    <p:sldId id="379" r:id="rId42"/>
    <p:sldId id="380" r:id="rId43"/>
    <p:sldId id="277" r:id="rId44"/>
    <p:sldId id="278" r:id="rId45"/>
    <p:sldId id="279" r:id="rId46"/>
    <p:sldId id="280" r:id="rId47"/>
    <p:sldId id="366" r:id="rId48"/>
    <p:sldId id="281" r:id="rId49"/>
    <p:sldId id="388" r:id="rId50"/>
    <p:sldId id="369" r:id="rId51"/>
    <p:sldId id="370" r:id="rId52"/>
    <p:sldId id="371" r:id="rId53"/>
    <p:sldId id="282" r:id="rId54"/>
    <p:sldId id="375" r:id="rId55"/>
    <p:sldId id="378" r:id="rId56"/>
    <p:sldId id="283" r:id="rId57"/>
    <p:sldId id="284" r:id="rId58"/>
    <p:sldId id="385" r:id="rId59"/>
    <p:sldId id="285" r:id="rId60"/>
    <p:sldId id="377" r:id="rId61"/>
    <p:sldId id="286" r:id="rId62"/>
    <p:sldId id="386" r:id="rId63"/>
    <p:sldId id="376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9" autoAdjust="0"/>
    <p:restoredTop sz="94660"/>
  </p:normalViewPr>
  <p:slideViewPr>
    <p:cSldViewPr>
      <p:cViewPr>
        <p:scale>
          <a:sx n="46" d="100"/>
          <a:sy n="46" d="100"/>
        </p:scale>
        <p:origin x="-120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22DF94-A256-40C8-BE7B-11F90753690A}" type="datetimeFigureOut">
              <a:rPr lang="en-US"/>
              <a:pPr>
                <a:defRPr/>
              </a:pPr>
              <a:t>12-Dec-13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910FC2-CBF1-4BE4-9DF3-CC938F785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F9CA31-5EA5-4037-A652-6DD241C930BE}" type="datetimeFigureOut">
              <a:rPr lang="en-US"/>
              <a:pPr>
                <a:defRPr/>
              </a:pPr>
              <a:t>12-Dec-13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433BE02-B755-4986-BACA-0C8AE136E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28624B-35D9-44CB-B27A-C989C969711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D71CC5-4E96-4FFD-8D3F-B00CE03D93E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64FD21-7965-4641-BFBD-DB6B280F38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FD5C2F-AD54-4F70-AEC2-C778AF4062B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763466-B98F-4CCE-A331-3822F42D56C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8FBBBD-A730-4457-946B-1BFFC7CD6BA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697EE9-3391-4134-B6DA-D37DD9A986A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F04754-4632-4BE2-8A28-B1A5812A9A9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AD9E6-23F2-43D5-A66A-F9D973C452D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DE7BF4-4957-4E5E-BAEF-4D79292A7B0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97903-1300-4B6F-977C-865ADD66722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FD13AA-728B-4E03-B48A-FCE19F8F6FF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A9CE7-AD4D-4129-A20B-E08D7F3BC0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EA9CE7-AD4D-4129-A20B-E08D7F3BC0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52982A-7F40-4D02-AF28-E8FC0AB4ED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045E3B-E142-47D8-99EB-B916CB6BD1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51EE63-8E48-458B-8EA8-809A315AECC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A70208-0DF3-44D8-B7A6-BBAB2C3F2E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98AD86-61BE-4A7B-9F02-36C44757E0A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2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5300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C9AC1A-1E80-4AB2-B4C4-299AE58CED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BFF6C4-D13A-450B-9879-A7A3A0A0BC9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7A41C6-10FC-48F3-A34C-C728BABC176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566A8D-2ED4-4E9A-8E8D-4A1BCBFA678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94411-5AF4-4B41-AFE7-E085FA81973D}" type="datetime1">
              <a:rPr lang="en-US"/>
              <a:pPr>
                <a:defRPr/>
              </a:pPr>
              <a:t>12-Dec-13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6BEF5-2017-4B1E-A2C8-97139DB07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B411F-37BD-4022-A0F8-BFCFE14899B4}" type="datetime1">
              <a:rPr lang="en-US"/>
              <a:pPr>
                <a:defRPr/>
              </a:pPr>
              <a:t>12-Dec-13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E95CC-54E5-4D20-AA4C-9BB74F6E1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73899-C825-4D92-9523-8607776A1135}" type="datetime1">
              <a:rPr lang="en-US"/>
              <a:pPr>
                <a:defRPr/>
              </a:pPr>
              <a:t>12-Dec-13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F4E43-15F7-43D1-8E53-9DF7355C0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64AF7-1062-450E-9F3A-64A42763420F}" type="datetime1">
              <a:rPr lang="en-US"/>
              <a:pPr>
                <a:defRPr/>
              </a:pPr>
              <a:t>12-Dec-13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75D53-8114-468E-9E7A-2E3627F7F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A3A47-F1AA-4E18-87EE-AA8CB966F20B}" type="datetime1">
              <a:rPr lang="en-US"/>
              <a:pPr>
                <a:defRPr/>
              </a:pPr>
              <a:t>12-Dec-13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28A47-A853-435A-8D87-FE95EB879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AEF4C-7EC0-4A79-BD2E-9027E935847D}" type="datetime1">
              <a:rPr lang="en-US"/>
              <a:pPr>
                <a:defRPr/>
              </a:pPr>
              <a:t>12-Dec-13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BE82B-0986-48FE-A92F-13A17B732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D41F-EB2B-4EE9-BD25-EBF6A6AB95E9}" type="datetime1">
              <a:rPr lang="en-US"/>
              <a:pPr>
                <a:defRPr/>
              </a:pPr>
              <a:t>12-Dec-13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12D8F-D68D-4C72-8929-493F1DE5E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AEEE4-54F0-4EC2-A3F5-2A76E6B81238}" type="datetime1">
              <a:rPr lang="en-US"/>
              <a:pPr>
                <a:defRPr/>
              </a:pPr>
              <a:t>12-Dec-13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FB5AB-EAC8-446A-9D36-8E6C46F74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8A096-8E54-4781-878A-7ED6E7A88E72}" type="datetime1">
              <a:rPr lang="en-US"/>
              <a:pPr>
                <a:defRPr/>
              </a:pPr>
              <a:t>12-Dec-13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294C2-1373-4E14-84E7-C62C427DB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3810C-FF47-4AF4-9CA4-95649E563F07}" type="datetime1">
              <a:rPr lang="en-US"/>
              <a:pPr>
                <a:defRPr/>
              </a:pPr>
              <a:t>12-Dec-13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916F5-D944-4F89-BA5B-C09E3E23E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070F6-DFF3-49E2-8670-C4AE146F55FF}" type="datetime1">
              <a:rPr lang="en-US"/>
              <a:pPr>
                <a:defRPr/>
              </a:pPr>
              <a:t>12-Dec-13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9E50F-D26E-49B4-98C0-E8FCAC27B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CFABBED-09F3-44E3-BBC7-EE098BFA26AE}" type="datetime1">
              <a:rPr lang="en-US"/>
              <a:pPr>
                <a:defRPr/>
              </a:pPr>
              <a:t>12-Dec-13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342020-6696-41E6-A682-4AE9D03E4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14375" y="928688"/>
            <a:ext cx="7772400" cy="175577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Common Pediatric </a:t>
            </a:r>
            <a:r>
              <a:rPr lang="en-US" sz="6000" b="1" dirty="0" smtClean="0">
                <a:solidFill>
                  <a:srgbClr val="FF0000"/>
                </a:solidFill>
              </a:rPr>
              <a:t>Hip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Problem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642938" y="2928938"/>
            <a:ext cx="7772400" cy="2214562"/>
          </a:xfrm>
        </p:spPr>
        <p:txBody>
          <a:bodyPr/>
          <a:lstStyle/>
          <a:p>
            <a:pPr eaLnBrk="1" hangingPunct="1"/>
            <a:endParaRPr lang="en-US" sz="20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sz="20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Dr. Abdulmonem Alsiddiky, MD, SSCO</a:t>
            </a:r>
          </a:p>
          <a:p>
            <a:pPr eaLnBrk="1" hangingPunct="1"/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Associate professor &amp; consultant </a:t>
            </a:r>
          </a:p>
          <a:p>
            <a:pPr eaLnBrk="1" hangingPunct="1"/>
            <a:r>
              <a:rPr lang="en-US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Pediatric Orthopedic &amp; Spinal Deformities</a:t>
            </a:r>
          </a:p>
          <a:p>
            <a:pPr eaLnBrk="1" hangingPunct="1"/>
            <a:endParaRPr lang="en-US" sz="20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sz="20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33600"/>
            <a:ext cx="77724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  <a:latin typeface="Bookman Old Style" pitchFamily="18" charset="0"/>
              </a:rPr>
              <a:t>Patterns of disease </a:t>
            </a:r>
            <a:r>
              <a:rPr lang="en-US" dirty="0" smtClean="0">
                <a:solidFill>
                  <a:srgbClr val="FF0000"/>
                </a:solidFill>
              </a:rPr>
              <a:t>															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57250" y="2786063"/>
            <a:ext cx="7772400" cy="3003550"/>
          </a:xfrm>
        </p:spPr>
        <p:txBody>
          <a:bodyPr/>
          <a:lstStyle/>
          <a:p>
            <a:pPr eaLnBrk="1" hangingPunct="1"/>
            <a:r>
              <a:rPr lang="en-US" smtClean="0"/>
              <a:t>Dislocated </a:t>
            </a:r>
          </a:p>
          <a:p>
            <a:pPr eaLnBrk="1" hangingPunct="1"/>
            <a:r>
              <a:rPr lang="en-US" smtClean="0"/>
              <a:t>Dislocatable</a:t>
            </a:r>
          </a:p>
          <a:p>
            <a:pPr eaLnBrk="1" hangingPunct="1"/>
            <a:r>
              <a:rPr lang="en-US" smtClean="0"/>
              <a:t>Sublaxated </a:t>
            </a:r>
          </a:p>
          <a:p>
            <a:pPr eaLnBrk="1" hangingPunct="1"/>
            <a:r>
              <a:rPr lang="en-US" smtClean="0"/>
              <a:t>Acetabular dysplasia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200000"/>
                  </a:schemeClr>
                </a:solidFill>
              </a:rPr>
              <a:t>Radiology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After 6 months: reliable</a:t>
            </a:r>
          </a:p>
        </p:txBody>
      </p:sp>
      <p:pic>
        <p:nvPicPr>
          <p:cNvPr id="12292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8305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 14"/>
          <p:cNvSpPr/>
          <p:nvPr/>
        </p:nvSpPr>
        <p:spPr>
          <a:xfrm>
            <a:off x="1757363" y="3032125"/>
            <a:ext cx="1057275" cy="1250950"/>
          </a:xfrm>
          <a:custGeom>
            <a:avLst/>
            <a:gdLst>
              <a:gd name="connsiteX0" fmla="*/ 0 w 1058778"/>
              <a:gd name="connsiteY0" fmla="*/ 0 h 1251284"/>
              <a:gd name="connsiteX1" fmla="*/ 505326 w 1058778"/>
              <a:gd name="connsiteY1" fmla="*/ 48126 h 1251284"/>
              <a:gd name="connsiteX2" fmla="*/ 553452 w 1058778"/>
              <a:gd name="connsiteY2" fmla="*/ 96253 h 1251284"/>
              <a:gd name="connsiteX3" fmla="*/ 625642 w 1058778"/>
              <a:gd name="connsiteY3" fmla="*/ 144379 h 1251284"/>
              <a:gd name="connsiteX4" fmla="*/ 673768 w 1058778"/>
              <a:gd name="connsiteY4" fmla="*/ 216568 h 1251284"/>
              <a:gd name="connsiteX5" fmla="*/ 745957 w 1058778"/>
              <a:gd name="connsiteY5" fmla="*/ 264695 h 1251284"/>
              <a:gd name="connsiteX6" fmla="*/ 842210 w 1058778"/>
              <a:gd name="connsiteY6" fmla="*/ 360947 h 1251284"/>
              <a:gd name="connsiteX7" fmla="*/ 986589 w 1058778"/>
              <a:gd name="connsiteY7" fmla="*/ 553453 h 1251284"/>
              <a:gd name="connsiteX8" fmla="*/ 1034715 w 1058778"/>
              <a:gd name="connsiteY8" fmla="*/ 697831 h 1251284"/>
              <a:gd name="connsiteX9" fmla="*/ 1058778 w 1058778"/>
              <a:gd name="connsiteY9" fmla="*/ 770021 h 1251284"/>
              <a:gd name="connsiteX10" fmla="*/ 1058778 w 1058778"/>
              <a:gd name="connsiteY10" fmla="*/ 1251284 h 1251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8778" h="1251284">
                <a:moveTo>
                  <a:pt x="0" y="0"/>
                </a:moveTo>
                <a:cubicBezTo>
                  <a:pt x="6461" y="538"/>
                  <a:pt x="459485" y="35624"/>
                  <a:pt x="505326" y="48126"/>
                </a:cubicBezTo>
                <a:cubicBezTo>
                  <a:pt x="527214" y="54095"/>
                  <a:pt x="535736" y="82080"/>
                  <a:pt x="553452" y="96253"/>
                </a:cubicBezTo>
                <a:cubicBezTo>
                  <a:pt x="576035" y="114319"/>
                  <a:pt x="601579" y="128337"/>
                  <a:pt x="625642" y="144379"/>
                </a:cubicBezTo>
                <a:cubicBezTo>
                  <a:pt x="641684" y="168442"/>
                  <a:pt x="653318" y="196118"/>
                  <a:pt x="673768" y="216568"/>
                </a:cubicBezTo>
                <a:cubicBezTo>
                  <a:pt x="694218" y="237018"/>
                  <a:pt x="727891" y="242112"/>
                  <a:pt x="745957" y="264695"/>
                </a:cubicBezTo>
                <a:cubicBezTo>
                  <a:pt x="839292" y="381363"/>
                  <a:pt x="684708" y="308446"/>
                  <a:pt x="842210" y="360947"/>
                </a:cubicBezTo>
                <a:cubicBezTo>
                  <a:pt x="899217" y="417956"/>
                  <a:pt x="959381" y="471828"/>
                  <a:pt x="986589" y="553453"/>
                </a:cubicBezTo>
                <a:lnTo>
                  <a:pt x="1034715" y="697831"/>
                </a:lnTo>
                <a:cubicBezTo>
                  <a:pt x="1042736" y="721894"/>
                  <a:pt x="1058778" y="744656"/>
                  <a:pt x="1058778" y="770021"/>
                </a:cubicBezTo>
                <a:lnTo>
                  <a:pt x="1058778" y="1251284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5962650" y="2887663"/>
            <a:ext cx="1231900" cy="1828800"/>
          </a:xfrm>
          <a:custGeom>
            <a:avLst/>
            <a:gdLst>
              <a:gd name="connsiteX0" fmla="*/ 1232490 w 1232490"/>
              <a:gd name="connsiteY0" fmla="*/ 0 h 1828800"/>
              <a:gd name="connsiteX1" fmla="*/ 1160301 w 1232490"/>
              <a:gd name="connsiteY1" fmla="*/ 48126 h 1828800"/>
              <a:gd name="connsiteX2" fmla="*/ 1064048 w 1232490"/>
              <a:gd name="connsiteY2" fmla="*/ 72189 h 1828800"/>
              <a:gd name="connsiteX3" fmla="*/ 895606 w 1232490"/>
              <a:gd name="connsiteY3" fmla="*/ 216568 h 1828800"/>
              <a:gd name="connsiteX4" fmla="*/ 751227 w 1232490"/>
              <a:gd name="connsiteY4" fmla="*/ 264695 h 1828800"/>
              <a:gd name="connsiteX5" fmla="*/ 679038 w 1232490"/>
              <a:gd name="connsiteY5" fmla="*/ 312821 h 1828800"/>
              <a:gd name="connsiteX6" fmla="*/ 582785 w 1232490"/>
              <a:gd name="connsiteY6" fmla="*/ 409074 h 1828800"/>
              <a:gd name="connsiteX7" fmla="*/ 510595 w 1232490"/>
              <a:gd name="connsiteY7" fmla="*/ 457200 h 1828800"/>
              <a:gd name="connsiteX8" fmla="*/ 342153 w 1232490"/>
              <a:gd name="connsiteY8" fmla="*/ 649705 h 1828800"/>
              <a:gd name="connsiteX9" fmla="*/ 269964 w 1232490"/>
              <a:gd name="connsiteY9" fmla="*/ 673768 h 1828800"/>
              <a:gd name="connsiteX10" fmla="*/ 221838 w 1232490"/>
              <a:gd name="connsiteY10" fmla="*/ 721895 h 1828800"/>
              <a:gd name="connsiteX11" fmla="*/ 77459 w 1232490"/>
              <a:gd name="connsiteY11" fmla="*/ 770021 h 1828800"/>
              <a:gd name="connsiteX12" fmla="*/ 53395 w 1232490"/>
              <a:gd name="connsiteY12" fmla="*/ 842210 h 1828800"/>
              <a:gd name="connsiteX13" fmla="*/ 5269 w 1232490"/>
              <a:gd name="connsiteY13" fmla="*/ 1275347 h 1828800"/>
              <a:gd name="connsiteX14" fmla="*/ 5269 w 1232490"/>
              <a:gd name="connsiteY14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32490" h="1828800">
                <a:moveTo>
                  <a:pt x="1232490" y="0"/>
                </a:moveTo>
                <a:cubicBezTo>
                  <a:pt x="1208427" y="16042"/>
                  <a:pt x="1186883" y="36734"/>
                  <a:pt x="1160301" y="48126"/>
                </a:cubicBezTo>
                <a:cubicBezTo>
                  <a:pt x="1129903" y="61154"/>
                  <a:pt x="1092093" y="54661"/>
                  <a:pt x="1064048" y="72189"/>
                </a:cubicBezTo>
                <a:cubicBezTo>
                  <a:pt x="917259" y="163932"/>
                  <a:pt x="1024725" y="159182"/>
                  <a:pt x="895606" y="216568"/>
                </a:cubicBezTo>
                <a:cubicBezTo>
                  <a:pt x="849249" y="237171"/>
                  <a:pt x="751227" y="264695"/>
                  <a:pt x="751227" y="264695"/>
                </a:cubicBezTo>
                <a:cubicBezTo>
                  <a:pt x="727164" y="280737"/>
                  <a:pt x="700996" y="294000"/>
                  <a:pt x="679038" y="312821"/>
                </a:cubicBezTo>
                <a:cubicBezTo>
                  <a:pt x="644587" y="342350"/>
                  <a:pt x="620539" y="383905"/>
                  <a:pt x="582785" y="409074"/>
                </a:cubicBezTo>
                <a:lnTo>
                  <a:pt x="510595" y="457200"/>
                </a:lnTo>
                <a:cubicBezTo>
                  <a:pt x="472023" y="515058"/>
                  <a:pt x="402481" y="629596"/>
                  <a:pt x="342153" y="649705"/>
                </a:cubicBezTo>
                <a:lnTo>
                  <a:pt x="269964" y="673768"/>
                </a:lnTo>
                <a:cubicBezTo>
                  <a:pt x="253922" y="689810"/>
                  <a:pt x="242130" y="711749"/>
                  <a:pt x="221838" y="721895"/>
                </a:cubicBezTo>
                <a:cubicBezTo>
                  <a:pt x="176464" y="744582"/>
                  <a:pt x="77459" y="770021"/>
                  <a:pt x="77459" y="770021"/>
                </a:cubicBezTo>
                <a:cubicBezTo>
                  <a:pt x="69438" y="794084"/>
                  <a:pt x="58897" y="817449"/>
                  <a:pt x="53395" y="842210"/>
                </a:cubicBezTo>
                <a:cubicBezTo>
                  <a:pt x="26128" y="964911"/>
                  <a:pt x="8294" y="1169484"/>
                  <a:pt x="5269" y="1275347"/>
                </a:cubicBezTo>
                <a:cubicBezTo>
                  <a:pt x="0" y="1459756"/>
                  <a:pt x="5269" y="1644316"/>
                  <a:pt x="5269" y="1828800"/>
                </a:cubicBezTo>
              </a:path>
            </a:pathLst>
          </a:cu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ar-SA" smtClean="0"/>
          </a:p>
        </p:txBody>
      </p:sp>
      <p:pic>
        <p:nvPicPr>
          <p:cNvPr id="13316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8305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762000" y="3276600"/>
            <a:ext cx="6781800" cy="3048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H="1" flipV="1">
            <a:off x="1371600" y="2819400"/>
            <a:ext cx="1219200" cy="533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V="1">
            <a:off x="6477000" y="2819400"/>
            <a:ext cx="838200" cy="6858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  <p:bldP spid="53256" grpId="0" animBg="1"/>
      <p:bldP spid="532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Causes (multi factorial)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Hormonal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Relaxin</a:t>
            </a:r>
            <a:r>
              <a:rPr lang="en-US" dirty="0" smtClean="0"/>
              <a:t>, </a:t>
            </a:r>
            <a:r>
              <a:rPr lang="en-US" dirty="0" err="1" smtClean="0"/>
              <a:t>oxytocin</a:t>
            </a:r>
            <a:r>
              <a:rPr lang="en-US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Familial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Lig.laxity</a:t>
            </a:r>
            <a:r>
              <a:rPr lang="en-US" dirty="0" smtClean="0"/>
              <a:t> diseases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Genetics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Female 4 X male --- twins  40%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Mechanical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Pre natal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Post natal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5638800" y="1447800"/>
            <a:ext cx="32255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00B050"/>
                </a:solidFill>
                <a:latin typeface="+mn-lt"/>
                <a:cs typeface="+mn-cs"/>
              </a:rPr>
              <a:t>Unknown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Mechanical causes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 natal</a:t>
            </a:r>
          </a:p>
          <a:p>
            <a:pPr lvl="1" eaLnBrk="1" hangingPunct="1"/>
            <a:r>
              <a:rPr lang="en-US" smtClean="0"/>
              <a:t>Breach  , oligohydrominus , primigravida , twins</a:t>
            </a:r>
          </a:p>
          <a:p>
            <a:pPr lvl="2" eaLnBrk="1" hangingPunct="1"/>
            <a:r>
              <a:rPr lang="en-US" smtClean="0"/>
              <a:t>(torticollis , metatarsus adductus 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Post natal</a:t>
            </a:r>
          </a:p>
          <a:p>
            <a:pPr lvl="1" eaLnBrk="1" hangingPunct="1"/>
            <a:r>
              <a:rPr lang="en-US" smtClean="0"/>
              <a:t>Swaddling , strapping</a:t>
            </a:r>
          </a:p>
          <a:p>
            <a:pPr lvl="1" eaLnBrk="1" hangingPunct="1"/>
            <a:endParaRPr lang="en-US" smtClean="0"/>
          </a:p>
        </p:txBody>
      </p:sp>
      <p:pic>
        <p:nvPicPr>
          <p:cNvPr id="15364" name="Picture 7" descr="GetAttachment"/>
          <p:cNvPicPr>
            <a:picLocks noChangeAspect="1" noChangeArrowheads="1"/>
          </p:cNvPicPr>
          <p:nvPr/>
        </p:nvPicPr>
        <p:blipFill>
          <a:blip r:embed="rId3" cstate="print"/>
          <a:srcRect l="14999" t="20000"/>
          <a:stretch>
            <a:fillRect/>
          </a:stretch>
        </p:blipFill>
        <p:spPr bwMode="auto">
          <a:xfrm>
            <a:off x="4714876" y="3345392"/>
            <a:ext cx="4124324" cy="320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21875" t="37574" r="55903" b="22485"/>
          <a:stretch>
            <a:fillRect/>
          </a:stretch>
        </p:blipFill>
        <p:spPr bwMode="auto">
          <a:xfrm>
            <a:off x="467544" y="1196752"/>
            <a:ext cx="3096344" cy="381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21875" t="37574" r="55903" b="22485"/>
          <a:stretch>
            <a:fillRect/>
          </a:stretch>
        </p:blipFill>
        <p:spPr bwMode="auto">
          <a:xfrm>
            <a:off x="467544" y="1196752"/>
            <a:ext cx="3096344" cy="381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4391" t="23540" r="56816" b="10941"/>
          <a:stretch>
            <a:fillRect/>
          </a:stretch>
        </p:blipFill>
        <p:spPr bwMode="auto">
          <a:xfrm>
            <a:off x="4067943" y="332656"/>
            <a:ext cx="4894009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Infants at risk          </a:t>
            </a:r>
            <a:r>
              <a:rPr lang="en-US" sz="6600" dirty="0" smtClean="0">
                <a:solidFill>
                  <a:srgbClr val="FF0000"/>
                </a:solidFill>
              </a:rPr>
              <a:t>who?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Positive family history: 10X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A baby girl:    4-6 X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Breach presentation: 5-10 X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Torticollis: CDH in 10-20% of cases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Foot deformities: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/>
              <a:t>Calcaneo-valgus and metatarsus adductus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Knee deformities: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/>
              <a:t>hyperextension and dislocation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</a:rPr>
              <a:t>       Infants at risk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smtClean="0"/>
              <a:t>When risk factors are present</a:t>
            </a:r>
          </a:p>
          <a:p>
            <a:pPr algn="ctr" eaLnBrk="1" hangingPunct="1">
              <a:buFontTx/>
              <a:buNone/>
            </a:pPr>
            <a:endParaRPr lang="en-US" sz="3600" smtClean="0">
              <a:solidFill>
                <a:srgbClr val="000066"/>
              </a:solidFill>
            </a:endParaRPr>
          </a:p>
          <a:p>
            <a:pPr eaLnBrk="1" hangingPunct="1"/>
            <a:r>
              <a:rPr lang="en-US" smtClean="0"/>
              <a:t>The infant should be reviewed </a:t>
            </a:r>
          </a:p>
          <a:p>
            <a:pPr lvl="1" eaLnBrk="1" hangingPunct="1"/>
            <a:r>
              <a:rPr lang="en-US" smtClean="0"/>
              <a:t>Clinically</a:t>
            </a:r>
          </a:p>
          <a:p>
            <a:pPr lvl="1" eaLnBrk="1" hangingPunct="1"/>
            <a:r>
              <a:rPr lang="en-US" smtClean="0"/>
              <a:t>radiologically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Clinical examination		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2362200"/>
            <a:ext cx="4267200" cy="3841750"/>
          </a:xfrm>
        </p:spPr>
        <p:txBody>
          <a:bodyPr/>
          <a:lstStyle/>
          <a:p>
            <a:pPr eaLnBrk="1" hangingPunct="1"/>
            <a:r>
              <a:rPr lang="en-US" smtClean="0"/>
              <a:t>The infant should be</a:t>
            </a:r>
          </a:p>
          <a:p>
            <a:pPr lvl="1" eaLnBrk="1" hangingPunct="1"/>
            <a:r>
              <a:rPr lang="en-US" smtClean="0"/>
              <a:t> quiet</a:t>
            </a:r>
          </a:p>
          <a:p>
            <a:pPr lvl="1" eaLnBrk="1" hangingPunct="1"/>
            <a:r>
              <a:rPr lang="en-US" smtClean="0"/>
              <a:t>comfortable</a:t>
            </a:r>
          </a:p>
          <a:p>
            <a:pPr eaLnBrk="1" hangingPunct="1"/>
            <a:endParaRPr lang="en-US" smtClean="0"/>
          </a:p>
        </p:txBody>
      </p:sp>
      <p:pic>
        <p:nvPicPr>
          <p:cNvPr id="4" name="Picture 4" descr="Dscn07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447800"/>
            <a:ext cx="472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en-US" sz="3000" dirty="0" smtClean="0">
                <a:latin typeface="Arial" charset="0"/>
                <a:cs typeface="Arial" charset="0"/>
              </a:rPr>
              <a:t>Common Pediatric Hip problems:</a:t>
            </a:r>
          </a:p>
          <a:p>
            <a:pPr eaLnBrk="1" hangingPunct="1">
              <a:buFont typeface="Wingdings 3" pitchFamily="18" charset="2"/>
              <a:buNone/>
            </a:pPr>
            <a:endParaRPr lang="en-US" sz="30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DDH</a:t>
            </a:r>
            <a:r>
              <a:rPr lang="en-US" sz="3200" b="1" dirty="0" smtClean="0"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latin typeface="Arial" charset="0"/>
                <a:cs typeface="Arial" charset="0"/>
              </a:rPr>
              <a:t>developmental dysplasia of the hip</a:t>
            </a:r>
            <a:endParaRPr lang="en-US" sz="32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endParaRPr lang="en-US" sz="32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SCFE</a:t>
            </a:r>
            <a:r>
              <a:rPr lang="en-US" sz="3200" b="1" dirty="0" smtClean="0"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latin typeface="Arial" charset="0"/>
                <a:cs typeface="Arial" charset="0"/>
              </a:rPr>
              <a:t>slipped capital femoral epiphysis </a:t>
            </a:r>
            <a:endParaRPr lang="en-US" sz="3200" b="1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endParaRPr lang="en-US" sz="32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32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Perthes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z="3000" dirty="0" smtClean="0">
                <a:latin typeface="Arial" charset="0"/>
                <a:cs typeface="Arial" charset="0"/>
              </a:rPr>
              <a:t>	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5181600" cy="414655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0000"/>
                </a:solidFill>
              </a:rPr>
              <a:t>Look:</a:t>
            </a:r>
          </a:p>
          <a:p>
            <a:pPr lvl="1" eaLnBrk="1" hangingPunct="1"/>
            <a:r>
              <a:rPr lang="en-US" sz="3200" smtClean="0"/>
              <a:t>External rotation</a:t>
            </a:r>
          </a:p>
          <a:p>
            <a:pPr lvl="1" eaLnBrk="1" hangingPunct="1"/>
            <a:r>
              <a:rPr lang="en-US" sz="3200" smtClean="0"/>
              <a:t>Lateralized contour</a:t>
            </a:r>
            <a:endParaRPr lang="en-US" smtClean="0"/>
          </a:p>
          <a:p>
            <a:pPr lvl="1" eaLnBrk="1" hangingPunct="1"/>
            <a:r>
              <a:rPr lang="en-US" sz="3200" smtClean="0"/>
              <a:t>Shortening</a:t>
            </a:r>
          </a:p>
          <a:p>
            <a:pPr lvl="1" eaLnBrk="1" hangingPunct="1"/>
            <a:r>
              <a:rPr lang="en-US" sz="3200" smtClean="0"/>
              <a:t>Asymmetrical skin folds</a:t>
            </a:r>
          </a:p>
          <a:p>
            <a:pPr lvl="2" eaLnBrk="1" hangingPunct="1"/>
            <a:r>
              <a:rPr lang="en-US" sz="2800" smtClean="0"/>
              <a:t>Anterior – posterior</a:t>
            </a:r>
          </a:p>
        </p:txBody>
      </p:sp>
      <p:pic>
        <p:nvPicPr>
          <p:cNvPr id="19460" name="Picture 4" descr="CIMG77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81000"/>
            <a:ext cx="3733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0483" name="Picture 5" descr="DSC0318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24200" y="2286000"/>
            <a:ext cx="2814638" cy="4572000"/>
          </a:xfrm>
        </p:spPr>
      </p:pic>
      <p:pic>
        <p:nvPicPr>
          <p:cNvPr id="20484" name="Picture 5" descr="CIMG77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6938" y="2286000"/>
            <a:ext cx="31670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Mvc-029f1"/>
          <p:cNvPicPr>
            <a:picLocks noChangeAspect="1" noChangeArrowheads="1"/>
          </p:cNvPicPr>
          <p:nvPr/>
        </p:nvPicPr>
        <p:blipFill>
          <a:blip r:embed="rId5" cstate="print"/>
          <a:srcRect l="11227" r="5614"/>
          <a:stretch>
            <a:fillRect/>
          </a:stretch>
        </p:blipFill>
        <p:spPr bwMode="auto">
          <a:xfrm>
            <a:off x="0" y="2286000"/>
            <a:ext cx="30781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rapezoid 9"/>
          <p:cNvSpPr/>
          <p:nvPr/>
        </p:nvSpPr>
        <p:spPr>
          <a:xfrm>
            <a:off x="4267200" y="4343400"/>
            <a:ext cx="304800" cy="20574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Move</a:t>
            </a:r>
          </a:p>
          <a:p>
            <a:pPr lvl="1" eaLnBrk="1" hangingPunct="1"/>
            <a:r>
              <a:rPr lang="en-US" smtClean="0"/>
              <a:t>Limited abduction</a:t>
            </a:r>
          </a:p>
          <a:p>
            <a:pPr eaLnBrk="1" hangingPunct="1"/>
            <a:endParaRPr lang="en-US" smtClean="0"/>
          </a:p>
        </p:txBody>
      </p:sp>
      <p:pic>
        <p:nvPicPr>
          <p:cNvPr id="5" name="Picture 6" descr="Dscn04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352800"/>
            <a:ext cx="49530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rot="5400000">
            <a:off x="3733801" y="4724400"/>
            <a:ext cx="1981200" cy="3175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4648200" y="4267200"/>
            <a:ext cx="1143000" cy="990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2743200" y="4343400"/>
            <a:ext cx="1981200" cy="9906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Special test</a:t>
            </a:r>
          </a:p>
          <a:p>
            <a:pPr lvl="1" eaLnBrk="1" hangingPunct="1"/>
            <a:r>
              <a:rPr lang="en-US" smtClean="0"/>
              <a:t>Galiazzi</a:t>
            </a:r>
          </a:p>
          <a:p>
            <a:pPr lvl="1" eaLnBrk="1" hangingPunct="1"/>
            <a:r>
              <a:rPr lang="en-US" smtClean="0"/>
              <a:t>Ortolani , Barlow test</a:t>
            </a:r>
          </a:p>
          <a:p>
            <a:pPr lvl="1" eaLnBrk="1" hangingPunct="1"/>
            <a:r>
              <a:rPr lang="en-US" smtClean="0"/>
              <a:t>Trendelenburgh sign</a:t>
            </a:r>
          </a:p>
          <a:p>
            <a:pPr lvl="1" eaLnBrk="1" hangingPunct="1"/>
            <a:r>
              <a:rPr lang="en-US" smtClean="0"/>
              <a:t>Limping  ( waddling gait  if  bilateral)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3886200" cy="14144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Special test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6" descr="Dscn078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52700" y="2300288"/>
            <a:ext cx="4038600" cy="3124200"/>
          </a:xfrm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500063" y="17145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Perpetua" pitchFamily="18" charset="0"/>
              </a:rPr>
              <a:t>Galiazzi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0"/>
            <a:ext cx="3886200" cy="9286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Special test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838200" y="2590800"/>
            <a:ext cx="7772400" cy="292735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685800" y="16764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Perpetua" pitchFamily="18" charset="0"/>
              </a:rPr>
              <a:t>Ortolani test </a:t>
            </a:r>
          </a:p>
        </p:txBody>
      </p:sp>
      <p:pic>
        <p:nvPicPr>
          <p:cNvPr id="6" name="Picture 6" descr="initial hip 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1050" y="3124200"/>
            <a:ext cx="2819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nitial hip o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650" y="3124200"/>
            <a:ext cx="2667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ortolan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3124200"/>
            <a:ext cx="25336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785813"/>
            <a:ext cx="38862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Special test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603" name="Content Placeholder 4"/>
          <p:cNvSpPr>
            <a:spLocks noGrp="1"/>
          </p:cNvSpPr>
          <p:nvPr>
            <p:ph idx="1"/>
          </p:nvPr>
        </p:nvSpPr>
        <p:spPr>
          <a:xfrm>
            <a:off x="914400" y="3352800"/>
            <a:ext cx="7772400" cy="3003550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762000" y="1600200"/>
            <a:ext cx="350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Perpetua" pitchFamily="18" charset="0"/>
              </a:rPr>
              <a:t>Barlow  test </a:t>
            </a:r>
          </a:p>
        </p:txBody>
      </p:sp>
      <p:pic>
        <p:nvPicPr>
          <p:cNvPr id="10" name="Picture 4" descr="initial hip 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0"/>
            <a:ext cx="266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initial hip ou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048000"/>
            <a:ext cx="266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ortolan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048000"/>
            <a:ext cx="2667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ircular Arrow 7"/>
          <p:cNvSpPr/>
          <p:nvPr/>
        </p:nvSpPr>
        <p:spPr>
          <a:xfrm rot="20571633" flipH="1">
            <a:off x="5045075" y="3462338"/>
            <a:ext cx="838200" cy="895350"/>
          </a:xfrm>
          <a:prstGeom prst="circularArrow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88" y="857250"/>
            <a:ext cx="3886200" cy="914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Special test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6627" name="Picture 7" descr="Dscn048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981200"/>
            <a:ext cx="7239000" cy="4143375"/>
          </a:xfrm>
          <a:solidFill>
            <a:schemeClr val="tx1"/>
          </a:solidFill>
        </p:spPr>
      </p:pic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1524000" y="1219200"/>
            <a:ext cx="472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latin typeface="Perpetua" pitchFamily="18" charset="0"/>
              </a:rPr>
              <a:t>Trendelenburgh sign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962400" y="2438400"/>
            <a:ext cx="1828800" cy="1588"/>
          </a:xfrm>
          <a:prstGeom prst="line">
            <a:avLst/>
          </a:prstGeom>
          <a:ln w="2286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335588" y="2133600"/>
            <a:ext cx="303212" cy="1588"/>
          </a:xfrm>
          <a:prstGeom prst="line">
            <a:avLst/>
          </a:prstGeom>
          <a:ln w="203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mtClean="0">
                <a:solidFill>
                  <a:srgbClr val="FF0000"/>
                </a:solidFill>
              </a:rPr>
              <a:t>     Investigations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376862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0-3 months      U/S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&gt; 3months X-ray pelvis 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            AP + abduction</a:t>
            </a:r>
          </a:p>
        </p:txBody>
      </p:sp>
      <p:pic>
        <p:nvPicPr>
          <p:cNvPr id="27652" name="Picture 4" descr="Dscn05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285875"/>
            <a:ext cx="2300288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4429125"/>
            <a:ext cx="2286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Radiology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772400" cy="4572000"/>
          </a:xfrm>
        </p:spPr>
        <p:txBody>
          <a:bodyPr/>
          <a:lstStyle/>
          <a:p>
            <a:pPr eaLnBrk="1" hangingPunct="1"/>
            <a:r>
              <a:rPr lang="en-US" smtClean="0"/>
              <a:t>After 6 months: reliable</a:t>
            </a:r>
          </a:p>
        </p:txBody>
      </p:sp>
      <p:pic>
        <p:nvPicPr>
          <p:cNvPr id="28676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057400"/>
            <a:ext cx="55626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 pelvis 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adult</a:t>
            </a:r>
          </a:p>
        </p:txBody>
      </p:sp>
      <p:pic>
        <p:nvPicPr>
          <p:cNvPr id="4100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1122" t="30563" r="68430" b="35963"/>
          <a:stretch>
            <a:fillRect/>
          </a:stretch>
        </p:blipFill>
        <p:spPr>
          <a:xfrm>
            <a:off x="714375" y="1785938"/>
            <a:ext cx="3651250" cy="2984500"/>
          </a:xfrm>
        </p:spPr>
      </p:pic>
      <p:sp>
        <p:nvSpPr>
          <p:cNvPr id="4101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child</a:t>
            </a:r>
          </a:p>
        </p:txBody>
      </p:sp>
      <p:pic>
        <p:nvPicPr>
          <p:cNvPr id="4102" name="Picture 3" descr="D:\flash memory\log books\CASES\normal ddh\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21777" t="30463" r="17793" b="17990"/>
          <a:stretch>
            <a:fillRect/>
          </a:stretch>
        </p:blipFill>
        <p:spPr>
          <a:xfrm>
            <a:off x="5000625" y="1785938"/>
            <a:ext cx="3451225" cy="2917825"/>
          </a:xfrm>
        </p:spPr>
      </p:pic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6000750" y="4786313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CHILD</a:t>
            </a:r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1785938" y="4929188"/>
            <a:ext cx="1500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ADULT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Radiology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772400" cy="4572000"/>
          </a:xfrm>
        </p:spPr>
        <p:txBody>
          <a:bodyPr/>
          <a:lstStyle/>
          <a:p>
            <a:pPr eaLnBrk="1" hangingPunct="1"/>
            <a:r>
              <a:rPr lang="en-US" smtClean="0"/>
              <a:t>After 6 months: reliable</a:t>
            </a:r>
          </a:p>
        </p:txBody>
      </p:sp>
      <p:pic>
        <p:nvPicPr>
          <p:cNvPr id="28676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057400"/>
            <a:ext cx="55626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571736" y="4143380"/>
            <a:ext cx="500066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57950" y="4000504"/>
            <a:ext cx="285752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Radiology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772400" cy="4572000"/>
          </a:xfrm>
        </p:spPr>
        <p:txBody>
          <a:bodyPr/>
          <a:lstStyle/>
          <a:p>
            <a:pPr eaLnBrk="1" hangingPunct="1"/>
            <a:r>
              <a:rPr lang="en-US" smtClean="0"/>
              <a:t>After 6 months: reliable</a:t>
            </a:r>
          </a:p>
        </p:txBody>
      </p:sp>
      <p:pic>
        <p:nvPicPr>
          <p:cNvPr id="29700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057400"/>
            <a:ext cx="55626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2057400" y="4191000"/>
            <a:ext cx="5029200" cy="2286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 flipH="1">
            <a:off x="2620963" y="3810000"/>
            <a:ext cx="46037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H="1">
            <a:off x="6202363" y="3810000"/>
            <a:ext cx="46037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H="1" flipV="1">
            <a:off x="1828800" y="3429000"/>
            <a:ext cx="1371600" cy="8382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V="1">
            <a:off x="5715000" y="3429000"/>
            <a:ext cx="1143000" cy="91440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14638" y="4745038"/>
            <a:ext cx="1108075" cy="644525"/>
          </a:xfrm>
          <a:custGeom>
            <a:avLst/>
            <a:gdLst>
              <a:gd name="connsiteX0" fmla="*/ 1106906 w 1106906"/>
              <a:gd name="connsiteY0" fmla="*/ 452110 h 644615"/>
              <a:gd name="connsiteX1" fmla="*/ 1034716 w 1106906"/>
              <a:gd name="connsiteY1" fmla="*/ 307731 h 644615"/>
              <a:gd name="connsiteX2" fmla="*/ 962527 w 1106906"/>
              <a:gd name="connsiteY2" fmla="*/ 259605 h 644615"/>
              <a:gd name="connsiteX3" fmla="*/ 914400 w 1106906"/>
              <a:gd name="connsiteY3" fmla="*/ 211479 h 644615"/>
              <a:gd name="connsiteX4" fmla="*/ 842211 w 1106906"/>
              <a:gd name="connsiteY4" fmla="*/ 187415 h 644615"/>
              <a:gd name="connsiteX5" fmla="*/ 770022 w 1106906"/>
              <a:gd name="connsiteY5" fmla="*/ 139289 h 644615"/>
              <a:gd name="connsiteX6" fmla="*/ 625643 w 1106906"/>
              <a:gd name="connsiteY6" fmla="*/ 91163 h 644615"/>
              <a:gd name="connsiteX7" fmla="*/ 48127 w 1106906"/>
              <a:gd name="connsiteY7" fmla="*/ 187415 h 644615"/>
              <a:gd name="connsiteX8" fmla="*/ 24064 w 1106906"/>
              <a:gd name="connsiteY8" fmla="*/ 283668 h 644615"/>
              <a:gd name="connsiteX9" fmla="*/ 0 w 1106906"/>
              <a:gd name="connsiteY9" fmla="*/ 355857 h 644615"/>
              <a:gd name="connsiteX10" fmla="*/ 24064 w 1106906"/>
              <a:gd name="connsiteY10" fmla="*/ 644615 h 64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6906" h="644615">
                <a:moveTo>
                  <a:pt x="1106906" y="452110"/>
                </a:moveTo>
                <a:cubicBezTo>
                  <a:pt x="1087335" y="393396"/>
                  <a:pt x="1081364" y="354379"/>
                  <a:pt x="1034716" y="307731"/>
                </a:cubicBezTo>
                <a:cubicBezTo>
                  <a:pt x="1014266" y="287281"/>
                  <a:pt x="985110" y="277671"/>
                  <a:pt x="962527" y="259605"/>
                </a:cubicBezTo>
                <a:cubicBezTo>
                  <a:pt x="944811" y="245433"/>
                  <a:pt x="933854" y="223151"/>
                  <a:pt x="914400" y="211479"/>
                </a:cubicBezTo>
                <a:cubicBezTo>
                  <a:pt x="892650" y="198429"/>
                  <a:pt x="864898" y="198759"/>
                  <a:pt x="842211" y="187415"/>
                </a:cubicBezTo>
                <a:cubicBezTo>
                  <a:pt x="816344" y="174481"/>
                  <a:pt x="796450" y="151035"/>
                  <a:pt x="770022" y="139289"/>
                </a:cubicBezTo>
                <a:cubicBezTo>
                  <a:pt x="723665" y="118686"/>
                  <a:pt x="625643" y="91163"/>
                  <a:pt x="625643" y="91163"/>
                </a:cubicBezTo>
                <a:cubicBezTo>
                  <a:pt x="504249" y="96944"/>
                  <a:pt x="155220" y="0"/>
                  <a:pt x="48127" y="187415"/>
                </a:cubicBezTo>
                <a:cubicBezTo>
                  <a:pt x="31719" y="216129"/>
                  <a:pt x="33150" y="251869"/>
                  <a:pt x="24064" y="283668"/>
                </a:cubicBezTo>
                <a:cubicBezTo>
                  <a:pt x="17096" y="308057"/>
                  <a:pt x="8021" y="331794"/>
                  <a:pt x="0" y="355857"/>
                </a:cubicBezTo>
                <a:lnTo>
                  <a:pt x="24064" y="644615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814888" y="4957763"/>
            <a:ext cx="479425" cy="528637"/>
          </a:xfrm>
          <a:custGeom>
            <a:avLst/>
            <a:gdLst>
              <a:gd name="connsiteX0" fmla="*/ 479223 w 479223"/>
              <a:gd name="connsiteY0" fmla="*/ 0 h 529389"/>
              <a:gd name="connsiteX1" fmla="*/ 190465 w 479223"/>
              <a:gd name="connsiteY1" fmla="*/ 48126 h 529389"/>
              <a:gd name="connsiteX2" fmla="*/ 118275 w 479223"/>
              <a:gd name="connsiteY2" fmla="*/ 96252 h 529389"/>
              <a:gd name="connsiteX3" fmla="*/ 94212 w 479223"/>
              <a:gd name="connsiteY3" fmla="*/ 168442 h 529389"/>
              <a:gd name="connsiteX4" fmla="*/ 22023 w 479223"/>
              <a:gd name="connsiteY4" fmla="*/ 192505 h 529389"/>
              <a:gd name="connsiteX5" fmla="*/ 22023 w 479223"/>
              <a:gd name="connsiteY5" fmla="*/ 529389 h 52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223" h="529389">
                <a:moveTo>
                  <a:pt x="479223" y="0"/>
                </a:moveTo>
                <a:cubicBezTo>
                  <a:pt x="410602" y="7624"/>
                  <a:pt x="271092" y="7813"/>
                  <a:pt x="190465" y="48126"/>
                </a:cubicBezTo>
                <a:cubicBezTo>
                  <a:pt x="164598" y="61060"/>
                  <a:pt x="142338" y="80210"/>
                  <a:pt x="118275" y="96252"/>
                </a:cubicBezTo>
                <a:cubicBezTo>
                  <a:pt x="110254" y="120315"/>
                  <a:pt x="112148" y="150506"/>
                  <a:pt x="94212" y="168442"/>
                </a:cubicBezTo>
                <a:cubicBezTo>
                  <a:pt x="76277" y="186378"/>
                  <a:pt x="26997" y="167633"/>
                  <a:pt x="22023" y="192505"/>
                </a:cubicBezTo>
                <a:cubicBezTo>
                  <a:pt x="0" y="302619"/>
                  <a:pt x="22023" y="417094"/>
                  <a:pt x="22023" y="529389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002338" y="4572000"/>
            <a:ext cx="307975" cy="1001713"/>
          </a:xfrm>
          <a:custGeom>
            <a:avLst/>
            <a:gdLst>
              <a:gd name="connsiteX0" fmla="*/ 134300 w 308310"/>
              <a:gd name="connsiteY0" fmla="*/ 0 h 1001875"/>
              <a:gd name="connsiteX1" fmla="*/ 206490 w 308310"/>
              <a:gd name="connsiteY1" fmla="*/ 96253 h 1001875"/>
              <a:gd name="connsiteX2" fmla="*/ 230553 w 308310"/>
              <a:gd name="connsiteY2" fmla="*/ 168442 h 1001875"/>
              <a:gd name="connsiteX3" fmla="*/ 302742 w 308310"/>
              <a:gd name="connsiteY3" fmla="*/ 192505 h 1001875"/>
              <a:gd name="connsiteX4" fmla="*/ 278679 w 308310"/>
              <a:gd name="connsiteY4" fmla="*/ 601579 h 1001875"/>
              <a:gd name="connsiteX5" fmla="*/ 206490 w 308310"/>
              <a:gd name="connsiteY5" fmla="*/ 625642 h 1001875"/>
              <a:gd name="connsiteX6" fmla="*/ 182427 w 308310"/>
              <a:gd name="connsiteY6" fmla="*/ 697832 h 1001875"/>
              <a:gd name="connsiteX7" fmla="*/ 110237 w 308310"/>
              <a:gd name="connsiteY7" fmla="*/ 794084 h 100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310" h="1001875">
                <a:moveTo>
                  <a:pt x="134300" y="0"/>
                </a:moveTo>
                <a:cubicBezTo>
                  <a:pt x="86363" y="143812"/>
                  <a:pt x="103122" y="13559"/>
                  <a:pt x="206490" y="96253"/>
                </a:cubicBezTo>
                <a:cubicBezTo>
                  <a:pt x="226296" y="112098"/>
                  <a:pt x="212617" y="150506"/>
                  <a:pt x="230553" y="168442"/>
                </a:cubicBezTo>
                <a:cubicBezTo>
                  <a:pt x="248489" y="186378"/>
                  <a:pt x="278679" y="184484"/>
                  <a:pt x="302742" y="192505"/>
                </a:cubicBezTo>
                <a:cubicBezTo>
                  <a:pt x="294721" y="328863"/>
                  <a:pt x="308310" y="468238"/>
                  <a:pt x="278679" y="601579"/>
                </a:cubicBezTo>
                <a:cubicBezTo>
                  <a:pt x="273177" y="626340"/>
                  <a:pt x="224425" y="607706"/>
                  <a:pt x="206490" y="625642"/>
                </a:cubicBezTo>
                <a:cubicBezTo>
                  <a:pt x="188554" y="643578"/>
                  <a:pt x="195477" y="676082"/>
                  <a:pt x="182427" y="697832"/>
                </a:cubicBezTo>
                <a:cubicBezTo>
                  <a:pt x="0" y="1001875"/>
                  <a:pt x="240592" y="533374"/>
                  <a:pt x="110237" y="794084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  <p:bldP spid="53254" grpId="0" animBg="1"/>
      <p:bldP spid="53255" grpId="0" animBg="1"/>
      <p:bldP spid="53256" grpId="0" animBg="1"/>
      <p:bldP spid="5325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Treatment - Aims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Obtain concentric reduction  </a:t>
            </a:r>
            <a:r>
              <a:rPr lang="en-US" dirty="0" smtClean="0">
                <a:solidFill>
                  <a:srgbClr val="FF0000"/>
                </a:solidFill>
              </a:rPr>
              <a:t>REDUCE</a:t>
            </a:r>
          </a:p>
          <a:p>
            <a:pPr eaLnBrk="1" hangingPunct="1"/>
            <a:r>
              <a:rPr lang="en-US" dirty="0" smtClean="0"/>
              <a:t>Maintain concentric reduction  </a:t>
            </a:r>
            <a:r>
              <a:rPr lang="en-US" dirty="0" smtClean="0">
                <a:solidFill>
                  <a:srgbClr val="FF0000"/>
                </a:solidFill>
              </a:rPr>
              <a:t>STABELIZE</a:t>
            </a:r>
          </a:p>
          <a:p>
            <a:pPr eaLnBrk="1" hangingPunct="1"/>
            <a:r>
              <a:rPr lang="en-US" dirty="0" smtClean="0"/>
              <a:t>In a non-traumatic fashion  </a:t>
            </a:r>
            <a:r>
              <a:rPr lang="en-US" dirty="0" smtClean="0">
                <a:solidFill>
                  <a:srgbClr val="FF0000"/>
                </a:solidFill>
              </a:rPr>
              <a:t>SAFELY</a:t>
            </a:r>
          </a:p>
          <a:p>
            <a:pPr eaLnBrk="1" hangingPunct="1"/>
            <a:r>
              <a:rPr lang="en-US" dirty="0" smtClean="0"/>
              <a:t>Without disrupting the blood supply to femoral head</a:t>
            </a:r>
          </a:p>
          <a:p>
            <a:pPr eaLnBrk="1" hangingPunct="1">
              <a:buFont typeface="Wingdings 3" pitchFamily="18" charset="2"/>
              <a:buNone/>
            </a:pPr>
            <a:endParaRPr lang="en-US" dirty="0" smtClean="0"/>
          </a:p>
          <a:p>
            <a:pPr eaLnBrk="1" hangingPunct="1">
              <a:buFont typeface="Wingdings 3" pitchFamily="18" charset="2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Way</a:t>
            </a:r>
            <a:r>
              <a:rPr lang="en-US" sz="2800" b="1" dirty="0" smtClean="0">
                <a:solidFill>
                  <a:schemeClr val="accent2"/>
                </a:solidFill>
              </a:rPr>
              <a:t>:</a:t>
            </a:r>
            <a:endParaRPr lang="en-US" b="1" dirty="0" smtClean="0">
              <a:solidFill>
                <a:schemeClr val="accent2"/>
              </a:solidFill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en-US" dirty="0" smtClean="0"/>
              <a:t>Refer to pediatric orthopedic clinic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Treatment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357298"/>
            <a:ext cx="8229600" cy="5168905"/>
          </a:xfrm>
        </p:spPr>
        <p:txBody>
          <a:bodyPr/>
          <a:lstStyle/>
          <a:p>
            <a:pPr eaLnBrk="1" hangingPunct="1"/>
            <a:r>
              <a:rPr lang="en-US" dirty="0" smtClean="0"/>
              <a:t>Method depends on </a:t>
            </a:r>
            <a:r>
              <a:rPr lang="en-US" dirty="0" smtClean="0">
                <a:solidFill>
                  <a:srgbClr val="FF0000"/>
                </a:solidFill>
              </a:rPr>
              <a:t>age</a:t>
            </a:r>
          </a:p>
          <a:p>
            <a:pPr eaLnBrk="1" hangingPunct="1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earlier</a:t>
            </a:r>
            <a:r>
              <a:rPr lang="en-US" dirty="0" smtClean="0"/>
              <a:t> started, the </a:t>
            </a:r>
            <a:r>
              <a:rPr lang="en-US" dirty="0" smtClean="0">
                <a:solidFill>
                  <a:srgbClr val="FF0000"/>
                </a:solidFill>
              </a:rPr>
              <a:t>easier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better</a:t>
            </a:r>
            <a:r>
              <a:rPr lang="en-US" dirty="0" smtClean="0"/>
              <a:t> the results </a:t>
            </a:r>
          </a:p>
          <a:p>
            <a:pPr eaLnBrk="1" hangingPunct="1"/>
            <a:r>
              <a:rPr lang="en-US" dirty="0" smtClean="0"/>
              <a:t>Should be detected </a:t>
            </a:r>
            <a:r>
              <a:rPr lang="en-US" dirty="0" smtClean="0">
                <a:solidFill>
                  <a:srgbClr val="FF0000"/>
                </a:solidFill>
              </a:rPr>
              <a:t>EARLY</a:t>
            </a:r>
          </a:p>
          <a:p>
            <a:pPr eaLnBrk="1" hangingPunct="1"/>
            <a:r>
              <a:rPr lang="en-US" dirty="0" smtClean="0"/>
              <a:t>Could be surgical or non surgical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If not treated : OA. Stiffness. Pain. Limping. Spine problems . Difficult life</a:t>
            </a:r>
          </a:p>
          <a:p>
            <a:pPr lvl="1"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dh arth good position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04800" y="4495800"/>
            <a:ext cx="2819400" cy="211455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" name="Picture 6" descr="Dscn0466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6172200" y="4495800"/>
            <a:ext cx="2743200" cy="20574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Picture 7" descr="Dscn0465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3276600" y="4495800"/>
            <a:ext cx="2743200" cy="20574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" name="Picture 4" descr="Dscn056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19200" r="12000"/>
          <a:stretch>
            <a:fillRect/>
          </a:stretch>
        </p:blipFill>
        <p:spPr bwMode="auto">
          <a:xfrm>
            <a:off x="5793776" y="357166"/>
            <a:ext cx="304257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scn0475"/>
          <p:cNvPicPr>
            <a:picLocks noChangeAspect="1" noChangeArrowheads="1"/>
          </p:cNvPicPr>
          <p:nvPr/>
        </p:nvPicPr>
        <p:blipFill>
          <a:blip r:embed="rId6" cstate="print">
            <a:lum bright="20000" contrast="30000"/>
          </a:blip>
          <a:srcRect/>
          <a:stretch>
            <a:fillRect/>
          </a:stretch>
        </p:blipFill>
        <p:spPr bwMode="auto">
          <a:xfrm>
            <a:off x="428596" y="357166"/>
            <a:ext cx="40386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215206" y="1643050"/>
            <a:ext cx="21431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Treatment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Birth – 6m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Reduce + maintain with </a:t>
            </a:r>
            <a:r>
              <a:rPr lang="en-US" sz="2000" dirty="0" err="1" smtClean="0"/>
              <a:t>Pavlik</a:t>
            </a:r>
            <a:r>
              <a:rPr lang="en-US" sz="2000" dirty="0" smtClean="0"/>
              <a:t> harness or hip </a:t>
            </a:r>
            <a:r>
              <a:rPr lang="en-US" sz="2000" dirty="0" err="1" smtClean="0"/>
              <a:t>spica</a:t>
            </a:r>
            <a:r>
              <a:rPr lang="en-US" sz="2000" dirty="0" smtClean="0"/>
              <a:t> (H.S)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6-12 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GA + Closed reduction + maintain with hip </a:t>
            </a:r>
            <a:r>
              <a:rPr lang="en-US" sz="2000" dirty="0" err="1" smtClean="0"/>
              <a:t>spica</a:t>
            </a:r>
            <a:r>
              <a:rPr lang="en-US" sz="2000" dirty="0" smtClean="0"/>
              <a:t> ?? Open ??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12 - 18 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GA + Open reduction + maintain with hip </a:t>
            </a:r>
            <a:r>
              <a:rPr lang="en-US" sz="2000" dirty="0" err="1" smtClean="0"/>
              <a:t>spica</a:t>
            </a:r>
            <a:r>
              <a:rPr lang="en-US" sz="20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18 – 24 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GA + Open reduction + </a:t>
            </a:r>
            <a:r>
              <a:rPr lang="en-US" sz="2000" dirty="0" err="1" smtClean="0"/>
              <a:t>Acetabuloplasty</a:t>
            </a:r>
            <a:r>
              <a:rPr lang="en-US" sz="2000" dirty="0" smtClean="0"/>
              <a:t> + maintain with hip </a:t>
            </a:r>
            <a:r>
              <a:rPr lang="en-US" sz="2000" dirty="0" err="1" smtClean="0"/>
              <a:t>spica</a:t>
            </a:r>
            <a:r>
              <a:rPr lang="en-US" sz="20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2-8 years: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GA + Open reduction + </a:t>
            </a:r>
            <a:r>
              <a:rPr lang="en-US" sz="2000" dirty="0" err="1" smtClean="0"/>
              <a:t>Acetabuloplasty</a:t>
            </a:r>
            <a:r>
              <a:rPr lang="en-US" sz="2000" dirty="0" smtClean="0"/>
              <a:t> + femoral shortening + H.S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tx2"/>
                </a:solidFill>
              </a:rPr>
              <a:t>Above 8 years: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GA +Open reduction + </a:t>
            </a:r>
            <a:r>
              <a:rPr lang="en-US" sz="2000" dirty="0" err="1" smtClean="0"/>
              <a:t>Acetabuloplasty</a:t>
            </a:r>
            <a:r>
              <a:rPr lang="en-US" sz="2000" dirty="0" smtClean="0"/>
              <a:t> (advanced) + femoral shortening + H.S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609600" y="28956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609600" y="4343400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animBg="1"/>
      <p:bldP spid="563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1" name="Content Placeholder 8" descr="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76475"/>
            <a:ext cx="4038600" cy="3173413"/>
          </a:xfrm>
        </p:spPr>
      </p:pic>
      <p:sp>
        <p:nvSpPr>
          <p:cNvPr id="32772" name="Content Placeholder 4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pPr eaLnBrk="1" hangingPunct="1"/>
            <a:endParaRPr lang="ar-S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3795" name="Content Placeholder 8" descr="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276475"/>
            <a:ext cx="4038600" cy="3173413"/>
          </a:xfrm>
        </p:spPr>
      </p:pic>
      <p:pic>
        <p:nvPicPr>
          <p:cNvPr id="33796" name="Content Placeholder 6" descr="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6580" t="26666" r="15077" b="12000"/>
          <a:stretch>
            <a:fillRect/>
          </a:stretch>
        </p:blipFill>
        <p:spPr>
          <a:xfrm>
            <a:off x="4800600" y="2286000"/>
            <a:ext cx="36576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01.jpg"/>
          <p:cNvPicPr>
            <a:picLocks noChangeAspect="1"/>
          </p:cNvPicPr>
          <p:nvPr/>
        </p:nvPicPr>
        <p:blipFill>
          <a:blip r:embed="rId2" cstate="print"/>
          <a:srcRect l="29993" t="12402" r="20950" b="32881"/>
          <a:stretch>
            <a:fillRect/>
          </a:stretch>
        </p:blipFill>
        <p:spPr bwMode="auto">
          <a:xfrm>
            <a:off x="785786" y="2416486"/>
            <a:ext cx="3557614" cy="401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 descr="04.jpg"/>
          <p:cNvPicPr>
            <a:picLocks noChangeAspect="1"/>
          </p:cNvPicPr>
          <p:nvPr/>
        </p:nvPicPr>
        <p:blipFill>
          <a:blip r:embed="rId3" cstate="print"/>
          <a:srcRect l="22446" t="15604" r="13403" b="6052"/>
          <a:stretch>
            <a:fillRect/>
          </a:stretch>
        </p:blipFill>
        <p:spPr bwMode="auto">
          <a:xfrm>
            <a:off x="4648200" y="2428868"/>
            <a:ext cx="350520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Late complications if not treated:</a:t>
            </a:r>
          </a:p>
          <a:p>
            <a:pPr lvl="1"/>
            <a:r>
              <a:rPr lang="en-US" dirty="0" smtClean="0"/>
              <a:t>Severe pain </a:t>
            </a:r>
          </a:p>
          <a:p>
            <a:pPr lvl="1"/>
            <a:r>
              <a:rPr lang="en-US" dirty="0" smtClean="0"/>
              <a:t>Early arthritis </a:t>
            </a:r>
          </a:p>
          <a:p>
            <a:pPr lvl="1"/>
            <a:r>
              <a:rPr lang="en-US" dirty="0" smtClean="0"/>
              <a:t>LLD leg length discrepancy </a:t>
            </a:r>
          </a:p>
          <a:p>
            <a:pPr lvl="1"/>
            <a:r>
              <a:rPr lang="en-US" dirty="0" smtClean="0"/>
              <a:t>Pelvic inequality</a:t>
            </a:r>
          </a:p>
          <a:p>
            <a:pPr lvl="1"/>
            <a:r>
              <a:rPr lang="en-US" dirty="0" smtClean="0"/>
              <a:t>Early Lumbar spine degeneration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 pelvis 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adult</a:t>
            </a:r>
          </a:p>
        </p:txBody>
      </p:sp>
      <p:pic>
        <p:nvPicPr>
          <p:cNvPr id="5124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1122" t="30563" r="68430" b="35963"/>
          <a:stretch>
            <a:fillRect/>
          </a:stretch>
        </p:blipFill>
        <p:spPr>
          <a:xfrm>
            <a:off x="714375" y="1785938"/>
            <a:ext cx="3651250" cy="2984500"/>
          </a:xfrm>
        </p:spPr>
      </p:pic>
      <p:sp>
        <p:nvSpPr>
          <p:cNvPr id="5125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child</a:t>
            </a:r>
          </a:p>
        </p:txBody>
      </p:sp>
      <p:pic>
        <p:nvPicPr>
          <p:cNvPr id="5126" name="Picture 3" descr="D:\flash memory\log books\CASES\normal ddh\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21777" t="30463" r="17793" b="17990"/>
          <a:stretch>
            <a:fillRect/>
          </a:stretch>
        </p:blipFill>
        <p:spPr>
          <a:xfrm>
            <a:off x="5000625" y="1785938"/>
            <a:ext cx="3451225" cy="2917825"/>
          </a:xfrm>
        </p:spPr>
      </p:pic>
      <p:sp>
        <p:nvSpPr>
          <p:cNvPr id="9" name="Oval 8"/>
          <p:cNvSpPr/>
          <p:nvPr/>
        </p:nvSpPr>
        <p:spPr>
          <a:xfrm>
            <a:off x="7215188" y="3071813"/>
            <a:ext cx="785812" cy="85725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SCFE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slipped capital femoral epiphysis</a:t>
            </a:r>
          </a:p>
        </p:txBody>
      </p:sp>
      <p:pic>
        <p:nvPicPr>
          <p:cNvPr id="35843" name="Picture 3" descr="D:\flash memory\log books\CASES\normal ddh\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3125" y="1857375"/>
            <a:ext cx="4643438" cy="3646488"/>
          </a:xfrm>
        </p:spPr>
      </p:pic>
      <p:cxnSp>
        <p:nvCxnSpPr>
          <p:cNvPr id="10" name="Straight Arrow Connector 9"/>
          <p:cNvCxnSpPr/>
          <p:nvPr/>
        </p:nvCxnSpPr>
        <p:spPr>
          <a:xfrm rot="5400000">
            <a:off x="5500688" y="3571875"/>
            <a:ext cx="428625" cy="428625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7" name="Picture 2" descr="C:\Users\CSC-HP\Desktop\child_hip_slipped_cfe_causes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2000250"/>
            <a:ext cx="4695825" cy="3357563"/>
          </a:xfrm>
          <a:noFill/>
        </p:spPr>
      </p:pic>
      <p:sp>
        <p:nvSpPr>
          <p:cNvPr id="5" name="Rectangle 4"/>
          <p:cNvSpPr/>
          <p:nvPr/>
        </p:nvSpPr>
        <p:spPr>
          <a:xfrm>
            <a:off x="2428875" y="4071938"/>
            <a:ext cx="1000125" cy="357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4786313"/>
            <a:ext cx="1214438" cy="428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38" y="857250"/>
            <a:ext cx="5929312" cy="642938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dirty="0" smtClean="0">
                <a:latin typeface="Arial" pitchFamily="34" charset="0"/>
                <a:cs typeface="Arial" pitchFamily="34" charset="0"/>
              </a:rPr>
              <a:t>SCFE: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			</a:t>
            </a:r>
            <a:endParaRPr lang="en-US" dirty="0"/>
          </a:p>
        </p:txBody>
      </p:sp>
      <p:sp>
        <p:nvSpPr>
          <p:cNvPr id="37891" name="Content Placeholder 1"/>
          <p:cNvSpPr txBox="1">
            <a:spLocks/>
          </p:cNvSpPr>
          <p:nvPr/>
        </p:nvSpPr>
        <p:spPr bwMode="auto">
          <a:xfrm>
            <a:off x="928688" y="928688"/>
            <a:ext cx="6143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37892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37893" name="Content Placeholder 1"/>
          <p:cNvSpPr txBox="1">
            <a:spLocks/>
          </p:cNvSpPr>
          <p:nvPr/>
        </p:nvSpPr>
        <p:spPr bwMode="auto">
          <a:xfrm>
            <a:off x="1214438" y="1785938"/>
            <a:ext cx="7429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 b="1">
                <a:cs typeface="Tahoma" pitchFamily="34" charset="0"/>
                <a:sym typeface="Symbol" pitchFamily="18" charset="2"/>
              </a:rPr>
              <a:t>S</a:t>
            </a:r>
            <a:r>
              <a:rPr lang="en-US" sz="3000">
                <a:cs typeface="Tahoma" pitchFamily="34" charset="0"/>
                <a:sym typeface="Symbol" pitchFamily="18" charset="2"/>
              </a:rPr>
              <a:t>lipped </a:t>
            </a:r>
            <a:r>
              <a:rPr lang="en-US" sz="3000" b="1">
                <a:cs typeface="Tahoma" pitchFamily="34" charset="0"/>
                <a:sym typeface="Symbol" pitchFamily="18" charset="2"/>
              </a:rPr>
              <a:t>C</a:t>
            </a:r>
            <a:r>
              <a:rPr lang="en-US" sz="3000">
                <a:cs typeface="Tahoma" pitchFamily="34" charset="0"/>
                <a:sym typeface="Symbol" pitchFamily="18" charset="2"/>
              </a:rPr>
              <a:t>apital </a:t>
            </a:r>
            <a:r>
              <a:rPr lang="en-US" sz="3000" b="1">
                <a:cs typeface="Tahoma" pitchFamily="34" charset="0"/>
                <a:sym typeface="Symbol" pitchFamily="18" charset="2"/>
              </a:rPr>
              <a:t>F</a:t>
            </a:r>
            <a:r>
              <a:rPr lang="en-US" sz="3000">
                <a:cs typeface="Tahoma" pitchFamily="34" charset="0"/>
                <a:sym typeface="Symbol" pitchFamily="18" charset="2"/>
              </a:rPr>
              <a:t>emoral </a:t>
            </a:r>
            <a:r>
              <a:rPr lang="en-US" sz="3000" b="1">
                <a:cs typeface="Tahoma" pitchFamily="34" charset="0"/>
                <a:sym typeface="Symbol" pitchFamily="18" charset="2"/>
              </a:rPr>
              <a:t>E</a:t>
            </a:r>
            <a:r>
              <a:rPr lang="en-US" sz="3000">
                <a:cs typeface="Tahoma" pitchFamily="34" charset="0"/>
                <a:sym typeface="Symbol" pitchFamily="18" charset="2"/>
              </a:rPr>
              <a:t>piphysis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000">
                <a:cs typeface="Tahoma" pitchFamily="34" charset="0"/>
                <a:sym typeface="Symbol" pitchFamily="18" charset="2"/>
              </a:rPr>
              <a:t>		Where </a:t>
            </a:r>
            <a:r>
              <a:rPr lang="en-US" sz="3000">
                <a:cs typeface="Tahoma" pitchFamily="34" charset="0"/>
                <a:sym typeface="Wingdings" pitchFamily="2" charset="2"/>
              </a:rPr>
              <a:t> at level of growth plate 			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000">
                <a:cs typeface="Tahoma" pitchFamily="34" charset="0"/>
                <a:sym typeface="Wingdings" pitchFamily="2" charset="2"/>
              </a:rPr>
              <a:t>		Why  	? Hormonal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000">
                <a:cs typeface="Tahoma" pitchFamily="34" charset="0"/>
                <a:sym typeface="Wingdings" pitchFamily="2" charset="2"/>
              </a:rPr>
              <a:t>				? Metabolic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000">
                <a:cs typeface="Tahoma" pitchFamily="34" charset="0"/>
                <a:sym typeface="Wingdings" pitchFamily="2" charset="2"/>
              </a:rPr>
              <a:t>				? Mechanical, obesity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000">
                <a:cs typeface="Tahoma" pitchFamily="34" charset="0"/>
                <a:sym typeface="Wingdings" pitchFamily="2" charset="2"/>
              </a:rPr>
              <a:t>				? Trauma</a:t>
            </a:r>
            <a:r>
              <a:rPr lang="en-US" sz="3000">
                <a:latin typeface="Tahoma" pitchFamily="34" charset="0"/>
                <a:cs typeface="Tahoma" pitchFamily="34" charset="0"/>
                <a:sym typeface="Symbol" pitchFamily="18" charset="2"/>
              </a:rPr>
              <a:t>	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000">
                <a:cs typeface="Tahoma" pitchFamily="34" charset="0"/>
                <a:sym typeface="Wingdings" pitchFamily="2" charset="2"/>
              </a:rPr>
              <a:t>				? Unknown</a:t>
            </a:r>
            <a:r>
              <a:rPr lang="en-US" sz="3000">
                <a:latin typeface="Tahoma" pitchFamily="34" charset="0"/>
                <a:cs typeface="Tahoma" pitchFamily="34" charset="0"/>
                <a:sym typeface="Symbol" pitchFamily="18" charset="2"/>
              </a:rPr>
              <a:t>	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3000"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000">
                <a:latin typeface="Tahoma" pitchFamily="34" charset="0"/>
                <a:cs typeface="Tahoma" pitchFamily="34" charset="0"/>
                <a:sym typeface="Symbol" pitchFamily="18" charset="2"/>
              </a:rPr>
              <a:t>                       	</a:t>
            </a:r>
            <a:endParaRPr lang="en-US" sz="3000">
              <a:latin typeface="Lucida Sans Unicode" pitchFamily="34" charset="0"/>
              <a:cs typeface="Tahoma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2700">
                <a:latin typeface="Lucida Sans Unicode" pitchFamily="34" charset="0"/>
                <a:cs typeface="Tahoma" pitchFamily="34" charset="0"/>
              </a:rPr>
              <a:t>  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38" y="857250"/>
            <a:ext cx="5929312" cy="642938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dirty="0" smtClean="0">
                <a:latin typeface="Arial" pitchFamily="34" charset="0"/>
                <a:cs typeface="Arial" pitchFamily="34" charset="0"/>
              </a:rPr>
              <a:t>SCFE: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			</a:t>
            </a:r>
            <a:endParaRPr lang="en-US" dirty="0"/>
          </a:p>
        </p:txBody>
      </p:sp>
      <p:sp>
        <p:nvSpPr>
          <p:cNvPr id="38915" name="Content Placeholder 1"/>
          <p:cNvSpPr txBox="1">
            <a:spLocks/>
          </p:cNvSpPr>
          <p:nvPr/>
        </p:nvSpPr>
        <p:spPr bwMode="auto">
          <a:xfrm>
            <a:off x="928688" y="928688"/>
            <a:ext cx="6143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38916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214438" y="1785938"/>
            <a:ext cx="7929562" cy="4572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Typical :</a:t>
            </a:r>
            <a:endParaRPr lang="en-US" sz="3000" dirty="0">
              <a:latin typeface="Arial" pitchFamily="34" charset="0"/>
              <a:ea typeface="Tahoma"/>
              <a:cs typeface="Arial" pitchFamily="34" charset="0"/>
              <a:sym typeface="Wingdings" pitchFamily="2" charset="2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Wingdings" pitchFamily="2" charset="2"/>
              </a:rPr>
              <a:t>		&gt;  8-12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Wingdings" pitchFamily="2" charset="2"/>
              </a:rPr>
              <a:t>		&gt;  </a:t>
            </a: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 in males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	&gt;   in obese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	&gt;   in black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	&gt;   if other side affected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 History: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	&gt;  Hip </a:t>
            </a:r>
            <a:r>
              <a:rPr lang="en-US" sz="3000" dirty="0" smtClean="0">
                <a:latin typeface="Arial" pitchFamily="34" charset="0"/>
                <a:ea typeface="Tahoma"/>
                <a:cs typeface="Arial" pitchFamily="34" charset="0"/>
                <a:sym typeface="Symbol"/>
              </a:rPr>
              <a:t>pain / ? knee pain (only)</a:t>
            </a:r>
            <a:endParaRPr lang="en-US" sz="30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	&gt;  Minor trauma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	&gt;  no trauma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	&gt;  Limping (painful)  </a:t>
            </a:r>
            <a:r>
              <a:rPr lang="en-US" sz="2700" dirty="0">
                <a:latin typeface="+mn-lt"/>
                <a:cs typeface="+mn-cs"/>
              </a:rPr>
              <a:t> 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38" y="857250"/>
            <a:ext cx="5929312" cy="642938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dirty="0" smtClean="0">
                <a:latin typeface="Arial" pitchFamily="34" charset="0"/>
                <a:cs typeface="Arial" pitchFamily="34" charset="0"/>
              </a:rPr>
              <a:t>On Examination: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			</a:t>
            </a:r>
            <a:endParaRPr lang="en-US" dirty="0"/>
          </a:p>
        </p:txBody>
      </p:sp>
      <p:sp>
        <p:nvSpPr>
          <p:cNvPr id="39939" name="Content Placeholder 1"/>
          <p:cNvSpPr txBox="1">
            <a:spLocks/>
          </p:cNvSpPr>
          <p:nvPr/>
        </p:nvSpPr>
        <p:spPr bwMode="auto">
          <a:xfrm>
            <a:off x="928688" y="928688"/>
            <a:ext cx="6143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39940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39941" name="Content Placeholder 1"/>
          <p:cNvSpPr txBox="1">
            <a:spLocks/>
          </p:cNvSpPr>
          <p:nvPr/>
        </p:nvSpPr>
        <p:spPr bwMode="auto">
          <a:xfrm>
            <a:off x="1214438" y="1785938"/>
            <a:ext cx="79295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>
                <a:cs typeface="Tahoma" pitchFamily="34" charset="0"/>
                <a:sym typeface="Symbol" pitchFamily="18" charset="2"/>
              </a:rPr>
              <a:t>Hip in ER (external rotation)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>
                <a:cs typeface="Tahoma" pitchFamily="34" charset="0"/>
                <a:sym typeface="Symbol" pitchFamily="18" charset="2"/>
              </a:rPr>
              <a:t>  IR (internal rotation)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2800">
                <a:cs typeface="Tahoma" pitchFamily="34" charset="0"/>
                <a:sym typeface="Symbol" pitchFamily="18" charset="2"/>
              </a:rPr>
              <a:t>   Abduction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2800">
                <a:cs typeface="Tahoma" pitchFamily="34" charset="0"/>
                <a:sym typeface="Symbol" pitchFamily="18" charset="2"/>
              </a:rPr>
              <a:t> Usually painful ROM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2800">
                <a:cs typeface="Tahoma" pitchFamily="34" charset="0"/>
                <a:sym typeface="Symbol" pitchFamily="18" charset="2"/>
              </a:rPr>
              <a:t> Limping (painful) 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  <a:cs typeface="Tahoma" pitchFamily="34" charset="0"/>
              </a:rPr>
              <a:t>			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7832" t="15000" r="50928" b="11250"/>
          <a:stretch>
            <a:fillRect/>
          </a:stretch>
        </p:blipFill>
        <p:spPr bwMode="auto">
          <a:xfrm>
            <a:off x="6429389" y="1335169"/>
            <a:ext cx="2714612" cy="5522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38" y="857250"/>
            <a:ext cx="5929312" cy="642938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dirty="0" smtClean="0">
                <a:latin typeface="Arial" pitchFamily="34" charset="0"/>
                <a:cs typeface="Arial" pitchFamily="34" charset="0"/>
              </a:rPr>
              <a:t>Ix: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			</a:t>
            </a:r>
            <a:endParaRPr lang="en-US" dirty="0"/>
          </a:p>
        </p:txBody>
      </p:sp>
      <p:sp>
        <p:nvSpPr>
          <p:cNvPr id="40963" name="Content Placeholder 1"/>
          <p:cNvSpPr txBox="1">
            <a:spLocks/>
          </p:cNvSpPr>
          <p:nvPr/>
        </p:nvSpPr>
        <p:spPr bwMode="auto">
          <a:xfrm>
            <a:off x="928688" y="928688"/>
            <a:ext cx="6143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40964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40965" name="Content Placeholder 1"/>
          <p:cNvSpPr txBox="1">
            <a:spLocks/>
          </p:cNvSpPr>
          <p:nvPr/>
        </p:nvSpPr>
        <p:spPr bwMode="auto">
          <a:xfrm>
            <a:off x="1214438" y="1785938"/>
            <a:ext cx="79295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>
                <a:cs typeface="Tahoma" pitchFamily="34" charset="0"/>
                <a:sym typeface="Symbol" pitchFamily="18" charset="2"/>
              </a:rPr>
              <a:t>X-ray 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800">
                <a:cs typeface="Tahoma" pitchFamily="34" charset="0"/>
                <a:sym typeface="Symbol" pitchFamily="18" charset="2"/>
              </a:rPr>
              <a:t>	.  Pelvis – slippage positive or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800">
                <a:cs typeface="Tahoma" pitchFamily="34" charset="0"/>
                <a:sym typeface="Symbol" pitchFamily="18" charset="2"/>
              </a:rPr>
              <a:t>                      growth plate space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800">
                <a:cs typeface="Tahoma" pitchFamily="34" charset="0"/>
                <a:sym typeface="Symbol" pitchFamily="18" charset="2"/>
              </a:rPr>
              <a:t>                             [pre slip phase]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800">
                <a:cs typeface="Tahoma" pitchFamily="34" charset="0"/>
                <a:sym typeface="Symbol" pitchFamily="18" charset="2"/>
              </a:rPr>
              <a:t>	.  Knee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2800">
                <a:cs typeface="Tahoma" pitchFamily="34" charset="0"/>
                <a:sym typeface="Symbol" pitchFamily="18" charset="2"/>
              </a:rPr>
              <a:t>If not clear but still doubtful MRI can help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  <a:cs typeface="Tahoma" pitchFamily="34" charset="0"/>
              </a:rPr>
              <a:t>			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987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122" t="21037" r="45673" b="17213"/>
          <a:stretch>
            <a:fillRect/>
          </a:stretch>
        </p:blipFill>
        <p:spPr>
          <a:xfrm>
            <a:off x="428625" y="1928813"/>
            <a:ext cx="4094163" cy="3306762"/>
          </a:xfrm>
        </p:spPr>
      </p:pic>
      <p:pic>
        <p:nvPicPr>
          <p:cNvPr id="41988" name="Content Placeholder 3"/>
          <p:cNvPicPr>
            <a:picLocks/>
          </p:cNvPicPr>
          <p:nvPr/>
        </p:nvPicPr>
        <p:blipFill>
          <a:blip r:embed="rId3" cstate="print"/>
          <a:srcRect l="19070" t="26228" r="51282" b="33607"/>
          <a:stretch>
            <a:fillRect/>
          </a:stretch>
        </p:blipFill>
        <p:spPr bwMode="auto">
          <a:xfrm>
            <a:off x="4714875" y="1928813"/>
            <a:ext cx="40719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38" y="857250"/>
            <a:ext cx="5929312" cy="642938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dirty="0" smtClean="0">
                <a:latin typeface="Arial" pitchFamily="34" charset="0"/>
                <a:cs typeface="Arial" pitchFamily="34" charset="0"/>
              </a:rPr>
              <a:t>Treatment: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			</a:t>
            </a:r>
            <a:endParaRPr lang="en-US" dirty="0"/>
          </a:p>
        </p:txBody>
      </p:sp>
      <p:sp>
        <p:nvSpPr>
          <p:cNvPr id="43011" name="Content Placeholder 1"/>
          <p:cNvSpPr txBox="1">
            <a:spLocks/>
          </p:cNvSpPr>
          <p:nvPr/>
        </p:nvSpPr>
        <p:spPr bwMode="auto">
          <a:xfrm>
            <a:off x="928688" y="928688"/>
            <a:ext cx="6143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43012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43013" name="Content Placeholder 1"/>
          <p:cNvSpPr txBox="1">
            <a:spLocks/>
          </p:cNvSpPr>
          <p:nvPr/>
        </p:nvSpPr>
        <p:spPr bwMode="auto">
          <a:xfrm>
            <a:off x="1214438" y="1785938"/>
            <a:ext cx="79295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>
                <a:cs typeface="Tahoma" pitchFamily="34" charset="0"/>
                <a:sym typeface="Symbol" pitchFamily="18" charset="2"/>
              </a:rPr>
              <a:t>Refer to orthopedic as emergency case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3000">
              <a:cs typeface="Tahoma" pitchFamily="34" charset="0"/>
              <a:sym typeface="Symbol" pitchFamily="18" charset="2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000">
                <a:solidFill>
                  <a:srgbClr val="FF0000"/>
                </a:solidFill>
                <a:cs typeface="Tahoma" pitchFamily="34" charset="0"/>
                <a:sym typeface="Symbol" pitchFamily="18" charset="2"/>
              </a:rPr>
              <a:t>What they will do?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>
                <a:cs typeface="Tahoma" pitchFamily="34" charset="0"/>
                <a:sym typeface="Symbol" pitchFamily="18" charset="2"/>
              </a:rPr>
              <a:t>In situ pinning – to prevent further damage to the vascularity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>
                <a:cs typeface="Tahoma" pitchFamily="34" charset="0"/>
                <a:sym typeface="Symbol" pitchFamily="18" charset="2"/>
              </a:rPr>
              <a:t>Protected weight bearing for 3-4 weeks then full weight bearing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>
                <a:cs typeface="Tahoma" pitchFamily="34" charset="0"/>
                <a:sym typeface="Symbol" pitchFamily="18" charset="2"/>
              </a:rPr>
              <a:t>No sport for 6 months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2800">
              <a:cs typeface="Tahoma" pitchFamily="34" charset="0"/>
              <a:sym typeface="Symbol" pitchFamily="18" charset="2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  <a:cs typeface="Tahoma" pitchFamily="34" charset="0"/>
              </a:rPr>
              <a:t>			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Late complications :</a:t>
            </a:r>
          </a:p>
          <a:p>
            <a:pPr lvl="1"/>
            <a:r>
              <a:rPr lang="en-US" dirty="0" smtClean="0"/>
              <a:t>FAI ( femoral </a:t>
            </a:r>
            <a:r>
              <a:rPr lang="en-US" dirty="0" err="1" smtClean="0"/>
              <a:t>Acetabular</a:t>
            </a:r>
            <a:r>
              <a:rPr lang="en-US" dirty="0" smtClean="0"/>
              <a:t> Impingement) </a:t>
            </a:r>
          </a:p>
          <a:p>
            <a:pPr lvl="1"/>
            <a:r>
              <a:rPr lang="en-US" dirty="0" smtClean="0"/>
              <a:t>Early arthritis </a:t>
            </a:r>
          </a:p>
          <a:p>
            <a:pPr lvl="1"/>
            <a:r>
              <a:rPr lang="en-US" dirty="0" smtClean="0"/>
              <a:t>LLD leg length discrepancy </a:t>
            </a:r>
          </a:p>
          <a:p>
            <a:pPr lvl="1"/>
            <a:r>
              <a:rPr lang="en-US" dirty="0" smtClean="0"/>
              <a:t>Pelvic inequality</a:t>
            </a:r>
          </a:p>
          <a:p>
            <a:pPr lvl="1"/>
            <a:r>
              <a:rPr lang="en-US" dirty="0" smtClean="0"/>
              <a:t>Early Lumbar spine degeneration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 pelvis 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adult</a:t>
            </a:r>
          </a:p>
        </p:txBody>
      </p:sp>
      <p:pic>
        <p:nvPicPr>
          <p:cNvPr id="6148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1122" t="30563" r="68430" b="35963"/>
          <a:stretch>
            <a:fillRect/>
          </a:stretch>
        </p:blipFill>
        <p:spPr>
          <a:xfrm>
            <a:off x="714375" y="1785938"/>
            <a:ext cx="3651250" cy="2984500"/>
          </a:xfrm>
        </p:spPr>
      </p:pic>
      <p:sp>
        <p:nvSpPr>
          <p:cNvPr id="6149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child</a:t>
            </a:r>
          </a:p>
        </p:txBody>
      </p:sp>
      <p:pic>
        <p:nvPicPr>
          <p:cNvPr id="6150" name="Picture 3" descr="D:\flash memory\log books\CASES\normal ddh\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21777" t="30463" r="17793" b="17990"/>
          <a:stretch>
            <a:fillRect/>
          </a:stretch>
        </p:blipFill>
        <p:spPr>
          <a:xfrm>
            <a:off x="5000625" y="1785938"/>
            <a:ext cx="3451225" cy="2917825"/>
          </a:xfrm>
        </p:spPr>
      </p:pic>
      <p:cxnSp>
        <p:nvCxnSpPr>
          <p:cNvPr id="10" name="Straight Arrow Connector 9"/>
          <p:cNvCxnSpPr/>
          <p:nvPr/>
        </p:nvCxnSpPr>
        <p:spPr>
          <a:xfrm rot="5400000">
            <a:off x="7858125" y="3071813"/>
            <a:ext cx="357187" cy="357188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40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878" t="38829" r="35202" b="32761"/>
          <a:stretch>
            <a:fillRect/>
          </a:stretch>
        </p:blipFill>
        <p:spPr>
          <a:xfrm>
            <a:off x="2000250" y="2000250"/>
            <a:ext cx="5370513" cy="2928938"/>
          </a:xfr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5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38" y="642918"/>
            <a:ext cx="5929312" cy="1428760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dirty="0" err="1" smtClean="0">
                <a:latin typeface="Arial" pitchFamily="34" charset="0"/>
                <a:cs typeface="Arial" pitchFamily="34" charset="0"/>
              </a:rPr>
              <a:t>Perthes</a:t>
            </a:r>
            <a:r>
              <a:rPr lang="en-US" sz="12000" b="1" dirty="0" smtClean="0">
                <a:latin typeface="Arial" pitchFamily="34" charset="0"/>
                <a:cs typeface="Arial" pitchFamily="34" charset="0"/>
              </a:rPr>
              <a:t> Disease: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  </a:t>
            </a:r>
            <a:r>
              <a:rPr lang="fr-FR" sz="9600" b="1" dirty="0" err="1" smtClean="0">
                <a:latin typeface="Arial" pitchFamily="34" charset="0"/>
                <a:cs typeface="Arial" pitchFamily="34" charset="0"/>
              </a:rPr>
              <a:t>Legg</a:t>
            </a:r>
            <a:r>
              <a:rPr lang="fr-FR" sz="9600" b="1" dirty="0" smtClean="0">
                <a:latin typeface="Arial" pitchFamily="34" charset="0"/>
                <a:cs typeface="Arial" pitchFamily="34" charset="0"/>
              </a:rPr>
              <a:t>-Calvé-Perthes </a:t>
            </a:r>
            <a:r>
              <a:rPr lang="fr-FR" sz="9600" b="1" dirty="0" err="1" smtClean="0">
                <a:latin typeface="Arial" pitchFamily="34" charset="0"/>
                <a:cs typeface="Arial" pitchFamily="34" charset="0"/>
              </a:rPr>
              <a:t>Disease</a:t>
            </a:r>
            <a:endParaRPr lang="en-US" sz="9600" b="1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/>
          </a:p>
        </p:txBody>
      </p:sp>
      <p:sp>
        <p:nvSpPr>
          <p:cNvPr id="46084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214438" y="1785938"/>
            <a:ext cx="7500937" cy="4429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30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28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700" dirty="0">
                <a:latin typeface="+mn-lt"/>
                <a:cs typeface="+mn-cs"/>
              </a:rPr>
              <a:t>			</a:t>
            </a:r>
          </a:p>
        </p:txBody>
      </p:sp>
      <p:pic>
        <p:nvPicPr>
          <p:cNvPr id="46086" name="Picture 3" descr="D:\flash memory\log books\CASES\normal ddh\02.jpg"/>
          <p:cNvPicPr>
            <a:picLocks noChangeAspect="1" noChangeArrowheads="1"/>
          </p:cNvPicPr>
          <p:nvPr/>
        </p:nvPicPr>
        <p:blipFill>
          <a:blip r:embed="rId3" cstate="print"/>
          <a:srcRect l="21777" t="30463" r="17793" b="17990"/>
          <a:stretch>
            <a:fillRect/>
          </a:stretch>
        </p:blipFill>
        <p:spPr bwMode="auto">
          <a:xfrm>
            <a:off x="2195736" y="2060848"/>
            <a:ext cx="4500594" cy="380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5436097" y="4005064"/>
            <a:ext cx="432048" cy="360040"/>
          </a:xfrm>
          <a:prstGeom prst="ellipse">
            <a:avLst/>
          </a:prstGeom>
          <a:noFill/>
          <a:ln w="19050" cmpd="sng">
            <a:solidFill>
              <a:srgbClr val="FFFF00"/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38" y="857250"/>
            <a:ext cx="5929312" cy="642938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dirty="0" err="1" smtClean="0">
                <a:latin typeface="Arial" pitchFamily="34" charset="0"/>
                <a:cs typeface="Arial" pitchFamily="34" charset="0"/>
              </a:rPr>
              <a:t>Perthes</a:t>
            </a:r>
            <a:r>
              <a:rPr lang="en-US" sz="12000" b="1" dirty="0" smtClean="0">
                <a:latin typeface="Arial" pitchFamily="34" charset="0"/>
                <a:cs typeface="Arial" pitchFamily="34" charset="0"/>
              </a:rPr>
              <a:t> Disease: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			</a:t>
            </a:r>
            <a:endParaRPr lang="en-US" dirty="0"/>
          </a:p>
        </p:txBody>
      </p:sp>
      <p:sp>
        <p:nvSpPr>
          <p:cNvPr id="47107" name="Content Placeholder 1"/>
          <p:cNvSpPr txBox="1">
            <a:spLocks/>
          </p:cNvSpPr>
          <p:nvPr/>
        </p:nvSpPr>
        <p:spPr bwMode="auto">
          <a:xfrm>
            <a:off x="928688" y="928688"/>
            <a:ext cx="6143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47108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214438" y="1785938"/>
            <a:ext cx="7500937" cy="442912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Where:	at the level of head of femur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Why: </a:t>
            </a:r>
            <a:r>
              <a:rPr lang="en-US" sz="3000" dirty="0" smtClean="0">
                <a:latin typeface="Arial" pitchFamily="34" charset="0"/>
                <a:ea typeface="Tahoma"/>
                <a:cs typeface="Arial" pitchFamily="34" charset="0"/>
                <a:sym typeface="Symbol"/>
              </a:rPr>
              <a:t>      </a:t>
            </a:r>
            <a:r>
              <a:rPr lang="en-US" sz="3000" dirty="0" err="1">
                <a:latin typeface="Arial" pitchFamily="34" charset="0"/>
                <a:ea typeface="Tahoma"/>
                <a:cs typeface="Arial" pitchFamily="34" charset="0"/>
                <a:sym typeface="Symbol"/>
              </a:rPr>
              <a:t>vascularity</a:t>
            </a: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 of head of femur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	 </a:t>
            </a:r>
            <a:r>
              <a:rPr lang="en-US" sz="3000" dirty="0" smtClean="0">
                <a:latin typeface="Arial" pitchFamily="34" charset="0"/>
                <a:ea typeface="Tahoma"/>
                <a:cs typeface="Arial" pitchFamily="34" charset="0"/>
                <a:sym typeface="Symbol"/>
              </a:rPr>
              <a:t>          </a:t>
            </a: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(</a:t>
            </a:r>
            <a:r>
              <a:rPr lang="en-US" sz="3000" dirty="0" err="1">
                <a:latin typeface="Arial" pitchFamily="34" charset="0"/>
                <a:ea typeface="Tahoma"/>
                <a:cs typeface="Arial" pitchFamily="34" charset="0"/>
                <a:sym typeface="Symbol"/>
              </a:rPr>
              <a:t>avascular</a:t>
            </a: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 necrosis)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Cause </a:t>
            </a: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Wingdings" pitchFamily="2" charset="2"/>
              </a:rPr>
              <a:t> </a:t>
            </a:r>
            <a:r>
              <a:rPr lang="en-US" sz="4600" b="1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  <a:sym typeface="Wingdings" pitchFamily="2" charset="2"/>
              </a:rPr>
              <a:t>unknown</a:t>
            </a:r>
            <a:endParaRPr lang="en-US" sz="3000" b="1" dirty="0">
              <a:solidFill>
                <a:srgbClr val="FF0000"/>
              </a:solidFill>
              <a:latin typeface="Arial" pitchFamily="34" charset="0"/>
              <a:ea typeface="Tahoma"/>
              <a:cs typeface="Arial" pitchFamily="34" charset="0"/>
              <a:sym typeface="Wingdings" pitchFamily="2" charset="2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3000" dirty="0">
              <a:latin typeface="Arial" pitchFamily="34" charset="0"/>
              <a:ea typeface="Tahoma"/>
              <a:cs typeface="Arial" pitchFamily="34" charset="0"/>
              <a:sym typeface="Wingdings" pitchFamily="2" charset="2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Wingdings" pitchFamily="2" charset="2"/>
              </a:rPr>
              <a:t>Typical :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Wingdings" pitchFamily="2" charset="2"/>
              </a:rPr>
              <a:t>       4-8 years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Wingdings" pitchFamily="2" charset="2"/>
              </a:rPr>
              <a:t>	 </a:t>
            </a: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 </a:t>
            </a: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Wingdings" pitchFamily="2" charset="2"/>
              </a:rPr>
              <a:t>in males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Wingdings" pitchFamily="2" charset="2"/>
              </a:rPr>
              <a:t>	 </a:t>
            </a: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 in obese</a:t>
            </a: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Wingdings" pitchFamily="2" charset="2"/>
              </a:rPr>
              <a:t> </a:t>
            </a:r>
            <a:endParaRPr lang="en-US" sz="30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30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28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700" dirty="0">
                <a:latin typeface="+mn-lt"/>
                <a:cs typeface="+mn-cs"/>
              </a:rPr>
              <a:t>			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smtClean="0"/>
              <a:t>       </a:t>
            </a:r>
          </a:p>
          <a:p>
            <a:pPr eaLnBrk="1" hangingPunct="1">
              <a:buFont typeface="Arial" charset="0"/>
              <a:buNone/>
            </a:pPr>
            <a:endParaRPr lang="en-US" b="1" smtClean="0"/>
          </a:p>
          <a:p>
            <a:pPr eaLnBrk="1" hangingPunct="1">
              <a:buFont typeface="Arial" charset="0"/>
              <a:buNone/>
            </a:pPr>
            <a:r>
              <a:rPr lang="en-US" b="1" smtClean="0"/>
              <a:t>  Severity</a:t>
            </a:r>
            <a:r>
              <a:rPr lang="en-US" smtClean="0"/>
              <a:t> of the disease depends on :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smtClean="0"/>
              <a:t>         the amount of femoral head involvement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9155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13931" t="27780" r="9306" b="18555"/>
          <a:stretch>
            <a:fillRect/>
          </a:stretch>
        </p:blipFill>
        <p:spPr>
          <a:xfrm>
            <a:off x="1500188" y="2143125"/>
            <a:ext cx="6357937" cy="3500438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38" y="857250"/>
            <a:ext cx="5929312" cy="642938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dirty="0" smtClean="0">
                <a:latin typeface="Arial" pitchFamily="34" charset="0"/>
                <a:cs typeface="Arial" pitchFamily="34" charset="0"/>
              </a:rPr>
              <a:t>History: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			</a:t>
            </a:r>
            <a:endParaRPr lang="en-US" dirty="0"/>
          </a:p>
        </p:txBody>
      </p:sp>
      <p:sp>
        <p:nvSpPr>
          <p:cNvPr id="50179" name="Content Placeholder 1"/>
          <p:cNvSpPr txBox="1">
            <a:spLocks/>
          </p:cNvSpPr>
          <p:nvPr/>
        </p:nvSpPr>
        <p:spPr bwMode="auto">
          <a:xfrm>
            <a:off x="928688" y="928688"/>
            <a:ext cx="6143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50180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50181" name="Content Placeholder 1"/>
          <p:cNvSpPr txBox="1">
            <a:spLocks/>
          </p:cNvSpPr>
          <p:nvPr/>
        </p:nvSpPr>
        <p:spPr bwMode="auto">
          <a:xfrm>
            <a:off x="1214438" y="1785938"/>
            <a:ext cx="750093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>
                <a:cs typeface="Tahoma" pitchFamily="34" charset="0"/>
                <a:sym typeface="Symbol" pitchFamily="18" charset="2"/>
              </a:rPr>
              <a:t>Hip pain or knee pain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>
                <a:cs typeface="Tahoma" pitchFamily="34" charset="0"/>
                <a:sym typeface="Symbol" pitchFamily="18" charset="2"/>
              </a:rPr>
              <a:t>Minor trauma or no trauma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>
                <a:cs typeface="Tahoma" pitchFamily="34" charset="0"/>
                <a:sym typeface="Symbol" pitchFamily="18" charset="2"/>
              </a:rPr>
              <a:t>Painful limping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3000">
              <a:cs typeface="Tahoma" pitchFamily="34" charset="0"/>
              <a:sym typeface="Symbol" pitchFamily="18" charset="2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2800">
              <a:cs typeface="Tahoma" pitchFamily="34" charset="0"/>
              <a:sym typeface="Symbol" pitchFamily="18" charset="2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  <a:cs typeface="Tahoma" pitchFamily="34" charset="0"/>
              </a:rPr>
              <a:t>			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38" y="857250"/>
            <a:ext cx="5929312" cy="642938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dirty="0" smtClean="0">
                <a:latin typeface="Arial" pitchFamily="34" charset="0"/>
                <a:cs typeface="Arial" pitchFamily="34" charset="0"/>
              </a:rPr>
              <a:t>On Examination: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			</a:t>
            </a:r>
            <a:endParaRPr lang="en-US" dirty="0"/>
          </a:p>
        </p:txBody>
      </p:sp>
      <p:sp>
        <p:nvSpPr>
          <p:cNvPr id="51203" name="Content Placeholder 1"/>
          <p:cNvSpPr txBox="1">
            <a:spLocks/>
          </p:cNvSpPr>
          <p:nvPr/>
        </p:nvSpPr>
        <p:spPr bwMode="auto">
          <a:xfrm>
            <a:off x="928688" y="928688"/>
            <a:ext cx="6143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51204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214438" y="1785938"/>
            <a:ext cx="7500937" cy="4429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 Abduction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 IR (internal rotation)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Usually painful range of motion    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Limping (painful)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30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30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28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700" dirty="0">
                <a:latin typeface="+mn-lt"/>
                <a:cs typeface="+mn-cs"/>
              </a:rPr>
              <a:t>			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804" t="27780" r="37977" b="21711"/>
          <a:stretch>
            <a:fillRect/>
          </a:stretch>
        </p:blipFill>
        <p:spPr bwMode="auto">
          <a:xfrm>
            <a:off x="0" y="0"/>
            <a:ext cx="4295182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7295" t="30000" r="38281" b="27500"/>
          <a:stretch>
            <a:fillRect/>
          </a:stretch>
        </p:blipFill>
        <p:spPr bwMode="auto">
          <a:xfrm>
            <a:off x="4286248" y="3343880"/>
            <a:ext cx="4857752" cy="351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38" y="857250"/>
            <a:ext cx="5929312" cy="642938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dirty="0" smtClean="0">
                <a:latin typeface="Arial" pitchFamily="34" charset="0"/>
                <a:cs typeface="Arial" pitchFamily="34" charset="0"/>
              </a:rPr>
              <a:t>Ix: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			</a:t>
            </a:r>
            <a:endParaRPr lang="en-US" dirty="0"/>
          </a:p>
        </p:txBody>
      </p:sp>
      <p:sp>
        <p:nvSpPr>
          <p:cNvPr id="52227" name="Content Placeholder 1"/>
          <p:cNvSpPr txBox="1">
            <a:spLocks/>
          </p:cNvSpPr>
          <p:nvPr/>
        </p:nvSpPr>
        <p:spPr bwMode="auto">
          <a:xfrm>
            <a:off x="928688" y="928688"/>
            <a:ext cx="6143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52228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52229" name="Content Placeholder 1"/>
          <p:cNvSpPr txBox="1">
            <a:spLocks/>
          </p:cNvSpPr>
          <p:nvPr/>
        </p:nvSpPr>
        <p:spPr bwMode="auto">
          <a:xfrm>
            <a:off x="1214438" y="1785938"/>
            <a:ext cx="750093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 dirty="0">
                <a:cs typeface="Tahoma" pitchFamily="34" charset="0"/>
                <a:sym typeface="Symbol" pitchFamily="18" charset="2"/>
              </a:rPr>
              <a:t>X-ray: - knee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000" dirty="0">
                <a:cs typeface="Tahoma" pitchFamily="34" charset="0"/>
                <a:sym typeface="Symbol" pitchFamily="18" charset="2"/>
              </a:rPr>
              <a:t>             - Pelvis </a:t>
            </a:r>
            <a:r>
              <a:rPr lang="en-US" sz="3000" dirty="0">
                <a:cs typeface="Tahoma" pitchFamily="34" charset="0"/>
                <a:sym typeface="Wingdings" pitchFamily="2" charset="2"/>
              </a:rPr>
              <a:t> </a:t>
            </a:r>
            <a:r>
              <a:rPr lang="en-US" sz="3000" dirty="0">
                <a:cs typeface="Tahoma" pitchFamily="34" charset="0"/>
                <a:sym typeface="Symbol" pitchFamily="18" charset="2"/>
              </a:rPr>
              <a:t> head size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000" dirty="0">
                <a:cs typeface="Tahoma" pitchFamily="34" charset="0"/>
                <a:sym typeface="Symbol" pitchFamily="18" charset="2"/>
              </a:rPr>
              <a:t>                             (irregular shape)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endParaRPr lang="en-US" sz="3000" dirty="0">
              <a:cs typeface="Tahoma" pitchFamily="34" charset="0"/>
              <a:sym typeface="Symbol" pitchFamily="18" charset="2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 dirty="0" smtClean="0">
                <a:cs typeface="Tahoma" pitchFamily="34" charset="0"/>
                <a:sym typeface="Symbol" pitchFamily="18" charset="2"/>
              </a:rPr>
              <a:t>If early:</a:t>
            </a:r>
          </a:p>
          <a:p>
            <a:pPr marL="1279525" lvl="2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 dirty="0" smtClean="0">
                <a:cs typeface="Tahoma" pitchFamily="34" charset="0"/>
                <a:sym typeface="Symbol" pitchFamily="18" charset="2"/>
              </a:rPr>
              <a:t>X-ray might not show anything</a:t>
            </a:r>
          </a:p>
          <a:p>
            <a:pPr marL="1279525" lvl="2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Ø"/>
            </a:pPr>
            <a:r>
              <a:rPr lang="en-US" sz="3000" dirty="0" smtClean="0">
                <a:solidFill>
                  <a:srgbClr val="FF0000"/>
                </a:solidFill>
                <a:cs typeface="Tahoma" pitchFamily="34" charset="0"/>
                <a:sym typeface="Symbol" pitchFamily="18" charset="2"/>
              </a:rPr>
              <a:t>MRI</a:t>
            </a:r>
            <a:r>
              <a:rPr lang="en-US" sz="3000" dirty="0" smtClean="0">
                <a:cs typeface="Tahoma" pitchFamily="34" charset="0"/>
                <a:sym typeface="Symbol" pitchFamily="18" charset="2"/>
              </a:rPr>
              <a:t> can help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3000" dirty="0">
              <a:cs typeface="Tahoma" pitchFamily="34" charset="0"/>
              <a:sym typeface="Symbol" pitchFamily="18" charset="2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3000" dirty="0">
              <a:cs typeface="Tahoma" pitchFamily="34" charset="0"/>
              <a:sym typeface="Symbol" pitchFamily="18" charset="2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endParaRPr lang="en-US" sz="2800" dirty="0">
              <a:cs typeface="Tahoma" pitchFamily="34" charset="0"/>
              <a:sym typeface="Symbol" pitchFamily="18" charset="2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 dirty="0">
                <a:latin typeface="Lucida Sans Unicode" pitchFamily="34" charset="0"/>
                <a:cs typeface="Tahoma" pitchFamily="34" charset="0"/>
              </a:rPr>
              <a:t>			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 pelvis 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adult</a:t>
            </a:r>
          </a:p>
        </p:txBody>
      </p:sp>
      <p:pic>
        <p:nvPicPr>
          <p:cNvPr id="7172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1122" t="30563" r="68430" b="35963"/>
          <a:stretch>
            <a:fillRect/>
          </a:stretch>
        </p:blipFill>
        <p:spPr>
          <a:xfrm>
            <a:off x="714375" y="1785938"/>
            <a:ext cx="3651250" cy="2984500"/>
          </a:xfrm>
        </p:spPr>
      </p:pic>
      <p:sp>
        <p:nvSpPr>
          <p:cNvPr id="7173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child</a:t>
            </a:r>
          </a:p>
        </p:txBody>
      </p:sp>
      <p:pic>
        <p:nvPicPr>
          <p:cNvPr id="7174" name="Picture 3" descr="D:\flash memory\log books\CASES\normal ddh\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21777" t="30463" r="17793" b="17990"/>
          <a:stretch>
            <a:fillRect/>
          </a:stretch>
        </p:blipFill>
        <p:spPr>
          <a:xfrm>
            <a:off x="5000625" y="1785938"/>
            <a:ext cx="3451225" cy="2917825"/>
          </a:xfrm>
        </p:spPr>
      </p:pic>
      <p:sp>
        <p:nvSpPr>
          <p:cNvPr id="9" name="Oval 8"/>
          <p:cNvSpPr/>
          <p:nvPr/>
        </p:nvSpPr>
        <p:spPr>
          <a:xfrm>
            <a:off x="7500938" y="3286125"/>
            <a:ext cx="285750" cy="285750"/>
          </a:xfrm>
          <a:prstGeom prst="ellipse">
            <a:avLst/>
          </a:prstGeom>
          <a:noFill/>
          <a:ln w="19050" cmpd="sng">
            <a:solidFill>
              <a:srgbClr val="FFFF00"/>
            </a:solidFill>
            <a:prstDash val="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3251" name="Picture 2" descr="C:\Users\CSC-HP\Desktop\Perthes-ap-pelv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4563" y="1785938"/>
            <a:ext cx="4357687" cy="3498850"/>
          </a:xfr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4438" y="857250"/>
            <a:ext cx="5929312" cy="642938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b="1" dirty="0" smtClean="0">
                <a:latin typeface="Arial" pitchFamily="34" charset="0"/>
                <a:cs typeface="Arial" pitchFamily="34" charset="0"/>
              </a:rPr>
              <a:t>Treatment: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			</a:t>
            </a:r>
            <a:endParaRPr lang="en-US" dirty="0"/>
          </a:p>
        </p:txBody>
      </p:sp>
      <p:sp>
        <p:nvSpPr>
          <p:cNvPr id="54275" name="Content Placeholder 1"/>
          <p:cNvSpPr txBox="1">
            <a:spLocks/>
          </p:cNvSpPr>
          <p:nvPr/>
        </p:nvSpPr>
        <p:spPr bwMode="auto">
          <a:xfrm>
            <a:off x="928688" y="928688"/>
            <a:ext cx="61436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54276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214438" y="1785938"/>
            <a:ext cx="7500937" cy="442912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Very controversy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Refer to pediatric orthopedics as an urgent case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Guidelines of treatment: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	&gt; </a:t>
            </a:r>
            <a:r>
              <a:rPr lang="en-US" sz="3000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  <a:sym typeface="Symbol"/>
              </a:rPr>
              <a:t>Control</a:t>
            </a: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  <a:sym typeface="Symbol"/>
              </a:rPr>
              <a:t>pain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	&gt; Maintain </a:t>
            </a:r>
            <a:r>
              <a:rPr lang="en-US" sz="3000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  <a:sym typeface="Symbol"/>
              </a:rPr>
              <a:t>ROM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3000" dirty="0">
                <a:latin typeface="Arial" pitchFamily="34" charset="0"/>
                <a:ea typeface="Tahoma"/>
                <a:cs typeface="Arial" pitchFamily="34" charset="0"/>
                <a:sym typeface="Symbol"/>
              </a:rPr>
              <a:t>		&gt; Hip </a:t>
            </a:r>
            <a:r>
              <a:rPr lang="en-US" sz="3000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  <a:sym typeface="Symbol"/>
              </a:rPr>
              <a:t>containment 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30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30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2800" dirty="0">
              <a:latin typeface="Arial" pitchFamily="34" charset="0"/>
              <a:ea typeface="Tahoma"/>
              <a:cs typeface="Arial" pitchFamily="34" charset="0"/>
              <a:sym typeface="Symbol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700" dirty="0">
                <a:latin typeface="+mn-lt"/>
                <a:cs typeface="+mn-cs"/>
              </a:rPr>
              <a:t>			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Late complications :</a:t>
            </a:r>
          </a:p>
          <a:p>
            <a:pPr lvl="1"/>
            <a:r>
              <a:rPr lang="en-US" dirty="0" smtClean="0"/>
              <a:t>Early arthritis </a:t>
            </a:r>
          </a:p>
          <a:p>
            <a:pPr lvl="1"/>
            <a:r>
              <a:rPr lang="en-US" dirty="0" smtClean="0"/>
              <a:t>LLD leg length discrepancy </a:t>
            </a:r>
          </a:p>
          <a:p>
            <a:pPr lvl="1"/>
            <a:r>
              <a:rPr lang="en-US" dirty="0" smtClean="0"/>
              <a:t>Pelvic inequality</a:t>
            </a:r>
          </a:p>
          <a:p>
            <a:pPr lvl="1"/>
            <a:r>
              <a:rPr lang="en-US" dirty="0" smtClean="0"/>
              <a:t>Early Lumbar spine degeneration 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7200" b="1" smtClean="0"/>
              <a:t>       </a:t>
            </a:r>
          </a:p>
          <a:p>
            <a:pPr eaLnBrk="1" hangingPunct="1">
              <a:buFont typeface="Arial" charset="0"/>
              <a:buNone/>
            </a:pPr>
            <a:r>
              <a:rPr lang="en-US" sz="7200" b="1" smtClean="0"/>
              <a:t>            thanks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28670"/>
            <a:ext cx="7772400" cy="2286016"/>
          </a:xfrm>
        </p:spPr>
        <p:txBody>
          <a:bodyPr/>
          <a:lstStyle/>
          <a:p>
            <a:pPr algn="l" eaLnBrk="1" hangingPunct="1"/>
            <a:r>
              <a:rPr lang="en-US" sz="4000" dirty="0" smtClean="0">
                <a:solidFill>
                  <a:srgbClr val="FF0000"/>
                </a:solidFill>
                <a:latin typeface="Bookman Old Style" pitchFamily="18" charset="0"/>
              </a:rPr>
              <a:t>DDH </a:t>
            </a:r>
            <a:r>
              <a:rPr lang="en-US" sz="4000" dirty="0" smtClean="0">
                <a:latin typeface="Bookman Old Style" pitchFamily="18" charset="0"/>
              </a:rPr>
              <a:t>or</a:t>
            </a:r>
            <a:r>
              <a:rPr lang="en-US" sz="4000" dirty="0" smtClean="0">
                <a:solidFill>
                  <a:srgbClr val="FF0000"/>
                </a:solidFill>
                <a:latin typeface="Bookman Old Style" pitchFamily="18" charset="0"/>
              </a:rPr>
              <a:t> CDH</a:t>
            </a:r>
            <a:br>
              <a:rPr lang="en-US" sz="40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Bookman Old Style" pitchFamily="18" charset="0"/>
              </a:rPr>
              <a:t>Nomenclature</a:t>
            </a:r>
            <a:endParaRPr lang="en-US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52800"/>
            <a:ext cx="8686800" cy="27733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Bookman Old Style" pitchFamily="18" charset="0"/>
              </a:rPr>
              <a:t>CDH</a:t>
            </a:r>
            <a:r>
              <a:rPr lang="en-US" sz="28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2800" dirty="0" smtClean="0">
                <a:latin typeface="Bookman Old Style" pitchFamily="18" charset="0"/>
              </a:rPr>
              <a:t>:</a:t>
            </a:r>
            <a:r>
              <a:rPr lang="en-US" sz="2800" dirty="0" smtClean="0">
                <a:solidFill>
                  <a:srgbClr val="000066"/>
                </a:solidFill>
                <a:latin typeface="Bookman Old Style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Bookman Old Style" pitchFamily="18" charset="0"/>
              </a:rPr>
              <a:t>C</a:t>
            </a:r>
            <a:r>
              <a:rPr lang="en-US" sz="2800" dirty="0" smtClean="0">
                <a:latin typeface="Bookman Old Style" pitchFamily="18" charset="0"/>
              </a:rPr>
              <a:t>ongenital </a:t>
            </a:r>
            <a:r>
              <a:rPr lang="en-US" sz="2800" dirty="0" smtClean="0">
                <a:solidFill>
                  <a:srgbClr val="FF0000"/>
                </a:solidFill>
                <a:latin typeface="Bookman Old Style" pitchFamily="18" charset="0"/>
              </a:rPr>
              <a:t>D</a:t>
            </a:r>
            <a:r>
              <a:rPr lang="en-US" sz="2800" dirty="0" smtClean="0">
                <a:latin typeface="Bookman Old Style" pitchFamily="18" charset="0"/>
              </a:rPr>
              <a:t>islocation of the </a:t>
            </a:r>
            <a:r>
              <a:rPr lang="en-US" sz="2800" dirty="0" smtClean="0">
                <a:solidFill>
                  <a:srgbClr val="FF0000"/>
                </a:solidFill>
                <a:latin typeface="Bookman Old Style" pitchFamily="18" charset="0"/>
              </a:rPr>
              <a:t>H</a:t>
            </a:r>
            <a:r>
              <a:rPr lang="en-US" sz="2800" dirty="0" smtClean="0">
                <a:latin typeface="Bookman Old Style" pitchFamily="18" charset="0"/>
              </a:rPr>
              <a:t>ip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Bookman Old Style" pitchFamily="18" charset="0"/>
              </a:rPr>
              <a:t>DDH</a:t>
            </a:r>
            <a:r>
              <a:rPr lang="en-US" sz="2800" dirty="0" smtClean="0">
                <a:solidFill>
                  <a:srgbClr val="FFFF00"/>
                </a:solidFill>
                <a:latin typeface="Bookman Old Style" pitchFamily="18" charset="0"/>
              </a:rPr>
              <a:t> </a:t>
            </a:r>
            <a:r>
              <a:rPr lang="en-US" sz="2800" dirty="0" smtClean="0">
                <a:latin typeface="Bookman Old Style" pitchFamily="18" charset="0"/>
              </a:rPr>
              <a:t>:</a:t>
            </a:r>
            <a:r>
              <a:rPr lang="en-US" sz="2800" dirty="0" smtClean="0">
                <a:solidFill>
                  <a:srgbClr val="000066"/>
                </a:solidFill>
                <a:latin typeface="Bookman Old Style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Bookman Old Style" pitchFamily="18" charset="0"/>
              </a:rPr>
              <a:t>D</a:t>
            </a:r>
            <a:r>
              <a:rPr lang="en-US" sz="2800" dirty="0" smtClean="0">
                <a:latin typeface="Bookman Old Style" pitchFamily="18" charset="0"/>
              </a:rPr>
              <a:t>evelopmental </a:t>
            </a:r>
            <a:r>
              <a:rPr lang="en-US" sz="2800" dirty="0" smtClean="0">
                <a:solidFill>
                  <a:srgbClr val="FF0000"/>
                </a:solidFill>
                <a:latin typeface="Bookman Old Style" pitchFamily="18" charset="0"/>
              </a:rPr>
              <a:t>D</a:t>
            </a:r>
            <a:r>
              <a:rPr lang="en-US" sz="2800" dirty="0" smtClean="0">
                <a:latin typeface="Bookman Old Style" pitchFamily="18" charset="0"/>
              </a:rPr>
              <a:t>ysplasia of the </a:t>
            </a:r>
            <a:r>
              <a:rPr lang="en-US" sz="2800" dirty="0" smtClean="0">
                <a:solidFill>
                  <a:srgbClr val="FF0000"/>
                </a:solidFill>
                <a:latin typeface="Bookman Old Style" pitchFamily="18" charset="0"/>
              </a:rPr>
              <a:t>H</a:t>
            </a:r>
            <a:r>
              <a:rPr lang="en-US" sz="2800" dirty="0" smtClean="0">
                <a:latin typeface="Bookman Old Style" pitchFamily="18" charset="0"/>
              </a:rPr>
              <a:t>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86188" y="500063"/>
            <a:ext cx="2714625" cy="642937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>
                <a:latin typeface="Arial" pitchFamily="34" charset="0"/>
                <a:cs typeface="Arial" pitchFamily="34" charset="0"/>
              </a:rPr>
              <a:t>DDH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			</a:t>
            </a:r>
            <a:endParaRPr lang="en-US" dirty="0"/>
          </a:p>
        </p:txBody>
      </p:sp>
      <p:sp>
        <p:nvSpPr>
          <p:cNvPr id="8195" name="Content Placeholder 1"/>
          <p:cNvSpPr txBox="1">
            <a:spLocks/>
          </p:cNvSpPr>
          <p:nvPr/>
        </p:nvSpPr>
        <p:spPr bwMode="auto">
          <a:xfrm>
            <a:off x="928688" y="1143000"/>
            <a:ext cx="72151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/>
              <a:t>     Normal hip                      Dislocated hip</a:t>
            </a:r>
          </a:p>
        </p:txBody>
      </p:sp>
      <p:sp>
        <p:nvSpPr>
          <p:cNvPr id="8196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214438" y="1071563"/>
            <a:ext cx="7786687" cy="50006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en-US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en-US" sz="2700" dirty="0">
                <a:latin typeface="+mn-lt"/>
                <a:cs typeface="+mn-cs"/>
              </a:rPr>
              <a:t>  			</a:t>
            </a:r>
          </a:p>
        </p:txBody>
      </p:sp>
      <p:pic>
        <p:nvPicPr>
          <p:cNvPr id="8198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133600"/>
            <a:ext cx="5867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86188" y="500063"/>
            <a:ext cx="2714625" cy="642937"/>
          </a:xfrm>
        </p:spPr>
        <p:txBody>
          <a:bodyPr rtlCol="0"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12000" dirty="0" smtClean="0">
                <a:latin typeface="Arial" pitchFamily="34" charset="0"/>
                <a:cs typeface="Arial" pitchFamily="34" charset="0"/>
              </a:rPr>
              <a:t>DDH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/>
              <a:t>  			</a:t>
            </a:r>
            <a:endParaRPr lang="en-US" dirty="0"/>
          </a:p>
        </p:txBody>
      </p:sp>
      <p:sp>
        <p:nvSpPr>
          <p:cNvPr id="9219" name="Content Placeholder 1"/>
          <p:cNvSpPr txBox="1">
            <a:spLocks/>
          </p:cNvSpPr>
          <p:nvPr/>
        </p:nvSpPr>
        <p:spPr bwMode="auto">
          <a:xfrm>
            <a:off x="928688" y="1143000"/>
            <a:ext cx="721518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/>
              <a:t>     Normal hip                      Dislocated hip</a:t>
            </a:r>
          </a:p>
        </p:txBody>
      </p:sp>
      <p:sp>
        <p:nvSpPr>
          <p:cNvPr id="9220" name="Content Placeholder 1"/>
          <p:cNvSpPr txBox="1">
            <a:spLocks/>
          </p:cNvSpPr>
          <p:nvPr/>
        </p:nvSpPr>
        <p:spPr bwMode="auto">
          <a:xfrm>
            <a:off x="1214438" y="214313"/>
            <a:ext cx="72151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2700">
                <a:latin typeface="Lucida Sans Unicode" pitchFamily="34" charset="0"/>
              </a:rPr>
              <a:t>	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214438" y="1071563"/>
            <a:ext cx="7786687" cy="50006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en-US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en-US" sz="2700" dirty="0">
                <a:latin typeface="+mn-lt"/>
                <a:cs typeface="+mn-cs"/>
              </a:rPr>
              <a:t>  			</a:t>
            </a:r>
          </a:p>
        </p:txBody>
      </p:sp>
      <p:pic>
        <p:nvPicPr>
          <p:cNvPr id="9222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133600"/>
            <a:ext cx="5867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5857875" y="4071938"/>
            <a:ext cx="857250" cy="92868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2713</TotalTime>
  <Words>741</Words>
  <Application>Microsoft Office PowerPoint</Application>
  <PresentationFormat>On-screen Show (4:3)</PresentationFormat>
  <Paragraphs>349</Paragraphs>
  <Slides>63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Common Pediatric Hip Problem</vt:lpstr>
      <vt:lpstr>Slide 2</vt:lpstr>
      <vt:lpstr>Normal pelvis </vt:lpstr>
      <vt:lpstr>Normal pelvis </vt:lpstr>
      <vt:lpstr>Normal pelvis </vt:lpstr>
      <vt:lpstr>Normal pelvis </vt:lpstr>
      <vt:lpstr>DDH or CDH   Nomenclature</vt:lpstr>
      <vt:lpstr>Slide 8</vt:lpstr>
      <vt:lpstr>Slide 9</vt:lpstr>
      <vt:lpstr>Patterns of disease                 </vt:lpstr>
      <vt:lpstr>Radiology</vt:lpstr>
      <vt:lpstr>Slide 12</vt:lpstr>
      <vt:lpstr>Causes (multi factorial)</vt:lpstr>
      <vt:lpstr>Mechanical causes</vt:lpstr>
      <vt:lpstr>Slide 15</vt:lpstr>
      <vt:lpstr>Slide 16</vt:lpstr>
      <vt:lpstr>Infants at risk          who?</vt:lpstr>
      <vt:lpstr>       Infants at risk</vt:lpstr>
      <vt:lpstr>Clinical examination  </vt:lpstr>
      <vt:lpstr>Slide 20</vt:lpstr>
      <vt:lpstr>Slide 21</vt:lpstr>
      <vt:lpstr>Slide 22</vt:lpstr>
      <vt:lpstr>Slide 23</vt:lpstr>
      <vt:lpstr> Special test  </vt:lpstr>
      <vt:lpstr>   Special test  </vt:lpstr>
      <vt:lpstr>Special test  </vt:lpstr>
      <vt:lpstr>Special test  </vt:lpstr>
      <vt:lpstr>     Investigations </vt:lpstr>
      <vt:lpstr>Radiology</vt:lpstr>
      <vt:lpstr>Radiology</vt:lpstr>
      <vt:lpstr>Radiology</vt:lpstr>
      <vt:lpstr>Treatment - Aims</vt:lpstr>
      <vt:lpstr>Treatment</vt:lpstr>
      <vt:lpstr>Slide 34</vt:lpstr>
      <vt:lpstr>Treatment</vt:lpstr>
      <vt:lpstr>Slide 36</vt:lpstr>
      <vt:lpstr>Slide 37</vt:lpstr>
      <vt:lpstr>Slide 38</vt:lpstr>
      <vt:lpstr>Slide 39</vt:lpstr>
      <vt:lpstr>Slide 40</vt:lpstr>
      <vt:lpstr>SCFE slipped capital femoral epiphysis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</dc:title>
  <dc:creator>Tess</dc:creator>
  <cp:lastModifiedBy>alsiddiky</cp:lastModifiedBy>
  <cp:revision>112</cp:revision>
  <dcterms:created xsi:type="dcterms:W3CDTF">2012-07-07T06:44:48Z</dcterms:created>
  <dcterms:modified xsi:type="dcterms:W3CDTF">2013-12-11T21:42:39Z</dcterms:modified>
</cp:coreProperties>
</file>