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324" r:id="rId14"/>
    <p:sldId id="269" r:id="rId15"/>
    <p:sldId id="313" r:id="rId16"/>
    <p:sldId id="314" r:id="rId17"/>
    <p:sldId id="315" r:id="rId18"/>
    <p:sldId id="316" r:id="rId19"/>
    <p:sldId id="317" r:id="rId20"/>
    <p:sldId id="318" r:id="rId21"/>
    <p:sldId id="325" r:id="rId22"/>
    <p:sldId id="326" r:id="rId23"/>
    <p:sldId id="271" r:id="rId24"/>
    <p:sldId id="319" r:id="rId25"/>
    <p:sldId id="320" r:id="rId26"/>
    <p:sldId id="321" r:id="rId27"/>
    <p:sldId id="322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  <p:sldId id="309" r:id="rId66"/>
    <p:sldId id="310" r:id="rId67"/>
    <p:sldId id="311" r:id="rId68"/>
    <p:sldId id="312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2056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8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8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1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0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6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9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8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5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45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3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FB12F-A6DC-F143-84BE-95FC0D410256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5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learningradiology.com/caseofweek/caseoftheweekpix/cow70.JPG" TargetMode="Externa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X-ray Interpretation Skills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Hisham</a:t>
            </a:r>
            <a:r>
              <a:rPr lang="en-US" dirty="0"/>
              <a:t> </a:t>
            </a:r>
            <a:r>
              <a:rPr lang="en-US" dirty="0" err="1"/>
              <a:t>Alsanawi</a:t>
            </a:r>
            <a:endParaRPr lang="en-US" dirty="0"/>
          </a:p>
          <a:p>
            <a:r>
              <a:rPr lang="en-US" sz="2000" dirty="0" err="1"/>
              <a:t>Orthopaedic</a:t>
            </a:r>
            <a:r>
              <a:rPr lang="en-US" sz="2000" dirty="0"/>
              <a:t> Consultant and Assistant Professor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76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OBJECTIVES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Review a systematic approach to interpreting orthopedic x-rays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Review the language of fracture description</a:t>
            </a:r>
          </a:p>
        </p:txBody>
      </p:sp>
    </p:spTree>
    <p:extLst>
      <p:ext uri="{BB962C8B-B14F-4D97-AF65-F5344CB8AC3E}">
        <p14:creationId xmlns:p14="http://schemas.microsoft.com/office/powerpoint/2010/main" val="3750112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ABCs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Pre ABC: identify </a:t>
            </a:r>
            <a:r>
              <a:rPr lang="en-US" dirty="0" err="1">
                <a:latin typeface="Times New Roman" pitchFamily="18" charset="0"/>
                <a:ea typeface="+mn-ea"/>
                <a:cs typeface="Times New Roman" pitchFamily="18" charset="0"/>
              </a:rPr>
              <a:t>pt</a:t>
            </a: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, read provided info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Adequacy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Alignment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Bones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Cartilage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Soft Tissues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Apply ABCs approach to every orthopedic film you evaluate</a:t>
            </a:r>
          </a:p>
        </p:txBody>
      </p:sp>
    </p:spTree>
    <p:extLst>
      <p:ext uri="{BB962C8B-B14F-4D97-AF65-F5344CB8AC3E}">
        <p14:creationId xmlns:p14="http://schemas.microsoft.com/office/powerpoint/2010/main" val="995733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</a:t>
            </a:r>
            <a:r>
              <a:rPr lang="en-US" sz="4800" dirty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DEQUACY</a:t>
            </a:r>
            <a:endParaRPr lang="en-US" sz="4800" b="1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All x-rays should have an adequate number of views.</a:t>
            </a:r>
          </a:p>
          <a:p>
            <a:pPr lvl="1" eaLnBrk="1" hangingPunct="1"/>
            <a:r>
              <a:rPr lang="en-US" dirty="0">
                <a:latin typeface="Times New Roman" charset="0"/>
                <a:cs typeface="Times New Roman" charset="0"/>
              </a:rPr>
              <a:t>Minimum of 2 views—AP and lateral</a:t>
            </a:r>
          </a:p>
          <a:p>
            <a:pPr lvl="1" eaLnBrk="1" hangingPunct="1"/>
            <a:r>
              <a:rPr lang="en-US" dirty="0">
                <a:latin typeface="Times New Roman" charset="0"/>
                <a:cs typeface="Times New Roman" charset="0"/>
              </a:rPr>
              <a:t>3 views preferred</a:t>
            </a:r>
          </a:p>
          <a:p>
            <a:pPr lvl="1" eaLnBrk="1" hangingPunct="1"/>
            <a:r>
              <a:rPr lang="en-US" dirty="0">
                <a:latin typeface="Times New Roman" charset="0"/>
                <a:cs typeface="Times New Roman" charset="0"/>
              </a:rPr>
              <a:t>Joint above and joint below</a:t>
            </a:r>
          </a:p>
          <a:p>
            <a:pPr eaLnBrk="1" hangingPunct="1"/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All x-rays should have adequate penetration</a:t>
            </a:r>
          </a:p>
        </p:txBody>
      </p:sp>
    </p:spTree>
    <p:extLst>
      <p:ext uri="{BB962C8B-B14F-4D97-AF65-F5344CB8AC3E}">
        <p14:creationId xmlns:p14="http://schemas.microsoft.com/office/powerpoint/2010/main" val="3852655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47.larg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0"/>
            <a:ext cx="5984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45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</a:t>
            </a:r>
            <a:r>
              <a:rPr lang="en-US" sz="4800" dirty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LIGNMENT</a:t>
            </a:r>
            <a:endParaRPr lang="en-US" sz="4800" b="1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95047" cy="4525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Alignment:  Anatomic relationship between bones on x-ray</a:t>
            </a:r>
          </a:p>
          <a:p>
            <a:pPr lvl="1"/>
            <a:r>
              <a:rPr lang="en-US" dirty="0">
                <a:latin typeface="Times New Roman" charset="0"/>
                <a:cs typeface="Times New Roman" charset="0"/>
              </a:rPr>
              <a:t>Bone alignment </a:t>
            </a:r>
            <a:r>
              <a:rPr lang="en-US" dirty="0" err="1">
                <a:latin typeface="Times New Roman" charset="0"/>
                <a:cs typeface="Times New Roman" charset="0"/>
              </a:rPr>
              <a:t>vs</a:t>
            </a:r>
            <a:r>
              <a:rPr lang="en-US" dirty="0">
                <a:latin typeface="Times New Roman" charset="0"/>
                <a:cs typeface="Times New Roman" charset="0"/>
              </a:rPr>
              <a:t> other side</a:t>
            </a:r>
          </a:p>
          <a:p>
            <a:pPr lvl="1"/>
            <a:r>
              <a:rPr lang="en-US" dirty="0">
                <a:latin typeface="Times New Roman" charset="0"/>
                <a:cs typeface="Times New Roman" charset="0"/>
              </a:rPr>
              <a:t>Bone alignment relative to proximal and distal bones</a:t>
            </a:r>
          </a:p>
          <a:p>
            <a:pPr eaLnBrk="1" hangingPunct="1"/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Normal x-rays should have normal alignment</a:t>
            </a:r>
          </a:p>
          <a:p>
            <a:pPr eaLnBrk="1" hangingPunct="1"/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Fractures and dislocations may affect the alignment on the x-ray</a:t>
            </a:r>
          </a:p>
        </p:txBody>
      </p:sp>
      <p:pic>
        <p:nvPicPr>
          <p:cNvPr id="3" name="Picture 2" descr="Jeremiah long leg 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735" y="1200778"/>
            <a:ext cx="2291753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00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r>
              <a:rPr lang="en-US" sz="4800" dirty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ONES</a:t>
            </a:r>
            <a:endParaRPr lang="en-US" sz="4800" b="1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dirty="0">
                <a:latin typeface="Times New Roman" charset="0"/>
                <a:cs typeface="Times New Roman" charset="0"/>
              </a:rPr>
              <a:t>Identify bone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>
                <a:latin typeface="Times New Roman" charset="0"/>
                <a:cs typeface="Times New Roman" charset="0"/>
              </a:rPr>
              <a:t>Examine the whole  bone for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Times New Roman" charset="0"/>
                <a:cs typeface="Times New Roman" charset="0"/>
              </a:rPr>
              <a:t>Discontinuity </a:t>
            </a:r>
            <a:r>
              <a:rPr lang="en-US" dirty="0">
                <a:latin typeface="Times New Roman" charset="0"/>
                <a:cs typeface="Times New Roman" charset="0"/>
                <a:sym typeface="Wingdings"/>
              </a:rPr>
              <a:t> fractures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Times New Roman" charset="0"/>
                <a:cs typeface="Times New Roman" charset="0"/>
                <a:sym typeface="Wingdings"/>
              </a:rPr>
              <a:t>Change in bone shadow consistency  change in density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charset="0"/>
                <a:cs typeface="Times New Roman" charset="0"/>
                <a:sym typeface="Wingdings"/>
              </a:rPr>
              <a:t>Describe bone abnormality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Times New Roman" charset="0"/>
                <a:cs typeface="Times New Roman" charset="0"/>
                <a:sym typeface="Wingdings"/>
              </a:rPr>
              <a:t>Location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Times New Roman" charset="0"/>
                <a:cs typeface="Times New Roman" charset="0"/>
                <a:sym typeface="Wingdings"/>
              </a:rPr>
              <a:t>Shape </a:t>
            </a:r>
          </a:p>
        </p:txBody>
      </p:sp>
    </p:spTree>
    <p:extLst>
      <p:ext uri="{BB962C8B-B14F-4D97-AF65-F5344CB8AC3E}">
        <p14:creationId xmlns:p14="http://schemas.microsoft.com/office/powerpoint/2010/main" val="561145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b fib fra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0"/>
            <a:ext cx="2221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32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moral shaft oblique fra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0"/>
            <a:ext cx="4344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3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nekey20100462-f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2900"/>
            <a:ext cx="76200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65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eb281b9e475c9e9017608b44cc46_big_galler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419100"/>
            <a:ext cx="600075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68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Medical Decision Making is a Triad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086600" cy="3276600"/>
          </a:xfrm>
        </p:spPr>
        <p:txBody>
          <a:bodyPr/>
          <a:lstStyle/>
          <a:p>
            <a:r>
              <a:rPr lang="en-US"/>
              <a:t>History – from patients/records</a:t>
            </a:r>
          </a:p>
          <a:p>
            <a:r>
              <a:rPr lang="en-US"/>
              <a:t>Physical Examination</a:t>
            </a:r>
          </a:p>
          <a:p>
            <a:r>
              <a:rPr lang="en-US"/>
              <a:t>Confirming Studies – Imaging, Labs, etc. </a:t>
            </a:r>
          </a:p>
        </p:txBody>
      </p:sp>
    </p:spTree>
    <p:extLst>
      <p:ext uri="{BB962C8B-B14F-4D97-AF65-F5344CB8AC3E}">
        <p14:creationId xmlns:p14="http://schemas.microsoft.com/office/powerpoint/2010/main" val="3508167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w319l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77" y="975620"/>
            <a:ext cx="6398315" cy="517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27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9949886f7487841053b7eff110cc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14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gh grade osteosarcom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1168400"/>
            <a:ext cx="6059020" cy="449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46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  <a:r>
              <a:rPr lang="en-US" sz="4800" dirty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ARTILAGE</a:t>
            </a:r>
            <a:endParaRPr lang="en-US" sz="4800" b="1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Cartilage </a:t>
            </a:r>
          </a:p>
          <a:p>
            <a:pPr lvl="1"/>
            <a:r>
              <a:rPr lang="en-US" dirty="0">
                <a:latin typeface="Times New Roman" charset="0"/>
                <a:cs typeface="Times New Roman" charset="0"/>
              </a:rPr>
              <a:t>joint spaces on x-rays </a:t>
            </a:r>
          </a:p>
          <a:p>
            <a:pPr lvl="1"/>
            <a:r>
              <a:rPr lang="en-US" dirty="0">
                <a:latin typeface="Times New Roman" charset="0"/>
                <a:cs typeface="Times New Roman" charset="0"/>
              </a:rPr>
              <a:t>you cannot actually see cartilage on x-rays</a:t>
            </a:r>
          </a:p>
          <a:p>
            <a:pPr eaLnBrk="1" hangingPunct="1"/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Widening of joint spaces </a:t>
            </a:r>
            <a:r>
              <a:rPr lang="en-US" dirty="0">
                <a:latin typeface="Times New Roman" charset="0"/>
                <a:cs typeface="Times New Roman" charset="0"/>
                <a:sym typeface="Wingdings"/>
              </a:rPr>
              <a:t> </a:t>
            </a:r>
            <a:r>
              <a:rPr lang="en-US" dirty="0">
                <a:latin typeface="Times New Roman" charset="0"/>
                <a:cs typeface="Times New Roman" charset="0"/>
              </a:rPr>
              <a:t>signifies ligamentous injury and/or fractures</a:t>
            </a:r>
          </a:p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Narrowing of joint spaces </a:t>
            </a:r>
            <a:r>
              <a:rPr lang="en-US" dirty="0">
                <a:latin typeface="Times New Roman" charset="0"/>
                <a:cs typeface="Times New Roman" charset="0"/>
                <a:sym typeface="Wingdings"/>
              </a:rPr>
              <a:t> arthritis </a:t>
            </a:r>
            <a:endParaRPr lang="en-US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79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neexray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524000"/>
            <a:ext cx="5842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6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noa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69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J3-KneeXray-s_123336376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27200"/>
            <a:ext cx="457200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92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2556b908391114a08a15f05ca336f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0"/>
            <a:ext cx="6483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51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S</a:t>
            </a:r>
            <a:r>
              <a:rPr lang="en-US" sz="4800" dirty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OFT TISSUES</a:t>
            </a:r>
            <a:endParaRPr lang="en-US" sz="4800" b="1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Soft tissues implies to look for soft tissue swelling and joint effusions</a:t>
            </a:r>
          </a:p>
          <a:p>
            <a:pPr eaLnBrk="1" hangingPunct="1"/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These can be signs of </a:t>
            </a:r>
          </a:p>
          <a:p>
            <a:pPr lvl="1"/>
            <a:r>
              <a:rPr lang="en-US" dirty="0">
                <a:latin typeface="Times New Roman" charset="0"/>
                <a:cs typeface="Times New Roman" charset="0"/>
              </a:rPr>
              <a:t>Trauma </a:t>
            </a:r>
          </a:p>
          <a:p>
            <a:pPr lvl="1"/>
            <a:r>
              <a:rPr lang="en-US" dirty="0">
                <a:latin typeface="Times New Roman" charset="0"/>
                <a:cs typeface="Times New Roman" charset="0"/>
              </a:rPr>
              <a:t>occult fractures</a:t>
            </a:r>
          </a:p>
          <a:p>
            <a:pPr lvl="1"/>
            <a:r>
              <a:rPr lang="en-US" dirty="0">
                <a:latin typeface="Times New Roman" charset="0"/>
                <a:cs typeface="Times New Roman" charset="0"/>
              </a:rPr>
              <a:t>Infection </a:t>
            </a:r>
          </a:p>
          <a:p>
            <a:pPr lvl="1"/>
            <a:r>
              <a:rPr lang="en-US" dirty="0">
                <a:latin typeface="Times New Roman" charset="0"/>
                <a:cs typeface="Times New Roman" charset="0"/>
              </a:rPr>
              <a:t>Tumors </a:t>
            </a:r>
          </a:p>
        </p:txBody>
      </p:sp>
    </p:spTree>
    <p:extLst>
      <p:ext uri="{BB962C8B-B14F-4D97-AF65-F5344CB8AC3E}">
        <p14:creationId xmlns:p14="http://schemas.microsoft.com/office/powerpoint/2010/main" val="4275143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REVIEW:  ABCs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Assess </a:t>
            </a:r>
            <a:r>
              <a:rPr lang="en-US" i="1" dirty="0">
                <a:latin typeface="Times New Roman" pitchFamily="18" charset="0"/>
                <a:ea typeface="+mn-ea"/>
                <a:cs typeface="Times New Roman" pitchFamily="18" charset="0"/>
              </a:rPr>
              <a:t>adequacy</a:t>
            </a: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 of x-ray which includes proper number of views and penetration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Assess </a:t>
            </a:r>
            <a:r>
              <a:rPr lang="en-US" i="1" dirty="0">
                <a:latin typeface="Times New Roman" pitchFamily="18" charset="0"/>
                <a:ea typeface="+mn-ea"/>
                <a:cs typeface="Times New Roman" pitchFamily="18" charset="0"/>
              </a:rPr>
              <a:t>alignment </a:t>
            </a: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of x-rays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Examine </a:t>
            </a:r>
            <a:r>
              <a:rPr lang="en-US" i="1" dirty="0">
                <a:latin typeface="Times New Roman" pitchFamily="18" charset="0"/>
                <a:ea typeface="+mn-ea"/>
                <a:cs typeface="Times New Roman" pitchFamily="18" charset="0"/>
              </a:rPr>
              <a:t>bones</a:t>
            </a: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 throughout their entire length for fracture lines and/or distortions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Examine </a:t>
            </a:r>
            <a:r>
              <a:rPr lang="en-US" i="1" dirty="0">
                <a:latin typeface="Times New Roman" pitchFamily="18" charset="0"/>
                <a:ea typeface="+mn-ea"/>
                <a:cs typeface="Times New Roman" pitchFamily="18" charset="0"/>
              </a:rPr>
              <a:t>cartilages</a:t>
            </a: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 (joint spaces) for widening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Assess </a:t>
            </a:r>
            <a:r>
              <a:rPr lang="en-US" i="1" dirty="0">
                <a:latin typeface="Times New Roman" pitchFamily="18" charset="0"/>
                <a:ea typeface="+mn-ea"/>
                <a:cs typeface="Times New Roman" pitchFamily="18" charset="0"/>
              </a:rPr>
              <a:t>soft tissues </a:t>
            </a: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for swelling/effusions</a:t>
            </a:r>
          </a:p>
        </p:txBody>
      </p:sp>
    </p:spTree>
    <p:extLst>
      <p:ext uri="{BB962C8B-B14F-4D97-AF65-F5344CB8AC3E}">
        <p14:creationId xmlns:p14="http://schemas.microsoft.com/office/powerpoint/2010/main" val="117674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3581400" cy="4525963"/>
          </a:xfrm>
        </p:spPr>
        <p:txBody>
          <a:bodyPr/>
          <a:lstStyle/>
          <a:p>
            <a:r>
              <a:rPr lang="en-US"/>
              <a:t>X-ray</a:t>
            </a:r>
          </a:p>
          <a:p>
            <a:r>
              <a:rPr lang="en-US"/>
              <a:t>Ultrasound</a:t>
            </a:r>
          </a:p>
          <a:p>
            <a:r>
              <a:rPr lang="en-US"/>
              <a:t>CT Scan</a:t>
            </a:r>
          </a:p>
          <a:p>
            <a:r>
              <a:rPr lang="en-US"/>
              <a:t>MRI</a:t>
            </a:r>
          </a:p>
          <a:p>
            <a:r>
              <a:rPr lang="en-US"/>
              <a:t>Nuclear Medicine</a:t>
            </a:r>
          </a:p>
        </p:txBody>
      </p:sp>
    </p:spTree>
    <p:extLst>
      <p:ext uri="{BB962C8B-B14F-4D97-AF65-F5344CB8AC3E}">
        <p14:creationId xmlns:p14="http://schemas.microsoft.com/office/powerpoint/2010/main" val="1216447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EXAMPLE # 1</a:t>
            </a:r>
          </a:p>
        </p:txBody>
      </p:sp>
      <p:pic>
        <p:nvPicPr>
          <p:cNvPr id="17411" name="Picture 2" descr="http://nypemergency.org/images/Elbowsfatpadarr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4495800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130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>
                <a:effectLst/>
                <a:latin typeface="Times New Roman" charset="0"/>
                <a:cs typeface="Times New Roman" charset="0"/>
              </a:rPr>
              <a:t>EXAMPLE # 1…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This x-ray demonstrates a lateral elbow x-ray.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There is swelling </a:t>
            </a:r>
            <a:r>
              <a:rPr lang="en-US" dirty="0" err="1">
                <a:latin typeface="Times New Roman" pitchFamily="18" charset="0"/>
                <a:ea typeface="+mn-ea"/>
                <a:cs typeface="Times New Roman" pitchFamily="18" charset="0"/>
              </a:rPr>
              <a:t>anteriorly</a:t>
            </a: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 which is displaced known as a pathologic anterior fat pad sign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There is swelling </a:t>
            </a:r>
            <a:r>
              <a:rPr lang="en-US" dirty="0" err="1">
                <a:latin typeface="Times New Roman" pitchFamily="18" charset="0"/>
                <a:ea typeface="+mn-ea"/>
                <a:cs typeface="Times New Roman" pitchFamily="18" charset="0"/>
              </a:rPr>
              <a:t>posteriorly</a:t>
            </a: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 known as a posterior fat pad sign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Both of these are signs of an occult fracture although none are visualized on this x-ray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Remember, </a:t>
            </a:r>
            <a:r>
              <a:rPr lang="en-US" i="1" dirty="0">
                <a:latin typeface="Times New Roman" pitchFamily="18" charset="0"/>
                <a:ea typeface="+mn-ea"/>
                <a:cs typeface="Times New Roman" pitchFamily="18" charset="0"/>
              </a:rPr>
              <a:t>soft tissue swelling </a:t>
            </a: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can be a sign of occult fracture!</a:t>
            </a:r>
          </a:p>
        </p:txBody>
      </p:sp>
    </p:spTree>
    <p:extLst>
      <p:ext uri="{BB962C8B-B14F-4D97-AF65-F5344CB8AC3E}">
        <p14:creationId xmlns:p14="http://schemas.microsoft.com/office/powerpoint/2010/main" val="1910982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>
                <a:effectLst/>
                <a:latin typeface="Times New Roman" charset="0"/>
                <a:cs typeface="Times New Roman" charset="0"/>
              </a:rPr>
              <a:t>EXAMPLE # 2…WHERE ARE THE FRACTURES?</a:t>
            </a:r>
          </a:p>
        </p:txBody>
      </p:sp>
      <p:pic>
        <p:nvPicPr>
          <p:cNvPr id="19459" name="Picture 2" descr="http://boneandspine.com/wp-content/uploads/2008/02/fracture_metacarp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73200"/>
            <a:ext cx="4418013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125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>
                <a:effectLst/>
                <a:latin typeface="Times New Roman" charset="0"/>
                <a:cs typeface="Times New Roman" charset="0"/>
              </a:rPr>
              <a:t>EXAMPLE # 2…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>
                <a:latin typeface="Times New Roman" charset="0"/>
                <a:cs typeface="Times New Roman" charset="0"/>
              </a:rPr>
              <a:t>If you follow ABCs, you will notice there is are problems with alignment on this x-ray (A)</a:t>
            </a:r>
          </a:p>
          <a:p>
            <a:pPr eaLnBrk="1" hangingPunct="1">
              <a:lnSpc>
                <a:spcPct val="80000"/>
              </a:lnSpc>
            </a:pPr>
            <a:r>
              <a:rPr lang="en-US" sz="3000">
                <a:latin typeface="Times New Roman" charset="0"/>
                <a:cs typeface="Times New Roman" charset="0"/>
              </a:rPr>
              <a:t>(B)…You will notice there are fracture lines through the 2</a:t>
            </a:r>
            <a:r>
              <a:rPr lang="en-US" sz="3000" baseline="30000">
                <a:latin typeface="Times New Roman" charset="0"/>
                <a:cs typeface="Times New Roman" charset="0"/>
              </a:rPr>
              <a:t>nd</a:t>
            </a:r>
            <a:r>
              <a:rPr lang="en-US" sz="3000">
                <a:latin typeface="Times New Roman" charset="0"/>
                <a:cs typeface="Times New Roman" charset="0"/>
              </a:rPr>
              <a:t>, 3</a:t>
            </a:r>
            <a:r>
              <a:rPr lang="en-US" sz="3000" baseline="30000">
                <a:latin typeface="Times New Roman" charset="0"/>
                <a:cs typeface="Times New Roman" charset="0"/>
              </a:rPr>
              <a:t>rd</a:t>
            </a:r>
            <a:r>
              <a:rPr lang="en-US" sz="3000">
                <a:latin typeface="Times New Roman" charset="0"/>
                <a:cs typeface="Times New Roman" charset="0"/>
              </a:rPr>
              <a:t>, and 4</a:t>
            </a:r>
            <a:r>
              <a:rPr lang="en-US" sz="3000" baseline="30000">
                <a:latin typeface="Times New Roman" charset="0"/>
                <a:cs typeface="Times New Roman" charset="0"/>
              </a:rPr>
              <a:t>th</a:t>
            </a:r>
            <a:r>
              <a:rPr lang="en-US" sz="3000">
                <a:latin typeface="Times New Roman" charset="0"/>
                <a:cs typeface="Times New Roman" charset="0"/>
              </a:rPr>
              <a:t> metacarpals</a:t>
            </a:r>
          </a:p>
          <a:p>
            <a:pPr eaLnBrk="1" hangingPunct="1">
              <a:lnSpc>
                <a:spcPct val="80000"/>
              </a:lnSpc>
            </a:pPr>
            <a:r>
              <a:rPr lang="en-US" sz="3000">
                <a:latin typeface="Times New Roman" charset="0"/>
                <a:cs typeface="Times New Roman" charset="0"/>
              </a:rPr>
              <a:t>These are 2</a:t>
            </a:r>
            <a:r>
              <a:rPr lang="en-US" sz="3000" baseline="30000">
                <a:latin typeface="Times New Roman" charset="0"/>
                <a:cs typeface="Times New Roman" charset="0"/>
              </a:rPr>
              <a:t>nd</a:t>
            </a:r>
            <a:r>
              <a:rPr lang="en-US" sz="3000">
                <a:latin typeface="Times New Roman" charset="0"/>
                <a:cs typeface="Times New Roman" charset="0"/>
              </a:rPr>
              <a:t>, 3</a:t>
            </a:r>
            <a:r>
              <a:rPr lang="en-US" sz="3000" baseline="30000">
                <a:latin typeface="Times New Roman" charset="0"/>
                <a:cs typeface="Times New Roman" charset="0"/>
              </a:rPr>
              <a:t>rd</a:t>
            </a:r>
            <a:r>
              <a:rPr lang="en-US" sz="3000">
                <a:latin typeface="Times New Roman" charset="0"/>
                <a:cs typeface="Times New Roman" charset="0"/>
              </a:rPr>
              <a:t>, and 4</a:t>
            </a:r>
            <a:r>
              <a:rPr lang="en-US" sz="3000" baseline="30000">
                <a:latin typeface="Times New Roman" charset="0"/>
                <a:cs typeface="Times New Roman" charset="0"/>
              </a:rPr>
              <a:t>th</a:t>
            </a:r>
            <a:r>
              <a:rPr lang="en-US" sz="3000">
                <a:latin typeface="Times New Roman" charset="0"/>
                <a:cs typeface="Times New Roman" charset="0"/>
              </a:rPr>
              <a:t>, midshaft metacarpal fractures.</a:t>
            </a:r>
          </a:p>
          <a:p>
            <a:pPr eaLnBrk="1" hangingPunct="1">
              <a:lnSpc>
                <a:spcPct val="80000"/>
              </a:lnSpc>
            </a:pPr>
            <a:r>
              <a:rPr lang="en-US" sz="3000">
                <a:latin typeface="Times New Roman" charset="0"/>
                <a:cs typeface="Times New Roman" charset="0"/>
              </a:rPr>
              <a:t>A teaching point:  Notice the ring on this film. Always remove rings of patients with fractured extremities because swelling may preclude removal later.</a:t>
            </a:r>
          </a:p>
        </p:txBody>
      </p:sp>
    </p:spTree>
    <p:extLst>
      <p:ext uri="{BB962C8B-B14F-4D97-AF65-F5344CB8AC3E}">
        <p14:creationId xmlns:p14="http://schemas.microsoft.com/office/powerpoint/2010/main" val="704662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LANGUAGE OF FRACTURES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Important for use to describe x-rays in medical terminology.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Improves communication with orthopedic consultants</a:t>
            </a:r>
          </a:p>
        </p:txBody>
      </p:sp>
    </p:spTree>
    <p:extLst>
      <p:ext uri="{BB962C8B-B14F-4D97-AF65-F5344CB8AC3E}">
        <p14:creationId xmlns:p14="http://schemas.microsoft.com/office/powerpoint/2010/main" val="2593831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LANGUAGE OF FRACTURES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Things you must describe (clinical and x-ray):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Open vs Closed fracture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Anatomic location of fracture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Fracture line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Relationship of fracture fragments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Neurovascular status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544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OPEN VS CLOSED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Must describe to a consultant if fracture is open or closed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Closed fracture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Simple fracture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No open wounds of skin near fracture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Open fracture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Compound fracture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err="1">
                <a:latin typeface="Times New Roman" pitchFamily="18" charset="0"/>
                <a:ea typeface="+mn-ea"/>
                <a:cs typeface="Times New Roman" pitchFamily="18" charset="0"/>
              </a:rPr>
              <a:t>Cutaneous</a:t>
            </a: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 (open wounds) of skin near fracture site. Bone may protrude from skin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Open fractures are open complete displaced and/or comminuted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27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OPEN FRACTURES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Orthopedic emergency</a:t>
            </a: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Requires emergency orthopedic consultation</a:t>
            </a: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Bleeding must be controlled</a:t>
            </a: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Management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IV antibiotics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Tetanus prophylaxis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Pain control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Surgery for washout and reduction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6096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ANATOMIC LOCATION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Describe the precise anatomic location of the fracture</a:t>
            </a: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Include if it is left or right sided bone</a:t>
            </a: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Include name of bone</a:t>
            </a: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Include location: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Proximal…Mid…Distal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To aid in this, divide bone into 1/3rds</a:t>
            </a:r>
          </a:p>
          <a:p>
            <a:pPr lvl="1"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3842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FOR EXAMPLE....WHERE IS THIS LOCATED?</a:t>
            </a:r>
          </a:p>
        </p:txBody>
      </p:sp>
      <p:pic>
        <p:nvPicPr>
          <p:cNvPr id="26627" name="Picture 2" descr="http://www.szote.u-szeged.hu/radio/trauma1/traum3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90675"/>
            <a:ext cx="53530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65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X-RAY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676400"/>
            <a:ext cx="3810000" cy="3048000"/>
          </a:xfrm>
        </p:spPr>
        <p:txBody>
          <a:bodyPr/>
          <a:lstStyle/>
          <a:p>
            <a:r>
              <a:rPr lang="en-US"/>
              <a:t>Radiation Source</a:t>
            </a:r>
          </a:p>
          <a:p>
            <a:r>
              <a:rPr lang="en-US"/>
              <a:t>Patient Exposed</a:t>
            </a:r>
          </a:p>
          <a:p>
            <a:r>
              <a:rPr lang="en-US"/>
              <a:t>Capture Image</a:t>
            </a:r>
          </a:p>
          <a:p>
            <a:r>
              <a:rPr lang="en-US"/>
              <a:t>Interpret Image  </a:t>
            </a:r>
          </a:p>
        </p:txBody>
      </p:sp>
    </p:spTree>
    <p:extLst>
      <p:ext uri="{BB962C8B-B14F-4D97-AF65-F5344CB8AC3E}">
        <p14:creationId xmlns:p14="http://schemas.microsoft.com/office/powerpoint/2010/main" val="27981477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>
                <a:effectLst/>
                <a:latin typeface="Times New Roman" charset="0"/>
                <a:cs typeface="Times New Roman" charset="0"/>
              </a:rPr>
              <a:t>EXAMPLE…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This is a closed L distal femur fracture.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The main thing I want you to take from this example is the description of location</a:t>
            </a:r>
          </a:p>
        </p:txBody>
      </p:sp>
    </p:spTree>
    <p:extLst>
      <p:ext uri="{BB962C8B-B14F-4D97-AF65-F5344CB8AC3E}">
        <p14:creationId xmlns:p14="http://schemas.microsoft.com/office/powerpoint/2010/main" val="29150603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ANATOMIC LOCATION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Besides location, it is helpful to describe if the location of the fracture involves the joint space—intra-articular</a:t>
            </a:r>
          </a:p>
        </p:txBody>
      </p:sp>
    </p:spTree>
    <p:extLst>
      <p:ext uri="{BB962C8B-B14F-4D97-AF65-F5344CB8AC3E}">
        <p14:creationId xmlns:p14="http://schemas.microsoft.com/office/powerpoint/2010/main" val="13970513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en-US" sz="360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INTRA-ARTICULAR FRACTURE OF BASE 1</a:t>
            </a:r>
            <a:r>
              <a:rPr lang="en-US" sz="3600" baseline="3000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ST</a:t>
            </a:r>
            <a:r>
              <a:rPr lang="en-US" sz="360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METACARPAL</a:t>
            </a:r>
          </a:p>
        </p:txBody>
      </p:sp>
      <p:pic>
        <p:nvPicPr>
          <p:cNvPr id="29699" name="Picture 2" descr="http://www.learningradiology.com/caseofweek/caseoftheweekpix/cow7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53054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4032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>
                <a:effectLst/>
                <a:latin typeface="Times New Roman" charset="0"/>
                <a:cs typeface="Times New Roman" charset="0"/>
              </a:rPr>
              <a:t>FRACTURE LINES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Next, it is imperative to describe the type of fracture line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There are several types of fracture lines</a:t>
            </a:r>
          </a:p>
        </p:txBody>
      </p:sp>
    </p:spTree>
    <p:extLst>
      <p:ext uri="{BB962C8B-B14F-4D97-AF65-F5344CB8AC3E}">
        <p14:creationId xmlns:p14="http://schemas.microsoft.com/office/powerpoint/2010/main" val="27345651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>
                <a:effectLst/>
                <a:latin typeface="Times New Roman" charset="0"/>
                <a:cs typeface="Times New Roman" charset="0"/>
              </a:rPr>
              <a:t>FRACTURE LINES</a:t>
            </a:r>
          </a:p>
        </p:txBody>
      </p:sp>
      <p:pic>
        <p:nvPicPr>
          <p:cNvPr id="31747" name="Picture 6" descr="f042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535305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6939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>
                <a:effectLst/>
                <a:latin typeface="Times New Roman" charset="0"/>
                <a:cs typeface="Times New Roman" charset="0"/>
              </a:rPr>
              <a:t>FRACTURE LINES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A is a transverse fracture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B is an oblique fracture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C is a spiral fracture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D is a comminuted fracture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There is also an impacted fracture where fracture ends are compressed together</a:t>
            </a:r>
          </a:p>
        </p:txBody>
      </p:sp>
    </p:spTree>
    <p:extLst>
      <p:ext uri="{BB962C8B-B14F-4D97-AF65-F5344CB8AC3E}">
        <p14:creationId xmlns:p14="http://schemas.microsoft.com/office/powerpoint/2010/main" val="1454368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WHAT TYPE OF FRACTURE LINE IS THIS???</a:t>
            </a:r>
          </a:p>
        </p:txBody>
      </p:sp>
      <p:pic>
        <p:nvPicPr>
          <p:cNvPr id="33795" name="Picture 2" descr="http://www.hawaii.edu/medicine/pediatrics/pemxray/v4c0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89088"/>
            <a:ext cx="441960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2388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ANS:  TRANSVERSE FRACTURE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Transverse fractures occur perpendicular to the long axis of the bone.</a:t>
            </a:r>
          </a:p>
          <a:p>
            <a:endParaRPr lang="en-US"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To fully describe the fracture, this is a closed midshaft transverse humerus fracture.</a:t>
            </a:r>
          </a:p>
        </p:txBody>
      </p:sp>
    </p:spTree>
    <p:extLst>
      <p:ext uri="{BB962C8B-B14F-4D97-AF65-F5344CB8AC3E}">
        <p14:creationId xmlns:p14="http://schemas.microsoft.com/office/powerpoint/2010/main" val="33447244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>
                <a:effectLst/>
                <a:latin typeface="Times New Roman" charset="0"/>
                <a:cs typeface="Times New Roman" charset="0"/>
              </a:rPr>
              <a:t>ANOTHER EXAMPLE OF FRACTURE LINE…</a:t>
            </a:r>
          </a:p>
        </p:txBody>
      </p:sp>
      <p:pic>
        <p:nvPicPr>
          <p:cNvPr id="35843" name="Picture 2" descr="http://www.wheelessonline.com/image7/lacl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76400"/>
            <a:ext cx="370522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4842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ANS:  SPIRAL FRACTURE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Spiral fractures occur in a spiral fashion along the long axis of the bone</a:t>
            </a:r>
          </a:p>
          <a:p>
            <a:endParaRPr lang="en-US"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They are usually caused by a rotational force</a:t>
            </a:r>
          </a:p>
          <a:p>
            <a:endParaRPr lang="en-US"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To fully describe the fracture, this is a closed distal spiral fracture of the fibula</a:t>
            </a:r>
          </a:p>
        </p:txBody>
      </p:sp>
    </p:spTree>
    <p:extLst>
      <p:ext uri="{BB962C8B-B14F-4D97-AF65-F5344CB8AC3E}">
        <p14:creationId xmlns:p14="http://schemas.microsoft.com/office/powerpoint/2010/main" val="2367794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X-RAY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7391400" cy="2667000"/>
          </a:xfrm>
        </p:spPr>
        <p:txBody>
          <a:bodyPr/>
          <a:lstStyle/>
          <a:p>
            <a:r>
              <a:rPr lang="en-US" dirty="0"/>
              <a:t>Ionizing Radiation </a:t>
            </a:r>
          </a:p>
          <a:p>
            <a:r>
              <a:rPr lang="en-US" dirty="0"/>
              <a:t>Radiation damages cells</a:t>
            </a:r>
          </a:p>
        </p:txBody>
      </p:sp>
    </p:spTree>
    <p:extLst>
      <p:ext uri="{BB962C8B-B14F-4D97-AF65-F5344CB8AC3E}">
        <p14:creationId xmlns:p14="http://schemas.microsoft.com/office/powerpoint/2010/main" val="26231107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ONE MORE EXAMPLE…</a:t>
            </a:r>
          </a:p>
        </p:txBody>
      </p:sp>
      <p:pic>
        <p:nvPicPr>
          <p:cNvPr id="37891" name="Picture 2" descr="http://boneandspine.com/wp-content/uploads/2008/04/intertrochanteric_fra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4410075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6841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ANS:  COMMINUTED FRACTURE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Comminuted fractures are those with 2 or more bone fragments are present</a:t>
            </a:r>
          </a:p>
          <a:p>
            <a:endParaRPr lang="en-US"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Sometimes difficult to appreciate on x-ray but will clearly show on CT scan</a:t>
            </a:r>
          </a:p>
          <a:p>
            <a:endParaRPr lang="en-US"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To fully describe the fracture, this is a closed R comminuted intertrochanteric fracture</a:t>
            </a:r>
          </a:p>
        </p:txBody>
      </p:sp>
    </p:spTree>
    <p:extLst>
      <p:ext uri="{BB962C8B-B14F-4D97-AF65-F5344CB8AC3E}">
        <p14:creationId xmlns:p14="http://schemas.microsoft.com/office/powerpoint/2010/main" val="23093812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FRACTURE FRAGMENTS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Times New Roman" charset="0"/>
                <a:cs typeface="Times New Roman" charset="0"/>
              </a:rPr>
              <a:t>Terms to be familiar with when describing the relationship of fracture fragments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Alignment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Angulation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Apposition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Displacement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Bayonette apposition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Distraction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Dislocation</a:t>
            </a:r>
          </a:p>
        </p:txBody>
      </p:sp>
    </p:spTree>
    <p:extLst>
      <p:ext uri="{BB962C8B-B14F-4D97-AF65-F5344CB8AC3E}">
        <p14:creationId xmlns:p14="http://schemas.microsoft.com/office/powerpoint/2010/main" val="22321665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4800" dirty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ALIGNMENT/ANGULATION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Times New Roman" charset="0"/>
                <a:cs typeface="Times New Roman" charset="0"/>
              </a:rPr>
              <a:t>Alignment is the relationship in the longitudinal axis of one bone to another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Angulation is any deviation from normal alignment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Angulation is described in degrees of angulation of the distal fragment in relation to the proximal fragment—to measure angle draw lines through normal axis of bone and fracture fragment</a:t>
            </a:r>
          </a:p>
        </p:txBody>
      </p:sp>
    </p:spTree>
    <p:extLst>
      <p:ext uri="{BB962C8B-B14F-4D97-AF65-F5344CB8AC3E}">
        <p14:creationId xmlns:p14="http://schemas.microsoft.com/office/powerpoint/2010/main" val="17585523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20 DEGREES OF ANGULATION</a:t>
            </a:r>
          </a:p>
        </p:txBody>
      </p:sp>
      <p:pic>
        <p:nvPicPr>
          <p:cNvPr id="41987" name="Picture 6" descr="angul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1752600"/>
            <a:ext cx="3116263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rot="16200000" flipH="1">
            <a:off x="2933700" y="4838700"/>
            <a:ext cx="3048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2590800" y="3733800"/>
            <a:ext cx="32004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9901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OTHER TERMS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latin typeface="Times New Roman" charset="0"/>
                <a:cs typeface="Times New Roman" charset="0"/>
              </a:rPr>
              <a:t>Apposition:  amount of end to end contact of the fracture fragments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Displacement:  use interchangeably with apposition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Bayonette apposition:  overlap of fracture fragments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Distraction:  displacement in the longitudinal axis of the bones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Dislocation: disruption of normal relationship of articular surfaces</a:t>
            </a:r>
          </a:p>
        </p:txBody>
      </p:sp>
    </p:spTree>
    <p:extLst>
      <p:ext uri="{BB962C8B-B14F-4D97-AF65-F5344CB8AC3E}">
        <p14:creationId xmlns:p14="http://schemas.microsoft.com/office/powerpoint/2010/main" val="7668095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DESCRIBE FRACTURE FRAGMENTS</a:t>
            </a:r>
          </a:p>
        </p:txBody>
      </p:sp>
      <p:pic>
        <p:nvPicPr>
          <p:cNvPr id="44035" name="Picture 2" descr="http://www.wheelessonline.com/image7/tib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0"/>
            <a:ext cx="3000375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0876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ANSWER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>
                <a:latin typeface="Times New Roman" charset="0"/>
                <a:cs typeface="Times New Roman" charset="0"/>
              </a:rPr>
              <a:t>This is a closed midshaft tibial fracture….But how do we describe the fragments?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This is an example of partial apposition; note part of the fracture fragments are touching each other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Alternatively you can describe this as displaced 1/3 the thickness of the bone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Remember aposition and displacement are interchangeable—we tend to describe displacement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Final answer:  Closed midshaft tibial fracture with moderate (33%) displacement</a:t>
            </a:r>
          </a:p>
        </p:txBody>
      </p:sp>
    </p:spTree>
    <p:extLst>
      <p:ext uri="{BB962C8B-B14F-4D97-AF65-F5344CB8AC3E}">
        <p14:creationId xmlns:p14="http://schemas.microsoft.com/office/powerpoint/2010/main" val="17809386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ANOTHER ONE…</a:t>
            </a:r>
          </a:p>
        </p:txBody>
      </p:sp>
      <p:pic>
        <p:nvPicPr>
          <p:cNvPr id="46083" name="Picture 2" descr="Radiologic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58197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4307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ANSWER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>
                <a:latin typeface="Times New Roman" charset="0"/>
                <a:cs typeface="Times New Roman" charset="0"/>
              </a:rPr>
              <a:t>There are 2 fractures on this film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Closed distal radius fracture with complete displacement. Also there is an ulnar styloid fracture which is also displaced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The displacement is especially prominent on the lateral view highlighting the importance of multiple views.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There may be intra-articular involvement as joint space is close by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Remember, remove all jewelry from extremity fractures</a:t>
            </a:r>
          </a:p>
          <a:p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05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X-RAY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467600" cy="1905000"/>
          </a:xfrm>
        </p:spPr>
        <p:txBody>
          <a:bodyPr/>
          <a:lstStyle/>
          <a:p>
            <a:r>
              <a:rPr lang="en-US"/>
              <a:t>Patient Blocks Transmission of Radiation</a:t>
            </a:r>
          </a:p>
          <a:p>
            <a:pPr lvl="1"/>
            <a:r>
              <a:rPr lang="en-US"/>
              <a:t>Soft tissues Less</a:t>
            </a:r>
          </a:p>
          <a:p>
            <a:pPr lvl="1"/>
            <a:r>
              <a:rPr lang="en-US"/>
              <a:t>Bones More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462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BAYONETTE APPOSITION</a:t>
            </a:r>
          </a:p>
        </p:txBody>
      </p:sp>
      <p:pic>
        <p:nvPicPr>
          <p:cNvPr id="48131" name="Picture 2" descr="Radiologic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943600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2388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DISLOCATION</a:t>
            </a:r>
          </a:p>
        </p:txBody>
      </p:sp>
      <p:pic>
        <p:nvPicPr>
          <p:cNvPr id="49155" name="Picture 6" descr="anterior knee dislo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47800"/>
            <a:ext cx="3311525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1318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DISLOCATION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Note the dislocation on the previous slide; the articular surfaces of the knee no longer maintain their normal relationship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Dislocations are named by the positioin of the distal segemnt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This is an Anterior knee dislocation</a:t>
            </a:r>
          </a:p>
        </p:txBody>
      </p:sp>
    </p:spTree>
    <p:extLst>
      <p:ext uri="{BB962C8B-B14F-4D97-AF65-F5344CB8AC3E}">
        <p14:creationId xmlns:p14="http://schemas.microsoft.com/office/powerpoint/2010/main" val="3334077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4800" dirty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NEUROVASCULAR STATUS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Finally when communicating a fracture, you will want to describe if the patient has any neurovascular deficits</a:t>
            </a:r>
          </a:p>
          <a:p>
            <a:endParaRPr lang="en-US"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This is determined clinically</a:t>
            </a:r>
          </a:p>
        </p:txBody>
      </p:sp>
    </p:spTree>
    <p:extLst>
      <p:ext uri="{BB962C8B-B14F-4D97-AF65-F5344CB8AC3E}">
        <p14:creationId xmlns:p14="http://schemas.microsoft.com/office/powerpoint/2010/main" val="29584063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LANGUAUGE OF FRACTURES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Times New Roman" charset="0"/>
                <a:cs typeface="Times New Roman" charset="0"/>
              </a:rPr>
              <a:t>To review, when seeing a patient with a fracture and the x-ray, describe the following: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Open vs closed fracture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Anatomic location of fracture (distal, mid, proximal) and if fracture is intra-articular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Fracture line (transverse, oblique, spiral, comminuted)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Relationship of fracture fragments (angulation, displacement, dislocation, etc)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Neurovascular status</a:t>
            </a:r>
          </a:p>
          <a:p>
            <a:pPr lvl="1"/>
            <a:endParaRPr lang="en-US">
              <a:latin typeface="Times New Roman" charset="0"/>
              <a:cs typeface="Times New Roman" charset="0"/>
            </a:endParaRPr>
          </a:p>
          <a:p>
            <a:pPr lvl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1282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DESCRIBE THIS R MIDDLE PHALANX FRACTURE</a:t>
            </a:r>
          </a:p>
        </p:txBody>
      </p:sp>
      <p:pic>
        <p:nvPicPr>
          <p:cNvPr id="53251" name="Picture 6" descr="f078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1811338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8789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ANSWER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Oblique fracture of midshaft of R 4</a:t>
            </a:r>
            <a:r>
              <a:rPr lang="en-US" baseline="30000">
                <a:latin typeface="Times New Roman" charset="0"/>
                <a:cs typeface="Times New Roman" charset="0"/>
              </a:rPr>
              <a:t>th</a:t>
            </a:r>
            <a:r>
              <a:rPr lang="en-US">
                <a:latin typeface="Times New Roman" charset="0"/>
                <a:cs typeface="Times New Roman" charset="0"/>
              </a:rPr>
              <a:t> middle phalanx with minimal displacement and no angulation</a:t>
            </a:r>
          </a:p>
          <a:p>
            <a:endParaRPr lang="en-US"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Remember to comment if open vs closed &amp; neurovascular status</a:t>
            </a:r>
          </a:p>
        </p:txBody>
      </p:sp>
    </p:spTree>
    <p:extLst>
      <p:ext uri="{BB962C8B-B14F-4D97-AF65-F5344CB8AC3E}">
        <p14:creationId xmlns:p14="http://schemas.microsoft.com/office/powerpoint/2010/main" val="38208961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>
                <a:effectLst/>
                <a:latin typeface="Times New Roman" charset="0"/>
                <a:cs typeface="Times New Roman" charset="0"/>
              </a:rPr>
              <a:t>DESCRIBE TO ORTHO ATTENDING…</a:t>
            </a:r>
          </a:p>
        </p:txBody>
      </p:sp>
      <p:pic>
        <p:nvPicPr>
          <p:cNvPr id="55299" name="Picture 2" descr="http://orthopedics.about.com/library/xrayimages/fxaptibfi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7719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82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ANSWER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Times New Roman" charset="0"/>
                <a:cs typeface="Times New Roman" charset="0"/>
              </a:rPr>
              <a:t>This one is a bit more challenging!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 R midshaft tibia fracture displaced ½ the thickness of the bone without angulation; also there is bayonette appositioning of the fracture fragments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R midshaft fibular fracture with complete displacement and 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Also comment if the fracture is open vs closed &amp; neurovascular status</a:t>
            </a:r>
          </a:p>
          <a:p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35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X-RAY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3200400" cy="1981200"/>
          </a:xfrm>
        </p:spPr>
        <p:txBody>
          <a:bodyPr/>
          <a:lstStyle/>
          <a:p>
            <a:r>
              <a:rPr lang="en-US"/>
              <a:t>Capture Image</a:t>
            </a:r>
          </a:p>
          <a:p>
            <a:pPr lvl="1"/>
            <a:r>
              <a:rPr lang="en-US"/>
              <a:t>Films</a:t>
            </a:r>
          </a:p>
          <a:p>
            <a:pPr lvl="1"/>
            <a:r>
              <a:rPr lang="en-US"/>
              <a:t>Digital</a:t>
            </a:r>
          </a:p>
        </p:txBody>
      </p:sp>
    </p:spTree>
    <p:extLst>
      <p:ext uri="{BB962C8B-B14F-4D97-AF65-F5344CB8AC3E}">
        <p14:creationId xmlns:p14="http://schemas.microsoft.com/office/powerpoint/2010/main" val="385485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X-RAY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676400"/>
            <a:ext cx="3505200" cy="1905000"/>
          </a:xfrm>
        </p:spPr>
        <p:txBody>
          <a:bodyPr/>
          <a:lstStyle/>
          <a:p>
            <a:r>
              <a:rPr lang="en-US"/>
              <a:t>Interpret Image</a:t>
            </a:r>
          </a:p>
          <a:p>
            <a:pPr lvl="1"/>
            <a:r>
              <a:rPr lang="en-US"/>
              <a:t>Radiologist</a:t>
            </a:r>
          </a:p>
          <a:p>
            <a:pPr lvl="1"/>
            <a:r>
              <a:rPr lang="en-US"/>
              <a:t>Orthopaedist </a:t>
            </a:r>
          </a:p>
        </p:txBody>
      </p:sp>
    </p:spTree>
    <p:extLst>
      <p:ext uri="{BB962C8B-B14F-4D97-AF65-F5344CB8AC3E}">
        <p14:creationId xmlns:p14="http://schemas.microsoft.com/office/powerpoint/2010/main" val="1049310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X-RAY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524000"/>
            <a:ext cx="6096000" cy="2209800"/>
          </a:xfrm>
        </p:spPr>
        <p:txBody>
          <a:bodyPr/>
          <a:lstStyle/>
          <a:p>
            <a:r>
              <a:rPr lang="en-US"/>
              <a:t>Best for:</a:t>
            </a:r>
          </a:p>
          <a:p>
            <a:pPr lvl="1"/>
            <a:r>
              <a:rPr lang="en-US"/>
              <a:t>Hard tissue </a:t>
            </a:r>
          </a:p>
          <a:p>
            <a:pPr lvl="1"/>
            <a:r>
              <a:rPr lang="en-US"/>
              <a:t>Bones</a:t>
            </a:r>
          </a:p>
          <a:p>
            <a:pPr lvl="1"/>
            <a:r>
              <a:rPr lang="en-US"/>
              <a:t>Often combined with other imaging</a:t>
            </a:r>
          </a:p>
        </p:txBody>
      </p:sp>
    </p:spTree>
    <p:extLst>
      <p:ext uri="{BB962C8B-B14F-4D97-AF65-F5344CB8AC3E}">
        <p14:creationId xmlns:p14="http://schemas.microsoft.com/office/powerpoint/2010/main" val="1367018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1380</Words>
  <Application>Microsoft Office PowerPoint</Application>
  <PresentationFormat>On-screen Show (4:3)</PresentationFormat>
  <Paragraphs>255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Arial</vt:lpstr>
      <vt:lpstr>Calibri</vt:lpstr>
      <vt:lpstr>Times New Roman</vt:lpstr>
      <vt:lpstr>Verdana</vt:lpstr>
      <vt:lpstr>Wingdings</vt:lpstr>
      <vt:lpstr>Wingdings 2</vt:lpstr>
      <vt:lpstr>Office Theme</vt:lpstr>
      <vt:lpstr>X-ray Interpretation Skills </vt:lpstr>
      <vt:lpstr>Medical Decision Making is a Triad</vt:lpstr>
      <vt:lpstr>Imaging</vt:lpstr>
      <vt:lpstr>X-RAY</vt:lpstr>
      <vt:lpstr>X-RAY</vt:lpstr>
      <vt:lpstr>X-RAY</vt:lpstr>
      <vt:lpstr>X-RAY</vt:lpstr>
      <vt:lpstr>X-RAY</vt:lpstr>
      <vt:lpstr>X-RAY</vt:lpstr>
      <vt:lpstr>OBJECTIVES</vt:lpstr>
      <vt:lpstr>ABCs APPROACH</vt:lpstr>
      <vt:lpstr>ADEQUACY</vt:lpstr>
      <vt:lpstr>PowerPoint Presentation</vt:lpstr>
      <vt:lpstr>ALIGNMENT</vt:lpstr>
      <vt:lpstr>BONES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CARTILAGE</vt:lpstr>
      <vt:lpstr>PowerPoint Presentation</vt:lpstr>
      <vt:lpstr>PowerPoint Presentation</vt:lpstr>
      <vt:lpstr>PowerPoint Presentation</vt:lpstr>
      <vt:lpstr>PowerPoint Presentation</vt:lpstr>
      <vt:lpstr>SOFT TISSUES</vt:lpstr>
      <vt:lpstr>REVIEW:  ABCs</vt:lpstr>
      <vt:lpstr>EXAMPLE # 1</vt:lpstr>
      <vt:lpstr>EXAMPLE # 1…</vt:lpstr>
      <vt:lpstr>EXAMPLE # 2…WHERE ARE THE FRACTURES?</vt:lpstr>
      <vt:lpstr>EXAMPLE # 2…</vt:lpstr>
      <vt:lpstr>LANGUAGE OF FRACTURES</vt:lpstr>
      <vt:lpstr>LANGUAGE OF FRACTURES</vt:lpstr>
      <vt:lpstr>OPEN VS CLOSED</vt:lpstr>
      <vt:lpstr>OPEN FRACTURES</vt:lpstr>
      <vt:lpstr>ANATOMIC LOCATION</vt:lpstr>
      <vt:lpstr>FOR EXAMPLE....WHERE IS THIS LOCATED?</vt:lpstr>
      <vt:lpstr>EXAMPLE…</vt:lpstr>
      <vt:lpstr>ANATOMIC LOCATION</vt:lpstr>
      <vt:lpstr>INTRA-ARTICULAR FRACTURE OF BASE 1ST METACARPAL</vt:lpstr>
      <vt:lpstr>FRACTURE LINES</vt:lpstr>
      <vt:lpstr>FRACTURE LINES</vt:lpstr>
      <vt:lpstr>FRACTURE LINES</vt:lpstr>
      <vt:lpstr>WHAT TYPE OF FRACTURE LINE IS THIS???</vt:lpstr>
      <vt:lpstr>ANS:  TRANSVERSE FRACTURE</vt:lpstr>
      <vt:lpstr>ANOTHER EXAMPLE OF FRACTURE LINE…</vt:lpstr>
      <vt:lpstr>ANS:  SPIRAL FRACTURE</vt:lpstr>
      <vt:lpstr>ONE MORE EXAMPLE…</vt:lpstr>
      <vt:lpstr>ANS:  COMMINUTED FRACTURE</vt:lpstr>
      <vt:lpstr>FRACTURE FRAGMENTS</vt:lpstr>
      <vt:lpstr>ALIGNMENT/ANGULATION</vt:lpstr>
      <vt:lpstr>20 DEGREES OF ANGULATION</vt:lpstr>
      <vt:lpstr>OTHER TERMS</vt:lpstr>
      <vt:lpstr>DESCRIBE FRACTURE FRAGMENTS</vt:lpstr>
      <vt:lpstr>ANSWER</vt:lpstr>
      <vt:lpstr>ANOTHER ONE…</vt:lpstr>
      <vt:lpstr>ANSWER</vt:lpstr>
      <vt:lpstr>BAYONETTE APPOSITION</vt:lpstr>
      <vt:lpstr>DISLOCATION</vt:lpstr>
      <vt:lpstr>DISLOCATION</vt:lpstr>
      <vt:lpstr>NEUROVASCULAR STATUS</vt:lpstr>
      <vt:lpstr>LANGUAUGE OF FRACTURES</vt:lpstr>
      <vt:lpstr>DESCRIBE THIS R MIDDLE PHALANX FRACTURE</vt:lpstr>
      <vt:lpstr>ANSWER</vt:lpstr>
      <vt:lpstr>DESCRIBE TO ORTHO ATTENDING…</vt:lpstr>
      <vt:lpstr>ANSWER</vt:lpstr>
    </vt:vector>
  </TitlesOfParts>
  <Company>FOKU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X-ray interpretation skills</dc:title>
  <dc:creator>Shamrookh Alresheedi</dc:creator>
  <cp:lastModifiedBy>Othman Abid</cp:lastModifiedBy>
  <cp:revision>13</cp:revision>
  <dcterms:created xsi:type="dcterms:W3CDTF">2012-10-06T10:28:04Z</dcterms:created>
  <dcterms:modified xsi:type="dcterms:W3CDTF">2016-10-23T15:54:38Z</dcterms:modified>
</cp:coreProperties>
</file>