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notesMasterIdLst>
    <p:notesMasterId r:id="rId65"/>
  </p:notesMasterIdLst>
  <p:handoutMasterIdLst>
    <p:handoutMasterId r:id="rId66"/>
  </p:handoutMasterIdLst>
  <p:sldIdLst>
    <p:sldId id="256" r:id="rId2"/>
    <p:sldId id="257" r:id="rId3"/>
    <p:sldId id="290" r:id="rId4"/>
    <p:sldId id="293" r:id="rId5"/>
    <p:sldId id="292" r:id="rId6"/>
    <p:sldId id="294" r:id="rId7"/>
    <p:sldId id="306" r:id="rId8"/>
    <p:sldId id="303" r:id="rId9"/>
    <p:sldId id="365" r:id="rId10"/>
    <p:sldId id="309" r:id="rId11"/>
    <p:sldId id="310" r:id="rId12"/>
    <p:sldId id="311" r:id="rId13"/>
    <p:sldId id="312" r:id="rId14"/>
    <p:sldId id="313" r:id="rId15"/>
    <p:sldId id="391" r:id="rId16"/>
    <p:sldId id="390" r:id="rId17"/>
    <p:sldId id="315" r:id="rId18"/>
    <p:sldId id="316" r:id="rId19"/>
    <p:sldId id="317" r:id="rId20"/>
    <p:sldId id="318" r:id="rId21"/>
    <p:sldId id="319" r:id="rId22"/>
    <p:sldId id="320" r:id="rId23"/>
    <p:sldId id="321" r:id="rId24"/>
    <p:sldId id="322" r:id="rId25"/>
    <p:sldId id="323" r:id="rId26"/>
    <p:sldId id="324" r:id="rId27"/>
    <p:sldId id="325" r:id="rId28"/>
    <p:sldId id="327" r:id="rId29"/>
    <p:sldId id="335" r:id="rId30"/>
    <p:sldId id="381" r:id="rId31"/>
    <p:sldId id="336" r:id="rId32"/>
    <p:sldId id="362" r:id="rId33"/>
    <p:sldId id="338" r:id="rId34"/>
    <p:sldId id="383" r:id="rId35"/>
    <p:sldId id="382" r:id="rId36"/>
    <p:sldId id="357" r:id="rId37"/>
    <p:sldId id="358" r:id="rId38"/>
    <p:sldId id="384" r:id="rId39"/>
    <p:sldId id="389" r:id="rId40"/>
    <p:sldId id="364" r:id="rId41"/>
    <p:sldId id="379" r:id="rId42"/>
    <p:sldId id="380" r:id="rId43"/>
    <p:sldId id="277" r:id="rId44"/>
    <p:sldId id="278" r:id="rId45"/>
    <p:sldId id="279" r:id="rId46"/>
    <p:sldId id="280" r:id="rId47"/>
    <p:sldId id="366" r:id="rId48"/>
    <p:sldId id="281" r:id="rId49"/>
    <p:sldId id="388" r:id="rId50"/>
    <p:sldId id="369" r:id="rId51"/>
    <p:sldId id="370" r:id="rId52"/>
    <p:sldId id="371" r:id="rId53"/>
    <p:sldId id="282" r:id="rId54"/>
    <p:sldId id="375" r:id="rId55"/>
    <p:sldId id="378" r:id="rId56"/>
    <p:sldId id="283" r:id="rId57"/>
    <p:sldId id="284" r:id="rId58"/>
    <p:sldId id="385" r:id="rId59"/>
    <p:sldId id="285" r:id="rId60"/>
    <p:sldId id="377" r:id="rId61"/>
    <p:sldId id="286" r:id="rId62"/>
    <p:sldId id="386" r:id="rId63"/>
    <p:sldId id="376" r:id="rId6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69" autoAdjust="0"/>
    <p:restoredTop sz="94660"/>
  </p:normalViewPr>
  <p:slideViewPr>
    <p:cSldViewPr>
      <p:cViewPr varScale="1">
        <p:scale>
          <a:sx n="140" d="100"/>
          <a:sy n="140" d="100"/>
        </p:scale>
        <p:origin x="1815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322DF94-A256-40C8-BE7B-11F90753690A}" type="datetimeFigureOut">
              <a:rPr lang="en-US"/>
              <a:pPr>
                <a:defRPr/>
              </a:pPr>
              <a:t>11/6/2016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1910FC2-CBF1-4BE4-9DF3-CC938F7857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FF9CA31-5EA5-4037-A652-6DD241C930BE}" type="datetimeFigureOut">
              <a:rPr lang="en-US"/>
              <a:pPr>
                <a:defRPr/>
              </a:pPr>
              <a:t>11/6/2016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433BE02-B755-4986-BACA-0C8AE136E9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35844" name="Header Placeholder 4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28624B-35D9-44CB-B27A-C989C969711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CD71CC5-4E96-4FFD-8D3F-B00CE03D93E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464FD21-7965-4641-BFBD-DB6B280F383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FD5C2F-AD54-4F70-AEC2-C778AF4062B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7763466-B98F-4CCE-A331-3822F42D56C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68FBBBD-A730-4457-946B-1BFFC7CD6BA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3697EE9-3391-4134-B6DA-D37DD9A986A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2F04754-4632-4BE2-8A28-B1A5812A9A9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EAD9E6-23F2-43D5-A66A-F9D973C452D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8DE7BF4-4957-4E5E-BAEF-4D79292A7B0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36868" name="Header Placeholder 3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097903-1300-4B6F-977C-865ADD66722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3FD13AA-728B-4E03-B48A-FCE19F8F6FF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EA9CE7-AD4D-4129-A20B-E08D7F3BC05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EA9CE7-AD4D-4129-A20B-E08D7F3BC05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52982A-7F40-4D02-AF28-E8FC0AB4ED2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A045E3B-E142-47D8-99EB-B916CB6BD15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A51EE63-8E48-458B-8EA8-809A315AECC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FA70208-0DF3-44D8-B7A6-BBAB2C3F2E2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46084" name="Header Placeholder 3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47108" name="Header Placeholder 3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598AD86-61BE-4A7B-9F02-36C44757E0A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48132" name="Header Placeholder 3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49156" name="Header Placeholder 3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50180" name="Header Placeholder 3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51204" name="Header Placeholder 3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51204" name="Header Placeholder 3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52228" name="Header Placeholder 3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53252" name="Header Placeholder 3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54276" name="Header Placeholder 3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55300" name="Header Placeholder 3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37892" name="Header Placeholder 3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37892" name="Header Placeholder 3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5C9AC1A-1E80-4AB2-B4C4-299AE58CED3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BBFF6C4-D13A-450B-9879-A7A3A0A0BC9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97A41C6-10FC-48F3-A34C-C728BABC176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566A8D-2ED4-4E9A-8E8D-4A1BCBFA678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894411-5AF4-4B41-AFE7-E085FA81973D}" type="datetime1">
              <a:rPr lang="en-US"/>
              <a:pPr>
                <a:defRPr/>
              </a:pPr>
              <a:t>11/6/2016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E6BEF5-2017-4B1E-A2C8-97139DB070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8B411F-37BD-4022-A0F8-BFCFE14899B4}" type="datetime1">
              <a:rPr lang="en-US"/>
              <a:pPr>
                <a:defRPr/>
              </a:pPr>
              <a:t>11/6/2016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9E95CC-54E5-4D20-AA4C-9BB74F6E16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673899-C825-4D92-9523-8607776A1135}" type="datetime1">
              <a:rPr lang="en-US"/>
              <a:pPr>
                <a:defRPr/>
              </a:pPr>
              <a:t>11/6/2016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5F4E43-15F7-43D1-8E53-9DF7355C0D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64AF7-1062-450E-9F3A-64A42763420F}" type="datetime1">
              <a:rPr lang="en-US"/>
              <a:pPr>
                <a:defRPr/>
              </a:pPr>
              <a:t>11/6/2016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75D53-8114-468E-9E7A-2E3627F7FB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A3A47-F1AA-4E18-87EE-AA8CB966F20B}" type="datetime1">
              <a:rPr lang="en-US"/>
              <a:pPr>
                <a:defRPr/>
              </a:pPr>
              <a:t>11/6/2016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828A47-A853-435A-8D87-FE95EB879D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3AEF4C-7EC0-4A79-BD2E-9027E935847D}" type="datetime1">
              <a:rPr lang="en-US"/>
              <a:pPr>
                <a:defRPr/>
              </a:pPr>
              <a:t>11/6/2016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4BE82B-0986-48FE-A92F-13A17B7328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DD41F-EB2B-4EE9-BD25-EBF6A6AB95E9}" type="datetime1">
              <a:rPr lang="en-US"/>
              <a:pPr>
                <a:defRPr/>
              </a:pPr>
              <a:t>11/6/2016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12D8F-D68D-4C72-8929-493F1DE5E8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DAEEE4-54F0-4EC2-A3F5-2A76E6B81238}" type="datetime1">
              <a:rPr lang="en-US"/>
              <a:pPr>
                <a:defRPr/>
              </a:pPr>
              <a:t>11/6/2016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FB5AB-EAC8-446A-9D36-8E6C46F74F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08A096-8E54-4781-878A-7ED6E7A88E72}" type="datetime1">
              <a:rPr lang="en-US"/>
              <a:pPr>
                <a:defRPr/>
              </a:pPr>
              <a:t>11/6/2016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B294C2-1373-4E14-84E7-C62C427DB0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B3810C-FF47-4AF4-9CA4-95649E563F07}" type="datetime1">
              <a:rPr lang="en-US"/>
              <a:pPr>
                <a:defRPr/>
              </a:pPr>
              <a:t>11/6/2016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1916F5-D944-4F89-BA5B-C09E3E23EE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9070F6-DFF3-49E2-8670-C4AE146F55FF}" type="datetime1">
              <a:rPr lang="en-US"/>
              <a:pPr>
                <a:defRPr/>
              </a:pPr>
              <a:t>11/6/2016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E9E50F-D26E-49B4-98C0-E8FCAC27B5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CFABBED-09F3-44E3-BBC7-EE098BFA26AE}" type="datetime1">
              <a:rPr lang="en-US"/>
              <a:pPr>
                <a:defRPr/>
              </a:pPr>
              <a:t>11/6/2016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7342020-6696-41E6-A682-4AE9D03E4A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714375" y="928688"/>
            <a:ext cx="7772400" cy="1755775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FF0000"/>
                </a:solidFill>
              </a:rPr>
              <a:t>Common Pediatric Hip Problem</a:t>
            </a:r>
          </a:p>
        </p:txBody>
      </p:sp>
      <p:sp>
        <p:nvSpPr>
          <p:cNvPr id="2051" name="Subtitle 2"/>
          <p:cNvSpPr>
            <a:spLocks noGrp="1"/>
          </p:cNvSpPr>
          <p:nvPr>
            <p:ph type="subTitle" idx="1"/>
          </p:nvPr>
        </p:nvSpPr>
        <p:spPr>
          <a:xfrm>
            <a:off x="642938" y="2928938"/>
            <a:ext cx="7772400" cy="2214562"/>
          </a:xfrm>
        </p:spPr>
        <p:txBody>
          <a:bodyPr/>
          <a:lstStyle/>
          <a:p>
            <a:pPr eaLnBrk="1" hangingPunct="1"/>
            <a:endParaRPr lang="en-US" sz="2000" b="1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eaLnBrk="1" hangingPunct="1"/>
            <a:endParaRPr lang="en-US" sz="2000" b="1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eaLnBrk="1" hangingPunct="1"/>
            <a:r>
              <a:rPr lang="en-US" sz="2000" b="1" dirty="0">
                <a:solidFill>
                  <a:schemeClr val="tx1"/>
                </a:solidFill>
                <a:latin typeface="Arial" charset="0"/>
                <a:cs typeface="Arial" charset="0"/>
              </a:rPr>
              <a:t>Dr. Abdulmonem Alsiddiky, MD, SSCO</a:t>
            </a:r>
          </a:p>
          <a:p>
            <a:pPr eaLnBrk="1" hangingPunct="1"/>
            <a:r>
              <a:rPr lang="en-US" sz="2000" b="1" dirty="0">
                <a:solidFill>
                  <a:schemeClr val="tx1"/>
                </a:solidFill>
                <a:latin typeface="Arial" charset="0"/>
                <a:cs typeface="Arial" charset="0"/>
              </a:rPr>
              <a:t>Associate professor &amp; consultant </a:t>
            </a:r>
          </a:p>
          <a:p>
            <a:pPr eaLnBrk="1" hangingPunct="1"/>
            <a:r>
              <a:rPr lang="en-US" sz="2000" b="1" dirty="0">
                <a:solidFill>
                  <a:schemeClr val="tx1"/>
                </a:solidFill>
                <a:latin typeface="Arial" charset="0"/>
                <a:cs typeface="Arial" charset="0"/>
              </a:rPr>
              <a:t>Pediatric Orthopedic &amp; Spinal Deformities</a:t>
            </a:r>
          </a:p>
          <a:p>
            <a:pPr eaLnBrk="1" hangingPunct="1"/>
            <a:endParaRPr lang="en-US" sz="2000" b="1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eaLnBrk="1" hangingPunct="1"/>
            <a:endParaRPr lang="en-US" sz="2000" b="1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133600"/>
            <a:ext cx="7772400" cy="9144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FF0000"/>
                </a:solidFill>
                <a:latin typeface="Bookman Old Style" pitchFamily="18" charset="0"/>
              </a:rPr>
              <a:t>Patterns of disease </a:t>
            </a:r>
            <a:r>
              <a:rPr lang="en-US" dirty="0">
                <a:solidFill>
                  <a:srgbClr val="FF0000"/>
                </a:solidFill>
              </a:rPr>
              <a:t>																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857250" y="2786063"/>
            <a:ext cx="7772400" cy="3003550"/>
          </a:xfrm>
        </p:spPr>
        <p:txBody>
          <a:bodyPr/>
          <a:lstStyle/>
          <a:p>
            <a:pPr eaLnBrk="1" hangingPunct="1"/>
            <a:r>
              <a:rPr lang="en-US"/>
              <a:t>Dislocated </a:t>
            </a:r>
          </a:p>
          <a:p>
            <a:pPr eaLnBrk="1" hangingPunct="1"/>
            <a:r>
              <a:rPr lang="en-US"/>
              <a:t>Dislocatable</a:t>
            </a:r>
          </a:p>
          <a:p>
            <a:pPr eaLnBrk="1" hangingPunct="1"/>
            <a:r>
              <a:rPr lang="en-US"/>
              <a:t>Sublaxated </a:t>
            </a:r>
          </a:p>
          <a:p>
            <a:pPr eaLnBrk="1" hangingPunct="1"/>
            <a:r>
              <a:rPr lang="en-US"/>
              <a:t>Acetabular dysplasia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satMod val="200000"/>
                  </a:schemeClr>
                </a:solidFill>
              </a:rPr>
              <a:t>Radiology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/>
              <a:t>After 6 months: reliable</a:t>
            </a:r>
          </a:p>
        </p:txBody>
      </p:sp>
      <p:pic>
        <p:nvPicPr>
          <p:cNvPr id="12292" name="Picture 4" descr="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04800"/>
            <a:ext cx="83058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Freeform 14"/>
          <p:cNvSpPr/>
          <p:nvPr/>
        </p:nvSpPr>
        <p:spPr>
          <a:xfrm>
            <a:off x="1757363" y="3032125"/>
            <a:ext cx="1057275" cy="1250950"/>
          </a:xfrm>
          <a:custGeom>
            <a:avLst/>
            <a:gdLst>
              <a:gd name="connsiteX0" fmla="*/ 0 w 1058778"/>
              <a:gd name="connsiteY0" fmla="*/ 0 h 1251284"/>
              <a:gd name="connsiteX1" fmla="*/ 505326 w 1058778"/>
              <a:gd name="connsiteY1" fmla="*/ 48126 h 1251284"/>
              <a:gd name="connsiteX2" fmla="*/ 553452 w 1058778"/>
              <a:gd name="connsiteY2" fmla="*/ 96253 h 1251284"/>
              <a:gd name="connsiteX3" fmla="*/ 625642 w 1058778"/>
              <a:gd name="connsiteY3" fmla="*/ 144379 h 1251284"/>
              <a:gd name="connsiteX4" fmla="*/ 673768 w 1058778"/>
              <a:gd name="connsiteY4" fmla="*/ 216568 h 1251284"/>
              <a:gd name="connsiteX5" fmla="*/ 745957 w 1058778"/>
              <a:gd name="connsiteY5" fmla="*/ 264695 h 1251284"/>
              <a:gd name="connsiteX6" fmla="*/ 842210 w 1058778"/>
              <a:gd name="connsiteY6" fmla="*/ 360947 h 1251284"/>
              <a:gd name="connsiteX7" fmla="*/ 986589 w 1058778"/>
              <a:gd name="connsiteY7" fmla="*/ 553453 h 1251284"/>
              <a:gd name="connsiteX8" fmla="*/ 1034715 w 1058778"/>
              <a:gd name="connsiteY8" fmla="*/ 697831 h 1251284"/>
              <a:gd name="connsiteX9" fmla="*/ 1058778 w 1058778"/>
              <a:gd name="connsiteY9" fmla="*/ 770021 h 1251284"/>
              <a:gd name="connsiteX10" fmla="*/ 1058778 w 1058778"/>
              <a:gd name="connsiteY10" fmla="*/ 1251284 h 1251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58778" h="1251284">
                <a:moveTo>
                  <a:pt x="0" y="0"/>
                </a:moveTo>
                <a:cubicBezTo>
                  <a:pt x="6461" y="538"/>
                  <a:pt x="459485" y="35624"/>
                  <a:pt x="505326" y="48126"/>
                </a:cubicBezTo>
                <a:cubicBezTo>
                  <a:pt x="527214" y="54095"/>
                  <a:pt x="535736" y="82080"/>
                  <a:pt x="553452" y="96253"/>
                </a:cubicBezTo>
                <a:cubicBezTo>
                  <a:pt x="576035" y="114319"/>
                  <a:pt x="601579" y="128337"/>
                  <a:pt x="625642" y="144379"/>
                </a:cubicBezTo>
                <a:cubicBezTo>
                  <a:pt x="641684" y="168442"/>
                  <a:pt x="653318" y="196118"/>
                  <a:pt x="673768" y="216568"/>
                </a:cubicBezTo>
                <a:cubicBezTo>
                  <a:pt x="694218" y="237018"/>
                  <a:pt x="727891" y="242112"/>
                  <a:pt x="745957" y="264695"/>
                </a:cubicBezTo>
                <a:cubicBezTo>
                  <a:pt x="839292" y="381363"/>
                  <a:pt x="684708" y="308446"/>
                  <a:pt x="842210" y="360947"/>
                </a:cubicBezTo>
                <a:cubicBezTo>
                  <a:pt x="899217" y="417956"/>
                  <a:pt x="959381" y="471828"/>
                  <a:pt x="986589" y="553453"/>
                </a:cubicBezTo>
                <a:lnTo>
                  <a:pt x="1034715" y="697831"/>
                </a:lnTo>
                <a:cubicBezTo>
                  <a:pt x="1042736" y="721894"/>
                  <a:pt x="1058778" y="744656"/>
                  <a:pt x="1058778" y="770021"/>
                </a:cubicBezTo>
                <a:lnTo>
                  <a:pt x="1058778" y="1251284"/>
                </a:ln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Freeform 16"/>
          <p:cNvSpPr/>
          <p:nvPr/>
        </p:nvSpPr>
        <p:spPr>
          <a:xfrm>
            <a:off x="5962650" y="2887663"/>
            <a:ext cx="1231900" cy="1828800"/>
          </a:xfrm>
          <a:custGeom>
            <a:avLst/>
            <a:gdLst>
              <a:gd name="connsiteX0" fmla="*/ 1232490 w 1232490"/>
              <a:gd name="connsiteY0" fmla="*/ 0 h 1828800"/>
              <a:gd name="connsiteX1" fmla="*/ 1160301 w 1232490"/>
              <a:gd name="connsiteY1" fmla="*/ 48126 h 1828800"/>
              <a:gd name="connsiteX2" fmla="*/ 1064048 w 1232490"/>
              <a:gd name="connsiteY2" fmla="*/ 72189 h 1828800"/>
              <a:gd name="connsiteX3" fmla="*/ 895606 w 1232490"/>
              <a:gd name="connsiteY3" fmla="*/ 216568 h 1828800"/>
              <a:gd name="connsiteX4" fmla="*/ 751227 w 1232490"/>
              <a:gd name="connsiteY4" fmla="*/ 264695 h 1828800"/>
              <a:gd name="connsiteX5" fmla="*/ 679038 w 1232490"/>
              <a:gd name="connsiteY5" fmla="*/ 312821 h 1828800"/>
              <a:gd name="connsiteX6" fmla="*/ 582785 w 1232490"/>
              <a:gd name="connsiteY6" fmla="*/ 409074 h 1828800"/>
              <a:gd name="connsiteX7" fmla="*/ 510595 w 1232490"/>
              <a:gd name="connsiteY7" fmla="*/ 457200 h 1828800"/>
              <a:gd name="connsiteX8" fmla="*/ 342153 w 1232490"/>
              <a:gd name="connsiteY8" fmla="*/ 649705 h 1828800"/>
              <a:gd name="connsiteX9" fmla="*/ 269964 w 1232490"/>
              <a:gd name="connsiteY9" fmla="*/ 673768 h 1828800"/>
              <a:gd name="connsiteX10" fmla="*/ 221838 w 1232490"/>
              <a:gd name="connsiteY10" fmla="*/ 721895 h 1828800"/>
              <a:gd name="connsiteX11" fmla="*/ 77459 w 1232490"/>
              <a:gd name="connsiteY11" fmla="*/ 770021 h 1828800"/>
              <a:gd name="connsiteX12" fmla="*/ 53395 w 1232490"/>
              <a:gd name="connsiteY12" fmla="*/ 842210 h 1828800"/>
              <a:gd name="connsiteX13" fmla="*/ 5269 w 1232490"/>
              <a:gd name="connsiteY13" fmla="*/ 1275347 h 1828800"/>
              <a:gd name="connsiteX14" fmla="*/ 5269 w 1232490"/>
              <a:gd name="connsiteY14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32490" h="1828800">
                <a:moveTo>
                  <a:pt x="1232490" y="0"/>
                </a:moveTo>
                <a:cubicBezTo>
                  <a:pt x="1208427" y="16042"/>
                  <a:pt x="1186883" y="36734"/>
                  <a:pt x="1160301" y="48126"/>
                </a:cubicBezTo>
                <a:cubicBezTo>
                  <a:pt x="1129903" y="61154"/>
                  <a:pt x="1092093" y="54661"/>
                  <a:pt x="1064048" y="72189"/>
                </a:cubicBezTo>
                <a:cubicBezTo>
                  <a:pt x="917259" y="163932"/>
                  <a:pt x="1024725" y="159182"/>
                  <a:pt x="895606" y="216568"/>
                </a:cubicBezTo>
                <a:cubicBezTo>
                  <a:pt x="849249" y="237171"/>
                  <a:pt x="751227" y="264695"/>
                  <a:pt x="751227" y="264695"/>
                </a:cubicBezTo>
                <a:cubicBezTo>
                  <a:pt x="727164" y="280737"/>
                  <a:pt x="700996" y="294000"/>
                  <a:pt x="679038" y="312821"/>
                </a:cubicBezTo>
                <a:cubicBezTo>
                  <a:pt x="644587" y="342350"/>
                  <a:pt x="620539" y="383905"/>
                  <a:pt x="582785" y="409074"/>
                </a:cubicBezTo>
                <a:lnTo>
                  <a:pt x="510595" y="457200"/>
                </a:lnTo>
                <a:cubicBezTo>
                  <a:pt x="472023" y="515058"/>
                  <a:pt x="402481" y="629596"/>
                  <a:pt x="342153" y="649705"/>
                </a:cubicBezTo>
                <a:lnTo>
                  <a:pt x="269964" y="673768"/>
                </a:lnTo>
                <a:cubicBezTo>
                  <a:pt x="253922" y="689810"/>
                  <a:pt x="242130" y="711749"/>
                  <a:pt x="221838" y="721895"/>
                </a:cubicBezTo>
                <a:cubicBezTo>
                  <a:pt x="176464" y="744582"/>
                  <a:pt x="77459" y="770021"/>
                  <a:pt x="77459" y="770021"/>
                </a:cubicBezTo>
                <a:cubicBezTo>
                  <a:pt x="69438" y="794084"/>
                  <a:pt x="58897" y="817449"/>
                  <a:pt x="53395" y="842210"/>
                </a:cubicBezTo>
                <a:cubicBezTo>
                  <a:pt x="26128" y="964911"/>
                  <a:pt x="8294" y="1169484"/>
                  <a:pt x="5269" y="1275347"/>
                </a:cubicBezTo>
                <a:cubicBezTo>
                  <a:pt x="0" y="1459756"/>
                  <a:pt x="5269" y="1644316"/>
                  <a:pt x="5269" y="1828800"/>
                </a:cubicBezTo>
              </a:path>
            </a:pathLst>
          </a:cu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endParaRPr lang="ar-SA"/>
          </a:p>
        </p:txBody>
      </p:sp>
      <p:pic>
        <p:nvPicPr>
          <p:cNvPr id="13316" name="Picture 4" descr="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04800"/>
            <a:ext cx="83058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3" name="Line 5"/>
          <p:cNvSpPr>
            <a:spLocks noChangeShapeType="1"/>
          </p:cNvSpPr>
          <p:nvPr/>
        </p:nvSpPr>
        <p:spPr bwMode="auto">
          <a:xfrm>
            <a:off x="762000" y="3276600"/>
            <a:ext cx="6781800" cy="304800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56" name="Line 8"/>
          <p:cNvSpPr>
            <a:spLocks noChangeShapeType="1"/>
          </p:cNvSpPr>
          <p:nvPr/>
        </p:nvSpPr>
        <p:spPr bwMode="auto">
          <a:xfrm flipH="1" flipV="1">
            <a:off x="1371600" y="2819400"/>
            <a:ext cx="1219200" cy="533400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57" name="Line 9"/>
          <p:cNvSpPr>
            <a:spLocks noChangeShapeType="1"/>
          </p:cNvSpPr>
          <p:nvPr/>
        </p:nvSpPr>
        <p:spPr bwMode="auto">
          <a:xfrm flipV="1">
            <a:off x="6477000" y="2819400"/>
            <a:ext cx="838200" cy="685800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3" grpId="0" animBg="1"/>
      <p:bldP spid="53256" grpId="0" animBg="1"/>
      <p:bldP spid="5325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FF0000"/>
                </a:solidFill>
              </a:rPr>
              <a:t>Causes (multi factorial)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Hormonal 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err="1"/>
              <a:t>Relaxin</a:t>
            </a:r>
            <a:r>
              <a:rPr lang="en-US" dirty="0"/>
              <a:t>, </a:t>
            </a:r>
            <a:r>
              <a:rPr lang="en-US" dirty="0" err="1"/>
              <a:t>oxytocin</a:t>
            </a:r>
            <a:r>
              <a:rPr lang="en-US" dirty="0"/>
              <a:t>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Familial 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err="1"/>
              <a:t>Lig.laxity</a:t>
            </a:r>
            <a:r>
              <a:rPr lang="en-US" dirty="0"/>
              <a:t> diseases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Genetics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/>
              <a:t>Female 4 X male --- twins  40%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Mechanical 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/>
              <a:t>Pre natal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/>
              <a:t>Post natal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638800" y="1447800"/>
            <a:ext cx="322556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/>
                <a:solidFill>
                  <a:srgbClr val="00B050"/>
                </a:solidFill>
                <a:latin typeface="+mn-lt"/>
                <a:cs typeface="+mn-cs"/>
              </a:rPr>
              <a:t>Unknown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FF0000"/>
                </a:solidFill>
              </a:rPr>
              <a:t>Mechanical causes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/>
              <a:t>Pre natal</a:t>
            </a:r>
          </a:p>
          <a:p>
            <a:pPr lvl="1" eaLnBrk="1" hangingPunct="1"/>
            <a:r>
              <a:rPr lang="en-US"/>
              <a:t>Breach  , oligohydrominus , primigravida , twins</a:t>
            </a:r>
          </a:p>
          <a:p>
            <a:pPr lvl="2" eaLnBrk="1" hangingPunct="1"/>
            <a:r>
              <a:rPr lang="en-US"/>
              <a:t>(torticollis , metatarsus adductus )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Post natal</a:t>
            </a:r>
          </a:p>
          <a:p>
            <a:pPr lvl="1" eaLnBrk="1" hangingPunct="1"/>
            <a:r>
              <a:rPr lang="en-US"/>
              <a:t>Swaddling , strapping</a:t>
            </a:r>
          </a:p>
          <a:p>
            <a:pPr lvl="1" eaLnBrk="1" hangingPunct="1"/>
            <a:endParaRPr lang="en-US"/>
          </a:p>
        </p:txBody>
      </p:sp>
      <p:pic>
        <p:nvPicPr>
          <p:cNvPr id="15364" name="Picture 7" descr="GetAttachment"/>
          <p:cNvPicPr>
            <a:picLocks noChangeAspect="1" noChangeArrowheads="1"/>
          </p:cNvPicPr>
          <p:nvPr/>
        </p:nvPicPr>
        <p:blipFill>
          <a:blip r:embed="rId3" cstate="print"/>
          <a:srcRect l="14999" t="20000"/>
          <a:stretch>
            <a:fillRect/>
          </a:stretch>
        </p:blipFill>
        <p:spPr bwMode="auto">
          <a:xfrm>
            <a:off x="4714876" y="3345392"/>
            <a:ext cx="4124324" cy="3207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rcRect l="21875" t="37574" r="55903" b="22485"/>
          <a:stretch>
            <a:fillRect/>
          </a:stretch>
        </p:blipFill>
        <p:spPr bwMode="auto">
          <a:xfrm>
            <a:off x="467544" y="1196752"/>
            <a:ext cx="3096344" cy="3811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rcRect l="21875" t="37574" r="55903" b="22485"/>
          <a:stretch>
            <a:fillRect/>
          </a:stretch>
        </p:blipFill>
        <p:spPr bwMode="auto">
          <a:xfrm>
            <a:off x="467544" y="1196752"/>
            <a:ext cx="3096344" cy="3811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14391" t="23540" r="56816" b="10941"/>
          <a:stretch>
            <a:fillRect/>
          </a:stretch>
        </p:blipFill>
        <p:spPr bwMode="auto">
          <a:xfrm>
            <a:off x="4067943" y="332656"/>
            <a:ext cx="4894009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rgbClr val="FF0000"/>
                </a:solidFill>
              </a:rPr>
              <a:t>Infants at risk          </a:t>
            </a:r>
            <a:r>
              <a:rPr lang="en-US" sz="6600" dirty="0">
                <a:solidFill>
                  <a:srgbClr val="FF0000"/>
                </a:solidFill>
              </a:rPr>
              <a:t>who?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/>
              <a:t>Positive family history: 10X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/>
              <a:t>A baby girl:    4-6 X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/>
              <a:t>Breach presentation: 5-10 X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/>
              <a:t>Torticollis: CDH in 10-20% of cases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/>
              <a:t>Foot deformities: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/>
              <a:t>Calcaneo-valgus and metatarsus adductus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/>
              <a:t>Knee deformities: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/>
              <a:t>hyperextension and dislocation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>
                <a:solidFill>
                  <a:srgbClr val="FF0000"/>
                </a:solidFill>
              </a:rPr>
              <a:t>       Infants at risk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en-US" sz="3600"/>
              <a:t>When risk factors are present</a:t>
            </a:r>
          </a:p>
          <a:p>
            <a:pPr algn="ctr" eaLnBrk="1" hangingPunct="1">
              <a:buFontTx/>
              <a:buNone/>
            </a:pPr>
            <a:endParaRPr lang="en-US" sz="3600">
              <a:solidFill>
                <a:srgbClr val="000066"/>
              </a:solidFill>
            </a:endParaRPr>
          </a:p>
          <a:p>
            <a:pPr eaLnBrk="1" hangingPunct="1"/>
            <a:r>
              <a:rPr lang="en-US"/>
              <a:t>The infant should be reviewed </a:t>
            </a:r>
          </a:p>
          <a:p>
            <a:pPr lvl="1" eaLnBrk="1" hangingPunct="1"/>
            <a:r>
              <a:rPr lang="en-US"/>
              <a:t>Clinically</a:t>
            </a:r>
          </a:p>
          <a:p>
            <a:pPr lvl="1" eaLnBrk="1" hangingPunct="1"/>
            <a:r>
              <a:rPr lang="en-US"/>
              <a:t>radiologically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FF0000"/>
                </a:solidFill>
              </a:rPr>
              <a:t>Clinical examination		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0" y="2362200"/>
            <a:ext cx="4267200" cy="3841750"/>
          </a:xfrm>
        </p:spPr>
        <p:txBody>
          <a:bodyPr/>
          <a:lstStyle/>
          <a:p>
            <a:pPr eaLnBrk="1" hangingPunct="1"/>
            <a:r>
              <a:rPr lang="en-US"/>
              <a:t>The infant should be</a:t>
            </a:r>
          </a:p>
          <a:p>
            <a:pPr lvl="1" eaLnBrk="1" hangingPunct="1"/>
            <a:r>
              <a:rPr lang="en-US"/>
              <a:t> quiet</a:t>
            </a:r>
          </a:p>
          <a:p>
            <a:pPr lvl="1" eaLnBrk="1" hangingPunct="1"/>
            <a:r>
              <a:rPr lang="en-US"/>
              <a:t>comfortable</a:t>
            </a:r>
          </a:p>
          <a:p>
            <a:pPr eaLnBrk="1" hangingPunct="1"/>
            <a:endParaRPr lang="en-US"/>
          </a:p>
        </p:txBody>
      </p:sp>
      <p:pic>
        <p:nvPicPr>
          <p:cNvPr id="4" name="Picture 4" descr="Dscn07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1447800"/>
            <a:ext cx="47244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3" pitchFamily="18" charset="2"/>
              <a:buNone/>
            </a:pPr>
            <a:r>
              <a:rPr lang="en-US" sz="3000" dirty="0">
                <a:latin typeface="Arial" charset="0"/>
                <a:cs typeface="Arial" charset="0"/>
              </a:rPr>
              <a:t>Common Pediatric Hip problems:</a:t>
            </a:r>
          </a:p>
          <a:p>
            <a:pPr eaLnBrk="1" hangingPunct="1">
              <a:buFont typeface="Wingdings 3" pitchFamily="18" charset="2"/>
              <a:buNone/>
            </a:pPr>
            <a:endParaRPr lang="en-US" sz="3000" dirty="0">
              <a:latin typeface="Arial" charset="0"/>
              <a:cs typeface="Arial" charset="0"/>
            </a:endParaRPr>
          </a:p>
          <a:p>
            <a:pPr lvl="1" eaLnBrk="1" hangingPunct="1">
              <a:buFont typeface="Wingdings" pitchFamily="2" charset="2"/>
              <a:buChar char="Ø"/>
            </a:pPr>
            <a:r>
              <a:rPr lang="en-US" sz="3200" b="1" dirty="0">
                <a:solidFill>
                  <a:srgbClr val="FF0000"/>
                </a:solidFill>
                <a:latin typeface="Arial" charset="0"/>
                <a:cs typeface="Arial" charset="0"/>
              </a:rPr>
              <a:t>DDH</a:t>
            </a:r>
            <a:r>
              <a:rPr lang="en-US" sz="3200" b="1" dirty="0">
                <a:latin typeface="Arial" charset="0"/>
                <a:cs typeface="Arial" charset="0"/>
              </a:rPr>
              <a:t> </a:t>
            </a:r>
            <a:r>
              <a:rPr lang="en-US" b="1" dirty="0">
                <a:latin typeface="Arial" charset="0"/>
                <a:cs typeface="Arial" charset="0"/>
              </a:rPr>
              <a:t>developmental dysplasia of the hip</a:t>
            </a:r>
            <a:endParaRPr lang="en-US" sz="3200" b="1" dirty="0">
              <a:latin typeface="Arial" charset="0"/>
              <a:cs typeface="Arial" charset="0"/>
            </a:endParaRPr>
          </a:p>
          <a:p>
            <a:pPr lvl="1" eaLnBrk="1" hangingPunct="1">
              <a:buFont typeface="Wingdings" pitchFamily="2" charset="2"/>
              <a:buChar char="Ø"/>
            </a:pPr>
            <a:endParaRPr lang="en-US" sz="3200" b="1" dirty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lvl="1" eaLnBrk="1" hangingPunct="1">
              <a:buFont typeface="Wingdings" pitchFamily="2" charset="2"/>
              <a:buChar char="Ø"/>
            </a:pPr>
            <a:r>
              <a:rPr lang="en-US" sz="3200" b="1" dirty="0">
                <a:solidFill>
                  <a:srgbClr val="FF0000"/>
                </a:solidFill>
                <a:latin typeface="Arial" charset="0"/>
                <a:cs typeface="Arial" charset="0"/>
              </a:rPr>
              <a:t>SCFE</a:t>
            </a:r>
            <a:r>
              <a:rPr lang="en-US" sz="3200" b="1" dirty="0">
                <a:latin typeface="Arial" charset="0"/>
                <a:cs typeface="Arial" charset="0"/>
              </a:rPr>
              <a:t> </a:t>
            </a:r>
            <a:r>
              <a:rPr lang="en-US" b="1" dirty="0">
                <a:latin typeface="Arial" charset="0"/>
                <a:cs typeface="Arial" charset="0"/>
              </a:rPr>
              <a:t>slipped capital femoral epiphysis </a:t>
            </a:r>
            <a:endParaRPr lang="en-US" sz="3200" b="1" dirty="0">
              <a:latin typeface="Arial" charset="0"/>
              <a:cs typeface="Arial" charset="0"/>
            </a:endParaRPr>
          </a:p>
          <a:p>
            <a:pPr lvl="1" eaLnBrk="1" hangingPunct="1">
              <a:buFont typeface="Wingdings" pitchFamily="2" charset="2"/>
              <a:buChar char="Ø"/>
            </a:pPr>
            <a:endParaRPr lang="en-US" sz="3200" b="1" dirty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lvl="1" eaLnBrk="1" hangingPunct="1">
              <a:buFont typeface="Wingdings" pitchFamily="2" charset="2"/>
              <a:buChar char="Ø"/>
            </a:pPr>
            <a:r>
              <a:rPr lang="en-US" sz="3200" b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Perthes</a:t>
            </a:r>
            <a:r>
              <a:rPr lang="en-US" sz="3200" b="1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3000" dirty="0">
                <a:latin typeface="Arial" charset="0"/>
                <a:cs typeface="Arial" charset="0"/>
              </a:rPr>
              <a:t>	         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0" y="2209800"/>
            <a:ext cx="5181600" cy="4146550"/>
          </a:xfrm>
        </p:spPr>
        <p:txBody>
          <a:bodyPr/>
          <a:lstStyle/>
          <a:p>
            <a:pPr eaLnBrk="1" hangingPunct="1"/>
            <a:r>
              <a:rPr lang="en-US" sz="3600">
                <a:solidFill>
                  <a:srgbClr val="FF0000"/>
                </a:solidFill>
              </a:rPr>
              <a:t>Look:</a:t>
            </a:r>
          </a:p>
          <a:p>
            <a:pPr lvl="1" eaLnBrk="1" hangingPunct="1"/>
            <a:r>
              <a:rPr lang="en-US" sz="3200"/>
              <a:t>External rotation</a:t>
            </a:r>
          </a:p>
          <a:p>
            <a:pPr lvl="1" eaLnBrk="1" hangingPunct="1"/>
            <a:r>
              <a:rPr lang="en-US" sz="3200"/>
              <a:t>Lateralized contour</a:t>
            </a:r>
            <a:endParaRPr lang="en-US"/>
          </a:p>
          <a:p>
            <a:pPr lvl="1" eaLnBrk="1" hangingPunct="1"/>
            <a:r>
              <a:rPr lang="en-US" sz="3200"/>
              <a:t>Shortening</a:t>
            </a:r>
          </a:p>
          <a:p>
            <a:pPr lvl="1" eaLnBrk="1" hangingPunct="1"/>
            <a:r>
              <a:rPr lang="en-US" sz="3200"/>
              <a:t>Asymmetrical skin folds</a:t>
            </a:r>
          </a:p>
          <a:p>
            <a:pPr lvl="2" eaLnBrk="1" hangingPunct="1"/>
            <a:r>
              <a:rPr lang="en-US" sz="2800"/>
              <a:t>Anterior – posterior</a:t>
            </a:r>
          </a:p>
        </p:txBody>
      </p:sp>
      <p:pic>
        <p:nvPicPr>
          <p:cNvPr id="19460" name="Picture 4" descr="CIMG776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381000"/>
            <a:ext cx="37338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>
              <a:solidFill>
                <a:schemeClr val="tx2">
                  <a:satMod val="200000"/>
                </a:schemeClr>
              </a:solidFill>
            </a:endParaRPr>
          </a:p>
        </p:txBody>
      </p:sp>
      <p:pic>
        <p:nvPicPr>
          <p:cNvPr id="20483" name="Picture 5" descr="DSC0318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124200" y="2286000"/>
            <a:ext cx="2814638" cy="4572000"/>
          </a:xfrm>
        </p:spPr>
      </p:pic>
      <p:pic>
        <p:nvPicPr>
          <p:cNvPr id="20484" name="Picture 5" descr="CIMG777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76938" y="2286000"/>
            <a:ext cx="3167062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5" descr="Mvc-029f1"/>
          <p:cNvPicPr>
            <a:picLocks noChangeAspect="1" noChangeArrowheads="1"/>
          </p:cNvPicPr>
          <p:nvPr/>
        </p:nvPicPr>
        <p:blipFill>
          <a:blip r:embed="rId5" cstate="print"/>
          <a:srcRect l="11227" r="5614"/>
          <a:stretch>
            <a:fillRect/>
          </a:stretch>
        </p:blipFill>
        <p:spPr bwMode="auto">
          <a:xfrm>
            <a:off x="0" y="2286000"/>
            <a:ext cx="3078163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rapezoid 9"/>
          <p:cNvSpPr/>
          <p:nvPr/>
        </p:nvSpPr>
        <p:spPr>
          <a:xfrm>
            <a:off x="4267200" y="4343400"/>
            <a:ext cx="304800" cy="2057400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FF0000"/>
                </a:solidFill>
              </a:rPr>
              <a:t>Move</a:t>
            </a:r>
          </a:p>
          <a:p>
            <a:pPr lvl="1" eaLnBrk="1" hangingPunct="1"/>
            <a:r>
              <a:rPr lang="en-US"/>
              <a:t>Limited abduction</a:t>
            </a:r>
          </a:p>
          <a:p>
            <a:pPr eaLnBrk="1" hangingPunct="1"/>
            <a:endParaRPr lang="en-US"/>
          </a:p>
        </p:txBody>
      </p:sp>
      <p:pic>
        <p:nvPicPr>
          <p:cNvPr id="5" name="Picture 6" descr="Dscn046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3352800"/>
            <a:ext cx="4953000" cy="235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6"/>
          <p:cNvCxnSpPr/>
          <p:nvPr/>
        </p:nvCxnSpPr>
        <p:spPr>
          <a:xfrm rot="5400000">
            <a:off x="3733801" y="4724400"/>
            <a:ext cx="1981200" cy="3175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 flipH="1" flipV="1">
            <a:off x="4648200" y="4267200"/>
            <a:ext cx="1143000" cy="99060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10800000">
            <a:off x="2743200" y="4343400"/>
            <a:ext cx="1981200" cy="99060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FF0000"/>
                </a:solidFill>
              </a:rPr>
              <a:t>Special test</a:t>
            </a:r>
          </a:p>
          <a:p>
            <a:pPr lvl="1" eaLnBrk="1" hangingPunct="1"/>
            <a:r>
              <a:rPr lang="en-US"/>
              <a:t>Galiazzi</a:t>
            </a:r>
          </a:p>
          <a:p>
            <a:pPr lvl="1" eaLnBrk="1" hangingPunct="1"/>
            <a:r>
              <a:rPr lang="en-US"/>
              <a:t>Ortolani , Barlow test</a:t>
            </a:r>
          </a:p>
          <a:p>
            <a:pPr lvl="1" eaLnBrk="1" hangingPunct="1"/>
            <a:r>
              <a:rPr lang="en-US"/>
              <a:t>Trendelenburgh sign</a:t>
            </a:r>
          </a:p>
          <a:p>
            <a:pPr lvl="1" eaLnBrk="1" hangingPunct="1"/>
            <a:r>
              <a:rPr lang="en-US"/>
              <a:t>Limping  ( waddling gait  if  bilateral)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88" y="285750"/>
            <a:ext cx="3886200" cy="141446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Special test</a:t>
            </a:r>
            <a:br>
              <a:rPr lang="en-US" dirty="0">
                <a:solidFill>
                  <a:srgbClr val="FF0000"/>
                </a:solidFill>
              </a:rPr>
            </a:br>
            <a:br>
              <a:rPr lang="en-US" dirty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6" descr="Dscn078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552700" y="2300288"/>
            <a:ext cx="4038600" cy="3124200"/>
          </a:xfrm>
        </p:spPr>
      </p:pic>
      <p:sp>
        <p:nvSpPr>
          <p:cNvPr id="23556" name="Rectangle 6"/>
          <p:cNvSpPr>
            <a:spLocks noChangeArrowheads="1"/>
          </p:cNvSpPr>
          <p:nvPr/>
        </p:nvSpPr>
        <p:spPr bwMode="auto">
          <a:xfrm>
            <a:off x="500063" y="1714500"/>
            <a:ext cx="3505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>
                <a:latin typeface="Perpetua" pitchFamily="18" charset="0"/>
              </a:rPr>
              <a:t>Galiazzi test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88" y="0"/>
            <a:ext cx="3886200" cy="92868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en-US" dirty="0">
                <a:solidFill>
                  <a:srgbClr val="FF0000"/>
                </a:solidFill>
              </a:rPr>
            </a:br>
            <a:br>
              <a:rPr lang="en-US" dirty="0">
                <a:solidFill>
                  <a:srgbClr val="FF0000"/>
                </a:solidFill>
              </a:rPr>
            </a:b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Special test</a:t>
            </a:r>
            <a:br>
              <a:rPr lang="en-US" dirty="0">
                <a:solidFill>
                  <a:srgbClr val="FF0000"/>
                </a:solidFill>
              </a:rPr>
            </a:br>
            <a:br>
              <a:rPr lang="en-US" dirty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4579" name="Content Placeholder 4"/>
          <p:cNvSpPr>
            <a:spLocks noGrp="1"/>
          </p:cNvSpPr>
          <p:nvPr>
            <p:ph idx="1"/>
          </p:nvPr>
        </p:nvSpPr>
        <p:spPr>
          <a:xfrm>
            <a:off x="838200" y="2590800"/>
            <a:ext cx="7772400" cy="2927350"/>
          </a:xfrm>
        </p:spPr>
        <p:txBody>
          <a:bodyPr/>
          <a:lstStyle/>
          <a:p>
            <a:pPr eaLnBrk="1" hangingPunct="1"/>
            <a:endParaRPr lang="ar-SA"/>
          </a:p>
        </p:txBody>
      </p:sp>
      <p:sp>
        <p:nvSpPr>
          <p:cNvPr id="24580" name="Rectangle 6"/>
          <p:cNvSpPr>
            <a:spLocks noChangeArrowheads="1"/>
          </p:cNvSpPr>
          <p:nvPr/>
        </p:nvSpPr>
        <p:spPr bwMode="auto">
          <a:xfrm>
            <a:off x="685800" y="1676400"/>
            <a:ext cx="3505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>
                <a:latin typeface="Perpetua" pitchFamily="18" charset="0"/>
              </a:rPr>
              <a:t>Ortolani test </a:t>
            </a:r>
          </a:p>
        </p:txBody>
      </p:sp>
      <p:pic>
        <p:nvPicPr>
          <p:cNvPr id="6" name="Picture 6" descr="initial hip 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1050" y="3124200"/>
            <a:ext cx="2819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initial hip ou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4650" y="3124200"/>
            <a:ext cx="2667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ortolani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0400" y="3124200"/>
            <a:ext cx="253365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88" y="785813"/>
            <a:ext cx="3886200" cy="9144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FF0000"/>
                </a:solidFill>
              </a:rPr>
              <a:t>Special test</a:t>
            </a:r>
            <a:br>
              <a:rPr lang="en-US" dirty="0">
                <a:solidFill>
                  <a:srgbClr val="FF0000"/>
                </a:solidFill>
              </a:rPr>
            </a:br>
            <a:br>
              <a:rPr lang="en-US" dirty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5603" name="Content Placeholder 4"/>
          <p:cNvSpPr>
            <a:spLocks noGrp="1"/>
          </p:cNvSpPr>
          <p:nvPr>
            <p:ph idx="1"/>
          </p:nvPr>
        </p:nvSpPr>
        <p:spPr>
          <a:xfrm>
            <a:off x="914400" y="3352800"/>
            <a:ext cx="7772400" cy="3003550"/>
          </a:xfrm>
        </p:spPr>
        <p:txBody>
          <a:bodyPr/>
          <a:lstStyle/>
          <a:p>
            <a:pPr eaLnBrk="1" hangingPunct="1"/>
            <a:endParaRPr lang="ar-SA"/>
          </a:p>
        </p:txBody>
      </p:sp>
      <p:sp>
        <p:nvSpPr>
          <p:cNvPr id="25604" name="Rectangle 6"/>
          <p:cNvSpPr>
            <a:spLocks noChangeArrowheads="1"/>
          </p:cNvSpPr>
          <p:nvPr/>
        </p:nvSpPr>
        <p:spPr bwMode="auto">
          <a:xfrm>
            <a:off x="762000" y="1600200"/>
            <a:ext cx="3505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>
                <a:latin typeface="Perpetua" pitchFamily="18" charset="0"/>
              </a:rPr>
              <a:t>Barlow  test </a:t>
            </a:r>
          </a:p>
        </p:txBody>
      </p:sp>
      <p:pic>
        <p:nvPicPr>
          <p:cNvPr id="10" name="Picture 4" descr="initial hip 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048000"/>
            <a:ext cx="2667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 descr="initial hip ou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3048000"/>
            <a:ext cx="2667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 descr="ortolani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6600" y="3048000"/>
            <a:ext cx="2667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ircular Arrow 7"/>
          <p:cNvSpPr/>
          <p:nvPr/>
        </p:nvSpPr>
        <p:spPr>
          <a:xfrm rot="20571633" flipH="1">
            <a:off x="5045075" y="3462338"/>
            <a:ext cx="838200" cy="895350"/>
          </a:xfrm>
          <a:prstGeom prst="circularArrow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88" y="857250"/>
            <a:ext cx="3886200" cy="9144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FF0000"/>
                </a:solidFill>
              </a:rPr>
              <a:t>Special test</a:t>
            </a:r>
            <a:br>
              <a:rPr lang="en-US" dirty="0">
                <a:solidFill>
                  <a:srgbClr val="FF0000"/>
                </a:solidFill>
              </a:rPr>
            </a:br>
            <a:br>
              <a:rPr lang="en-US" dirty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6627" name="Picture 7" descr="Dscn0486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914400" y="1981200"/>
            <a:ext cx="7239000" cy="4143375"/>
          </a:xfrm>
          <a:solidFill>
            <a:schemeClr val="tx1"/>
          </a:solidFill>
        </p:spPr>
      </p:pic>
      <p:sp>
        <p:nvSpPr>
          <p:cNvPr id="26628" name="Rectangle 6"/>
          <p:cNvSpPr>
            <a:spLocks noChangeArrowheads="1"/>
          </p:cNvSpPr>
          <p:nvPr/>
        </p:nvSpPr>
        <p:spPr bwMode="auto">
          <a:xfrm>
            <a:off x="1524000" y="1219200"/>
            <a:ext cx="4724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>
                <a:latin typeface="Perpetua" pitchFamily="18" charset="0"/>
              </a:rPr>
              <a:t>Trendelenburgh sign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3962400" y="2438400"/>
            <a:ext cx="1828800" cy="1588"/>
          </a:xfrm>
          <a:prstGeom prst="line">
            <a:avLst/>
          </a:prstGeom>
          <a:ln w="2286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5335588" y="2133600"/>
            <a:ext cx="303212" cy="1588"/>
          </a:xfrm>
          <a:prstGeom prst="line">
            <a:avLst/>
          </a:prstGeom>
          <a:ln w="203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>
                <a:solidFill>
                  <a:srgbClr val="FF0000"/>
                </a:solidFill>
              </a:rPr>
              <a:t>     Investigations 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457200" y="1481138"/>
            <a:ext cx="8229600" cy="5376862"/>
          </a:xfrm>
        </p:spPr>
        <p:txBody>
          <a:bodyPr/>
          <a:lstStyle/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0-3 months      U/S</a:t>
            </a:r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&gt; 3months X-ray pelvis </a:t>
            </a:r>
          </a:p>
          <a:p>
            <a:pPr eaLnBrk="1" hangingPunct="1">
              <a:buFont typeface="Arial" charset="0"/>
              <a:buNone/>
            </a:pPr>
            <a:r>
              <a:rPr lang="en-US"/>
              <a:t>            AP + abduction</a:t>
            </a:r>
          </a:p>
        </p:txBody>
      </p:sp>
      <p:pic>
        <p:nvPicPr>
          <p:cNvPr id="27652" name="Picture 4" descr="Dscn053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25" y="1285875"/>
            <a:ext cx="2300288" cy="225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4" descr="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50" y="4429125"/>
            <a:ext cx="228600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FF0000"/>
                </a:solidFill>
              </a:rPr>
              <a:t>Radiology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295400"/>
            <a:ext cx="7772400" cy="4572000"/>
          </a:xfrm>
        </p:spPr>
        <p:txBody>
          <a:bodyPr/>
          <a:lstStyle/>
          <a:p>
            <a:pPr eaLnBrk="1" hangingPunct="1"/>
            <a:r>
              <a:rPr lang="en-US"/>
              <a:t>After 6 months: reliable</a:t>
            </a:r>
          </a:p>
        </p:txBody>
      </p:sp>
      <p:pic>
        <p:nvPicPr>
          <p:cNvPr id="28676" name="Picture 4" descr="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2057400"/>
            <a:ext cx="5562600" cy="449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Normal pelvis 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/>
            <a:r>
              <a:rPr lang="en-US"/>
              <a:t>adult</a:t>
            </a:r>
          </a:p>
        </p:txBody>
      </p:sp>
      <p:pic>
        <p:nvPicPr>
          <p:cNvPr id="4100" name="Content Placeholder 4"/>
          <p:cNvPicPr>
            <a:picLocks noGrp="1"/>
          </p:cNvPicPr>
          <p:nvPr>
            <p:ph sz="half" idx="2"/>
          </p:nvPr>
        </p:nvPicPr>
        <p:blipFill>
          <a:blip r:embed="rId2" cstate="print"/>
          <a:srcRect l="1122" t="30563" r="68430" b="35963"/>
          <a:stretch>
            <a:fillRect/>
          </a:stretch>
        </p:blipFill>
        <p:spPr>
          <a:xfrm>
            <a:off x="714375" y="1785938"/>
            <a:ext cx="3651250" cy="2984500"/>
          </a:xfrm>
        </p:spPr>
      </p:pic>
      <p:sp>
        <p:nvSpPr>
          <p:cNvPr id="4101" name="Text Placeholder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 eaLnBrk="1" hangingPunct="1"/>
            <a:r>
              <a:rPr lang="en-US"/>
              <a:t>child</a:t>
            </a:r>
          </a:p>
        </p:txBody>
      </p:sp>
      <p:pic>
        <p:nvPicPr>
          <p:cNvPr id="4102" name="Picture 3" descr="D:\flash memory\log books\CASES\normal ddh\02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 l="21777" t="30463" r="17793" b="17990"/>
          <a:stretch>
            <a:fillRect/>
          </a:stretch>
        </p:blipFill>
        <p:spPr>
          <a:xfrm>
            <a:off x="5000625" y="1785938"/>
            <a:ext cx="3451225" cy="2917825"/>
          </a:xfrm>
        </p:spPr>
      </p:pic>
      <p:sp>
        <p:nvSpPr>
          <p:cNvPr id="4103" name="TextBox 7"/>
          <p:cNvSpPr txBox="1">
            <a:spLocks noChangeArrowheads="1"/>
          </p:cNvSpPr>
          <p:nvPr/>
        </p:nvSpPr>
        <p:spPr bwMode="auto">
          <a:xfrm>
            <a:off x="6000750" y="4786313"/>
            <a:ext cx="15001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CHILD</a:t>
            </a:r>
          </a:p>
        </p:txBody>
      </p:sp>
      <p:sp>
        <p:nvSpPr>
          <p:cNvPr id="4104" name="TextBox 8"/>
          <p:cNvSpPr txBox="1">
            <a:spLocks noChangeArrowheads="1"/>
          </p:cNvSpPr>
          <p:nvPr/>
        </p:nvSpPr>
        <p:spPr bwMode="auto">
          <a:xfrm>
            <a:off x="1785938" y="4929188"/>
            <a:ext cx="15001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ADULT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FF0000"/>
                </a:solidFill>
              </a:rPr>
              <a:t>Radiology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295400"/>
            <a:ext cx="7772400" cy="4572000"/>
          </a:xfrm>
        </p:spPr>
        <p:txBody>
          <a:bodyPr/>
          <a:lstStyle/>
          <a:p>
            <a:pPr eaLnBrk="1" hangingPunct="1"/>
            <a:r>
              <a:rPr lang="en-US"/>
              <a:t>After 6 months: reliable</a:t>
            </a:r>
          </a:p>
        </p:txBody>
      </p:sp>
      <p:pic>
        <p:nvPicPr>
          <p:cNvPr id="28676" name="Picture 4" descr="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2057400"/>
            <a:ext cx="5562600" cy="449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2571736" y="4143380"/>
            <a:ext cx="500066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357950" y="4000504"/>
            <a:ext cx="285752" cy="3571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FF0000"/>
                </a:solidFill>
              </a:rPr>
              <a:t>Radiology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295400"/>
            <a:ext cx="7772400" cy="4572000"/>
          </a:xfrm>
        </p:spPr>
        <p:txBody>
          <a:bodyPr/>
          <a:lstStyle/>
          <a:p>
            <a:pPr eaLnBrk="1" hangingPunct="1"/>
            <a:r>
              <a:rPr lang="en-US"/>
              <a:t>After 6 months: reliable</a:t>
            </a:r>
          </a:p>
        </p:txBody>
      </p:sp>
      <p:pic>
        <p:nvPicPr>
          <p:cNvPr id="29700" name="Picture 4" descr="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2057400"/>
            <a:ext cx="5562600" cy="449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3" name="Line 5"/>
          <p:cNvSpPr>
            <a:spLocks noChangeShapeType="1"/>
          </p:cNvSpPr>
          <p:nvPr/>
        </p:nvSpPr>
        <p:spPr bwMode="auto">
          <a:xfrm>
            <a:off x="2057400" y="4191000"/>
            <a:ext cx="5029200" cy="228600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54" name="Line 6"/>
          <p:cNvSpPr>
            <a:spLocks noChangeShapeType="1"/>
          </p:cNvSpPr>
          <p:nvPr/>
        </p:nvSpPr>
        <p:spPr bwMode="auto">
          <a:xfrm flipH="1">
            <a:off x="2620963" y="3810000"/>
            <a:ext cx="46037" cy="9144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55" name="Line 7"/>
          <p:cNvSpPr>
            <a:spLocks noChangeShapeType="1"/>
          </p:cNvSpPr>
          <p:nvPr/>
        </p:nvSpPr>
        <p:spPr bwMode="auto">
          <a:xfrm flipH="1">
            <a:off x="6202363" y="3810000"/>
            <a:ext cx="46037" cy="9144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56" name="Line 8"/>
          <p:cNvSpPr>
            <a:spLocks noChangeShapeType="1"/>
          </p:cNvSpPr>
          <p:nvPr/>
        </p:nvSpPr>
        <p:spPr bwMode="auto">
          <a:xfrm flipH="1" flipV="1">
            <a:off x="1828800" y="3429000"/>
            <a:ext cx="1371600" cy="838200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57" name="Line 9"/>
          <p:cNvSpPr>
            <a:spLocks noChangeShapeType="1"/>
          </p:cNvSpPr>
          <p:nvPr/>
        </p:nvSpPr>
        <p:spPr bwMode="auto">
          <a:xfrm flipV="1">
            <a:off x="5715000" y="3429000"/>
            <a:ext cx="1143000" cy="914400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2814638" y="4745038"/>
            <a:ext cx="1108075" cy="644525"/>
          </a:xfrm>
          <a:custGeom>
            <a:avLst/>
            <a:gdLst>
              <a:gd name="connsiteX0" fmla="*/ 1106906 w 1106906"/>
              <a:gd name="connsiteY0" fmla="*/ 452110 h 644615"/>
              <a:gd name="connsiteX1" fmla="*/ 1034716 w 1106906"/>
              <a:gd name="connsiteY1" fmla="*/ 307731 h 644615"/>
              <a:gd name="connsiteX2" fmla="*/ 962527 w 1106906"/>
              <a:gd name="connsiteY2" fmla="*/ 259605 h 644615"/>
              <a:gd name="connsiteX3" fmla="*/ 914400 w 1106906"/>
              <a:gd name="connsiteY3" fmla="*/ 211479 h 644615"/>
              <a:gd name="connsiteX4" fmla="*/ 842211 w 1106906"/>
              <a:gd name="connsiteY4" fmla="*/ 187415 h 644615"/>
              <a:gd name="connsiteX5" fmla="*/ 770022 w 1106906"/>
              <a:gd name="connsiteY5" fmla="*/ 139289 h 644615"/>
              <a:gd name="connsiteX6" fmla="*/ 625643 w 1106906"/>
              <a:gd name="connsiteY6" fmla="*/ 91163 h 644615"/>
              <a:gd name="connsiteX7" fmla="*/ 48127 w 1106906"/>
              <a:gd name="connsiteY7" fmla="*/ 187415 h 644615"/>
              <a:gd name="connsiteX8" fmla="*/ 24064 w 1106906"/>
              <a:gd name="connsiteY8" fmla="*/ 283668 h 644615"/>
              <a:gd name="connsiteX9" fmla="*/ 0 w 1106906"/>
              <a:gd name="connsiteY9" fmla="*/ 355857 h 644615"/>
              <a:gd name="connsiteX10" fmla="*/ 24064 w 1106906"/>
              <a:gd name="connsiteY10" fmla="*/ 644615 h 644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06906" h="644615">
                <a:moveTo>
                  <a:pt x="1106906" y="452110"/>
                </a:moveTo>
                <a:cubicBezTo>
                  <a:pt x="1087335" y="393396"/>
                  <a:pt x="1081364" y="354379"/>
                  <a:pt x="1034716" y="307731"/>
                </a:cubicBezTo>
                <a:cubicBezTo>
                  <a:pt x="1014266" y="287281"/>
                  <a:pt x="985110" y="277671"/>
                  <a:pt x="962527" y="259605"/>
                </a:cubicBezTo>
                <a:cubicBezTo>
                  <a:pt x="944811" y="245433"/>
                  <a:pt x="933854" y="223151"/>
                  <a:pt x="914400" y="211479"/>
                </a:cubicBezTo>
                <a:cubicBezTo>
                  <a:pt x="892650" y="198429"/>
                  <a:pt x="864898" y="198759"/>
                  <a:pt x="842211" y="187415"/>
                </a:cubicBezTo>
                <a:cubicBezTo>
                  <a:pt x="816344" y="174481"/>
                  <a:pt x="796450" y="151035"/>
                  <a:pt x="770022" y="139289"/>
                </a:cubicBezTo>
                <a:cubicBezTo>
                  <a:pt x="723665" y="118686"/>
                  <a:pt x="625643" y="91163"/>
                  <a:pt x="625643" y="91163"/>
                </a:cubicBezTo>
                <a:cubicBezTo>
                  <a:pt x="504249" y="96944"/>
                  <a:pt x="155220" y="0"/>
                  <a:pt x="48127" y="187415"/>
                </a:cubicBezTo>
                <a:cubicBezTo>
                  <a:pt x="31719" y="216129"/>
                  <a:pt x="33150" y="251869"/>
                  <a:pt x="24064" y="283668"/>
                </a:cubicBezTo>
                <a:cubicBezTo>
                  <a:pt x="17096" y="308057"/>
                  <a:pt x="8021" y="331794"/>
                  <a:pt x="0" y="355857"/>
                </a:cubicBezTo>
                <a:lnTo>
                  <a:pt x="24064" y="644615"/>
                </a:ln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4814888" y="4957763"/>
            <a:ext cx="479425" cy="528637"/>
          </a:xfrm>
          <a:custGeom>
            <a:avLst/>
            <a:gdLst>
              <a:gd name="connsiteX0" fmla="*/ 479223 w 479223"/>
              <a:gd name="connsiteY0" fmla="*/ 0 h 529389"/>
              <a:gd name="connsiteX1" fmla="*/ 190465 w 479223"/>
              <a:gd name="connsiteY1" fmla="*/ 48126 h 529389"/>
              <a:gd name="connsiteX2" fmla="*/ 118275 w 479223"/>
              <a:gd name="connsiteY2" fmla="*/ 96252 h 529389"/>
              <a:gd name="connsiteX3" fmla="*/ 94212 w 479223"/>
              <a:gd name="connsiteY3" fmla="*/ 168442 h 529389"/>
              <a:gd name="connsiteX4" fmla="*/ 22023 w 479223"/>
              <a:gd name="connsiteY4" fmla="*/ 192505 h 529389"/>
              <a:gd name="connsiteX5" fmla="*/ 22023 w 479223"/>
              <a:gd name="connsiteY5" fmla="*/ 529389 h 529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9223" h="529389">
                <a:moveTo>
                  <a:pt x="479223" y="0"/>
                </a:moveTo>
                <a:cubicBezTo>
                  <a:pt x="410602" y="7624"/>
                  <a:pt x="271092" y="7813"/>
                  <a:pt x="190465" y="48126"/>
                </a:cubicBezTo>
                <a:cubicBezTo>
                  <a:pt x="164598" y="61060"/>
                  <a:pt x="142338" y="80210"/>
                  <a:pt x="118275" y="96252"/>
                </a:cubicBezTo>
                <a:cubicBezTo>
                  <a:pt x="110254" y="120315"/>
                  <a:pt x="112148" y="150506"/>
                  <a:pt x="94212" y="168442"/>
                </a:cubicBezTo>
                <a:cubicBezTo>
                  <a:pt x="76277" y="186378"/>
                  <a:pt x="26997" y="167633"/>
                  <a:pt x="22023" y="192505"/>
                </a:cubicBezTo>
                <a:cubicBezTo>
                  <a:pt x="0" y="302619"/>
                  <a:pt x="22023" y="417094"/>
                  <a:pt x="22023" y="529389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6002338" y="4572000"/>
            <a:ext cx="307975" cy="1001713"/>
          </a:xfrm>
          <a:custGeom>
            <a:avLst/>
            <a:gdLst>
              <a:gd name="connsiteX0" fmla="*/ 134300 w 308310"/>
              <a:gd name="connsiteY0" fmla="*/ 0 h 1001875"/>
              <a:gd name="connsiteX1" fmla="*/ 206490 w 308310"/>
              <a:gd name="connsiteY1" fmla="*/ 96253 h 1001875"/>
              <a:gd name="connsiteX2" fmla="*/ 230553 w 308310"/>
              <a:gd name="connsiteY2" fmla="*/ 168442 h 1001875"/>
              <a:gd name="connsiteX3" fmla="*/ 302742 w 308310"/>
              <a:gd name="connsiteY3" fmla="*/ 192505 h 1001875"/>
              <a:gd name="connsiteX4" fmla="*/ 278679 w 308310"/>
              <a:gd name="connsiteY4" fmla="*/ 601579 h 1001875"/>
              <a:gd name="connsiteX5" fmla="*/ 206490 w 308310"/>
              <a:gd name="connsiteY5" fmla="*/ 625642 h 1001875"/>
              <a:gd name="connsiteX6" fmla="*/ 182427 w 308310"/>
              <a:gd name="connsiteY6" fmla="*/ 697832 h 1001875"/>
              <a:gd name="connsiteX7" fmla="*/ 110237 w 308310"/>
              <a:gd name="connsiteY7" fmla="*/ 794084 h 1001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8310" h="1001875">
                <a:moveTo>
                  <a:pt x="134300" y="0"/>
                </a:moveTo>
                <a:cubicBezTo>
                  <a:pt x="86363" y="143812"/>
                  <a:pt x="103122" y="13559"/>
                  <a:pt x="206490" y="96253"/>
                </a:cubicBezTo>
                <a:cubicBezTo>
                  <a:pt x="226296" y="112098"/>
                  <a:pt x="212617" y="150506"/>
                  <a:pt x="230553" y="168442"/>
                </a:cubicBezTo>
                <a:cubicBezTo>
                  <a:pt x="248489" y="186378"/>
                  <a:pt x="278679" y="184484"/>
                  <a:pt x="302742" y="192505"/>
                </a:cubicBezTo>
                <a:cubicBezTo>
                  <a:pt x="294721" y="328863"/>
                  <a:pt x="308310" y="468238"/>
                  <a:pt x="278679" y="601579"/>
                </a:cubicBezTo>
                <a:cubicBezTo>
                  <a:pt x="273177" y="626340"/>
                  <a:pt x="224425" y="607706"/>
                  <a:pt x="206490" y="625642"/>
                </a:cubicBezTo>
                <a:cubicBezTo>
                  <a:pt x="188554" y="643578"/>
                  <a:pt x="195477" y="676082"/>
                  <a:pt x="182427" y="697832"/>
                </a:cubicBezTo>
                <a:cubicBezTo>
                  <a:pt x="0" y="1001875"/>
                  <a:pt x="240592" y="533374"/>
                  <a:pt x="110237" y="794084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3" grpId="0" animBg="1"/>
      <p:bldP spid="53254" grpId="0" animBg="1"/>
      <p:bldP spid="53255" grpId="0" animBg="1"/>
      <p:bldP spid="53256" grpId="0" animBg="1"/>
      <p:bldP spid="5325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rgbClr val="FF0000"/>
                </a:solidFill>
              </a:rPr>
              <a:t>Treatment - Aims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Obtain concentric reduction  </a:t>
            </a:r>
            <a:r>
              <a:rPr lang="en-US" dirty="0">
                <a:solidFill>
                  <a:srgbClr val="FF0000"/>
                </a:solidFill>
              </a:rPr>
              <a:t>REDUCE</a:t>
            </a:r>
          </a:p>
          <a:p>
            <a:pPr eaLnBrk="1" hangingPunct="1"/>
            <a:r>
              <a:rPr lang="en-US" dirty="0"/>
              <a:t>Maintain concentric reduction  </a:t>
            </a:r>
            <a:r>
              <a:rPr lang="en-US" dirty="0">
                <a:solidFill>
                  <a:srgbClr val="FF0000"/>
                </a:solidFill>
              </a:rPr>
              <a:t>STABELIZE</a:t>
            </a:r>
          </a:p>
          <a:p>
            <a:pPr eaLnBrk="1" hangingPunct="1"/>
            <a:r>
              <a:rPr lang="en-US" dirty="0"/>
              <a:t>In a non-traumatic fashion  </a:t>
            </a:r>
            <a:r>
              <a:rPr lang="en-US" dirty="0">
                <a:solidFill>
                  <a:srgbClr val="FF0000"/>
                </a:solidFill>
              </a:rPr>
              <a:t>SAFELY</a:t>
            </a:r>
          </a:p>
          <a:p>
            <a:pPr eaLnBrk="1" hangingPunct="1"/>
            <a:r>
              <a:rPr lang="en-US" dirty="0"/>
              <a:t>Without disrupting the blood supply to femoral head</a:t>
            </a:r>
          </a:p>
          <a:p>
            <a:pPr eaLnBrk="1" hangingPunct="1">
              <a:buFont typeface="Wingdings 3" pitchFamily="18" charset="2"/>
              <a:buNone/>
            </a:pPr>
            <a:endParaRPr lang="en-US" dirty="0"/>
          </a:p>
          <a:p>
            <a:pPr eaLnBrk="1" hangingPunct="1">
              <a:buFont typeface="Wingdings 3" pitchFamily="18" charset="2"/>
              <a:buNone/>
            </a:pPr>
            <a:r>
              <a:rPr lang="en-US" sz="2800" b="1" dirty="0">
                <a:solidFill>
                  <a:srgbClr val="FF0000"/>
                </a:solidFill>
              </a:rPr>
              <a:t>Way</a:t>
            </a:r>
            <a:r>
              <a:rPr lang="en-US" sz="2800" b="1" dirty="0">
                <a:solidFill>
                  <a:schemeClr val="accent2"/>
                </a:solidFill>
              </a:rPr>
              <a:t>:</a:t>
            </a:r>
            <a:endParaRPr lang="en-US" b="1" dirty="0">
              <a:solidFill>
                <a:schemeClr val="accent2"/>
              </a:solidFill>
            </a:endParaRPr>
          </a:p>
          <a:p>
            <a:pPr eaLnBrk="1" hangingPunct="1">
              <a:buFont typeface="Wingdings 3" pitchFamily="18" charset="2"/>
              <a:buNone/>
            </a:pPr>
            <a:r>
              <a:rPr lang="en-US" dirty="0"/>
              <a:t>Refer to pediatric orthopedic clinic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FF0000"/>
                </a:solidFill>
              </a:rPr>
              <a:t>Treatment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428596" y="1357298"/>
            <a:ext cx="8229600" cy="5168905"/>
          </a:xfrm>
        </p:spPr>
        <p:txBody>
          <a:bodyPr/>
          <a:lstStyle/>
          <a:p>
            <a:pPr eaLnBrk="1" hangingPunct="1"/>
            <a:r>
              <a:rPr lang="en-US" dirty="0"/>
              <a:t>Method depends on </a:t>
            </a:r>
            <a:r>
              <a:rPr lang="en-US" dirty="0">
                <a:solidFill>
                  <a:srgbClr val="FF0000"/>
                </a:solidFill>
              </a:rPr>
              <a:t>age</a:t>
            </a:r>
          </a:p>
          <a:p>
            <a:pPr eaLnBrk="1" hangingPunct="1"/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earlier</a:t>
            </a:r>
            <a:r>
              <a:rPr lang="en-US" dirty="0"/>
              <a:t> started, the </a:t>
            </a:r>
            <a:r>
              <a:rPr lang="en-US" dirty="0">
                <a:solidFill>
                  <a:srgbClr val="FF0000"/>
                </a:solidFill>
              </a:rPr>
              <a:t>easier</a:t>
            </a:r>
            <a:r>
              <a:rPr lang="en-US" dirty="0"/>
              <a:t> and </a:t>
            </a:r>
            <a:r>
              <a:rPr lang="en-US" dirty="0">
                <a:solidFill>
                  <a:srgbClr val="FF0000"/>
                </a:solidFill>
              </a:rPr>
              <a:t>better</a:t>
            </a:r>
            <a:r>
              <a:rPr lang="en-US" dirty="0"/>
              <a:t> the results </a:t>
            </a:r>
          </a:p>
          <a:p>
            <a:pPr eaLnBrk="1" hangingPunct="1"/>
            <a:r>
              <a:rPr lang="en-US" dirty="0"/>
              <a:t>Should be detected </a:t>
            </a:r>
            <a:r>
              <a:rPr lang="en-US" dirty="0">
                <a:solidFill>
                  <a:srgbClr val="FF0000"/>
                </a:solidFill>
              </a:rPr>
              <a:t>EARLY</a:t>
            </a:r>
          </a:p>
          <a:p>
            <a:pPr eaLnBrk="1" hangingPunct="1"/>
            <a:r>
              <a:rPr lang="en-US" dirty="0"/>
              <a:t>Could be surgical or non surgical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If not treated : OA. Stiffness. Pain. Limping. Spine problems . Difficult life</a:t>
            </a:r>
          </a:p>
          <a:p>
            <a:pPr lvl="1" eaLnBrk="1" hangingPunct="1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5" descr="cdh arth good position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304800" y="4495800"/>
            <a:ext cx="2819400" cy="2114550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5" name="Picture 6" descr="Dscn0466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6172200" y="4495800"/>
            <a:ext cx="2743200" cy="2057400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6" name="Picture 7" descr="Dscn0465"/>
          <p:cNvPicPr>
            <a:picLocks noChangeAspect="1" noChangeArrowheads="1"/>
          </p:cNvPicPr>
          <p:nvPr/>
        </p:nvPicPr>
        <p:blipFill>
          <a:blip r:embed="rId4" cstate="print">
            <a:grayscl/>
          </a:blip>
          <a:srcRect/>
          <a:stretch>
            <a:fillRect/>
          </a:stretch>
        </p:blipFill>
        <p:spPr bwMode="auto">
          <a:xfrm>
            <a:off x="3276600" y="4495800"/>
            <a:ext cx="2743200" cy="2057400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7" name="Picture 4" descr="Dscn0566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 l="19200" r="12000"/>
          <a:stretch>
            <a:fillRect/>
          </a:stretch>
        </p:blipFill>
        <p:spPr bwMode="auto">
          <a:xfrm>
            <a:off x="5793776" y="357166"/>
            <a:ext cx="3042578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Dscn0475"/>
          <p:cNvPicPr>
            <a:picLocks noChangeAspect="1" noChangeArrowheads="1"/>
          </p:cNvPicPr>
          <p:nvPr/>
        </p:nvPicPr>
        <p:blipFill>
          <a:blip r:embed="rId6" cstate="print">
            <a:lum bright="20000" contrast="30000"/>
          </a:blip>
          <a:srcRect/>
          <a:stretch>
            <a:fillRect/>
          </a:stretch>
        </p:blipFill>
        <p:spPr bwMode="auto">
          <a:xfrm>
            <a:off x="428596" y="357166"/>
            <a:ext cx="4038600" cy="279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7215206" y="1643050"/>
            <a:ext cx="214314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FF0000"/>
                </a:solidFill>
              </a:rPr>
              <a:t>Treatment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5105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b="1" dirty="0">
                <a:solidFill>
                  <a:schemeClr val="tx2"/>
                </a:solidFill>
              </a:rPr>
              <a:t>Birth – 6m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Reduce + maintain with </a:t>
            </a:r>
            <a:r>
              <a:rPr lang="en-US" sz="2000" dirty="0" err="1"/>
              <a:t>Pavlik</a:t>
            </a:r>
            <a:r>
              <a:rPr lang="en-US" sz="2000" dirty="0"/>
              <a:t> harness or hip </a:t>
            </a:r>
            <a:r>
              <a:rPr lang="en-US" sz="2000" dirty="0" err="1"/>
              <a:t>spica</a:t>
            </a:r>
            <a:r>
              <a:rPr lang="en-US" sz="2000" dirty="0"/>
              <a:t> (H.S)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dirty="0">
                <a:solidFill>
                  <a:schemeClr val="tx2"/>
                </a:solidFill>
              </a:rPr>
              <a:t>6-12 m: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GA + Closed reduction + maintain with hip </a:t>
            </a:r>
            <a:r>
              <a:rPr lang="en-US" sz="2000" dirty="0" err="1"/>
              <a:t>spica</a:t>
            </a:r>
            <a:r>
              <a:rPr lang="en-US" sz="2000" dirty="0"/>
              <a:t> ?? Open ??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dirty="0">
                <a:solidFill>
                  <a:schemeClr val="tx2"/>
                </a:solidFill>
              </a:rPr>
              <a:t>12 - 18 m: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GA + Open reduction + maintain with hip </a:t>
            </a:r>
            <a:r>
              <a:rPr lang="en-US" sz="2000" dirty="0" err="1"/>
              <a:t>spica</a:t>
            </a:r>
            <a:r>
              <a:rPr lang="en-US" sz="2000" dirty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dirty="0">
                <a:solidFill>
                  <a:schemeClr val="tx2"/>
                </a:solidFill>
              </a:rPr>
              <a:t>18 – 24 m: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GA + Open reduction + </a:t>
            </a:r>
            <a:r>
              <a:rPr lang="en-US" sz="2000" dirty="0" err="1"/>
              <a:t>Acetabuloplasty</a:t>
            </a:r>
            <a:r>
              <a:rPr lang="en-US" sz="2000" dirty="0"/>
              <a:t> + maintain with hip </a:t>
            </a:r>
            <a:r>
              <a:rPr lang="en-US" sz="2000" dirty="0" err="1"/>
              <a:t>spica</a:t>
            </a:r>
            <a:r>
              <a:rPr lang="en-US" sz="2000" dirty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dirty="0">
                <a:solidFill>
                  <a:schemeClr val="tx2"/>
                </a:solidFill>
              </a:rPr>
              <a:t>2-8 years: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GA + Open reduction + </a:t>
            </a:r>
            <a:r>
              <a:rPr lang="en-US" sz="2000" dirty="0" err="1"/>
              <a:t>Acetabuloplasty</a:t>
            </a:r>
            <a:r>
              <a:rPr lang="en-US" sz="2000" dirty="0"/>
              <a:t> + femoral shortening + H.S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dirty="0">
                <a:solidFill>
                  <a:schemeClr val="tx2"/>
                </a:solidFill>
              </a:rPr>
              <a:t>Above 8 years: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GA +Open reduction + </a:t>
            </a:r>
            <a:r>
              <a:rPr lang="en-US" sz="2000" dirty="0" err="1"/>
              <a:t>Acetabuloplasty</a:t>
            </a:r>
            <a:r>
              <a:rPr lang="en-US" sz="2000" dirty="0"/>
              <a:t> (advanced) + femoral shortening + H.S</a:t>
            </a:r>
          </a:p>
        </p:txBody>
      </p:sp>
      <p:sp>
        <p:nvSpPr>
          <p:cNvPr id="56324" name="Line 4"/>
          <p:cNvSpPr>
            <a:spLocks noChangeShapeType="1"/>
          </p:cNvSpPr>
          <p:nvPr/>
        </p:nvSpPr>
        <p:spPr bwMode="auto">
          <a:xfrm>
            <a:off x="609600" y="2895600"/>
            <a:ext cx="7620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25" name="Line 5"/>
          <p:cNvSpPr>
            <a:spLocks noChangeShapeType="1"/>
          </p:cNvSpPr>
          <p:nvPr/>
        </p:nvSpPr>
        <p:spPr bwMode="auto">
          <a:xfrm>
            <a:off x="609600" y="4343400"/>
            <a:ext cx="7620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4" grpId="0" animBg="1"/>
      <p:bldP spid="5632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3"/>
          <p:cNvSpPr>
            <a:spLocks noGrp="1"/>
          </p:cNvSpPr>
          <p:nvPr>
            <p:ph type="title"/>
          </p:nvPr>
        </p:nvSpPr>
        <p:spPr>
          <a:xfrm>
            <a:off x="457200" y="512763"/>
            <a:ext cx="8229600" cy="914400"/>
          </a:xfrm>
        </p:spPr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32771" name="Content Placeholder 8" descr="0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2276475"/>
            <a:ext cx="4038600" cy="3173413"/>
          </a:xfrm>
        </p:spPr>
      </p:pic>
      <p:sp>
        <p:nvSpPr>
          <p:cNvPr id="32772" name="Content Placeholder 4"/>
          <p:cNvSpPr>
            <a:spLocks noGrp="1"/>
          </p:cNvSpPr>
          <p:nvPr>
            <p:ph sz="half" idx="2"/>
          </p:nvPr>
        </p:nvSpPr>
        <p:spPr>
          <a:xfrm>
            <a:off x="4656138" y="1770063"/>
            <a:ext cx="4038600" cy="4525962"/>
          </a:xfrm>
        </p:spPr>
        <p:txBody>
          <a:bodyPr/>
          <a:lstStyle/>
          <a:p>
            <a:pPr eaLnBrk="1" hangingPunct="1"/>
            <a:endParaRPr lang="ar-SA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3"/>
          <p:cNvSpPr>
            <a:spLocks noGrp="1"/>
          </p:cNvSpPr>
          <p:nvPr>
            <p:ph type="title"/>
          </p:nvPr>
        </p:nvSpPr>
        <p:spPr>
          <a:xfrm>
            <a:off x="457200" y="512763"/>
            <a:ext cx="8229600" cy="914400"/>
          </a:xfrm>
        </p:spPr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33795" name="Content Placeholder 8" descr="0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2276475"/>
            <a:ext cx="4038600" cy="3173413"/>
          </a:xfrm>
        </p:spPr>
      </p:pic>
      <p:pic>
        <p:nvPicPr>
          <p:cNvPr id="33796" name="Content Placeholder 6" descr="0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l="16580" t="26666" r="15077" b="12000"/>
          <a:stretch>
            <a:fillRect/>
          </a:stretch>
        </p:blipFill>
        <p:spPr>
          <a:xfrm>
            <a:off x="4800600" y="2286000"/>
            <a:ext cx="3657600" cy="3886200"/>
          </a:xfr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01.jpg"/>
          <p:cNvPicPr>
            <a:picLocks noChangeAspect="1"/>
          </p:cNvPicPr>
          <p:nvPr/>
        </p:nvPicPr>
        <p:blipFill>
          <a:blip r:embed="rId2" cstate="print"/>
          <a:srcRect l="29993" t="12402" r="20950" b="32881"/>
          <a:stretch>
            <a:fillRect/>
          </a:stretch>
        </p:blipFill>
        <p:spPr bwMode="auto">
          <a:xfrm>
            <a:off x="785786" y="2416486"/>
            <a:ext cx="3557614" cy="4012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Content Placeholder 5" descr="04.jpg"/>
          <p:cNvPicPr>
            <a:picLocks noChangeAspect="1"/>
          </p:cNvPicPr>
          <p:nvPr/>
        </p:nvPicPr>
        <p:blipFill>
          <a:blip r:embed="rId3" cstate="print"/>
          <a:srcRect l="22446" t="15604" r="13403" b="6052"/>
          <a:stretch>
            <a:fillRect/>
          </a:stretch>
        </p:blipFill>
        <p:spPr bwMode="auto">
          <a:xfrm>
            <a:off x="4648200" y="2428868"/>
            <a:ext cx="3505200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Late complications if not treated:</a:t>
            </a:r>
          </a:p>
          <a:p>
            <a:pPr lvl="1"/>
            <a:r>
              <a:rPr lang="en-US" dirty="0"/>
              <a:t>Severe pain </a:t>
            </a:r>
          </a:p>
          <a:p>
            <a:pPr lvl="1"/>
            <a:r>
              <a:rPr lang="en-US" dirty="0"/>
              <a:t>Early arthritis </a:t>
            </a:r>
          </a:p>
          <a:p>
            <a:pPr lvl="1"/>
            <a:r>
              <a:rPr lang="en-US" dirty="0"/>
              <a:t>LLD leg length discrepancy </a:t>
            </a:r>
          </a:p>
          <a:p>
            <a:pPr lvl="1"/>
            <a:r>
              <a:rPr lang="en-US" dirty="0"/>
              <a:t>Pelvic inequality</a:t>
            </a:r>
          </a:p>
          <a:p>
            <a:pPr lvl="1"/>
            <a:r>
              <a:rPr lang="en-US" dirty="0"/>
              <a:t>Early Lumbar spine degeneration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Normal pelvis </a:t>
            </a:r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/>
            <a:r>
              <a:rPr lang="en-US"/>
              <a:t>adult</a:t>
            </a:r>
          </a:p>
        </p:txBody>
      </p:sp>
      <p:pic>
        <p:nvPicPr>
          <p:cNvPr id="5124" name="Content Placeholder 4"/>
          <p:cNvPicPr>
            <a:picLocks noGrp="1"/>
          </p:cNvPicPr>
          <p:nvPr>
            <p:ph sz="half" idx="2"/>
          </p:nvPr>
        </p:nvPicPr>
        <p:blipFill>
          <a:blip r:embed="rId2" cstate="print"/>
          <a:srcRect l="1122" t="30563" r="68430" b="35963"/>
          <a:stretch>
            <a:fillRect/>
          </a:stretch>
        </p:blipFill>
        <p:spPr>
          <a:xfrm>
            <a:off x="714375" y="1785938"/>
            <a:ext cx="3651250" cy="2984500"/>
          </a:xfrm>
        </p:spPr>
      </p:pic>
      <p:sp>
        <p:nvSpPr>
          <p:cNvPr id="5125" name="Text Placeholder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 eaLnBrk="1" hangingPunct="1"/>
            <a:r>
              <a:rPr lang="en-US"/>
              <a:t>child</a:t>
            </a:r>
          </a:p>
        </p:txBody>
      </p:sp>
      <p:pic>
        <p:nvPicPr>
          <p:cNvPr id="5126" name="Picture 3" descr="D:\flash memory\log books\CASES\normal ddh\02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 l="21777" t="30463" r="17793" b="17990"/>
          <a:stretch>
            <a:fillRect/>
          </a:stretch>
        </p:blipFill>
        <p:spPr>
          <a:xfrm>
            <a:off x="5000625" y="1785938"/>
            <a:ext cx="3451225" cy="2917825"/>
          </a:xfrm>
        </p:spPr>
      </p:pic>
      <p:sp>
        <p:nvSpPr>
          <p:cNvPr id="9" name="Oval 8"/>
          <p:cNvSpPr/>
          <p:nvPr/>
        </p:nvSpPr>
        <p:spPr>
          <a:xfrm>
            <a:off x="7215188" y="3071813"/>
            <a:ext cx="785812" cy="85725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4819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rgbClr val="FF0000"/>
                </a:solidFill>
              </a:rPr>
              <a:t>SCFE</a:t>
            </a:r>
            <a:b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slipped capital femoral epiphysis</a:t>
            </a:r>
          </a:p>
        </p:txBody>
      </p:sp>
      <p:pic>
        <p:nvPicPr>
          <p:cNvPr id="35843" name="Picture 3" descr="D:\flash memory\log books\CASES\normal ddh\0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43125" y="1857375"/>
            <a:ext cx="4643438" cy="3646488"/>
          </a:xfrm>
        </p:spPr>
      </p:pic>
      <p:cxnSp>
        <p:nvCxnSpPr>
          <p:cNvPr id="10" name="Straight Arrow Connector 9"/>
          <p:cNvCxnSpPr/>
          <p:nvPr/>
        </p:nvCxnSpPr>
        <p:spPr>
          <a:xfrm rot="5400000">
            <a:off x="5500688" y="3571875"/>
            <a:ext cx="428625" cy="428625"/>
          </a:xfrm>
          <a:prstGeom prst="straightConnector1">
            <a:avLst/>
          </a:prstGeom>
          <a:ln w="3492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36867" name="Picture 2" descr="C:\Users\CSC-HP\Desktop\child_hip_slipped_cfe_causes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86000" y="2000250"/>
            <a:ext cx="4695825" cy="3357563"/>
          </a:xfrm>
          <a:noFill/>
        </p:spPr>
      </p:pic>
      <p:sp>
        <p:nvSpPr>
          <p:cNvPr id="5" name="Rectangle 4"/>
          <p:cNvSpPr/>
          <p:nvPr/>
        </p:nvSpPr>
        <p:spPr>
          <a:xfrm>
            <a:off x="2428875" y="4071938"/>
            <a:ext cx="1000125" cy="3571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72000" y="4786313"/>
            <a:ext cx="1214438" cy="4286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14438" y="857250"/>
            <a:ext cx="5929312" cy="642938"/>
          </a:xfrm>
        </p:spPr>
        <p:txBody>
          <a:bodyPr rtlCol="0">
            <a:normAutofit fontScale="25000" lnSpcReduction="2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sz="12000" b="1" dirty="0">
                <a:latin typeface="Arial" pitchFamily="34" charset="0"/>
                <a:cs typeface="Arial" pitchFamily="34" charset="0"/>
              </a:rPr>
              <a:t>SCFE: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dirty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/>
              <a:t>  			</a:t>
            </a:r>
          </a:p>
        </p:txBody>
      </p:sp>
      <p:sp>
        <p:nvSpPr>
          <p:cNvPr id="37891" name="Content Placeholder 1"/>
          <p:cNvSpPr txBox="1">
            <a:spLocks/>
          </p:cNvSpPr>
          <p:nvPr/>
        </p:nvSpPr>
        <p:spPr bwMode="auto">
          <a:xfrm>
            <a:off x="928688" y="928688"/>
            <a:ext cx="6143625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endParaRPr lang="en-US" sz="2700">
              <a:latin typeface="Lucida Sans Unicode" pitchFamily="34" charset="0"/>
            </a:endParaRPr>
          </a:p>
        </p:txBody>
      </p:sp>
      <p:sp>
        <p:nvSpPr>
          <p:cNvPr id="37892" name="Content Placeholder 1"/>
          <p:cNvSpPr txBox="1">
            <a:spLocks/>
          </p:cNvSpPr>
          <p:nvPr/>
        </p:nvSpPr>
        <p:spPr bwMode="auto">
          <a:xfrm>
            <a:off x="1214438" y="214313"/>
            <a:ext cx="7215187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en-US" sz="2700">
                <a:latin typeface="Lucida Sans Unicode" pitchFamily="34" charset="0"/>
              </a:rPr>
              <a:t>	</a:t>
            </a:r>
          </a:p>
        </p:txBody>
      </p:sp>
      <p:sp>
        <p:nvSpPr>
          <p:cNvPr id="37893" name="Content Placeholder 1"/>
          <p:cNvSpPr txBox="1">
            <a:spLocks/>
          </p:cNvSpPr>
          <p:nvPr/>
        </p:nvSpPr>
        <p:spPr bwMode="auto">
          <a:xfrm>
            <a:off x="1214438" y="1785938"/>
            <a:ext cx="74295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" pitchFamily="2" charset="2"/>
              <a:buChar char="Ø"/>
            </a:pPr>
            <a:r>
              <a:rPr lang="en-US" sz="3000" b="1">
                <a:cs typeface="Tahoma" pitchFamily="34" charset="0"/>
                <a:sym typeface="Symbol" pitchFamily="18" charset="2"/>
              </a:rPr>
              <a:t>S</a:t>
            </a:r>
            <a:r>
              <a:rPr lang="en-US" sz="3000">
                <a:cs typeface="Tahoma" pitchFamily="34" charset="0"/>
                <a:sym typeface="Symbol" pitchFamily="18" charset="2"/>
              </a:rPr>
              <a:t>lipped </a:t>
            </a:r>
            <a:r>
              <a:rPr lang="en-US" sz="3000" b="1">
                <a:cs typeface="Tahoma" pitchFamily="34" charset="0"/>
                <a:sym typeface="Symbol" pitchFamily="18" charset="2"/>
              </a:rPr>
              <a:t>C</a:t>
            </a:r>
            <a:r>
              <a:rPr lang="en-US" sz="3000">
                <a:cs typeface="Tahoma" pitchFamily="34" charset="0"/>
                <a:sym typeface="Symbol" pitchFamily="18" charset="2"/>
              </a:rPr>
              <a:t>apital </a:t>
            </a:r>
            <a:r>
              <a:rPr lang="en-US" sz="3000" b="1">
                <a:cs typeface="Tahoma" pitchFamily="34" charset="0"/>
                <a:sym typeface="Symbol" pitchFamily="18" charset="2"/>
              </a:rPr>
              <a:t>F</a:t>
            </a:r>
            <a:r>
              <a:rPr lang="en-US" sz="3000">
                <a:cs typeface="Tahoma" pitchFamily="34" charset="0"/>
                <a:sym typeface="Symbol" pitchFamily="18" charset="2"/>
              </a:rPr>
              <a:t>emoral </a:t>
            </a:r>
            <a:r>
              <a:rPr lang="en-US" sz="3000" b="1">
                <a:cs typeface="Tahoma" pitchFamily="34" charset="0"/>
                <a:sym typeface="Symbol" pitchFamily="18" charset="2"/>
              </a:rPr>
              <a:t>E</a:t>
            </a:r>
            <a:r>
              <a:rPr lang="en-US" sz="3000">
                <a:cs typeface="Tahoma" pitchFamily="34" charset="0"/>
                <a:sym typeface="Symbol" pitchFamily="18" charset="2"/>
              </a:rPr>
              <a:t>piphysis</a:t>
            </a: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en-US" sz="3000">
                <a:cs typeface="Tahoma" pitchFamily="34" charset="0"/>
                <a:sym typeface="Symbol" pitchFamily="18" charset="2"/>
              </a:rPr>
              <a:t>		Where </a:t>
            </a:r>
            <a:r>
              <a:rPr lang="en-US" sz="3000">
                <a:cs typeface="Tahoma" pitchFamily="34" charset="0"/>
                <a:sym typeface="Wingdings" pitchFamily="2" charset="2"/>
              </a:rPr>
              <a:t> at level of growth plate 			</a:t>
            </a: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en-US" sz="3000">
                <a:cs typeface="Tahoma" pitchFamily="34" charset="0"/>
                <a:sym typeface="Wingdings" pitchFamily="2" charset="2"/>
              </a:rPr>
              <a:t>		Why  	? Hormonal</a:t>
            </a: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en-US" sz="3000">
                <a:cs typeface="Tahoma" pitchFamily="34" charset="0"/>
                <a:sym typeface="Wingdings" pitchFamily="2" charset="2"/>
              </a:rPr>
              <a:t>				? Metabolic</a:t>
            </a: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en-US" sz="3000">
                <a:cs typeface="Tahoma" pitchFamily="34" charset="0"/>
                <a:sym typeface="Wingdings" pitchFamily="2" charset="2"/>
              </a:rPr>
              <a:t>				? Mechanical, obesity</a:t>
            </a: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en-US" sz="3000">
                <a:cs typeface="Tahoma" pitchFamily="34" charset="0"/>
                <a:sym typeface="Wingdings" pitchFamily="2" charset="2"/>
              </a:rPr>
              <a:t>				? Trauma</a:t>
            </a:r>
            <a:r>
              <a:rPr lang="en-US" sz="3000">
                <a:latin typeface="Tahoma" pitchFamily="34" charset="0"/>
                <a:cs typeface="Tahoma" pitchFamily="34" charset="0"/>
                <a:sym typeface="Symbol" pitchFamily="18" charset="2"/>
              </a:rPr>
              <a:t>	</a:t>
            </a: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en-US" sz="3000">
                <a:cs typeface="Tahoma" pitchFamily="34" charset="0"/>
                <a:sym typeface="Wingdings" pitchFamily="2" charset="2"/>
              </a:rPr>
              <a:t>				? Unknown</a:t>
            </a:r>
            <a:r>
              <a:rPr lang="en-US" sz="3000">
                <a:latin typeface="Tahoma" pitchFamily="34" charset="0"/>
                <a:cs typeface="Tahoma" pitchFamily="34" charset="0"/>
                <a:sym typeface="Symbol" pitchFamily="18" charset="2"/>
              </a:rPr>
              <a:t>	</a:t>
            </a: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</a:pPr>
            <a:endParaRPr lang="en-US" sz="3000">
              <a:latin typeface="Tahoma" pitchFamily="34" charset="0"/>
              <a:cs typeface="Tahoma" pitchFamily="34" charset="0"/>
              <a:sym typeface="Symbol" pitchFamily="18" charset="2"/>
            </a:endParaRP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en-US" sz="3000">
                <a:latin typeface="Tahoma" pitchFamily="34" charset="0"/>
                <a:cs typeface="Tahoma" pitchFamily="34" charset="0"/>
                <a:sym typeface="Symbol" pitchFamily="18" charset="2"/>
              </a:rPr>
              <a:t>                       	</a:t>
            </a:r>
            <a:endParaRPr lang="en-US" sz="3000">
              <a:latin typeface="Lucida Sans Unicode" pitchFamily="34" charset="0"/>
              <a:cs typeface="Tahoma" pitchFamily="34" charset="0"/>
            </a:endParaRP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</a:pPr>
            <a:r>
              <a:rPr lang="en-US" sz="2700">
                <a:latin typeface="Lucida Sans Unicode" pitchFamily="34" charset="0"/>
                <a:cs typeface="Tahoma" pitchFamily="34" charset="0"/>
              </a:rPr>
              <a:t>  			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14438" y="857250"/>
            <a:ext cx="5929312" cy="642938"/>
          </a:xfrm>
        </p:spPr>
        <p:txBody>
          <a:bodyPr rtlCol="0">
            <a:normAutofit fontScale="25000" lnSpcReduction="2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sz="12000" b="1" dirty="0">
                <a:latin typeface="Arial" pitchFamily="34" charset="0"/>
                <a:cs typeface="Arial" pitchFamily="34" charset="0"/>
              </a:rPr>
              <a:t>SCFE: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dirty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/>
              <a:t>  			</a:t>
            </a:r>
          </a:p>
        </p:txBody>
      </p:sp>
      <p:sp>
        <p:nvSpPr>
          <p:cNvPr id="38915" name="Content Placeholder 1"/>
          <p:cNvSpPr txBox="1">
            <a:spLocks/>
          </p:cNvSpPr>
          <p:nvPr/>
        </p:nvSpPr>
        <p:spPr bwMode="auto">
          <a:xfrm>
            <a:off x="928688" y="928688"/>
            <a:ext cx="6143625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endParaRPr lang="en-US" sz="2700">
              <a:latin typeface="Lucida Sans Unicode" pitchFamily="34" charset="0"/>
            </a:endParaRPr>
          </a:p>
        </p:txBody>
      </p:sp>
      <p:sp>
        <p:nvSpPr>
          <p:cNvPr id="38916" name="Content Placeholder 1"/>
          <p:cNvSpPr txBox="1">
            <a:spLocks/>
          </p:cNvSpPr>
          <p:nvPr/>
        </p:nvSpPr>
        <p:spPr bwMode="auto">
          <a:xfrm>
            <a:off x="1214438" y="214313"/>
            <a:ext cx="7215187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en-US" sz="2700">
                <a:latin typeface="Lucida Sans Unicode" pitchFamily="34" charset="0"/>
              </a:rPr>
              <a:t>	</a:t>
            </a:r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1214438" y="1785938"/>
            <a:ext cx="7929562" cy="457200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" pitchFamily="2" charset="2"/>
              <a:buChar char="Ø"/>
              <a:defRPr/>
            </a:pPr>
            <a:r>
              <a:rPr lang="en-US" sz="3000" dirty="0">
                <a:latin typeface="Arial" pitchFamily="34" charset="0"/>
                <a:ea typeface="Tahoma"/>
                <a:cs typeface="Arial" pitchFamily="34" charset="0"/>
                <a:sym typeface="Symbol"/>
              </a:rPr>
              <a:t>Typical :</a:t>
            </a:r>
            <a:endParaRPr lang="en-US" sz="3000" dirty="0">
              <a:latin typeface="Arial" pitchFamily="34" charset="0"/>
              <a:ea typeface="Tahoma"/>
              <a:cs typeface="Arial" pitchFamily="34" charset="0"/>
              <a:sym typeface="Wingdings" pitchFamily="2" charset="2"/>
            </a:endParaRPr>
          </a:p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defRPr/>
            </a:pPr>
            <a:r>
              <a:rPr lang="en-US" sz="3000" dirty="0">
                <a:latin typeface="Arial" pitchFamily="34" charset="0"/>
                <a:ea typeface="Tahoma"/>
                <a:cs typeface="Arial" pitchFamily="34" charset="0"/>
                <a:sym typeface="Wingdings" pitchFamily="2" charset="2"/>
              </a:rPr>
              <a:t>		&gt;  8-12</a:t>
            </a:r>
          </a:p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defRPr/>
            </a:pPr>
            <a:r>
              <a:rPr lang="en-US" sz="3000" dirty="0">
                <a:latin typeface="Arial" pitchFamily="34" charset="0"/>
                <a:ea typeface="Tahoma"/>
                <a:cs typeface="Arial" pitchFamily="34" charset="0"/>
                <a:sym typeface="Wingdings" pitchFamily="2" charset="2"/>
              </a:rPr>
              <a:t>		&gt;  </a:t>
            </a:r>
            <a:r>
              <a:rPr lang="en-US" sz="3000" dirty="0">
                <a:latin typeface="Arial" pitchFamily="34" charset="0"/>
                <a:ea typeface="Tahoma"/>
                <a:cs typeface="Arial" pitchFamily="34" charset="0"/>
                <a:sym typeface="Symbol"/>
              </a:rPr>
              <a:t> in males</a:t>
            </a:r>
          </a:p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defRPr/>
            </a:pPr>
            <a:r>
              <a:rPr lang="en-US" sz="3000" dirty="0">
                <a:latin typeface="Arial" pitchFamily="34" charset="0"/>
                <a:ea typeface="Tahoma"/>
                <a:cs typeface="Arial" pitchFamily="34" charset="0"/>
                <a:sym typeface="Symbol"/>
              </a:rPr>
              <a:t>		&gt;   in obese</a:t>
            </a:r>
          </a:p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defRPr/>
            </a:pPr>
            <a:r>
              <a:rPr lang="en-US" sz="3000" dirty="0">
                <a:latin typeface="Arial" pitchFamily="34" charset="0"/>
                <a:ea typeface="Tahoma"/>
                <a:cs typeface="Arial" pitchFamily="34" charset="0"/>
                <a:sym typeface="Symbol"/>
              </a:rPr>
              <a:t>		&gt;   in black</a:t>
            </a:r>
          </a:p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defRPr/>
            </a:pPr>
            <a:r>
              <a:rPr lang="en-US" sz="3000" dirty="0">
                <a:latin typeface="Arial" pitchFamily="34" charset="0"/>
                <a:ea typeface="Tahoma"/>
                <a:cs typeface="Arial" pitchFamily="34" charset="0"/>
                <a:sym typeface="Symbol"/>
              </a:rPr>
              <a:t>		&gt;   if other side affected</a:t>
            </a:r>
          </a:p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" pitchFamily="2" charset="2"/>
              <a:buChar char="Ø"/>
              <a:defRPr/>
            </a:pPr>
            <a:r>
              <a:rPr lang="en-US" sz="3000" dirty="0">
                <a:latin typeface="Arial" pitchFamily="34" charset="0"/>
                <a:ea typeface="Tahoma"/>
                <a:cs typeface="Arial" pitchFamily="34" charset="0"/>
                <a:sym typeface="Symbol"/>
              </a:rPr>
              <a:t> History:</a:t>
            </a:r>
          </a:p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defRPr/>
            </a:pPr>
            <a:r>
              <a:rPr lang="en-US" sz="3000" dirty="0">
                <a:latin typeface="Arial" pitchFamily="34" charset="0"/>
                <a:ea typeface="Tahoma"/>
                <a:cs typeface="Arial" pitchFamily="34" charset="0"/>
                <a:sym typeface="Symbol"/>
              </a:rPr>
              <a:t>		&gt;  Hip pain / ? knee pain (only)</a:t>
            </a:r>
          </a:p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defRPr/>
            </a:pPr>
            <a:r>
              <a:rPr lang="en-US" sz="3000" dirty="0">
                <a:latin typeface="Arial" pitchFamily="34" charset="0"/>
                <a:ea typeface="Tahoma"/>
                <a:cs typeface="Arial" pitchFamily="34" charset="0"/>
                <a:sym typeface="Symbol"/>
              </a:rPr>
              <a:t>		&gt;  Minor trauma</a:t>
            </a:r>
          </a:p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defRPr/>
            </a:pPr>
            <a:r>
              <a:rPr lang="en-US" sz="3000" dirty="0">
                <a:latin typeface="Arial" pitchFamily="34" charset="0"/>
                <a:ea typeface="Tahoma"/>
                <a:cs typeface="Arial" pitchFamily="34" charset="0"/>
                <a:sym typeface="Symbol"/>
              </a:rPr>
              <a:t>		&gt;  no trauma</a:t>
            </a:r>
          </a:p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defRPr/>
            </a:pPr>
            <a:r>
              <a:rPr lang="en-US" sz="3000" dirty="0">
                <a:latin typeface="Arial" pitchFamily="34" charset="0"/>
                <a:ea typeface="Tahoma"/>
                <a:cs typeface="Arial" pitchFamily="34" charset="0"/>
                <a:sym typeface="Symbol"/>
              </a:rPr>
              <a:t>		&gt;  Limping (painful)  </a:t>
            </a:r>
            <a:r>
              <a:rPr lang="en-US" sz="2700" dirty="0">
                <a:latin typeface="+mn-lt"/>
                <a:cs typeface="+mn-cs"/>
              </a:rPr>
              <a:t> 			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14438" y="857250"/>
            <a:ext cx="5929312" cy="642938"/>
          </a:xfrm>
        </p:spPr>
        <p:txBody>
          <a:bodyPr rtlCol="0">
            <a:normAutofit fontScale="25000" lnSpcReduction="2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sz="12000" b="1" dirty="0">
                <a:latin typeface="Arial" pitchFamily="34" charset="0"/>
                <a:cs typeface="Arial" pitchFamily="34" charset="0"/>
              </a:rPr>
              <a:t>On Examination: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dirty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/>
              <a:t>  			</a:t>
            </a:r>
          </a:p>
        </p:txBody>
      </p:sp>
      <p:sp>
        <p:nvSpPr>
          <p:cNvPr id="39939" name="Content Placeholder 1"/>
          <p:cNvSpPr txBox="1">
            <a:spLocks/>
          </p:cNvSpPr>
          <p:nvPr/>
        </p:nvSpPr>
        <p:spPr bwMode="auto">
          <a:xfrm>
            <a:off x="928688" y="928688"/>
            <a:ext cx="6143625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endParaRPr lang="en-US" sz="2700">
              <a:latin typeface="Lucida Sans Unicode" pitchFamily="34" charset="0"/>
            </a:endParaRPr>
          </a:p>
        </p:txBody>
      </p:sp>
      <p:sp>
        <p:nvSpPr>
          <p:cNvPr id="39940" name="Content Placeholder 1"/>
          <p:cNvSpPr txBox="1">
            <a:spLocks/>
          </p:cNvSpPr>
          <p:nvPr/>
        </p:nvSpPr>
        <p:spPr bwMode="auto">
          <a:xfrm>
            <a:off x="1214438" y="214313"/>
            <a:ext cx="7215187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en-US" sz="2700">
                <a:latin typeface="Lucida Sans Unicode" pitchFamily="34" charset="0"/>
              </a:rPr>
              <a:t>	</a:t>
            </a:r>
          </a:p>
        </p:txBody>
      </p:sp>
      <p:sp>
        <p:nvSpPr>
          <p:cNvPr id="39941" name="Content Placeholder 1"/>
          <p:cNvSpPr txBox="1">
            <a:spLocks/>
          </p:cNvSpPr>
          <p:nvPr/>
        </p:nvSpPr>
        <p:spPr bwMode="auto">
          <a:xfrm>
            <a:off x="1214438" y="1785938"/>
            <a:ext cx="7929562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" pitchFamily="2" charset="2"/>
              <a:buChar char="Ø"/>
            </a:pPr>
            <a:r>
              <a:rPr lang="en-US" sz="3000">
                <a:cs typeface="Tahoma" pitchFamily="34" charset="0"/>
                <a:sym typeface="Symbol" pitchFamily="18" charset="2"/>
              </a:rPr>
              <a:t>Hip in ER (external rotation)</a:t>
            </a: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" pitchFamily="2" charset="2"/>
              <a:buChar char="Ø"/>
            </a:pPr>
            <a:r>
              <a:rPr lang="en-US" sz="3000">
                <a:cs typeface="Tahoma" pitchFamily="34" charset="0"/>
                <a:sym typeface="Symbol" pitchFamily="18" charset="2"/>
              </a:rPr>
              <a:t>  IR (internal rotation)</a:t>
            </a: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" pitchFamily="2" charset="2"/>
              <a:buChar char="Ø"/>
            </a:pPr>
            <a:r>
              <a:rPr lang="en-US" sz="2800">
                <a:cs typeface="Tahoma" pitchFamily="34" charset="0"/>
                <a:sym typeface="Symbol" pitchFamily="18" charset="2"/>
              </a:rPr>
              <a:t>   Abduction</a:t>
            </a: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" pitchFamily="2" charset="2"/>
              <a:buChar char="Ø"/>
            </a:pPr>
            <a:r>
              <a:rPr lang="en-US" sz="2800">
                <a:cs typeface="Tahoma" pitchFamily="34" charset="0"/>
                <a:sym typeface="Symbol" pitchFamily="18" charset="2"/>
              </a:rPr>
              <a:t> Usually painful ROM</a:t>
            </a: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" pitchFamily="2" charset="2"/>
              <a:buChar char="Ø"/>
            </a:pPr>
            <a:r>
              <a:rPr lang="en-US" sz="2800">
                <a:cs typeface="Tahoma" pitchFamily="34" charset="0"/>
                <a:sym typeface="Symbol" pitchFamily="18" charset="2"/>
              </a:rPr>
              <a:t> Limping (painful) </a:t>
            </a: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en-US" sz="2700">
                <a:latin typeface="Lucida Sans Unicode" pitchFamily="34" charset="0"/>
                <a:cs typeface="Tahoma" pitchFamily="34" charset="0"/>
              </a:rPr>
              <a:t>			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27832" t="15000" r="50928" b="11250"/>
          <a:stretch>
            <a:fillRect/>
          </a:stretch>
        </p:blipFill>
        <p:spPr bwMode="auto">
          <a:xfrm>
            <a:off x="6429389" y="1335169"/>
            <a:ext cx="2714612" cy="5522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14438" y="857250"/>
            <a:ext cx="5929312" cy="642938"/>
          </a:xfrm>
        </p:spPr>
        <p:txBody>
          <a:bodyPr rtlCol="0">
            <a:normAutofit fontScale="25000" lnSpcReduction="2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sz="12000" b="1" dirty="0">
                <a:latin typeface="Arial" pitchFamily="34" charset="0"/>
                <a:cs typeface="Arial" pitchFamily="34" charset="0"/>
              </a:rPr>
              <a:t>Ix: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dirty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/>
              <a:t>  			</a:t>
            </a:r>
          </a:p>
        </p:txBody>
      </p:sp>
      <p:sp>
        <p:nvSpPr>
          <p:cNvPr id="40963" name="Content Placeholder 1"/>
          <p:cNvSpPr txBox="1">
            <a:spLocks/>
          </p:cNvSpPr>
          <p:nvPr/>
        </p:nvSpPr>
        <p:spPr bwMode="auto">
          <a:xfrm>
            <a:off x="928688" y="928688"/>
            <a:ext cx="6143625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endParaRPr lang="en-US" sz="2700">
              <a:latin typeface="Lucida Sans Unicode" pitchFamily="34" charset="0"/>
            </a:endParaRPr>
          </a:p>
        </p:txBody>
      </p:sp>
      <p:sp>
        <p:nvSpPr>
          <p:cNvPr id="40964" name="Content Placeholder 1"/>
          <p:cNvSpPr txBox="1">
            <a:spLocks/>
          </p:cNvSpPr>
          <p:nvPr/>
        </p:nvSpPr>
        <p:spPr bwMode="auto">
          <a:xfrm>
            <a:off x="1214438" y="214313"/>
            <a:ext cx="7215187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en-US" sz="2700">
                <a:latin typeface="Lucida Sans Unicode" pitchFamily="34" charset="0"/>
              </a:rPr>
              <a:t>	</a:t>
            </a:r>
          </a:p>
        </p:txBody>
      </p:sp>
      <p:sp>
        <p:nvSpPr>
          <p:cNvPr id="40965" name="Content Placeholder 1"/>
          <p:cNvSpPr txBox="1">
            <a:spLocks/>
          </p:cNvSpPr>
          <p:nvPr/>
        </p:nvSpPr>
        <p:spPr bwMode="auto">
          <a:xfrm>
            <a:off x="1214438" y="1785938"/>
            <a:ext cx="7929562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" pitchFamily="2" charset="2"/>
              <a:buChar char="Ø"/>
            </a:pPr>
            <a:r>
              <a:rPr lang="en-US" sz="3000">
                <a:cs typeface="Tahoma" pitchFamily="34" charset="0"/>
                <a:sym typeface="Symbol" pitchFamily="18" charset="2"/>
              </a:rPr>
              <a:t>X-ray </a:t>
            </a: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en-US" sz="2800">
                <a:cs typeface="Tahoma" pitchFamily="34" charset="0"/>
                <a:sym typeface="Symbol" pitchFamily="18" charset="2"/>
              </a:rPr>
              <a:t>	.  Pelvis – slippage positive or</a:t>
            </a: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en-US" sz="2800">
                <a:cs typeface="Tahoma" pitchFamily="34" charset="0"/>
                <a:sym typeface="Symbol" pitchFamily="18" charset="2"/>
              </a:rPr>
              <a:t>                      growth plate space</a:t>
            </a: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en-US" sz="2800">
                <a:cs typeface="Tahoma" pitchFamily="34" charset="0"/>
                <a:sym typeface="Symbol" pitchFamily="18" charset="2"/>
              </a:rPr>
              <a:t>                             [pre slip phase]</a:t>
            </a: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en-US" sz="2800">
                <a:cs typeface="Tahoma" pitchFamily="34" charset="0"/>
                <a:sym typeface="Symbol" pitchFamily="18" charset="2"/>
              </a:rPr>
              <a:t>	.  Knee</a:t>
            </a: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" pitchFamily="2" charset="2"/>
              <a:buChar char="Ø"/>
            </a:pPr>
            <a:r>
              <a:rPr lang="en-US" sz="2800">
                <a:cs typeface="Tahoma" pitchFamily="34" charset="0"/>
                <a:sym typeface="Symbol" pitchFamily="18" charset="2"/>
              </a:rPr>
              <a:t>If not clear but still doubtful MRI can help</a:t>
            </a: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en-US" sz="2700">
                <a:latin typeface="Lucida Sans Unicode" pitchFamily="34" charset="0"/>
                <a:cs typeface="Tahoma" pitchFamily="34" charset="0"/>
              </a:rPr>
              <a:t>			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41987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 l="1122" t="21037" r="45673" b="17213"/>
          <a:stretch>
            <a:fillRect/>
          </a:stretch>
        </p:blipFill>
        <p:spPr>
          <a:xfrm>
            <a:off x="428625" y="1928813"/>
            <a:ext cx="4094163" cy="3306762"/>
          </a:xfrm>
        </p:spPr>
      </p:pic>
      <p:pic>
        <p:nvPicPr>
          <p:cNvPr id="41988" name="Content Placeholder 3"/>
          <p:cNvPicPr>
            <a:picLocks/>
          </p:cNvPicPr>
          <p:nvPr/>
        </p:nvPicPr>
        <p:blipFill>
          <a:blip r:embed="rId3" cstate="print"/>
          <a:srcRect l="19070" t="26228" r="51282" b="33607"/>
          <a:stretch>
            <a:fillRect/>
          </a:stretch>
        </p:blipFill>
        <p:spPr bwMode="auto">
          <a:xfrm>
            <a:off x="4714875" y="1928813"/>
            <a:ext cx="4071938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14438" y="857250"/>
            <a:ext cx="5929312" cy="642938"/>
          </a:xfrm>
        </p:spPr>
        <p:txBody>
          <a:bodyPr rtlCol="0">
            <a:normAutofit fontScale="25000" lnSpcReduction="2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sz="12000" b="1" dirty="0">
                <a:latin typeface="Arial" pitchFamily="34" charset="0"/>
                <a:cs typeface="Arial" pitchFamily="34" charset="0"/>
              </a:rPr>
              <a:t>Treatment: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dirty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/>
              <a:t>  			</a:t>
            </a:r>
          </a:p>
        </p:txBody>
      </p:sp>
      <p:sp>
        <p:nvSpPr>
          <p:cNvPr id="43011" name="Content Placeholder 1"/>
          <p:cNvSpPr txBox="1">
            <a:spLocks/>
          </p:cNvSpPr>
          <p:nvPr/>
        </p:nvSpPr>
        <p:spPr bwMode="auto">
          <a:xfrm>
            <a:off x="928688" y="928688"/>
            <a:ext cx="6143625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endParaRPr lang="en-US" sz="2700">
              <a:latin typeface="Lucida Sans Unicode" pitchFamily="34" charset="0"/>
            </a:endParaRPr>
          </a:p>
        </p:txBody>
      </p:sp>
      <p:sp>
        <p:nvSpPr>
          <p:cNvPr id="43012" name="Content Placeholder 1"/>
          <p:cNvSpPr txBox="1">
            <a:spLocks/>
          </p:cNvSpPr>
          <p:nvPr/>
        </p:nvSpPr>
        <p:spPr bwMode="auto">
          <a:xfrm>
            <a:off x="1214438" y="214313"/>
            <a:ext cx="7215187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en-US" sz="2700">
                <a:latin typeface="Lucida Sans Unicode" pitchFamily="34" charset="0"/>
              </a:rPr>
              <a:t>	</a:t>
            </a:r>
          </a:p>
        </p:txBody>
      </p:sp>
      <p:sp>
        <p:nvSpPr>
          <p:cNvPr id="43013" name="Content Placeholder 1"/>
          <p:cNvSpPr txBox="1">
            <a:spLocks/>
          </p:cNvSpPr>
          <p:nvPr/>
        </p:nvSpPr>
        <p:spPr bwMode="auto">
          <a:xfrm>
            <a:off x="1214438" y="1785938"/>
            <a:ext cx="7929562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" pitchFamily="2" charset="2"/>
              <a:buChar char="Ø"/>
            </a:pPr>
            <a:r>
              <a:rPr lang="en-US" sz="3000">
                <a:cs typeface="Tahoma" pitchFamily="34" charset="0"/>
                <a:sym typeface="Symbol" pitchFamily="18" charset="2"/>
              </a:rPr>
              <a:t>Refer to orthopedic as emergency case</a:t>
            </a: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</a:pPr>
            <a:endParaRPr lang="en-US" sz="3000">
              <a:cs typeface="Tahoma" pitchFamily="34" charset="0"/>
              <a:sym typeface="Symbol" pitchFamily="18" charset="2"/>
            </a:endParaRP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en-US" sz="3000">
                <a:solidFill>
                  <a:srgbClr val="FF0000"/>
                </a:solidFill>
                <a:cs typeface="Tahoma" pitchFamily="34" charset="0"/>
                <a:sym typeface="Symbol" pitchFamily="18" charset="2"/>
              </a:rPr>
              <a:t>What they will do?</a:t>
            </a:r>
          </a:p>
          <a:p>
            <a:pPr marL="822325" lvl="1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" pitchFamily="2" charset="2"/>
              <a:buChar char="Ø"/>
            </a:pPr>
            <a:r>
              <a:rPr lang="en-US" sz="3000">
                <a:cs typeface="Tahoma" pitchFamily="34" charset="0"/>
                <a:sym typeface="Symbol" pitchFamily="18" charset="2"/>
              </a:rPr>
              <a:t>In situ pinning – to prevent further damage to the vascularity</a:t>
            </a:r>
          </a:p>
          <a:p>
            <a:pPr marL="822325" lvl="1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" pitchFamily="2" charset="2"/>
              <a:buChar char="Ø"/>
            </a:pPr>
            <a:r>
              <a:rPr lang="en-US" sz="3000">
                <a:cs typeface="Tahoma" pitchFamily="34" charset="0"/>
                <a:sym typeface="Symbol" pitchFamily="18" charset="2"/>
              </a:rPr>
              <a:t>Protected weight bearing for 3-4 weeks then full weight bearing</a:t>
            </a:r>
          </a:p>
          <a:p>
            <a:pPr marL="822325" lvl="1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" pitchFamily="2" charset="2"/>
              <a:buChar char="Ø"/>
            </a:pPr>
            <a:r>
              <a:rPr lang="en-US" sz="3000">
                <a:cs typeface="Tahoma" pitchFamily="34" charset="0"/>
                <a:sym typeface="Symbol" pitchFamily="18" charset="2"/>
              </a:rPr>
              <a:t>No sport for 6 months</a:t>
            </a: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</a:pPr>
            <a:endParaRPr lang="en-US" sz="2800">
              <a:cs typeface="Tahoma" pitchFamily="34" charset="0"/>
              <a:sym typeface="Symbol" pitchFamily="18" charset="2"/>
            </a:endParaRP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en-US" sz="2700">
                <a:latin typeface="Lucida Sans Unicode" pitchFamily="34" charset="0"/>
                <a:cs typeface="Tahoma" pitchFamily="34" charset="0"/>
              </a:rPr>
              <a:t>			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Late complications :</a:t>
            </a:r>
          </a:p>
          <a:p>
            <a:pPr lvl="1"/>
            <a:r>
              <a:rPr lang="en-US" dirty="0"/>
              <a:t>FAI ( femoral </a:t>
            </a:r>
            <a:r>
              <a:rPr lang="en-US" dirty="0" err="1"/>
              <a:t>Acetabular</a:t>
            </a:r>
            <a:r>
              <a:rPr lang="en-US" dirty="0"/>
              <a:t> Impingement) </a:t>
            </a:r>
          </a:p>
          <a:p>
            <a:pPr lvl="1"/>
            <a:r>
              <a:rPr lang="en-US" dirty="0"/>
              <a:t>Early arthritis </a:t>
            </a:r>
          </a:p>
          <a:p>
            <a:pPr lvl="1"/>
            <a:r>
              <a:rPr lang="en-US" dirty="0"/>
              <a:t>LLD leg length discrepancy </a:t>
            </a:r>
          </a:p>
          <a:p>
            <a:pPr lvl="1"/>
            <a:r>
              <a:rPr lang="en-US" dirty="0"/>
              <a:t>Pelvic inequality</a:t>
            </a:r>
          </a:p>
          <a:p>
            <a:pPr lvl="1"/>
            <a:r>
              <a:rPr lang="en-US" dirty="0"/>
              <a:t>Early Lumbar spine degeneration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Normal pelvis 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/>
            <a:r>
              <a:rPr lang="en-US"/>
              <a:t>adult</a:t>
            </a:r>
          </a:p>
        </p:txBody>
      </p:sp>
      <p:pic>
        <p:nvPicPr>
          <p:cNvPr id="6148" name="Content Placeholder 4"/>
          <p:cNvPicPr>
            <a:picLocks noGrp="1"/>
          </p:cNvPicPr>
          <p:nvPr>
            <p:ph sz="half" idx="2"/>
          </p:nvPr>
        </p:nvPicPr>
        <p:blipFill>
          <a:blip r:embed="rId2" cstate="print"/>
          <a:srcRect l="1122" t="30563" r="68430" b="35963"/>
          <a:stretch>
            <a:fillRect/>
          </a:stretch>
        </p:blipFill>
        <p:spPr>
          <a:xfrm>
            <a:off x="714375" y="1785938"/>
            <a:ext cx="3651250" cy="2984500"/>
          </a:xfrm>
        </p:spPr>
      </p:pic>
      <p:sp>
        <p:nvSpPr>
          <p:cNvPr id="6149" name="Text Placeholder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 eaLnBrk="1" hangingPunct="1"/>
            <a:r>
              <a:rPr lang="en-US"/>
              <a:t>child</a:t>
            </a:r>
          </a:p>
        </p:txBody>
      </p:sp>
      <p:pic>
        <p:nvPicPr>
          <p:cNvPr id="6150" name="Picture 3" descr="D:\flash memory\log books\CASES\normal ddh\02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 l="21777" t="30463" r="17793" b="17990"/>
          <a:stretch>
            <a:fillRect/>
          </a:stretch>
        </p:blipFill>
        <p:spPr>
          <a:xfrm>
            <a:off x="5000625" y="1785938"/>
            <a:ext cx="3451225" cy="2917825"/>
          </a:xfrm>
        </p:spPr>
      </p:pic>
      <p:cxnSp>
        <p:nvCxnSpPr>
          <p:cNvPr id="10" name="Straight Arrow Connector 9"/>
          <p:cNvCxnSpPr/>
          <p:nvPr/>
        </p:nvCxnSpPr>
        <p:spPr>
          <a:xfrm rot="5400000">
            <a:off x="7858125" y="3071813"/>
            <a:ext cx="357187" cy="357188"/>
          </a:xfrm>
          <a:prstGeom prst="straightConnector1">
            <a:avLst/>
          </a:prstGeom>
          <a:ln w="3492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4403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6878" t="38829" r="35202" b="32761"/>
          <a:stretch>
            <a:fillRect/>
          </a:stretch>
        </p:blipFill>
        <p:spPr>
          <a:xfrm>
            <a:off x="2000250" y="2000250"/>
            <a:ext cx="5370513" cy="2928938"/>
          </a:xfr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5059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14438" y="642918"/>
            <a:ext cx="5929312" cy="1428760"/>
          </a:xfrm>
        </p:spPr>
        <p:txBody>
          <a:bodyPr rtlCol="0">
            <a:normAutofit fontScale="25000" lnSpcReduction="2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sz="12000" b="1" dirty="0" err="1">
                <a:latin typeface="Arial" pitchFamily="34" charset="0"/>
                <a:cs typeface="Arial" pitchFamily="34" charset="0"/>
              </a:rPr>
              <a:t>Perthes</a:t>
            </a:r>
            <a:r>
              <a:rPr lang="en-US" sz="12000" b="1" dirty="0">
                <a:latin typeface="Arial" pitchFamily="34" charset="0"/>
                <a:cs typeface="Arial" pitchFamily="34" charset="0"/>
              </a:rPr>
              <a:t> Disease: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dirty="0"/>
          </a:p>
          <a:p>
            <a:pPr marL="365760" indent="-256032" eaLnBrk="1" fontAlgn="auto" hangingPunct="1">
              <a:spcAft>
                <a:spcPts val="0"/>
              </a:spcAft>
              <a:buNone/>
              <a:defRPr/>
            </a:pPr>
            <a:r>
              <a:rPr lang="en-US" dirty="0"/>
              <a:t>  </a:t>
            </a:r>
            <a:r>
              <a:rPr lang="fr-FR" sz="9600" b="1" dirty="0" err="1">
                <a:latin typeface="Arial" pitchFamily="34" charset="0"/>
                <a:cs typeface="Arial" pitchFamily="34" charset="0"/>
              </a:rPr>
              <a:t>Legg</a:t>
            </a:r>
            <a:r>
              <a:rPr lang="fr-FR" sz="9600" b="1" dirty="0">
                <a:latin typeface="Arial" pitchFamily="34" charset="0"/>
                <a:cs typeface="Arial" pitchFamily="34" charset="0"/>
              </a:rPr>
              <a:t>-Calvé-Perthes </a:t>
            </a:r>
            <a:r>
              <a:rPr lang="fr-FR" sz="9600" b="1" dirty="0" err="1">
                <a:latin typeface="Arial" pitchFamily="34" charset="0"/>
                <a:cs typeface="Arial" pitchFamily="34" charset="0"/>
              </a:rPr>
              <a:t>Disease</a:t>
            </a:r>
            <a:endParaRPr lang="en-US" sz="9600" b="1" dirty="0">
              <a:latin typeface="Arial" pitchFamily="34" charset="0"/>
              <a:cs typeface="Arial" pitchFamily="34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dirty="0"/>
          </a:p>
        </p:txBody>
      </p:sp>
      <p:sp>
        <p:nvSpPr>
          <p:cNvPr id="46084" name="Content Placeholder 1"/>
          <p:cNvSpPr txBox="1">
            <a:spLocks/>
          </p:cNvSpPr>
          <p:nvPr/>
        </p:nvSpPr>
        <p:spPr bwMode="auto">
          <a:xfrm>
            <a:off x="1214438" y="214313"/>
            <a:ext cx="7215187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en-US" sz="2700">
                <a:latin typeface="Lucida Sans Unicode" pitchFamily="34" charset="0"/>
              </a:rPr>
              <a:t>	</a:t>
            </a:r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1214438" y="1785938"/>
            <a:ext cx="7500937" cy="44291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defRPr/>
            </a:pPr>
            <a:endParaRPr lang="en-US" sz="3000" dirty="0">
              <a:latin typeface="Arial" pitchFamily="34" charset="0"/>
              <a:ea typeface="Tahoma"/>
              <a:cs typeface="Arial" pitchFamily="34" charset="0"/>
              <a:sym typeface="Symbol"/>
            </a:endParaRPr>
          </a:p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defRPr/>
            </a:pPr>
            <a:endParaRPr lang="en-US" sz="2800" dirty="0">
              <a:latin typeface="Arial" pitchFamily="34" charset="0"/>
              <a:ea typeface="Tahoma"/>
              <a:cs typeface="Arial" pitchFamily="34" charset="0"/>
              <a:sym typeface="Symbol"/>
            </a:endParaRPr>
          </a:p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defRPr/>
            </a:pPr>
            <a:r>
              <a:rPr lang="en-US" sz="2700" dirty="0">
                <a:latin typeface="+mn-lt"/>
                <a:cs typeface="+mn-cs"/>
              </a:rPr>
              <a:t>			</a:t>
            </a:r>
          </a:p>
        </p:txBody>
      </p:sp>
      <p:pic>
        <p:nvPicPr>
          <p:cNvPr id="46086" name="Picture 3" descr="D:\flash memory\log books\CASES\normal ddh\02.jpg"/>
          <p:cNvPicPr>
            <a:picLocks noChangeAspect="1" noChangeArrowheads="1"/>
          </p:cNvPicPr>
          <p:nvPr/>
        </p:nvPicPr>
        <p:blipFill>
          <a:blip r:embed="rId3" cstate="print"/>
          <a:srcRect l="21777" t="30463" r="17793" b="17990"/>
          <a:stretch>
            <a:fillRect/>
          </a:stretch>
        </p:blipFill>
        <p:spPr bwMode="auto">
          <a:xfrm>
            <a:off x="2195736" y="2060848"/>
            <a:ext cx="4500594" cy="3803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val 8"/>
          <p:cNvSpPr/>
          <p:nvPr/>
        </p:nvSpPr>
        <p:spPr>
          <a:xfrm>
            <a:off x="5436097" y="4005064"/>
            <a:ext cx="432048" cy="360040"/>
          </a:xfrm>
          <a:prstGeom prst="ellipse">
            <a:avLst/>
          </a:prstGeom>
          <a:noFill/>
          <a:ln w="19050" cmpd="sng">
            <a:solidFill>
              <a:srgbClr val="FFFF00"/>
            </a:solidFill>
            <a:prstDash val="dash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14438" y="857250"/>
            <a:ext cx="5929312" cy="642938"/>
          </a:xfrm>
        </p:spPr>
        <p:txBody>
          <a:bodyPr rtlCol="0">
            <a:normAutofit fontScale="25000" lnSpcReduction="2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sz="12000" b="1" dirty="0" err="1">
                <a:latin typeface="Arial" pitchFamily="34" charset="0"/>
                <a:cs typeface="Arial" pitchFamily="34" charset="0"/>
              </a:rPr>
              <a:t>Perthes</a:t>
            </a:r>
            <a:r>
              <a:rPr lang="en-US" sz="12000" b="1" dirty="0">
                <a:latin typeface="Arial" pitchFamily="34" charset="0"/>
                <a:cs typeface="Arial" pitchFamily="34" charset="0"/>
              </a:rPr>
              <a:t> Disease: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dirty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/>
              <a:t>  			</a:t>
            </a:r>
          </a:p>
        </p:txBody>
      </p:sp>
      <p:sp>
        <p:nvSpPr>
          <p:cNvPr id="47107" name="Content Placeholder 1"/>
          <p:cNvSpPr txBox="1">
            <a:spLocks/>
          </p:cNvSpPr>
          <p:nvPr/>
        </p:nvSpPr>
        <p:spPr bwMode="auto">
          <a:xfrm>
            <a:off x="928688" y="928688"/>
            <a:ext cx="6143625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endParaRPr lang="en-US" sz="2700">
              <a:latin typeface="Lucida Sans Unicode" pitchFamily="34" charset="0"/>
            </a:endParaRPr>
          </a:p>
        </p:txBody>
      </p:sp>
      <p:sp>
        <p:nvSpPr>
          <p:cNvPr id="47108" name="Content Placeholder 1"/>
          <p:cNvSpPr txBox="1">
            <a:spLocks/>
          </p:cNvSpPr>
          <p:nvPr/>
        </p:nvSpPr>
        <p:spPr bwMode="auto">
          <a:xfrm>
            <a:off x="1214438" y="214313"/>
            <a:ext cx="7215187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en-US" sz="2700">
                <a:latin typeface="Lucida Sans Unicode" pitchFamily="34" charset="0"/>
              </a:rPr>
              <a:t>	</a:t>
            </a:r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1214438" y="1785938"/>
            <a:ext cx="7500937" cy="4429125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" pitchFamily="2" charset="2"/>
              <a:buChar char="Ø"/>
              <a:defRPr/>
            </a:pPr>
            <a:r>
              <a:rPr lang="en-US" sz="3000" dirty="0">
                <a:latin typeface="Arial" pitchFamily="34" charset="0"/>
                <a:ea typeface="Tahoma"/>
                <a:cs typeface="Arial" pitchFamily="34" charset="0"/>
                <a:sym typeface="Symbol"/>
              </a:rPr>
              <a:t>Where:	at the level of head of femur</a:t>
            </a:r>
          </a:p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" pitchFamily="2" charset="2"/>
              <a:buChar char="Ø"/>
              <a:defRPr/>
            </a:pPr>
            <a:r>
              <a:rPr lang="en-US" sz="3000" dirty="0">
                <a:latin typeface="Arial" pitchFamily="34" charset="0"/>
                <a:ea typeface="Tahoma"/>
                <a:cs typeface="Arial" pitchFamily="34" charset="0"/>
                <a:sym typeface="Symbol"/>
              </a:rPr>
              <a:t>Why:       </a:t>
            </a:r>
            <a:r>
              <a:rPr lang="en-US" sz="3000" dirty="0" err="1">
                <a:latin typeface="Arial" pitchFamily="34" charset="0"/>
                <a:ea typeface="Tahoma"/>
                <a:cs typeface="Arial" pitchFamily="34" charset="0"/>
                <a:sym typeface="Symbol"/>
              </a:rPr>
              <a:t>vascularity</a:t>
            </a:r>
            <a:r>
              <a:rPr lang="en-US" sz="3000" dirty="0">
                <a:latin typeface="Arial" pitchFamily="34" charset="0"/>
                <a:ea typeface="Tahoma"/>
                <a:cs typeface="Arial" pitchFamily="34" charset="0"/>
                <a:sym typeface="Symbol"/>
              </a:rPr>
              <a:t> of head of femur</a:t>
            </a:r>
          </a:p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defRPr/>
            </a:pPr>
            <a:r>
              <a:rPr lang="en-US" sz="3000" dirty="0">
                <a:latin typeface="Arial" pitchFamily="34" charset="0"/>
                <a:ea typeface="Tahoma"/>
                <a:cs typeface="Arial" pitchFamily="34" charset="0"/>
                <a:sym typeface="Symbol"/>
              </a:rPr>
              <a:t>		           (</a:t>
            </a:r>
            <a:r>
              <a:rPr lang="en-US" sz="3000" dirty="0" err="1">
                <a:latin typeface="Arial" pitchFamily="34" charset="0"/>
                <a:ea typeface="Tahoma"/>
                <a:cs typeface="Arial" pitchFamily="34" charset="0"/>
                <a:sym typeface="Symbol"/>
              </a:rPr>
              <a:t>avascular</a:t>
            </a:r>
            <a:r>
              <a:rPr lang="en-US" sz="3000" dirty="0">
                <a:latin typeface="Arial" pitchFamily="34" charset="0"/>
                <a:ea typeface="Tahoma"/>
                <a:cs typeface="Arial" pitchFamily="34" charset="0"/>
                <a:sym typeface="Symbol"/>
              </a:rPr>
              <a:t> necrosis)</a:t>
            </a:r>
          </a:p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defRPr/>
            </a:pPr>
            <a:r>
              <a:rPr lang="en-US" sz="3000" dirty="0">
                <a:latin typeface="Arial" pitchFamily="34" charset="0"/>
                <a:ea typeface="Tahoma"/>
                <a:cs typeface="Arial" pitchFamily="34" charset="0"/>
                <a:sym typeface="Symbol"/>
              </a:rPr>
              <a:t>	</a:t>
            </a:r>
          </a:p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defRPr/>
            </a:pPr>
            <a:r>
              <a:rPr lang="en-US" sz="3000" dirty="0">
                <a:latin typeface="Arial" pitchFamily="34" charset="0"/>
                <a:ea typeface="Tahoma"/>
                <a:cs typeface="Arial" pitchFamily="34" charset="0"/>
                <a:sym typeface="Symbol"/>
              </a:rPr>
              <a:t>Cause </a:t>
            </a:r>
            <a:r>
              <a:rPr lang="en-US" sz="3000" dirty="0">
                <a:latin typeface="Arial" pitchFamily="34" charset="0"/>
                <a:ea typeface="Tahoma"/>
                <a:cs typeface="Arial" pitchFamily="34" charset="0"/>
                <a:sym typeface="Wingdings" pitchFamily="2" charset="2"/>
              </a:rPr>
              <a:t> </a:t>
            </a:r>
            <a:r>
              <a:rPr lang="en-US" sz="4600" b="1" dirty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  <a:sym typeface="Wingdings" pitchFamily="2" charset="2"/>
              </a:rPr>
              <a:t>unknown</a:t>
            </a:r>
            <a:endParaRPr lang="en-US" sz="3000" b="1" dirty="0">
              <a:solidFill>
                <a:srgbClr val="FF0000"/>
              </a:solidFill>
              <a:latin typeface="Arial" pitchFamily="34" charset="0"/>
              <a:ea typeface="Tahoma"/>
              <a:cs typeface="Arial" pitchFamily="34" charset="0"/>
              <a:sym typeface="Wingdings" pitchFamily="2" charset="2"/>
            </a:endParaRPr>
          </a:p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defRPr/>
            </a:pPr>
            <a:endParaRPr lang="en-US" sz="3000" dirty="0">
              <a:latin typeface="Arial" pitchFamily="34" charset="0"/>
              <a:ea typeface="Tahoma"/>
              <a:cs typeface="Arial" pitchFamily="34" charset="0"/>
              <a:sym typeface="Wingdings" pitchFamily="2" charset="2"/>
            </a:endParaRPr>
          </a:p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defRPr/>
            </a:pPr>
            <a:r>
              <a:rPr lang="en-US" sz="3000" dirty="0">
                <a:latin typeface="Arial" pitchFamily="34" charset="0"/>
                <a:ea typeface="Tahoma"/>
                <a:cs typeface="Arial" pitchFamily="34" charset="0"/>
                <a:sym typeface="Wingdings" pitchFamily="2" charset="2"/>
              </a:rPr>
              <a:t>Typical :</a:t>
            </a:r>
          </a:p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defRPr/>
            </a:pPr>
            <a:r>
              <a:rPr lang="en-US" sz="3000" dirty="0">
                <a:latin typeface="Arial" pitchFamily="34" charset="0"/>
                <a:ea typeface="Tahoma"/>
                <a:cs typeface="Arial" pitchFamily="34" charset="0"/>
                <a:sym typeface="Wingdings" pitchFamily="2" charset="2"/>
              </a:rPr>
              <a:t>       4-8 years</a:t>
            </a:r>
          </a:p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defRPr/>
            </a:pPr>
            <a:r>
              <a:rPr lang="en-US" sz="3000" dirty="0">
                <a:latin typeface="Arial" pitchFamily="34" charset="0"/>
                <a:ea typeface="Tahoma"/>
                <a:cs typeface="Arial" pitchFamily="34" charset="0"/>
                <a:sym typeface="Wingdings" pitchFamily="2" charset="2"/>
              </a:rPr>
              <a:t>	 </a:t>
            </a:r>
            <a:r>
              <a:rPr lang="en-US" sz="3000" dirty="0">
                <a:latin typeface="Arial" pitchFamily="34" charset="0"/>
                <a:ea typeface="Tahoma"/>
                <a:cs typeface="Arial" pitchFamily="34" charset="0"/>
                <a:sym typeface="Symbol"/>
              </a:rPr>
              <a:t> </a:t>
            </a:r>
            <a:r>
              <a:rPr lang="en-US" sz="3000" dirty="0">
                <a:latin typeface="Arial" pitchFamily="34" charset="0"/>
                <a:ea typeface="Tahoma"/>
                <a:cs typeface="Arial" pitchFamily="34" charset="0"/>
                <a:sym typeface="Wingdings" pitchFamily="2" charset="2"/>
              </a:rPr>
              <a:t>in males</a:t>
            </a:r>
          </a:p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defRPr/>
            </a:pPr>
            <a:r>
              <a:rPr lang="en-US" sz="3000" dirty="0">
                <a:latin typeface="Arial" pitchFamily="34" charset="0"/>
                <a:ea typeface="Tahoma"/>
                <a:cs typeface="Arial" pitchFamily="34" charset="0"/>
                <a:sym typeface="Wingdings" pitchFamily="2" charset="2"/>
              </a:rPr>
              <a:t>	 </a:t>
            </a:r>
            <a:r>
              <a:rPr lang="en-US" sz="3000" dirty="0">
                <a:latin typeface="Arial" pitchFamily="34" charset="0"/>
                <a:ea typeface="Tahoma"/>
                <a:cs typeface="Arial" pitchFamily="34" charset="0"/>
                <a:sym typeface="Symbol"/>
              </a:rPr>
              <a:t> in obese</a:t>
            </a:r>
            <a:r>
              <a:rPr lang="en-US" sz="3000" dirty="0">
                <a:latin typeface="Arial" pitchFamily="34" charset="0"/>
                <a:ea typeface="Tahoma"/>
                <a:cs typeface="Arial" pitchFamily="34" charset="0"/>
                <a:sym typeface="Wingdings" pitchFamily="2" charset="2"/>
              </a:rPr>
              <a:t> </a:t>
            </a:r>
            <a:endParaRPr lang="en-US" sz="3000" dirty="0">
              <a:latin typeface="Arial" pitchFamily="34" charset="0"/>
              <a:ea typeface="Tahoma"/>
              <a:cs typeface="Arial" pitchFamily="34" charset="0"/>
              <a:sym typeface="Symbol"/>
            </a:endParaRPr>
          </a:p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defRPr/>
            </a:pPr>
            <a:endParaRPr lang="en-US" sz="3000" dirty="0">
              <a:latin typeface="Arial" pitchFamily="34" charset="0"/>
              <a:ea typeface="Tahoma"/>
              <a:cs typeface="Arial" pitchFamily="34" charset="0"/>
              <a:sym typeface="Symbol"/>
            </a:endParaRPr>
          </a:p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defRPr/>
            </a:pPr>
            <a:endParaRPr lang="en-US" sz="2800" dirty="0">
              <a:latin typeface="Arial" pitchFamily="34" charset="0"/>
              <a:ea typeface="Tahoma"/>
              <a:cs typeface="Arial" pitchFamily="34" charset="0"/>
              <a:sym typeface="Symbol"/>
            </a:endParaRPr>
          </a:p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defRPr/>
            </a:pPr>
            <a:r>
              <a:rPr lang="en-US" sz="2700" dirty="0">
                <a:latin typeface="+mn-lt"/>
                <a:cs typeface="+mn-cs"/>
              </a:rPr>
              <a:t>			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8131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b="1"/>
              <a:t>       </a:t>
            </a:r>
          </a:p>
          <a:p>
            <a:pPr eaLnBrk="1" hangingPunct="1">
              <a:buFont typeface="Arial" charset="0"/>
              <a:buNone/>
            </a:pPr>
            <a:endParaRPr lang="en-US" b="1"/>
          </a:p>
          <a:p>
            <a:pPr eaLnBrk="1" hangingPunct="1">
              <a:buFont typeface="Arial" charset="0"/>
              <a:buNone/>
            </a:pPr>
            <a:r>
              <a:rPr lang="en-US" b="1"/>
              <a:t>  Severity</a:t>
            </a:r>
            <a:r>
              <a:rPr lang="en-US"/>
              <a:t> of the disease depends on :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/>
              <a:t>         the amount of femoral head involvement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49155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 l="13931" t="27780" r="9306" b="18555"/>
          <a:stretch>
            <a:fillRect/>
          </a:stretch>
        </p:blipFill>
        <p:spPr>
          <a:xfrm>
            <a:off x="1500188" y="2143125"/>
            <a:ext cx="6357937" cy="3500438"/>
          </a:xfr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14438" y="857250"/>
            <a:ext cx="5929312" cy="642938"/>
          </a:xfrm>
        </p:spPr>
        <p:txBody>
          <a:bodyPr rtlCol="0">
            <a:normAutofit fontScale="25000" lnSpcReduction="2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sz="12000" b="1" dirty="0">
                <a:latin typeface="Arial" pitchFamily="34" charset="0"/>
                <a:cs typeface="Arial" pitchFamily="34" charset="0"/>
              </a:rPr>
              <a:t>History: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dirty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/>
              <a:t>  			</a:t>
            </a:r>
          </a:p>
        </p:txBody>
      </p:sp>
      <p:sp>
        <p:nvSpPr>
          <p:cNvPr id="50179" name="Content Placeholder 1"/>
          <p:cNvSpPr txBox="1">
            <a:spLocks/>
          </p:cNvSpPr>
          <p:nvPr/>
        </p:nvSpPr>
        <p:spPr bwMode="auto">
          <a:xfrm>
            <a:off x="928688" y="928688"/>
            <a:ext cx="6143625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endParaRPr lang="en-US" sz="2700">
              <a:latin typeface="Lucida Sans Unicode" pitchFamily="34" charset="0"/>
            </a:endParaRPr>
          </a:p>
        </p:txBody>
      </p:sp>
      <p:sp>
        <p:nvSpPr>
          <p:cNvPr id="50180" name="Content Placeholder 1"/>
          <p:cNvSpPr txBox="1">
            <a:spLocks/>
          </p:cNvSpPr>
          <p:nvPr/>
        </p:nvSpPr>
        <p:spPr bwMode="auto">
          <a:xfrm>
            <a:off x="1214438" y="214313"/>
            <a:ext cx="7215187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en-US" sz="2700">
                <a:latin typeface="Lucida Sans Unicode" pitchFamily="34" charset="0"/>
              </a:rPr>
              <a:t>	</a:t>
            </a:r>
          </a:p>
        </p:txBody>
      </p:sp>
      <p:sp>
        <p:nvSpPr>
          <p:cNvPr id="50181" name="Content Placeholder 1"/>
          <p:cNvSpPr txBox="1">
            <a:spLocks/>
          </p:cNvSpPr>
          <p:nvPr/>
        </p:nvSpPr>
        <p:spPr bwMode="auto">
          <a:xfrm>
            <a:off x="1214438" y="1785938"/>
            <a:ext cx="7500937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" pitchFamily="2" charset="2"/>
              <a:buChar char="Ø"/>
            </a:pPr>
            <a:r>
              <a:rPr lang="en-US" sz="3000">
                <a:cs typeface="Tahoma" pitchFamily="34" charset="0"/>
                <a:sym typeface="Symbol" pitchFamily="18" charset="2"/>
              </a:rPr>
              <a:t>Hip pain or knee pain</a:t>
            </a: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" pitchFamily="2" charset="2"/>
              <a:buChar char="Ø"/>
            </a:pPr>
            <a:r>
              <a:rPr lang="en-US" sz="3000">
                <a:cs typeface="Tahoma" pitchFamily="34" charset="0"/>
                <a:sym typeface="Symbol" pitchFamily="18" charset="2"/>
              </a:rPr>
              <a:t>Minor trauma or no trauma</a:t>
            </a: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" pitchFamily="2" charset="2"/>
              <a:buChar char="Ø"/>
            </a:pPr>
            <a:r>
              <a:rPr lang="en-US" sz="3000">
                <a:cs typeface="Tahoma" pitchFamily="34" charset="0"/>
                <a:sym typeface="Symbol" pitchFamily="18" charset="2"/>
              </a:rPr>
              <a:t>Painful limping</a:t>
            </a: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</a:pPr>
            <a:endParaRPr lang="en-US" sz="3000">
              <a:cs typeface="Tahoma" pitchFamily="34" charset="0"/>
              <a:sym typeface="Symbol" pitchFamily="18" charset="2"/>
            </a:endParaRP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</a:pPr>
            <a:endParaRPr lang="en-US" sz="2800">
              <a:cs typeface="Tahoma" pitchFamily="34" charset="0"/>
              <a:sym typeface="Symbol" pitchFamily="18" charset="2"/>
            </a:endParaRP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en-US" sz="2700">
                <a:latin typeface="Lucida Sans Unicode" pitchFamily="34" charset="0"/>
                <a:cs typeface="Tahoma" pitchFamily="34" charset="0"/>
              </a:rPr>
              <a:t>			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14438" y="857250"/>
            <a:ext cx="5929312" cy="642938"/>
          </a:xfrm>
        </p:spPr>
        <p:txBody>
          <a:bodyPr rtlCol="0">
            <a:normAutofit fontScale="25000" lnSpcReduction="2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sz="12000" b="1" dirty="0">
                <a:latin typeface="Arial" pitchFamily="34" charset="0"/>
                <a:cs typeface="Arial" pitchFamily="34" charset="0"/>
              </a:rPr>
              <a:t>On Examination: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dirty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/>
              <a:t>  			</a:t>
            </a:r>
          </a:p>
        </p:txBody>
      </p:sp>
      <p:sp>
        <p:nvSpPr>
          <p:cNvPr id="51203" name="Content Placeholder 1"/>
          <p:cNvSpPr txBox="1">
            <a:spLocks/>
          </p:cNvSpPr>
          <p:nvPr/>
        </p:nvSpPr>
        <p:spPr bwMode="auto">
          <a:xfrm>
            <a:off x="928688" y="928688"/>
            <a:ext cx="6143625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endParaRPr lang="en-US" sz="2700">
              <a:latin typeface="Lucida Sans Unicode" pitchFamily="34" charset="0"/>
            </a:endParaRPr>
          </a:p>
        </p:txBody>
      </p:sp>
      <p:sp>
        <p:nvSpPr>
          <p:cNvPr id="51204" name="Content Placeholder 1"/>
          <p:cNvSpPr txBox="1">
            <a:spLocks/>
          </p:cNvSpPr>
          <p:nvPr/>
        </p:nvSpPr>
        <p:spPr bwMode="auto">
          <a:xfrm>
            <a:off x="1214438" y="214313"/>
            <a:ext cx="7215187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en-US" sz="2700">
                <a:latin typeface="Lucida Sans Unicode" pitchFamily="34" charset="0"/>
              </a:rPr>
              <a:t>	</a:t>
            </a:r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1214438" y="1785938"/>
            <a:ext cx="7500937" cy="44291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" pitchFamily="2" charset="2"/>
              <a:buChar char="Ø"/>
              <a:defRPr/>
            </a:pPr>
            <a:r>
              <a:rPr lang="en-US" sz="3000" dirty="0">
                <a:latin typeface="Arial" pitchFamily="34" charset="0"/>
                <a:ea typeface="Tahoma"/>
                <a:cs typeface="Arial" pitchFamily="34" charset="0"/>
                <a:sym typeface="Symbol"/>
              </a:rPr>
              <a:t> Abduction</a:t>
            </a:r>
          </a:p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" pitchFamily="2" charset="2"/>
              <a:buChar char="Ø"/>
              <a:defRPr/>
            </a:pPr>
            <a:r>
              <a:rPr lang="en-US" sz="3000" dirty="0">
                <a:latin typeface="Arial" pitchFamily="34" charset="0"/>
                <a:ea typeface="Tahoma"/>
                <a:cs typeface="Arial" pitchFamily="34" charset="0"/>
                <a:sym typeface="Symbol"/>
              </a:rPr>
              <a:t> IR (internal rotation)</a:t>
            </a:r>
          </a:p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" pitchFamily="2" charset="2"/>
              <a:buChar char="Ø"/>
              <a:defRPr/>
            </a:pPr>
            <a:r>
              <a:rPr lang="en-US" sz="3000" dirty="0">
                <a:latin typeface="Arial" pitchFamily="34" charset="0"/>
                <a:ea typeface="Tahoma"/>
                <a:cs typeface="Arial" pitchFamily="34" charset="0"/>
                <a:sym typeface="Symbol"/>
              </a:rPr>
              <a:t>Usually painful range of motion    </a:t>
            </a:r>
          </a:p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" pitchFamily="2" charset="2"/>
              <a:buChar char="Ø"/>
              <a:defRPr/>
            </a:pPr>
            <a:r>
              <a:rPr lang="en-US" sz="3000" dirty="0">
                <a:latin typeface="Arial" pitchFamily="34" charset="0"/>
                <a:ea typeface="Tahoma"/>
                <a:cs typeface="Arial" pitchFamily="34" charset="0"/>
                <a:sym typeface="Symbol"/>
              </a:rPr>
              <a:t>Limping (painful)</a:t>
            </a:r>
          </a:p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defRPr/>
            </a:pPr>
            <a:endParaRPr lang="en-US" sz="3000" dirty="0">
              <a:latin typeface="Arial" pitchFamily="34" charset="0"/>
              <a:ea typeface="Tahoma"/>
              <a:cs typeface="Arial" pitchFamily="34" charset="0"/>
              <a:sym typeface="Symbol"/>
            </a:endParaRPr>
          </a:p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defRPr/>
            </a:pPr>
            <a:endParaRPr lang="en-US" sz="3000" dirty="0">
              <a:latin typeface="Arial" pitchFamily="34" charset="0"/>
              <a:ea typeface="Tahoma"/>
              <a:cs typeface="Arial" pitchFamily="34" charset="0"/>
              <a:sym typeface="Symbol"/>
            </a:endParaRPr>
          </a:p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defRPr/>
            </a:pPr>
            <a:endParaRPr lang="en-US" sz="2800" dirty="0">
              <a:latin typeface="Arial" pitchFamily="34" charset="0"/>
              <a:ea typeface="Tahoma"/>
              <a:cs typeface="Arial" pitchFamily="34" charset="0"/>
              <a:sym typeface="Symbol"/>
            </a:endParaRPr>
          </a:p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defRPr/>
            </a:pPr>
            <a:r>
              <a:rPr lang="en-US" sz="2700" dirty="0">
                <a:latin typeface="+mn-lt"/>
                <a:cs typeface="+mn-cs"/>
              </a:rPr>
              <a:t>			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7804" t="27780" r="37977" b="21711"/>
          <a:stretch>
            <a:fillRect/>
          </a:stretch>
        </p:blipFill>
        <p:spPr bwMode="auto">
          <a:xfrm>
            <a:off x="0" y="0"/>
            <a:ext cx="4295182" cy="3714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27295" t="30000" r="38281" b="27500"/>
          <a:stretch>
            <a:fillRect/>
          </a:stretch>
        </p:blipFill>
        <p:spPr bwMode="auto">
          <a:xfrm>
            <a:off x="4286248" y="3343880"/>
            <a:ext cx="4857752" cy="3514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14438" y="857250"/>
            <a:ext cx="5929312" cy="642938"/>
          </a:xfrm>
        </p:spPr>
        <p:txBody>
          <a:bodyPr rtlCol="0">
            <a:normAutofit fontScale="25000" lnSpcReduction="2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sz="12000" b="1" dirty="0">
                <a:latin typeface="Arial" pitchFamily="34" charset="0"/>
                <a:cs typeface="Arial" pitchFamily="34" charset="0"/>
              </a:rPr>
              <a:t>Ix: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dirty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/>
              <a:t>  			</a:t>
            </a:r>
          </a:p>
        </p:txBody>
      </p:sp>
      <p:sp>
        <p:nvSpPr>
          <p:cNvPr id="52227" name="Content Placeholder 1"/>
          <p:cNvSpPr txBox="1">
            <a:spLocks/>
          </p:cNvSpPr>
          <p:nvPr/>
        </p:nvSpPr>
        <p:spPr bwMode="auto">
          <a:xfrm>
            <a:off x="928688" y="928688"/>
            <a:ext cx="6143625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endParaRPr lang="en-US" sz="2700">
              <a:latin typeface="Lucida Sans Unicode" pitchFamily="34" charset="0"/>
            </a:endParaRPr>
          </a:p>
        </p:txBody>
      </p:sp>
      <p:sp>
        <p:nvSpPr>
          <p:cNvPr id="52228" name="Content Placeholder 1"/>
          <p:cNvSpPr txBox="1">
            <a:spLocks/>
          </p:cNvSpPr>
          <p:nvPr/>
        </p:nvSpPr>
        <p:spPr bwMode="auto">
          <a:xfrm>
            <a:off x="1214438" y="214313"/>
            <a:ext cx="7215187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en-US" sz="2700">
                <a:latin typeface="Lucida Sans Unicode" pitchFamily="34" charset="0"/>
              </a:rPr>
              <a:t>	</a:t>
            </a:r>
          </a:p>
        </p:txBody>
      </p:sp>
      <p:sp>
        <p:nvSpPr>
          <p:cNvPr id="52229" name="Content Placeholder 1"/>
          <p:cNvSpPr txBox="1">
            <a:spLocks/>
          </p:cNvSpPr>
          <p:nvPr/>
        </p:nvSpPr>
        <p:spPr bwMode="auto">
          <a:xfrm>
            <a:off x="1214438" y="1785938"/>
            <a:ext cx="7500937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" pitchFamily="2" charset="2"/>
              <a:buChar char="Ø"/>
            </a:pPr>
            <a:r>
              <a:rPr lang="en-US" sz="3000" dirty="0">
                <a:cs typeface="Tahoma" pitchFamily="34" charset="0"/>
                <a:sym typeface="Symbol" pitchFamily="18" charset="2"/>
              </a:rPr>
              <a:t>X-ray: - knee</a:t>
            </a: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en-US" sz="3000" dirty="0">
                <a:cs typeface="Tahoma" pitchFamily="34" charset="0"/>
                <a:sym typeface="Symbol" pitchFamily="18" charset="2"/>
              </a:rPr>
              <a:t>             - Pelvis </a:t>
            </a:r>
            <a:r>
              <a:rPr lang="en-US" sz="3000" dirty="0">
                <a:cs typeface="Tahoma" pitchFamily="34" charset="0"/>
                <a:sym typeface="Wingdings" pitchFamily="2" charset="2"/>
              </a:rPr>
              <a:t> </a:t>
            </a:r>
            <a:r>
              <a:rPr lang="en-US" sz="3000" dirty="0">
                <a:cs typeface="Tahoma" pitchFamily="34" charset="0"/>
                <a:sym typeface="Symbol" pitchFamily="18" charset="2"/>
              </a:rPr>
              <a:t> head size</a:t>
            </a: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en-US" sz="3000" dirty="0">
                <a:cs typeface="Tahoma" pitchFamily="34" charset="0"/>
                <a:sym typeface="Symbol" pitchFamily="18" charset="2"/>
              </a:rPr>
              <a:t>                             (irregular shape)</a:t>
            </a: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" pitchFamily="2" charset="2"/>
              <a:buChar char="Ø"/>
            </a:pPr>
            <a:endParaRPr lang="en-US" sz="3000" dirty="0">
              <a:cs typeface="Tahoma" pitchFamily="34" charset="0"/>
              <a:sym typeface="Symbol" pitchFamily="18" charset="2"/>
            </a:endParaRP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" pitchFamily="2" charset="2"/>
              <a:buChar char="Ø"/>
            </a:pPr>
            <a:r>
              <a:rPr lang="en-US" sz="3000" dirty="0">
                <a:cs typeface="Tahoma" pitchFamily="34" charset="0"/>
                <a:sym typeface="Symbol" pitchFamily="18" charset="2"/>
              </a:rPr>
              <a:t>If early:</a:t>
            </a:r>
          </a:p>
          <a:p>
            <a:pPr marL="1279525" lvl="2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" pitchFamily="2" charset="2"/>
              <a:buChar char="Ø"/>
            </a:pPr>
            <a:r>
              <a:rPr lang="en-US" sz="3000" dirty="0">
                <a:cs typeface="Tahoma" pitchFamily="34" charset="0"/>
                <a:sym typeface="Symbol" pitchFamily="18" charset="2"/>
              </a:rPr>
              <a:t>X-ray might not show anything</a:t>
            </a:r>
          </a:p>
          <a:p>
            <a:pPr marL="1279525" lvl="2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" pitchFamily="2" charset="2"/>
              <a:buChar char="Ø"/>
            </a:pPr>
            <a:r>
              <a:rPr lang="en-US" sz="3000" dirty="0">
                <a:solidFill>
                  <a:srgbClr val="FF0000"/>
                </a:solidFill>
                <a:cs typeface="Tahoma" pitchFamily="34" charset="0"/>
                <a:sym typeface="Symbol" pitchFamily="18" charset="2"/>
              </a:rPr>
              <a:t>MRI</a:t>
            </a:r>
            <a:r>
              <a:rPr lang="en-US" sz="3000" dirty="0">
                <a:cs typeface="Tahoma" pitchFamily="34" charset="0"/>
                <a:sym typeface="Symbol" pitchFamily="18" charset="2"/>
              </a:rPr>
              <a:t> can help</a:t>
            </a: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</a:pPr>
            <a:endParaRPr lang="en-US" sz="3000" dirty="0">
              <a:cs typeface="Tahoma" pitchFamily="34" charset="0"/>
              <a:sym typeface="Symbol" pitchFamily="18" charset="2"/>
            </a:endParaRP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</a:pPr>
            <a:endParaRPr lang="en-US" sz="3000" dirty="0">
              <a:cs typeface="Tahoma" pitchFamily="34" charset="0"/>
              <a:sym typeface="Symbol" pitchFamily="18" charset="2"/>
            </a:endParaRP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</a:pPr>
            <a:endParaRPr lang="en-US" sz="2800" dirty="0">
              <a:cs typeface="Tahoma" pitchFamily="34" charset="0"/>
              <a:sym typeface="Symbol" pitchFamily="18" charset="2"/>
            </a:endParaRP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en-US" sz="2700" dirty="0">
                <a:latin typeface="Lucida Sans Unicode" pitchFamily="34" charset="0"/>
                <a:cs typeface="Tahoma" pitchFamily="34" charset="0"/>
              </a:rPr>
              <a:t>			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Normal pelvis </a:t>
            </a:r>
          </a:p>
        </p:txBody>
      </p:sp>
      <p:sp>
        <p:nvSpPr>
          <p:cNvPr id="7171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/>
            <a:r>
              <a:rPr lang="en-US"/>
              <a:t>adult</a:t>
            </a:r>
          </a:p>
        </p:txBody>
      </p:sp>
      <p:pic>
        <p:nvPicPr>
          <p:cNvPr id="7172" name="Content Placeholder 4"/>
          <p:cNvPicPr>
            <a:picLocks noGrp="1"/>
          </p:cNvPicPr>
          <p:nvPr>
            <p:ph sz="half" idx="2"/>
          </p:nvPr>
        </p:nvPicPr>
        <p:blipFill>
          <a:blip r:embed="rId2" cstate="print"/>
          <a:srcRect l="1122" t="30563" r="68430" b="35963"/>
          <a:stretch>
            <a:fillRect/>
          </a:stretch>
        </p:blipFill>
        <p:spPr>
          <a:xfrm>
            <a:off x="714375" y="1785938"/>
            <a:ext cx="3651250" cy="2984500"/>
          </a:xfrm>
        </p:spPr>
      </p:pic>
      <p:sp>
        <p:nvSpPr>
          <p:cNvPr id="7173" name="Text Placeholder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 eaLnBrk="1" hangingPunct="1"/>
            <a:r>
              <a:rPr lang="en-US"/>
              <a:t>child</a:t>
            </a:r>
          </a:p>
        </p:txBody>
      </p:sp>
      <p:pic>
        <p:nvPicPr>
          <p:cNvPr id="7174" name="Picture 3" descr="D:\flash memory\log books\CASES\normal ddh\02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 l="21777" t="30463" r="17793" b="17990"/>
          <a:stretch>
            <a:fillRect/>
          </a:stretch>
        </p:blipFill>
        <p:spPr>
          <a:xfrm>
            <a:off x="5000625" y="1785938"/>
            <a:ext cx="3451225" cy="2917825"/>
          </a:xfrm>
        </p:spPr>
      </p:pic>
      <p:sp>
        <p:nvSpPr>
          <p:cNvPr id="9" name="Oval 8"/>
          <p:cNvSpPr/>
          <p:nvPr/>
        </p:nvSpPr>
        <p:spPr>
          <a:xfrm>
            <a:off x="7500938" y="3286125"/>
            <a:ext cx="285750" cy="285750"/>
          </a:xfrm>
          <a:prstGeom prst="ellipse">
            <a:avLst/>
          </a:prstGeom>
          <a:noFill/>
          <a:ln w="19050" cmpd="sng">
            <a:solidFill>
              <a:srgbClr val="FFFF00"/>
            </a:solidFill>
            <a:prstDash val="dash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53251" name="Picture 2" descr="C:\Users\CSC-HP\Desktop\Perthes-ap-pelvi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14563" y="1785938"/>
            <a:ext cx="4357687" cy="3498850"/>
          </a:xfrm>
          <a:noFill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14438" y="857250"/>
            <a:ext cx="5929312" cy="642938"/>
          </a:xfrm>
        </p:spPr>
        <p:txBody>
          <a:bodyPr rtlCol="0">
            <a:normAutofit fontScale="25000" lnSpcReduction="2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sz="12000" b="1" dirty="0">
                <a:latin typeface="Arial" pitchFamily="34" charset="0"/>
                <a:cs typeface="Arial" pitchFamily="34" charset="0"/>
              </a:rPr>
              <a:t>Treatment: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dirty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/>
              <a:t>  			</a:t>
            </a:r>
          </a:p>
        </p:txBody>
      </p:sp>
      <p:sp>
        <p:nvSpPr>
          <p:cNvPr id="54275" name="Content Placeholder 1"/>
          <p:cNvSpPr txBox="1">
            <a:spLocks/>
          </p:cNvSpPr>
          <p:nvPr/>
        </p:nvSpPr>
        <p:spPr bwMode="auto">
          <a:xfrm>
            <a:off x="928688" y="928688"/>
            <a:ext cx="6143625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endParaRPr lang="en-US" sz="2700">
              <a:latin typeface="Lucida Sans Unicode" pitchFamily="34" charset="0"/>
            </a:endParaRPr>
          </a:p>
        </p:txBody>
      </p:sp>
      <p:sp>
        <p:nvSpPr>
          <p:cNvPr id="54276" name="Content Placeholder 1"/>
          <p:cNvSpPr txBox="1">
            <a:spLocks/>
          </p:cNvSpPr>
          <p:nvPr/>
        </p:nvSpPr>
        <p:spPr bwMode="auto">
          <a:xfrm>
            <a:off x="1214438" y="214313"/>
            <a:ext cx="7215187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en-US" sz="2700">
                <a:latin typeface="Lucida Sans Unicode" pitchFamily="34" charset="0"/>
              </a:rPr>
              <a:t>	</a:t>
            </a:r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1214438" y="1785938"/>
            <a:ext cx="7500937" cy="4429125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" pitchFamily="2" charset="2"/>
              <a:buChar char="Ø"/>
              <a:defRPr/>
            </a:pPr>
            <a:r>
              <a:rPr lang="en-US" sz="3000" dirty="0">
                <a:latin typeface="Arial" pitchFamily="34" charset="0"/>
                <a:ea typeface="Tahoma"/>
                <a:cs typeface="Arial" pitchFamily="34" charset="0"/>
                <a:sym typeface="Symbol"/>
              </a:rPr>
              <a:t>Very controversy</a:t>
            </a:r>
          </a:p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" pitchFamily="2" charset="2"/>
              <a:buChar char="Ø"/>
              <a:defRPr/>
            </a:pPr>
            <a:r>
              <a:rPr lang="en-US" sz="3000" dirty="0">
                <a:latin typeface="Arial" pitchFamily="34" charset="0"/>
                <a:ea typeface="Tahoma"/>
                <a:cs typeface="Arial" pitchFamily="34" charset="0"/>
                <a:sym typeface="Symbol"/>
              </a:rPr>
              <a:t>Refer to pediatric orthopedics as an urgent case</a:t>
            </a:r>
          </a:p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" pitchFamily="2" charset="2"/>
              <a:buChar char="Ø"/>
              <a:defRPr/>
            </a:pPr>
            <a:r>
              <a:rPr lang="en-US" sz="3000" dirty="0">
                <a:latin typeface="Arial" pitchFamily="34" charset="0"/>
                <a:ea typeface="Tahoma"/>
                <a:cs typeface="Arial" pitchFamily="34" charset="0"/>
                <a:sym typeface="Symbol"/>
              </a:rPr>
              <a:t>Guidelines of treatment:</a:t>
            </a:r>
          </a:p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defRPr/>
            </a:pPr>
            <a:r>
              <a:rPr lang="en-US" sz="3000" dirty="0">
                <a:latin typeface="Arial" pitchFamily="34" charset="0"/>
                <a:ea typeface="Tahoma"/>
                <a:cs typeface="Arial" pitchFamily="34" charset="0"/>
                <a:sym typeface="Symbol"/>
              </a:rPr>
              <a:t>		&gt; </a:t>
            </a:r>
            <a:r>
              <a:rPr lang="en-US" sz="3000" dirty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  <a:sym typeface="Symbol"/>
              </a:rPr>
              <a:t>Control</a:t>
            </a:r>
            <a:r>
              <a:rPr lang="en-US" sz="3000" dirty="0">
                <a:latin typeface="Arial" pitchFamily="34" charset="0"/>
                <a:ea typeface="Tahoma"/>
                <a:cs typeface="Arial" pitchFamily="34" charset="0"/>
                <a:sym typeface="Symbol"/>
              </a:rPr>
              <a:t> </a:t>
            </a:r>
            <a:r>
              <a:rPr lang="en-US" sz="3000" dirty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  <a:sym typeface="Symbol"/>
              </a:rPr>
              <a:t>pain</a:t>
            </a:r>
          </a:p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defRPr/>
            </a:pPr>
            <a:r>
              <a:rPr lang="en-US" sz="3000" dirty="0">
                <a:latin typeface="Arial" pitchFamily="34" charset="0"/>
                <a:ea typeface="Tahoma"/>
                <a:cs typeface="Arial" pitchFamily="34" charset="0"/>
                <a:sym typeface="Symbol"/>
              </a:rPr>
              <a:t>		&gt; Maintain </a:t>
            </a:r>
            <a:r>
              <a:rPr lang="en-US" sz="3000" dirty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  <a:sym typeface="Symbol"/>
              </a:rPr>
              <a:t>ROM</a:t>
            </a:r>
          </a:p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defRPr/>
            </a:pPr>
            <a:r>
              <a:rPr lang="en-US" sz="3000" dirty="0">
                <a:latin typeface="Arial" pitchFamily="34" charset="0"/>
                <a:ea typeface="Tahoma"/>
                <a:cs typeface="Arial" pitchFamily="34" charset="0"/>
                <a:sym typeface="Symbol"/>
              </a:rPr>
              <a:t>		&gt; Hip </a:t>
            </a:r>
            <a:r>
              <a:rPr lang="en-US" sz="3000" dirty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  <a:sym typeface="Symbol"/>
              </a:rPr>
              <a:t>containment </a:t>
            </a:r>
          </a:p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defRPr/>
            </a:pPr>
            <a:endParaRPr lang="en-US" sz="3000" dirty="0">
              <a:latin typeface="Arial" pitchFamily="34" charset="0"/>
              <a:ea typeface="Tahoma"/>
              <a:cs typeface="Arial" pitchFamily="34" charset="0"/>
              <a:sym typeface="Symbol"/>
            </a:endParaRPr>
          </a:p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defRPr/>
            </a:pPr>
            <a:endParaRPr lang="en-US" sz="3000" dirty="0">
              <a:latin typeface="Arial" pitchFamily="34" charset="0"/>
              <a:ea typeface="Tahoma"/>
              <a:cs typeface="Arial" pitchFamily="34" charset="0"/>
              <a:sym typeface="Symbol"/>
            </a:endParaRPr>
          </a:p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defRPr/>
            </a:pPr>
            <a:endParaRPr lang="en-US" sz="2800" dirty="0">
              <a:latin typeface="Arial" pitchFamily="34" charset="0"/>
              <a:ea typeface="Tahoma"/>
              <a:cs typeface="Arial" pitchFamily="34" charset="0"/>
              <a:sym typeface="Symbol"/>
            </a:endParaRPr>
          </a:p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defRPr/>
            </a:pPr>
            <a:r>
              <a:rPr lang="en-US" sz="2700" dirty="0">
                <a:latin typeface="+mn-lt"/>
                <a:cs typeface="+mn-cs"/>
              </a:rPr>
              <a:t>			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Late complications :</a:t>
            </a:r>
          </a:p>
          <a:p>
            <a:pPr lvl="1"/>
            <a:r>
              <a:rPr lang="en-US" dirty="0"/>
              <a:t>Early arthritis </a:t>
            </a:r>
          </a:p>
          <a:p>
            <a:pPr lvl="1"/>
            <a:r>
              <a:rPr lang="en-US" dirty="0"/>
              <a:t>LLD leg length discrepancy </a:t>
            </a:r>
          </a:p>
          <a:p>
            <a:pPr lvl="1"/>
            <a:r>
              <a:rPr lang="en-US" dirty="0"/>
              <a:t>Pelvic inequality</a:t>
            </a:r>
          </a:p>
          <a:p>
            <a:pPr lvl="1"/>
            <a:r>
              <a:rPr lang="en-US" dirty="0"/>
              <a:t>Early Lumbar spine degeneration 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z="7200" b="1"/>
              <a:t>       </a:t>
            </a:r>
          </a:p>
          <a:p>
            <a:pPr eaLnBrk="1" hangingPunct="1">
              <a:buFont typeface="Arial" charset="0"/>
              <a:buNone/>
            </a:pPr>
            <a:r>
              <a:rPr lang="en-US" sz="7200" b="1"/>
              <a:t>            thanks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928670"/>
            <a:ext cx="7772400" cy="2286016"/>
          </a:xfrm>
        </p:spPr>
        <p:txBody>
          <a:bodyPr/>
          <a:lstStyle/>
          <a:p>
            <a:pPr algn="l" eaLnBrk="1" hangingPunct="1"/>
            <a:r>
              <a:rPr lang="en-US" sz="4000" dirty="0">
                <a:solidFill>
                  <a:srgbClr val="FF0000"/>
                </a:solidFill>
                <a:latin typeface="Bookman Old Style" pitchFamily="18" charset="0"/>
              </a:rPr>
              <a:t>DDH </a:t>
            </a:r>
            <a:r>
              <a:rPr lang="en-US" sz="4000" dirty="0">
                <a:latin typeface="Bookman Old Style" pitchFamily="18" charset="0"/>
              </a:rPr>
              <a:t>or</a:t>
            </a:r>
            <a:r>
              <a:rPr lang="en-US" sz="4000" dirty="0">
                <a:solidFill>
                  <a:srgbClr val="FF0000"/>
                </a:solidFill>
                <a:latin typeface="Bookman Old Style" pitchFamily="18" charset="0"/>
              </a:rPr>
              <a:t> CDH</a:t>
            </a:r>
            <a:br>
              <a:rPr lang="en-US" sz="4000" dirty="0">
                <a:solidFill>
                  <a:srgbClr val="FF0000"/>
                </a:solidFill>
                <a:latin typeface="Bookman Old Style" pitchFamily="18" charset="0"/>
              </a:rPr>
            </a:br>
            <a:br>
              <a:rPr lang="en-US" sz="4000" dirty="0">
                <a:solidFill>
                  <a:srgbClr val="FF0000"/>
                </a:solidFill>
                <a:latin typeface="Bookman Old Style" pitchFamily="18" charset="0"/>
              </a:rPr>
            </a:br>
            <a:br>
              <a:rPr lang="en-US" sz="4000" dirty="0">
                <a:solidFill>
                  <a:srgbClr val="FF0000"/>
                </a:solidFill>
                <a:latin typeface="Bookman Old Style" pitchFamily="18" charset="0"/>
              </a:rPr>
            </a:br>
            <a:r>
              <a:rPr lang="en-US" sz="4000" dirty="0">
                <a:solidFill>
                  <a:srgbClr val="FF0000"/>
                </a:solidFill>
                <a:latin typeface="Bookman Old Style" pitchFamily="18" charset="0"/>
              </a:rPr>
              <a:t>Nomenclature</a:t>
            </a:r>
            <a:endParaRPr lang="en-US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352800"/>
            <a:ext cx="8686800" cy="2773363"/>
          </a:xfrm>
        </p:spPr>
        <p:txBody>
          <a:bodyPr/>
          <a:lstStyle/>
          <a:p>
            <a:pPr eaLnBrk="1" hangingPunct="1"/>
            <a:r>
              <a:rPr lang="en-US" sz="2800" dirty="0">
                <a:solidFill>
                  <a:srgbClr val="FF0000"/>
                </a:solidFill>
                <a:latin typeface="Bookman Old Style" pitchFamily="18" charset="0"/>
              </a:rPr>
              <a:t>CDH</a:t>
            </a:r>
            <a:r>
              <a:rPr lang="en-US" sz="2800" dirty="0">
                <a:solidFill>
                  <a:srgbClr val="FFFF00"/>
                </a:solidFill>
                <a:latin typeface="Bookman Old Style" pitchFamily="18" charset="0"/>
              </a:rPr>
              <a:t> </a:t>
            </a:r>
            <a:r>
              <a:rPr lang="en-US" sz="2800" dirty="0">
                <a:latin typeface="Bookman Old Style" pitchFamily="18" charset="0"/>
              </a:rPr>
              <a:t>:</a:t>
            </a:r>
            <a:r>
              <a:rPr lang="en-US" sz="2800" dirty="0">
                <a:solidFill>
                  <a:srgbClr val="000066"/>
                </a:solidFill>
                <a:latin typeface="Bookman Old Style" pitchFamily="18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Bookman Old Style" pitchFamily="18" charset="0"/>
              </a:rPr>
              <a:t>C</a:t>
            </a:r>
            <a:r>
              <a:rPr lang="en-US" sz="2800" dirty="0">
                <a:latin typeface="Bookman Old Style" pitchFamily="18" charset="0"/>
              </a:rPr>
              <a:t>ongenital </a:t>
            </a:r>
            <a:r>
              <a:rPr lang="en-US" sz="2800" dirty="0">
                <a:solidFill>
                  <a:srgbClr val="FF0000"/>
                </a:solidFill>
                <a:latin typeface="Bookman Old Style" pitchFamily="18" charset="0"/>
              </a:rPr>
              <a:t>D</a:t>
            </a:r>
            <a:r>
              <a:rPr lang="en-US" sz="2800" dirty="0">
                <a:latin typeface="Bookman Old Style" pitchFamily="18" charset="0"/>
              </a:rPr>
              <a:t>islocation of the </a:t>
            </a:r>
            <a:r>
              <a:rPr lang="en-US" sz="2800" dirty="0">
                <a:solidFill>
                  <a:srgbClr val="FF0000"/>
                </a:solidFill>
                <a:latin typeface="Bookman Old Style" pitchFamily="18" charset="0"/>
              </a:rPr>
              <a:t>H</a:t>
            </a:r>
            <a:r>
              <a:rPr lang="en-US" sz="2800" dirty="0">
                <a:latin typeface="Bookman Old Style" pitchFamily="18" charset="0"/>
              </a:rPr>
              <a:t>ip</a:t>
            </a:r>
          </a:p>
          <a:p>
            <a:pPr eaLnBrk="1" hangingPunct="1"/>
            <a:r>
              <a:rPr lang="en-US" sz="2800" dirty="0">
                <a:solidFill>
                  <a:srgbClr val="FF0000"/>
                </a:solidFill>
                <a:latin typeface="Bookman Old Style" pitchFamily="18" charset="0"/>
              </a:rPr>
              <a:t>DDH</a:t>
            </a:r>
            <a:r>
              <a:rPr lang="en-US" sz="2800" dirty="0">
                <a:solidFill>
                  <a:srgbClr val="FFFF00"/>
                </a:solidFill>
                <a:latin typeface="Bookman Old Style" pitchFamily="18" charset="0"/>
              </a:rPr>
              <a:t> </a:t>
            </a:r>
            <a:r>
              <a:rPr lang="en-US" sz="2800" dirty="0">
                <a:latin typeface="Bookman Old Style" pitchFamily="18" charset="0"/>
              </a:rPr>
              <a:t>:</a:t>
            </a:r>
            <a:r>
              <a:rPr lang="en-US" sz="2800" dirty="0">
                <a:solidFill>
                  <a:srgbClr val="000066"/>
                </a:solidFill>
                <a:latin typeface="Bookman Old Style" pitchFamily="18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Bookman Old Style" pitchFamily="18" charset="0"/>
              </a:rPr>
              <a:t>D</a:t>
            </a:r>
            <a:r>
              <a:rPr lang="en-US" sz="2800" dirty="0">
                <a:latin typeface="Bookman Old Style" pitchFamily="18" charset="0"/>
              </a:rPr>
              <a:t>evelopmental </a:t>
            </a:r>
            <a:r>
              <a:rPr lang="en-US" sz="2800" dirty="0">
                <a:solidFill>
                  <a:srgbClr val="FF0000"/>
                </a:solidFill>
                <a:latin typeface="Bookman Old Style" pitchFamily="18" charset="0"/>
              </a:rPr>
              <a:t>D</a:t>
            </a:r>
            <a:r>
              <a:rPr lang="en-US" sz="2800" dirty="0">
                <a:latin typeface="Bookman Old Style" pitchFamily="18" charset="0"/>
              </a:rPr>
              <a:t>ysplasia of the </a:t>
            </a:r>
            <a:r>
              <a:rPr lang="en-US" sz="2800" dirty="0">
                <a:solidFill>
                  <a:srgbClr val="FF0000"/>
                </a:solidFill>
                <a:latin typeface="Bookman Old Style" pitchFamily="18" charset="0"/>
              </a:rPr>
              <a:t>H</a:t>
            </a:r>
            <a:r>
              <a:rPr lang="en-US" sz="2800" dirty="0">
                <a:latin typeface="Bookman Old Style" pitchFamily="18" charset="0"/>
              </a:rPr>
              <a:t>ip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786188" y="500063"/>
            <a:ext cx="2714625" cy="642937"/>
          </a:xfrm>
        </p:spPr>
        <p:txBody>
          <a:bodyPr rtlCol="0">
            <a:normAutofit fontScale="25000" lnSpcReduction="2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sz="12000" dirty="0">
                <a:latin typeface="Arial" pitchFamily="34" charset="0"/>
                <a:cs typeface="Arial" pitchFamily="34" charset="0"/>
              </a:rPr>
              <a:t>DDH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dirty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/>
              <a:t>  			</a:t>
            </a:r>
          </a:p>
        </p:txBody>
      </p:sp>
      <p:sp>
        <p:nvSpPr>
          <p:cNvPr id="8195" name="Content Placeholder 1"/>
          <p:cNvSpPr txBox="1">
            <a:spLocks/>
          </p:cNvSpPr>
          <p:nvPr/>
        </p:nvSpPr>
        <p:spPr bwMode="auto">
          <a:xfrm>
            <a:off x="928688" y="1143000"/>
            <a:ext cx="7215187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800"/>
              <a:t>     Normal hip                      Dislocated hip</a:t>
            </a:r>
          </a:p>
        </p:txBody>
      </p:sp>
      <p:sp>
        <p:nvSpPr>
          <p:cNvPr id="8196" name="Content Placeholder 1"/>
          <p:cNvSpPr txBox="1">
            <a:spLocks/>
          </p:cNvSpPr>
          <p:nvPr/>
        </p:nvSpPr>
        <p:spPr bwMode="auto">
          <a:xfrm>
            <a:off x="1214438" y="214313"/>
            <a:ext cx="7215187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en-US" sz="2700">
                <a:latin typeface="Lucida Sans Unicode" pitchFamily="34" charset="0"/>
              </a:rPr>
              <a:t>	</a:t>
            </a:r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1214438" y="1071563"/>
            <a:ext cx="7786687" cy="50006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/>
            </a:pPr>
            <a:endParaRPr lang="en-US" sz="2700" dirty="0">
              <a:latin typeface="+mn-lt"/>
              <a:cs typeface="+mn-cs"/>
            </a:endParaRPr>
          </a:p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/>
            </a:pPr>
            <a:r>
              <a:rPr lang="en-US" sz="2700" dirty="0">
                <a:latin typeface="+mn-lt"/>
                <a:cs typeface="+mn-cs"/>
              </a:rPr>
              <a:t>  			</a:t>
            </a:r>
          </a:p>
        </p:txBody>
      </p:sp>
      <p:pic>
        <p:nvPicPr>
          <p:cNvPr id="8198" name="Picture 4" descr="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2133600"/>
            <a:ext cx="5867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786188" y="500063"/>
            <a:ext cx="2714625" cy="642937"/>
          </a:xfrm>
        </p:spPr>
        <p:txBody>
          <a:bodyPr rtlCol="0">
            <a:normAutofit fontScale="25000" lnSpcReduction="2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sz="12000" dirty="0">
                <a:latin typeface="Arial" pitchFamily="34" charset="0"/>
                <a:cs typeface="Arial" pitchFamily="34" charset="0"/>
              </a:rPr>
              <a:t>DDH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dirty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/>
              <a:t>  			</a:t>
            </a:r>
          </a:p>
        </p:txBody>
      </p:sp>
      <p:sp>
        <p:nvSpPr>
          <p:cNvPr id="9219" name="Content Placeholder 1"/>
          <p:cNvSpPr txBox="1">
            <a:spLocks/>
          </p:cNvSpPr>
          <p:nvPr/>
        </p:nvSpPr>
        <p:spPr bwMode="auto">
          <a:xfrm>
            <a:off x="928688" y="1143000"/>
            <a:ext cx="7215187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800"/>
              <a:t>     Normal hip                      Dislocated hip</a:t>
            </a:r>
          </a:p>
        </p:txBody>
      </p:sp>
      <p:sp>
        <p:nvSpPr>
          <p:cNvPr id="9220" name="Content Placeholder 1"/>
          <p:cNvSpPr txBox="1">
            <a:spLocks/>
          </p:cNvSpPr>
          <p:nvPr/>
        </p:nvSpPr>
        <p:spPr bwMode="auto">
          <a:xfrm>
            <a:off x="1214438" y="214313"/>
            <a:ext cx="7215187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en-US" sz="2700">
                <a:latin typeface="Lucida Sans Unicode" pitchFamily="34" charset="0"/>
              </a:rPr>
              <a:t>	</a:t>
            </a:r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1214438" y="1071563"/>
            <a:ext cx="7786687" cy="50006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/>
            </a:pPr>
            <a:endParaRPr lang="en-US" sz="2700" dirty="0">
              <a:latin typeface="+mn-lt"/>
              <a:cs typeface="+mn-cs"/>
            </a:endParaRPr>
          </a:p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/>
            </a:pPr>
            <a:r>
              <a:rPr lang="en-US" sz="2700" dirty="0">
                <a:latin typeface="+mn-lt"/>
                <a:cs typeface="+mn-cs"/>
              </a:rPr>
              <a:t>  			</a:t>
            </a:r>
          </a:p>
        </p:txBody>
      </p:sp>
      <p:pic>
        <p:nvPicPr>
          <p:cNvPr id="9222" name="Picture 4" descr="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2133600"/>
            <a:ext cx="5867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Oval 11"/>
          <p:cNvSpPr/>
          <p:nvPr/>
        </p:nvSpPr>
        <p:spPr>
          <a:xfrm>
            <a:off x="5857875" y="4071938"/>
            <a:ext cx="857250" cy="928687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2713</TotalTime>
  <Words>741</Words>
  <Application>Microsoft Office PowerPoint</Application>
  <PresentationFormat>On-screen Show (4:3)</PresentationFormat>
  <Paragraphs>349</Paragraphs>
  <Slides>63</Slides>
  <Notes>38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74" baseType="lpstr">
      <vt:lpstr>Arial</vt:lpstr>
      <vt:lpstr>Bookman Old Style</vt:lpstr>
      <vt:lpstr>Calibri</vt:lpstr>
      <vt:lpstr>Lucida Sans Unicode</vt:lpstr>
      <vt:lpstr>Perpetua</vt:lpstr>
      <vt:lpstr>Symbol</vt:lpstr>
      <vt:lpstr>Tahoma</vt:lpstr>
      <vt:lpstr>Wingdings</vt:lpstr>
      <vt:lpstr>Wingdings 2</vt:lpstr>
      <vt:lpstr>Wingdings 3</vt:lpstr>
      <vt:lpstr>Office Theme</vt:lpstr>
      <vt:lpstr>Common Pediatric Hip Problem</vt:lpstr>
      <vt:lpstr>PowerPoint Presentation</vt:lpstr>
      <vt:lpstr>Normal pelvis </vt:lpstr>
      <vt:lpstr>Normal pelvis </vt:lpstr>
      <vt:lpstr>Normal pelvis </vt:lpstr>
      <vt:lpstr>Normal pelvis </vt:lpstr>
      <vt:lpstr>DDH or CDH   Nomenclature</vt:lpstr>
      <vt:lpstr>PowerPoint Presentation</vt:lpstr>
      <vt:lpstr>PowerPoint Presentation</vt:lpstr>
      <vt:lpstr>Patterns of disease                 </vt:lpstr>
      <vt:lpstr>Radiology</vt:lpstr>
      <vt:lpstr>PowerPoint Presentation</vt:lpstr>
      <vt:lpstr>Causes (multi factorial)</vt:lpstr>
      <vt:lpstr>Mechanical causes</vt:lpstr>
      <vt:lpstr>PowerPoint Presentation</vt:lpstr>
      <vt:lpstr>PowerPoint Presentation</vt:lpstr>
      <vt:lpstr>Infants at risk          who?</vt:lpstr>
      <vt:lpstr>       Infants at risk</vt:lpstr>
      <vt:lpstr>Clinical examination  </vt:lpstr>
      <vt:lpstr>PowerPoint Presentation</vt:lpstr>
      <vt:lpstr>PowerPoint Presentation</vt:lpstr>
      <vt:lpstr>PowerPoint Presentation</vt:lpstr>
      <vt:lpstr>PowerPoint Presentation</vt:lpstr>
      <vt:lpstr> Special test  </vt:lpstr>
      <vt:lpstr>   Special test  </vt:lpstr>
      <vt:lpstr>Special test  </vt:lpstr>
      <vt:lpstr>Special test  </vt:lpstr>
      <vt:lpstr>     Investigations </vt:lpstr>
      <vt:lpstr>Radiology</vt:lpstr>
      <vt:lpstr>Radiology</vt:lpstr>
      <vt:lpstr>Radiology</vt:lpstr>
      <vt:lpstr>Treatment - Aims</vt:lpstr>
      <vt:lpstr>Treatment</vt:lpstr>
      <vt:lpstr>PowerPoint Presentation</vt:lpstr>
      <vt:lpstr>Treatment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SCFE slipped capital femoral epiphysis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Common</dc:title>
  <dc:creator>Tess</dc:creator>
  <cp:lastModifiedBy>Othman Abid</cp:lastModifiedBy>
  <cp:revision>113</cp:revision>
  <dcterms:created xsi:type="dcterms:W3CDTF">2012-07-07T06:44:48Z</dcterms:created>
  <dcterms:modified xsi:type="dcterms:W3CDTF">2016-11-06T03:57:33Z</dcterms:modified>
</cp:coreProperties>
</file>