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5" r:id="rId3"/>
    <p:sldId id="257" r:id="rId4"/>
    <p:sldId id="283" r:id="rId5"/>
    <p:sldId id="279" r:id="rId6"/>
    <p:sldId id="258" r:id="rId7"/>
    <p:sldId id="270" r:id="rId8"/>
    <p:sldId id="272" r:id="rId9"/>
    <p:sldId id="273" r:id="rId10"/>
    <p:sldId id="284" r:id="rId11"/>
    <p:sldId id="259" r:id="rId12"/>
    <p:sldId id="268" r:id="rId13"/>
    <p:sldId id="269" r:id="rId14"/>
    <p:sldId id="278" r:id="rId15"/>
    <p:sldId id="280" r:id="rId16"/>
    <p:sldId id="261" r:id="rId17"/>
    <p:sldId id="274" r:id="rId18"/>
    <p:sldId id="276" r:id="rId19"/>
    <p:sldId id="263" r:id="rId20"/>
    <p:sldId id="264" r:id="rId21"/>
    <p:sldId id="281" r:id="rId22"/>
    <p:sldId id="265" r:id="rId23"/>
    <p:sldId id="277" r:id="rId24"/>
    <p:sldId id="282" r:id="rId25"/>
    <p:sldId id="285" r:id="rId26"/>
    <p:sldId id="267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0" d="100"/>
          <a:sy n="70" d="100"/>
        </p:scale>
        <p:origin x="-1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68-05B4-9345-A8FE-1318F2361094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A978-04CD-7A47-9992-F40FCAB9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34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68-05B4-9345-A8FE-1318F2361094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A978-04CD-7A47-9992-F40FCAB9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8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68-05B4-9345-A8FE-1318F2361094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A978-04CD-7A47-9992-F40FCAB9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68-05B4-9345-A8FE-1318F2361094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A978-04CD-7A47-9992-F40FCAB9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94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68-05B4-9345-A8FE-1318F2361094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A978-04CD-7A47-9992-F40FCAB9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5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68-05B4-9345-A8FE-1318F2361094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A978-04CD-7A47-9992-F40FCAB9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5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68-05B4-9345-A8FE-1318F2361094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A978-04CD-7A47-9992-F40FCAB9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5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68-05B4-9345-A8FE-1318F2361094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A978-04CD-7A47-9992-F40FCAB9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36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68-05B4-9345-A8FE-1318F2361094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A978-04CD-7A47-9992-F40FCAB9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68-05B4-9345-A8FE-1318F2361094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A978-04CD-7A47-9992-F40FCAB9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3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68-05B4-9345-A8FE-1318F2361094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A978-04CD-7A47-9992-F40FCAB9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5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A4B68-05B4-9345-A8FE-1318F2361094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5A978-04CD-7A47-9992-F40FCAB9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7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17569"/>
            <a:ext cx="7772400" cy="2782882"/>
          </a:xfrm>
        </p:spPr>
        <p:txBody>
          <a:bodyPr>
            <a:normAutofit/>
          </a:bodyPr>
          <a:lstStyle/>
          <a:p>
            <a:r>
              <a:rPr lang="en-US" dirty="0" smtClean="0"/>
              <a:t>Exams Instructions</a:t>
            </a:r>
            <a:br>
              <a:rPr lang="en-US" dirty="0" smtClean="0"/>
            </a:br>
            <a:r>
              <a:rPr lang="en-US" dirty="0" smtClean="0"/>
              <a:t>OSCE &amp; MCQ</a:t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Course 452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/>
              <a:t>F1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03916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Dr.Kholoud Al-Zain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Surg. 452- Orthopedic Course Organizer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Dec 2015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054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/>
              </a:rPr>
              <a:t>Examiners will </a:t>
            </a:r>
            <a:r>
              <a:rPr lang="en-US" dirty="0" smtClean="0">
                <a:sym typeface="Wingdings"/>
              </a:rPr>
              <a:t>leave you to do your </a:t>
            </a:r>
            <a:r>
              <a:rPr lang="en-US" dirty="0" smtClean="0">
                <a:sym typeface="Wingdings"/>
              </a:rPr>
              <a:t>task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If they interferes:</a:t>
            </a:r>
          </a:p>
          <a:p>
            <a:pPr lvl="1"/>
            <a:r>
              <a:rPr lang="en-US" dirty="0" smtClean="0">
                <a:sym typeface="Wingdings"/>
              </a:rPr>
              <a:t>Wants next step (due your spending too much time in a point and he/she wants you to finish your task</a:t>
            </a:r>
            <a:r>
              <a:rPr lang="en-US" dirty="0" smtClean="0">
                <a:sym typeface="Wingdings"/>
              </a:rPr>
              <a:t>)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 </a:t>
            </a:r>
            <a:r>
              <a:rPr lang="en-US" dirty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s guiding you (due you are straying away of the task</a:t>
            </a:r>
            <a:r>
              <a:rPr lang="en-US" dirty="0" smtClean="0">
                <a:sym typeface="Wingdings"/>
              </a:rPr>
              <a:t>)</a:t>
            </a:r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69598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Station </a:t>
            </a:r>
            <a:r>
              <a:rPr lang="en-US" dirty="0" smtClean="0"/>
              <a:t>numbers are clear / Dr’s to </a:t>
            </a:r>
            <a:r>
              <a:rPr lang="en-US" dirty="0" smtClean="0"/>
              <a:t>guide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 smtClean="0"/>
              <a:t>finish the whole </a:t>
            </a:r>
            <a:r>
              <a:rPr lang="en-US" dirty="0" smtClean="0"/>
              <a:t>exam:</a:t>
            </a:r>
          </a:p>
          <a:p>
            <a:pPr lvl="1"/>
            <a:r>
              <a:rPr lang="en-US" dirty="0" smtClean="0"/>
              <a:t>You will be gathered in another holding area</a:t>
            </a:r>
            <a:endParaRPr lang="en-US" dirty="0" smtClean="0"/>
          </a:p>
          <a:p>
            <a:pPr lvl="1"/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ask about your marks/performance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next patch needs to </a:t>
            </a:r>
            <a:r>
              <a:rPr lang="en-US" dirty="0" smtClean="0"/>
              <a:t>start</a:t>
            </a:r>
            <a:endParaRPr lang="en-US" dirty="0" smtClean="0"/>
          </a:p>
          <a:p>
            <a:pPr lvl="1"/>
            <a:r>
              <a:rPr lang="en-US" dirty="0" smtClean="0"/>
              <a:t>Consultants have </a:t>
            </a:r>
            <a:r>
              <a:rPr lang="en-US" dirty="0" smtClean="0"/>
              <a:t>commitments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0807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There will be 1 short brake for the examiners and patient </a:t>
            </a:r>
            <a:r>
              <a:rPr lang="en-US" dirty="0" smtClean="0"/>
              <a:t>simulators</a:t>
            </a:r>
            <a:endParaRPr lang="en-US" dirty="0" smtClean="0"/>
          </a:p>
          <a:p>
            <a:r>
              <a:rPr lang="en-US" dirty="0" smtClean="0"/>
              <a:t>Sleep well before the exam &amp; have </a:t>
            </a:r>
            <a:r>
              <a:rPr lang="en-US" dirty="0" smtClean="0"/>
              <a:t>breakfast</a:t>
            </a:r>
            <a:endParaRPr lang="en-US" dirty="0" smtClean="0"/>
          </a:p>
          <a:p>
            <a:r>
              <a:rPr lang="en-US" dirty="0" smtClean="0"/>
              <a:t>Avoid caffeine if you can (bathroom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Bring your own snacks (sweet not salty </a:t>
            </a:r>
            <a:r>
              <a:rPr lang="en-US" sz="2400" dirty="0" smtClean="0"/>
              <a:t>-bathroom-</a:t>
            </a:r>
            <a:r>
              <a:rPr lang="en-US" dirty="0" smtClean="0"/>
              <a:t>)</a:t>
            </a:r>
          </a:p>
          <a:p>
            <a:r>
              <a:rPr lang="en-US" dirty="0" smtClean="0"/>
              <a:t>Get  your own </a:t>
            </a:r>
            <a:r>
              <a:rPr lang="en-US" dirty="0" smtClean="0"/>
              <a:t>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299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OSCE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Introduce your self to the </a:t>
            </a:r>
            <a:r>
              <a:rPr lang="en-US" dirty="0" smtClean="0"/>
              <a:t>patient</a:t>
            </a:r>
            <a:endParaRPr lang="en-US" dirty="0" smtClean="0"/>
          </a:p>
          <a:p>
            <a:r>
              <a:rPr lang="en-US" dirty="0" smtClean="0"/>
              <a:t>Eye </a:t>
            </a:r>
            <a:r>
              <a:rPr lang="en-US" dirty="0" smtClean="0"/>
              <a:t>contact</a:t>
            </a:r>
            <a:endParaRPr lang="en-US" dirty="0" smtClean="0"/>
          </a:p>
          <a:p>
            <a:r>
              <a:rPr lang="en-US" dirty="0" smtClean="0"/>
              <a:t>Verbal </a:t>
            </a:r>
            <a:r>
              <a:rPr lang="en-US" dirty="0" smtClean="0"/>
              <a:t>consent</a:t>
            </a:r>
            <a:endParaRPr lang="en-US" dirty="0" smtClean="0"/>
          </a:p>
          <a:p>
            <a:r>
              <a:rPr lang="en-US" dirty="0" smtClean="0"/>
              <a:t>Use both hands, </a:t>
            </a:r>
            <a:r>
              <a:rPr lang="en-US" dirty="0" smtClean="0"/>
              <a:t>kindly</a:t>
            </a:r>
            <a:endParaRPr lang="en-US" dirty="0" smtClean="0"/>
          </a:p>
          <a:p>
            <a:r>
              <a:rPr lang="en-US" dirty="0" smtClean="0"/>
              <a:t>Any anterior has a </a:t>
            </a:r>
            <a:r>
              <a:rPr lang="en-US" dirty="0" smtClean="0"/>
              <a:t>posterior</a:t>
            </a:r>
            <a:endParaRPr lang="en-US" dirty="0" smtClean="0"/>
          </a:p>
          <a:p>
            <a:r>
              <a:rPr lang="en-US" dirty="0" smtClean="0"/>
              <a:t>Do the O/E and explain in the same </a:t>
            </a:r>
            <a:r>
              <a:rPr lang="en-US" dirty="0" smtClean="0"/>
              <a:t>time</a:t>
            </a:r>
            <a:endParaRPr lang="en-US" dirty="0" smtClean="0"/>
          </a:p>
          <a:p>
            <a:r>
              <a:rPr lang="en-US" dirty="0" smtClean="0"/>
              <a:t>Always say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expose, </a:t>
            </a:r>
            <a:r>
              <a:rPr lang="en-US" dirty="0" smtClean="0"/>
              <a:t>compare</a:t>
            </a:r>
            <a:endParaRPr lang="en-US" dirty="0" smtClean="0"/>
          </a:p>
          <a:p>
            <a:r>
              <a:rPr lang="en-US" dirty="0" smtClean="0"/>
              <a:t>If you say “I want to do” and do not do it </a:t>
            </a:r>
            <a:r>
              <a:rPr lang="en-US" dirty="0" smtClean="0">
                <a:sym typeface="Wingdings"/>
              </a:rPr>
              <a:t> you will </a:t>
            </a:r>
            <a:r>
              <a:rPr lang="en-US" b="1" i="1" u="sng" dirty="0" smtClean="0">
                <a:sym typeface="Wingdings"/>
              </a:rPr>
              <a:t>not</a:t>
            </a:r>
            <a:r>
              <a:rPr lang="en-US" dirty="0" smtClean="0">
                <a:sym typeface="Wingdings"/>
              </a:rPr>
              <a:t> take the mark, due saying is not doing; OSCE is a SKILL </a:t>
            </a:r>
            <a:r>
              <a:rPr lang="en-US" dirty="0" smtClean="0">
                <a:sym typeface="Wingdings"/>
              </a:rPr>
              <a:t>exam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4118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OSCE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  <a:sym typeface="Wingdings"/>
              </a:rPr>
              <a:t>GET your own </a:t>
            </a:r>
            <a:r>
              <a:rPr lang="en-US" b="1" u="sng" dirty="0" smtClean="0">
                <a:solidFill>
                  <a:srgbClr val="FF0000"/>
                </a:solidFill>
                <a:sym typeface="Wingdings"/>
              </a:rPr>
              <a:t>instruments</a:t>
            </a:r>
            <a:endParaRPr lang="en-US" dirty="0" smtClean="0">
              <a:solidFill>
                <a:srgbClr val="FF0000"/>
              </a:solidFill>
              <a:sym typeface="Wingdings"/>
            </a:endParaRPr>
          </a:p>
          <a:p>
            <a:r>
              <a:rPr lang="en-US" dirty="0" smtClean="0">
                <a:sym typeface="Wingdings"/>
              </a:rPr>
              <a:t>Don’t forget N.V </a:t>
            </a:r>
            <a:r>
              <a:rPr lang="en-US" dirty="0" smtClean="0">
                <a:sym typeface="Wingdings"/>
              </a:rPr>
              <a:t>assessment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Assess a joint above &amp; a joint </a:t>
            </a:r>
            <a:r>
              <a:rPr lang="en-US" dirty="0" smtClean="0">
                <a:sym typeface="Wingdings"/>
              </a:rPr>
              <a:t>below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Know the dermatomes &amp; </a:t>
            </a:r>
            <a:r>
              <a:rPr lang="en-US" dirty="0" err="1" smtClean="0">
                <a:sym typeface="Wingdings"/>
              </a:rPr>
              <a:t>myotomes</a:t>
            </a:r>
            <a:endParaRPr lang="en-US" dirty="0" smtClean="0">
              <a:sym typeface="Wingdings"/>
            </a:endParaRPr>
          </a:p>
          <a:p>
            <a:r>
              <a:rPr lang="en-US" dirty="0">
                <a:sym typeface="Wingdings"/>
              </a:rPr>
              <a:t>L.L or back C/O  need to examine </a:t>
            </a:r>
            <a:r>
              <a:rPr lang="en-US" dirty="0" smtClean="0">
                <a:sym typeface="Wingdings"/>
              </a:rPr>
              <a:t>gait</a:t>
            </a:r>
          </a:p>
          <a:p>
            <a:r>
              <a:rPr lang="en-US" dirty="0" smtClean="0">
                <a:sym typeface="Wingdings"/>
              </a:rPr>
              <a:t>Neck C/O  examine U.L</a:t>
            </a:r>
            <a:endParaRPr lang="en-US" dirty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177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OSCE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H/O station don</a:t>
            </a:r>
            <a:r>
              <a:rPr lang="fr-FR" dirty="0" smtClean="0"/>
              <a:t>’</a:t>
            </a:r>
            <a:r>
              <a:rPr lang="en-US" dirty="0" smtClean="0"/>
              <a:t>t forget:</a:t>
            </a:r>
          </a:p>
          <a:p>
            <a:pPr lvl="1"/>
            <a:r>
              <a:rPr lang="en-US" dirty="0" smtClean="0"/>
              <a:t>Read your </a:t>
            </a:r>
            <a:r>
              <a:rPr lang="en-US" dirty="0" smtClean="0"/>
              <a:t>lectures</a:t>
            </a:r>
            <a:endParaRPr lang="en-US" dirty="0" smtClean="0"/>
          </a:p>
          <a:p>
            <a:pPr lvl="1"/>
            <a:r>
              <a:rPr lang="en-US" dirty="0" smtClean="0"/>
              <a:t>Red </a:t>
            </a:r>
            <a:r>
              <a:rPr lang="en-US" dirty="0" smtClean="0"/>
              <a:t>flags</a:t>
            </a:r>
            <a:endParaRPr lang="en-US" dirty="0" smtClean="0"/>
          </a:p>
          <a:p>
            <a:pPr lvl="1"/>
            <a:r>
              <a:rPr lang="en-US" dirty="0" smtClean="0"/>
              <a:t>The complain if affecting daily </a:t>
            </a:r>
            <a:r>
              <a:rPr lang="en-US" dirty="0" smtClean="0"/>
              <a:t>life</a:t>
            </a:r>
            <a:endParaRPr lang="en-US" dirty="0" smtClean="0"/>
          </a:p>
          <a:p>
            <a:pPr lvl="1"/>
            <a:r>
              <a:rPr lang="en-US" dirty="0" smtClean="0"/>
              <a:t>Previous treatments (Med, </a:t>
            </a:r>
            <a:r>
              <a:rPr lang="en-US" dirty="0" err="1" smtClean="0"/>
              <a:t>Surg</a:t>
            </a:r>
            <a:r>
              <a:rPr lang="en-US" dirty="0" smtClean="0"/>
              <a:t>, &amp; also traditional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Occupation</a:t>
            </a:r>
            <a:endParaRPr lang="en-US" dirty="0" smtClean="0"/>
          </a:p>
          <a:p>
            <a:pPr lvl="1"/>
            <a:r>
              <a:rPr lang="en-US" dirty="0" smtClean="0"/>
              <a:t>If a child ask:</a:t>
            </a:r>
          </a:p>
          <a:p>
            <a:pPr lvl="2"/>
            <a:r>
              <a:rPr lang="en-US" dirty="0" smtClean="0"/>
              <a:t>The “peri”-natal </a:t>
            </a:r>
            <a:r>
              <a:rPr lang="en-US" dirty="0" smtClean="0"/>
              <a:t>period</a:t>
            </a:r>
            <a:endParaRPr lang="en-US" dirty="0" smtClean="0"/>
          </a:p>
          <a:p>
            <a:pPr lvl="2"/>
            <a:r>
              <a:rPr lang="en-US" dirty="0" smtClean="0"/>
              <a:t>Milestones</a:t>
            </a:r>
            <a:endParaRPr lang="en-US" dirty="0" smtClean="0"/>
          </a:p>
          <a:p>
            <a:pPr lvl="2"/>
            <a:r>
              <a:rPr lang="en-US" dirty="0" smtClean="0"/>
              <a:t>Vaccinations</a:t>
            </a:r>
          </a:p>
          <a:p>
            <a:r>
              <a:rPr lang="en-US" dirty="0" smtClean="0"/>
              <a:t>And listen to the answers “no autopilot”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096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9004"/>
            <a:ext cx="8229600" cy="1143000"/>
          </a:xfrm>
        </p:spPr>
        <p:txBody>
          <a:bodyPr/>
          <a:lstStyle/>
          <a:p>
            <a:r>
              <a:rPr lang="en-US" dirty="0" smtClean="0"/>
              <a:t>MCQ &amp; SAQ </a:t>
            </a:r>
            <a:r>
              <a:rPr lang="en-US" dirty="0" smtClean="0"/>
              <a:t>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423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 in the same day:</a:t>
            </a:r>
          </a:p>
          <a:p>
            <a:pPr lvl="1"/>
            <a:r>
              <a:rPr lang="en-US" dirty="0" smtClean="0"/>
              <a:t>F1 (room 1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F2 (room </a:t>
            </a:r>
            <a:r>
              <a:rPr lang="en-US" dirty="0" smtClean="0"/>
              <a:t>2)</a:t>
            </a:r>
            <a:endParaRPr lang="en-US" dirty="0" smtClean="0"/>
          </a:p>
          <a:p>
            <a:r>
              <a:rPr lang="en-US" dirty="0" smtClean="0">
                <a:sym typeface="Wingdings"/>
              </a:rPr>
              <a:t>Time (9 – 11) </a:t>
            </a:r>
            <a:r>
              <a:rPr lang="en-US" dirty="0" smtClean="0">
                <a:sym typeface="Wingdings"/>
              </a:rPr>
              <a:t>AM</a:t>
            </a:r>
            <a:endParaRPr lang="en-US" dirty="0" smtClean="0">
              <a:sym typeface="Wingdings"/>
            </a:endParaRPr>
          </a:p>
          <a:p>
            <a:r>
              <a:rPr lang="en-US" dirty="0">
                <a:sym typeface="Wingdings"/>
              </a:rPr>
              <a:t>6</a:t>
            </a:r>
            <a:r>
              <a:rPr lang="en-US" dirty="0" smtClean="0">
                <a:sym typeface="Wingdings"/>
              </a:rPr>
              <a:t>0 MCQ</a:t>
            </a:r>
          </a:p>
          <a:p>
            <a:r>
              <a:rPr lang="en-US" dirty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0 </a:t>
            </a:r>
            <a:r>
              <a:rPr lang="en-US" dirty="0" smtClean="0">
                <a:sym typeface="Wingdings"/>
              </a:rPr>
              <a:t>marks</a:t>
            </a:r>
          </a:p>
          <a:p>
            <a:r>
              <a:rPr lang="en-US" dirty="0" smtClean="0">
                <a:sym typeface="Wingdings"/>
              </a:rPr>
              <a:t>Get your own:</a:t>
            </a:r>
          </a:p>
          <a:p>
            <a:pPr lvl="1"/>
            <a:r>
              <a:rPr lang="en-US" dirty="0" smtClean="0">
                <a:sym typeface="Wingdings"/>
              </a:rPr>
              <a:t>Pencil (number 2) &amp; </a:t>
            </a:r>
            <a:r>
              <a:rPr lang="en-US" dirty="0" smtClean="0">
                <a:sym typeface="Wingdings"/>
              </a:rPr>
              <a:t>eraser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No sharpener (blunt tip is better</a:t>
            </a:r>
            <a:r>
              <a:rPr lang="en-US" dirty="0" smtClean="0">
                <a:sym typeface="Wingdings"/>
              </a:rPr>
              <a:t>)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nacks &amp; </a:t>
            </a:r>
            <a:r>
              <a:rPr lang="en-US" dirty="0" smtClean="0">
                <a:sym typeface="Wingdings"/>
              </a:rPr>
              <a:t>water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Tissue</a:t>
            </a: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415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/>
              <a:t>I will place the answer sheets on </a:t>
            </a:r>
            <a:r>
              <a:rPr lang="en-US" dirty="0" smtClean="0"/>
              <a:t>the tables:</a:t>
            </a:r>
          </a:p>
          <a:p>
            <a:pPr lvl="1"/>
            <a:r>
              <a:rPr lang="en-US" dirty="0" smtClean="0"/>
              <a:t>Sit where you </a:t>
            </a:r>
            <a:r>
              <a:rPr lang="en-US" dirty="0" smtClean="0"/>
              <a:t>want</a:t>
            </a:r>
          </a:p>
          <a:p>
            <a:pPr lvl="1"/>
            <a:r>
              <a:rPr lang="en-US" dirty="0" smtClean="0"/>
              <a:t>But if you ask a lot 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Helps me reach you when you </a:t>
            </a:r>
            <a:r>
              <a:rPr lang="en-US" dirty="0" smtClean="0"/>
              <a:t>ask</a:t>
            </a:r>
            <a:endParaRPr lang="en-US" dirty="0" smtClean="0"/>
          </a:p>
          <a:p>
            <a:r>
              <a:rPr lang="en-US" dirty="0" smtClean="0">
                <a:sym typeface="Wingdings"/>
              </a:rPr>
              <a:t>Keep all your stuff (bag &amp; digitals) </a:t>
            </a:r>
            <a:r>
              <a:rPr lang="en-US" b="1" i="1" u="sng" dirty="0" smtClean="0">
                <a:sym typeface="Wingdings"/>
              </a:rPr>
              <a:t>in your </a:t>
            </a:r>
            <a:r>
              <a:rPr lang="en-US" b="1" i="1" u="sng" dirty="0" smtClean="0">
                <a:sym typeface="Wingdings"/>
              </a:rPr>
              <a:t>locker</a:t>
            </a:r>
            <a:r>
              <a:rPr lang="en-US" dirty="0" smtClean="0">
                <a:sym typeface="Wingdings"/>
              </a:rPr>
              <a:t>  or you will not be allowed in the exam</a:t>
            </a:r>
          </a:p>
          <a:p>
            <a:r>
              <a:rPr lang="en-US" dirty="0" smtClean="0">
                <a:sym typeface="Wingdings"/>
              </a:rPr>
              <a:t>No </a:t>
            </a:r>
            <a:r>
              <a:rPr lang="en-US" dirty="0" err="1">
                <a:sym typeface="Wingdings"/>
              </a:rPr>
              <a:t>T</a:t>
            </a:r>
            <a:r>
              <a:rPr lang="en-US" dirty="0" err="1" smtClean="0">
                <a:sym typeface="Wingdings"/>
              </a:rPr>
              <a:t>arha</a:t>
            </a:r>
            <a:r>
              <a:rPr lang="en-US" dirty="0" smtClean="0">
                <a:sym typeface="Wingdings"/>
              </a:rPr>
              <a:t> </a:t>
            </a: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665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Be in the exam room 8:15 AM, to give us time to: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istribute the </a:t>
            </a:r>
            <a:r>
              <a:rPr lang="en-US" dirty="0" smtClean="0"/>
              <a:t>laptops</a:t>
            </a:r>
            <a:endParaRPr lang="en-US" dirty="0" smtClean="0"/>
          </a:p>
          <a:p>
            <a:pPr lvl="1"/>
            <a:r>
              <a:rPr lang="en-US" dirty="0" smtClean="0"/>
              <a:t>Turn them </a:t>
            </a:r>
            <a:r>
              <a:rPr lang="en-US" dirty="0" smtClean="0"/>
              <a:t>on</a:t>
            </a:r>
            <a:endParaRPr lang="en-US" dirty="0" smtClean="0"/>
          </a:p>
          <a:p>
            <a:pPr lvl="1"/>
            <a:r>
              <a:rPr lang="en-US" dirty="0"/>
              <a:t>E</a:t>
            </a:r>
            <a:r>
              <a:rPr lang="en-US" dirty="0" smtClean="0"/>
              <a:t>xchange if </a:t>
            </a:r>
            <a:r>
              <a:rPr lang="en-US" dirty="0" smtClean="0"/>
              <a:t>needed</a:t>
            </a:r>
            <a:endParaRPr lang="en-US" dirty="0" smtClean="0"/>
          </a:p>
          <a:p>
            <a:r>
              <a:rPr lang="en-US" dirty="0" smtClean="0"/>
              <a:t>Put </a:t>
            </a:r>
            <a:r>
              <a:rPr lang="en-US" b="1" u="sng" dirty="0" smtClean="0"/>
              <a:t>your hospital I.D </a:t>
            </a:r>
            <a:r>
              <a:rPr lang="en-US" dirty="0" smtClean="0"/>
              <a:t>on the table next to you, we will check </a:t>
            </a:r>
            <a:r>
              <a:rPr lang="en-US" dirty="0" smtClean="0"/>
              <a:t>them</a:t>
            </a:r>
            <a:endParaRPr lang="en-US" dirty="0" smtClean="0"/>
          </a:p>
          <a:p>
            <a:r>
              <a:rPr lang="en-US" dirty="0"/>
              <a:t>Start </a:t>
            </a:r>
            <a:r>
              <a:rPr lang="en-US" dirty="0" smtClean="0"/>
              <a:t>9 AM </a:t>
            </a:r>
            <a:r>
              <a:rPr lang="en-US" dirty="0"/>
              <a:t>sharp, both </a:t>
            </a:r>
            <a:r>
              <a:rPr lang="en-US" dirty="0" smtClean="0"/>
              <a:t>rooms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3956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64336"/>
            <a:ext cx="8229600" cy="1143000"/>
          </a:xfrm>
        </p:spPr>
        <p:txBody>
          <a:bodyPr/>
          <a:lstStyle/>
          <a:p>
            <a:r>
              <a:rPr lang="en-US" dirty="0" smtClean="0"/>
              <a:t>OSCE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573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Answer sheet:</a:t>
            </a:r>
          </a:p>
          <a:p>
            <a:pPr lvl="1"/>
            <a:r>
              <a:rPr lang="en-US" dirty="0" smtClean="0"/>
              <a:t>Write name:</a:t>
            </a:r>
          </a:p>
          <a:p>
            <a:pPr lvl="2"/>
            <a:r>
              <a:rPr lang="en-US" dirty="0" smtClean="0"/>
              <a:t>On the </a:t>
            </a:r>
            <a:r>
              <a:rPr lang="en-US" dirty="0" smtClean="0"/>
              <a:t>line</a:t>
            </a:r>
            <a:endParaRPr lang="en-US" dirty="0" smtClean="0"/>
          </a:p>
          <a:p>
            <a:pPr lvl="2"/>
            <a:r>
              <a:rPr lang="en-US" dirty="0" smtClean="0"/>
              <a:t>And the corresponding </a:t>
            </a:r>
            <a:r>
              <a:rPr lang="en-US" dirty="0" smtClean="0"/>
              <a:t>boxes</a:t>
            </a:r>
            <a:endParaRPr lang="en-US" dirty="0" smtClean="0"/>
          </a:p>
          <a:p>
            <a:pPr lvl="1"/>
            <a:r>
              <a:rPr lang="en-US" dirty="0" smtClean="0"/>
              <a:t>Serial </a:t>
            </a:r>
            <a:r>
              <a:rPr lang="en-US" dirty="0" smtClean="0"/>
              <a:t>number</a:t>
            </a:r>
            <a:endParaRPr lang="en-US" dirty="0" smtClean="0"/>
          </a:p>
          <a:p>
            <a:pPr lvl="2"/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boxes</a:t>
            </a:r>
            <a:endParaRPr lang="en-US" dirty="0"/>
          </a:p>
          <a:p>
            <a:pPr lvl="2"/>
            <a:r>
              <a:rPr lang="en-US" dirty="0"/>
              <a:t>Start with the “0” then your number, as: “003, or 046</a:t>
            </a:r>
            <a:r>
              <a:rPr 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University computer number: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s </a:t>
            </a:r>
            <a:r>
              <a:rPr lang="en-US" dirty="0" smtClean="0"/>
              <a:t>registration</a:t>
            </a:r>
            <a:r>
              <a:rPr lang="en-US" dirty="0" smtClean="0"/>
              <a:t> number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9274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“1</a:t>
            </a:r>
            <a:r>
              <a:rPr lang="en-US" baseline="30000" dirty="0" smtClean="0"/>
              <a:t>st</a:t>
            </a:r>
            <a:r>
              <a:rPr lang="en-US" dirty="0" smtClean="0"/>
              <a:t> impression is the correct answer</a:t>
            </a:r>
            <a:r>
              <a:rPr lang="en-US" dirty="0" smtClean="0"/>
              <a:t>”</a:t>
            </a: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xcept if you read the question </a:t>
            </a:r>
            <a:r>
              <a:rPr lang="en-US" dirty="0" smtClean="0"/>
              <a:t>wrong</a:t>
            </a:r>
            <a:endParaRPr lang="en-US" dirty="0" smtClean="0"/>
          </a:p>
          <a:p>
            <a:r>
              <a:rPr lang="en-US" dirty="0" smtClean="0"/>
              <a:t>Proper </a:t>
            </a:r>
            <a:r>
              <a:rPr lang="en-US" dirty="0" smtClean="0">
                <a:sym typeface="Wingdings"/>
              </a:rPr>
              <a:t> marking &amp; </a:t>
            </a:r>
            <a:r>
              <a:rPr lang="en-US" dirty="0" smtClean="0"/>
              <a:t>erasing:</a:t>
            </a:r>
          </a:p>
          <a:p>
            <a:pPr lvl="1"/>
            <a:r>
              <a:rPr lang="en-US" dirty="0" smtClean="0"/>
              <a:t>The computer will mark it as “0</a:t>
            </a:r>
            <a:r>
              <a:rPr 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Then you come asking why you have a low </a:t>
            </a:r>
            <a:r>
              <a:rPr lang="en-US" dirty="0" smtClean="0"/>
              <a:t>mark</a:t>
            </a:r>
            <a:endParaRPr lang="en-US" dirty="0" smtClean="0"/>
          </a:p>
          <a:p>
            <a:pPr lvl="1"/>
            <a:r>
              <a:rPr lang="en-US" dirty="0" smtClean="0"/>
              <a:t>Always use a number 2 </a:t>
            </a:r>
            <a:r>
              <a:rPr lang="en-US" dirty="0" smtClean="0"/>
              <a:t>pencil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4444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MCQ </a:t>
            </a:r>
            <a:r>
              <a:rPr lang="en-US" dirty="0" smtClean="0"/>
              <a:t>60</a:t>
            </a:r>
            <a:r>
              <a:rPr lang="en-US" dirty="0" smtClean="0"/>
              <a:t>:</a:t>
            </a:r>
          </a:p>
          <a:p>
            <a:pPr lvl="1"/>
            <a:r>
              <a:rPr lang="en-US" dirty="0">
                <a:sym typeface="Wingdings"/>
              </a:rPr>
              <a:t>C</a:t>
            </a:r>
            <a:r>
              <a:rPr lang="en-US" dirty="0" smtClean="0">
                <a:sym typeface="Wingdings"/>
              </a:rPr>
              <a:t>an ask anytime during the exam (2 rooms</a:t>
            </a:r>
            <a:r>
              <a:rPr lang="en-US" dirty="0" smtClean="0">
                <a:sym typeface="Wingdings"/>
              </a:rPr>
              <a:t>)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>
                <a:sym typeface="Wingdings"/>
              </a:rPr>
              <a:t>W</a:t>
            </a:r>
            <a:r>
              <a:rPr lang="en-US" dirty="0" smtClean="0">
                <a:sym typeface="Wingdings"/>
              </a:rPr>
              <a:t>ill not answer Orthopedic </a:t>
            </a:r>
            <a:r>
              <a:rPr lang="en-US" dirty="0" smtClean="0">
                <a:sym typeface="Wingdings"/>
              </a:rPr>
              <a:t>terminologies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>
                <a:sym typeface="Wingdings"/>
              </a:rPr>
              <a:t>C</a:t>
            </a:r>
            <a:r>
              <a:rPr lang="en-US" dirty="0" smtClean="0">
                <a:sym typeface="Wingdings"/>
              </a:rPr>
              <a:t>an explain English </a:t>
            </a:r>
            <a:r>
              <a:rPr lang="en-US" dirty="0" smtClean="0">
                <a:sym typeface="Wingdings"/>
              </a:rPr>
              <a:t>terminologies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/>
              <a:t>If you usually ask allot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sit at the edges of the rows.</a:t>
            </a:r>
          </a:p>
          <a:p>
            <a:pPr lvl="1"/>
            <a:r>
              <a:rPr lang="en-US" dirty="0" smtClean="0"/>
              <a:t>Can flip between questions as you </a:t>
            </a:r>
            <a:r>
              <a:rPr lang="en-US" dirty="0" smtClean="0"/>
              <a:t>wish</a:t>
            </a:r>
            <a:endParaRPr lang="en-US" dirty="0" smtClean="0"/>
          </a:p>
          <a:p>
            <a:pPr lvl="1"/>
            <a:r>
              <a:rPr lang="en-US" dirty="0" smtClean="0"/>
              <a:t>There are shred topics between consultant, so you can have 2-3 MCQ’s on the same topic but from different </a:t>
            </a:r>
            <a:r>
              <a:rPr lang="en-US" dirty="0" smtClean="0"/>
              <a:t>perspective</a:t>
            </a:r>
            <a:endParaRPr lang="en-US" dirty="0" smtClean="0"/>
          </a:p>
          <a:p>
            <a:pPr lvl="1"/>
            <a:r>
              <a:rPr lang="en-US" dirty="0" smtClean="0"/>
              <a:t>Some picture's are </a:t>
            </a:r>
            <a:r>
              <a:rPr lang="en-US" dirty="0" smtClean="0"/>
              <a:t>gross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5092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03800"/>
          </a:xfrm>
        </p:spPr>
        <p:txBody>
          <a:bodyPr>
            <a:normAutofit/>
          </a:bodyPr>
          <a:lstStyle/>
          <a:p>
            <a:r>
              <a:rPr lang="en-US" dirty="0" smtClean="0"/>
              <a:t>Tips:</a:t>
            </a:r>
          </a:p>
          <a:p>
            <a:pPr lvl="1"/>
            <a:r>
              <a:rPr lang="en-US" dirty="0" smtClean="0"/>
              <a:t>Long scenario </a:t>
            </a:r>
            <a:r>
              <a:rPr lang="en-US" dirty="0" smtClean="0">
                <a:sym typeface="Wingdings"/>
              </a:rPr>
              <a:t> read the question then the case scenario, it makes it faster to understand the </a:t>
            </a:r>
            <a:r>
              <a:rPr lang="en-US" dirty="0" smtClean="0">
                <a:sym typeface="Wingdings"/>
              </a:rPr>
              <a:t>MCQ</a:t>
            </a:r>
            <a:endParaRPr lang="en-US" dirty="0" smtClean="0"/>
          </a:p>
          <a:p>
            <a:pPr lvl="1"/>
            <a:r>
              <a:rPr lang="en-US" dirty="0" smtClean="0"/>
              <a:t>Shortest/longest </a:t>
            </a:r>
            <a:r>
              <a:rPr lang="en-US" dirty="0" smtClean="0">
                <a:sym typeface="Wingdings"/>
              </a:rPr>
              <a:t> item in the answers, don</a:t>
            </a:r>
            <a:r>
              <a:rPr lang="fr-FR" dirty="0" smtClean="0">
                <a:sym typeface="Wingdings"/>
              </a:rPr>
              <a:t>’</a:t>
            </a:r>
            <a:r>
              <a:rPr lang="en-US" dirty="0" smtClean="0">
                <a:sym typeface="Wingdings"/>
              </a:rPr>
              <a:t>t relay on it due we adjusted all the </a:t>
            </a:r>
            <a:r>
              <a:rPr lang="en-US" dirty="0" smtClean="0">
                <a:sym typeface="Wingdings"/>
              </a:rPr>
              <a:t>MCQ’s</a:t>
            </a:r>
            <a:endParaRPr lang="en-US" dirty="0" smtClean="0"/>
          </a:p>
          <a:p>
            <a:pPr lvl="1"/>
            <a:r>
              <a:rPr lang="en-US" dirty="0" smtClean="0"/>
              <a:t>All items are arranged in alphabetical order, so don</a:t>
            </a:r>
            <a:r>
              <a:rPr lang="fr-FR" dirty="0" smtClean="0"/>
              <a:t>’</a:t>
            </a:r>
            <a:r>
              <a:rPr lang="en-US" dirty="0" smtClean="0"/>
              <a:t>t say “the answers is usually C” for </a:t>
            </a:r>
            <a:r>
              <a:rPr lang="en-US" dirty="0" smtClean="0"/>
              <a:t>example</a:t>
            </a:r>
            <a:endParaRPr lang="en-US" dirty="0" smtClean="0"/>
          </a:p>
          <a:p>
            <a:pPr lvl="1"/>
            <a:r>
              <a:rPr lang="en-US" dirty="0" smtClean="0"/>
              <a:t>Sometimes 2-4 items are true, but we are asking about the best, or each item is compatible with the </a:t>
            </a:r>
            <a:r>
              <a:rPr lang="en-US" dirty="0" smtClean="0"/>
              <a:t>scenario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8789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MCQ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questions:</a:t>
            </a:r>
          </a:p>
          <a:p>
            <a:pPr lvl="1"/>
            <a:r>
              <a:rPr lang="en-US" dirty="0" smtClean="0"/>
              <a:t>“what is the best treatment”</a:t>
            </a:r>
          </a:p>
          <a:p>
            <a:pPr lvl="1"/>
            <a:r>
              <a:rPr lang="en-US" dirty="0" smtClean="0"/>
              <a:t>“most appropriate initial management”</a:t>
            </a:r>
          </a:p>
          <a:p>
            <a:pPr lvl="1"/>
            <a:r>
              <a:rPr lang="en-US" dirty="0" smtClean="0"/>
              <a:t>“how will you manage the patient in ER”</a:t>
            </a:r>
          </a:p>
          <a:p>
            <a:pPr lvl="1"/>
            <a:r>
              <a:rPr lang="en-US" dirty="0" smtClean="0"/>
              <a:t>“what is the definite treatment”</a:t>
            </a:r>
          </a:p>
          <a:p>
            <a:pPr lvl="1"/>
            <a:r>
              <a:rPr lang="en-US" dirty="0" smtClean="0"/>
              <a:t>“who will you confirm the diagnosis”</a:t>
            </a:r>
          </a:p>
          <a:p>
            <a:pPr lvl="1"/>
            <a:r>
              <a:rPr lang="en-US" dirty="0" smtClean="0"/>
              <a:t>“what is the next step in investigation”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249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</a:t>
            </a:r>
            <a:r>
              <a:rPr lang="en-US" dirty="0" smtClean="0"/>
              <a:t>Q </a:t>
            </a:r>
            <a:r>
              <a:rPr lang="en-US" dirty="0"/>
              <a:t>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5 SAQ</a:t>
            </a:r>
          </a:p>
          <a:p>
            <a:r>
              <a:rPr lang="en-US" dirty="0" smtClean="0"/>
              <a:t>10 marks</a:t>
            </a:r>
          </a:p>
          <a:p>
            <a:r>
              <a:rPr lang="en-US" dirty="0" smtClean="0"/>
              <a:t>Write everything, except if specified a number</a:t>
            </a:r>
          </a:p>
          <a:p>
            <a:r>
              <a:rPr lang="en-US" dirty="0" smtClean="0"/>
              <a:t>Clear hand writing</a:t>
            </a:r>
          </a:p>
          <a:p>
            <a:r>
              <a:rPr lang="en-US" dirty="0" smtClean="0"/>
              <a:t>We want to know reasoning / explanation why</a:t>
            </a:r>
          </a:p>
          <a:p>
            <a:r>
              <a:rPr lang="en-US" dirty="0" smtClean="0"/>
              <a:t>Paper sheets will be provided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8549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12245"/>
            <a:ext cx="8229600" cy="1143000"/>
          </a:xfrm>
        </p:spPr>
        <p:txBody>
          <a:bodyPr/>
          <a:lstStyle/>
          <a:p>
            <a:r>
              <a:rPr lang="en-US" dirty="0" smtClean="0"/>
              <a:t>Any Question on OSCE or MCQ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826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40 marks</a:t>
            </a:r>
          </a:p>
          <a:p>
            <a:r>
              <a:rPr lang="en-US" dirty="0" smtClean="0"/>
              <a:t>2 </a:t>
            </a:r>
            <a:r>
              <a:rPr lang="en-US" dirty="0" smtClean="0"/>
              <a:t>cycle simultaneously </a:t>
            </a:r>
          </a:p>
          <a:p>
            <a:r>
              <a:rPr lang="en-US" dirty="0" smtClean="0"/>
              <a:t>At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West Building, ward 42</a:t>
            </a:r>
            <a:endParaRPr lang="en-US" dirty="0" smtClean="0"/>
          </a:p>
          <a:p>
            <a:r>
              <a:rPr lang="en-US" dirty="0" smtClean="0"/>
              <a:t>8 AM – </a:t>
            </a:r>
            <a:r>
              <a:rPr lang="en-US" dirty="0" smtClean="0"/>
              <a:t>12:30</a:t>
            </a:r>
            <a:r>
              <a:rPr lang="en-US" dirty="0" smtClean="0"/>
              <a:t> PM</a:t>
            </a:r>
            <a:endParaRPr lang="en-US" dirty="0" smtClean="0"/>
          </a:p>
          <a:p>
            <a:r>
              <a:rPr lang="en-US" dirty="0" smtClean="0">
                <a:sym typeface="Wingdings"/>
              </a:rPr>
              <a:t>All come max 7:15 AM</a:t>
            </a:r>
          </a:p>
          <a:p>
            <a:r>
              <a:rPr lang="en-US" dirty="0" smtClean="0">
                <a:sym typeface="Wingdings"/>
              </a:rPr>
              <a:t>Once exam starts no one is allowed in the </a:t>
            </a:r>
            <a:r>
              <a:rPr lang="en-US" dirty="0" smtClean="0">
                <a:sym typeface="Wingdings"/>
              </a:rPr>
              <a:t>OSCE</a:t>
            </a:r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190218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/>
              </a:rPr>
              <a:t>Know your serial number (1</a:t>
            </a:r>
            <a:r>
              <a:rPr lang="en-US" dirty="0" smtClean="0">
                <a:sym typeface="Wingdings"/>
              </a:rPr>
              <a:t>-</a:t>
            </a:r>
            <a:r>
              <a:rPr lang="en-US" dirty="0" smtClean="0">
                <a:sym typeface="Wingdings"/>
              </a:rPr>
              <a:t>62</a:t>
            </a:r>
            <a:r>
              <a:rPr lang="en-US" dirty="0" smtClean="0">
                <a:sym typeface="Wingdings"/>
              </a:rPr>
              <a:t>)</a:t>
            </a:r>
            <a:r>
              <a:rPr lang="en-US" dirty="0" smtClean="0">
                <a:sym typeface="Wingdings"/>
              </a:rPr>
              <a:t>:</a:t>
            </a:r>
          </a:p>
          <a:p>
            <a:pPr lvl="1"/>
            <a:r>
              <a:rPr lang="en-US" dirty="0" smtClean="0">
                <a:sym typeface="Wingdings"/>
              </a:rPr>
              <a:t>It</a:t>
            </a:r>
            <a:r>
              <a:rPr lang="fr-FR" dirty="0" smtClean="0">
                <a:sym typeface="Wingdings"/>
              </a:rPr>
              <a:t>’</a:t>
            </a:r>
            <a:r>
              <a:rPr lang="en-US" dirty="0" smtClean="0">
                <a:sym typeface="Wingdings"/>
              </a:rPr>
              <a:t>s the sequence you will enter the </a:t>
            </a:r>
            <a:r>
              <a:rPr lang="en-US" dirty="0" smtClean="0">
                <a:sym typeface="Wingdings"/>
              </a:rPr>
              <a:t>exam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If have flight or train booking take care of the departure </a:t>
            </a:r>
            <a:r>
              <a:rPr lang="en-US" dirty="0" smtClean="0">
                <a:sym typeface="Wingdings"/>
              </a:rPr>
              <a:t>time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Swapping in sequence is not </a:t>
            </a:r>
            <a:r>
              <a:rPr lang="en-US" dirty="0" smtClean="0">
                <a:sym typeface="Wingdings"/>
              </a:rPr>
              <a:t>allowed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Cycle A  </a:t>
            </a:r>
            <a:r>
              <a:rPr lang="en-US" dirty="0"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tudents </a:t>
            </a:r>
            <a:r>
              <a:rPr lang="en-US" dirty="0" smtClean="0">
                <a:sym typeface="Wingdings"/>
              </a:rPr>
              <a:t>1</a:t>
            </a:r>
            <a:r>
              <a:rPr lang="en-US" dirty="0" smtClean="0">
                <a:sym typeface="Wingdings"/>
              </a:rPr>
              <a:t>-</a:t>
            </a:r>
            <a:r>
              <a:rPr lang="en-US" dirty="0" smtClean="0">
                <a:sym typeface="Wingdings"/>
              </a:rPr>
              <a:t>31</a:t>
            </a:r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Cycle </a:t>
            </a:r>
            <a:r>
              <a:rPr lang="en-US" dirty="0" smtClean="0">
                <a:sym typeface="Wingdings"/>
              </a:rPr>
              <a:t>B  </a:t>
            </a:r>
            <a:r>
              <a:rPr lang="en-US" dirty="0"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tudents 32-62</a:t>
            </a:r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377877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/>
          </a:bodyPr>
          <a:lstStyle/>
          <a:p>
            <a:r>
              <a:rPr lang="en-US" dirty="0">
                <a:sym typeface="Wingdings"/>
              </a:rPr>
              <a:t>6</a:t>
            </a:r>
            <a:r>
              <a:rPr lang="en-US" dirty="0" smtClean="0">
                <a:sym typeface="Wingdings"/>
              </a:rPr>
              <a:t> stations:</a:t>
            </a:r>
          </a:p>
          <a:p>
            <a:pPr lvl="1"/>
            <a:r>
              <a:rPr lang="en-US" dirty="0" smtClean="0">
                <a:sym typeface="Wingdings"/>
              </a:rPr>
              <a:t>O/E</a:t>
            </a:r>
          </a:p>
          <a:p>
            <a:pPr lvl="1"/>
            <a:r>
              <a:rPr lang="en-US" dirty="0" smtClean="0">
                <a:sym typeface="Wingdings"/>
              </a:rPr>
              <a:t>H/O  from a patient simulator, in Arabic </a:t>
            </a:r>
          </a:p>
          <a:p>
            <a:pPr lvl="1"/>
            <a:r>
              <a:rPr lang="en-US" dirty="0" smtClean="0">
                <a:sym typeface="Wingdings"/>
              </a:rPr>
              <a:t>Skill  if splinting &amp; reduction there will be a cast tech</a:t>
            </a:r>
          </a:p>
          <a:p>
            <a:r>
              <a:rPr lang="en-US" dirty="0" smtClean="0">
                <a:sym typeface="Wingdings"/>
              </a:rPr>
              <a:t>(1-2) </a:t>
            </a:r>
            <a:r>
              <a:rPr lang="en-US" dirty="0" smtClean="0">
                <a:sym typeface="Wingdings"/>
              </a:rPr>
              <a:t>rests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We will provide you with the name tags when you arrive to the holding </a:t>
            </a:r>
            <a:r>
              <a:rPr lang="en-US" dirty="0" smtClean="0">
                <a:sym typeface="Wingdings"/>
              </a:rPr>
              <a:t>room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Wear </a:t>
            </a:r>
            <a:r>
              <a:rPr lang="en-US" dirty="0" smtClean="0">
                <a:sym typeface="Wingdings"/>
              </a:rPr>
              <a:t>your  </a:t>
            </a:r>
            <a:r>
              <a:rPr lang="en-US" dirty="0" smtClean="0">
                <a:sym typeface="Wingdings"/>
              </a:rPr>
              <a:t>lab </a:t>
            </a:r>
            <a:r>
              <a:rPr lang="en-US" dirty="0" smtClean="0">
                <a:sym typeface="Wingdings"/>
              </a:rPr>
              <a:t>coat &amp; student I.D badge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Care how you wear your “</a:t>
            </a:r>
            <a:r>
              <a:rPr lang="en-US" dirty="0" err="1" smtClean="0">
                <a:sym typeface="Wingdings"/>
              </a:rPr>
              <a:t>Tarha</a:t>
            </a:r>
            <a:r>
              <a:rPr lang="en-US" dirty="0" smtClean="0">
                <a:sym typeface="Wingdings"/>
              </a:rPr>
              <a:t>”, so its not an issue during O/E of skill </a:t>
            </a:r>
            <a:r>
              <a:rPr lang="en-US" dirty="0" smtClean="0">
                <a:sym typeface="Wingdings"/>
              </a:rPr>
              <a:t>stations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755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i="1" u="sng" dirty="0" smtClean="0"/>
              <a:t>“NO” </a:t>
            </a:r>
            <a:r>
              <a:rPr lang="en-US" dirty="0" smtClean="0"/>
              <a:t>electronics allowed </a:t>
            </a:r>
            <a:r>
              <a:rPr lang="en-US" b="1" i="1" u="sng" dirty="0" smtClean="0"/>
              <a:t>at all</a:t>
            </a:r>
            <a:endParaRPr lang="en-US" b="1" i="1" u="sng" dirty="0" smtClean="0"/>
          </a:p>
          <a:p>
            <a:r>
              <a:rPr lang="en-US" dirty="0" smtClean="0"/>
              <a:t>If you get any we</a:t>
            </a:r>
            <a:r>
              <a:rPr lang="en-US" dirty="0" smtClean="0"/>
              <a:t> </a:t>
            </a:r>
            <a:r>
              <a:rPr lang="en-US" dirty="0" smtClean="0"/>
              <a:t>will collect </a:t>
            </a:r>
            <a:r>
              <a:rPr lang="en-US" dirty="0" smtClean="0"/>
              <a:t>them before </a:t>
            </a:r>
            <a:r>
              <a:rPr lang="en-US" dirty="0" smtClean="0"/>
              <a:t>you enter the holding </a:t>
            </a:r>
            <a:r>
              <a:rPr lang="en-US" dirty="0" smtClean="0"/>
              <a:t>room: 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ell phones (different covers / or in locker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err="1" smtClean="0"/>
              <a:t>iPads</a:t>
            </a:r>
            <a:r>
              <a:rPr lang="en-US" dirty="0" smtClean="0"/>
              <a:t> / </a:t>
            </a:r>
            <a:r>
              <a:rPr lang="en-US" dirty="0" smtClean="0"/>
              <a:t>tables</a:t>
            </a:r>
            <a:endParaRPr lang="en-US" dirty="0" smtClean="0"/>
          </a:p>
          <a:p>
            <a:pPr lvl="1"/>
            <a:r>
              <a:rPr lang="en-US" dirty="0" smtClean="0"/>
              <a:t>Laptops</a:t>
            </a:r>
          </a:p>
          <a:p>
            <a:pPr lvl="1"/>
            <a:r>
              <a:rPr lang="en-US" dirty="0" err="1" smtClean="0"/>
              <a:t>iWatch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Bluetooth </a:t>
            </a:r>
            <a:endParaRPr lang="en-US" dirty="0" smtClean="0"/>
          </a:p>
          <a:p>
            <a:r>
              <a:rPr lang="en-US" b="1" i="1" u="sng" dirty="0" smtClean="0"/>
              <a:t>Only</a:t>
            </a:r>
            <a:r>
              <a:rPr lang="en-US" dirty="0" smtClean="0"/>
              <a:t> allow </a:t>
            </a:r>
            <a:r>
              <a:rPr lang="en-US" dirty="0" smtClean="0"/>
              <a:t>paper</a:t>
            </a:r>
          </a:p>
        </p:txBody>
      </p:sp>
    </p:spTree>
    <p:extLst>
      <p:ext uri="{BB962C8B-B14F-4D97-AF65-F5344CB8AC3E}">
        <p14:creationId xmlns:p14="http://schemas.microsoft.com/office/powerpoint/2010/main" val="2265697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/>
              </a:rPr>
              <a:t>You will be taken in </a:t>
            </a:r>
            <a:r>
              <a:rPr lang="en-US" dirty="0" smtClean="0">
                <a:sym typeface="Wingdings"/>
              </a:rPr>
              <a:t>4 </a:t>
            </a:r>
            <a:r>
              <a:rPr lang="en-US" dirty="0" smtClean="0">
                <a:sym typeface="Wingdings"/>
              </a:rPr>
              <a:t>patches </a:t>
            </a:r>
            <a:r>
              <a:rPr lang="en-US" dirty="0" smtClean="0">
                <a:sym typeface="Wingdings"/>
              </a:rPr>
              <a:t>(8,8,8,7)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Duration of each patch is:</a:t>
            </a:r>
          </a:p>
          <a:p>
            <a:pPr lvl="1"/>
            <a:r>
              <a:rPr lang="en-US" dirty="0" smtClean="0">
                <a:sym typeface="Wingdings"/>
              </a:rPr>
              <a:t>8 students  48 min</a:t>
            </a:r>
          </a:p>
          <a:p>
            <a:pPr lvl="1"/>
            <a:r>
              <a:rPr lang="en-US" dirty="0" smtClean="0">
                <a:sym typeface="Wingdings"/>
              </a:rPr>
              <a:t>7 </a:t>
            </a:r>
            <a:r>
              <a:rPr lang="en-US" dirty="0" smtClean="0">
                <a:sym typeface="Wingdings"/>
              </a:rPr>
              <a:t>students  42 min</a:t>
            </a:r>
          </a:p>
          <a:p>
            <a:r>
              <a:rPr lang="en-US" dirty="0" smtClean="0"/>
              <a:t>Each </a:t>
            </a:r>
            <a:r>
              <a:rPr lang="en-US" dirty="0" smtClean="0"/>
              <a:t>patch of students:</a:t>
            </a:r>
          </a:p>
          <a:p>
            <a:pPr lvl="1"/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8 </a:t>
            </a:r>
            <a:r>
              <a:rPr lang="en-US" dirty="0" smtClean="0"/>
              <a:t>ladies will be taken </a:t>
            </a:r>
            <a:r>
              <a:rPr lang="en-US" dirty="0" smtClean="0"/>
              <a:t>immediately</a:t>
            </a:r>
            <a:endParaRPr lang="en-US" dirty="0" smtClean="0"/>
          </a:p>
          <a:p>
            <a:pPr lvl="1"/>
            <a:r>
              <a:rPr lang="en-US" dirty="0" smtClean="0">
                <a:sym typeface="Wingdings"/>
              </a:rPr>
              <a:t>Just before a patch finishes the patch the organizer will prepare the next patch in the holding room by telling you your station number 1</a:t>
            </a:r>
            <a:r>
              <a:rPr lang="en-US" dirty="0" smtClean="0">
                <a:sym typeface="Wingdings"/>
              </a:rPr>
              <a:t>-</a:t>
            </a:r>
            <a:r>
              <a:rPr lang="en-US" dirty="0">
                <a:sym typeface="Wingdings"/>
              </a:rPr>
              <a:t>8</a:t>
            </a:r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105189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Each patch of students:</a:t>
            </a:r>
          </a:p>
          <a:p>
            <a:pPr lvl="1"/>
            <a:r>
              <a:rPr lang="en-US" dirty="0" smtClean="0">
                <a:sym typeface="Wingdings"/>
              </a:rPr>
              <a:t>When leaving the holding area take your bag &amp; books and put them on the trolley by the </a:t>
            </a:r>
            <a:r>
              <a:rPr lang="en-US" dirty="0" smtClean="0">
                <a:sym typeface="Wingdings"/>
              </a:rPr>
              <a:t>door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By the end of the exam you will </a:t>
            </a:r>
            <a:r>
              <a:rPr lang="en-US" dirty="0" smtClean="0">
                <a:sym typeface="Wingdings"/>
              </a:rPr>
              <a:t>given your stuff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Go &amp; stand by the door of your </a:t>
            </a:r>
            <a:r>
              <a:rPr lang="en-US" dirty="0" smtClean="0">
                <a:sym typeface="Wingdings"/>
              </a:rPr>
              <a:t>station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6-min/station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 1-min read “Q” outside, &amp; 5-min </a:t>
            </a:r>
            <a:r>
              <a:rPr lang="en-US" dirty="0" smtClean="0">
                <a:sym typeface="Wingdings"/>
              </a:rPr>
              <a:t>exam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If you forget the exam tasks  there is the same question paper inside the </a:t>
            </a:r>
            <a:r>
              <a:rPr lang="en-US" dirty="0" smtClean="0">
                <a:sym typeface="Wingdings"/>
              </a:rPr>
              <a:t>room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Number of bells you will hear</a:t>
            </a:r>
            <a:r>
              <a:rPr lang="en-US" dirty="0" smtClean="0">
                <a:sym typeface="Wingdings"/>
              </a:rPr>
              <a:t>…</a:t>
            </a:r>
            <a:endParaRPr lang="en-US" dirty="0">
              <a:sym typeface="Wingdings"/>
            </a:endParaRPr>
          </a:p>
          <a:p>
            <a:pPr lvl="1"/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182066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200" dirty="0" smtClean="0">
                <a:sym typeface="Wingdings"/>
              </a:rPr>
              <a:t>Hint always turn when leaving a room:</a:t>
            </a:r>
          </a:p>
          <a:p>
            <a:pPr marL="857250" lvl="2" indent="-457200">
              <a:buFont typeface="Lucida Grande"/>
              <a:buChar char="-"/>
            </a:pPr>
            <a:r>
              <a:rPr lang="en-US" sz="2800" dirty="0" smtClean="0">
                <a:sym typeface="Wingdings"/>
              </a:rPr>
              <a:t>Cycle A  to right</a:t>
            </a:r>
          </a:p>
          <a:p>
            <a:pPr marL="857250" lvl="2" indent="-457200">
              <a:buFont typeface="Lucida Grande"/>
              <a:buChar char="-"/>
            </a:pPr>
            <a:r>
              <a:rPr lang="en-US" sz="2800" dirty="0" smtClean="0">
                <a:sym typeface="Wingdings"/>
              </a:rPr>
              <a:t>Cycle B  to left</a:t>
            </a:r>
          </a:p>
          <a:p>
            <a:r>
              <a:rPr lang="en-US" dirty="0" smtClean="0"/>
              <a:t>Before </a:t>
            </a:r>
            <a:r>
              <a:rPr lang="en-US" dirty="0" smtClean="0"/>
              <a:t>entering each station put the tag on your sleeve's collar (not hand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>
                <a:sym typeface="Wingdings"/>
              </a:rPr>
              <a:t>When the bell rings go </a:t>
            </a:r>
            <a:r>
              <a:rPr lang="en-US" dirty="0" smtClean="0">
                <a:sym typeface="Wingdings"/>
              </a:rPr>
              <a:t>in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Give your name tag to the </a:t>
            </a:r>
            <a:r>
              <a:rPr lang="en-US" dirty="0" smtClean="0">
                <a:sym typeface="Wingdings"/>
              </a:rPr>
              <a:t>examiner</a:t>
            </a:r>
          </a:p>
          <a:p>
            <a:r>
              <a:rPr lang="en-US" dirty="0" smtClean="0">
                <a:sym typeface="Wingdings"/>
              </a:rPr>
              <a:t>Hear the bell again go out immediately &amp; start reading the next stations question</a:t>
            </a:r>
            <a:endParaRPr lang="en-US" dirty="0" smtClean="0">
              <a:sym typeface="Wingdings"/>
            </a:endParaRPr>
          </a:p>
          <a:p>
            <a:r>
              <a:rPr lang="en-US" dirty="0" smtClean="0"/>
              <a:t>Please </a:t>
            </a:r>
            <a:r>
              <a:rPr lang="en-US" dirty="0"/>
              <a:t>don</a:t>
            </a:r>
            <a:r>
              <a:rPr lang="fr-FR" dirty="0"/>
              <a:t>’</a:t>
            </a:r>
            <a:r>
              <a:rPr lang="en-US" dirty="0"/>
              <a:t>t forget your tags inside the </a:t>
            </a:r>
            <a:r>
              <a:rPr lang="en-US" dirty="0" smtClean="0"/>
              <a:t>station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535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1258</Words>
  <Application>Microsoft Macintosh PowerPoint</Application>
  <PresentationFormat>On-screen Show (4:3)</PresentationFormat>
  <Paragraphs>184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Exams Instructions OSCE &amp; MCQ Course 452 F1, 2016</vt:lpstr>
      <vt:lpstr>OSCE</vt:lpstr>
      <vt:lpstr>OSCE</vt:lpstr>
      <vt:lpstr>OSCE</vt:lpstr>
      <vt:lpstr>OSCE</vt:lpstr>
      <vt:lpstr>OSCE</vt:lpstr>
      <vt:lpstr>OSCE</vt:lpstr>
      <vt:lpstr>OSCE</vt:lpstr>
      <vt:lpstr>OSCE</vt:lpstr>
      <vt:lpstr>OSCE</vt:lpstr>
      <vt:lpstr>OSCE</vt:lpstr>
      <vt:lpstr>OSCE</vt:lpstr>
      <vt:lpstr>Tips for OSCE</vt:lpstr>
      <vt:lpstr>Tips for OSCE</vt:lpstr>
      <vt:lpstr>Tips for OSCE</vt:lpstr>
      <vt:lpstr>MCQ &amp; SAQ Exam</vt:lpstr>
      <vt:lpstr>MCQ Exam</vt:lpstr>
      <vt:lpstr>MCQ Exam</vt:lpstr>
      <vt:lpstr>MCQ Exam</vt:lpstr>
      <vt:lpstr>MCQ Exam</vt:lpstr>
      <vt:lpstr>MCQ Exam</vt:lpstr>
      <vt:lpstr>MCQ Exam</vt:lpstr>
      <vt:lpstr>MCQ Exam</vt:lpstr>
      <vt:lpstr>MCQ Exam</vt:lpstr>
      <vt:lpstr>SAQ Exam</vt:lpstr>
      <vt:lpstr>Any Question on OSCE or MCQ ?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OSCE Exam Instructions Course 452 6th Cycle, 2012</dc:title>
  <dc:creator>Kholoud Alzain</dc:creator>
  <cp:lastModifiedBy>Kholoud Alzain</cp:lastModifiedBy>
  <cp:revision>68</cp:revision>
  <dcterms:created xsi:type="dcterms:W3CDTF">2012-05-27T04:58:45Z</dcterms:created>
  <dcterms:modified xsi:type="dcterms:W3CDTF">2016-12-21T12:06:35Z</dcterms:modified>
</cp:coreProperties>
</file>