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9"/>
  </p:notesMasterIdLst>
  <p:sldIdLst>
    <p:sldId id="259" r:id="rId2"/>
    <p:sldId id="257" r:id="rId3"/>
    <p:sldId id="258" r:id="rId4"/>
    <p:sldId id="260" r:id="rId5"/>
    <p:sldId id="261" r:id="rId6"/>
    <p:sldId id="333" r:id="rId7"/>
    <p:sldId id="262" r:id="rId8"/>
    <p:sldId id="36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334" r:id="rId18"/>
    <p:sldId id="271" r:id="rId19"/>
    <p:sldId id="337" r:id="rId20"/>
    <p:sldId id="359" r:id="rId21"/>
    <p:sldId id="360" r:id="rId22"/>
    <p:sldId id="273" r:id="rId23"/>
    <p:sldId id="336" r:id="rId24"/>
    <p:sldId id="274" r:id="rId25"/>
    <p:sldId id="335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338" r:id="rId35"/>
    <p:sldId id="283" r:id="rId36"/>
    <p:sldId id="339" r:id="rId37"/>
    <p:sldId id="284" r:id="rId38"/>
    <p:sldId id="285" r:id="rId39"/>
    <p:sldId id="286" r:id="rId40"/>
    <p:sldId id="287" r:id="rId41"/>
    <p:sldId id="288" r:id="rId42"/>
    <p:sldId id="289" r:id="rId43"/>
    <p:sldId id="347" r:id="rId44"/>
    <p:sldId id="290" r:id="rId45"/>
    <p:sldId id="291" r:id="rId46"/>
    <p:sldId id="348" r:id="rId47"/>
    <p:sldId id="292" r:id="rId48"/>
    <p:sldId id="293" r:id="rId49"/>
    <p:sldId id="340" r:id="rId50"/>
    <p:sldId id="294" r:id="rId51"/>
    <p:sldId id="295" r:id="rId52"/>
    <p:sldId id="296" r:id="rId53"/>
    <p:sldId id="297" r:id="rId54"/>
    <p:sldId id="350" r:id="rId55"/>
    <p:sldId id="298" r:id="rId56"/>
    <p:sldId id="299" r:id="rId57"/>
    <p:sldId id="300" r:id="rId58"/>
    <p:sldId id="351" r:id="rId59"/>
    <p:sldId id="301" r:id="rId60"/>
    <p:sldId id="302" r:id="rId61"/>
    <p:sldId id="303" r:id="rId62"/>
    <p:sldId id="304" r:id="rId63"/>
    <p:sldId id="305" r:id="rId64"/>
    <p:sldId id="341" r:id="rId65"/>
    <p:sldId id="306" r:id="rId66"/>
    <p:sldId id="307" r:id="rId67"/>
    <p:sldId id="355" r:id="rId68"/>
    <p:sldId id="308" r:id="rId69"/>
    <p:sldId id="356" r:id="rId70"/>
    <p:sldId id="309" r:id="rId71"/>
    <p:sldId id="310" r:id="rId72"/>
    <p:sldId id="357" r:id="rId73"/>
    <p:sldId id="311" r:id="rId74"/>
    <p:sldId id="354" r:id="rId75"/>
    <p:sldId id="312" r:id="rId76"/>
    <p:sldId id="313" r:id="rId77"/>
    <p:sldId id="314" r:id="rId78"/>
    <p:sldId id="315" r:id="rId79"/>
    <p:sldId id="316" r:id="rId80"/>
    <p:sldId id="317" r:id="rId81"/>
    <p:sldId id="318" r:id="rId82"/>
    <p:sldId id="342" r:id="rId83"/>
    <p:sldId id="319" r:id="rId84"/>
    <p:sldId id="358" r:id="rId85"/>
    <p:sldId id="320" r:id="rId86"/>
    <p:sldId id="321" r:id="rId87"/>
    <p:sldId id="322" r:id="rId88"/>
    <p:sldId id="323" r:id="rId89"/>
    <p:sldId id="324" r:id="rId90"/>
    <p:sldId id="325" r:id="rId91"/>
    <p:sldId id="326" r:id="rId92"/>
    <p:sldId id="327" r:id="rId93"/>
    <p:sldId id="328" r:id="rId94"/>
    <p:sldId id="329" r:id="rId95"/>
    <p:sldId id="332" r:id="rId96"/>
    <p:sldId id="343" r:id="rId97"/>
    <p:sldId id="344" r:id="rId9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59" d="100"/>
          <a:sy n="59" d="100"/>
        </p:scale>
        <p:origin x="-288" y="-344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presProps" Target="presProps.xml"/><Relationship Id="rId102" Type="http://schemas.openxmlformats.org/officeDocument/2006/relationships/viewProps" Target="viewProps.xml"/><Relationship Id="rId103" Type="http://schemas.openxmlformats.org/officeDocument/2006/relationships/theme" Target="theme/theme1.xml"/><Relationship Id="rId10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printerSettings" Target="printerSettings/printerSettings1.bin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7A213-0A75-384D-9168-BB8863AC52C0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EF5BB-6690-2F46-9DF0-148563105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8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F5BB-6690-2F46-9DF0-148563105A7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13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F5BB-6690-2F46-9DF0-148563105A7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13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F5BB-6690-2F46-9DF0-148563105A7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79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</a:t>
            </a:r>
            <a:r>
              <a:rPr lang="en-US" dirty="0" err="1" smtClean="0"/>
              <a:t>pic’s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F5BB-6690-2F46-9DF0-148563105A7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50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37DF9-1400-47D3-856C-DD6AE91E128B}" type="slidenum">
              <a:rPr lang="x-none"/>
              <a:pPr/>
              <a:t>59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71D5-DCC2-6545-8B92-1C22D865FC6E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4705-06DD-6942-B886-CB3502C8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01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71D5-DCC2-6545-8B92-1C22D865FC6E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4705-06DD-6942-B886-CB3502C8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71D5-DCC2-6545-8B92-1C22D865FC6E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4705-06DD-6942-B886-CB3502C8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8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71D5-DCC2-6545-8B92-1C22D865FC6E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4705-06DD-6942-B886-CB3502C8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6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71D5-DCC2-6545-8B92-1C22D865FC6E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4705-06DD-6942-B886-CB3502C8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3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71D5-DCC2-6545-8B92-1C22D865FC6E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4705-06DD-6942-B886-CB3502C8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1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71D5-DCC2-6545-8B92-1C22D865FC6E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4705-06DD-6942-B886-CB3502C8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4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154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71D5-DCC2-6545-8B92-1C22D865FC6E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4705-06DD-6942-B886-CB3502C8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71D5-DCC2-6545-8B92-1C22D865FC6E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4705-06DD-6942-B886-CB3502C8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0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71D5-DCC2-6545-8B92-1C22D865FC6E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4705-06DD-6942-B886-CB3502C8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2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71D5-DCC2-6545-8B92-1C22D865FC6E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4705-06DD-6942-B886-CB3502C8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7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D71D5-DCC2-6545-8B92-1C22D865FC6E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4705-06DD-6942-B886-CB3502C8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6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12.jpeg"/><Relationship Id="rId5" Type="http://schemas.microsoft.com/office/2007/relationships/hdphoto" Target="../media/hdphoto4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35.jpeg"/><Relationship Id="rId5" Type="http://schemas.microsoft.com/office/2007/relationships/hdphoto" Target="../media/hdphoto7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microsoft.com/office/2007/relationships/hdphoto" Target="../media/hdphoto8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microsoft.com/office/2007/relationships/hdphoto" Target="../media/hdphoto9.wdp"/><Relationship Id="rId5" Type="http://schemas.openxmlformats.org/officeDocument/2006/relationships/image" Target="../media/image46.jpeg"/><Relationship Id="rId6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4" Type="http://schemas.openxmlformats.org/officeDocument/2006/relationships/image" Target="../media/image49.jp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Relationship Id="rId3" Type="http://schemas.openxmlformats.org/officeDocument/2006/relationships/image" Target="../media/image56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Relationship Id="rId3" Type="http://schemas.openxmlformats.org/officeDocument/2006/relationships/image" Target="../media/image6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g"/><Relationship Id="rId3" Type="http://schemas.openxmlformats.org/officeDocument/2006/relationships/image" Target="../media/image77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4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jp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Relationship Id="rId3" Type="http://schemas.microsoft.com/office/2007/relationships/hdphoto" Target="../media/hdphoto13.wdp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592288"/>
          </a:xfrm>
        </p:spPr>
        <p:txBody>
          <a:bodyPr>
            <a:normAutofit/>
          </a:bodyPr>
          <a:lstStyle/>
          <a:p>
            <a:pPr rtl="0"/>
            <a:r>
              <a:rPr lang="en-US" sz="5400" b="1" dirty="0" smtClean="0"/>
              <a:t>Common Pediatric </a:t>
            </a:r>
            <a:br>
              <a:rPr lang="en-US" sz="5400" b="1" dirty="0" smtClean="0"/>
            </a:br>
            <a:r>
              <a:rPr lang="en-US" sz="5400" b="1" dirty="0" smtClean="0"/>
              <a:t>Fractures &amp; Trauma</a:t>
            </a:r>
            <a:endParaRPr lang="x-none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09120"/>
            <a:ext cx="9144000" cy="2348880"/>
          </a:xfrm>
        </p:spPr>
        <p:txBody>
          <a:bodyPr/>
          <a:lstStyle/>
          <a:p>
            <a:pPr rtl="0"/>
            <a:r>
              <a:rPr lang="en-US" b="1" dirty="0" smtClean="0">
                <a:solidFill>
                  <a:schemeClr val="tx1"/>
                </a:solidFill>
              </a:rPr>
              <a:t>Prof. Zamzam</a:t>
            </a:r>
          </a:p>
          <a:p>
            <a:pPr rtl="0"/>
            <a:r>
              <a:rPr lang="en-US" b="1" dirty="0" smtClean="0">
                <a:solidFill>
                  <a:schemeClr val="tx1"/>
                </a:solidFill>
              </a:rPr>
              <a:t>Dr.Kholoud Al-Zain</a:t>
            </a:r>
          </a:p>
          <a:p>
            <a:pPr rtl="0"/>
            <a:endParaRPr lang="en-US" sz="1200" dirty="0" smtClean="0">
              <a:solidFill>
                <a:schemeClr val="tx1"/>
              </a:solidFill>
            </a:endParaRPr>
          </a:p>
          <a:p>
            <a:pPr rtl="0"/>
            <a:r>
              <a:rPr lang="en-US" sz="2400" dirty="0" smtClean="0">
                <a:solidFill>
                  <a:schemeClr val="tx1"/>
                </a:solidFill>
              </a:rPr>
              <a:t>Ass. Professor and Consultant Pediatric Orthopedic Surgeon</a:t>
            </a:r>
          </a:p>
          <a:p>
            <a:pPr rtl="0"/>
            <a:r>
              <a:rPr lang="en-US" sz="2400" dirty="0" smtClean="0">
                <a:solidFill>
                  <a:schemeClr val="tx1"/>
                </a:solidFill>
              </a:rPr>
              <a:t>F1 Dec 2016</a:t>
            </a:r>
            <a:endParaRPr lang="x-non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9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x-none" sz="4000" dirty="0" smtClean="0"/>
              <a:t>Why are Children’s Fractures Different ?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 smtClean="0"/>
              <a:t>Cartilage:</a:t>
            </a:r>
            <a:endParaRPr lang="en-US" altLang="x-none" sz="1600" dirty="0" smtClean="0"/>
          </a:p>
          <a:p>
            <a:pPr lvl="1" algn="l" rtl="0" eaLnBrk="1" hangingPunct="1"/>
            <a:r>
              <a:rPr lang="en-US" altLang="x-none" dirty="0"/>
              <a:t>D</a:t>
            </a:r>
            <a:r>
              <a:rPr lang="en-US" altLang="x-none" dirty="0" smtClean="0"/>
              <a:t>ifficult </a:t>
            </a:r>
            <a:r>
              <a:rPr lang="en-US" altLang="x-none" dirty="0" smtClean="0"/>
              <a:t>X-</a:t>
            </a:r>
            <a:r>
              <a:rPr lang="en-US" altLang="x-none" dirty="0" smtClean="0"/>
              <a:t>ray evaluation</a:t>
            </a:r>
          </a:p>
          <a:p>
            <a:pPr lvl="1" algn="l" rtl="0" eaLnBrk="1" hangingPunct="1"/>
            <a:r>
              <a:rPr lang="en-US" altLang="x-none" dirty="0"/>
              <a:t>S</a:t>
            </a:r>
            <a:r>
              <a:rPr lang="en-US" altLang="x-none" dirty="0" smtClean="0"/>
              <a:t>ize of articular fragment often under-estimated</a:t>
            </a:r>
          </a:p>
          <a:p>
            <a:pPr eaLnBrk="1" hangingPunct="1"/>
            <a:endParaRPr lang="en-US" altLang="x-none" dirty="0" smtClean="0">
              <a:solidFill>
                <a:schemeClr val="bg2"/>
              </a:solidFill>
            </a:endParaRPr>
          </a:p>
        </p:txBody>
      </p:sp>
      <p:pic>
        <p:nvPicPr>
          <p:cNvPr id="9224" name="Picture 8" descr="File0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2" b="15817"/>
          <a:stretch>
            <a:fillRect/>
          </a:stretch>
        </p:blipFill>
        <p:spPr bwMode="auto">
          <a:xfrm>
            <a:off x="1970516" y="3429000"/>
            <a:ext cx="5216372" cy="343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175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x-none" sz="4000" dirty="0" smtClean="0"/>
              <a:t>Why are Children’s Fractures Different 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US" altLang="x-none" dirty="0" smtClean="0"/>
              <a:t>Periosteum:</a:t>
            </a:r>
            <a:endParaRPr lang="en-US" altLang="x-none" sz="1600" dirty="0" smtClean="0"/>
          </a:p>
          <a:p>
            <a:pPr lvl="1" algn="l" rtl="0" eaLnBrk="1" hangingPunct="1"/>
            <a:r>
              <a:rPr lang="en-US" altLang="x-none" dirty="0" smtClean="0"/>
              <a:t>Metabolically active</a:t>
            </a:r>
          </a:p>
          <a:p>
            <a:pPr lvl="2" algn="l" rtl="0" eaLnBrk="1" hangingPunct="1"/>
            <a:r>
              <a:rPr lang="en-US" altLang="x-none" dirty="0"/>
              <a:t>M</a:t>
            </a:r>
            <a:r>
              <a:rPr lang="en-US" altLang="x-none" dirty="0" smtClean="0"/>
              <a:t>ore callus</a:t>
            </a:r>
            <a:endParaRPr lang="en-US" altLang="x-none" dirty="0"/>
          </a:p>
          <a:p>
            <a:pPr lvl="2" algn="l" rtl="0" eaLnBrk="1" hangingPunct="1"/>
            <a:r>
              <a:rPr lang="en-US" altLang="x-none" dirty="0" smtClean="0"/>
              <a:t>Rapid union</a:t>
            </a:r>
            <a:endParaRPr lang="en-US" altLang="x-none" dirty="0"/>
          </a:p>
          <a:p>
            <a:pPr lvl="2" algn="l" rtl="0" eaLnBrk="1" hangingPunct="1"/>
            <a:r>
              <a:rPr lang="en-US" altLang="x-none" dirty="0" smtClean="0"/>
              <a:t>Increased </a:t>
            </a:r>
            <a:r>
              <a:rPr lang="en-US" altLang="x-none" dirty="0" smtClean="0"/>
              <a:t>remodeling</a:t>
            </a:r>
          </a:p>
          <a:p>
            <a:pPr lvl="1" algn="l" rtl="0" eaLnBrk="1" hangingPunct="1"/>
            <a:r>
              <a:rPr lang="en-US" altLang="x-none" dirty="0" smtClean="0"/>
              <a:t>Thickness and strength</a:t>
            </a:r>
          </a:p>
          <a:p>
            <a:pPr lvl="2" algn="l" rtl="0" eaLnBrk="1" hangingPunct="1"/>
            <a:r>
              <a:rPr lang="en-US" altLang="x-none" dirty="0"/>
              <a:t>I</a:t>
            </a:r>
            <a:r>
              <a:rPr lang="en-US" altLang="x-none" dirty="0" smtClean="0"/>
              <a:t>ntact </a:t>
            </a:r>
            <a:r>
              <a:rPr lang="en-US" altLang="x-none" dirty="0" smtClean="0"/>
              <a:t>periosteal hinge affects fracture pattern</a:t>
            </a:r>
          </a:p>
          <a:p>
            <a:pPr lvl="2" algn="l" rtl="0" eaLnBrk="1" hangingPunct="1"/>
            <a:r>
              <a:rPr lang="en-US" altLang="x-none" dirty="0" smtClean="0"/>
              <a:t>May aid reduction</a:t>
            </a:r>
          </a:p>
          <a:p>
            <a:pPr lvl="1" eaLnBrk="1" hangingPunct="1">
              <a:buFontTx/>
              <a:buNone/>
            </a:pPr>
            <a:endParaRPr lang="en-US" altLang="x-none" sz="2400" dirty="0" smtClean="0">
              <a:solidFill>
                <a:schemeClr val="bg2"/>
              </a:solidFill>
            </a:endParaRPr>
          </a:p>
          <a:p>
            <a:pPr eaLnBrk="1" hangingPunct="1"/>
            <a:endParaRPr lang="en-US" altLang="x-none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79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x-none" sz="4000" dirty="0" smtClean="0"/>
              <a:t>Why are Children’s Fractures Different 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 smtClean="0"/>
              <a:t>Ligaments:</a:t>
            </a:r>
            <a:endParaRPr lang="en-US" altLang="x-none" sz="1600" dirty="0" smtClean="0"/>
          </a:p>
          <a:p>
            <a:pPr lvl="1" algn="l" rtl="0"/>
            <a:r>
              <a:rPr lang="en-US" dirty="0"/>
              <a:t>A</a:t>
            </a:r>
            <a:r>
              <a:rPr lang="en-US" dirty="0" smtClean="0"/>
              <a:t>re </a:t>
            </a:r>
            <a:r>
              <a:rPr lang="en-US" dirty="0" smtClean="0"/>
              <a:t>functionally stronger than bone. </a:t>
            </a:r>
            <a:endParaRPr lang="en-US" dirty="0" smtClean="0"/>
          </a:p>
          <a:p>
            <a:pPr lvl="1" algn="l" rtl="0"/>
            <a:r>
              <a:rPr lang="en-US" dirty="0" smtClean="0"/>
              <a:t>Therefore</a:t>
            </a:r>
            <a:r>
              <a:rPr lang="en-US" dirty="0" smtClean="0"/>
              <a:t>, a higher proportion of injuries that produce sprains in adults result in fractures in children.</a:t>
            </a:r>
          </a:p>
          <a:p>
            <a:pPr lvl="1" eaLnBrk="1" hangingPunct="1">
              <a:buFontTx/>
              <a:buNone/>
            </a:pPr>
            <a:endParaRPr lang="en-US" altLang="x-none" sz="2400" dirty="0" smtClean="0">
              <a:solidFill>
                <a:schemeClr val="bg2"/>
              </a:solidFill>
            </a:endParaRPr>
          </a:p>
          <a:p>
            <a:pPr eaLnBrk="1" hangingPunct="1"/>
            <a:endParaRPr lang="en-US" altLang="x-none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51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x-none" sz="4000" dirty="0" smtClean="0"/>
              <a:t>Why are Children’s Fractures Different ?</a:t>
            </a:r>
          </a:p>
        </p:txBody>
      </p:sp>
      <p:pic>
        <p:nvPicPr>
          <p:cNvPr id="11271" name="Picture 7" descr="File0015 copy"/>
          <p:cNvPicPr>
            <a:picLocks noChangeAspect="1" noChangeArrowheads="1"/>
          </p:cNvPicPr>
          <p:nvPr/>
        </p:nvPicPr>
        <p:blipFill>
          <a:blip r:embed="rId2">
            <a:lum bright="2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59" y="4179503"/>
            <a:ext cx="9191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File0015 copy 2"/>
          <p:cNvPicPr>
            <a:picLocks noChangeAspect="1" noChangeArrowheads="1"/>
          </p:cNvPicPr>
          <p:nvPr/>
        </p:nvPicPr>
        <p:blipFill>
          <a:blip r:embed="rId3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1" y="3730625"/>
            <a:ext cx="127317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File0015 copy 3"/>
          <p:cNvPicPr>
            <a:picLocks noChangeAspect="1" noChangeArrowheads="1"/>
          </p:cNvPicPr>
          <p:nvPr/>
        </p:nvPicPr>
        <p:blipFill>
          <a:blip r:embed="rId4">
            <a:lum bright="20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02" y="3190875"/>
            <a:ext cx="16573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x-none" dirty="0" smtClean="0"/>
              <a:t>Age related fracture pattern</a:t>
            </a:r>
            <a:r>
              <a:rPr lang="en-US" altLang="x-none" dirty="0" smtClean="0"/>
              <a:t>:</a:t>
            </a:r>
            <a:endParaRPr lang="en-US" altLang="x-none" sz="1600" dirty="0" smtClean="0"/>
          </a:p>
          <a:p>
            <a:pPr lvl="1" algn="l" rtl="0" eaLnBrk="1" hangingPunct="1"/>
            <a:r>
              <a:rPr lang="en-US" altLang="x-none" dirty="0" smtClean="0"/>
              <a:t>Infants </a:t>
            </a:r>
            <a:r>
              <a:rPr lang="en-US" altLang="x-none" dirty="0" smtClean="0">
                <a:sym typeface="Wingdings"/>
              </a:rPr>
              <a:t></a:t>
            </a:r>
            <a:r>
              <a:rPr lang="en-US" altLang="x-none" dirty="0" smtClean="0"/>
              <a:t> </a:t>
            </a:r>
            <a:r>
              <a:rPr lang="en-US" altLang="x-none" dirty="0" smtClean="0"/>
              <a:t>diaphyseal fractures</a:t>
            </a:r>
          </a:p>
          <a:p>
            <a:pPr lvl="1" algn="l" rtl="0" eaLnBrk="1" hangingPunct="1"/>
            <a:r>
              <a:rPr lang="en-US" altLang="x-none" dirty="0" smtClean="0"/>
              <a:t>Children </a:t>
            </a:r>
            <a:r>
              <a:rPr lang="en-US" altLang="x-none" dirty="0" smtClean="0">
                <a:sym typeface="Wingdings"/>
              </a:rPr>
              <a:t></a:t>
            </a:r>
            <a:r>
              <a:rPr lang="en-US" altLang="x-none" dirty="0" smtClean="0"/>
              <a:t> </a:t>
            </a:r>
            <a:r>
              <a:rPr lang="en-US" altLang="x-none" dirty="0" smtClean="0"/>
              <a:t>metaphyseal fractures</a:t>
            </a:r>
          </a:p>
          <a:p>
            <a:pPr lvl="1" algn="l" rtl="0" eaLnBrk="1" hangingPunct="1"/>
            <a:r>
              <a:rPr lang="en-US" altLang="x-none" dirty="0" smtClean="0"/>
              <a:t>Adolescents </a:t>
            </a:r>
            <a:r>
              <a:rPr lang="en-US" altLang="x-none" dirty="0" smtClean="0">
                <a:sym typeface="Wingdings"/>
              </a:rPr>
              <a:t></a:t>
            </a:r>
            <a:r>
              <a:rPr lang="en-US" altLang="x-none" dirty="0" smtClean="0"/>
              <a:t> </a:t>
            </a:r>
            <a:r>
              <a:rPr lang="en-US" altLang="x-none" dirty="0" smtClean="0"/>
              <a:t>epiphyseal injuries</a:t>
            </a:r>
          </a:p>
          <a:p>
            <a:pPr lvl="1" eaLnBrk="1" hangingPunct="1">
              <a:buFontTx/>
              <a:buNone/>
            </a:pPr>
            <a:endParaRPr lang="en-US" altLang="x-none" dirty="0" smtClean="0">
              <a:solidFill>
                <a:schemeClr val="bg2"/>
              </a:solidFill>
            </a:endParaRPr>
          </a:p>
          <a:p>
            <a:pPr eaLnBrk="1" hangingPunct="1"/>
            <a:endParaRPr lang="en-US" altLang="x-none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4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x-none" sz="4000" dirty="0" smtClean="0"/>
              <a:t>Why are Children’s Fractures Different 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 smtClean="0"/>
              <a:t>Physiology</a:t>
            </a:r>
            <a:endParaRPr lang="en-US" altLang="x-none" sz="1600" dirty="0" smtClean="0"/>
          </a:p>
          <a:p>
            <a:pPr lvl="1" algn="l" rtl="0" eaLnBrk="1" hangingPunct="1"/>
            <a:r>
              <a:rPr lang="en-US" altLang="x-none" dirty="0" smtClean="0"/>
              <a:t>Better blood </a:t>
            </a:r>
            <a:r>
              <a:rPr lang="en-US" altLang="x-none" dirty="0" smtClean="0"/>
              <a:t>supply</a:t>
            </a:r>
          </a:p>
          <a:p>
            <a:pPr lvl="1" algn="l" rtl="0" eaLnBrk="1" hangingPunct="1"/>
            <a:r>
              <a:rPr lang="en-US" altLang="x-none" dirty="0" smtClean="0">
                <a:latin typeface="Wingdings"/>
                <a:ea typeface="Wingdings"/>
                <a:cs typeface="Wingdings"/>
                <a:sym typeface="Wingdings"/>
              </a:rPr>
              <a:t></a:t>
            </a:r>
            <a:r>
              <a:rPr lang="en-US" altLang="x-none" dirty="0" smtClean="0"/>
              <a:t> incidence </a:t>
            </a:r>
            <a:r>
              <a:rPr lang="en-US" altLang="x-none" dirty="0" smtClean="0">
                <a:sym typeface="Wingdings"/>
              </a:rPr>
              <a:t> </a:t>
            </a:r>
            <a:r>
              <a:rPr lang="en-US" altLang="x-none" dirty="0" smtClean="0"/>
              <a:t>delayed </a:t>
            </a:r>
            <a:r>
              <a:rPr lang="en-US" altLang="x-none" dirty="0" smtClean="0"/>
              <a:t>and non-union</a:t>
            </a:r>
          </a:p>
          <a:p>
            <a:pPr lvl="1" eaLnBrk="1" hangingPunct="1">
              <a:buFontTx/>
              <a:buNone/>
            </a:pPr>
            <a:endParaRPr lang="en-US" altLang="x-none" dirty="0" smtClean="0"/>
          </a:p>
          <a:p>
            <a:pPr eaLnBrk="1" hangingPunct="1"/>
            <a:endParaRPr lang="en-US" altLang="x-none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11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38" y="11043"/>
            <a:ext cx="5560501" cy="356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293" y="3938174"/>
            <a:ext cx="5509051" cy="294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14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2" y="3513896"/>
            <a:ext cx="7884367" cy="338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68" y="0"/>
            <a:ext cx="6954032" cy="315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66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Physis Fractures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9035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x-none" dirty="0" smtClean="0"/>
              <a:t>Physis Injuries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x-none" dirty="0" smtClean="0"/>
              <a:t>Account for ~25% of all children’s </a:t>
            </a:r>
            <a:r>
              <a:rPr lang="en-US" altLang="x-none" dirty="0"/>
              <a:t>#</a:t>
            </a:r>
            <a:endParaRPr lang="en-US" altLang="x-none" dirty="0" smtClean="0"/>
          </a:p>
          <a:p>
            <a:pPr algn="l" rtl="0" eaLnBrk="1" hangingPunct="1"/>
            <a:r>
              <a:rPr lang="en-US" altLang="x-none" dirty="0" smtClean="0"/>
              <a:t>More in boys</a:t>
            </a:r>
          </a:p>
          <a:p>
            <a:pPr algn="l" rtl="0" eaLnBrk="1" hangingPunct="1"/>
            <a:r>
              <a:rPr lang="en-US" altLang="x-none" dirty="0" smtClean="0"/>
              <a:t>More in upper limb</a:t>
            </a:r>
          </a:p>
          <a:p>
            <a:pPr algn="l" rtl="0" eaLnBrk="1" hangingPunct="1"/>
            <a:r>
              <a:rPr lang="en-US" altLang="x-none" u="sng" dirty="0" smtClean="0"/>
              <a:t>Most</a:t>
            </a:r>
            <a:r>
              <a:rPr lang="en-US" altLang="x-none" dirty="0" smtClean="0"/>
              <a:t> heal </a:t>
            </a:r>
            <a:r>
              <a:rPr lang="en-US" altLang="x-none" dirty="0" smtClean="0"/>
              <a:t>well, rapidly, </a:t>
            </a:r>
            <a:r>
              <a:rPr lang="en-US" altLang="x-none" dirty="0" smtClean="0"/>
              <a:t>with good remodeling</a:t>
            </a:r>
          </a:p>
          <a:p>
            <a:pPr algn="l" rtl="0" eaLnBrk="1" hangingPunct="1"/>
            <a:r>
              <a:rPr lang="en-US" altLang="x-none" dirty="0" smtClean="0"/>
              <a:t>Growth </a:t>
            </a:r>
            <a:r>
              <a:rPr lang="en-US" altLang="x-none" u="sng" dirty="0" smtClean="0"/>
              <a:t>may</a:t>
            </a:r>
            <a:r>
              <a:rPr lang="en-US" altLang="x-none" dirty="0" smtClean="0"/>
              <a:t> be affected</a:t>
            </a:r>
          </a:p>
        </p:txBody>
      </p:sp>
    </p:spTree>
    <p:extLst>
      <p:ext uri="{BB962C8B-B14F-4D97-AF65-F5344CB8AC3E}">
        <p14:creationId xmlns:p14="http://schemas.microsoft.com/office/powerpoint/2010/main" val="513844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Physis Injuries- Classifications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2076235" y="5220338"/>
            <a:ext cx="501924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altLang="x-none" sz="2800" dirty="0">
                <a:latin typeface="Comic Sans MS" pitchFamily="66" charset="0"/>
              </a:rPr>
              <a:t>Salter-</a:t>
            </a:r>
            <a:r>
              <a:rPr lang="en-US" altLang="x-none" sz="2800" dirty="0" smtClean="0">
                <a:latin typeface="Comic Sans MS" pitchFamily="66" charset="0"/>
              </a:rPr>
              <a:t>Harris Classification</a:t>
            </a:r>
            <a:endParaRPr lang="en-US" altLang="x-none" sz="2800" dirty="0">
              <a:latin typeface="Comic Sans MS" pitchFamily="66" charset="0"/>
            </a:endParaRPr>
          </a:p>
        </p:txBody>
      </p:sp>
      <p:pic>
        <p:nvPicPr>
          <p:cNvPr id="13" name="Content Placeholder 12" descr="40-9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8" b="-1175"/>
          <a:stretch/>
        </p:blipFill>
        <p:spPr>
          <a:xfrm>
            <a:off x="97352" y="2129327"/>
            <a:ext cx="8892854" cy="2808835"/>
          </a:xfrm>
        </p:spPr>
      </p:pic>
    </p:spTree>
    <p:extLst>
      <p:ext uri="{BB962C8B-B14F-4D97-AF65-F5344CB8AC3E}">
        <p14:creationId xmlns:p14="http://schemas.microsoft.com/office/powerpoint/2010/main" val="2687571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Introduction to Ped. # &amp; trauma</a:t>
            </a:r>
          </a:p>
          <a:p>
            <a:r>
              <a:rPr lang="en-US" dirty="0" smtClean="0"/>
              <a:t>Difference between Ped. &amp; adult  </a:t>
            </a:r>
          </a:p>
          <a:p>
            <a:r>
              <a:rPr lang="en-US" dirty="0" smtClean="0"/>
              <a:t>Fractures of the physis </a:t>
            </a:r>
            <a:r>
              <a:rPr lang="en-US" dirty="0" smtClean="0">
                <a:sym typeface="Wingdings"/>
              </a:rPr>
              <a:t> Salter-Harris classification</a:t>
            </a:r>
            <a:endParaRPr lang="en-US" dirty="0" smtClean="0"/>
          </a:p>
          <a:p>
            <a:r>
              <a:rPr lang="en-US" dirty="0" smtClean="0"/>
              <a:t>Indications of operative treatment</a:t>
            </a:r>
          </a:p>
          <a:p>
            <a:r>
              <a:rPr lang="en-US" dirty="0"/>
              <a:t>Methods of t</a:t>
            </a:r>
            <a:r>
              <a:rPr lang="en-US" dirty="0" smtClean="0"/>
              <a:t>reatment of Ped # </a:t>
            </a:r>
            <a:r>
              <a:rPr lang="en-US" dirty="0"/>
              <a:t>&amp; </a:t>
            </a:r>
            <a:r>
              <a:rPr lang="en-US" dirty="0" smtClean="0"/>
              <a:t>trauma</a:t>
            </a:r>
          </a:p>
          <a:p>
            <a:r>
              <a:rPr lang="en-US" dirty="0" smtClean="0"/>
              <a:t>Common Ped #:</a:t>
            </a:r>
          </a:p>
          <a:p>
            <a:pPr lvl="1"/>
            <a:r>
              <a:rPr lang="en-US" dirty="0" smtClean="0"/>
              <a:t>U.L </a:t>
            </a:r>
            <a:r>
              <a:rPr lang="en-US" dirty="0" smtClean="0">
                <a:sym typeface="Wingdings"/>
              </a:rPr>
              <a:t> clavicle, </a:t>
            </a:r>
            <a:r>
              <a:rPr lang="en-US" dirty="0" err="1" smtClean="0">
                <a:sym typeface="Wingdings"/>
              </a:rPr>
              <a:t>s.c</a:t>
            </a:r>
            <a:r>
              <a:rPr lang="en-US" dirty="0" smtClean="0">
                <a:sym typeface="Wingdings"/>
              </a:rPr>
              <a:t>, distal radius</a:t>
            </a:r>
          </a:p>
          <a:p>
            <a:pPr lvl="1"/>
            <a:r>
              <a:rPr lang="en-US" dirty="0" smtClean="0">
                <a:sym typeface="Wingdings"/>
              </a:rPr>
              <a:t>L.L  femur shaft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3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Salter-Harris Classification</a:t>
            </a:r>
            <a:endParaRPr lang="en-US" dirty="0"/>
          </a:p>
        </p:txBody>
      </p:sp>
      <p:pic>
        <p:nvPicPr>
          <p:cNvPr id="4" name="Content Placeholder 3" descr="salter-harris-fractures comi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96" b="-4996"/>
          <a:stretch>
            <a:fillRect/>
          </a:stretch>
        </p:blipFill>
        <p:spPr>
          <a:xfrm>
            <a:off x="0" y="1600200"/>
            <a:ext cx="9144000" cy="5028847"/>
          </a:xfrm>
        </p:spPr>
      </p:pic>
    </p:spTree>
    <p:extLst>
      <p:ext uri="{BB962C8B-B14F-4D97-AF65-F5344CB8AC3E}">
        <p14:creationId xmlns:p14="http://schemas.microsoft.com/office/powerpoint/2010/main" val="99867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Salter-Harris Classification</a:t>
            </a:r>
            <a:endParaRPr lang="en-US" dirty="0"/>
          </a:p>
        </p:txBody>
      </p:sp>
      <p:pic>
        <p:nvPicPr>
          <p:cNvPr id="4" name="Content Placeholder 3" descr="Salter Harris simplificatio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575"/>
          <a:stretch/>
        </p:blipFill>
        <p:spPr>
          <a:xfrm>
            <a:off x="1940370" y="1296086"/>
            <a:ext cx="5503599" cy="5581423"/>
          </a:xfrm>
        </p:spPr>
      </p:pic>
    </p:spTree>
    <p:extLst>
      <p:ext uri="{BB962C8B-B14F-4D97-AF65-F5344CB8AC3E}">
        <p14:creationId xmlns:p14="http://schemas.microsoft.com/office/powerpoint/2010/main" val="111799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Physis Injuries- Complications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69930" cy="5257800"/>
          </a:xfrm>
        </p:spPr>
        <p:txBody>
          <a:bodyPr>
            <a:normAutofit lnSpcReduction="10000"/>
          </a:bodyPr>
          <a:lstStyle/>
          <a:p>
            <a:pPr algn="l" rtl="0" eaLnBrk="1" hangingPunct="1"/>
            <a:r>
              <a:rPr lang="en-US" altLang="x-none" dirty="0" smtClean="0"/>
              <a:t>Less than 1% cause </a:t>
            </a:r>
            <a:r>
              <a:rPr lang="en-US" altLang="x-none" dirty="0" err="1" smtClean="0"/>
              <a:t>physeal</a:t>
            </a:r>
            <a:r>
              <a:rPr lang="en-US" altLang="x-none" dirty="0" smtClean="0"/>
              <a:t> bridging </a:t>
            </a:r>
            <a:r>
              <a:rPr lang="en-US" altLang="x-none" dirty="0" smtClean="0">
                <a:sym typeface="Wingdings"/>
              </a:rPr>
              <a:t></a:t>
            </a:r>
            <a:r>
              <a:rPr lang="en-US" altLang="x-none" dirty="0" smtClean="0"/>
              <a:t> affecting growth (</a:t>
            </a:r>
            <a:r>
              <a:rPr lang="en-US" altLang="x-none" sz="2400" dirty="0" smtClean="0"/>
              <a:t>varus, valgus, or even L.L.I</a:t>
            </a:r>
            <a:r>
              <a:rPr lang="en-US" altLang="x-none" dirty="0" smtClean="0"/>
              <a:t>)</a:t>
            </a:r>
          </a:p>
          <a:p>
            <a:pPr algn="l" rtl="0" eaLnBrk="1" hangingPunct="1"/>
            <a:r>
              <a:rPr lang="en-US" altLang="x-none" dirty="0" smtClean="0"/>
              <a:t>Keep in mind:</a:t>
            </a:r>
          </a:p>
          <a:p>
            <a:pPr lvl="1" algn="l" rtl="0" eaLnBrk="1" hangingPunct="1"/>
            <a:r>
              <a:rPr lang="en-US" altLang="x-none" dirty="0" smtClean="0"/>
              <a:t>Small bridges (&lt;10%) </a:t>
            </a:r>
            <a:r>
              <a:rPr lang="en-US" altLang="x-none" dirty="0" smtClean="0">
                <a:sym typeface="Wingdings"/>
              </a:rPr>
              <a:t> </a:t>
            </a:r>
            <a:r>
              <a:rPr lang="en-US" altLang="x-none" dirty="0" smtClean="0"/>
              <a:t>may lyse spontaneously</a:t>
            </a:r>
          </a:p>
          <a:p>
            <a:pPr lvl="1" algn="l" rtl="0" eaLnBrk="1" hangingPunct="1"/>
            <a:r>
              <a:rPr lang="en-US" altLang="x-none" dirty="0" smtClean="0"/>
              <a:t>Central bridges </a:t>
            </a:r>
            <a:r>
              <a:rPr lang="en-US" altLang="x-none" dirty="0" smtClean="0">
                <a:sym typeface="Wingdings"/>
              </a:rPr>
              <a:t></a:t>
            </a:r>
            <a:r>
              <a:rPr lang="en-US" altLang="x-none" dirty="0" smtClean="0"/>
              <a:t> more likely to lyse</a:t>
            </a:r>
          </a:p>
          <a:p>
            <a:pPr lvl="1" algn="l" rtl="0" eaLnBrk="1" hangingPunct="1"/>
            <a:r>
              <a:rPr lang="en-US" altLang="x-none" dirty="0" smtClean="0"/>
              <a:t>Peripheral bridges </a:t>
            </a:r>
            <a:r>
              <a:rPr lang="en-US" altLang="x-none" dirty="0" smtClean="0">
                <a:sym typeface="Wingdings"/>
              </a:rPr>
              <a:t></a:t>
            </a:r>
            <a:r>
              <a:rPr lang="en-US" altLang="x-none" dirty="0" smtClean="0"/>
              <a:t> more likely to cause deformity</a:t>
            </a:r>
          </a:p>
          <a:p>
            <a:r>
              <a:rPr lang="en-US" altLang="x-none" dirty="0" smtClean="0"/>
              <a:t>Take care with:</a:t>
            </a:r>
          </a:p>
          <a:p>
            <a:pPr lvl="1" algn="l" rtl="0" eaLnBrk="1" hangingPunct="1"/>
            <a:r>
              <a:rPr lang="en-US" altLang="x-none" dirty="0" smtClean="0"/>
              <a:t>Avoid injury to physis during fixation</a:t>
            </a:r>
          </a:p>
          <a:p>
            <a:pPr lvl="1" algn="l" rtl="0" eaLnBrk="1" hangingPunct="1"/>
            <a:r>
              <a:rPr lang="en-US" altLang="x-none" dirty="0" smtClean="0"/>
              <a:t>Monitor growth over a long period</a:t>
            </a:r>
          </a:p>
          <a:p>
            <a:pPr lvl="1"/>
            <a:r>
              <a:rPr lang="en-US" altLang="x-none" dirty="0" smtClean="0"/>
              <a:t>Image suspected </a:t>
            </a:r>
            <a:r>
              <a:rPr lang="en-US" altLang="x-none" dirty="0" err="1" smtClean="0"/>
              <a:t>physeal</a:t>
            </a:r>
            <a:r>
              <a:rPr lang="en-US" altLang="x-none" dirty="0" smtClean="0"/>
              <a:t> bar </a:t>
            </a:r>
            <a:r>
              <a:rPr lang="en-US" altLang="x-none" dirty="0"/>
              <a:t>(</a:t>
            </a:r>
            <a:r>
              <a:rPr lang="en-US" altLang="x-none" dirty="0" smtClean="0"/>
              <a:t>MRI, CT</a:t>
            </a:r>
            <a:r>
              <a:rPr lang="en-US" altLang="x-none" dirty="0"/>
              <a:t>)</a:t>
            </a:r>
            <a:endParaRPr lang="en-US" altLang="x-none" dirty="0" smtClean="0"/>
          </a:p>
        </p:txBody>
      </p:sp>
      <p:pic>
        <p:nvPicPr>
          <p:cNvPr id="40964" name="Picture 4" descr="File0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546" y="5082015"/>
            <a:ext cx="1165890" cy="179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File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895" y="5082015"/>
            <a:ext cx="1059235" cy="180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96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Indications of </a:t>
            </a:r>
            <a:br>
              <a:rPr lang="en-US" sz="6000" dirty="0" smtClean="0"/>
            </a:br>
            <a:r>
              <a:rPr lang="en-US" sz="6000" dirty="0" smtClean="0"/>
              <a:t>Operative </a:t>
            </a:r>
            <a:r>
              <a:rPr lang="en-US" sz="6000" dirty="0"/>
              <a:t>T</a:t>
            </a:r>
            <a:r>
              <a:rPr lang="en-US" sz="6000" dirty="0" smtClean="0"/>
              <a:t>reatment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1838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General Management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altLang="x-none" sz="3600" b="1" u="sng" dirty="0" smtClean="0"/>
              <a:t>Indications for surgery</a:t>
            </a:r>
            <a:r>
              <a:rPr lang="en-US" altLang="x-none" dirty="0" smtClean="0"/>
              <a:t> </a:t>
            </a:r>
          </a:p>
          <a:p>
            <a:pPr algn="l" rtl="0"/>
            <a:r>
              <a:rPr lang="en-US" altLang="x-none" sz="3400" dirty="0" smtClean="0"/>
              <a:t>Open fractures</a:t>
            </a:r>
          </a:p>
          <a:p>
            <a:pPr algn="l" rtl="0"/>
            <a:r>
              <a:rPr lang="en-US" altLang="x-none" sz="3400" dirty="0" smtClean="0"/>
              <a:t>Severe soft-tissue injury</a:t>
            </a:r>
          </a:p>
          <a:p>
            <a:pPr algn="l" rtl="0"/>
            <a:r>
              <a:rPr lang="en-US" altLang="x-none" sz="3400" dirty="0"/>
              <a:t>F</a:t>
            </a:r>
            <a:r>
              <a:rPr lang="en-US" altLang="x-none" sz="3400" dirty="0" smtClean="0"/>
              <a:t>ractures with vascular injury</a:t>
            </a:r>
          </a:p>
          <a:p>
            <a:pPr algn="l" rtl="0"/>
            <a:r>
              <a:rPr lang="en-US" altLang="x-none" sz="3400" dirty="0" smtClean="0"/>
              <a:t>? Compartment </a:t>
            </a:r>
            <a:r>
              <a:rPr lang="en-US" altLang="x-none" sz="3400" dirty="0" smtClean="0"/>
              <a:t>syndrome</a:t>
            </a:r>
            <a:endParaRPr lang="en-US" altLang="x-none" dirty="0" smtClean="0"/>
          </a:p>
          <a:p>
            <a:pPr algn="l" rtl="0"/>
            <a:r>
              <a:rPr lang="en-US" altLang="x-none" sz="3400" dirty="0" smtClean="0"/>
              <a:t>Multiple </a:t>
            </a:r>
            <a:r>
              <a:rPr lang="en-US" altLang="x-none" sz="3400" dirty="0" smtClean="0"/>
              <a:t>injuries/#</a:t>
            </a:r>
            <a:endParaRPr lang="en-US" altLang="x-none" sz="3400" dirty="0" smtClean="0"/>
          </a:p>
          <a:p>
            <a:pPr algn="l" rtl="0"/>
            <a:r>
              <a:rPr lang="en-US" altLang="x-none" sz="3400" dirty="0" smtClean="0"/>
              <a:t>Displaced intra articular fractures (</a:t>
            </a:r>
            <a:r>
              <a:rPr lang="en-US" altLang="x-none" sz="3100" dirty="0" smtClean="0"/>
              <a:t>Salter-Harris  III-IV </a:t>
            </a:r>
            <a:r>
              <a:rPr lang="en-US" altLang="x-none" sz="3400" dirty="0" smtClean="0"/>
              <a:t>)</a:t>
            </a:r>
          </a:p>
          <a:p>
            <a:pPr algn="l" rtl="0"/>
            <a:r>
              <a:rPr lang="en-US" altLang="x-none" sz="3400" dirty="0" smtClean="0"/>
              <a:t>Failure of conservative means (</a:t>
            </a:r>
            <a:r>
              <a:rPr lang="en-US" altLang="x-none" sz="3100" dirty="0" smtClean="0"/>
              <a:t>irreducible or unstable #’s</a:t>
            </a:r>
            <a:r>
              <a:rPr lang="en-US" altLang="x-none" sz="3400" dirty="0" smtClean="0"/>
              <a:t>)</a:t>
            </a:r>
          </a:p>
          <a:p>
            <a:pPr algn="l" rtl="0"/>
            <a:r>
              <a:rPr lang="en-US" altLang="x-none" sz="3400" dirty="0" smtClean="0"/>
              <a:t>Malunion and delayed union</a:t>
            </a:r>
          </a:p>
          <a:p>
            <a:pPr algn="l" rtl="0"/>
            <a:r>
              <a:rPr lang="en-US" altLang="x-none" sz="3400" dirty="0" smtClean="0"/>
              <a:t>Adolescence</a:t>
            </a:r>
          </a:p>
          <a:p>
            <a:pPr algn="l" rtl="0"/>
            <a:r>
              <a:rPr lang="en-US" altLang="x-none" sz="3400" dirty="0" smtClean="0"/>
              <a:t>Head injury</a:t>
            </a:r>
          </a:p>
          <a:p>
            <a:pPr algn="l" rtl="0"/>
            <a:r>
              <a:rPr lang="en-US" altLang="x-none" sz="3400" dirty="0" smtClean="0"/>
              <a:t>Neurological disorder </a:t>
            </a:r>
          </a:p>
        </p:txBody>
      </p:sp>
    </p:spTree>
    <p:extLst>
      <p:ext uri="{BB962C8B-B14F-4D97-AF65-F5344CB8AC3E}">
        <p14:creationId xmlns:p14="http://schemas.microsoft.com/office/powerpoint/2010/main" val="232203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268198"/>
          </a:xfrm>
        </p:spPr>
        <p:txBody>
          <a:bodyPr>
            <a:normAutofit/>
          </a:bodyPr>
          <a:lstStyle/>
          <a:p>
            <a:r>
              <a:rPr lang="en-US" sz="6000" dirty="0" smtClean="0"/>
              <a:t>Methods of Treatment</a:t>
            </a:r>
            <a:br>
              <a:rPr lang="en-US" sz="6000" dirty="0" smtClean="0"/>
            </a:br>
            <a:r>
              <a:rPr lang="en-US" sz="6000" dirty="0" smtClean="0"/>
              <a:t>of Pediatric</a:t>
            </a:r>
            <a:br>
              <a:rPr lang="en-US" sz="6000" dirty="0" smtClean="0"/>
            </a:br>
            <a:r>
              <a:rPr lang="en-US" sz="6000" dirty="0" smtClean="0"/>
              <a:t>Fractures &amp; </a:t>
            </a:r>
            <a:r>
              <a:rPr lang="en-US" sz="6000" dirty="0" smtClean="0"/>
              <a:t>Trauma</a:t>
            </a:r>
            <a:br>
              <a:rPr lang="en-US" sz="6000" dirty="0" smtClean="0"/>
            </a:br>
            <a:r>
              <a:rPr lang="en-US" sz="6000" dirty="0" smtClean="0"/>
              <a:t>(7)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7462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Casting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still the commonest</a:t>
            </a:r>
          </a:p>
        </p:txBody>
      </p:sp>
      <p:pic>
        <p:nvPicPr>
          <p:cNvPr id="5" name="Picture 5" descr="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8" r="-253"/>
          <a:stretch/>
        </p:blipFill>
        <p:spPr bwMode="auto">
          <a:xfrm>
            <a:off x="1786130" y="1600200"/>
            <a:ext cx="5579294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635069" y="5555835"/>
            <a:ext cx="1151061" cy="297635"/>
          </a:xfrm>
          <a:prstGeom prst="straightConnector1">
            <a:avLst/>
          </a:prstGeom>
          <a:ln w="635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494780" y="2561324"/>
            <a:ext cx="771956" cy="722442"/>
          </a:xfrm>
          <a:prstGeom prst="straightConnector1">
            <a:avLst/>
          </a:prstGeom>
          <a:ln w="635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90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2) K-wires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 smtClean="0"/>
              <a:t>Most commonly used internal fixation (I.F)</a:t>
            </a:r>
          </a:p>
          <a:p>
            <a:r>
              <a:rPr lang="en-US" altLang="x-none" dirty="0" smtClean="0"/>
              <a:t>Usually used in </a:t>
            </a:r>
            <a:r>
              <a:rPr lang="en-US" altLang="x-none" dirty="0" smtClean="0">
                <a:sym typeface="Wingdings"/>
              </a:rPr>
              <a:t> </a:t>
            </a:r>
            <a:r>
              <a:rPr lang="en-US" altLang="x-none" dirty="0" err="1" smtClean="0">
                <a:sym typeface="Wingdings"/>
              </a:rPr>
              <a:t>m</a:t>
            </a:r>
            <a:r>
              <a:rPr lang="en-US" altLang="x-none" dirty="0" err="1" smtClean="0"/>
              <a:t>etaphyseal</a:t>
            </a:r>
            <a:r>
              <a:rPr lang="en-US" altLang="x-none" dirty="0" smtClean="0"/>
              <a:t> fractures</a:t>
            </a:r>
          </a:p>
        </p:txBody>
      </p:sp>
      <p:pic>
        <p:nvPicPr>
          <p:cNvPr id="5" name="Picture 10" descr="p44f1 copy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204" y="2830361"/>
            <a:ext cx="2478524" cy="405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44f1 copy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42" y="2843275"/>
            <a:ext cx="2279400" cy="403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63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x-none" dirty="0" smtClean="0"/>
              <a:t>3) Intramedullary wires (Elastic nails)</a:t>
            </a:r>
          </a:p>
        </p:txBody>
      </p:sp>
      <p:pic>
        <p:nvPicPr>
          <p:cNvPr id="7" name="Picture 5" descr="File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2" y="1521223"/>
            <a:ext cx="3796512" cy="52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URE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10" y="2161022"/>
            <a:ext cx="5080296" cy="367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17380" y="1205329"/>
            <a:ext cx="1851030" cy="5652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58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4) Screws</a:t>
            </a:r>
          </a:p>
        </p:txBody>
      </p:sp>
      <p:pic>
        <p:nvPicPr>
          <p:cNvPr id="6" name="Picture 9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053" y="1323833"/>
            <a:ext cx="2154163" cy="267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Picture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6" y="4043750"/>
            <a:ext cx="2130091" cy="275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96" y="1417638"/>
            <a:ext cx="2372344" cy="258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Picture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67" y="4053808"/>
            <a:ext cx="2342498" cy="270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4572000" y="2673655"/>
            <a:ext cx="952219" cy="1"/>
          </a:xfrm>
          <a:prstGeom prst="straightConnector1">
            <a:avLst/>
          </a:prstGeom>
          <a:ln w="635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720886" y="1646912"/>
            <a:ext cx="726856" cy="626096"/>
          </a:xfrm>
          <a:prstGeom prst="straightConnector1">
            <a:avLst/>
          </a:prstGeom>
          <a:ln w="635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3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1543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Pediatric Fractures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6231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x-none" dirty="0" smtClean="0"/>
              <a:t>5) Plates </a:t>
            </a:r>
            <a:r>
              <a:rPr lang="en-US" altLang="x-none" dirty="0" smtClean="0">
                <a:sym typeface="Wingdings"/>
              </a:rPr>
              <a:t> specially in </a:t>
            </a:r>
            <a:r>
              <a:rPr lang="en-US" altLang="x-none" dirty="0" smtClean="0"/>
              <a:t>multiple trauma</a:t>
            </a:r>
          </a:p>
        </p:txBody>
      </p:sp>
      <p:pic>
        <p:nvPicPr>
          <p:cNvPr id="8" name="Picture 6" descr="File00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36" y="1508021"/>
            <a:ext cx="4020064" cy="505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40" y="1317187"/>
            <a:ext cx="2817652" cy="540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483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x-none" dirty="0" smtClean="0"/>
              <a:t>6) I.M.N </a:t>
            </a:r>
            <a:r>
              <a:rPr lang="en-US" altLang="x-none" dirty="0" smtClean="0">
                <a:sym typeface="Wingdings"/>
              </a:rPr>
              <a:t> only in</a:t>
            </a:r>
            <a:r>
              <a:rPr lang="en-US" altLang="x-none" dirty="0" smtClean="0"/>
              <a:t> adolescents (&gt;12y)</a:t>
            </a:r>
          </a:p>
        </p:txBody>
      </p:sp>
      <p:pic>
        <p:nvPicPr>
          <p:cNvPr id="7" name="Content Placeholder 6" descr="File004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" r="1255"/>
          <a:stretch/>
        </p:blipFill>
        <p:spPr bwMode="auto">
          <a:xfrm>
            <a:off x="3592109" y="1178624"/>
            <a:ext cx="1925054" cy="570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831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dirty="0" smtClean="0"/>
              <a:t>7) Ex-fix </a:t>
            </a:r>
            <a:r>
              <a:rPr lang="en-US" altLang="x-none" dirty="0" smtClean="0">
                <a:sym typeface="Wingdings"/>
              </a:rPr>
              <a:t></a:t>
            </a:r>
            <a:r>
              <a:rPr lang="en-US" altLang="x-none" dirty="0" smtClean="0"/>
              <a:t> usually in open #</a:t>
            </a:r>
          </a:p>
        </p:txBody>
      </p:sp>
      <p:pic>
        <p:nvPicPr>
          <p:cNvPr id="6" name="Content Placeholder 5" descr="File004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" r="3350"/>
          <a:stretch/>
        </p:blipFill>
        <p:spPr bwMode="auto">
          <a:xfrm>
            <a:off x="3223806" y="1417638"/>
            <a:ext cx="2710117" cy="546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086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smtClean="0"/>
              <a:t>Methods of Fixation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 rot="-1852008">
            <a:off x="2040290" y="2007866"/>
            <a:ext cx="24685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altLang="x-none" sz="3200" dirty="0">
                <a:solidFill>
                  <a:schemeClr val="accent2"/>
                </a:solidFill>
                <a:latin typeface="Comic Sans MS" pitchFamily="66" charset="0"/>
              </a:rPr>
              <a:t>Combination</a:t>
            </a:r>
          </a:p>
        </p:txBody>
      </p:sp>
      <p:pic>
        <p:nvPicPr>
          <p:cNvPr id="33797" name="Picture 6" descr="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6" b="5220"/>
          <a:stretch/>
        </p:blipFill>
        <p:spPr bwMode="auto">
          <a:xfrm>
            <a:off x="5791042" y="1594238"/>
            <a:ext cx="3034680" cy="505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8" descr="FIGUR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50" y="3393034"/>
            <a:ext cx="5303949" cy="319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AutoShape 9"/>
          <p:cNvSpPr>
            <a:spLocks noChangeArrowheads="1"/>
          </p:cNvSpPr>
          <p:nvPr/>
        </p:nvSpPr>
        <p:spPr bwMode="auto">
          <a:xfrm rot="-1122236">
            <a:off x="1522949" y="1483347"/>
            <a:ext cx="3759200" cy="1497013"/>
          </a:xfrm>
          <a:prstGeom prst="irregularSeal2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2375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Common Pediatric Fractures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5252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Pediatric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  Upper limb:</a:t>
            </a:r>
            <a:endParaRPr lang="en-US" dirty="0"/>
          </a:p>
          <a:p>
            <a:pPr lvl="1"/>
            <a:r>
              <a:rPr lang="en-US" dirty="0" smtClean="0"/>
              <a:t>Clavicle</a:t>
            </a:r>
            <a:endParaRPr lang="en-US" dirty="0"/>
          </a:p>
          <a:p>
            <a:pPr lvl="1"/>
            <a:r>
              <a:rPr lang="en-US" dirty="0" smtClean="0"/>
              <a:t>Humeral supracondylar</a:t>
            </a:r>
            <a:endParaRPr lang="en-US" dirty="0"/>
          </a:p>
          <a:p>
            <a:pPr lvl="1"/>
            <a:r>
              <a:rPr lang="en-US" dirty="0" smtClean="0"/>
              <a:t>Distal Radius</a:t>
            </a:r>
          </a:p>
          <a:p>
            <a:pPr marL="514350" indent="-514350" algn="l" rtl="0">
              <a:buNone/>
            </a:pPr>
            <a:endParaRPr lang="en-US" dirty="0"/>
          </a:p>
          <a:p>
            <a:pPr marL="514350" indent="-514350" algn="l" rtl="0"/>
            <a:r>
              <a:rPr lang="en-US" dirty="0" smtClean="0"/>
              <a:t>Lower Limbs:</a:t>
            </a:r>
            <a:endParaRPr lang="en-US" dirty="0"/>
          </a:p>
          <a:p>
            <a:pPr marL="914400" lvl="1" indent="-514350"/>
            <a:r>
              <a:rPr lang="en-US" dirty="0" smtClean="0"/>
              <a:t>Femur shaft (diaphysis)</a:t>
            </a:r>
          </a:p>
          <a:p>
            <a:pPr marL="514350" indent="-51435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560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Clavicle Fractures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Clavicle # - Incidents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algn="l" rtl="0"/>
            <a:r>
              <a:rPr lang="en-US" dirty="0" smtClean="0"/>
              <a:t>8-15%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of all pediatric </a:t>
            </a:r>
            <a:r>
              <a:rPr lang="en-US" dirty="0"/>
              <a:t>#</a:t>
            </a:r>
            <a:endParaRPr lang="en-US" dirty="0" smtClean="0"/>
          </a:p>
          <a:p>
            <a:pPr algn="l" rtl="0"/>
            <a:r>
              <a:rPr lang="en-US" dirty="0" smtClean="0"/>
              <a:t>0.5% </a:t>
            </a:r>
            <a:r>
              <a:rPr lang="en-US" dirty="0" smtClean="0">
                <a:sym typeface="Wingdings"/>
              </a:rPr>
              <a:t> of</a:t>
            </a:r>
            <a:r>
              <a:rPr lang="en-US" dirty="0" smtClean="0"/>
              <a:t> normal SVD</a:t>
            </a:r>
          </a:p>
          <a:p>
            <a:pPr algn="l" rtl="0"/>
            <a:r>
              <a:rPr lang="en-US" dirty="0" smtClean="0"/>
              <a:t>1.6%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of breech deliveries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80</a:t>
            </a:r>
            <a:r>
              <a:rPr lang="en-US" dirty="0" smtClean="0"/>
              <a:t>%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of clavicle # occur in the shaft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periosteal sleeve always remains in the anatomic position </a:t>
            </a:r>
            <a:r>
              <a:rPr lang="en-US" dirty="0" smtClean="0">
                <a:sym typeface="Wingdings"/>
              </a:rPr>
              <a:t> t</a:t>
            </a:r>
            <a:r>
              <a:rPr lang="en-US" dirty="0" smtClean="0"/>
              <a:t>herefore, remodeling is ensured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77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Clavicle # - Mechanism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algn="l" rtl="0"/>
            <a:r>
              <a:rPr lang="en-US" dirty="0" smtClean="0"/>
              <a:t>Indirect </a:t>
            </a:r>
            <a:r>
              <a:rPr lang="en-US" dirty="0" smtClean="0">
                <a:sym typeface="Wingdings"/>
              </a:rPr>
              <a:t> f</a:t>
            </a:r>
            <a:r>
              <a:rPr lang="en-US" dirty="0" smtClean="0"/>
              <a:t>all onto an outstretched hand</a:t>
            </a:r>
          </a:p>
          <a:p>
            <a:pPr algn="l" rtl="0"/>
            <a:r>
              <a:rPr lang="en-US" dirty="0" smtClean="0"/>
              <a:t>Direct: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most common mechanism</a:t>
            </a:r>
          </a:p>
          <a:p>
            <a:pPr lvl="1"/>
            <a:r>
              <a:rPr lang="en-US" dirty="0" smtClean="0"/>
              <a:t>Has highest incidence of injury to the underlying:</a:t>
            </a:r>
          </a:p>
          <a:p>
            <a:pPr lvl="2"/>
            <a:r>
              <a:rPr lang="en-US" dirty="0" smtClean="0"/>
              <a:t>N.V &amp;, 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ulmonary structures</a:t>
            </a:r>
          </a:p>
          <a:p>
            <a:pPr algn="l" rtl="0"/>
            <a:r>
              <a:rPr lang="en-US" dirty="0" smtClean="0"/>
              <a:t>Birth injury</a:t>
            </a:r>
          </a:p>
          <a:p>
            <a:pPr marL="0" indent="0" algn="l" rtl="0">
              <a:buNone/>
            </a:pPr>
            <a:endParaRPr lang="en-US" u="sng" dirty="0" smtClean="0"/>
          </a:p>
        </p:txBody>
      </p:sp>
      <p:sp>
        <p:nvSpPr>
          <p:cNvPr id="4" name="Rectangle 3"/>
          <p:cNvSpPr/>
          <p:nvPr/>
        </p:nvSpPr>
        <p:spPr>
          <a:xfrm rot="16200000">
            <a:off x="5105399" y="-864330"/>
            <a:ext cx="897266" cy="5652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avicle #- Mechanisims of inju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177" y="3821027"/>
            <a:ext cx="3677558" cy="2761051"/>
          </a:xfrm>
          <a:prstGeom prst="rect">
            <a:avLst/>
          </a:prstGeom>
          <a:ln>
            <a:solidFill>
              <a:srgbClr val="FF6600"/>
            </a:solidFill>
          </a:ln>
        </p:spPr>
      </p:pic>
      <p:sp>
        <p:nvSpPr>
          <p:cNvPr id="6" name="Rectangle 5"/>
          <p:cNvSpPr/>
          <p:nvPr/>
        </p:nvSpPr>
        <p:spPr>
          <a:xfrm rot="16200000">
            <a:off x="4011955" y="4473045"/>
            <a:ext cx="2930357" cy="15346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5961944" y="3583038"/>
            <a:ext cx="2930357" cy="3314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0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Clavicle # -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27707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Look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Ecchymosis</a:t>
            </a:r>
          </a:p>
          <a:p>
            <a:r>
              <a:rPr lang="en-US" dirty="0" smtClean="0"/>
              <a:t>Feel:</a:t>
            </a:r>
          </a:p>
          <a:p>
            <a:pPr lvl="1"/>
            <a:r>
              <a:rPr lang="en-US" dirty="0" smtClean="0"/>
              <a:t>Tender # site</a:t>
            </a:r>
          </a:p>
          <a:p>
            <a:pPr lvl="1"/>
            <a:r>
              <a:rPr lang="en-US" dirty="0" smtClean="0"/>
              <a:t>As a palpable mass along the clavicle (</a:t>
            </a:r>
            <a:r>
              <a:rPr lang="en-US" sz="2000" dirty="0" smtClean="0"/>
              <a:t>as in displaced #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Crepitus (</a:t>
            </a:r>
            <a:r>
              <a:rPr lang="en-US" sz="2000" dirty="0" smtClean="0"/>
              <a:t>when lung is compromised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Special tests </a:t>
            </a:r>
            <a:r>
              <a:rPr lang="en-US" dirty="0" smtClean="0">
                <a:sym typeface="Wingdings"/>
              </a:rPr>
              <a:t> </a:t>
            </a:r>
            <a:r>
              <a:rPr lang="en-US" u="sng" dirty="0" smtClean="0"/>
              <a:t>Must</a:t>
            </a:r>
            <a:r>
              <a:rPr lang="en-US" dirty="0" smtClean="0"/>
              <a:t> assesse for any:</a:t>
            </a:r>
          </a:p>
          <a:p>
            <a:pPr lvl="1"/>
            <a:r>
              <a:rPr lang="en-US" dirty="0" smtClean="0"/>
              <a:t>N.V injury</a:t>
            </a:r>
          </a:p>
          <a:p>
            <a:pPr lvl="1"/>
            <a:r>
              <a:rPr lang="en-US" dirty="0" smtClean="0"/>
              <a:t>Pulmonary injury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4653311" y="-864330"/>
            <a:ext cx="897266" cy="5652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5798508" y="1846929"/>
            <a:ext cx="572665" cy="5203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1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x-none" dirty="0" smtClean="0"/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l" rtl="0" eaLnBrk="1" hangingPunct="1"/>
            <a:r>
              <a:rPr lang="en-US" altLang="x-none" dirty="0" smtClean="0"/>
              <a:t>Fractures account for ~15% of all injuries in children</a:t>
            </a:r>
          </a:p>
          <a:p>
            <a:pPr algn="l" rtl="0" eaLnBrk="1" hangingPunct="1"/>
            <a:r>
              <a:rPr lang="en-US" altLang="x-none" dirty="0" smtClean="0"/>
              <a:t>Different from adult fractures</a:t>
            </a:r>
          </a:p>
          <a:p>
            <a:pPr algn="l" rtl="0" eaLnBrk="1" hangingPunct="1"/>
            <a:r>
              <a:rPr lang="en-US" altLang="x-none" dirty="0" smtClean="0"/>
              <a:t>Vary in various age groups </a:t>
            </a:r>
            <a:r>
              <a:rPr lang="en-US" altLang="x-none" sz="2400" dirty="0" smtClean="0"/>
              <a:t>(infants, children, adolescents )</a:t>
            </a:r>
          </a:p>
          <a:p>
            <a:pPr lvl="1" eaLnBrk="1" hangingPunct="1">
              <a:buFontTx/>
              <a:buNone/>
            </a:pPr>
            <a:endParaRPr lang="en-US" altLang="x-none" sz="2400" dirty="0" smtClean="0"/>
          </a:p>
          <a:p>
            <a:pPr eaLnBrk="1" hangingPunct="1"/>
            <a:endParaRPr lang="en-US" altLang="x-none" dirty="0" smtClean="0"/>
          </a:p>
        </p:txBody>
      </p:sp>
    </p:spTree>
    <p:extLst>
      <p:ext uri="{BB962C8B-B14F-4D97-AF65-F5344CB8AC3E}">
        <p14:creationId xmlns:p14="http://schemas.microsoft.com/office/powerpoint/2010/main" val="426722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Clavicle # - Radiographic (AP X-ray)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1828" y="1219218"/>
            <a:ext cx="4130031" cy="263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Documents and Settings\user\Application Data\PixelMetrics\CaptureWiz\Temp\3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391" t="19209" r="-391"/>
          <a:stretch/>
        </p:blipFill>
        <p:spPr bwMode="auto">
          <a:xfrm>
            <a:off x="1373623" y="3889093"/>
            <a:ext cx="6369946" cy="2830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770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/>
          </a:bodyPr>
          <a:lstStyle/>
          <a:p>
            <a:r>
              <a:rPr lang="en-US" dirty="0" smtClean="0"/>
              <a:t>Clavicle # - Reading XR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Location:</a:t>
            </a:r>
          </a:p>
          <a:p>
            <a:pPr lvl="1"/>
            <a:r>
              <a:rPr lang="en-US" dirty="0" smtClean="0">
                <a:sym typeface="Wingdings"/>
              </a:rPr>
              <a:t>(medial, middle, lateral) </a:t>
            </a:r>
            <a:r>
              <a:rPr lang="en-US" sz="3600" dirty="0" smtClean="0">
                <a:sym typeface="Wingdings"/>
              </a:rPr>
              <a:t>⅓ </a:t>
            </a:r>
            <a:r>
              <a:rPr lang="en-US" dirty="0" smtClean="0">
                <a:sym typeface="Wingdings"/>
              </a:rPr>
              <a:t> commonest middle </a:t>
            </a:r>
            <a:r>
              <a:rPr lang="en-US" sz="3600" dirty="0" smtClean="0">
                <a:sym typeface="Wingdings"/>
              </a:rPr>
              <a:t>⅓</a:t>
            </a:r>
          </a:p>
          <a:p>
            <a:pPr lvl="1"/>
            <a:r>
              <a:rPr lang="en-US" dirty="0">
                <a:sym typeface="Wingdings"/>
              </a:rPr>
              <a:t>O</a:t>
            </a:r>
            <a:r>
              <a:rPr lang="en-US" dirty="0" smtClean="0">
                <a:sym typeface="Wingdings"/>
              </a:rPr>
              <a:t>r junction of </a:t>
            </a:r>
            <a:r>
              <a:rPr lang="en-US" sz="3600" dirty="0" smtClean="0">
                <a:sym typeface="Wingdings"/>
              </a:rPr>
              <a:t>⅓</a:t>
            </a:r>
            <a:r>
              <a:rPr lang="en-US" dirty="0" smtClean="0">
                <a:sym typeface="Wingdings"/>
              </a:rPr>
              <a:t>’s  commonest middle/lateral </a:t>
            </a:r>
            <a:r>
              <a:rPr lang="en-US" sz="3600" dirty="0" smtClean="0">
                <a:sym typeface="Wingdings"/>
              </a:rPr>
              <a:t>⅓</a:t>
            </a:r>
            <a:endParaRPr lang="en-US" sz="3600" dirty="0" smtClean="0"/>
          </a:p>
          <a:p>
            <a:pPr algn="l" rtl="0"/>
            <a:r>
              <a:rPr lang="en-US" dirty="0" smtClean="0"/>
              <a:t>Open or closed </a:t>
            </a:r>
            <a:r>
              <a:rPr lang="en-US" dirty="0" smtClean="0">
                <a:sym typeface="Wingdings"/>
              </a:rPr>
              <a:t> see air on XR</a:t>
            </a:r>
            <a:endParaRPr lang="en-US" dirty="0" smtClean="0"/>
          </a:p>
          <a:p>
            <a:pPr algn="l" rtl="0"/>
            <a:r>
              <a:rPr lang="en-US" dirty="0" smtClean="0"/>
              <a:t>Displacement </a:t>
            </a:r>
            <a:r>
              <a:rPr lang="en-US" dirty="0" smtClean="0">
                <a:sym typeface="Wingdings"/>
              </a:rPr>
              <a:t> %</a:t>
            </a:r>
            <a:endParaRPr lang="en-US" dirty="0" smtClean="0"/>
          </a:p>
          <a:p>
            <a:pPr algn="l" rtl="0"/>
            <a:r>
              <a:rPr lang="en-US" dirty="0" smtClean="0"/>
              <a:t>Fracture type:</a:t>
            </a:r>
          </a:p>
          <a:p>
            <a:pPr lvl="1"/>
            <a:r>
              <a:rPr lang="en-US" dirty="0" smtClean="0"/>
              <a:t>Segmental</a:t>
            </a:r>
          </a:p>
          <a:p>
            <a:pPr lvl="1"/>
            <a:r>
              <a:rPr lang="en-US" dirty="0" smtClean="0"/>
              <a:t>Comminuted</a:t>
            </a:r>
          </a:p>
          <a:p>
            <a:pPr lvl="1"/>
            <a:r>
              <a:rPr lang="en-US" dirty="0" smtClean="0"/>
              <a:t>Greenstick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 rot="16200000">
            <a:off x="5425290" y="1635567"/>
            <a:ext cx="531357" cy="4376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5195890" y="2239971"/>
            <a:ext cx="531357" cy="4376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2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Clavicle #</a:t>
            </a:r>
            <a:endParaRPr lang="en-US" dirty="0"/>
          </a:p>
        </p:txBody>
      </p:sp>
      <p:pic>
        <p:nvPicPr>
          <p:cNvPr id="8" name="Content Placeholder 7" descr="Clavicle #- cAllman Classification (simple)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2" r="-1096"/>
          <a:stretch/>
        </p:blipFill>
        <p:spPr>
          <a:xfrm>
            <a:off x="1736824" y="1245394"/>
            <a:ext cx="5789836" cy="56126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6200000">
            <a:off x="4468563" y="4580078"/>
            <a:ext cx="531358" cy="12139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3052179" y="4583086"/>
            <a:ext cx="531358" cy="12139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6200000">
            <a:off x="5856571" y="4586094"/>
            <a:ext cx="531358" cy="12139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57354" y="4927368"/>
            <a:ext cx="933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95369" y="4927368"/>
            <a:ext cx="840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80%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15296" y="4927368"/>
            <a:ext cx="1213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Clavicle # - Allman Classification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600200"/>
            <a:ext cx="7084243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Type II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Medial third</a:t>
            </a:r>
          </a:p>
          <a:p>
            <a:pPr algn="l" rtl="0"/>
            <a:endParaRPr lang="en-US" dirty="0"/>
          </a:p>
          <a:p>
            <a:pPr algn="l" rtl="0"/>
            <a:endParaRPr lang="x-none" dirty="0"/>
          </a:p>
          <a:p>
            <a:pPr algn="l" rtl="0"/>
            <a:r>
              <a:rPr lang="en-US" dirty="0" smtClean="0"/>
              <a:t>Type I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Middle </a:t>
            </a:r>
            <a:r>
              <a:rPr lang="en-US" dirty="0"/>
              <a:t>third (most common</a:t>
            </a:r>
            <a:r>
              <a:rPr lang="en-US" dirty="0" smtClean="0"/>
              <a:t>)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Type III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Lateral third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b="170"/>
          <a:stretch/>
        </p:blipFill>
        <p:spPr bwMode="auto">
          <a:xfrm>
            <a:off x="7362830" y="4970505"/>
            <a:ext cx="1657290" cy="188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4310" t="-1" b="-13044"/>
          <a:stretch/>
        </p:blipFill>
        <p:spPr bwMode="auto">
          <a:xfrm>
            <a:off x="7434385" y="1149166"/>
            <a:ext cx="1588592" cy="227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4678"/>
          <a:stretch/>
        </p:blipFill>
        <p:spPr bwMode="auto">
          <a:xfrm>
            <a:off x="7362830" y="3030325"/>
            <a:ext cx="1662522" cy="194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6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Clavicle # - Treatment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Newborn (&lt; 28 days):</a:t>
            </a:r>
          </a:p>
          <a:p>
            <a:pPr lvl="1"/>
            <a:r>
              <a:rPr lang="en-US" dirty="0" smtClean="0"/>
              <a:t>No orthotics </a:t>
            </a:r>
          </a:p>
          <a:p>
            <a:pPr lvl="1"/>
            <a:r>
              <a:rPr lang="en-US" dirty="0" smtClean="0"/>
              <a:t>Unite in 1w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1m – 2y: </a:t>
            </a:r>
            <a:endParaRPr lang="en-US" dirty="0"/>
          </a:p>
          <a:p>
            <a:pPr lvl="1"/>
            <a:r>
              <a:rPr lang="en-US" dirty="0"/>
              <a:t>F</a:t>
            </a:r>
            <a:r>
              <a:rPr lang="en-US" dirty="0" smtClean="0"/>
              <a:t>igure-of-eight 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 2w</a:t>
            </a: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2 – 12y:</a:t>
            </a:r>
            <a:endParaRPr lang="en-US" dirty="0"/>
          </a:p>
          <a:p>
            <a:pPr lvl="1"/>
            <a:r>
              <a:rPr lang="en-US" dirty="0"/>
              <a:t>F</a:t>
            </a:r>
            <a:r>
              <a:rPr lang="en-US" dirty="0" smtClean="0"/>
              <a:t>igure</a:t>
            </a:r>
            <a:r>
              <a:rPr lang="en-US" dirty="0"/>
              <a:t>-of-eight </a:t>
            </a:r>
            <a:r>
              <a:rPr lang="en-US" dirty="0" smtClean="0"/>
              <a:t>or </a:t>
            </a:r>
            <a:r>
              <a:rPr lang="en-US" dirty="0"/>
              <a:t>sling </a:t>
            </a:r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or 2-4 </a:t>
            </a:r>
            <a:r>
              <a:rPr lang="en-US" dirty="0"/>
              <a:t>weeks</a:t>
            </a:r>
          </a:p>
          <a:p>
            <a:pPr algn="l" rtl="0">
              <a:buFont typeface="Arial" pitchFamily="34" charset="0"/>
              <a:buChar char="•"/>
            </a:pPr>
            <a:endParaRPr lang="en-US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7" name="Picture 4" descr="C:\Documents and Settings\user\Application Data\PixelMetrics\CaptureWiz\Temp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8110" y="1348826"/>
            <a:ext cx="2228752" cy="2173032"/>
          </a:xfrm>
          <a:prstGeom prst="rect">
            <a:avLst/>
          </a:prstGeom>
          <a:noFill/>
        </p:spPr>
      </p:pic>
      <p:pic>
        <p:nvPicPr>
          <p:cNvPr id="3" name="Picture 2" descr="Clavicle #- figur of 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477" y="1348826"/>
            <a:ext cx="2180826" cy="2180826"/>
          </a:xfrm>
          <a:prstGeom prst="rect">
            <a:avLst/>
          </a:prstGeom>
        </p:spPr>
      </p:pic>
      <p:pic>
        <p:nvPicPr>
          <p:cNvPr id="5" name="Picture 4" descr="Clavicle #- Sling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r="24784"/>
          <a:stretch/>
        </p:blipFill>
        <p:spPr>
          <a:xfrm>
            <a:off x="6181596" y="3596675"/>
            <a:ext cx="1269935" cy="321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99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Clavicle # - Remodeling </a:t>
            </a:r>
            <a:endParaRPr lang="x-none" dirty="0"/>
          </a:p>
        </p:txBody>
      </p:sp>
      <p:pic>
        <p:nvPicPr>
          <p:cNvPr id="3" name="Content Placeholder 2" descr="Clavicle #- remodeling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7" t="19459" b="327"/>
          <a:stretch/>
        </p:blipFill>
        <p:spPr>
          <a:xfrm>
            <a:off x="0" y="1979432"/>
            <a:ext cx="9172375" cy="2880251"/>
          </a:xfrm>
        </p:spPr>
      </p:pic>
      <p:sp>
        <p:nvSpPr>
          <p:cNvPr id="4" name="Oval 3"/>
          <p:cNvSpPr/>
          <p:nvPr/>
        </p:nvSpPr>
        <p:spPr>
          <a:xfrm>
            <a:off x="1176557" y="2483632"/>
            <a:ext cx="1120531" cy="1083088"/>
          </a:xfrm>
          <a:prstGeom prst="ellipse">
            <a:avLst/>
          </a:prstGeom>
          <a:noFill/>
          <a:ln w="508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8157" y="3051920"/>
            <a:ext cx="1422769" cy="1425763"/>
          </a:xfrm>
          <a:prstGeom prst="ellipse">
            <a:avLst/>
          </a:prstGeom>
          <a:noFill/>
          <a:ln w="508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Clavicle # - Remodeling </a:t>
            </a:r>
            <a:endParaRPr lang="x-none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54" r="-44" b="3817"/>
          <a:stretch/>
        </p:blipFill>
        <p:spPr bwMode="auto">
          <a:xfrm>
            <a:off x="1250294" y="1218058"/>
            <a:ext cx="6668222" cy="564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24190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Documents and Settings\user\Application Data\PixelMetrics\CaptureWiz\Temp\9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04011" y="3830217"/>
            <a:ext cx="4573321" cy="3048292"/>
          </a:xfrm>
          <a:prstGeom prst="rect">
            <a:avLst/>
          </a:prstGeom>
          <a:noFill/>
        </p:spPr>
      </p:pic>
      <p:pic>
        <p:nvPicPr>
          <p:cNvPr id="86020" name="Picture 4" descr="C:\Documents and Settings\user\Application Data\PixelMetrics\CaptureWiz\Temp\10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384" y="3830216"/>
            <a:ext cx="4454308" cy="3040922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Clavicle # - Treatment </a:t>
            </a:r>
            <a:endParaRPr lang="x-none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rtl="0">
              <a:buNone/>
            </a:pPr>
            <a:r>
              <a:rPr lang="en-US" u="sng" dirty="0" smtClean="0"/>
              <a:t>Indications of operative treatment:</a:t>
            </a:r>
            <a:r>
              <a:rPr lang="en-US" dirty="0" smtClean="0"/>
              <a:t>  </a:t>
            </a:r>
          </a:p>
          <a:p>
            <a:pPr algn="l" rtl="0"/>
            <a:r>
              <a:rPr lang="en-US" dirty="0" smtClean="0"/>
              <a:t>Open #’s, or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Neurovascular compromise</a:t>
            </a:r>
          </a:p>
        </p:txBody>
      </p:sp>
      <p:sp>
        <p:nvSpPr>
          <p:cNvPr id="2" name="Freeform 1"/>
          <p:cNvSpPr/>
          <p:nvPr/>
        </p:nvSpPr>
        <p:spPr>
          <a:xfrm>
            <a:off x="444045" y="4475794"/>
            <a:ext cx="2015965" cy="1598498"/>
          </a:xfrm>
          <a:custGeom>
            <a:avLst/>
            <a:gdLst>
              <a:gd name="connsiteX0" fmla="*/ 319713 w 2015965"/>
              <a:gd name="connsiteY0" fmla="*/ 1598498 h 1598498"/>
              <a:gd name="connsiteX1" fmla="*/ 346355 w 2015965"/>
              <a:gd name="connsiteY1" fmla="*/ 1527454 h 1598498"/>
              <a:gd name="connsiteX2" fmla="*/ 364117 w 2015965"/>
              <a:gd name="connsiteY2" fmla="*/ 1474170 h 1598498"/>
              <a:gd name="connsiteX3" fmla="*/ 372998 w 2015965"/>
              <a:gd name="connsiteY3" fmla="*/ 1447529 h 1598498"/>
              <a:gd name="connsiteX4" fmla="*/ 381879 w 2015965"/>
              <a:gd name="connsiteY4" fmla="*/ 1420887 h 1598498"/>
              <a:gd name="connsiteX5" fmla="*/ 399641 w 2015965"/>
              <a:gd name="connsiteY5" fmla="*/ 1394245 h 1598498"/>
              <a:gd name="connsiteX6" fmla="*/ 426284 w 2015965"/>
              <a:gd name="connsiteY6" fmla="*/ 1358723 h 1598498"/>
              <a:gd name="connsiteX7" fmla="*/ 470688 w 2015965"/>
              <a:gd name="connsiteY7" fmla="*/ 1305440 h 1598498"/>
              <a:gd name="connsiteX8" fmla="*/ 488450 w 2015965"/>
              <a:gd name="connsiteY8" fmla="*/ 1278798 h 1598498"/>
              <a:gd name="connsiteX9" fmla="*/ 541735 w 2015965"/>
              <a:gd name="connsiteY9" fmla="*/ 1234396 h 1598498"/>
              <a:gd name="connsiteX10" fmla="*/ 595021 w 2015965"/>
              <a:gd name="connsiteY10" fmla="*/ 1216635 h 1598498"/>
              <a:gd name="connsiteX11" fmla="*/ 621663 w 2015965"/>
              <a:gd name="connsiteY11" fmla="*/ 1207754 h 1598498"/>
              <a:gd name="connsiteX12" fmla="*/ 648306 w 2015965"/>
              <a:gd name="connsiteY12" fmla="*/ 1189993 h 1598498"/>
              <a:gd name="connsiteX13" fmla="*/ 701592 w 2015965"/>
              <a:gd name="connsiteY13" fmla="*/ 1172232 h 1598498"/>
              <a:gd name="connsiteX14" fmla="*/ 728234 w 2015965"/>
              <a:gd name="connsiteY14" fmla="*/ 1163351 h 1598498"/>
              <a:gd name="connsiteX15" fmla="*/ 754877 w 2015965"/>
              <a:gd name="connsiteY15" fmla="*/ 1136710 h 1598498"/>
              <a:gd name="connsiteX16" fmla="*/ 781520 w 2015965"/>
              <a:gd name="connsiteY16" fmla="*/ 1127829 h 1598498"/>
              <a:gd name="connsiteX17" fmla="*/ 870329 w 2015965"/>
              <a:gd name="connsiteY17" fmla="*/ 1092307 h 1598498"/>
              <a:gd name="connsiteX18" fmla="*/ 923614 w 2015965"/>
              <a:gd name="connsiteY18" fmla="*/ 1074546 h 1598498"/>
              <a:gd name="connsiteX19" fmla="*/ 950257 w 2015965"/>
              <a:gd name="connsiteY19" fmla="*/ 1065665 h 1598498"/>
              <a:gd name="connsiteX20" fmla="*/ 1003542 w 2015965"/>
              <a:gd name="connsiteY20" fmla="*/ 1030143 h 1598498"/>
              <a:gd name="connsiteX21" fmla="*/ 1056828 w 2015965"/>
              <a:gd name="connsiteY21" fmla="*/ 994621 h 1598498"/>
              <a:gd name="connsiteX22" fmla="*/ 1136756 w 2015965"/>
              <a:gd name="connsiteY22" fmla="*/ 950218 h 1598498"/>
              <a:gd name="connsiteX23" fmla="*/ 1163398 w 2015965"/>
              <a:gd name="connsiteY23" fmla="*/ 932457 h 1598498"/>
              <a:gd name="connsiteX24" fmla="*/ 1207803 w 2015965"/>
              <a:gd name="connsiteY24" fmla="*/ 905816 h 1598498"/>
              <a:gd name="connsiteX25" fmla="*/ 1269969 w 2015965"/>
              <a:gd name="connsiteY25" fmla="*/ 843652 h 1598498"/>
              <a:gd name="connsiteX26" fmla="*/ 1332136 w 2015965"/>
              <a:gd name="connsiteY26" fmla="*/ 817010 h 1598498"/>
              <a:gd name="connsiteX27" fmla="*/ 1358778 w 2015965"/>
              <a:gd name="connsiteY27" fmla="*/ 808130 h 1598498"/>
              <a:gd name="connsiteX28" fmla="*/ 1394302 w 2015965"/>
              <a:gd name="connsiteY28" fmla="*/ 790369 h 1598498"/>
              <a:gd name="connsiteX29" fmla="*/ 1438706 w 2015965"/>
              <a:gd name="connsiteY29" fmla="*/ 781488 h 1598498"/>
              <a:gd name="connsiteX30" fmla="*/ 1474230 w 2015965"/>
              <a:gd name="connsiteY30" fmla="*/ 763727 h 1598498"/>
              <a:gd name="connsiteX31" fmla="*/ 1554158 w 2015965"/>
              <a:gd name="connsiteY31" fmla="*/ 737085 h 1598498"/>
              <a:gd name="connsiteX32" fmla="*/ 1580801 w 2015965"/>
              <a:gd name="connsiteY32" fmla="*/ 719324 h 1598498"/>
              <a:gd name="connsiteX33" fmla="*/ 1607444 w 2015965"/>
              <a:gd name="connsiteY33" fmla="*/ 710444 h 1598498"/>
              <a:gd name="connsiteX34" fmla="*/ 1651848 w 2015965"/>
              <a:gd name="connsiteY34" fmla="*/ 692683 h 1598498"/>
              <a:gd name="connsiteX35" fmla="*/ 1722895 w 2015965"/>
              <a:gd name="connsiteY35" fmla="*/ 639399 h 1598498"/>
              <a:gd name="connsiteX36" fmla="*/ 1749538 w 2015965"/>
              <a:gd name="connsiteY36" fmla="*/ 630519 h 1598498"/>
              <a:gd name="connsiteX37" fmla="*/ 1767300 w 2015965"/>
              <a:gd name="connsiteY37" fmla="*/ 603877 h 1598498"/>
              <a:gd name="connsiteX38" fmla="*/ 1793943 w 2015965"/>
              <a:gd name="connsiteY38" fmla="*/ 586116 h 1598498"/>
              <a:gd name="connsiteX39" fmla="*/ 1829466 w 2015965"/>
              <a:gd name="connsiteY39" fmla="*/ 559474 h 1598498"/>
              <a:gd name="connsiteX40" fmla="*/ 1891633 w 2015965"/>
              <a:gd name="connsiteY40" fmla="*/ 470669 h 1598498"/>
              <a:gd name="connsiteX41" fmla="*/ 1909394 w 2015965"/>
              <a:gd name="connsiteY41" fmla="*/ 444027 h 1598498"/>
              <a:gd name="connsiteX42" fmla="*/ 1936037 w 2015965"/>
              <a:gd name="connsiteY42" fmla="*/ 426266 h 1598498"/>
              <a:gd name="connsiteX43" fmla="*/ 1953799 w 2015965"/>
              <a:gd name="connsiteY43" fmla="*/ 399625 h 1598498"/>
              <a:gd name="connsiteX44" fmla="*/ 1989322 w 2015965"/>
              <a:gd name="connsiteY44" fmla="*/ 355222 h 1598498"/>
              <a:gd name="connsiteX45" fmla="*/ 1998203 w 2015965"/>
              <a:gd name="connsiteY45" fmla="*/ 328580 h 1598498"/>
              <a:gd name="connsiteX46" fmla="*/ 2015965 w 2015965"/>
              <a:gd name="connsiteY46" fmla="*/ 204253 h 1598498"/>
              <a:gd name="connsiteX47" fmla="*/ 2007084 w 2015965"/>
              <a:gd name="connsiteY47" fmla="*/ 124328 h 1598498"/>
              <a:gd name="connsiteX48" fmla="*/ 1980442 w 2015965"/>
              <a:gd name="connsiteY48" fmla="*/ 106567 h 1598498"/>
              <a:gd name="connsiteX49" fmla="*/ 1936037 w 2015965"/>
              <a:gd name="connsiteY49" fmla="*/ 71044 h 1598498"/>
              <a:gd name="connsiteX50" fmla="*/ 1891633 w 2015965"/>
              <a:gd name="connsiteY50" fmla="*/ 17761 h 1598498"/>
              <a:gd name="connsiteX51" fmla="*/ 1864990 w 2015965"/>
              <a:gd name="connsiteY51" fmla="*/ 0 h 1598498"/>
              <a:gd name="connsiteX52" fmla="*/ 1776181 w 2015965"/>
              <a:gd name="connsiteY52" fmla="*/ 8881 h 1598498"/>
              <a:gd name="connsiteX53" fmla="*/ 1749538 w 2015965"/>
              <a:gd name="connsiteY53" fmla="*/ 62164 h 1598498"/>
              <a:gd name="connsiteX54" fmla="*/ 1722895 w 2015965"/>
              <a:gd name="connsiteY54" fmla="*/ 88806 h 1598498"/>
              <a:gd name="connsiteX55" fmla="*/ 1705134 w 2015965"/>
              <a:gd name="connsiteY55" fmla="*/ 142089 h 1598498"/>
              <a:gd name="connsiteX56" fmla="*/ 1696253 w 2015965"/>
              <a:gd name="connsiteY56" fmla="*/ 168730 h 1598498"/>
              <a:gd name="connsiteX57" fmla="*/ 1687372 w 2015965"/>
              <a:gd name="connsiteY57" fmla="*/ 204253 h 1598498"/>
              <a:gd name="connsiteX58" fmla="*/ 1660729 w 2015965"/>
              <a:gd name="connsiteY58" fmla="*/ 230894 h 1598498"/>
              <a:gd name="connsiteX59" fmla="*/ 1634086 w 2015965"/>
              <a:gd name="connsiteY59" fmla="*/ 284178 h 1598498"/>
              <a:gd name="connsiteX60" fmla="*/ 1607444 w 2015965"/>
              <a:gd name="connsiteY60" fmla="*/ 301939 h 1598498"/>
              <a:gd name="connsiteX61" fmla="*/ 1563039 w 2015965"/>
              <a:gd name="connsiteY61" fmla="*/ 355222 h 1598498"/>
              <a:gd name="connsiteX62" fmla="*/ 1545277 w 2015965"/>
              <a:gd name="connsiteY62" fmla="*/ 381863 h 1598498"/>
              <a:gd name="connsiteX63" fmla="*/ 1518635 w 2015965"/>
              <a:gd name="connsiteY63" fmla="*/ 408505 h 1598498"/>
              <a:gd name="connsiteX64" fmla="*/ 1474230 w 2015965"/>
              <a:gd name="connsiteY64" fmla="*/ 470669 h 1598498"/>
              <a:gd name="connsiteX65" fmla="*/ 1447587 w 2015965"/>
              <a:gd name="connsiteY65" fmla="*/ 506191 h 1598498"/>
              <a:gd name="connsiteX66" fmla="*/ 1438706 w 2015965"/>
              <a:gd name="connsiteY66" fmla="*/ 532833 h 1598498"/>
              <a:gd name="connsiteX67" fmla="*/ 1394302 w 2015965"/>
              <a:gd name="connsiteY67" fmla="*/ 594997 h 1598498"/>
              <a:gd name="connsiteX68" fmla="*/ 1367659 w 2015965"/>
              <a:gd name="connsiteY68" fmla="*/ 621638 h 1598498"/>
              <a:gd name="connsiteX69" fmla="*/ 1323255 w 2015965"/>
              <a:gd name="connsiteY69" fmla="*/ 674921 h 1598498"/>
              <a:gd name="connsiteX70" fmla="*/ 1287731 w 2015965"/>
              <a:gd name="connsiteY70" fmla="*/ 692683 h 1598498"/>
              <a:gd name="connsiteX71" fmla="*/ 1234446 w 2015965"/>
              <a:gd name="connsiteY71" fmla="*/ 719324 h 1598498"/>
              <a:gd name="connsiteX72" fmla="*/ 1181160 w 2015965"/>
              <a:gd name="connsiteY72" fmla="*/ 754846 h 1598498"/>
              <a:gd name="connsiteX73" fmla="*/ 1154518 w 2015965"/>
              <a:gd name="connsiteY73" fmla="*/ 772607 h 1598498"/>
              <a:gd name="connsiteX74" fmla="*/ 1101232 w 2015965"/>
              <a:gd name="connsiteY74" fmla="*/ 790369 h 1598498"/>
              <a:gd name="connsiteX75" fmla="*/ 1039066 w 2015965"/>
              <a:gd name="connsiteY75" fmla="*/ 825891 h 1598498"/>
              <a:gd name="connsiteX76" fmla="*/ 1003542 w 2015965"/>
              <a:gd name="connsiteY76" fmla="*/ 834771 h 1598498"/>
              <a:gd name="connsiteX77" fmla="*/ 914733 w 2015965"/>
              <a:gd name="connsiteY77" fmla="*/ 888054 h 1598498"/>
              <a:gd name="connsiteX78" fmla="*/ 870329 w 2015965"/>
              <a:gd name="connsiteY78" fmla="*/ 914696 h 1598498"/>
              <a:gd name="connsiteX79" fmla="*/ 825924 w 2015965"/>
              <a:gd name="connsiteY79" fmla="*/ 959099 h 1598498"/>
              <a:gd name="connsiteX80" fmla="*/ 799281 w 2015965"/>
              <a:gd name="connsiteY80" fmla="*/ 985740 h 1598498"/>
              <a:gd name="connsiteX81" fmla="*/ 763758 w 2015965"/>
              <a:gd name="connsiteY81" fmla="*/ 1003502 h 1598498"/>
              <a:gd name="connsiteX82" fmla="*/ 710472 w 2015965"/>
              <a:gd name="connsiteY82" fmla="*/ 1039024 h 1598498"/>
              <a:gd name="connsiteX83" fmla="*/ 683830 w 2015965"/>
              <a:gd name="connsiteY83" fmla="*/ 1056785 h 1598498"/>
              <a:gd name="connsiteX84" fmla="*/ 577259 w 2015965"/>
              <a:gd name="connsiteY84" fmla="*/ 1083426 h 1598498"/>
              <a:gd name="connsiteX85" fmla="*/ 515093 w 2015965"/>
              <a:gd name="connsiteY85" fmla="*/ 1110068 h 1598498"/>
              <a:gd name="connsiteX86" fmla="*/ 479569 w 2015965"/>
              <a:gd name="connsiteY86" fmla="*/ 1127829 h 1598498"/>
              <a:gd name="connsiteX87" fmla="*/ 426284 w 2015965"/>
              <a:gd name="connsiteY87" fmla="*/ 1145590 h 1598498"/>
              <a:gd name="connsiteX88" fmla="*/ 364117 w 2015965"/>
              <a:gd name="connsiteY88" fmla="*/ 1163351 h 1598498"/>
              <a:gd name="connsiteX89" fmla="*/ 284189 w 2015965"/>
              <a:gd name="connsiteY89" fmla="*/ 1172232 h 1598498"/>
              <a:gd name="connsiteX90" fmla="*/ 230904 w 2015965"/>
              <a:gd name="connsiteY90" fmla="*/ 1181112 h 1598498"/>
              <a:gd name="connsiteX91" fmla="*/ 124333 w 2015965"/>
              <a:gd name="connsiteY91" fmla="*/ 1207754 h 1598498"/>
              <a:gd name="connsiteX92" fmla="*/ 97690 w 2015965"/>
              <a:gd name="connsiteY92" fmla="*/ 1225515 h 1598498"/>
              <a:gd name="connsiteX93" fmla="*/ 62166 w 2015965"/>
              <a:gd name="connsiteY93" fmla="*/ 1234396 h 1598498"/>
              <a:gd name="connsiteX94" fmla="*/ 0 w 2015965"/>
              <a:gd name="connsiteY94" fmla="*/ 1243276 h 159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015965" h="1598498">
                <a:moveTo>
                  <a:pt x="319713" y="1598498"/>
                </a:moveTo>
                <a:cubicBezTo>
                  <a:pt x="340768" y="1493230"/>
                  <a:pt x="313094" y="1602291"/>
                  <a:pt x="346355" y="1527454"/>
                </a:cubicBezTo>
                <a:cubicBezTo>
                  <a:pt x="353959" y="1510346"/>
                  <a:pt x="358196" y="1491931"/>
                  <a:pt x="364117" y="1474170"/>
                </a:cubicBezTo>
                <a:lnTo>
                  <a:pt x="372998" y="1447529"/>
                </a:lnTo>
                <a:cubicBezTo>
                  <a:pt x="375958" y="1438648"/>
                  <a:pt x="376686" y="1428676"/>
                  <a:pt x="381879" y="1420887"/>
                </a:cubicBezTo>
                <a:cubicBezTo>
                  <a:pt x="387800" y="1412006"/>
                  <a:pt x="393437" y="1402930"/>
                  <a:pt x="399641" y="1394245"/>
                </a:cubicBezTo>
                <a:cubicBezTo>
                  <a:pt x="408244" y="1382201"/>
                  <a:pt x="418439" y="1371274"/>
                  <a:pt x="426284" y="1358723"/>
                </a:cubicBezTo>
                <a:cubicBezTo>
                  <a:pt x="458477" y="1307215"/>
                  <a:pt x="425242" y="1335735"/>
                  <a:pt x="470688" y="1305440"/>
                </a:cubicBezTo>
                <a:cubicBezTo>
                  <a:pt x="476609" y="1296559"/>
                  <a:pt x="481617" y="1286997"/>
                  <a:pt x="488450" y="1278798"/>
                </a:cubicBezTo>
                <a:cubicBezTo>
                  <a:pt x="500751" y="1264038"/>
                  <a:pt x="523246" y="1242613"/>
                  <a:pt x="541735" y="1234396"/>
                </a:cubicBezTo>
                <a:cubicBezTo>
                  <a:pt x="558844" y="1226792"/>
                  <a:pt x="577259" y="1222555"/>
                  <a:pt x="595021" y="1216635"/>
                </a:cubicBezTo>
                <a:cubicBezTo>
                  <a:pt x="603902" y="1213675"/>
                  <a:pt x="613874" y="1212946"/>
                  <a:pt x="621663" y="1207754"/>
                </a:cubicBezTo>
                <a:cubicBezTo>
                  <a:pt x="630544" y="1201834"/>
                  <a:pt x="638552" y="1194328"/>
                  <a:pt x="648306" y="1189993"/>
                </a:cubicBezTo>
                <a:cubicBezTo>
                  <a:pt x="665415" y="1182389"/>
                  <a:pt x="683830" y="1178152"/>
                  <a:pt x="701592" y="1172232"/>
                </a:cubicBezTo>
                <a:lnTo>
                  <a:pt x="728234" y="1163351"/>
                </a:lnTo>
                <a:cubicBezTo>
                  <a:pt x="737115" y="1154471"/>
                  <a:pt x="744427" y="1143676"/>
                  <a:pt x="754877" y="1136710"/>
                </a:cubicBezTo>
                <a:cubicBezTo>
                  <a:pt x="762666" y="1131517"/>
                  <a:pt x="772915" y="1131517"/>
                  <a:pt x="781520" y="1127829"/>
                </a:cubicBezTo>
                <a:cubicBezTo>
                  <a:pt x="872994" y="1088627"/>
                  <a:pt x="749038" y="1132736"/>
                  <a:pt x="870329" y="1092307"/>
                </a:cubicBezTo>
                <a:lnTo>
                  <a:pt x="923614" y="1074546"/>
                </a:lnTo>
                <a:lnTo>
                  <a:pt x="950257" y="1065665"/>
                </a:lnTo>
                <a:cubicBezTo>
                  <a:pt x="1009384" y="1006543"/>
                  <a:pt x="945707" y="1062272"/>
                  <a:pt x="1003542" y="1030143"/>
                </a:cubicBezTo>
                <a:cubicBezTo>
                  <a:pt x="1022203" y="1019776"/>
                  <a:pt x="1036577" y="1001372"/>
                  <a:pt x="1056828" y="994621"/>
                </a:cubicBezTo>
                <a:cubicBezTo>
                  <a:pt x="1103721" y="978990"/>
                  <a:pt x="1075683" y="990932"/>
                  <a:pt x="1136756" y="950218"/>
                </a:cubicBezTo>
                <a:cubicBezTo>
                  <a:pt x="1145637" y="944298"/>
                  <a:pt x="1154246" y="937948"/>
                  <a:pt x="1163398" y="932457"/>
                </a:cubicBezTo>
                <a:cubicBezTo>
                  <a:pt x="1178200" y="923577"/>
                  <a:pt x="1194542" y="916866"/>
                  <a:pt x="1207803" y="905816"/>
                </a:cubicBezTo>
                <a:cubicBezTo>
                  <a:pt x="1230316" y="887056"/>
                  <a:pt x="1242168" y="852919"/>
                  <a:pt x="1269969" y="843652"/>
                </a:cubicBezTo>
                <a:cubicBezTo>
                  <a:pt x="1332457" y="822823"/>
                  <a:pt x="1255309" y="849934"/>
                  <a:pt x="1332136" y="817010"/>
                </a:cubicBezTo>
                <a:cubicBezTo>
                  <a:pt x="1340740" y="813323"/>
                  <a:pt x="1350174" y="811817"/>
                  <a:pt x="1358778" y="808130"/>
                </a:cubicBezTo>
                <a:cubicBezTo>
                  <a:pt x="1370947" y="802915"/>
                  <a:pt x="1381742" y="794555"/>
                  <a:pt x="1394302" y="790369"/>
                </a:cubicBezTo>
                <a:cubicBezTo>
                  <a:pt x="1408622" y="785596"/>
                  <a:pt x="1423905" y="784448"/>
                  <a:pt x="1438706" y="781488"/>
                </a:cubicBezTo>
                <a:cubicBezTo>
                  <a:pt x="1450547" y="775568"/>
                  <a:pt x="1461834" y="768375"/>
                  <a:pt x="1474230" y="763727"/>
                </a:cubicBezTo>
                <a:cubicBezTo>
                  <a:pt x="1542066" y="738289"/>
                  <a:pt x="1476418" y="775953"/>
                  <a:pt x="1554158" y="737085"/>
                </a:cubicBezTo>
                <a:cubicBezTo>
                  <a:pt x="1563705" y="732312"/>
                  <a:pt x="1571254" y="724097"/>
                  <a:pt x="1580801" y="719324"/>
                </a:cubicBezTo>
                <a:cubicBezTo>
                  <a:pt x="1589174" y="715138"/>
                  <a:pt x="1598679" y="713731"/>
                  <a:pt x="1607444" y="710444"/>
                </a:cubicBezTo>
                <a:cubicBezTo>
                  <a:pt x="1622371" y="704847"/>
                  <a:pt x="1637047" y="698603"/>
                  <a:pt x="1651848" y="692683"/>
                </a:cubicBezTo>
                <a:cubicBezTo>
                  <a:pt x="1672888" y="671643"/>
                  <a:pt x="1692768" y="649440"/>
                  <a:pt x="1722895" y="639399"/>
                </a:cubicBezTo>
                <a:lnTo>
                  <a:pt x="1749538" y="630519"/>
                </a:lnTo>
                <a:cubicBezTo>
                  <a:pt x="1755459" y="621638"/>
                  <a:pt x="1759753" y="611424"/>
                  <a:pt x="1767300" y="603877"/>
                </a:cubicBezTo>
                <a:cubicBezTo>
                  <a:pt x="1774847" y="596330"/>
                  <a:pt x="1785258" y="592320"/>
                  <a:pt x="1793943" y="586116"/>
                </a:cubicBezTo>
                <a:cubicBezTo>
                  <a:pt x="1805987" y="577513"/>
                  <a:pt x="1819000" y="569940"/>
                  <a:pt x="1829466" y="559474"/>
                </a:cubicBezTo>
                <a:cubicBezTo>
                  <a:pt x="1842617" y="546324"/>
                  <a:pt x="1885830" y="479374"/>
                  <a:pt x="1891633" y="470669"/>
                </a:cubicBezTo>
                <a:cubicBezTo>
                  <a:pt x="1897554" y="461788"/>
                  <a:pt x="1900513" y="449947"/>
                  <a:pt x="1909394" y="444027"/>
                </a:cubicBezTo>
                <a:lnTo>
                  <a:pt x="1936037" y="426266"/>
                </a:lnTo>
                <a:cubicBezTo>
                  <a:pt x="1941958" y="417386"/>
                  <a:pt x="1947131" y="407959"/>
                  <a:pt x="1953799" y="399625"/>
                </a:cubicBezTo>
                <a:cubicBezTo>
                  <a:pt x="1975824" y="372095"/>
                  <a:pt x="1971102" y="391661"/>
                  <a:pt x="1989322" y="355222"/>
                </a:cubicBezTo>
                <a:cubicBezTo>
                  <a:pt x="1993508" y="346849"/>
                  <a:pt x="1995932" y="337662"/>
                  <a:pt x="1998203" y="328580"/>
                </a:cubicBezTo>
                <a:cubicBezTo>
                  <a:pt x="2009514" y="283339"/>
                  <a:pt x="2010439" y="253989"/>
                  <a:pt x="2015965" y="204253"/>
                </a:cubicBezTo>
                <a:cubicBezTo>
                  <a:pt x="2013005" y="177611"/>
                  <a:pt x="2016245" y="149520"/>
                  <a:pt x="2007084" y="124328"/>
                </a:cubicBezTo>
                <a:cubicBezTo>
                  <a:pt x="2003436" y="114297"/>
                  <a:pt x="1987989" y="114114"/>
                  <a:pt x="1980442" y="106567"/>
                </a:cubicBezTo>
                <a:cubicBezTo>
                  <a:pt x="1940272" y="66397"/>
                  <a:pt x="1987905" y="88333"/>
                  <a:pt x="1936037" y="71044"/>
                </a:cubicBezTo>
                <a:cubicBezTo>
                  <a:pt x="1918574" y="44851"/>
                  <a:pt x="1917272" y="39127"/>
                  <a:pt x="1891633" y="17761"/>
                </a:cubicBezTo>
                <a:cubicBezTo>
                  <a:pt x="1883433" y="10928"/>
                  <a:pt x="1873871" y="5920"/>
                  <a:pt x="1864990" y="0"/>
                </a:cubicBezTo>
                <a:cubicBezTo>
                  <a:pt x="1835387" y="2960"/>
                  <a:pt x="1804405" y="-527"/>
                  <a:pt x="1776181" y="8881"/>
                </a:cubicBezTo>
                <a:cubicBezTo>
                  <a:pt x="1758213" y="14870"/>
                  <a:pt x="1757420" y="50341"/>
                  <a:pt x="1749538" y="62164"/>
                </a:cubicBezTo>
                <a:cubicBezTo>
                  <a:pt x="1742571" y="72614"/>
                  <a:pt x="1731776" y="79925"/>
                  <a:pt x="1722895" y="88806"/>
                </a:cubicBezTo>
                <a:lnTo>
                  <a:pt x="1705134" y="142089"/>
                </a:lnTo>
                <a:cubicBezTo>
                  <a:pt x="1702174" y="150969"/>
                  <a:pt x="1698523" y="159649"/>
                  <a:pt x="1696253" y="168730"/>
                </a:cubicBezTo>
                <a:cubicBezTo>
                  <a:pt x="1693293" y="180571"/>
                  <a:pt x="1693428" y="193656"/>
                  <a:pt x="1687372" y="204253"/>
                </a:cubicBezTo>
                <a:cubicBezTo>
                  <a:pt x="1681141" y="215157"/>
                  <a:pt x="1669610" y="222014"/>
                  <a:pt x="1660729" y="230894"/>
                </a:cubicBezTo>
                <a:cubicBezTo>
                  <a:pt x="1653506" y="252563"/>
                  <a:pt x="1651302" y="266962"/>
                  <a:pt x="1634086" y="284178"/>
                </a:cubicBezTo>
                <a:cubicBezTo>
                  <a:pt x="1626539" y="291725"/>
                  <a:pt x="1616325" y="296019"/>
                  <a:pt x="1607444" y="301939"/>
                </a:cubicBezTo>
                <a:cubicBezTo>
                  <a:pt x="1590482" y="352822"/>
                  <a:pt x="1611428" y="306836"/>
                  <a:pt x="1563039" y="355222"/>
                </a:cubicBezTo>
                <a:cubicBezTo>
                  <a:pt x="1555492" y="362769"/>
                  <a:pt x="1552110" y="373664"/>
                  <a:pt x="1545277" y="381863"/>
                </a:cubicBezTo>
                <a:cubicBezTo>
                  <a:pt x="1537237" y="391511"/>
                  <a:pt x="1526809" y="398969"/>
                  <a:pt x="1518635" y="408505"/>
                </a:cubicBezTo>
                <a:cubicBezTo>
                  <a:pt x="1493751" y="437536"/>
                  <a:pt x="1494316" y="442550"/>
                  <a:pt x="1474230" y="470669"/>
                </a:cubicBezTo>
                <a:cubicBezTo>
                  <a:pt x="1465627" y="482713"/>
                  <a:pt x="1456468" y="494350"/>
                  <a:pt x="1447587" y="506191"/>
                </a:cubicBezTo>
                <a:cubicBezTo>
                  <a:pt x="1444627" y="515072"/>
                  <a:pt x="1442892" y="524460"/>
                  <a:pt x="1438706" y="532833"/>
                </a:cubicBezTo>
                <a:cubicBezTo>
                  <a:pt x="1433083" y="544079"/>
                  <a:pt x="1399129" y="589366"/>
                  <a:pt x="1394302" y="594997"/>
                </a:cubicBezTo>
                <a:cubicBezTo>
                  <a:pt x="1386128" y="604532"/>
                  <a:pt x="1375699" y="611990"/>
                  <a:pt x="1367659" y="621638"/>
                </a:cubicBezTo>
                <a:cubicBezTo>
                  <a:pt x="1344747" y="649130"/>
                  <a:pt x="1355306" y="652028"/>
                  <a:pt x="1323255" y="674921"/>
                </a:cubicBezTo>
                <a:cubicBezTo>
                  <a:pt x="1312482" y="682616"/>
                  <a:pt x="1299226" y="686115"/>
                  <a:pt x="1287731" y="692683"/>
                </a:cubicBezTo>
                <a:cubicBezTo>
                  <a:pt x="1239530" y="720226"/>
                  <a:pt x="1283290" y="703044"/>
                  <a:pt x="1234446" y="719324"/>
                </a:cubicBezTo>
                <a:lnTo>
                  <a:pt x="1181160" y="754846"/>
                </a:lnTo>
                <a:cubicBezTo>
                  <a:pt x="1172279" y="760766"/>
                  <a:pt x="1164643" y="769232"/>
                  <a:pt x="1154518" y="772607"/>
                </a:cubicBezTo>
                <a:cubicBezTo>
                  <a:pt x="1136756" y="778528"/>
                  <a:pt x="1116811" y="779984"/>
                  <a:pt x="1101232" y="790369"/>
                </a:cubicBezTo>
                <a:cubicBezTo>
                  <a:pt x="1079149" y="805091"/>
                  <a:pt x="1064818" y="816235"/>
                  <a:pt x="1039066" y="825891"/>
                </a:cubicBezTo>
                <a:cubicBezTo>
                  <a:pt x="1027637" y="830176"/>
                  <a:pt x="1015383" y="831811"/>
                  <a:pt x="1003542" y="834771"/>
                </a:cubicBezTo>
                <a:cubicBezTo>
                  <a:pt x="975513" y="848785"/>
                  <a:pt x="936163" y="866624"/>
                  <a:pt x="914733" y="888054"/>
                </a:cubicBezTo>
                <a:cubicBezTo>
                  <a:pt x="890352" y="912435"/>
                  <a:pt x="904914" y="903168"/>
                  <a:pt x="870329" y="914696"/>
                </a:cubicBezTo>
                <a:cubicBezTo>
                  <a:pt x="837766" y="963538"/>
                  <a:pt x="870328" y="922098"/>
                  <a:pt x="825924" y="959099"/>
                </a:cubicBezTo>
                <a:cubicBezTo>
                  <a:pt x="816276" y="967139"/>
                  <a:pt x="809501" y="978440"/>
                  <a:pt x="799281" y="985740"/>
                </a:cubicBezTo>
                <a:cubicBezTo>
                  <a:pt x="788508" y="993435"/>
                  <a:pt x="775110" y="996691"/>
                  <a:pt x="763758" y="1003502"/>
                </a:cubicBezTo>
                <a:cubicBezTo>
                  <a:pt x="745453" y="1014485"/>
                  <a:pt x="728234" y="1027183"/>
                  <a:pt x="710472" y="1039024"/>
                </a:cubicBezTo>
                <a:cubicBezTo>
                  <a:pt x="701591" y="1044944"/>
                  <a:pt x="693956" y="1053410"/>
                  <a:pt x="683830" y="1056785"/>
                </a:cubicBezTo>
                <a:cubicBezTo>
                  <a:pt x="613461" y="1080240"/>
                  <a:pt x="649012" y="1071468"/>
                  <a:pt x="577259" y="1083426"/>
                </a:cubicBezTo>
                <a:cubicBezTo>
                  <a:pt x="459466" y="1142323"/>
                  <a:pt x="606545" y="1070877"/>
                  <a:pt x="515093" y="1110068"/>
                </a:cubicBezTo>
                <a:cubicBezTo>
                  <a:pt x="502924" y="1115283"/>
                  <a:pt x="491861" y="1122912"/>
                  <a:pt x="479569" y="1127829"/>
                </a:cubicBezTo>
                <a:cubicBezTo>
                  <a:pt x="462186" y="1134782"/>
                  <a:pt x="444046" y="1139670"/>
                  <a:pt x="426284" y="1145590"/>
                </a:cubicBezTo>
                <a:cubicBezTo>
                  <a:pt x="406384" y="1152223"/>
                  <a:pt x="384834" y="1160164"/>
                  <a:pt x="364117" y="1163351"/>
                </a:cubicBezTo>
                <a:cubicBezTo>
                  <a:pt x="337622" y="1167427"/>
                  <a:pt x="310760" y="1168689"/>
                  <a:pt x="284189" y="1172232"/>
                </a:cubicBezTo>
                <a:cubicBezTo>
                  <a:pt x="266340" y="1174612"/>
                  <a:pt x="248666" y="1178152"/>
                  <a:pt x="230904" y="1181112"/>
                </a:cubicBezTo>
                <a:cubicBezTo>
                  <a:pt x="160535" y="1204568"/>
                  <a:pt x="196086" y="1195796"/>
                  <a:pt x="124333" y="1207754"/>
                </a:cubicBezTo>
                <a:cubicBezTo>
                  <a:pt x="115452" y="1213674"/>
                  <a:pt x="107501" y="1221311"/>
                  <a:pt x="97690" y="1225515"/>
                </a:cubicBezTo>
                <a:cubicBezTo>
                  <a:pt x="86471" y="1230323"/>
                  <a:pt x="73902" y="1231043"/>
                  <a:pt x="62166" y="1234396"/>
                </a:cubicBezTo>
                <a:cubicBezTo>
                  <a:pt x="17979" y="1247020"/>
                  <a:pt x="52868" y="1243276"/>
                  <a:pt x="0" y="1243276"/>
                </a:cubicBezTo>
              </a:path>
            </a:pathLst>
          </a:custGeom>
          <a:ln w="508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264630" y="4902060"/>
            <a:ext cx="2042608" cy="1047995"/>
          </a:xfrm>
          <a:custGeom>
            <a:avLst/>
            <a:gdLst>
              <a:gd name="connsiteX0" fmla="*/ 2042608 w 2042608"/>
              <a:gd name="connsiteY0" fmla="*/ 479550 h 1047995"/>
              <a:gd name="connsiteX1" fmla="*/ 1927156 w 2042608"/>
              <a:gd name="connsiteY1" fmla="*/ 470669 h 1047995"/>
              <a:gd name="connsiteX2" fmla="*/ 1740657 w 2042608"/>
              <a:gd name="connsiteY2" fmla="*/ 435147 h 1047995"/>
              <a:gd name="connsiteX3" fmla="*/ 1651848 w 2042608"/>
              <a:gd name="connsiteY3" fmla="*/ 426266 h 1047995"/>
              <a:gd name="connsiteX4" fmla="*/ 1616325 w 2042608"/>
              <a:gd name="connsiteY4" fmla="*/ 417386 h 1047995"/>
              <a:gd name="connsiteX5" fmla="*/ 1483111 w 2042608"/>
              <a:gd name="connsiteY5" fmla="*/ 399625 h 1047995"/>
              <a:gd name="connsiteX6" fmla="*/ 1385421 w 2042608"/>
              <a:gd name="connsiteY6" fmla="*/ 381864 h 1047995"/>
              <a:gd name="connsiteX7" fmla="*/ 1358779 w 2042608"/>
              <a:gd name="connsiteY7" fmla="*/ 372983 h 1047995"/>
              <a:gd name="connsiteX8" fmla="*/ 1296612 w 2042608"/>
              <a:gd name="connsiteY8" fmla="*/ 364103 h 1047995"/>
              <a:gd name="connsiteX9" fmla="*/ 1234446 w 2042608"/>
              <a:gd name="connsiteY9" fmla="*/ 346341 h 1047995"/>
              <a:gd name="connsiteX10" fmla="*/ 1207803 w 2042608"/>
              <a:gd name="connsiteY10" fmla="*/ 337461 h 1047995"/>
              <a:gd name="connsiteX11" fmla="*/ 1172280 w 2042608"/>
              <a:gd name="connsiteY11" fmla="*/ 328580 h 1047995"/>
              <a:gd name="connsiteX12" fmla="*/ 1118994 w 2042608"/>
              <a:gd name="connsiteY12" fmla="*/ 310819 h 1047995"/>
              <a:gd name="connsiteX13" fmla="*/ 1047947 w 2042608"/>
              <a:gd name="connsiteY13" fmla="*/ 293058 h 1047995"/>
              <a:gd name="connsiteX14" fmla="*/ 1012423 w 2042608"/>
              <a:gd name="connsiteY14" fmla="*/ 284178 h 1047995"/>
              <a:gd name="connsiteX15" fmla="*/ 950257 w 2042608"/>
              <a:gd name="connsiteY15" fmla="*/ 266417 h 1047995"/>
              <a:gd name="connsiteX16" fmla="*/ 923614 w 2042608"/>
              <a:gd name="connsiteY16" fmla="*/ 257536 h 1047995"/>
              <a:gd name="connsiteX17" fmla="*/ 879210 w 2042608"/>
              <a:gd name="connsiteY17" fmla="*/ 248655 h 1047995"/>
              <a:gd name="connsiteX18" fmla="*/ 808163 w 2042608"/>
              <a:gd name="connsiteY18" fmla="*/ 230894 h 1047995"/>
              <a:gd name="connsiteX19" fmla="*/ 781520 w 2042608"/>
              <a:gd name="connsiteY19" fmla="*/ 222014 h 1047995"/>
              <a:gd name="connsiteX20" fmla="*/ 745996 w 2042608"/>
              <a:gd name="connsiteY20" fmla="*/ 213133 h 1047995"/>
              <a:gd name="connsiteX21" fmla="*/ 666068 w 2042608"/>
              <a:gd name="connsiteY21" fmla="*/ 177611 h 1047995"/>
              <a:gd name="connsiteX22" fmla="*/ 630544 w 2042608"/>
              <a:gd name="connsiteY22" fmla="*/ 168731 h 1047995"/>
              <a:gd name="connsiteX23" fmla="*/ 603902 w 2042608"/>
              <a:gd name="connsiteY23" fmla="*/ 159850 h 1047995"/>
              <a:gd name="connsiteX24" fmla="*/ 532855 w 2042608"/>
              <a:gd name="connsiteY24" fmla="*/ 142089 h 1047995"/>
              <a:gd name="connsiteX25" fmla="*/ 506212 w 2042608"/>
              <a:gd name="connsiteY25" fmla="*/ 124328 h 1047995"/>
              <a:gd name="connsiteX26" fmla="*/ 479569 w 2042608"/>
              <a:gd name="connsiteY26" fmla="*/ 115447 h 1047995"/>
              <a:gd name="connsiteX27" fmla="*/ 381879 w 2042608"/>
              <a:gd name="connsiteY27" fmla="*/ 97686 h 1047995"/>
              <a:gd name="connsiteX28" fmla="*/ 355236 w 2042608"/>
              <a:gd name="connsiteY28" fmla="*/ 88806 h 1047995"/>
              <a:gd name="connsiteX29" fmla="*/ 266427 w 2042608"/>
              <a:gd name="connsiteY29" fmla="*/ 71045 h 1047995"/>
              <a:gd name="connsiteX30" fmla="*/ 204261 w 2042608"/>
              <a:gd name="connsiteY30" fmla="*/ 44403 h 1047995"/>
              <a:gd name="connsiteX31" fmla="*/ 168737 w 2042608"/>
              <a:gd name="connsiteY31" fmla="*/ 26642 h 1047995"/>
              <a:gd name="connsiteX32" fmla="*/ 106571 w 2042608"/>
              <a:gd name="connsiteY32" fmla="*/ 8881 h 1047995"/>
              <a:gd name="connsiteX33" fmla="*/ 79928 w 2042608"/>
              <a:gd name="connsiteY33" fmla="*/ 0 h 1047995"/>
              <a:gd name="connsiteX34" fmla="*/ 44405 w 2042608"/>
              <a:gd name="connsiteY34" fmla="*/ 8881 h 1047995"/>
              <a:gd name="connsiteX35" fmla="*/ 62167 w 2042608"/>
              <a:gd name="connsiteY35" fmla="*/ 115447 h 1047995"/>
              <a:gd name="connsiteX36" fmla="*/ 79928 w 2042608"/>
              <a:gd name="connsiteY36" fmla="*/ 142089 h 1047995"/>
              <a:gd name="connsiteX37" fmla="*/ 53286 w 2042608"/>
              <a:gd name="connsiteY37" fmla="*/ 239775 h 1047995"/>
              <a:gd name="connsiteX38" fmla="*/ 26643 w 2042608"/>
              <a:gd name="connsiteY38" fmla="*/ 257536 h 1047995"/>
              <a:gd name="connsiteX39" fmla="*/ 0 w 2042608"/>
              <a:gd name="connsiteY39" fmla="*/ 319700 h 1047995"/>
              <a:gd name="connsiteX40" fmla="*/ 8881 w 2042608"/>
              <a:gd name="connsiteY40" fmla="*/ 355222 h 1047995"/>
              <a:gd name="connsiteX41" fmla="*/ 26643 w 2042608"/>
              <a:gd name="connsiteY41" fmla="*/ 381864 h 1047995"/>
              <a:gd name="connsiteX42" fmla="*/ 53286 w 2042608"/>
              <a:gd name="connsiteY42" fmla="*/ 390744 h 1047995"/>
              <a:gd name="connsiteX43" fmla="*/ 71048 w 2042608"/>
              <a:gd name="connsiteY43" fmla="*/ 497311 h 1047995"/>
              <a:gd name="connsiteX44" fmla="*/ 79928 w 2042608"/>
              <a:gd name="connsiteY44" fmla="*/ 532833 h 1047995"/>
              <a:gd name="connsiteX45" fmla="*/ 168737 w 2042608"/>
              <a:gd name="connsiteY45" fmla="*/ 515072 h 1047995"/>
              <a:gd name="connsiteX46" fmla="*/ 195380 w 2042608"/>
              <a:gd name="connsiteY46" fmla="*/ 506191 h 1047995"/>
              <a:gd name="connsiteX47" fmla="*/ 222023 w 2042608"/>
              <a:gd name="connsiteY47" fmla="*/ 488430 h 1047995"/>
              <a:gd name="connsiteX48" fmla="*/ 319713 w 2042608"/>
              <a:gd name="connsiteY48" fmla="*/ 497311 h 1047995"/>
              <a:gd name="connsiteX49" fmla="*/ 346356 w 2042608"/>
              <a:gd name="connsiteY49" fmla="*/ 515072 h 1047995"/>
              <a:gd name="connsiteX50" fmla="*/ 399641 w 2042608"/>
              <a:gd name="connsiteY50" fmla="*/ 532833 h 1047995"/>
              <a:gd name="connsiteX51" fmla="*/ 426284 w 2042608"/>
              <a:gd name="connsiteY51" fmla="*/ 541713 h 1047995"/>
              <a:gd name="connsiteX52" fmla="*/ 452926 w 2042608"/>
              <a:gd name="connsiteY52" fmla="*/ 559474 h 1047995"/>
              <a:gd name="connsiteX53" fmla="*/ 506212 w 2042608"/>
              <a:gd name="connsiteY53" fmla="*/ 577236 h 1047995"/>
              <a:gd name="connsiteX54" fmla="*/ 532855 w 2042608"/>
              <a:gd name="connsiteY54" fmla="*/ 586116 h 1047995"/>
              <a:gd name="connsiteX55" fmla="*/ 754877 w 2042608"/>
              <a:gd name="connsiteY55" fmla="*/ 603877 h 1047995"/>
              <a:gd name="connsiteX56" fmla="*/ 817043 w 2042608"/>
              <a:gd name="connsiteY56" fmla="*/ 621638 h 1047995"/>
              <a:gd name="connsiteX57" fmla="*/ 843686 w 2042608"/>
              <a:gd name="connsiteY57" fmla="*/ 639399 h 1047995"/>
              <a:gd name="connsiteX58" fmla="*/ 870329 w 2042608"/>
              <a:gd name="connsiteY58" fmla="*/ 648280 h 1047995"/>
              <a:gd name="connsiteX59" fmla="*/ 896972 w 2042608"/>
              <a:gd name="connsiteY59" fmla="*/ 666041 h 1047995"/>
              <a:gd name="connsiteX60" fmla="*/ 923614 w 2042608"/>
              <a:gd name="connsiteY60" fmla="*/ 674922 h 1047995"/>
              <a:gd name="connsiteX61" fmla="*/ 950257 w 2042608"/>
              <a:gd name="connsiteY61" fmla="*/ 692683 h 1047995"/>
              <a:gd name="connsiteX62" fmla="*/ 1003542 w 2042608"/>
              <a:gd name="connsiteY62" fmla="*/ 710444 h 1047995"/>
              <a:gd name="connsiteX63" fmla="*/ 1083471 w 2042608"/>
              <a:gd name="connsiteY63" fmla="*/ 763727 h 1047995"/>
              <a:gd name="connsiteX64" fmla="*/ 1110113 w 2042608"/>
              <a:gd name="connsiteY64" fmla="*/ 781488 h 1047995"/>
              <a:gd name="connsiteX65" fmla="*/ 1145637 w 2042608"/>
              <a:gd name="connsiteY65" fmla="*/ 808130 h 1047995"/>
              <a:gd name="connsiteX66" fmla="*/ 1181160 w 2042608"/>
              <a:gd name="connsiteY66" fmla="*/ 817010 h 1047995"/>
              <a:gd name="connsiteX67" fmla="*/ 1207803 w 2042608"/>
              <a:gd name="connsiteY67" fmla="*/ 825891 h 1047995"/>
              <a:gd name="connsiteX68" fmla="*/ 1261089 w 2042608"/>
              <a:gd name="connsiteY68" fmla="*/ 852532 h 1047995"/>
              <a:gd name="connsiteX69" fmla="*/ 1287731 w 2042608"/>
              <a:gd name="connsiteY69" fmla="*/ 870294 h 1047995"/>
              <a:gd name="connsiteX70" fmla="*/ 1323255 w 2042608"/>
              <a:gd name="connsiteY70" fmla="*/ 879174 h 1047995"/>
              <a:gd name="connsiteX71" fmla="*/ 1376540 w 2042608"/>
              <a:gd name="connsiteY71" fmla="*/ 896935 h 1047995"/>
              <a:gd name="connsiteX72" fmla="*/ 1403183 w 2042608"/>
              <a:gd name="connsiteY72" fmla="*/ 905816 h 1047995"/>
              <a:gd name="connsiteX73" fmla="*/ 1447588 w 2042608"/>
              <a:gd name="connsiteY73" fmla="*/ 923577 h 1047995"/>
              <a:gd name="connsiteX74" fmla="*/ 1483111 w 2042608"/>
              <a:gd name="connsiteY74" fmla="*/ 932457 h 1047995"/>
              <a:gd name="connsiteX75" fmla="*/ 1509754 w 2042608"/>
              <a:gd name="connsiteY75" fmla="*/ 941338 h 1047995"/>
              <a:gd name="connsiteX76" fmla="*/ 1554158 w 2042608"/>
              <a:gd name="connsiteY76" fmla="*/ 950218 h 1047995"/>
              <a:gd name="connsiteX77" fmla="*/ 1580801 w 2042608"/>
              <a:gd name="connsiteY77" fmla="*/ 959099 h 1047995"/>
              <a:gd name="connsiteX78" fmla="*/ 1616325 w 2042608"/>
              <a:gd name="connsiteY78" fmla="*/ 967979 h 1047995"/>
              <a:gd name="connsiteX79" fmla="*/ 1634087 w 2042608"/>
              <a:gd name="connsiteY79" fmla="*/ 985741 h 1047995"/>
              <a:gd name="connsiteX80" fmla="*/ 1722896 w 2042608"/>
              <a:gd name="connsiteY80" fmla="*/ 1012382 h 1047995"/>
              <a:gd name="connsiteX81" fmla="*/ 1811705 w 2042608"/>
              <a:gd name="connsiteY81" fmla="*/ 1039024 h 1047995"/>
              <a:gd name="connsiteX82" fmla="*/ 1936037 w 2042608"/>
              <a:gd name="connsiteY82" fmla="*/ 1047904 h 104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042608" h="1047995">
                <a:moveTo>
                  <a:pt x="2042608" y="479550"/>
                </a:moveTo>
                <a:cubicBezTo>
                  <a:pt x="2004124" y="476590"/>
                  <a:pt x="1965542" y="474710"/>
                  <a:pt x="1927156" y="470669"/>
                </a:cubicBezTo>
                <a:cubicBezTo>
                  <a:pt x="1826072" y="460028"/>
                  <a:pt x="1899402" y="451022"/>
                  <a:pt x="1740657" y="435147"/>
                </a:cubicBezTo>
                <a:lnTo>
                  <a:pt x="1651848" y="426266"/>
                </a:lnTo>
                <a:cubicBezTo>
                  <a:pt x="1640007" y="423306"/>
                  <a:pt x="1628334" y="419569"/>
                  <a:pt x="1616325" y="417386"/>
                </a:cubicBezTo>
                <a:cubicBezTo>
                  <a:pt x="1589345" y="412481"/>
                  <a:pt x="1507873" y="402720"/>
                  <a:pt x="1483111" y="399625"/>
                </a:cubicBezTo>
                <a:cubicBezTo>
                  <a:pt x="1377812" y="373299"/>
                  <a:pt x="1544511" y="413681"/>
                  <a:pt x="1385421" y="381864"/>
                </a:cubicBezTo>
                <a:cubicBezTo>
                  <a:pt x="1376242" y="380028"/>
                  <a:pt x="1367958" y="374819"/>
                  <a:pt x="1358779" y="372983"/>
                </a:cubicBezTo>
                <a:cubicBezTo>
                  <a:pt x="1338253" y="368878"/>
                  <a:pt x="1317334" y="367063"/>
                  <a:pt x="1296612" y="364103"/>
                </a:cubicBezTo>
                <a:cubicBezTo>
                  <a:pt x="1232751" y="342816"/>
                  <a:pt x="1312479" y="368635"/>
                  <a:pt x="1234446" y="346341"/>
                </a:cubicBezTo>
                <a:cubicBezTo>
                  <a:pt x="1225445" y="343769"/>
                  <a:pt x="1216804" y="340033"/>
                  <a:pt x="1207803" y="337461"/>
                </a:cubicBezTo>
                <a:cubicBezTo>
                  <a:pt x="1196067" y="334108"/>
                  <a:pt x="1183971" y="332087"/>
                  <a:pt x="1172280" y="328580"/>
                </a:cubicBezTo>
                <a:cubicBezTo>
                  <a:pt x="1154347" y="323200"/>
                  <a:pt x="1137158" y="315360"/>
                  <a:pt x="1118994" y="310819"/>
                </a:cubicBezTo>
                <a:lnTo>
                  <a:pt x="1047947" y="293058"/>
                </a:lnTo>
                <a:cubicBezTo>
                  <a:pt x="1036106" y="290098"/>
                  <a:pt x="1024002" y="288038"/>
                  <a:pt x="1012423" y="284178"/>
                </a:cubicBezTo>
                <a:cubicBezTo>
                  <a:pt x="948551" y="262887"/>
                  <a:pt x="1028308" y="288716"/>
                  <a:pt x="950257" y="266417"/>
                </a:cubicBezTo>
                <a:cubicBezTo>
                  <a:pt x="941256" y="263845"/>
                  <a:pt x="932696" y="259807"/>
                  <a:pt x="923614" y="257536"/>
                </a:cubicBezTo>
                <a:cubicBezTo>
                  <a:pt x="908970" y="253875"/>
                  <a:pt x="893918" y="252049"/>
                  <a:pt x="879210" y="248655"/>
                </a:cubicBezTo>
                <a:cubicBezTo>
                  <a:pt x="855424" y="243166"/>
                  <a:pt x="831322" y="238613"/>
                  <a:pt x="808163" y="230894"/>
                </a:cubicBezTo>
                <a:cubicBezTo>
                  <a:pt x="799282" y="227934"/>
                  <a:pt x="790521" y="224586"/>
                  <a:pt x="781520" y="222014"/>
                </a:cubicBezTo>
                <a:cubicBezTo>
                  <a:pt x="769784" y="218661"/>
                  <a:pt x="757425" y="217419"/>
                  <a:pt x="745996" y="213133"/>
                </a:cubicBezTo>
                <a:cubicBezTo>
                  <a:pt x="622239" y="166725"/>
                  <a:pt x="811845" y="226200"/>
                  <a:pt x="666068" y="177611"/>
                </a:cubicBezTo>
                <a:cubicBezTo>
                  <a:pt x="654489" y="173751"/>
                  <a:pt x="642280" y="172084"/>
                  <a:pt x="630544" y="168731"/>
                </a:cubicBezTo>
                <a:cubicBezTo>
                  <a:pt x="621543" y="166159"/>
                  <a:pt x="612933" y="162313"/>
                  <a:pt x="603902" y="159850"/>
                </a:cubicBezTo>
                <a:cubicBezTo>
                  <a:pt x="580351" y="153427"/>
                  <a:pt x="532855" y="142089"/>
                  <a:pt x="532855" y="142089"/>
                </a:cubicBezTo>
                <a:cubicBezTo>
                  <a:pt x="523974" y="136169"/>
                  <a:pt x="515759" y="129101"/>
                  <a:pt x="506212" y="124328"/>
                </a:cubicBezTo>
                <a:cubicBezTo>
                  <a:pt x="497839" y="120142"/>
                  <a:pt x="488651" y="117717"/>
                  <a:pt x="479569" y="115447"/>
                </a:cubicBezTo>
                <a:cubicBezTo>
                  <a:pt x="414965" y="99297"/>
                  <a:pt x="453087" y="113509"/>
                  <a:pt x="381879" y="97686"/>
                </a:cubicBezTo>
                <a:cubicBezTo>
                  <a:pt x="372741" y="95655"/>
                  <a:pt x="364358" y="90911"/>
                  <a:pt x="355236" y="88806"/>
                </a:cubicBezTo>
                <a:cubicBezTo>
                  <a:pt x="325820" y="82018"/>
                  <a:pt x="266427" y="71045"/>
                  <a:pt x="266427" y="71045"/>
                </a:cubicBezTo>
                <a:cubicBezTo>
                  <a:pt x="148655" y="12157"/>
                  <a:pt x="295703" y="83589"/>
                  <a:pt x="204261" y="44403"/>
                </a:cubicBezTo>
                <a:cubicBezTo>
                  <a:pt x="192092" y="39188"/>
                  <a:pt x="180905" y="31857"/>
                  <a:pt x="168737" y="26642"/>
                </a:cubicBezTo>
                <a:cubicBezTo>
                  <a:pt x="147435" y="17513"/>
                  <a:pt x="129117" y="15322"/>
                  <a:pt x="106571" y="8881"/>
                </a:cubicBezTo>
                <a:cubicBezTo>
                  <a:pt x="97570" y="6309"/>
                  <a:pt x="88809" y="2960"/>
                  <a:pt x="79928" y="0"/>
                </a:cubicBezTo>
                <a:cubicBezTo>
                  <a:pt x="68087" y="2960"/>
                  <a:pt x="47912" y="-2810"/>
                  <a:pt x="44405" y="8881"/>
                </a:cubicBezTo>
                <a:cubicBezTo>
                  <a:pt x="40711" y="21194"/>
                  <a:pt x="49561" y="90236"/>
                  <a:pt x="62167" y="115447"/>
                </a:cubicBezTo>
                <a:cubicBezTo>
                  <a:pt x="66940" y="124993"/>
                  <a:pt x="74008" y="133208"/>
                  <a:pt x="79928" y="142089"/>
                </a:cubicBezTo>
                <a:cubicBezTo>
                  <a:pt x="74675" y="184116"/>
                  <a:pt x="82072" y="210990"/>
                  <a:pt x="53286" y="239775"/>
                </a:cubicBezTo>
                <a:cubicBezTo>
                  <a:pt x="45739" y="247322"/>
                  <a:pt x="35524" y="251616"/>
                  <a:pt x="26643" y="257536"/>
                </a:cubicBezTo>
                <a:cubicBezTo>
                  <a:pt x="23174" y="264473"/>
                  <a:pt x="0" y="306633"/>
                  <a:pt x="0" y="319700"/>
                </a:cubicBezTo>
                <a:cubicBezTo>
                  <a:pt x="0" y="331905"/>
                  <a:pt x="4073" y="344004"/>
                  <a:pt x="8881" y="355222"/>
                </a:cubicBezTo>
                <a:cubicBezTo>
                  <a:pt x="13086" y="365032"/>
                  <a:pt x="18308" y="375197"/>
                  <a:pt x="26643" y="381864"/>
                </a:cubicBezTo>
                <a:cubicBezTo>
                  <a:pt x="33953" y="387712"/>
                  <a:pt x="44405" y="387784"/>
                  <a:pt x="53286" y="390744"/>
                </a:cubicBezTo>
                <a:cubicBezTo>
                  <a:pt x="73117" y="450234"/>
                  <a:pt x="54053" y="386842"/>
                  <a:pt x="71048" y="497311"/>
                </a:cubicBezTo>
                <a:cubicBezTo>
                  <a:pt x="72904" y="509374"/>
                  <a:pt x="76968" y="520992"/>
                  <a:pt x="79928" y="532833"/>
                </a:cubicBezTo>
                <a:cubicBezTo>
                  <a:pt x="109531" y="526913"/>
                  <a:pt x="139321" y="521860"/>
                  <a:pt x="168737" y="515072"/>
                </a:cubicBezTo>
                <a:cubicBezTo>
                  <a:pt x="177859" y="512967"/>
                  <a:pt x="187007" y="510377"/>
                  <a:pt x="195380" y="506191"/>
                </a:cubicBezTo>
                <a:cubicBezTo>
                  <a:pt x="204927" y="501418"/>
                  <a:pt x="213142" y="494350"/>
                  <a:pt x="222023" y="488430"/>
                </a:cubicBezTo>
                <a:cubicBezTo>
                  <a:pt x="254586" y="491390"/>
                  <a:pt x="287741" y="490460"/>
                  <a:pt x="319713" y="497311"/>
                </a:cubicBezTo>
                <a:cubicBezTo>
                  <a:pt x="330150" y="499547"/>
                  <a:pt x="336602" y="510737"/>
                  <a:pt x="346356" y="515072"/>
                </a:cubicBezTo>
                <a:cubicBezTo>
                  <a:pt x="363465" y="522676"/>
                  <a:pt x="381879" y="526913"/>
                  <a:pt x="399641" y="532833"/>
                </a:cubicBezTo>
                <a:lnTo>
                  <a:pt x="426284" y="541713"/>
                </a:lnTo>
                <a:cubicBezTo>
                  <a:pt x="435165" y="547633"/>
                  <a:pt x="443173" y="555139"/>
                  <a:pt x="452926" y="559474"/>
                </a:cubicBezTo>
                <a:cubicBezTo>
                  <a:pt x="470035" y="567078"/>
                  <a:pt x="488450" y="571316"/>
                  <a:pt x="506212" y="577236"/>
                </a:cubicBezTo>
                <a:cubicBezTo>
                  <a:pt x="515093" y="580196"/>
                  <a:pt x="523551" y="585082"/>
                  <a:pt x="532855" y="586116"/>
                </a:cubicBezTo>
                <a:cubicBezTo>
                  <a:pt x="659950" y="600238"/>
                  <a:pt x="586029" y="593325"/>
                  <a:pt x="754877" y="603877"/>
                </a:cubicBezTo>
                <a:cubicBezTo>
                  <a:pt x="766255" y="606721"/>
                  <a:pt x="804305" y="615269"/>
                  <a:pt x="817043" y="621638"/>
                </a:cubicBezTo>
                <a:cubicBezTo>
                  <a:pt x="826590" y="626411"/>
                  <a:pt x="834139" y="634626"/>
                  <a:pt x="843686" y="639399"/>
                </a:cubicBezTo>
                <a:cubicBezTo>
                  <a:pt x="852059" y="643585"/>
                  <a:pt x="861956" y="644094"/>
                  <a:pt x="870329" y="648280"/>
                </a:cubicBezTo>
                <a:cubicBezTo>
                  <a:pt x="879876" y="653053"/>
                  <a:pt x="887425" y="661268"/>
                  <a:pt x="896972" y="666041"/>
                </a:cubicBezTo>
                <a:cubicBezTo>
                  <a:pt x="905345" y="670227"/>
                  <a:pt x="915241" y="670736"/>
                  <a:pt x="923614" y="674922"/>
                </a:cubicBezTo>
                <a:cubicBezTo>
                  <a:pt x="933161" y="679695"/>
                  <a:pt x="940503" y="688348"/>
                  <a:pt x="950257" y="692683"/>
                </a:cubicBezTo>
                <a:cubicBezTo>
                  <a:pt x="967366" y="700287"/>
                  <a:pt x="987964" y="700059"/>
                  <a:pt x="1003542" y="710444"/>
                </a:cubicBezTo>
                <a:lnTo>
                  <a:pt x="1083471" y="763727"/>
                </a:lnTo>
                <a:cubicBezTo>
                  <a:pt x="1092352" y="769647"/>
                  <a:pt x="1101574" y="775084"/>
                  <a:pt x="1110113" y="781488"/>
                </a:cubicBezTo>
                <a:cubicBezTo>
                  <a:pt x="1121954" y="790369"/>
                  <a:pt x="1132398" y="801511"/>
                  <a:pt x="1145637" y="808130"/>
                </a:cubicBezTo>
                <a:cubicBezTo>
                  <a:pt x="1156554" y="813588"/>
                  <a:pt x="1169424" y="813657"/>
                  <a:pt x="1181160" y="817010"/>
                </a:cubicBezTo>
                <a:cubicBezTo>
                  <a:pt x="1190161" y="819582"/>
                  <a:pt x="1199430" y="821705"/>
                  <a:pt x="1207803" y="825891"/>
                </a:cubicBezTo>
                <a:cubicBezTo>
                  <a:pt x="1276660" y="860318"/>
                  <a:pt x="1194128" y="830214"/>
                  <a:pt x="1261089" y="852532"/>
                </a:cubicBezTo>
                <a:cubicBezTo>
                  <a:pt x="1269970" y="858453"/>
                  <a:pt x="1277921" y="866090"/>
                  <a:pt x="1287731" y="870294"/>
                </a:cubicBezTo>
                <a:cubicBezTo>
                  <a:pt x="1298950" y="875102"/>
                  <a:pt x="1311564" y="875667"/>
                  <a:pt x="1323255" y="879174"/>
                </a:cubicBezTo>
                <a:cubicBezTo>
                  <a:pt x="1341188" y="884554"/>
                  <a:pt x="1358778" y="891015"/>
                  <a:pt x="1376540" y="896935"/>
                </a:cubicBezTo>
                <a:cubicBezTo>
                  <a:pt x="1385421" y="899895"/>
                  <a:pt x="1394491" y="902339"/>
                  <a:pt x="1403183" y="905816"/>
                </a:cubicBezTo>
                <a:cubicBezTo>
                  <a:pt x="1417985" y="911736"/>
                  <a:pt x="1432464" y="918536"/>
                  <a:pt x="1447588" y="923577"/>
                </a:cubicBezTo>
                <a:cubicBezTo>
                  <a:pt x="1459167" y="927436"/>
                  <a:pt x="1471375" y="929104"/>
                  <a:pt x="1483111" y="932457"/>
                </a:cubicBezTo>
                <a:cubicBezTo>
                  <a:pt x="1492112" y="935029"/>
                  <a:pt x="1500672" y="939068"/>
                  <a:pt x="1509754" y="941338"/>
                </a:cubicBezTo>
                <a:cubicBezTo>
                  <a:pt x="1524398" y="944999"/>
                  <a:pt x="1539514" y="946557"/>
                  <a:pt x="1554158" y="950218"/>
                </a:cubicBezTo>
                <a:cubicBezTo>
                  <a:pt x="1563240" y="952488"/>
                  <a:pt x="1571800" y="956527"/>
                  <a:pt x="1580801" y="959099"/>
                </a:cubicBezTo>
                <a:cubicBezTo>
                  <a:pt x="1592537" y="962452"/>
                  <a:pt x="1604484" y="965019"/>
                  <a:pt x="1616325" y="967979"/>
                </a:cubicBezTo>
                <a:cubicBezTo>
                  <a:pt x="1622246" y="973900"/>
                  <a:pt x="1627120" y="981096"/>
                  <a:pt x="1634087" y="985741"/>
                </a:cubicBezTo>
                <a:cubicBezTo>
                  <a:pt x="1668506" y="1008687"/>
                  <a:pt x="1679960" y="1005227"/>
                  <a:pt x="1722896" y="1012382"/>
                </a:cubicBezTo>
                <a:cubicBezTo>
                  <a:pt x="1749169" y="1021140"/>
                  <a:pt x="1788457" y="1034665"/>
                  <a:pt x="1811705" y="1039024"/>
                </a:cubicBezTo>
                <a:cubicBezTo>
                  <a:pt x="1867785" y="1049538"/>
                  <a:pt x="1886117" y="1047904"/>
                  <a:pt x="1936037" y="1047904"/>
                </a:cubicBezTo>
              </a:path>
            </a:pathLst>
          </a:custGeom>
          <a:ln w="508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51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Clavicle # - Complications (rare)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From the #:</a:t>
            </a:r>
          </a:p>
          <a:p>
            <a:pPr lvl="1"/>
            <a:r>
              <a:rPr lang="en-US" dirty="0" smtClean="0"/>
              <a:t>Malunion</a:t>
            </a:r>
          </a:p>
          <a:p>
            <a:pPr lvl="1"/>
            <a:r>
              <a:rPr lang="en-US" dirty="0" smtClean="0"/>
              <a:t>Nonunion</a:t>
            </a:r>
          </a:p>
          <a:p>
            <a:pPr lvl="1"/>
            <a:r>
              <a:rPr lang="en-US" dirty="0" smtClean="0"/>
              <a:t>Secondary from healing:</a:t>
            </a:r>
          </a:p>
          <a:p>
            <a:pPr lvl="2"/>
            <a:r>
              <a:rPr lang="en-US" dirty="0"/>
              <a:t>Neurovascular compromise</a:t>
            </a:r>
          </a:p>
          <a:p>
            <a:pPr lvl="2"/>
            <a:r>
              <a:rPr lang="en-US" dirty="0"/>
              <a:t>Pulmonary </a:t>
            </a:r>
            <a:r>
              <a:rPr lang="en-US" dirty="0" smtClean="0"/>
              <a:t>injury</a:t>
            </a:r>
          </a:p>
          <a:p>
            <a:r>
              <a:rPr lang="en-US" dirty="0" smtClean="0"/>
              <a:t>In the wound:</a:t>
            </a:r>
          </a:p>
          <a:p>
            <a:pPr lvl="1"/>
            <a:r>
              <a:rPr lang="en-US" dirty="0" smtClean="0"/>
              <a:t>Bad healed scar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ehiscence </a:t>
            </a:r>
          </a:p>
          <a:p>
            <a:pPr lvl="1"/>
            <a:r>
              <a:rPr lang="en-US" dirty="0" smtClean="0"/>
              <a:t>Infection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3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Humeral Supracondylar Fractures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08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x-none" dirty="0" smtClean="0"/>
              <a:t>Statistics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x-none" dirty="0" smtClean="0"/>
              <a:t>Boys &gt; girls</a:t>
            </a:r>
          </a:p>
          <a:p>
            <a:pPr algn="l" rtl="0" eaLnBrk="1" hangingPunct="1"/>
            <a:r>
              <a:rPr lang="en-US" altLang="x-none" dirty="0" smtClean="0"/>
              <a:t>Rate increases with age</a:t>
            </a:r>
          </a:p>
          <a:p>
            <a:pPr eaLnBrk="1" hangingPunct="1"/>
            <a:endParaRPr lang="en-US" altLang="x-none" dirty="0" smtClean="0"/>
          </a:p>
        </p:txBody>
      </p:sp>
      <p:pic>
        <p:nvPicPr>
          <p:cNvPr id="5124" name="Picture 4" descr="File0002"/>
          <p:cNvPicPr>
            <a:picLocks noChangeAspect="1" noChangeArrowheads="1"/>
          </p:cNvPicPr>
          <p:nvPr/>
        </p:nvPicPr>
        <p:blipFill>
          <a:blip r:embed="rId2">
            <a:lum bright="24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15874"/>
            <a:ext cx="3886200" cy="379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315200" y="5943600"/>
            <a:ext cx="1276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chemeClr val="bg2"/>
                </a:solidFill>
              </a:rPr>
              <a:t>Mizulta, 1987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V="1">
            <a:off x="4953000" y="3276600"/>
            <a:ext cx="2438400" cy="9144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4953000" y="5181600"/>
            <a:ext cx="2133600" cy="533400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027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Supracondylar #- Incidences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algn="l" rtl="0"/>
            <a:r>
              <a:rPr lang="en-US" dirty="0" smtClean="0"/>
              <a:t> 55-75%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of all </a:t>
            </a:r>
            <a:r>
              <a:rPr lang="en-US" u="sng" dirty="0" smtClean="0"/>
              <a:t>elbow</a:t>
            </a:r>
            <a:r>
              <a:rPr lang="en-US" dirty="0" smtClean="0"/>
              <a:t> </a:t>
            </a:r>
            <a:r>
              <a:rPr lang="en-US" dirty="0"/>
              <a:t>#</a:t>
            </a:r>
            <a:endParaRPr lang="en-US" dirty="0" smtClean="0"/>
          </a:p>
          <a:p>
            <a:pPr algn="l" rtl="0"/>
            <a:r>
              <a:rPr lang="en-US" dirty="0" smtClean="0"/>
              <a:t>M:F  3:2</a:t>
            </a:r>
          </a:p>
          <a:p>
            <a:pPr algn="l" rtl="0"/>
            <a:r>
              <a:rPr lang="en-US" dirty="0" smtClean="0"/>
              <a:t>Age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5 </a:t>
            </a:r>
            <a:r>
              <a:rPr lang="en-US" dirty="0"/>
              <a:t>-</a:t>
            </a:r>
            <a:r>
              <a:rPr lang="en-US" dirty="0" smtClean="0"/>
              <a:t> 8 years </a:t>
            </a:r>
          </a:p>
          <a:p>
            <a:pPr algn="l" rtl="0"/>
            <a:r>
              <a:rPr lang="en-US" dirty="0"/>
              <a:t>L</a:t>
            </a:r>
            <a:r>
              <a:rPr lang="en-US" dirty="0" smtClean="0"/>
              <a:t>eft </a:t>
            </a:r>
            <a:r>
              <a:rPr lang="en-US" dirty="0"/>
              <a:t>(</a:t>
            </a:r>
            <a:r>
              <a:rPr lang="en-US" dirty="0" smtClean="0"/>
              <a:t>non-dominant) side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most frequently </a:t>
            </a:r>
            <a:r>
              <a:rPr lang="en-US" dirty="0"/>
              <a:t>#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14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Supracondylar #- Mechanism of </a:t>
            </a:r>
            <a:r>
              <a:rPr lang="en-US" dirty="0" smtClean="0"/>
              <a:t>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Indirect:</a:t>
            </a:r>
          </a:p>
          <a:p>
            <a:pPr lvl="1"/>
            <a:r>
              <a:rPr lang="en-US" dirty="0" smtClean="0"/>
              <a:t>Extension type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&gt;95%</a:t>
            </a:r>
          </a:p>
          <a:p>
            <a:pPr algn="l" rtl="0"/>
            <a:r>
              <a:rPr lang="en-US" dirty="0" smtClean="0"/>
              <a:t>Direct:</a:t>
            </a:r>
            <a:endParaRPr lang="en-US" dirty="0"/>
          </a:p>
          <a:p>
            <a:pPr lvl="1"/>
            <a:r>
              <a:rPr lang="en-US" dirty="0" smtClean="0"/>
              <a:t>Flexion type</a:t>
            </a:r>
          </a:p>
          <a:p>
            <a:pPr lvl="1"/>
            <a:r>
              <a:rPr lang="en-US" dirty="0" smtClean="0"/>
              <a:t>  &lt; 3%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462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Supracondylar #- Clinical </a:t>
            </a:r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Look:</a:t>
            </a:r>
          </a:p>
          <a:p>
            <a:pPr lvl="1"/>
            <a:r>
              <a:rPr lang="en-US" dirty="0" smtClean="0"/>
              <a:t>Swollen</a:t>
            </a:r>
          </a:p>
          <a:p>
            <a:pPr lvl="1"/>
            <a:r>
              <a:rPr lang="en-US" dirty="0" smtClean="0"/>
              <a:t>S-shaped angulation </a:t>
            </a:r>
          </a:p>
          <a:p>
            <a:pPr lvl="1"/>
            <a:r>
              <a:rPr lang="en-US" dirty="0" smtClean="0"/>
              <a:t>Pucker sign (dimpling of the skin anteriorly)</a:t>
            </a:r>
          </a:p>
          <a:p>
            <a:pPr lvl="1"/>
            <a:r>
              <a:rPr lang="en-US" dirty="0" smtClean="0"/>
              <a:t>May have burses </a:t>
            </a:r>
          </a:p>
          <a:p>
            <a:r>
              <a:rPr lang="en-US" dirty="0" smtClean="0"/>
              <a:t>Feel:</a:t>
            </a:r>
          </a:p>
          <a:p>
            <a:pPr lvl="1"/>
            <a:r>
              <a:rPr lang="en-US" dirty="0" smtClean="0"/>
              <a:t>Tender elbow</a:t>
            </a:r>
          </a:p>
          <a:p>
            <a:r>
              <a:rPr lang="en-US" dirty="0" smtClean="0"/>
              <a:t>Move: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ainful &amp; can’t really move it</a:t>
            </a:r>
          </a:p>
          <a:p>
            <a:pPr algn="l" rtl="0"/>
            <a:r>
              <a:rPr lang="en-US" dirty="0" smtClean="0"/>
              <a:t>Neurovascular examination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1058" y="3539528"/>
            <a:ext cx="1681312" cy="258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S.C humeral #- S shaped deformit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59"/>
          <a:stretch/>
        </p:blipFill>
        <p:spPr>
          <a:xfrm>
            <a:off x="5507743" y="1220221"/>
            <a:ext cx="2141575" cy="1651000"/>
          </a:xfrm>
          <a:prstGeom prst="rect">
            <a:avLst/>
          </a:prstGeom>
        </p:spPr>
      </p:pic>
      <p:pic>
        <p:nvPicPr>
          <p:cNvPr id="6" name="Picture 5" descr="S.C- humeral #- S shaped deformity (old)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4" t="20671" r="57367"/>
          <a:stretch/>
        </p:blipFill>
        <p:spPr>
          <a:xfrm>
            <a:off x="7912869" y="1220221"/>
            <a:ext cx="1005461" cy="196265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982" y="3557169"/>
            <a:ext cx="1986616" cy="258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42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Supracondylar #- </a:t>
            </a:r>
            <a:r>
              <a:rPr lang="en-US" dirty="0" smtClean="0"/>
              <a:t>Gartland Classification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5157192"/>
            <a:ext cx="9144000" cy="1700808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2800" dirty="0" smtClean="0"/>
              <a:t>Type III Complete displacement (extension type) may be:</a:t>
            </a:r>
          </a:p>
          <a:p>
            <a:pPr algn="ctr" rtl="0"/>
            <a:r>
              <a:rPr lang="en-US" sz="2800" dirty="0"/>
              <a:t>P</a:t>
            </a:r>
            <a:r>
              <a:rPr lang="en-US" sz="2800" dirty="0" smtClean="0"/>
              <a:t>osteromedial (75%), or</a:t>
            </a:r>
          </a:p>
          <a:p>
            <a:pPr algn="ctr" rtl="0"/>
            <a:r>
              <a:rPr lang="en-US" sz="2800" dirty="0" err="1"/>
              <a:t>P</a:t>
            </a:r>
            <a:r>
              <a:rPr lang="en-US" sz="2800" dirty="0" err="1" smtClean="0"/>
              <a:t>osterolateral</a:t>
            </a:r>
            <a:r>
              <a:rPr lang="en-US" sz="2800" dirty="0" smtClean="0"/>
              <a:t> (25%)</a:t>
            </a:r>
            <a:endParaRPr lang="x-none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99" y="2060848"/>
            <a:ext cx="7364750" cy="283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76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Supracondylar #- </a:t>
            </a:r>
            <a:r>
              <a:rPr lang="en-US" dirty="0" smtClean="0"/>
              <a:t>Gartland Classification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5157192"/>
            <a:ext cx="9144000" cy="1700808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2800" dirty="0" smtClean="0"/>
              <a:t>Type III Complete displacement (extension type) may be:</a:t>
            </a:r>
          </a:p>
          <a:p>
            <a:pPr algn="ctr" rtl="0"/>
            <a:r>
              <a:rPr lang="en-US" sz="2800" dirty="0"/>
              <a:t>P</a:t>
            </a:r>
            <a:r>
              <a:rPr lang="en-US" sz="2800" dirty="0" smtClean="0"/>
              <a:t>osteromedial (75%), or</a:t>
            </a:r>
          </a:p>
          <a:p>
            <a:pPr algn="ctr" rtl="0"/>
            <a:r>
              <a:rPr lang="en-US" sz="2800" dirty="0" err="1"/>
              <a:t>P</a:t>
            </a:r>
            <a:r>
              <a:rPr lang="en-US" sz="2800" dirty="0" err="1" smtClean="0"/>
              <a:t>osterolateral</a:t>
            </a:r>
            <a:r>
              <a:rPr lang="en-US" sz="2800" dirty="0" smtClean="0"/>
              <a:t> (25%)</a:t>
            </a:r>
            <a:endParaRPr lang="x-none" sz="2800" dirty="0"/>
          </a:p>
        </p:txBody>
      </p:sp>
      <p:pic>
        <p:nvPicPr>
          <p:cNvPr id="3" name="Picture 2" descr="S.C humeral #- where is the periostium tor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3" t="13456" r="16297" b="11725"/>
          <a:stretch/>
        </p:blipFill>
        <p:spPr>
          <a:xfrm>
            <a:off x="2399008" y="1217240"/>
            <a:ext cx="4519893" cy="3939952"/>
          </a:xfrm>
          <a:prstGeom prst="rect">
            <a:avLst/>
          </a:prstGeom>
          <a:ln>
            <a:solidFill>
              <a:srgbClr val="FF6600"/>
            </a:solidFill>
          </a:ln>
        </p:spPr>
      </p:pic>
      <p:sp>
        <p:nvSpPr>
          <p:cNvPr id="6" name="Rectangle 5"/>
          <p:cNvSpPr/>
          <p:nvPr/>
        </p:nvSpPr>
        <p:spPr>
          <a:xfrm rot="16200000">
            <a:off x="6376005" y="4095609"/>
            <a:ext cx="531357" cy="519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1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99" y="3934532"/>
            <a:ext cx="4719101" cy="292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Documents and Settings\user\Application Data\PixelMetrics\CaptureWiz\Temp\14.png"/>
          <p:cNvPicPr>
            <a:picLocks noChangeAspect="1" noChangeArrowheads="1"/>
          </p:cNvPicPr>
          <p:nvPr/>
        </p:nvPicPr>
        <p:blipFill rotWithShape="1">
          <a:blip r:embed="rId4"/>
          <a:srcRect r="56038"/>
          <a:stretch/>
        </p:blipFill>
        <p:spPr bwMode="auto">
          <a:xfrm>
            <a:off x="2681238" y="1300309"/>
            <a:ext cx="2169688" cy="29234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410292"/>
            <a:ext cx="4692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Anterior Humeral Line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Hour-glass appearance</a:t>
            </a:r>
            <a:endParaRPr lang="en-US" sz="3200" dirty="0"/>
          </a:p>
        </p:txBody>
      </p:sp>
      <p:pic>
        <p:nvPicPr>
          <p:cNvPr id="7" name="Picture 2" descr="C:\Documents and Settings\user\Application Data\PixelMetrics\CaptureWiz\Temp\14.png"/>
          <p:cNvPicPr>
            <a:picLocks noChangeAspect="1" noChangeArrowheads="1"/>
          </p:cNvPicPr>
          <p:nvPr/>
        </p:nvPicPr>
        <p:blipFill rotWithShape="1">
          <a:blip r:embed="rId4"/>
          <a:srcRect l="49094"/>
          <a:stretch/>
        </p:blipFill>
        <p:spPr bwMode="auto">
          <a:xfrm flipH="1">
            <a:off x="0" y="1300309"/>
            <a:ext cx="2512397" cy="2923468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flipH="1">
            <a:off x="987825" y="1640628"/>
            <a:ext cx="35280" cy="2046374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95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2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0" y="1521276"/>
            <a:ext cx="4044212" cy="496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194" y="1521275"/>
            <a:ext cx="3880270" cy="496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082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3</a:t>
            </a:r>
            <a:endParaRPr lang="en-US" dirty="0"/>
          </a:p>
        </p:txBody>
      </p:sp>
      <p:pic>
        <p:nvPicPr>
          <p:cNvPr id="98306" name="Picture 2" descr="C:\Documents and Settings\user\Application Data\PixelMetrics\CaptureWiz\Temp\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3756" y="1408545"/>
            <a:ext cx="4427543" cy="5463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10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-258344" y="1535113"/>
            <a:ext cx="2820170" cy="639762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/>
              <a:t>Extension type</a:t>
            </a:r>
            <a:endParaRPr lang="x-none" sz="2800" b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3826961" y="1535113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/>
              <a:t>Flexion </a:t>
            </a:r>
            <a:r>
              <a:rPr lang="en-US" sz="2800" b="0" dirty="0" smtClean="0"/>
              <a:t>type</a:t>
            </a:r>
            <a:endParaRPr lang="x-none" sz="2800" b="0" dirty="0"/>
          </a:p>
        </p:txBody>
      </p:sp>
      <p:pic>
        <p:nvPicPr>
          <p:cNvPr id="98306" name="Picture 2" descr="C:\Documents and Settings\user\Application Data\PixelMetrics\CaptureWiz\Temp\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7" y="2329235"/>
            <a:ext cx="2058052" cy="2539724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877" y="2329235"/>
            <a:ext cx="3469517" cy="400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6545" y="2329235"/>
            <a:ext cx="3422333" cy="400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649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Supracondylar #- </a:t>
            </a: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Type I: </a:t>
            </a:r>
          </a:p>
          <a:p>
            <a:pPr lvl="1"/>
            <a:r>
              <a:rPr lang="en-US" dirty="0" smtClean="0"/>
              <a:t>Immobilization in a long arm (cast, or</a:t>
            </a:r>
            <a:r>
              <a:rPr lang="en-US" dirty="0"/>
              <a:t> </a:t>
            </a:r>
            <a:r>
              <a:rPr lang="en-US" dirty="0" smtClean="0"/>
              <a:t>splint),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t (60° – 90°) of flexion,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 smtClean="0"/>
              <a:t>2-3 </a:t>
            </a:r>
            <a:r>
              <a:rPr lang="en-US" dirty="0" smtClean="0"/>
              <a:t>weeks</a:t>
            </a:r>
          </a:p>
          <a:p>
            <a:pPr algn="l" rtl="0"/>
            <a:r>
              <a:rPr lang="en-US" dirty="0" smtClean="0"/>
              <a:t>Type II:</a:t>
            </a:r>
          </a:p>
          <a:p>
            <a:pPr lvl="1"/>
            <a:r>
              <a:rPr lang="en-US" dirty="0" smtClean="0"/>
              <a:t>Closed reduction, followed by casting, or</a:t>
            </a:r>
          </a:p>
          <a:p>
            <a:pPr lvl="1"/>
            <a:r>
              <a:rPr lang="en-US" dirty="0" smtClean="0"/>
              <a:t>Percutaneous pinning (if: unstable or sever swelling), then splinting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73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1543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Difference Between</a:t>
            </a:r>
            <a:br>
              <a:rPr lang="en-US" sz="6000" dirty="0" smtClean="0"/>
            </a:br>
            <a:r>
              <a:rPr lang="en-US" sz="6000" dirty="0" smtClean="0"/>
              <a:t>A Child &amp; Adult’s </a:t>
            </a:r>
            <a:br>
              <a:rPr lang="en-US" sz="6000" dirty="0" smtClean="0"/>
            </a:br>
            <a:r>
              <a:rPr lang="en-US" sz="6000" dirty="0" smtClean="0"/>
              <a:t>Fractures &amp; Trauma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6914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Supracondylar #- Treatment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3436"/>
            <a:ext cx="9144000" cy="2230489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Type III:</a:t>
            </a:r>
          </a:p>
          <a:p>
            <a:pPr lvl="1"/>
            <a:r>
              <a:rPr lang="en-US" dirty="0" smtClean="0"/>
              <a:t>Attempt closed reduction and pinning</a:t>
            </a:r>
          </a:p>
          <a:p>
            <a:pPr lvl="1"/>
            <a:r>
              <a:rPr lang="en-US" dirty="0" smtClean="0"/>
              <a:t>If fails then open reduction and internal fixation by </a:t>
            </a:r>
            <a:r>
              <a:rPr lang="en-US" dirty="0" smtClean="0"/>
              <a:t>pinning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ay </a:t>
            </a:r>
            <a:r>
              <a:rPr lang="en-US" dirty="0" smtClean="0"/>
              <a:t>be necessary 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unstable </a:t>
            </a:r>
            <a:r>
              <a:rPr lang="en-US" dirty="0"/>
              <a:t>#</a:t>
            </a:r>
            <a:r>
              <a:rPr lang="en-US" dirty="0" smtClean="0"/>
              <a:t>, open </a:t>
            </a:r>
            <a:r>
              <a:rPr lang="en-US" dirty="0"/>
              <a:t>#</a:t>
            </a:r>
            <a:r>
              <a:rPr lang="en-US" dirty="0" smtClean="0"/>
              <a:t>, or </a:t>
            </a:r>
            <a:r>
              <a:rPr lang="en-US" dirty="0"/>
              <a:t>#</a:t>
            </a:r>
            <a:r>
              <a:rPr lang="en-US" dirty="0" smtClean="0"/>
              <a:t> with N.V injury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2" y="4183510"/>
            <a:ext cx="2160240" cy="269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3"/>
          <a:stretch/>
        </p:blipFill>
        <p:spPr bwMode="auto">
          <a:xfrm>
            <a:off x="2099124" y="4188047"/>
            <a:ext cx="1642347" cy="270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8581"/>
          <a:stretch/>
        </p:blipFill>
        <p:spPr bwMode="auto">
          <a:xfrm>
            <a:off x="5097886" y="4155573"/>
            <a:ext cx="2220008" cy="272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1049" y="4170406"/>
            <a:ext cx="1866847" cy="272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58" y="3325514"/>
            <a:ext cx="1992733" cy="203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24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/>
              <a:t>Supracondylar #</a:t>
            </a:r>
            <a:r>
              <a:rPr lang="en-US" sz="4000" dirty="0" smtClean="0"/>
              <a:t>-Treatment </a:t>
            </a:r>
            <a:r>
              <a:rPr lang="en-US" sz="4000" dirty="0"/>
              <a:t>of F</a:t>
            </a:r>
            <a:r>
              <a:rPr lang="en-US" sz="4000" dirty="0" smtClean="0"/>
              <a:t>lexion </a:t>
            </a:r>
            <a:r>
              <a:rPr lang="en-US" sz="4000" dirty="0"/>
              <a:t>T</a:t>
            </a:r>
            <a:r>
              <a:rPr lang="en-US" sz="4000" dirty="0" smtClean="0"/>
              <a:t>ype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Type I:</a:t>
            </a:r>
          </a:p>
          <a:p>
            <a:pPr lvl="1"/>
            <a:r>
              <a:rPr lang="en-US" dirty="0" smtClean="0"/>
              <a:t>Immobilization in a long arm cast,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 near extension,</a:t>
            </a:r>
          </a:p>
          <a:p>
            <a:pPr lvl="1"/>
            <a:r>
              <a:rPr lang="en-US" dirty="0" smtClean="0"/>
              <a:t>For 2 to 3 weeks</a:t>
            </a:r>
          </a:p>
          <a:p>
            <a:pPr algn="l" rtl="0"/>
            <a:r>
              <a:rPr lang="en-US" dirty="0" smtClean="0"/>
              <a:t>Type II:</a:t>
            </a:r>
            <a:endParaRPr lang="en-US" dirty="0"/>
          </a:p>
          <a:p>
            <a:pPr lvl="1"/>
            <a:r>
              <a:rPr lang="en-US" dirty="0" smtClean="0"/>
              <a:t>Closed reduction, percutaneous pinning, then splinting  </a:t>
            </a:r>
          </a:p>
          <a:p>
            <a:pPr algn="l" rtl="0"/>
            <a:r>
              <a:rPr lang="en-US" dirty="0" smtClean="0"/>
              <a:t>Type III:</a:t>
            </a:r>
          </a:p>
          <a:p>
            <a:pPr lvl="1"/>
            <a:r>
              <a:rPr lang="en-US" dirty="0" smtClean="0"/>
              <a:t>Reduction is often difficult,</a:t>
            </a:r>
          </a:p>
          <a:p>
            <a:pPr lvl="1"/>
            <a:r>
              <a:rPr lang="en-US" dirty="0" smtClean="0"/>
              <a:t>Most require open reduction and internal fixation with pinning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39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Supracondylar #- </a:t>
            </a:r>
            <a:r>
              <a:rPr lang="en-US" sz="4000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5663790" cy="4281339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/>
              <a:t>Neurologic injury (7% to 10%):</a:t>
            </a:r>
          </a:p>
          <a:p>
            <a:pPr lvl="1" algn="l" rtl="0"/>
            <a:r>
              <a:rPr lang="en-US" sz="2400" dirty="0" smtClean="0"/>
              <a:t>Median and anterior interosseous nerves (most common)</a:t>
            </a:r>
          </a:p>
          <a:p>
            <a:pPr lvl="1" algn="l" rtl="0"/>
            <a:r>
              <a:rPr lang="en-US" sz="2400" dirty="0" smtClean="0"/>
              <a:t>Most are </a:t>
            </a:r>
            <a:r>
              <a:rPr lang="en-US" sz="2400" dirty="0" err="1" smtClean="0"/>
              <a:t>neurapraxias</a:t>
            </a:r>
            <a:endParaRPr lang="en-US" sz="2400" dirty="0" smtClean="0"/>
          </a:p>
          <a:p>
            <a:pPr lvl="1" algn="l" rtl="0"/>
            <a:r>
              <a:rPr lang="en-US" sz="2400" dirty="0" smtClean="0"/>
              <a:t>Requiring no </a:t>
            </a:r>
            <a:r>
              <a:rPr lang="en-US" sz="2400" dirty="0" smtClean="0"/>
              <a:t>treatment</a:t>
            </a:r>
          </a:p>
          <a:p>
            <a:pPr lvl="1" algn="l" rtl="0"/>
            <a:r>
              <a:rPr lang="en-US" sz="2400" dirty="0" smtClean="0"/>
              <a:t>Ulnar nerve </a:t>
            </a:r>
            <a:r>
              <a:rPr lang="en-US" sz="2400" dirty="0" smtClean="0">
                <a:sym typeface="Wingdings"/>
              </a:rPr>
              <a:t> iatrogenic</a:t>
            </a:r>
            <a:endParaRPr lang="en-US" sz="2400" dirty="0" smtClean="0"/>
          </a:p>
          <a:p>
            <a:pPr algn="l" rtl="0"/>
            <a:r>
              <a:rPr lang="en-US" sz="2400" dirty="0" smtClean="0"/>
              <a:t>Vascular injury (0.5%):</a:t>
            </a:r>
            <a:endParaRPr lang="en-US" sz="2400" dirty="0"/>
          </a:p>
          <a:p>
            <a:pPr lvl="1" algn="l" rtl="0"/>
            <a:r>
              <a:rPr lang="en-US" sz="2400" dirty="0" smtClean="0"/>
              <a:t>Direct</a:t>
            </a:r>
            <a:r>
              <a:rPr lang="en-US" sz="2400" dirty="0"/>
              <a:t> </a:t>
            </a:r>
            <a:r>
              <a:rPr lang="en-US" sz="2400" dirty="0" smtClean="0"/>
              <a:t>injury to the brachial artery, or</a:t>
            </a:r>
          </a:p>
          <a:p>
            <a:pPr lvl="1" algn="l" rtl="0"/>
            <a:r>
              <a:rPr lang="en-US" sz="2400" dirty="0" smtClean="0"/>
              <a:t>Secondary to swelling</a:t>
            </a:r>
            <a:endParaRPr lang="en-US" sz="2400" dirty="0"/>
          </a:p>
        </p:txBody>
      </p:sp>
      <p:pic>
        <p:nvPicPr>
          <p:cNvPr id="4" name="Picture 3" descr="S.C humeral #- N.V entrapmen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9" t="32155" r="57259" b="28489"/>
          <a:stretch/>
        </p:blipFill>
        <p:spPr>
          <a:xfrm>
            <a:off x="7233394" y="2920379"/>
            <a:ext cx="1573034" cy="2022636"/>
          </a:xfrm>
          <a:prstGeom prst="rect">
            <a:avLst/>
          </a:prstGeom>
        </p:spPr>
      </p:pic>
      <p:pic>
        <p:nvPicPr>
          <p:cNvPr id="6" name="Picture 5" descr="S.C humeral #- N.V entrapmen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5" r="7713" b="60036"/>
          <a:stretch/>
        </p:blipFill>
        <p:spPr>
          <a:xfrm>
            <a:off x="7233394" y="4943015"/>
            <a:ext cx="1789046" cy="144776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560" y="1183906"/>
            <a:ext cx="2333880" cy="173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06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Supracondylar #- </a:t>
            </a:r>
            <a:r>
              <a:rPr lang="en-US" sz="4000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 algn="l" rtl="0">
              <a:buFont typeface="Arial" pitchFamily="34" charset="0"/>
              <a:buChar char="•"/>
            </a:pPr>
            <a:r>
              <a:rPr lang="en-US" sz="3200" dirty="0" smtClean="0"/>
              <a:t>Loss of motion (stiffness)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sz="3200" dirty="0" smtClean="0"/>
              <a:t>Myositis ossificans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sz="3200" dirty="0" smtClean="0"/>
              <a:t>Angular deformity (cubitus varus)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sz="3200" dirty="0" smtClean="0"/>
              <a:t>Compartment syndrome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2562" y="1450635"/>
            <a:ext cx="223251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20" y="4199935"/>
            <a:ext cx="3864536" cy="241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067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Distal Radial Fractures</a:t>
            </a:r>
            <a:br>
              <a:rPr lang="en-US" dirty="0" smtClean="0"/>
            </a:br>
            <a:r>
              <a:rPr lang="en-US" dirty="0" smtClean="0"/>
              <a:t>a) </a:t>
            </a:r>
            <a:r>
              <a:rPr lang="en-US" u="sng" dirty="0" smtClean="0"/>
              <a:t>Physeal </a:t>
            </a:r>
            <a:r>
              <a:rPr lang="en-US" u="sng" dirty="0"/>
              <a:t>Injuries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31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Distal </a:t>
            </a:r>
            <a:r>
              <a:rPr lang="en-US" dirty="0"/>
              <a:t>Radial </a:t>
            </a:r>
            <a:r>
              <a:rPr lang="en-US" dirty="0" smtClean="0"/>
              <a:t>Physeal #- “S.H” Type I</a:t>
            </a:r>
            <a:endParaRPr lang="en-US" dirty="0"/>
          </a:p>
        </p:txBody>
      </p:sp>
      <p:pic>
        <p:nvPicPr>
          <p:cNvPr id="5" name="Picture 4" descr="C:\Documents and Settings\user\Application Data\PixelMetrics\CaptureWiz\Temp\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627" y="1378246"/>
            <a:ext cx="3435737" cy="5509764"/>
          </a:xfrm>
          <a:prstGeom prst="rect">
            <a:avLst/>
          </a:prstGeom>
          <a:noFill/>
        </p:spPr>
      </p:pic>
      <p:pic>
        <p:nvPicPr>
          <p:cNvPr id="7" name="Picture 2" descr="C:\Documents and Settings\user\Application Data\PixelMetrics\CaptureWiz\Temp\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6" y="1315340"/>
            <a:ext cx="3787789" cy="5614121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421920" y="4751755"/>
            <a:ext cx="1006898" cy="0"/>
          </a:xfrm>
          <a:prstGeom prst="straightConnector1">
            <a:avLst/>
          </a:prstGeom>
          <a:ln w="635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00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Distal Radial </a:t>
            </a:r>
            <a:r>
              <a:rPr lang="en-US" dirty="0" smtClean="0"/>
              <a:t>Physeal #</a:t>
            </a:r>
            <a:r>
              <a:rPr lang="en-US" dirty="0"/>
              <a:t>- “S.H” Type </a:t>
            </a:r>
            <a:r>
              <a:rPr lang="en-US" dirty="0" smtClean="0"/>
              <a:t>II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43529" y="2153845"/>
            <a:ext cx="5498644" cy="397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60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Distal Radial </a:t>
            </a:r>
            <a:r>
              <a:rPr lang="en-US" dirty="0" smtClean="0"/>
              <a:t>Physeal #</a:t>
            </a:r>
            <a:r>
              <a:rPr lang="en-US" dirty="0"/>
              <a:t>- “S.H” Type </a:t>
            </a:r>
            <a:r>
              <a:rPr lang="en-US" dirty="0" smtClean="0"/>
              <a:t>III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8991" y="1338049"/>
            <a:ext cx="4346423" cy="553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flipH="1">
            <a:off x="4197166" y="2899423"/>
            <a:ext cx="726856" cy="626096"/>
          </a:xfrm>
          <a:prstGeom prst="straightConnector1">
            <a:avLst/>
          </a:prstGeom>
          <a:ln w="635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36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/>
              <a:t>Distal Radial </a:t>
            </a:r>
            <a:r>
              <a:rPr lang="en-US" sz="4000" dirty="0" smtClean="0"/>
              <a:t>Physeal #</a:t>
            </a:r>
            <a:r>
              <a:rPr lang="en-US" sz="4000" dirty="0"/>
              <a:t>- </a:t>
            </a:r>
            <a:r>
              <a:rPr lang="en-US" sz="4000" dirty="0" smtClean="0"/>
              <a:t>Treatment</a:t>
            </a:r>
            <a:br>
              <a:rPr lang="en-US" sz="4000" dirty="0" smtClean="0"/>
            </a:br>
            <a:r>
              <a:rPr lang="en-US" sz="4000" dirty="0" smtClean="0"/>
              <a:t>Types I &amp; II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0" y="1844824"/>
            <a:ext cx="6087143" cy="4281339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Closed reduction,</a:t>
            </a:r>
          </a:p>
          <a:p>
            <a:pPr algn="l" rtl="0"/>
            <a:r>
              <a:rPr lang="en-US" dirty="0" smtClean="0"/>
              <a:t>Followed by long arm cast, with the forearm pronated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We can accept deformity:</a:t>
            </a:r>
          </a:p>
          <a:p>
            <a:pPr lvl="1"/>
            <a:r>
              <a:rPr lang="en-US" dirty="0" smtClean="0"/>
              <a:t>50% apposition,</a:t>
            </a:r>
          </a:p>
          <a:p>
            <a:pPr lvl="1"/>
            <a:r>
              <a:rPr lang="en-US" dirty="0" smtClean="0"/>
              <a:t>With no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angulation or rotation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616" y="1844824"/>
            <a:ext cx="340999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55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/>
              <a:t>Distal Radial </a:t>
            </a:r>
            <a:r>
              <a:rPr lang="en-US" sz="4000" dirty="0" smtClean="0"/>
              <a:t>Physeal #</a:t>
            </a:r>
            <a:r>
              <a:rPr lang="en-US" sz="4000" dirty="0"/>
              <a:t>- Treatment</a:t>
            </a:r>
            <a:br>
              <a:rPr lang="en-US" sz="4000" dirty="0"/>
            </a:br>
            <a:r>
              <a:rPr lang="en-US" sz="4000" dirty="0" smtClean="0"/>
              <a:t>Types </a:t>
            </a:r>
            <a:r>
              <a:rPr lang="en-US" sz="4000" dirty="0"/>
              <a:t>I &amp; </a:t>
            </a:r>
            <a:r>
              <a:rPr lang="en-US" sz="4000" dirty="0" smtClean="0"/>
              <a:t>II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0" y="1844824"/>
            <a:ext cx="5946032" cy="4281339"/>
          </a:xfrm>
        </p:spPr>
        <p:txBody>
          <a:bodyPr>
            <a:normAutofit/>
          </a:bodyPr>
          <a:lstStyle/>
          <a:p>
            <a:r>
              <a:rPr lang="en-US" dirty="0" smtClean="0"/>
              <a:t>Growth arrest can occur in 25%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with repeated manipulations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3200" dirty="0" smtClean="0"/>
              <a:t>Open </a:t>
            </a:r>
            <a:r>
              <a:rPr lang="en-US" sz="3200" dirty="0"/>
              <a:t>reduction is </a:t>
            </a:r>
            <a:r>
              <a:rPr lang="en-US" sz="3200" dirty="0" smtClean="0"/>
              <a:t>indicated</a:t>
            </a:r>
          </a:p>
          <a:p>
            <a:pPr lvl="1"/>
            <a:r>
              <a:rPr lang="en-US" sz="2800" dirty="0" smtClean="0"/>
              <a:t>Irreducible </a:t>
            </a:r>
            <a:r>
              <a:rPr lang="en-US" dirty="0"/>
              <a:t>#</a:t>
            </a:r>
            <a:endParaRPr lang="en-US" dirty="0" smtClean="0"/>
          </a:p>
          <a:p>
            <a:pPr lvl="1"/>
            <a:r>
              <a:rPr lang="en-US" sz="2800" dirty="0" smtClean="0"/>
              <a:t>Open </a:t>
            </a:r>
            <a:r>
              <a:rPr lang="en-US" dirty="0"/>
              <a:t>#</a:t>
            </a:r>
            <a:endParaRPr lang="en-US" sz="2800" dirty="0"/>
          </a:p>
          <a:p>
            <a:pPr lvl="1" algn="l" rtl="0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616" y="1844824"/>
            <a:ext cx="340999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105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altLang="x-none" sz="4000" dirty="0" smtClean="0"/>
              <a:t>Why are Children’s </a:t>
            </a:r>
            <a:r>
              <a:rPr lang="en-US" altLang="x-none" sz="4000" dirty="0"/>
              <a:t>F</a:t>
            </a:r>
            <a:r>
              <a:rPr lang="en-US" altLang="x-none" sz="4000" dirty="0" smtClean="0"/>
              <a:t>ractures Different 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altLang="x-none" dirty="0"/>
              <a:t>Children have different physiology and </a:t>
            </a:r>
            <a:r>
              <a:rPr lang="en-US" altLang="x-none" dirty="0" smtClean="0"/>
              <a:t>anatomy</a:t>
            </a:r>
          </a:p>
          <a:p>
            <a:pPr marL="0" indent="0" algn="l" rtl="0" eaLnBrk="1" hangingPunct="1">
              <a:buNone/>
            </a:pPr>
            <a:endParaRPr lang="en-US" altLang="x-none" dirty="0" smtClean="0"/>
          </a:p>
          <a:p>
            <a:pPr algn="l" rtl="0" eaLnBrk="1" hangingPunct="1"/>
            <a:r>
              <a:rPr lang="en-US" altLang="x-none" dirty="0" smtClean="0"/>
              <a:t>Growth plate</a:t>
            </a:r>
            <a:endParaRPr lang="en-US" altLang="x-none" dirty="0"/>
          </a:p>
          <a:p>
            <a:pPr algn="l" rtl="0" eaLnBrk="1" hangingPunct="1"/>
            <a:r>
              <a:rPr lang="en-US" altLang="x-none" dirty="0" smtClean="0"/>
              <a:t>Bone</a:t>
            </a:r>
          </a:p>
          <a:p>
            <a:pPr algn="l" rtl="0" eaLnBrk="1" hangingPunct="1"/>
            <a:r>
              <a:rPr lang="en-US" altLang="x-none" dirty="0" smtClean="0"/>
              <a:t>Cartilage</a:t>
            </a:r>
          </a:p>
          <a:p>
            <a:pPr algn="l" rtl="0" eaLnBrk="1" hangingPunct="1"/>
            <a:r>
              <a:rPr lang="en-US" altLang="x-none" dirty="0" smtClean="0"/>
              <a:t>Periosteum</a:t>
            </a:r>
          </a:p>
          <a:p>
            <a:pPr algn="l" rtl="0" eaLnBrk="1" hangingPunct="1"/>
            <a:r>
              <a:rPr lang="en-US" altLang="x-none" dirty="0" smtClean="0"/>
              <a:t>Ligaments </a:t>
            </a:r>
          </a:p>
          <a:p>
            <a:pPr algn="l" rtl="0" eaLnBrk="1" hangingPunct="1"/>
            <a:r>
              <a:rPr lang="en-US" altLang="x-none" dirty="0" smtClean="0"/>
              <a:t>Physiology </a:t>
            </a:r>
            <a:r>
              <a:rPr lang="en-US" altLang="x-none" dirty="0" smtClean="0">
                <a:sym typeface="Wingdings"/>
              </a:rPr>
              <a:t> age</a:t>
            </a:r>
          </a:p>
          <a:p>
            <a:pPr algn="l" rtl="0" eaLnBrk="1" hangingPunct="1"/>
            <a:r>
              <a:rPr lang="en-US" altLang="x-none" dirty="0" smtClean="0">
                <a:sym typeface="Wingdings"/>
              </a:rPr>
              <a:t>Anatomy  blood supply</a:t>
            </a:r>
            <a:endParaRPr lang="en-US" altLang="x-none" dirty="0" smtClean="0"/>
          </a:p>
        </p:txBody>
      </p:sp>
    </p:spTree>
    <p:extLst>
      <p:ext uri="{BB962C8B-B14F-4D97-AF65-F5344CB8AC3E}">
        <p14:creationId xmlns:p14="http://schemas.microsoft.com/office/powerpoint/2010/main" val="597753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/>
              <a:t>Distal Radial Physeal #- Treatment</a:t>
            </a:r>
            <a:br>
              <a:rPr lang="en-US" sz="4000" dirty="0"/>
            </a:br>
            <a:r>
              <a:rPr lang="en-US" sz="4000" dirty="0" smtClean="0"/>
              <a:t>Types </a:t>
            </a:r>
            <a:r>
              <a:rPr lang="en-US" sz="4000" dirty="0"/>
              <a:t>I &amp; </a:t>
            </a:r>
            <a:r>
              <a:rPr lang="en-US" sz="4000" dirty="0" smtClean="0"/>
              <a:t>II</a:t>
            </a:r>
            <a:endParaRPr lang="en-US" sz="4000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46676" y="1371471"/>
            <a:ext cx="35372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7825" y="4609993"/>
            <a:ext cx="3167691" cy="226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3910" y="2114309"/>
            <a:ext cx="5825124" cy="322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166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/>
              <a:t>Distal Radial Physeal #- Treatment</a:t>
            </a:r>
            <a:br>
              <a:rPr lang="en-US" sz="4000" dirty="0"/>
            </a:br>
            <a:r>
              <a:rPr lang="en-US" sz="4000" dirty="0"/>
              <a:t>Types </a:t>
            </a:r>
            <a:r>
              <a:rPr lang="en-US" sz="4000" dirty="0" smtClean="0"/>
              <a:t>III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Anatomic reduction is necessary</a:t>
            </a:r>
          </a:p>
          <a:p>
            <a:r>
              <a:rPr lang="en-US" dirty="0" smtClean="0"/>
              <a:t>ORIF with</a:t>
            </a:r>
            <a:r>
              <a:rPr lang="en-US" dirty="0"/>
              <a:t> </a:t>
            </a:r>
            <a:r>
              <a:rPr lang="en-US" dirty="0" smtClean="0"/>
              <a:t>smooth pins or screws </a:t>
            </a:r>
          </a:p>
        </p:txBody>
      </p:sp>
      <p:pic>
        <p:nvPicPr>
          <p:cNvPr id="4" name="Picture 3" descr="Distal radial S.H type 3, with lunate dislic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2" y="2875508"/>
            <a:ext cx="5464927" cy="4019758"/>
          </a:xfrm>
          <a:prstGeom prst="rect">
            <a:avLst/>
          </a:prstGeom>
        </p:spPr>
      </p:pic>
      <p:pic>
        <p:nvPicPr>
          <p:cNvPr id="5" name="Picture 4" descr="Ankle S.H # type 3 screw fix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97" y="3296607"/>
            <a:ext cx="2511463" cy="301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27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/>
              <a:t>Distal Radial Physeal #- Treatment</a:t>
            </a:r>
            <a:br>
              <a:rPr lang="en-US" sz="4000" dirty="0"/>
            </a:br>
            <a:r>
              <a:rPr lang="en-US" sz="4000" dirty="0"/>
              <a:t>Types </a:t>
            </a:r>
            <a:r>
              <a:rPr lang="en-US" sz="4000" dirty="0" smtClean="0"/>
              <a:t>IV &amp; V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Rare injuries</a:t>
            </a:r>
          </a:p>
          <a:p>
            <a:r>
              <a:rPr lang="en-US" dirty="0" smtClean="0"/>
              <a:t>Need ORIF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Distal Radial Physeal #- </a:t>
            </a:r>
            <a:r>
              <a:rPr lang="en-US" dirty="0" smtClean="0"/>
              <a:t>Complications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Physeal arrest</a:t>
            </a:r>
          </a:p>
          <a:p>
            <a:pPr lvl="1" algn="l" rtl="0"/>
            <a:r>
              <a:rPr lang="en-US" dirty="0" smtClean="0"/>
              <a:t>Shortening</a:t>
            </a:r>
          </a:p>
          <a:p>
            <a:pPr lvl="1" algn="l" rtl="0"/>
            <a:r>
              <a:rPr lang="en-US" dirty="0" smtClean="0"/>
              <a:t>Angular deformity</a:t>
            </a:r>
          </a:p>
          <a:p>
            <a:pPr algn="l" rtl="0"/>
            <a:r>
              <a:rPr lang="en-US" dirty="0" smtClean="0"/>
              <a:t>Ulnar styloid nonunion </a:t>
            </a:r>
          </a:p>
          <a:p>
            <a:pPr algn="l" rtl="0"/>
            <a:r>
              <a:rPr lang="en-US" dirty="0" smtClean="0"/>
              <a:t>Carpal tunnel syndrome</a:t>
            </a:r>
            <a:endParaRPr lang="en-US" dirty="0"/>
          </a:p>
        </p:txBody>
      </p:sp>
      <p:pic>
        <p:nvPicPr>
          <p:cNvPr id="4" name="Picture 4" descr="C:\Documents and Settings\user\Application Data\PixelMetrics\CaptureWiz\Temp\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0002" y="2046374"/>
            <a:ext cx="4130894" cy="3597875"/>
          </a:xfrm>
          <a:prstGeom prst="rect">
            <a:avLst/>
          </a:prstGeom>
          <a:noFill/>
        </p:spPr>
      </p:pic>
      <p:pic>
        <p:nvPicPr>
          <p:cNvPr id="5" name="Picture 2" descr="C:\Documents and Settings\user\Application Data\PixelMetrics\CaptureWiz\Temp\27.png"/>
          <p:cNvPicPr>
            <a:picLocks noChangeAspect="1" noChangeArrowheads="1"/>
          </p:cNvPicPr>
          <p:nvPr/>
        </p:nvPicPr>
        <p:blipFill rotWithShape="1">
          <a:blip r:embed="rId3"/>
          <a:srcRect t="9524" b="10420"/>
          <a:stretch/>
        </p:blipFill>
        <p:spPr bwMode="auto">
          <a:xfrm>
            <a:off x="1234782" y="4410287"/>
            <a:ext cx="3028981" cy="2486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852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Distal Radial Fractures</a:t>
            </a:r>
            <a:br>
              <a:rPr lang="en-US" dirty="0" smtClean="0"/>
            </a:br>
            <a:r>
              <a:rPr lang="en-US" dirty="0" smtClean="0"/>
              <a:t>b) </a:t>
            </a:r>
            <a:r>
              <a:rPr lang="en-US" u="sng" dirty="0"/>
              <a:t>Metaphyseal</a:t>
            </a:r>
            <a:r>
              <a:rPr lang="en-US" u="sng" dirty="0" smtClean="0"/>
              <a:t> </a:t>
            </a:r>
            <a:r>
              <a:rPr lang="en-US" u="sng" dirty="0"/>
              <a:t>Injuries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991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Depending on the biomechanical pattern:</a:t>
            </a:r>
          </a:p>
          <a:p>
            <a:pPr lvl="1" algn="l" rtl="0"/>
            <a:r>
              <a:rPr lang="en-US" dirty="0"/>
              <a:t>T</a:t>
            </a:r>
            <a:r>
              <a:rPr lang="en-US" dirty="0" smtClean="0"/>
              <a:t>orus (only one cortex is involved)</a:t>
            </a:r>
          </a:p>
          <a:p>
            <a:pPr lvl="1" algn="l" rtl="0"/>
            <a:r>
              <a:rPr lang="en-US" dirty="0"/>
              <a:t>I</a:t>
            </a:r>
            <a:r>
              <a:rPr lang="en-US" dirty="0" smtClean="0"/>
              <a:t>ncomplete (greenstick)</a:t>
            </a:r>
          </a:p>
          <a:p>
            <a:pPr lvl="1" algn="l" rtl="0"/>
            <a:r>
              <a:rPr lang="en-US" dirty="0" smtClean="0"/>
              <a:t>Complete</a:t>
            </a:r>
          </a:p>
          <a:p>
            <a:pPr lvl="1" algn="l" rtl="0"/>
            <a:endParaRPr lang="en-US" dirty="0"/>
          </a:p>
          <a:p>
            <a:r>
              <a:rPr lang="en-US" dirty="0" smtClean="0"/>
              <a:t>We need to also describe:</a:t>
            </a:r>
          </a:p>
          <a:p>
            <a:pPr lvl="1"/>
            <a:r>
              <a:rPr lang="en-US" dirty="0" smtClean="0"/>
              <a:t>Direction of displacement, &amp;</a:t>
            </a:r>
          </a:p>
          <a:p>
            <a:pPr lvl="1"/>
            <a:r>
              <a:rPr lang="en-US" dirty="0" smtClean="0"/>
              <a:t>Involvement of the ulna </a:t>
            </a:r>
          </a:p>
        </p:txBody>
      </p:sp>
    </p:spTree>
    <p:extLst>
      <p:ext uri="{BB962C8B-B14F-4D97-AF65-F5344CB8AC3E}">
        <p14:creationId xmlns:p14="http://schemas.microsoft.com/office/powerpoint/2010/main" val="4865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dirty="0" smtClean="0"/>
              <a:t> </a:t>
            </a:r>
            <a:r>
              <a:rPr lang="en-US" dirty="0"/>
              <a:t>Distal Radius Metaphyseal </a:t>
            </a:r>
            <a:r>
              <a:rPr lang="en-US" dirty="0" smtClean="0"/>
              <a:t>Injuries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682479" y="3244833"/>
            <a:ext cx="2472555" cy="362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67544" y="1628801"/>
            <a:ext cx="8208912" cy="1656183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u="sng" dirty="0" smtClean="0"/>
              <a:t>Torus </a:t>
            </a:r>
            <a:r>
              <a:rPr lang="en-US" u="sng" dirty="0"/>
              <a:t>fracture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dirty="0" smtClean="0"/>
              <a:t>Stable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dirty="0" smtClean="0"/>
              <a:t>Immobilized for pain relief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dirty="0" smtClean="0"/>
              <a:t>Bicortical injuries should be treated in a long arm cast</a:t>
            </a:r>
            <a:endParaRPr lang="en-US" sz="2800" dirty="0"/>
          </a:p>
        </p:txBody>
      </p:sp>
      <p:pic>
        <p:nvPicPr>
          <p:cNvPr id="24578" name="Picture 2" descr="C:\Documents and Settings\user\Application Data\PixelMetrics\CaptureWiz\Temp\22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7651" y="3271149"/>
            <a:ext cx="4842692" cy="3612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597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Radius Metaphyseal Injuries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87856" y="3567240"/>
            <a:ext cx="193503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17319" y="1556792"/>
            <a:ext cx="8403153" cy="1800200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u="sng" dirty="0"/>
              <a:t>I</a:t>
            </a:r>
            <a:r>
              <a:rPr lang="en-US" u="sng" dirty="0" smtClean="0"/>
              <a:t>ncomplete </a:t>
            </a:r>
            <a:r>
              <a:rPr lang="en-US" u="sng" dirty="0"/>
              <a:t>(</a:t>
            </a:r>
            <a:r>
              <a:rPr lang="en-US" u="sng" dirty="0" smtClean="0"/>
              <a:t>greenstick)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/>
              <a:t>Greater ability to remodel in the sagittal plane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/>
              <a:t>Closed reduction and above elbow cast with supinated forearm to relax the brachioradialis muscle</a:t>
            </a:r>
            <a:endParaRPr lang="en-US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5967" y="3549599"/>
            <a:ext cx="1778281" cy="333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C:\Documents and Settings\user\Application Data\PixelMetrics\CaptureWiz\Temp\2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323" y="3549599"/>
            <a:ext cx="4443729" cy="3335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472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Radius Metaphyseal Injuries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17319" y="1556792"/>
            <a:ext cx="8403153" cy="144016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000" u="sng" dirty="0"/>
              <a:t>C</a:t>
            </a:r>
            <a:r>
              <a:rPr lang="en-US" sz="3000" u="sng" dirty="0" smtClean="0"/>
              <a:t>omplete fracture</a:t>
            </a:r>
          </a:p>
          <a:p>
            <a:pPr algn="l" rtl="0"/>
            <a:r>
              <a:rPr lang="en-US" sz="2400" dirty="0"/>
              <a:t>Closed reduction</a:t>
            </a:r>
          </a:p>
          <a:p>
            <a:pPr algn="l" rtl="0"/>
            <a:r>
              <a:rPr lang="en-US" sz="2400" dirty="0" smtClean="0"/>
              <a:t>Well </a:t>
            </a:r>
            <a:r>
              <a:rPr lang="en-US" sz="2400" dirty="0"/>
              <a:t>molded long arm cast for </a:t>
            </a:r>
            <a:r>
              <a:rPr lang="en-US" sz="2400" dirty="0" smtClean="0"/>
              <a:t>3-4 </a:t>
            </a:r>
            <a:r>
              <a:rPr lang="en-US" sz="2400" dirty="0"/>
              <a:t>weeks</a:t>
            </a:r>
          </a:p>
          <a:p>
            <a:pPr marL="0" indent="0" algn="l" rtl="0">
              <a:buNone/>
            </a:pPr>
            <a:endParaRPr lang="en-US" sz="2800" dirty="0" smtClean="0"/>
          </a:p>
        </p:txBody>
      </p:sp>
      <p:pic>
        <p:nvPicPr>
          <p:cNvPr id="8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4516" y="1164316"/>
            <a:ext cx="1845955" cy="191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9716" y="2985772"/>
            <a:ext cx="3816424" cy="163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3" y="4868356"/>
            <a:ext cx="3616561" cy="1759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08" y="4850715"/>
            <a:ext cx="4005048" cy="1759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12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Radius Metaphyseal Injuries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17319" y="1556791"/>
            <a:ext cx="8403153" cy="2447751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sz="3600" u="sng" dirty="0"/>
              <a:t>C</a:t>
            </a:r>
            <a:r>
              <a:rPr lang="en-US" sz="3600" u="sng" dirty="0" smtClean="0"/>
              <a:t>omplete fracture</a:t>
            </a:r>
          </a:p>
          <a:p>
            <a:pPr marL="0" indent="0" algn="l" rtl="0">
              <a:buNone/>
            </a:pPr>
            <a:r>
              <a:rPr lang="en-US" sz="3100" dirty="0"/>
              <a:t>Indications for percutaneous pinning </a:t>
            </a:r>
            <a:r>
              <a:rPr lang="en-US" sz="3100" dirty="0" smtClean="0"/>
              <a:t>without </a:t>
            </a:r>
            <a:r>
              <a:rPr lang="en-US" sz="3100" dirty="0"/>
              <a:t>open </a:t>
            </a:r>
            <a:r>
              <a:rPr lang="en-US" sz="3100" dirty="0" smtClean="0"/>
              <a:t>reduction</a:t>
            </a:r>
          </a:p>
          <a:p>
            <a:pPr algn="l" rtl="0"/>
            <a:r>
              <a:rPr lang="en-US" sz="3100" dirty="0" smtClean="0"/>
              <a:t>loss </a:t>
            </a:r>
            <a:r>
              <a:rPr lang="en-US" sz="3100" dirty="0"/>
              <a:t>of </a:t>
            </a:r>
            <a:r>
              <a:rPr lang="en-US" sz="3100" dirty="0" smtClean="0"/>
              <a:t>reduction</a:t>
            </a:r>
            <a:endParaRPr lang="en-US" sz="3100" dirty="0"/>
          </a:p>
          <a:p>
            <a:pPr algn="l" rtl="0"/>
            <a:r>
              <a:rPr lang="en-US" sz="3100" dirty="0"/>
              <a:t>E</a:t>
            </a:r>
            <a:r>
              <a:rPr lang="en-US" sz="3100" dirty="0" smtClean="0"/>
              <a:t>xcessive swelling </a:t>
            </a:r>
            <a:endParaRPr lang="en-US" sz="3100" dirty="0"/>
          </a:p>
          <a:p>
            <a:pPr algn="l" rtl="0"/>
            <a:r>
              <a:rPr lang="en-US" sz="3100" dirty="0" smtClean="0"/>
              <a:t>Multiple manipulations</a:t>
            </a:r>
          </a:p>
          <a:p>
            <a:pPr algn="l" rtl="0"/>
            <a:r>
              <a:rPr lang="en-US" sz="3100" dirty="0" smtClean="0"/>
              <a:t>Associated with floating elbow</a:t>
            </a:r>
            <a:endParaRPr lang="en-US" sz="3100" dirty="0"/>
          </a:p>
          <a:p>
            <a:pPr marL="0" indent="0" algn="l" rtl="0">
              <a:buNone/>
            </a:pPr>
            <a:endParaRPr lang="en-US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80203"/>
            <a:ext cx="3902075" cy="14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" y="5546429"/>
            <a:ext cx="3902075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6356" y="2646177"/>
            <a:ext cx="4068712" cy="3590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93810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altLang="x-none" sz="4000" dirty="0" smtClean="0"/>
              <a:t>Why are Children’s </a:t>
            </a:r>
            <a:r>
              <a:rPr lang="en-US" altLang="x-none" sz="4000" dirty="0"/>
              <a:t>F</a:t>
            </a:r>
            <a:r>
              <a:rPr lang="en-US" altLang="x-none" sz="4000" dirty="0" smtClean="0"/>
              <a:t>ractures Different 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 smtClean="0"/>
              <a:t>Growth </a:t>
            </a:r>
            <a:r>
              <a:rPr lang="en-US" altLang="x-none" dirty="0" smtClean="0"/>
              <a:t>plate</a:t>
            </a:r>
            <a:r>
              <a:rPr lang="en-US" altLang="x-none" dirty="0" smtClean="0"/>
              <a:t>:</a:t>
            </a:r>
            <a:endParaRPr lang="en-US" altLang="x-none" sz="1600" dirty="0" smtClean="0"/>
          </a:p>
          <a:p>
            <a:pPr lvl="1" algn="l" rtl="0" eaLnBrk="1" hangingPunct="1"/>
            <a:r>
              <a:rPr lang="en-US" altLang="x-none" dirty="0" smtClean="0"/>
              <a:t>Provides perfect remodeling power</a:t>
            </a:r>
          </a:p>
          <a:p>
            <a:pPr lvl="1" algn="l" rtl="0" eaLnBrk="1" hangingPunct="1"/>
            <a:r>
              <a:rPr lang="en-US" altLang="x-none" dirty="0" smtClean="0"/>
              <a:t>Injury of growth plate causes deformity</a:t>
            </a:r>
          </a:p>
          <a:p>
            <a:pPr lvl="1" algn="l" rtl="0" eaLnBrk="1" hangingPunct="1"/>
            <a:r>
              <a:rPr lang="en-US" altLang="x-none" dirty="0" smtClean="0"/>
              <a:t>A fracture might lead to overgrowth</a:t>
            </a:r>
          </a:p>
        </p:txBody>
      </p:sp>
      <p:pic>
        <p:nvPicPr>
          <p:cNvPr id="7173" name="Picture 5" descr="DSC018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04" y="3210430"/>
            <a:ext cx="2077400" cy="350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3196" y="3989161"/>
            <a:ext cx="4118285" cy="244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0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Radius Metaphyseal Injuries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u="sng" dirty="0"/>
              <a:t>C</a:t>
            </a:r>
            <a:r>
              <a:rPr lang="en-US" sz="2800" u="sng" dirty="0" smtClean="0"/>
              <a:t>omplete fracture</a:t>
            </a:r>
          </a:p>
          <a:p>
            <a:pPr marL="0" indent="0" algn="l" rtl="0">
              <a:buNone/>
            </a:pPr>
            <a:r>
              <a:rPr lang="en-US" sz="2800" dirty="0"/>
              <a:t>Indications for </a:t>
            </a:r>
            <a:r>
              <a:rPr lang="en-US" sz="2800" dirty="0" smtClean="0"/>
              <a:t>ORIF:</a:t>
            </a:r>
          </a:p>
          <a:p>
            <a:pPr algn="l" rtl="0"/>
            <a:r>
              <a:rPr lang="en-US" sz="2400" dirty="0" smtClean="0"/>
              <a:t>Irreducible fracture</a:t>
            </a:r>
            <a:endParaRPr lang="en-US" sz="2400" dirty="0"/>
          </a:p>
          <a:p>
            <a:pPr algn="l" rtl="0"/>
            <a:r>
              <a:rPr lang="en-US" sz="2400" dirty="0"/>
              <a:t>Open fracture </a:t>
            </a:r>
          </a:p>
          <a:p>
            <a:pPr algn="l" rtl="0"/>
            <a:r>
              <a:rPr lang="en-US" sz="2400" dirty="0"/>
              <a:t>C</a:t>
            </a:r>
            <a:r>
              <a:rPr lang="en-US" sz="2400" dirty="0" smtClean="0"/>
              <a:t>ompartment syndrome</a:t>
            </a:r>
            <a:endParaRPr lang="en-US" sz="2400" dirty="0"/>
          </a:p>
          <a:p>
            <a:pPr marL="0" indent="0" algn="l" rtl="0">
              <a:buNone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248" y="1556792"/>
            <a:ext cx="4176464" cy="484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62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Distal </a:t>
            </a:r>
            <a:r>
              <a:rPr lang="en-US" dirty="0"/>
              <a:t>Radius </a:t>
            </a:r>
            <a:r>
              <a:rPr lang="en-US" dirty="0" smtClean="0"/>
              <a:t>Meta. Injuries- Complications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sz="4100" dirty="0" smtClean="0"/>
              <a:t>Malunion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Residual angulation may result in loss of forearm rotation</a:t>
            </a:r>
          </a:p>
          <a:p>
            <a:pPr algn="l" rtl="0"/>
            <a:r>
              <a:rPr lang="en-US" sz="4100" dirty="0" smtClean="0"/>
              <a:t>Nonunion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Rare</a:t>
            </a:r>
          </a:p>
          <a:p>
            <a:pPr algn="l" rtl="0"/>
            <a:r>
              <a:rPr lang="en-US" sz="4100" dirty="0" smtClean="0"/>
              <a:t>Refracture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With early return to activity (before 6 </a:t>
            </a:r>
            <a:r>
              <a:rPr lang="en-US" sz="3100" dirty="0"/>
              <a:t>w</a:t>
            </a:r>
            <a:r>
              <a:rPr lang="en-US" sz="3100" dirty="0" smtClean="0"/>
              <a:t>)</a:t>
            </a:r>
          </a:p>
          <a:p>
            <a:pPr algn="l" rtl="0"/>
            <a:r>
              <a:rPr lang="en-US" sz="4100" dirty="0" smtClean="0"/>
              <a:t>Growth disturbance 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Overgrowth or undergrowth</a:t>
            </a:r>
          </a:p>
          <a:p>
            <a:pPr algn="l" rtl="0"/>
            <a:r>
              <a:rPr lang="en-US" sz="4100" dirty="0" smtClean="0"/>
              <a:t>Neurovascular injuries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With extreme positions of immobilization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2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Femoral Shaft Fractures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28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#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algn="l" rtl="0"/>
            <a:r>
              <a:rPr lang="en-US" dirty="0" smtClean="0"/>
              <a:t>1.6%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of all </a:t>
            </a:r>
            <a:r>
              <a:rPr lang="en-US" u="sng" dirty="0" smtClean="0"/>
              <a:t>pediatric</a:t>
            </a:r>
            <a:r>
              <a:rPr lang="en-US" dirty="0" smtClean="0"/>
              <a:t> </a:t>
            </a:r>
            <a:r>
              <a:rPr lang="en-US" dirty="0"/>
              <a:t>#</a:t>
            </a:r>
            <a:endParaRPr lang="en-US" dirty="0" smtClean="0"/>
          </a:p>
          <a:p>
            <a:pPr algn="l" rtl="0"/>
            <a:r>
              <a:rPr lang="en-US" dirty="0"/>
              <a:t>M</a:t>
            </a:r>
            <a:r>
              <a:rPr lang="en-US" dirty="0" smtClean="0"/>
              <a:t> &gt; F</a:t>
            </a:r>
          </a:p>
          <a:p>
            <a:pPr algn="l" rtl="0"/>
            <a:r>
              <a:rPr lang="en-US" dirty="0" smtClean="0"/>
              <a:t>Age:</a:t>
            </a:r>
          </a:p>
          <a:p>
            <a:pPr lvl="1"/>
            <a:r>
              <a:rPr lang="en-US" dirty="0" smtClean="0">
                <a:sym typeface="Wingdings"/>
              </a:rPr>
              <a:t> (</a:t>
            </a:r>
            <a:r>
              <a:rPr lang="en-US" dirty="0" smtClean="0"/>
              <a:t>2 – 4) years years old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id-adolescence</a:t>
            </a:r>
          </a:p>
          <a:p>
            <a:r>
              <a:rPr lang="en-US" dirty="0" smtClean="0"/>
              <a:t>Adolescence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&gt;90%  due to RTA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8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/>
              <a:t>Femoral Shaft #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algn="l" rtl="0"/>
            <a:r>
              <a:rPr lang="en-US" dirty="0" smtClean="0"/>
              <a:t>In children younger than walking age:</a:t>
            </a:r>
          </a:p>
          <a:p>
            <a:pPr lvl="1"/>
            <a:r>
              <a:rPr lang="en-US" dirty="0" smtClean="0"/>
              <a:t>80% of these injuries are caused by child abuse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his decreases to 30% in toddlers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055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Femoral Shaft </a:t>
            </a:r>
            <a:r>
              <a:rPr lang="en-US" dirty="0" smtClean="0"/>
              <a:t>#- </a:t>
            </a:r>
            <a:r>
              <a:rPr lang="en-US" dirty="0"/>
              <a:t>Mechanism of </a:t>
            </a:r>
            <a:r>
              <a:rPr lang="en-US" dirty="0" smtClean="0"/>
              <a:t>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Direct trauma:</a:t>
            </a:r>
            <a:endParaRPr lang="en-US" dirty="0"/>
          </a:p>
          <a:p>
            <a:pPr lvl="1"/>
            <a:r>
              <a:rPr lang="en-US" dirty="0" smtClean="0"/>
              <a:t>RTA, 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all, or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hild abuse </a:t>
            </a:r>
          </a:p>
          <a:p>
            <a:pPr algn="l" rtl="0"/>
            <a:r>
              <a:rPr lang="en-US" dirty="0" smtClean="0"/>
              <a:t>Indirect trauma:</a:t>
            </a:r>
            <a:endParaRPr lang="en-US" dirty="0"/>
          </a:p>
          <a:p>
            <a:pPr lvl="1"/>
            <a:r>
              <a:rPr lang="en-US" dirty="0" smtClean="0"/>
              <a:t>Rotational injury</a:t>
            </a:r>
          </a:p>
          <a:p>
            <a:pPr algn="l" rtl="0"/>
            <a:r>
              <a:rPr lang="en-US" sz="2800" dirty="0" smtClean="0"/>
              <a:t>Pathologic #:</a:t>
            </a:r>
            <a:endParaRPr lang="en-US" sz="2800" dirty="0"/>
          </a:p>
          <a:p>
            <a:pPr lvl="1"/>
            <a:r>
              <a:rPr lang="en-US" dirty="0" smtClean="0"/>
              <a:t>Osteogenesis  imperfecta, </a:t>
            </a:r>
          </a:p>
          <a:p>
            <a:pPr lvl="1"/>
            <a:r>
              <a:rPr lang="en-US" dirty="0" err="1"/>
              <a:t>N</a:t>
            </a:r>
            <a:r>
              <a:rPr lang="en-US" dirty="0" err="1" smtClean="0"/>
              <a:t>onossifying</a:t>
            </a:r>
            <a:r>
              <a:rPr lang="en-US" dirty="0" smtClean="0"/>
              <a:t> fibroma, 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one cysts, and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umors</a:t>
            </a:r>
          </a:p>
        </p:txBody>
      </p:sp>
    </p:spTree>
    <p:extLst>
      <p:ext uri="{BB962C8B-B14F-4D97-AF65-F5344CB8AC3E}">
        <p14:creationId xmlns:p14="http://schemas.microsoft.com/office/powerpoint/2010/main" val="1450583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Femoral Shaft </a:t>
            </a:r>
            <a:r>
              <a:rPr lang="en-US" dirty="0" smtClean="0"/>
              <a:t>#- Clinical Evaluation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smtClean="0"/>
              <a:t>Look:</a:t>
            </a:r>
          </a:p>
          <a:p>
            <a:pPr lvl="1"/>
            <a:r>
              <a:rPr lang="en-US" sz="2400" dirty="0" smtClean="0"/>
              <a:t>Pain, </a:t>
            </a:r>
          </a:p>
          <a:p>
            <a:pPr lvl="1"/>
            <a:r>
              <a:rPr lang="en-US" sz="2400" dirty="0" smtClean="0"/>
              <a:t>Swelling of the thigh, </a:t>
            </a:r>
            <a:endParaRPr lang="en-US" sz="2400" dirty="0"/>
          </a:p>
          <a:p>
            <a:pPr lvl="1"/>
            <a:r>
              <a:rPr lang="en-US" sz="2400" dirty="0" smtClean="0"/>
              <a:t>Inability to ambulate, and </a:t>
            </a:r>
          </a:p>
          <a:p>
            <a:pPr lvl="1"/>
            <a:r>
              <a:rPr lang="en-US" sz="2400" dirty="0"/>
              <a:t>V</a:t>
            </a:r>
            <a:r>
              <a:rPr lang="en-US" sz="2400" dirty="0" smtClean="0"/>
              <a:t>ariable gross deformity</a:t>
            </a:r>
          </a:p>
          <a:p>
            <a:pPr lvl="1"/>
            <a:r>
              <a:rPr lang="en-US" sz="2400" dirty="0" smtClean="0"/>
              <a:t>Careful O/E of the overlying soft tissues to rule out the possibility of an open fracture (puncture wound)</a:t>
            </a:r>
          </a:p>
          <a:p>
            <a:pPr algn="l" rtl="0"/>
            <a:r>
              <a:rPr lang="en-US" sz="2800" dirty="0" smtClean="0"/>
              <a:t>Feel:</a:t>
            </a:r>
          </a:p>
          <a:p>
            <a:pPr lvl="1"/>
            <a:r>
              <a:rPr lang="en-US" sz="2400" dirty="0" smtClean="0"/>
              <a:t>Tender # site</a:t>
            </a:r>
          </a:p>
          <a:p>
            <a:r>
              <a:rPr lang="en-US" sz="2800" dirty="0" smtClean="0"/>
              <a:t>Careful neurovascular examination is essential</a:t>
            </a:r>
          </a:p>
        </p:txBody>
      </p:sp>
      <p:pic>
        <p:nvPicPr>
          <p:cNvPr id="4" name="Picture 3" descr="Femur #- Rt long spira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5" t="8595" b="4358"/>
          <a:stretch/>
        </p:blipFill>
        <p:spPr>
          <a:xfrm>
            <a:off x="5579483" y="1199599"/>
            <a:ext cx="3564517" cy="266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4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Femoral Shaft </a:t>
            </a:r>
            <a:r>
              <a:rPr lang="en-US" dirty="0" smtClean="0"/>
              <a:t>#- Radiology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AP and lateral views</a:t>
            </a:r>
          </a:p>
          <a:p>
            <a:pPr algn="l" rtl="0"/>
            <a:r>
              <a:rPr lang="en-US" sz="2800" dirty="0" smtClean="0"/>
              <a:t>Must include hip, knee joints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03" y="2638109"/>
            <a:ext cx="3723276" cy="425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34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Femoral Shaft </a:t>
            </a:r>
            <a:r>
              <a:rPr lang="en-US" dirty="0" smtClean="0"/>
              <a:t>#-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9" y="1600200"/>
            <a:ext cx="5311002" cy="52578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300" u="sng" dirty="0" smtClean="0"/>
              <a:t>Descriptive</a:t>
            </a:r>
          </a:p>
          <a:p>
            <a:pPr algn="l" rtl="0"/>
            <a:r>
              <a:rPr lang="en-US" sz="2600" dirty="0" smtClean="0"/>
              <a:t>Open or closed</a:t>
            </a:r>
          </a:p>
          <a:p>
            <a:pPr algn="l" rtl="0"/>
            <a:r>
              <a:rPr lang="en-US" sz="2600" dirty="0" smtClean="0"/>
              <a:t>Level of fracture: </a:t>
            </a:r>
          </a:p>
          <a:p>
            <a:pPr marL="400050" lvl="1" indent="0" algn="l" rtl="0">
              <a:buNone/>
            </a:pPr>
            <a:r>
              <a:rPr lang="en-US" dirty="0" smtClean="0"/>
              <a:t>(proximal, middle, distal) ⅓</a:t>
            </a:r>
          </a:p>
          <a:p>
            <a:pPr algn="l" rtl="0"/>
            <a:r>
              <a:rPr lang="en-US" sz="2600" dirty="0" smtClean="0"/>
              <a:t>Fracture pattern:</a:t>
            </a:r>
          </a:p>
          <a:p>
            <a:pPr marL="400050" lvl="1" indent="0">
              <a:buNone/>
            </a:pPr>
            <a:r>
              <a:rPr lang="en-US" dirty="0" smtClean="0"/>
              <a:t>transverse, oblique, spiral, butterfly fragment, c</a:t>
            </a:r>
            <a:r>
              <a:rPr lang="en-US" sz="2600" dirty="0" smtClean="0"/>
              <a:t>omminution</a:t>
            </a:r>
          </a:p>
          <a:p>
            <a:pPr algn="l" rtl="0"/>
            <a:r>
              <a:rPr lang="en-US" sz="2600" dirty="0" smtClean="0"/>
              <a:t>Displacement</a:t>
            </a:r>
          </a:p>
          <a:p>
            <a:pPr algn="l" rtl="0"/>
            <a:r>
              <a:rPr lang="en-US" sz="2600" dirty="0" smtClean="0"/>
              <a:t>Angulation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6840" y="1600200"/>
            <a:ext cx="4038600" cy="52578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300" u="sng" dirty="0" smtClean="0"/>
              <a:t>Anatomic</a:t>
            </a:r>
          </a:p>
          <a:p>
            <a:pPr algn="l" rtl="0"/>
            <a:r>
              <a:rPr lang="en-US" dirty="0" smtClean="0"/>
              <a:t>Neck</a:t>
            </a:r>
          </a:p>
          <a:p>
            <a:pPr algn="l" rtl="0"/>
            <a:r>
              <a:rPr lang="en-US" dirty="0" smtClean="0"/>
              <a:t>Subtrochanteric</a:t>
            </a:r>
          </a:p>
          <a:p>
            <a:pPr algn="l" rtl="0"/>
            <a:r>
              <a:rPr lang="en-US" dirty="0" smtClean="0"/>
              <a:t>Shaft</a:t>
            </a:r>
            <a:endParaRPr lang="en-US" dirty="0"/>
          </a:p>
          <a:p>
            <a:pPr algn="l" rtl="0"/>
            <a:r>
              <a:rPr lang="en-US" dirty="0" smtClean="0"/>
              <a:t>Supracondylar</a:t>
            </a:r>
          </a:p>
        </p:txBody>
      </p:sp>
    </p:spTree>
    <p:extLst>
      <p:ext uri="{BB962C8B-B14F-4D97-AF65-F5344CB8AC3E}">
        <p14:creationId xmlns:p14="http://schemas.microsoft.com/office/powerpoint/2010/main" val="37329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Femoral Shaft </a:t>
            </a:r>
            <a:r>
              <a:rPr lang="en-US" dirty="0" smtClean="0"/>
              <a:t>#-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Less than 6m:</a:t>
            </a:r>
            <a:endParaRPr lang="en-US" u="sng" dirty="0"/>
          </a:p>
          <a:p>
            <a:pPr algn="l" rtl="0"/>
            <a:r>
              <a:rPr lang="en-US" sz="2800" dirty="0" smtClean="0"/>
              <a:t>Pavlik Harness, </a:t>
            </a:r>
          </a:p>
          <a:p>
            <a:pPr algn="l" rtl="0"/>
            <a:r>
              <a:rPr lang="en-US" sz="2800" dirty="0" smtClean="0"/>
              <a:t>Traction then hip </a:t>
            </a:r>
            <a:r>
              <a:rPr lang="en-US" sz="2800" dirty="0"/>
              <a:t>spica </a:t>
            </a:r>
            <a:r>
              <a:rPr lang="en-US" sz="2800" dirty="0" smtClean="0"/>
              <a:t>casting</a:t>
            </a:r>
            <a:endParaRPr lang="en-US" sz="28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921" y="3751157"/>
            <a:ext cx="4110094" cy="310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58" y="3764198"/>
            <a:ext cx="3270204" cy="309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Dscn0475"/>
          <p:cNvPicPr>
            <a:picLocks noChangeAspect="1" noChangeArrowheads="1"/>
          </p:cNvPicPr>
          <p:nvPr/>
        </p:nvPicPr>
        <p:blipFill>
          <a:blip r:embed="rId4">
            <a:lum bright="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542" y="1417638"/>
            <a:ext cx="28067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848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altLang="x-none" sz="4000" dirty="0" smtClean="0"/>
              <a:t>Why are Children’s Fractures Different 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altLang="x-none" dirty="0" smtClean="0"/>
              <a:t>Bone</a:t>
            </a:r>
            <a:r>
              <a:rPr lang="en-US" altLang="x-none" dirty="0" smtClean="0"/>
              <a:t>:</a:t>
            </a:r>
            <a:endParaRPr lang="en-US" altLang="x-none" sz="1600" dirty="0" smtClean="0"/>
          </a:p>
          <a:p>
            <a:pPr lvl="1" algn="l" rtl="0" eaLnBrk="1" hangingPunct="1"/>
            <a:r>
              <a:rPr lang="en-US" altLang="x-none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altLang="x-none" dirty="0" smtClean="0"/>
              <a:t> (collagen </a:t>
            </a:r>
            <a:r>
              <a:rPr lang="en-US" altLang="x-none" dirty="0" smtClean="0"/>
              <a:t>: </a:t>
            </a:r>
            <a:r>
              <a:rPr lang="en-US" altLang="x-none" dirty="0" smtClean="0"/>
              <a:t>bone) </a:t>
            </a:r>
            <a:r>
              <a:rPr lang="en-US" altLang="x-none" dirty="0" smtClean="0"/>
              <a:t>ratio</a:t>
            </a:r>
          </a:p>
          <a:p>
            <a:pPr lvl="2" algn="l" rtl="0"/>
            <a:r>
              <a:rPr lang="en-US" altLang="x-none" dirty="0" smtClean="0"/>
              <a:t>Less brittle</a:t>
            </a:r>
          </a:p>
          <a:p>
            <a:pPr lvl="2" algn="l" rtl="0"/>
            <a:r>
              <a:rPr lang="en-US" altLang="x-none" dirty="0" smtClean="0"/>
              <a:t>deformation</a:t>
            </a:r>
          </a:p>
        </p:txBody>
      </p:sp>
      <p:pic>
        <p:nvPicPr>
          <p:cNvPr id="10244" name="Picture 8" descr="File0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85" y="4242714"/>
            <a:ext cx="6547620" cy="207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81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Femoral Shaft </a:t>
            </a:r>
            <a:r>
              <a:rPr lang="en-US" dirty="0" smtClean="0"/>
              <a:t>#-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6m – 6y:</a:t>
            </a:r>
          </a:p>
          <a:p>
            <a:pPr algn="l" rtl="0"/>
            <a:r>
              <a:rPr lang="en-US" sz="2800" dirty="0" smtClean="0"/>
              <a:t>C.R and immediate hip spica casting (&gt;</a:t>
            </a:r>
            <a:r>
              <a:rPr lang="en-US" sz="2800" dirty="0"/>
              <a:t>95</a:t>
            </a:r>
            <a:r>
              <a:rPr lang="en-US" sz="2800" dirty="0" smtClean="0"/>
              <a:t>%)</a:t>
            </a:r>
            <a:endParaRPr lang="en-US" sz="2800" dirty="0"/>
          </a:p>
          <a:p>
            <a:pPr algn="l" rtl="0"/>
            <a:r>
              <a:rPr lang="en-US" sz="2800" dirty="0"/>
              <a:t>T</a:t>
            </a:r>
            <a:r>
              <a:rPr lang="en-US" sz="2800" dirty="0" smtClean="0"/>
              <a:t>raction </a:t>
            </a:r>
            <a:r>
              <a:rPr lang="en-US" sz="2800" dirty="0"/>
              <a:t>followed by </a:t>
            </a:r>
            <a:r>
              <a:rPr lang="en-US" sz="2800" dirty="0" smtClean="0"/>
              <a:t>hip spica </a:t>
            </a:r>
            <a:r>
              <a:rPr lang="en-US" sz="2800" dirty="0"/>
              <a:t>casting </a:t>
            </a:r>
            <a:r>
              <a:rPr lang="en-US" sz="2800" dirty="0" smtClean="0"/>
              <a:t>(if </a:t>
            </a:r>
            <a:r>
              <a:rPr lang="en-US" sz="2800" dirty="0"/>
              <a:t>there is difficulty to maintain length and acceptable </a:t>
            </a:r>
            <a:r>
              <a:rPr lang="en-US" sz="2800" dirty="0" smtClean="0"/>
              <a:t>alignment)</a:t>
            </a:r>
            <a:endParaRPr lang="en-US" sz="2800" dirty="0"/>
          </a:p>
          <a:p>
            <a:endParaRPr lang="x-non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33056"/>
            <a:ext cx="5583886" cy="280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22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Femoral Shaft #-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6 – 12y:</a:t>
            </a:r>
          </a:p>
          <a:p>
            <a:pPr algn="l" rtl="0"/>
            <a:r>
              <a:rPr lang="en-US" sz="2800" dirty="0" smtClean="0"/>
              <a:t>Flexible I.M.N</a:t>
            </a:r>
          </a:p>
          <a:p>
            <a:pPr algn="l" rtl="0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</a:rPr>
              <a:t>Bridge Plating</a:t>
            </a:r>
          </a:p>
          <a:p>
            <a:pPr algn="l" rtl="0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</a:rPr>
              <a:t>External Fixation</a:t>
            </a:r>
            <a:endParaRPr lang="en-US" sz="2800" dirty="0">
              <a:solidFill>
                <a:schemeClr val="bg1">
                  <a:lumMod val="75000"/>
                </a:schemeClr>
              </a:solidFill>
              <a:effectLst>
                <a:outerShdw blurRad="50800" dist="50800" dir="5400000" algn="ctr" rotWithShape="0">
                  <a:schemeClr val="bg1">
                    <a:lumMod val="95000"/>
                  </a:scheme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356" y="2445360"/>
            <a:ext cx="2639812" cy="37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445360"/>
            <a:ext cx="2709281" cy="37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5934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Femoral Shaft #-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6 – 12y:</a:t>
            </a:r>
          </a:p>
          <a:p>
            <a:pPr algn="l" rtl="0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Flexible IMN</a:t>
            </a:r>
          </a:p>
          <a:p>
            <a:pPr algn="l" rtl="0"/>
            <a:r>
              <a:rPr lang="en-US" sz="2800" dirty="0" smtClean="0"/>
              <a:t>Bridge Plating</a:t>
            </a:r>
          </a:p>
          <a:p>
            <a:pPr algn="l" rtl="0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External Fixation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b="5799"/>
          <a:stretch/>
        </p:blipFill>
        <p:spPr bwMode="auto">
          <a:xfrm>
            <a:off x="3923927" y="2260675"/>
            <a:ext cx="2703062" cy="460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2264" y="2260675"/>
            <a:ext cx="2249286" cy="463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108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Femoral Shaft #-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6 – 12y:</a:t>
            </a:r>
          </a:p>
          <a:p>
            <a:pPr algn="l" rtl="0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Flexible IMN</a:t>
            </a:r>
          </a:p>
          <a:p>
            <a:pPr algn="l" rtl="0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Bridge Plating</a:t>
            </a:r>
          </a:p>
          <a:p>
            <a:pPr algn="l" rtl="0"/>
            <a:r>
              <a:rPr lang="en-US" sz="2800" dirty="0" smtClean="0"/>
              <a:t>External Fixation:</a:t>
            </a:r>
          </a:p>
          <a:p>
            <a:pPr lvl="1" algn="l" rtl="0"/>
            <a:r>
              <a:rPr lang="en-US" dirty="0" smtClean="0"/>
              <a:t>Multiple </a:t>
            </a:r>
            <a:r>
              <a:rPr lang="en-US" dirty="0"/>
              <a:t>injuries</a:t>
            </a:r>
          </a:p>
          <a:p>
            <a:pPr lvl="1" algn="l" rtl="0"/>
            <a:r>
              <a:rPr lang="en-US" dirty="0"/>
              <a:t>O</a:t>
            </a:r>
            <a:r>
              <a:rPr lang="en-US" dirty="0" smtClean="0"/>
              <a:t>pen </a:t>
            </a:r>
            <a:r>
              <a:rPr lang="en-US" dirty="0"/>
              <a:t>fracture</a:t>
            </a:r>
          </a:p>
          <a:p>
            <a:pPr lvl="1" algn="l" rtl="0"/>
            <a:r>
              <a:rPr lang="en-US" dirty="0"/>
              <a:t>C</a:t>
            </a:r>
            <a:r>
              <a:rPr lang="en-US" dirty="0" smtClean="0"/>
              <a:t>omminuted </a:t>
            </a:r>
            <a:r>
              <a:rPr lang="en-US" dirty="0"/>
              <a:t>#</a:t>
            </a:r>
          </a:p>
          <a:p>
            <a:pPr lvl="1" algn="l" rtl="0"/>
            <a:r>
              <a:rPr lang="en-US" dirty="0"/>
              <a:t>Unstable patient </a:t>
            </a:r>
          </a:p>
          <a:p>
            <a:pPr algn="l" rtl="0"/>
            <a:endParaRPr lang="en-US" sz="2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4726" y="2257787"/>
            <a:ext cx="5339274" cy="358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3030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Femoral Shaft #-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12y to skeletal maturity:</a:t>
            </a:r>
          </a:p>
          <a:p>
            <a:pPr algn="l" rtl="0"/>
            <a:r>
              <a:rPr lang="en-US" sz="2800" dirty="0"/>
              <a:t>Intramedullary fixation with </a:t>
            </a:r>
            <a:r>
              <a:rPr lang="en-US" sz="2800" dirty="0" smtClean="0"/>
              <a:t>either:</a:t>
            </a:r>
          </a:p>
          <a:p>
            <a:pPr lvl="1"/>
            <a:r>
              <a:rPr lang="en-US" sz="2400" dirty="0" smtClean="0"/>
              <a:t>Flexible nails, </a:t>
            </a:r>
            <a:r>
              <a:rPr lang="en-US" sz="2400" dirty="0"/>
              <a:t>or </a:t>
            </a:r>
            <a:endParaRPr lang="en-US" sz="2400" dirty="0" smtClean="0"/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nterlocked I.M nail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0493" y="1536801"/>
            <a:ext cx="1823508" cy="532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326" y="2701553"/>
            <a:ext cx="2072765" cy="415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605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Femoral Shaft #- </a:t>
            </a:r>
            <a:r>
              <a:rPr lang="en-US" dirty="0" smtClean="0"/>
              <a:t>Complications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600" dirty="0" smtClean="0"/>
              <a:t>Malunion</a:t>
            </a:r>
          </a:p>
          <a:p>
            <a:pPr marL="400050" lvl="1" indent="0" algn="l" rtl="0">
              <a:buNone/>
            </a:pPr>
            <a:r>
              <a:rPr lang="en-US" sz="2200" dirty="0" smtClean="0"/>
              <a:t>Remodeling </a:t>
            </a:r>
            <a:r>
              <a:rPr lang="en-US" sz="2200" dirty="0"/>
              <a:t>will not correct rotational deformities</a:t>
            </a:r>
          </a:p>
          <a:p>
            <a:pPr algn="l" rtl="0"/>
            <a:r>
              <a:rPr lang="en-US" sz="2600" dirty="0" smtClean="0"/>
              <a:t>Nonunion (</a:t>
            </a:r>
            <a:r>
              <a:rPr lang="en-US" sz="2200" dirty="0" smtClean="0"/>
              <a:t>Rare)</a:t>
            </a:r>
            <a:endParaRPr lang="en-US" sz="2200" dirty="0"/>
          </a:p>
          <a:p>
            <a:pPr algn="l" rtl="0"/>
            <a:r>
              <a:rPr lang="en-US" sz="2600" dirty="0"/>
              <a:t>Muscle weakness</a:t>
            </a:r>
          </a:p>
          <a:p>
            <a:pPr algn="l" rtl="0"/>
            <a:r>
              <a:rPr lang="en-US" sz="2600" dirty="0"/>
              <a:t>Leg length </a:t>
            </a:r>
            <a:r>
              <a:rPr lang="en-US" sz="2600" dirty="0" smtClean="0"/>
              <a:t>discrepancy</a:t>
            </a:r>
          </a:p>
          <a:p>
            <a:pPr marL="400050" lvl="1" indent="0" algn="l" rtl="0">
              <a:buNone/>
            </a:pPr>
            <a:r>
              <a:rPr lang="en-US" sz="2200" dirty="0" smtClean="0"/>
              <a:t>Secondary </a:t>
            </a:r>
            <a:r>
              <a:rPr lang="en-US" sz="2200" dirty="0"/>
              <a:t>to shortening or </a:t>
            </a:r>
            <a:r>
              <a:rPr lang="en-US" sz="2200" dirty="0" smtClean="0"/>
              <a:t>overgrowth</a:t>
            </a:r>
          </a:p>
          <a:p>
            <a:pPr marL="400050" lvl="1" indent="0" algn="l" rtl="0">
              <a:buNone/>
            </a:pPr>
            <a:r>
              <a:rPr lang="en-US" sz="2200" dirty="0" smtClean="0"/>
              <a:t>Overgrowth </a:t>
            </a:r>
            <a:r>
              <a:rPr lang="en-US" sz="2200" dirty="0"/>
              <a:t>of 1.5 to 2.0 cm is common in </a:t>
            </a:r>
            <a:r>
              <a:rPr lang="en-US" sz="2200" dirty="0" smtClean="0"/>
              <a:t>2-10 year of age  </a:t>
            </a:r>
            <a:endParaRPr lang="en-US" sz="2200" dirty="0"/>
          </a:p>
          <a:p>
            <a:pPr algn="l" rtl="0"/>
            <a:r>
              <a:rPr lang="en-US" sz="2600" dirty="0"/>
              <a:t>Osteonecrosis with antegrade </a:t>
            </a:r>
            <a:r>
              <a:rPr lang="en-US" sz="2600" dirty="0" smtClean="0"/>
              <a:t>IMN &lt;16 year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6938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2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Difference between adult and pediatric fractures</a:t>
            </a:r>
            <a:endParaRPr lang="en-US" b="1" u="words" dirty="0"/>
          </a:p>
          <a:p>
            <a:pPr lvl="0"/>
            <a:r>
              <a:rPr lang="en-US" dirty="0"/>
              <a:t>Growth plate fractures</a:t>
            </a:r>
            <a:endParaRPr lang="en-US" b="1" u="words" dirty="0"/>
          </a:p>
          <a:p>
            <a:pPr lvl="0"/>
            <a:r>
              <a:rPr lang="en-US" dirty="0"/>
              <a:t>Methods of treatment of pediatric fractures and there indications</a:t>
            </a:r>
          </a:p>
          <a:p>
            <a:pPr lvl="0"/>
            <a:endParaRPr lang="en-US" b="1" u="words" dirty="0"/>
          </a:p>
          <a:p>
            <a:pPr lvl="0"/>
            <a:r>
              <a:rPr lang="en-US" dirty="0"/>
              <a:t>The importance of growth plates and periosteum in remodeling</a:t>
            </a:r>
            <a:endParaRPr lang="en-US" b="1" u="words" dirty="0"/>
          </a:p>
          <a:p>
            <a:pPr lvl="0"/>
            <a:r>
              <a:rPr lang="en-US" dirty="0"/>
              <a:t>Growth plat fractures classifications, treatments, and complications</a:t>
            </a:r>
            <a:endParaRPr lang="en-US" b="1" u="words" dirty="0"/>
          </a:p>
          <a:p>
            <a:pPr lvl="0"/>
            <a:r>
              <a:rPr lang="en-US" dirty="0"/>
              <a:t>Know the common pediatric fracture’s: mechanism of injury, evaluations, treatments, and complications</a:t>
            </a:r>
          </a:p>
          <a:p>
            <a:pPr lvl="0"/>
            <a:endParaRPr lang="en-US" b="1" u="words" dirty="0"/>
          </a:p>
          <a:p>
            <a:pPr lvl="0"/>
            <a:r>
              <a:rPr lang="en-US" dirty="0"/>
              <a:t>Pediatric fractures have great remodeling potentials</a:t>
            </a:r>
            <a:endParaRPr lang="en-US" b="1" u="words" dirty="0"/>
          </a:p>
          <a:p>
            <a:pPr lvl="0"/>
            <a:r>
              <a:rPr lang="en-US" dirty="0"/>
              <a:t>A good number of cases can be treated conservatively</a:t>
            </a:r>
            <a:endParaRPr lang="en-US" b="1" u="words" dirty="0"/>
          </a:p>
          <a:p>
            <a:pPr lvl="0"/>
            <a:r>
              <a:rPr lang="en-US" dirty="0"/>
              <a:t>Operative fixations aids in avoiding </a:t>
            </a:r>
            <a:r>
              <a:rPr lang="en-US" dirty="0" smtClean="0"/>
              <a:t>complications</a:t>
            </a:r>
            <a:endParaRPr lang="en-US" b="1" u="words" dirty="0"/>
          </a:p>
        </p:txBody>
      </p:sp>
    </p:spTree>
    <p:extLst>
      <p:ext uri="{BB962C8B-B14F-4D97-AF65-F5344CB8AC3E}">
        <p14:creationId xmlns:p14="http://schemas.microsoft.com/office/powerpoint/2010/main" val="3735074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11079</TotalTime>
  <Words>2096</Words>
  <Application>Microsoft Macintosh PowerPoint</Application>
  <PresentationFormat>On-screen Show (4:3)</PresentationFormat>
  <Paragraphs>476</Paragraphs>
  <Slides>97</Slides>
  <Notes>5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Office Theme</vt:lpstr>
      <vt:lpstr>Common Pediatric  Fractures &amp; Trauma</vt:lpstr>
      <vt:lpstr>Objectives</vt:lpstr>
      <vt:lpstr>Pediatric Fractures</vt:lpstr>
      <vt:lpstr>Introduction</vt:lpstr>
      <vt:lpstr>Statistics</vt:lpstr>
      <vt:lpstr>Difference Between A Child &amp; Adult’s  Fractures &amp; Trauma</vt:lpstr>
      <vt:lpstr>Why are Children’s Fractures Different ?</vt:lpstr>
      <vt:lpstr>Why are Children’s Fractures Different ?</vt:lpstr>
      <vt:lpstr>Why are Children’s Fractures Different ?</vt:lpstr>
      <vt:lpstr>Why are Children’s Fractures Different ?</vt:lpstr>
      <vt:lpstr>Why are Children’s Fractures Different ?</vt:lpstr>
      <vt:lpstr>Why are Children’s Fractures Different ?</vt:lpstr>
      <vt:lpstr>Why are Children’s Fractures Different ?</vt:lpstr>
      <vt:lpstr>Why are Children’s Fractures Different ?</vt:lpstr>
      <vt:lpstr>PowerPoint Presentation</vt:lpstr>
      <vt:lpstr>PowerPoint Presentation</vt:lpstr>
      <vt:lpstr>Physis Fractures</vt:lpstr>
      <vt:lpstr>Physis Injuries</vt:lpstr>
      <vt:lpstr>Physis Injuries- Classifications</vt:lpstr>
      <vt:lpstr>Salter-Harris Classification</vt:lpstr>
      <vt:lpstr>Salter-Harris Classification</vt:lpstr>
      <vt:lpstr>Physis Injuries- Complications</vt:lpstr>
      <vt:lpstr>Indications of  Operative Treatment</vt:lpstr>
      <vt:lpstr>General Management</vt:lpstr>
      <vt:lpstr>Methods of Treatment of Pediatric Fractures &amp; Trauma (7)</vt:lpstr>
      <vt:lpstr>1) Casting  still the commonest</vt:lpstr>
      <vt:lpstr>2) K-wires </vt:lpstr>
      <vt:lpstr>3) Intramedullary wires (Elastic nails)</vt:lpstr>
      <vt:lpstr>4) Screws</vt:lpstr>
      <vt:lpstr>5) Plates  specially in multiple trauma</vt:lpstr>
      <vt:lpstr>6) I.M.N  only in adolescents (&gt;12y)</vt:lpstr>
      <vt:lpstr>7) Ex-fix  usually in open #</vt:lpstr>
      <vt:lpstr>Methods of Fixation</vt:lpstr>
      <vt:lpstr>Common Pediatric Fractures</vt:lpstr>
      <vt:lpstr>Common Pediatric Fractures</vt:lpstr>
      <vt:lpstr>Clavicle Fractures</vt:lpstr>
      <vt:lpstr>Clavicle # - Incidents</vt:lpstr>
      <vt:lpstr>Clavicle # - Mechanism Injury</vt:lpstr>
      <vt:lpstr>Clavicle # - Examination</vt:lpstr>
      <vt:lpstr>Clavicle # - Radiographic (AP X-ray) </vt:lpstr>
      <vt:lpstr>Clavicle # - Reading XR</vt:lpstr>
      <vt:lpstr>Clavicle #</vt:lpstr>
      <vt:lpstr>Clavicle # - Allman Classification</vt:lpstr>
      <vt:lpstr>Clavicle # - Treatment</vt:lpstr>
      <vt:lpstr>Clavicle # - Remodeling </vt:lpstr>
      <vt:lpstr>Clavicle # - Remodeling </vt:lpstr>
      <vt:lpstr>Clavicle # - Treatment </vt:lpstr>
      <vt:lpstr>Clavicle # - Complications (rare) </vt:lpstr>
      <vt:lpstr>Humeral Supracondylar Fractures</vt:lpstr>
      <vt:lpstr>Supracondylar #- Incidences</vt:lpstr>
      <vt:lpstr>Supracondylar #- Mechanism of Injury</vt:lpstr>
      <vt:lpstr>Supracondylar #- Clinical Evaluation</vt:lpstr>
      <vt:lpstr>Supracondylar #- Gartland Classification</vt:lpstr>
      <vt:lpstr>Supracondylar #- Gartland Classification</vt:lpstr>
      <vt:lpstr>Type 1</vt:lpstr>
      <vt:lpstr>Type 2</vt:lpstr>
      <vt:lpstr>Type 3</vt:lpstr>
      <vt:lpstr>Type 3</vt:lpstr>
      <vt:lpstr>Supracondylar #- Treatment</vt:lpstr>
      <vt:lpstr>Supracondylar #- Treatment</vt:lpstr>
      <vt:lpstr>Supracondylar #-Treatment of Flexion Type</vt:lpstr>
      <vt:lpstr>Supracondylar #- Complications</vt:lpstr>
      <vt:lpstr>Supracondylar #- Complications</vt:lpstr>
      <vt:lpstr>Distal Radial Fractures a) Physeal Injuries</vt:lpstr>
      <vt:lpstr>Distal Radial Physeal #- “S.H” Type I</vt:lpstr>
      <vt:lpstr>Distal Radial Physeal #- “S.H” Type II</vt:lpstr>
      <vt:lpstr>Distal Radial Physeal #- “S.H” Type III</vt:lpstr>
      <vt:lpstr>Distal Radial Physeal #- Treatment Types I &amp; II</vt:lpstr>
      <vt:lpstr>Distal Radial Physeal #- Treatment Types I &amp; II</vt:lpstr>
      <vt:lpstr>Distal Radial Physeal #- Treatment Types I &amp; II</vt:lpstr>
      <vt:lpstr>Distal Radial Physeal #- Treatment Types III</vt:lpstr>
      <vt:lpstr>Distal Radial Physeal #- Treatment Types IV &amp; V</vt:lpstr>
      <vt:lpstr> Distal Radial Physeal #- Complications </vt:lpstr>
      <vt:lpstr>Distal Radial Fractures b) Metaphyseal Injuries</vt:lpstr>
      <vt:lpstr>Classification</vt:lpstr>
      <vt:lpstr> Distal Radius Metaphyseal Injuries</vt:lpstr>
      <vt:lpstr>Distal Radius Metaphyseal Injuries</vt:lpstr>
      <vt:lpstr>Distal Radius Metaphyseal Injuries</vt:lpstr>
      <vt:lpstr>Distal Radius Metaphyseal Injuries</vt:lpstr>
      <vt:lpstr>Distal Radius Metaphyseal Injuries</vt:lpstr>
      <vt:lpstr> Distal Radius Meta. Injuries- Complications </vt:lpstr>
      <vt:lpstr>Femoral Shaft Fractures</vt:lpstr>
      <vt:lpstr>Femoral Shaft #</vt:lpstr>
      <vt:lpstr>Femoral Shaft #</vt:lpstr>
      <vt:lpstr>Femoral Shaft #- Mechanism of Injury</vt:lpstr>
      <vt:lpstr>Femoral Shaft #- Clinical Evaluation </vt:lpstr>
      <vt:lpstr>Femoral Shaft #- Radiology </vt:lpstr>
      <vt:lpstr>Femoral Shaft #- Classification</vt:lpstr>
      <vt:lpstr>Femoral Shaft #- Treatment</vt:lpstr>
      <vt:lpstr>Femoral Shaft #- Treatment</vt:lpstr>
      <vt:lpstr>Femoral Shaft #- Treatment</vt:lpstr>
      <vt:lpstr>Femoral Shaft #- Treatment</vt:lpstr>
      <vt:lpstr>Femoral Shaft #- Treatment</vt:lpstr>
      <vt:lpstr>Femoral Shaft #- Treatment</vt:lpstr>
      <vt:lpstr>Femoral Shaft #- Complications</vt:lpstr>
      <vt:lpstr>Remember …</vt:lpstr>
      <vt:lpstr>Remember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Pediatric  Fractures &amp; Trauma</dc:title>
  <dc:creator>Kholoud Alzain</dc:creator>
  <cp:lastModifiedBy>Kholoud Alzain</cp:lastModifiedBy>
  <cp:revision>131</cp:revision>
  <dcterms:created xsi:type="dcterms:W3CDTF">2015-12-26T16:53:10Z</dcterms:created>
  <dcterms:modified xsi:type="dcterms:W3CDTF">2016-12-15T04:56:34Z</dcterms:modified>
</cp:coreProperties>
</file>