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03" r:id="rId3"/>
    <p:sldId id="307" r:id="rId4"/>
    <p:sldId id="277" r:id="rId5"/>
    <p:sldId id="368" r:id="rId6"/>
    <p:sldId id="280" r:id="rId7"/>
    <p:sldId id="369" r:id="rId8"/>
    <p:sldId id="276" r:id="rId9"/>
    <p:sldId id="324" r:id="rId10"/>
    <p:sldId id="279" r:id="rId11"/>
    <p:sldId id="370" r:id="rId12"/>
    <p:sldId id="326" r:id="rId13"/>
    <p:sldId id="325" r:id="rId14"/>
    <p:sldId id="352" r:id="rId15"/>
    <p:sldId id="274" r:id="rId16"/>
    <p:sldId id="309" r:id="rId17"/>
    <p:sldId id="261" r:id="rId18"/>
    <p:sldId id="372" r:id="rId19"/>
    <p:sldId id="336" r:id="rId20"/>
    <p:sldId id="335" r:id="rId21"/>
    <p:sldId id="288" r:id="rId22"/>
    <p:sldId id="373" r:id="rId23"/>
    <p:sldId id="356" r:id="rId24"/>
    <p:sldId id="289" r:id="rId25"/>
    <p:sldId id="285" r:id="rId26"/>
    <p:sldId id="310" r:id="rId27"/>
    <p:sldId id="262" r:id="rId28"/>
    <p:sldId id="290" r:id="rId29"/>
    <p:sldId id="377" r:id="rId30"/>
    <p:sldId id="371" r:id="rId31"/>
    <p:sldId id="340" r:id="rId32"/>
    <p:sldId id="311" r:id="rId33"/>
    <p:sldId id="295" r:id="rId34"/>
    <p:sldId id="297" r:id="rId35"/>
    <p:sldId id="357" r:id="rId36"/>
    <p:sldId id="296" r:id="rId37"/>
    <p:sldId id="293" r:id="rId38"/>
    <p:sldId id="292" r:id="rId39"/>
    <p:sldId id="361" r:id="rId40"/>
    <p:sldId id="358" r:id="rId41"/>
    <p:sldId id="345" r:id="rId42"/>
    <p:sldId id="291" r:id="rId43"/>
    <p:sldId id="363" r:id="rId44"/>
    <p:sldId id="362" r:id="rId45"/>
    <p:sldId id="346" r:id="rId46"/>
    <p:sldId id="312" r:id="rId47"/>
    <p:sldId id="347" r:id="rId48"/>
    <p:sldId id="265" r:id="rId49"/>
    <p:sldId id="299" r:id="rId50"/>
    <p:sldId id="301" r:id="rId51"/>
    <p:sldId id="374" r:id="rId52"/>
    <p:sldId id="365" r:id="rId53"/>
    <p:sldId id="366" r:id="rId54"/>
    <p:sldId id="300" r:id="rId55"/>
    <p:sldId id="375" r:id="rId56"/>
    <p:sldId id="350" r:id="rId57"/>
    <p:sldId id="349" r:id="rId58"/>
    <p:sldId id="306" r:id="rId59"/>
    <p:sldId id="258" r:id="rId60"/>
    <p:sldId id="319" r:id="rId61"/>
    <p:sldId id="270" r:id="rId62"/>
    <p:sldId id="308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282" r:id="rId71"/>
    <p:sldId id="283" r:id="rId72"/>
    <p:sldId id="305" r:id="rId73"/>
    <p:sldId id="257" r:id="rId74"/>
    <p:sldId id="315" r:id="rId75"/>
    <p:sldId id="266" r:id="rId76"/>
    <p:sldId id="316" r:id="rId77"/>
    <p:sldId id="367" r:id="rId78"/>
    <p:sldId id="313" r:id="rId79"/>
    <p:sldId id="304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 autoAdjust="0"/>
    <p:restoredTop sz="94660"/>
  </p:normalViewPr>
  <p:slideViewPr>
    <p:cSldViewPr>
      <p:cViewPr>
        <p:scale>
          <a:sx n="63" d="100"/>
          <a:sy n="63" d="100"/>
        </p:scale>
        <p:origin x="-448" y="-22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8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Inter-malleolus 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4" Type="http://schemas.openxmlformats.org/officeDocument/2006/relationships/image" Target="../media/image37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39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microsoft.com/office/2007/relationships/hdphoto" Target="../media/hdphoto2.wdp"/><Relationship Id="rId5" Type="http://schemas.openxmlformats.org/officeDocument/2006/relationships/image" Target="../media/image55.jpeg"/><Relationship Id="rId6" Type="http://schemas.microsoft.com/office/2007/relationships/hdphoto" Target="../media/hdphoto3.wdp"/><Relationship Id="rId7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microsoft.com/office/2007/relationships/hdphoto" Target="../media/hdphoto4.wdp"/><Relationship Id="rId5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Common Pediatric </a:t>
            </a:r>
            <a:br>
              <a:rPr lang="en-US" sz="5400" b="1" dirty="0" smtClean="0">
                <a:solidFill>
                  <a:schemeClr val="tx2"/>
                </a:solidFill>
              </a:rPr>
            </a:br>
            <a:r>
              <a:rPr lang="en-US" sz="5400" b="1" dirty="0" smtClean="0">
                <a:solidFill>
                  <a:schemeClr val="tx2"/>
                </a:solidFill>
              </a:rPr>
              <a:t>Lower Limb Disorders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9144000" cy="22860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1F497D"/>
                </a:solidFill>
              </a:rPr>
              <a:t>Dr.Kholoud Al-Zain</a:t>
            </a:r>
          </a:p>
          <a:p>
            <a:r>
              <a:rPr lang="en-US" sz="2400" dirty="0">
                <a:solidFill>
                  <a:srgbClr val="1F497D"/>
                </a:solidFill>
              </a:rPr>
              <a:t>Assistant Professor</a:t>
            </a:r>
          </a:p>
          <a:p>
            <a:r>
              <a:rPr lang="en-US" sz="2400" dirty="0">
                <a:solidFill>
                  <a:srgbClr val="1F497D"/>
                </a:solidFill>
              </a:rPr>
              <a:t>Consultant, Pediatric Orthopedic Surgeon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Dec</a:t>
            </a:r>
            <a:r>
              <a:rPr lang="en-US" sz="2400" dirty="0" smtClean="0">
                <a:solidFill>
                  <a:srgbClr val="1F497D"/>
                </a:solidFill>
              </a:rPr>
              <a:t>- </a:t>
            </a:r>
            <a:r>
              <a:rPr lang="en-US" sz="2400" dirty="0">
                <a:solidFill>
                  <a:srgbClr val="1F497D"/>
                </a:solidFill>
              </a:rPr>
              <a:t>2016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5780088"/>
            <a:ext cx="27003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sng" dirty="0">
                <a:solidFill>
                  <a:schemeClr val="tx2"/>
                </a:solidFill>
              </a:rPr>
              <a:t>Acknowledgement:</a:t>
            </a:r>
          </a:p>
          <a:p>
            <a:pPr eaLnBrk="1" hangingPunct="1"/>
            <a:r>
              <a:rPr lang="en-US" sz="1600" i="1" dirty="0">
                <a:solidFill>
                  <a:schemeClr val="tx2"/>
                </a:solidFill>
              </a:rPr>
              <a:t>Dr.Abdalmonem Alsiddiky</a:t>
            </a:r>
          </a:p>
          <a:p>
            <a:pPr eaLnBrk="1" hangingPunct="1"/>
            <a:r>
              <a:rPr lang="en-US" sz="1600" i="1" dirty="0">
                <a:solidFill>
                  <a:schemeClr val="tx2"/>
                </a:solidFill>
              </a:rPr>
              <a:t>Dr.Khalid Bakarman</a:t>
            </a:r>
          </a:p>
          <a:p>
            <a:pPr eaLnBrk="1" hangingPunct="1"/>
            <a:r>
              <a:rPr lang="en-US" sz="1600" i="1" dirty="0">
                <a:solidFill>
                  <a:schemeClr val="tx2"/>
                </a:solidFill>
              </a:rPr>
              <a:t>Prof. M. Zamzam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Tibial Torsion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F</a:t>
            </a:r>
            <a:r>
              <a:rPr lang="en-US" dirty="0" smtClean="0"/>
              <a:t>oot Thigh Axis </a:t>
            </a:r>
            <a:r>
              <a:rPr lang="en-US" dirty="0" smtClean="0">
                <a:sym typeface="Wingdings"/>
              </a:rPr>
              <a:t> normal (0</a:t>
            </a:r>
            <a:r>
              <a:rPr lang="en-US" dirty="0" smtClean="0"/>
              <a:t>°</a:t>
            </a:r>
            <a:r>
              <a:rPr lang="en-US" dirty="0" smtClean="0">
                <a:sym typeface="Wingdings"/>
              </a:rPr>
              <a:t>) to (-10</a:t>
            </a:r>
            <a:r>
              <a:rPr lang="en-US" dirty="0" smtClean="0"/>
              <a:t>°)</a:t>
            </a:r>
            <a:endParaRPr lang="en-US" dirty="0"/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Tibial Torsion 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343400" y="2868246"/>
            <a:ext cx="4495800" cy="322775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001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ym typeface="Wingdings"/>
              </a:rPr>
              <a:t>F</a:t>
            </a:r>
            <a:r>
              <a:rPr lang="en-US" dirty="0" smtClean="0"/>
              <a:t>oot Thigh Axis </a:t>
            </a:r>
            <a:r>
              <a:rPr lang="en-US" dirty="0" smtClean="0">
                <a:sym typeface="Wingdings"/>
              </a:rPr>
              <a:t> normal (0</a:t>
            </a:r>
            <a:r>
              <a:rPr lang="en-US" dirty="0" smtClean="0"/>
              <a:t>°</a:t>
            </a:r>
            <a:r>
              <a:rPr lang="en-US" dirty="0" smtClean="0">
                <a:sym typeface="Wingdings"/>
              </a:rPr>
              <a:t>) to (-10</a:t>
            </a:r>
            <a:r>
              <a:rPr lang="en-US" dirty="0" smtClean="0"/>
              <a:t>°)</a:t>
            </a:r>
            <a:endParaRPr lang="en-US" dirty="0"/>
          </a:p>
        </p:txBody>
      </p:sp>
      <p:pic>
        <p:nvPicPr>
          <p:cNvPr id="4" name="Content Placeholder 3" descr="Foot thigh axis-1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5" r="-982"/>
          <a:stretch/>
        </p:blipFill>
        <p:spPr>
          <a:xfrm>
            <a:off x="685800" y="2215873"/>
            <a:ext cx="3352800" cy="4718328"/>
          </a:xfrm>
        </p:spPr>
      </p:pic>
    </p:spTree>
    <p:extLst>
      <p:ext uri="{BB962C8B-B14F-4D97-AF65-F5344CB8AC3E}">
        <p14:creationId xmlns:p14="http://schemas.microsoft.com/office/powerpoint/2010/main" val="301975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Intoeing- </a:t>
            </a:r>
            <a:r>
              <a:rPr lang="en-US" b="1" dirty="0" smtClean="0"/>
              <a:t>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1"/>
            <a:ext cx="8001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ym typeface="Wingdings"/>
              </a:rPr>
              <a:t>Heel bisector line  normal along 2 toe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Intoeing- </a:t>
            </a:r>
            <a:r>
              <a:rPr lang="en-US" b="1" dirty="0" smtClean="0"/>
              <a:t>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Intoeing-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 correct diagnosis</a:t>
            </a:r>
          </a:p>
          <a:p>
            <a:r>
              <a:rPr lang="en-US" dirty="0" smtClean="0"/>
              <a:t>Parents education</a:t>
            </a:r>
          </a:p>
          <a:p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4736" y="144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01" y="0"/>
            <a:ext cx="1473200" cy="1473200"/>
          </a:xfrm>
          <a:prstGeom prst="rect">
            <a:avLst/>
          </a:prstGeom>
        </p:spPr>
      </p:pic>
      <p:pic>
        <p:nvPicPr>
          <p:cNvPr id="7" name="Picture 6" descr="sure-step-de-rotation-stra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7047" cy="17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significant cosmetic and functional 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flipH="1"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2</a:t>
            </a:r>
            <a:r>
              <a:rPr lang="en-US" sz="5400" b="1" dirty="0" smtClean="0">
                <a:solidFill>
                  <a:srgbClr val="000090"/>
                </a:solidFill>
              </a:rPr>
              <a:t>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Normal</a:t>
            </a:r>
            <a:r>
              <a:rPr lang="en-US" b="1" dirty="0" smtClean="0"/>
              <a:t> Genu </a:t>
            </a:r>
            <a:r>
              <a:rPr lang="en-US" b="1" dirty="0"/>
              <a:t>Varum and Genu Valgum</a:t>
            </a:r>
            <a:endParaRPr lang="en-US" dirty="0"/>
          </a:p>
        </p:txBody>
      </p:sp>
      <p:pic>
        <p:nvPicPr>
          <p:cNvPr id="6" name="Content Placeholder 5" descr="Lower limb alignment developm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6" b="-1896"/>
          <a:stretch>
            <a:fillRect/>
          </a:stretch>
        </p:blipFill>
        <p:spPr>
          <a:xfrm>
            <a:off x="962377" y="1905000"/>
            <a:ext cx="7343423" cy="4038600"/>
          </a:xfrm>
        </p:spPr>
      </p:pic>
    </p:spTree>
    <p:extLst>
      <p:ext uri="{BB962C8B-B14F-4D97-AF65-F5344CB8AC3E}">
        <p14:creationId xmlns:p14="http://schemas.microsoft.com/office/powerpoint/2010/main" val="64487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Physiological- genu varus X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" t="2324" r="-516"/>
          <a:stretch/>
        </p:blipFill>
        <p:spPr>
          <a:xfrm>
            <a:off x="2057401" y="3156938"/>
            <a:ext cx="2514600" cy="3701214"/>
          </a:xfrm>
          <a:prstGeom prst="rect">
            <a:avLst/>
          </a:prstGeom>
        </p:spPr>
      </p:pic>
      <p:pic>
        <p:nvPicPr>
          <p:cNvPr id="7" name="Picture 6" descr="Blount Bil, L&gt;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64" y="3200400"/>
            <a:ext cx="15472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(varus &amp; valgus), &amp; </a:t>
            </a:r>
            <a:r>
              <a:rPr lang="en-US" dirty="0"/>
              <a:t>p</a:t>
            </a:r>
            <a:r>
              <a:rPr lang="en-US" dirty="0" smtClean="0"/>
              <a:t>roximal tibia vara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 &amp;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aches</a:t>
            </a:r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Types: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 (</a:t>
            </a:r>
            <a:r>
              <a:rPr lang="en-US" dirty="0" smtClean="0"/>
              <a:t>detailed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Examination (</a:t>
            </a:r>
            <a:r>
              <a:rPr lang="en-US" dirty="0" smtClean="0"/>
              <a:t>signs of Rickets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4953000" y="3901861"/>
            <a:ext cx="1981200" cy="29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Rickets- symptomes and sig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09" y="3962400"/>
            <a:ext cx="1783591" cy="284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46482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Rickets- symptomes and sign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1" b="3600"/>
          <a:stretch/>
        </p:blipFill>
        <p:spPr>
          <a:xfrm>
            <a:off x="990600" y="1249218"/>
            <a:ext cx="3256441" cy="5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4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29400" y="403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Rickets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" y="4874386"/>
            <a:ext cx="3505200" cy="1947333"/>
          </a:xfrm>
          <a:prstGeom prst="rect">
            <a:avLst/>
          </a:prstGeom>
          <a:noFill/>
        </p:spPr>
      </p:pic>
      <p:pic>
        <p:nvPicPr>
          <p:cNvPr id="6" name="Picture 5" descr="Genu valgus- treated with epiphysiodes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99410"/>
            <a:ext cx="5257800" cy="208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“Proximal Tibia Vara”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proximal medial tibial growth plate of unknown </a:t>
            </a:r>
            <a:r>
              <a:rPr lang="en-US" dirty="0" smtClean="0"/>
              <a:t>cause</a:t>
            </a:r>
          </a:p>
          <a:p>
            <a:r>
              <a:rPr lang="en-US" dirty="0"/>
              <a:t>Usually:</a:t>
            </a:r>
          </a:p>
          <a:p>
            <a:pPr lvl="1"/>
            <a:r>
              <a:rPr lang="en-US" dirty="0"/>
              <a:t>Overweight </a:t>
            </a:r>
          </a:p>
          <a:p>
            <a:pPr lvl="1"/>
            <a:r>
              <a:rPr lang="en-US" dirty="0"/>
              <a:t>Dark skinned </a:t>
            </a:r>
            <a:endParaRPr lang="en-US" dirty="0" smtClean="0"/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Infantile </a:t>
            </a:r>
            <a:r>
              <a:rPr lang="en-US" dirty="0">
                <a:sym typeface="Wingdings"/>
              </a:rPr>
              <a:t> &lt; 3y of age, &amp; usually early walkers</a:t>
            </a:r>
          </a:p>
          <a:p>
            <a:pPr lvl="1"/>
            <a:r>
              <a:rPr lang="en-US" dirty="0">
                <a:sym typeface="Wingdings"/>
              </a:rPr>
              <a:t>Juvenile  3 -10 y, combination</a:t>
            </a:r>
            <a:endParaRPr lang="en-US" dirty="0"/>
          </a:p>
          <a:p>
            <a:pPr lvl="1"/>
            <a:r>
              <a:rPr lang="en-US" dirty="0"/>
              <a:t>Adolescent </a:t>
            </a:r>
            <a:r>
              <a:rPr lang="en-US" dirty="0">
                <a:sym typeface="Wingdings"/>
              </a:rPr>
              <a:t> &gt; 10y, &amp; usually unilateral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7504967" y="1981200"/>
            <a:ext cx="1562833" cy="20356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Blount Disease</a:t>
            </a:r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80037"/>
            <a:ext cx="8229600" cy="17065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usually in over weight &amp; early walkers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usually over weight &amp; 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Blount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Staging</a:t>
            </a:r>
            <a:r>
              <a:rPr lang="en-US" dirty="0" smtClean="0"/>
              <a:t>:</a:t>
            </a:r>
          </a:p>
        </p:txBody>
      </p:sp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l="15124" t="14720" r="13799" b="11459"/>
          <a:stretch/>
        </p:blipFill>
        <p:spPr bwMode="auto">
          <a:xfrm>
            <a:off x="5867400" y="2818518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2386" t="8579" r="6666" b="13628"/>
          <a:stretch/>
        </p:blipFill>
        <p:spPr bwMode="auto">
          <a:xfrm>
            <a:off x="283188" y="2743200"/>
            <a:ext cx="5431812" cy="192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0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1</a:t>
            </a:r>
            <a:r>
              <a:rPr lang="en-US" sz="5400" b="1" dirty="0" smtClean="0">
                <a:solidFill>
                  <a:srgbClr val="000090"/>
                </a:solidFill>
              </a:rPr>
              <a:t>) Intoeing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Blount </a:t>
            </a:r>
            <a:r>
              <a:rPr lang="en-US" b="1" dirty="0" smtClean="0"/>
              <a:t>Disease</a:t>
            </a:r>
            <a:endParaRPr lang="en-US" b="1" dirty="0"/>
          </a:p>
        </p:txBody>
      </p:sp>
      <p:pic>
        <p:nvPicPr>
          <p:cNvPr id="7" name="Content Placeholder 6" descr="Boulnt Bil, R&gt;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59" b="-29159"/>
          <a:stretch>
            <a:fillRect/>
          </a:stretch>
        </p:blipFill>
        <p:spPr>
          <a:xfrm>
            <a:off x="0" y="1600200"/>
            <a:ext cx="4038600" cy="4525963"/>
          </a:xfrm>
        </p:spPr>
      </p:pic>
      <p:pic>
        <p:nvPicPr>
          <p:cNvPr id="10" name="Content Placeholder 9" descr="blounts, pre &amp; post op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7" b="-2073"/>
          <a:stretch/>
        </p:blipFill>
        <p:spPr>
          <a:xfrm>
            <a:off x="4006627" y="2257446"/>
            <a:ext cx="5061173" cy="3990954"/>
          </a:xfrm>
        </p:spPr>
      </p:pic>
      <p:sp>
        <p:nvSpPr>
          <p:cNvPr id="11" name="Oval 10"/>
          <p:cNvSpPr/>
          <p:nvPr/>
        </p:nvSpPr>
        <p:spPr>
          <a:xfrm>
            <a:off x="838200" y="3962400"/>
            <a:ext cx="609600" cy="685800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5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Blount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3</a:t>
            </a:r>
            <a:r>
              <a:rPr lang="en-US" sz="5400" b="1" dirty="0" smtClean="0">
                <a:solidFill>
                  <a:srgbClr val="000090"/>
                </a:solidFill>
              </a:rPr>
              <a:t>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deformity, </a:t>
            </a:r>
            <a:r>
              <a:rPr lang="en-US" sz="2800" dirty="0" err="1" smtClean="0">
                <a:sym typeface="Wingdings"/>
              </a:rPr>
              <a:t>pt</a:t>
            </a:r>
            <a:r>
              <a:rPr lang="en-US" sz="2800" dirty="0" smtClean="0">
                <a:sym typeface="Wingdings"/>
              </a:rPr>
              <a:t> needs workup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438400" y="4191000"/>
            <a:ext cx="4343400" cy="25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Intoeing-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Detailed history</a:t>
            </a:r>
          </a:p>
          <a:p>
            <a:pPr lvl="1"/>
            <a:r>
              <a:rPr lang="en-US" dirty="0" smtClean="0"/>
              <a:t>Onset, who noticed it, progression</a:t>
            </a:r>
          </a:p>
          <a:p>
            <a:pPr lvl="1"/>
            <a:r>
              <a:rPr lang="en-US" dirty="0" smtClean="0"/>
              <a:t>Fall a lot</a:t>
            </a:r>
          </a:p>
          <a:p>
            <a:pPr lvl="1"/>
            <a:r>
              <a:rPr lang="en-US" dirty="0" smtClean="0"/>
              <a:t>How sits on the ground</a:t>
            </a:r>
          </a:p>
          <a:p>
            <a:r>
              <a:rPr lang="en-US" dirty="0" smtClean="0"/>
              <a:t>Screening examination (</a:t>
            </a:r>
            <a:r>
              <a:rPr lang="en-US" sz="2400" dirty="0" smtClean="0"/>
              <a:t>head to toe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Pathology at the level of:</a:t>
            </a:r>
          </a:p>
          <a:p>
            <a:pPr lvl="1"/>
            <a:r>
              <a:rPr lang="en-US" dirty="0" smtClean="0"/>
              <a:t>Femoral anteversion</a:t>
            </a:r>
          </a:p>
          <a:p>
            <a:pPr lvl="1"/>
            <a:r>
              <a:rPr lang="en-US" dirty="0" smtClean="0"/>
              <a:t>Tibial torsion</a:t>
            </a:r>
          </a:p>
          <a:p>
            <a:pPr lvl="1"/>
            <a:r>
              <a:rPr lang="en-US" dirty="0" smtClean="0"/>
              <a:t>Forefoot adduction</a:t>
            </a:r>
          </a:p>
          <a:p>
            <a:pPr lvl="1"/>
            <a:r>
              <a:rPr lang="en-US" dirty="0" smtClean="0"/>
              <a:t>Wandering big toe</a:t>
            </a:r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t="5343" b="88"/>
          <a:stretch/>
        </p:blipFill>
        <p:spPr bwMode="auto">
          <a:xfrm>
            <a:off x="6191035" y="4073571"/>
            <a:ext cx="3029165" cy="278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4</a:t>
            </a:r>
            <a:r>
              <a:rPr lang="en-US" sz="5400" b="1" dirty="0" smtClean="0">
                <a:solidFill>
                  <a:srgbClr val="000090"/>
                </a:solidFill>
              </a:rPr>
              <a:t>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period.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joint’s 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Intoeing- </a:t>
            </a:r>
            <a:r>
              <a:rPr lang="en-US" b="1" dirty="0"/>
              <a:t>Asses rotational profile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i="1" u="sng" dirty="0" smtClean="0"/>
              <a:t>Pathology Level</a:t>
            </a:r>
            <a:endParaRPr lang="en-US" sz="3200" b="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Femoral anteversion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Tibial torsion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Forefoot adduction</a:t>
            </a:r>
          </a:p>
          <a:p>
            <a:r>
              <a:rPr lang="en-US" sz="2800" dirty="0" smtClean="0"/>
              <a:t>Wandering big toe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i="1" u="sng" dirty="0" smtClean="0"/>
              <a:t>Special Test</a:t>
            </a:r>
            <a:endParaRPr lang="en-US" sz="3200" b="0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ym typeface="Wingdings"/>
              </a:rPr>
              <a:t>Hips rotational </a:t>
            </a:r>
            <a:r>
              <a:rPr lang="en-US" sz="2800" dirty="0">
                <a:sym typeface="Wingdings"/>
              </a:rPr>
              <a:t>p</a:t>
            </a:r>
            <a:r>
              <a:rPr lang="en-US" sz="2800" dirty="0" smtClean="0">
                <a:sym typeface="Wingdings"/>
              </a:rPr>
              <a:t>rofile:</a:t>
            </a:r>
          </a:p>
          <a:p>
            <a:pPr lvl="1"/>
            <a:r>
              <a:rPr lang="en-US" sz="2400" dirty="0" smtClean="0">
                <a:sym typeface="Wingdings"/>
              </a:rPr>
              <a:t>Supine</a:t>
            </a:r>
          </a:p>
          <a:p>
            <a:pPr lvl="1"/>
            <a:r>
              <a:rPr lang="en-US" sz="2400" dirty="0" smtClean="0">
                <a:sym typeface="Wingdings"/>
              </a:rPr>
              <a:t>Prone </a:t>
            </a:r>
            <a:endParaRPr lang="en-US" sz="2400" dirty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Inter-malleolus axis:</a:t>
            </a:r>
          </a:p>
          <a:p>
            <a:pPr lvl="1"/>
            <a:r>
              <a:rPr lang="en-US" sz="2400" dirty="0">
                <a:sym typeface="Wingdings"/>
              </a:rPr>
              <a:t>Supine</a:t>
            </a:r>
          </a:p>
          <a:p>
            <a:pPr lvl="1"/>
            <a:r>
              <a:rPr lang="en-US" sz="2400" dirty="0">
                <a:sym typeface="Wingdings"/>
              </a:rPr>
              <a:t>Prone </a:t>
            </a:r>
            <a:endParaRPr lang="en-US" sz="24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Foot thigh axis</a:t>
            </a:r>
          </a:p>
          <a:p>
            <a:r>
              <a:rPr lang="en-US" sz="2800" dirty="0" smtClean="0">
                <a:sym typeface="Wingdings"/>
              </a:rPr>
              <a:t>Heel bisector line</a:t>
            </a:r>
            <a:endParaRPr lang="en-US" sz="2800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3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Gait</a:t>
            </a:r>
          </a:p>
        </p:txBody>
      </p:sp>
      <p:pic>
        <p:nvPicPr>
          <p:cNvPr id="9" name="Content Placeholder 8" descr="CP- Crouch gai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8" r="-5218"/>
          <a:stretch>
            <a:fillRect/>
          </a:stretch>
        </p:blipFill>
        <p:spPr>
          <a:xfrm>
            <a:off x="2743200" y="1600200"/>
            <a:ext cx="4691632" cy="5257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</p:txBody>
      </p:sp>
      <p:pic>
        <p:nvPicPr>
          <p:cNvPr id="7" name="Content Placeholder 6" descr="Thomas te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>
          <a:xfrm>
            <a:off x="2209800" y="1258618"/>
            <a:ext cx="4996432" cy="5599382"/>
          </a:xfrm>
        </p:spPr>
      </p:pic>
    </p:spTree>
    <p:extLst>
      <p:ext uri="{BB962C8B-B14F-4D97-AF65-F5344CB8AC3E}">
        <p14:creationId xmlns:p14="http://schemas.microsoft.com/office/powerpoint/2010/main" val="399099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b="1" i="1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pic>
        <p:nvPicPr>
          <p:cNvPr id="4" name="Content Placeholder 3" descr="CP- using upsee harn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4" r="-1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77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85800" y="4800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5</a:t>
            </a:r>
            <a:r>
              <a:rPr lang="en-US" sz="5400" b="1" dirty="0" smtClean="0">
                <a:solidFill>
                  <a:srgbClr val="000090"/>
                </a:solidFill>
              </a:rPr>
              <a:t>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Limping </a:t>
            </a:r>
            <a:r>
              <a:rPr lang="en-US" sz="3200" dirty="0" smtClean="0">
                <a:sym typeface="Wingdings"/>
              </a:rPr>
              <a:t> a</a:t>
            </a:r>
            <a:r>
              <a:rPr lang="en-US" sz="2800" dirty="0" smtClean="0"/>
              <a:t>n abnormal gait, 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ue to: </a:t>
            </a:r>
          </a:p>
          <a:p>
            <a:pPr lvl="1"/>
            <a:r>
              <a:rPr lang="en-US" sz="2800" dirty="0" smtClean="0"/>
              <a:t>Pain (where), </a:t>
            </a:r>
          </a:p>
          <a:p>
            <a:pPr lvl="1"/>
            <a:r>
              <a:rPr lang="en-US" sz="2800" dirty="0" smtClean="0"/>
              <a:t>Deformity (bone or joint), or</a:t>
            </a:r>
          </a:p>
          <a:p>
            <a:pPr lvl="1"/>
            <a:r>
              <a:rPr lang="en-US" sz="2800" dirty="0" smtClean="0"/>
              <a:t>Weakness (general or nerve or muscle)</a:t>
            </a:r>
          </a:p>
          <a:p>
            <a:r>
              <a:rPr lang="en-US" sz="3200" dirty="0" smtClean="0"/>
              <a:t>In one or both limbs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16280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Intoeing- Special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</a:t>
            </a:r>
            <a:r>
              <a:rPr lang="en-US" dirty="0" smtClean="0">
                <a:sym typeface="Wingdings"/>
              </a:rPr>
              <a:t> normal is</a:t>
            </a:r>
            <a:r>
              <a:rPr lang="en-US" dirty="0" smtClean="0"/>
              <a:t> (-10</a:t>
            </a:r>
            <a:r>
              <a:rPr lang="en-US" dirty="0" smtClean="0">
                <a:sym typeface="Wingdings"/>
              </a:rPr>
              <a:t>°</a:t>
            </a:r>
            <a:r>
              <a:rPr lang="en-US" dirty="0" smtClean="0"/>
              <a:t>) to (+15</a:t>
            </a:r>
            <a:r>
              <a:rPr lang="en-US" dirty="0" smtClean="0">
                <a:sym typeface="Wingdings"/>
              </a:rPr>
              <a:t>°</a:t>
            </a:r>
            <a:r>
              <a:rPr lang="en-US" dirty="0" smtClean="0"/>
              <a:t>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(detailed)</a:t>
            </a:r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 smtClean="0"/>
              <a:t>Gait good analysis </a:t>
            </a:r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(scoliosis)</a:t>
            </a:r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feet</a:t>
            </a:r>
          </a:p>
          <a:p>
            <a:pPr lvl="2"/>
            <a:r>
              <a:rPr lang="en-US" sz="2400" dirty="0" err="1" smtClean="0"/>
              <a:t>Neuro.Vascular</a:t>
            </a:r>
            <a:endParaRPr lang="en-US" sz="24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162800" y="762000"/>
            <a:ext cx="2029830" cy="5433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made.</a:t>
            </a:r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3429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If The Cause Was MSK 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That Led To 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</p:txBody>
      </p:sp>
    </p:spTree>
    <p:extLst>
      <p:ext uri="{BB962C8B-B14F-4D97-AF65-F5344CB8AC3E}">
        <p14:creationId xmlns:p14="http://schemas.microsoft.com/office/powerpoint/2010/main" val="34389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</p:txBody>
      </p:sp>
      <p:pic>
        <p:nvPicPr>
          <p:cNvPr id="4" name="Picture 3" descr="CDH- Lt hig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2439"/>
          <a:stretch/>
        </p:blipFill>
        <p:spPr>
          <a:xfrm>
            <a:off x="5478958" y="1904999"/>
            <a:ext cx="2598242" cy="3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</p:txBody>
      </p:sp>
      <p:pic>
        <p:nvPicPr>
          <p:cNvPr id="5" name="Picture 4" descr="Blount- Lt sev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0"/>
          <a:stretch/>
        </p:blipFill>
        <p:spPr>
          <a:xfrm>
            <a:off x="5791200" y="1905135"/>
            <a:ext cx="2286000" cy="33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</p:txBody>
      </p:sp>
      <p:pic>
        <p:nvPicPr>
          <p:cNvPr id="5" name="Picture 4" descr="Femur #- Bil, Rt overgrowth, Lt plate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46"/>
          <a:stretch/>
        </p:blipFill>
        <p:spPr>
          <a:xfrm>
            <a:off x="5031402" y="3962400"/>
            <a:ext cx="2359998" cy="2895600"/>
          </a:xfrm>
          <a:prstGeom prst="rect">
            <a:avLst/>
          </a:prstGeom>
        </p:spPr>
      </p:pic>
      <p:pic>
        <p:nvPicPr>
          <p:cNvPr id="6" name="Picture 5" descr="Femur #- Rt 3 segments &amp; short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18" y="3962400"/>
            <a:ext cx="23725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6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</p:txBody>
      </p:sp>
      <p:pic>
        <p:nvPicPr>
          <p:cNvPr id="5" name="Picture 4" descr="Septic arthritis- Rt sever compl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393906"/>
            <a:ext cx="3289693" cy="24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8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</a:t>
            </a:r>
            <a:endParaRPr lang="en-US" dirty="0" smtClean="0"/>
          </a:p>
        </p:txBody>
      </p:sp>
      <p:pic>
        <p:nvPicPr>
          <p:cNvPr id="5" name="Picture 4" descr="Rickets- Rt &gt; L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38585" r="24562" b="7910"/>
          <a:stretch/>
        </p:blipFill>
        <p:spPr>
          <a:xfrm>
            <a:off x="5867400" y="4345638"/>
            <a:ext cx="1654645" cy="25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affecting </a:t>
            </a:r>
            <a:r>
              <a:rPr lang="en-US" dirty="0" err="1" smtClean="0"/>
              <a:t>physis</a:t>
            </a:r>
            <a:endParaRPr lang="en-US" dirty="0"/>
          </a:p>
        </p:txBody>
      </p:sp>
      <p:pic>
        <p:nvPicPr>
          <p:cNvPr id="5" name="Picture 4" descr="Osteosarcoma- femur crossing phy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</a:t>
            </a:r>
            <a:r>
              <a:rPr lang="en-US" b="1" dirty="0" smtClean="0"/>
              <a:t>Femoral Anteversion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</a:t>
            </a:r>
            <a:r>
              <a:rPr lang="en-US" dirty="0" smtClean="0"/>
              <a:t>ips rotational profile,</a:t>
            </a:r>
            <a:r>
              <a:rPr lang="en-US" dirty="0" smtClean="0">
                <a:sym typeface="Wingdings"/>
              </a:rPr>
              <a:t> supine  IR/ER normal = 40-45/45-50°</a:t>
            </a:r>
            <a:endParaRPr lang="en-US" dirty="0" smtClean="0"/>
          </a:p>
        </p:txBody>
      </p:sp>
      <p:pic>
        <p:nvPicPr>
          <p:cNvPr id="4" name="Picture 3" descr="Femoral anteversion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/>
          <a:stretch/>
        </p:blipFill>
        <p:spPr>
          <a:xfrm>
            <a:off x="2209800" y="2590800"/>
            <a:ext cx="46841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back, leg</a:t>
            </a:r>
          </a:p>
          <a:p>
            <a:pPr lvl="1"/>
            <a:r>
              <a:rPr lang="en-US" dirty="0" smtClean="0"/>
              <a:t>Scoliosis (secondary)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78190" y="3962400"/>
            <a:ext cx="3037210" cy="28954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5029200"/>
            <a:ext cx="1981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3809999"/>
            <a:ext cx="1524000" cy="3071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3962400"/>
            <a:ext cx="1828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LLD- secondry scoliosi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6"/>
          <a:stretch/>
        </p:blipFill>
        <p:spPr>
          <a:xfrm>
            <a:off x="7239000" y="1143000"/>
            <a:ext cx="1768533" cy="2667000"/>
          </a:xfrm>
          <a:prstGeom prst="rect">
            <a:avLst/>
          </a:prstGeom>
        </p:spPr>
      </p:pic>
      <p:pic>
        <p:nvPicPr>
          <p:cNvPr id="8" name="Picture 7" descr="Equinus- 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98" y="1600200"/>
            <a:ext cx="1289802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6</a:t>
            </a:r>
            <a:r>
              <a:rPr lang="en-US" sz="5400" b="1" dirty="0" smtClean="0">
                <a:solidFill>
                  <a:srgbClr val="000090"/>
                </a:solidFill>
              </a:rPr>
              <a:t>) Leg Aches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disability, or limping </a:t>
            </a:r>
          </a:p>
          <a:p>
            <a:pPr lvl="1"/>
            <a:r>
              <a:rPr lang="en-US" dirty="0" smtClean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area, or none</a:t>
            </a: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1F497D"/>
                </a:solidFill>
              </a:rPr>
              <a:t>Any Question ?</a:t>
            </a:r>
            <a:endParaRPr lang="en-US" sz="6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Intoeing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is one of 4</a:t>
            </a:r>
            <a:r>
              <a:rPr lang="en-US" sz="2000" dirty="0" smtClean="0"/>
              <a:t> causes, treatment depends on the level, mainly observe, 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phys</a:t>
            </a:r>
            <a:r>
              <a:rPr lang="en-US" sz="2000" dirty="0" smtClean="0">
                <a:sym typeface="Wingdings"/>
              </a:rPr>
              <a:t> vs. patho, rickets, when operate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early walkers, treatment mainly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3 types, treat as young as possible, Ponseti better to avoid surgery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mainly treat spastic, PT importance, surgery indications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due (pain- week- deformed), above or below pelvis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/>
              <a:t>proper assess (cause &amp; level), treated &gt;2cm, options of treat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symptomatic treatment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Femoral Anteversion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</a:t>
            </a:r>
            <a:r>
              <a:rPr lang="en-US" dirty="0" smtClean="0"/>
              <a:t>ips rotational profile </a:t>
            </a:r>
            <a:r>
              <a:rPr lang="en-US" dirty="0" smtClean="0">
                <a:sym typeface="Wingdings"/>
              </a:rPr>
              <a:t> prone</a:t>
            </a:r>
            <a:endParaRPr lang="en-US" dirty="0" smtClean="0"/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</a:t>
            </a:r>
            <a:r>
              <a:rPr lang="en-US" b="1" dirty="0" smtClean="0"/>
              <a:t>Tibial Torsion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164460" y="2438400"/>
            <a:ext cx="2797940" cy="44553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343400" y="179863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485748"/>
            <a:ext cx="4074990" cy="4296052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6096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/>
              <a:t>I</a:t>
            </a:r>
            <a:r>
              <a:rPr lang="en-US" sz="2800" b="0" dirty="0" smtClean="0"/>
              <a:t>nter-malleolus axis</a:t>
            </a:r>
          </a:p>
        </p:txBody>
      </p: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11057</TotalTime>
  <Words>1818</Words>
  <Application>Microsoft Macintosh PowerPoint</Application>
  <PresentationFormat>On-screen Show (4:3)</PresentationFormat>
  <Paragraphs>436</Paragraphs>
  <Slides>79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Common Pediatric  Lower Limb Disorders</vt:lpstr>
      <vt:lpstr>Topics to Cover</vt:lpstr>
      <vt:lpstr>1) Intoeing</vt:lpstr>
      <vt:lpstr>Intoeing- Evaluation</vt:lpstr>
      <vt:lpstr>Intoeing- Asses rotational profile</vt:lpstr>
      <vt:lpstr>Intoeing- Special Test</vt:lpstr>
      <vt:lpstr>Intoeing- Femoral Anteversion</vt:lpstr>
      <vt:lpstr>Intoeing- Femoral Anteversion</vt:lpstr>
      <vt:lpstr>Intoeing- Tibial Torsion </vt:lpstr>
      <vt:lpstr>Intoeing- Tibial Torsion </vt:lpstr>
      <vt:lpstr>Intoeing- Tibial Torsion </vt:lpstr>
      <vt:lpstr>Intoeing- Forefoot Adduction</vt:lpstr>
      <vt:lpstr>Intoeing- Adducted Big Toe</vt:lpstr>
      <vt:lpstr>Intoeing- Treatment</vt:lpstr>
      <vt:lpstr>Intoeing- Treatment</vt:lpstr>
      <vt:lpstr>2) Genu Varus &amp; Valgus</vt:lpstr>
      <vt:lpstr>Genu Varum and Genu Valgum</vt:lpstr>
      <vt:lpstr>Normal 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“Proximal Tibia Vara”</vt:lpstr>
      <vt:lpstr>Proximal Tibia Vara</vt:lpstr>
      <vt:lpstr>Blount Disease</vt:lpstr>
      <vt:lpstr>Blount Disease</vt:lpstr>
      <vt:lpstr>Blount Disease</vt:lpstr>
      <vt:lpstr>Blount Disease</vt:lpstr>
      <vt:lpstr>3)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4)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5) Limping</vt:lpstr>
      <vt:lpstr>Limping Definition</vt:lpstr>
      <vt:lpstr>Limping</vt:lpstr>
      <vt:lpstr>Limping</vt:lpstr>
      <vt:lpstr>If The Cause Was MSK  That Led To 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6) Leg Aches</vt:lpstr>
      <vt:lpstr>Leg Aches</vt:lpstr>
      <vt:lpstr>Leg Aches</vt:lpstr>
      <vt:lpstr>Leg Aches</vt:lpstr>
      <vt:lpstr>Leg Aches</vt:lpstr>
      <vt:lpstr>Any Question ?</vt:lpstr>
      <vt:lpstr>Remember</vt:lpstr>
      <vt:lpstr>Take Home Message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Kholoud Alzain</cp:lastModifiedBy>
  <cp:revision>234</cp:revision>
  <dcterms:created xsi:type="dcterms:W3CDTF">2012-07-02T20:24:56Z</dcterms:created>
  <dcterms:modified xsi:type="dcterms:W3CDTF">2016-12-22T04:44:27Z</dcterms:modified>
</cp:coreProperties>
</file>