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31"/>
  </p:notesMasterIdLst>
  <p:sldIdLst>
    <p:sldId id="256" r:id="rId2"/>
    <p:sldId id="257" r:id="rId3"/>
    <p:sldId id="282" r:id="rId4"/>
    <p:sldId id="270" r:id="rId5"/>
    <p:sldId id="264" r:id="rId6"/>
    <p:sldId id="287" r:id="rId7"/>
    <p:sldId id="276" r:id="rId8"/>
    <p:sldId id="269" r:id="rId9"/>
    <p:sldId id="268" r:id="rId10"/>
    <p:sldId id="288" r:id="rId11"/>
    <p:sldId id="271" r:id="rId12"/>
    <p:sldId id="267" r:id="rId13"/>
    <p:sldId id="278" r:id="rId14"/>
    <p:sldId id="277" r:id="rId15"/>
    <p:sldId id="290" r:id="rId16"/>
    <p:sldId id="274" r:id="rId17"/>
    <p:sldId id="289" r:id="rId18"/>
    <p:sldId id="258" r:id="rId19"/>
    <p:sldId id="259" r:id="rId20"/>
    <p:sldId id="284" r:id="rId21"/>
    <p:sldId id="283" r:id="rId22"/>
    <p:sldId id="291" r:id="rId23"/>
    <p:sldId id="263" r:id="rId24"/>
    <p:sldId id="292" r:id="rId25"/>
    <p:sldId id="293" r:id="rId26"/>
    <p:sldId id="294" r:id="rId27"/>
    <p:sldId id="279" r:id="rId28"/>
    <p:sldId id="286" r:id="rId29"/>
    <p:sldId id="273" r:id="rId30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55800"/>
    <a:srgbClr val="7DD7FF"/>
    <a:srgbClr val="57D3FF"/>
    <a:srgbClr val="1D94AD"/>
    <a:srgbClr val="0033CC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25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56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6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6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56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1D9F000B-BA23-42E4-9D8A-E0B876CC3F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56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4E906-459E-4BEA-9D9E-B10FF48CB46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should never enter the class if you arrived </a:t>
            </a:r>
            <a:r>
              <a:rPr lang="en-US" dirty="0">
                <a:cs typeface="Tahoma" pitchFamily="34" charset="0"/>
              </a:rPr>
              <a:t>≥</a:t>
            </a:r>
            <a:r>
              <a:rPr lang="en-US" dirty="0"/>
              <a:t> 15 min.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895600"/>
            <a:ext cx="7391400" cy="9144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733800"/>
            <a:ext cx="7391400" cy="7493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7B11403-DD19-423A-95C3-7BB82A386B0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39FBF-3593-4788-AB5A-CFDA07FEF3D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18478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39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5BD5B-5C55-4A7A-9196-84F4FE4A9D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4CB35-4558-420D-A6D5-078D912FD0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426C1-6053-4F1A-8E60-5B9B8A2F47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676400"/>
            <a:ext cx="3619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02894-C485-49AA-8FA7-D886A446DBA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29E54-5002-4AF6-91AC-0B8841E95A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347AB-3664-4A34-988F-400BC2B3F6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4A39A-AEF2-44C3-AF79-9B48E018FF6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6EE21-EAC5-4852-B78C-3F30AD1139B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5D29C-A9DA-436F-B37A-388724475C9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391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endParaRPr lang="en-US" dirty="0"/>
          </a:p>
        </p:txBody>
      </p:sp>
      <p:sp>
        <p:nvSpPr>
          <p:cNvPr id="277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dirty="0"/>
          </a:p>
        </p:txBody>
      </p:sp>
      <p:sp>
        <p:nvSpPr>
          <p:cNvPr id="277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9AACFB58-2832-4176-9EB0-63CC566E695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0678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INTRODUCTION TO  COURSE 452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895600"/>
            <a:ext cx="7391400" cy="3962400"/>
          </a:xfrm>
        </p:spPr>
        <p:txBody>
          <a:bodyPr/>
          <a:lstStyle/>
          <a:p>
            <a:pPr algn="ctr"/>
            <a:r>
              <a:rPr lang="en-US" i="1" dirty="0">
                <a:effectLst/>
              </a:rPr>
              <a:t>Dr.KHOLOUD </a:t>
            </a:r>
            <a:r>
              <a:rPr lang="en-US" i="1" dirty="0" smtClean="0">
                <a:effectLst/>
              </a:rPr>
              <a:t>AL-ZAIN</a:t>
            </a:r>
            <a:endParaRPr lang="en-US" i="1" dirty="0">
              <a:effectLst/>
            </a:endParaRPr>
          </a:p>
          <a:p>
            <a:pPr algn="ctr"/>
            <a:r>
              <a:rPr lang="en-US" sz="1800" dirty="0">
                <a:effectLst/>
              </a:rPr>
              <a:t>Assistant Professor of Orthopedic Surgery</a:t>
            </a:r>
          </a:p>
          <a:p>
            <a:pPr algn="ctr"/>
            <a:r>
              <a:rPr lang="en-US" sz="1800" dirty="0" smtClean="0">
                <a:effectLst/>
              </a:rPr>
              <a:t>Pediatric </a:t>
            </a:r>
            <a:r>
              <a:rPr lang="en-US" sz="1800" dirty="0">
                <a:effectLst/>
              </a:rPr>
              <a:t>Orthopedic </a:t>
            </a:r>
            <a:r>
              <a:rPr lang="en-US" sz="1800" dirty="0" smtClean="0">
                <a:effectLst/>
              </a:rPr>
              <a:t>Consultant</a:t>
            </a:r>
            <a:endParaRPr lang="en-US" sz="1800" dirty="0">
              <a:effectLst/>
            </a:endParaRPr>
          </a:p>
          <a:p>
            <a:pPr algn="ctr"/>
            <a:r>
              <a:rPr lang="en-US" sz="1800" dirty="0">
                <a:effectLst/>
              </a:rPr>
              <a:t>Course Organizer (Course 452) </a:t>
            </a:r>
            <a:endParaRPr lang="en-US" sz="1800" dirty="0" smtClean="0">
              <a:effectLst/>
            </a:endParaRPr>
          </a:p>
          <a:p>
            <a:pPr algn="ctr"/>
            <a:endParaRPr lang="en-US" sz="1800" dirty="0">
              <a:effectLst/>
            </a:endParaRPr>
          </a:p>
          <a:p>
            <a:pPr algn="ctr"/>
            <a:r>
              <a:rPr lang="en-US" sz="1800" dirty="0" smtClean="0">
                <a:effectLst/>
              </a:rPr>
              <a:t>F2, Jan 2017 </a:t>
            </a:r>
            <a:endParaRPr lang="en-US" sz="1800" dirty="0">
              <a:effectLst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391400" cy="3276600"/>
          </a:xfrm>
        </p:spPr>
        <p:txBody>
          <a:bodyPr/>
          <a:lstStyle/>
          <a:p>
            <a:r>
              <a:rPr lang="en-US" sz="6000" dirty="0" smtClean="0">
                <a:solidFill>
                  <a:srgbClr val="003366"/>
                </a:solidFill>
              </a:rPr>
              <a:t>Difference Between Orthopedics &amp; Other Specialties   </a:t>
            </a:r>
            <a:endParaRPr lang="en-US" sz="60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4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HISTORY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 smtClean="0">
                <a:sym typeface="Wingdings"/>
              </a:rPr>
              <a:t>will </a:t>
            </a:r>
            <a:r>
              <a:rPr lang="en-US" dirty="0" smtClean="0">
                <a:sym typeface="Wingdings"/>
              </a:rPr>
              <a:t>be given in a separate </a:t>
            </a:r>
            <a:r>
              <a:rPr lang="en-US" dirty="0" smtClean="0">
                <a:sym typeface="Wingdings"/>
              </a:rPr>
              <a:t>lecture</a:t>
            </a:r>
            <a:endParaRPr lang="en-US" dirty="0">
              <a:sym typeface="Wingdings" pitchFamily="2" charset="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CLINICAL EXAMINATION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 smtClean="0"/>
              <a:t>Patient’s position (in bed / walk in OPD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Limb’s </a:t>
            </a:r>
            <a:r>
              <a:rPr lang="en-US" dirty="0" smtClean="0"/>
              <a:t>attitude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CLINICAL EXAMINATION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dirty="0"/>
              <a:t>The system we are going to use is:</a:t>
            </a:r>
          </a:p>
          <a:p>
            <a:pPr lvl="1"/>
            <a:r>
              <a:rPr lang="en-US" dirty="0"/>
              <a:t>Inspection = Look</a:t>
            </a:r>
          </a:p>
          <a:p>
            <a:pPr lvl="1"/>
            <a:r>
              <a:rPr lang="en-US" dirty="0"/>
              <a:t>Palpation = Feel</a:t>
            </a:r>
          </a:p>
          <a:p>
            <a:pPr lvl="1"/>
            <a:r>
              <a:rPr lang="en-US" dirty="0"/>
              <a:t>Movement = Move (active / passive)</a:t>
            </a:r>
          </a:p>
          <a:p>
            <a:pPr lvl="1"/>
            <a:r>
              <a:rPr lang="en-US" dirty="0"/>
              <a:t>Do:</a:t>
            </a:r>
          </a:p>
          <a:p>
            <a:pPr lvl="2"/>
            <a:r>
              <a:rPr lang="en-US" dirty="0"/>
              <a:t>Special </a:t>
            </a:r>
            <a:r>
              <a:rPr lang="en-US" dirty="0" smtClean="0"/>
              <a:t>tests</a:t>
            </a:r>
            <a:endParaRPr lang="en-US" dirty="0"/>
          </a:p>
          <a:p>
            <a:pPr lvl="2"/>
            <a:r>
              <a:rPr lang="en-US" dirty="0" smtClean="0"/>
              <a:t>Measurements</a:t>
            </a:r>
            <a:endParaRPr lang="en-US" dirty="0"/>
          </a:p>
          <a:p>
            <a:pPr lvl="2"/>
            <a:r>
              <a:rPr lang="en-US" dirty="0" smtClean="0"/>
              <a:t>Gait</a:t>
            </a:r>
            <a:endParaRPr lang="en-US" dirty="0" smtClean="0"/>
          </a:p>
          <a:p>
            <a:pPr lvl="2"/>
            <a:r>
              <a:rPr lang="en-US" dirty="0" smtClean="0"/>
              <a:t>Neurovascular </a:t>
            </a:r>
            <a:r>
              <a:rPr lang="en-US" dirty="0" smtClean="0"/>
              <a:t>assessment</a:t>
            </a:r>
            <a:endParaRPr lang="en-US" dirty="0"/>
          </a:p>
          <a:p>
            <a:r>
              <a:rPr lang="en-US" dirty="0"/>
              <a:t>Always </a:t>
            </a:r>
            <a:r>
              <a:rPr lang="en-US" dirty="0" smtClean="0"/>
              <a:t>compare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SKILLS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76400"/>
            <a:ext cx="7391400" cy="4724400"/>
          </a:xfrm>
        </p:spPr>
        <p:txBody>
          <a:bodyPr/>
          <a:lstStyle/>
          <a:p>
            <a:r>
              <a:rPr lang="en-US" dirty="0" smtClean="0"/>
              <a:t>3 types of skills:</a:t>
            </a:r>
          </a:p>
          <a:p>
            <a:pPr lvl="1"/>
            <a:r>
              <a:rPr lang="en-US" dirty="0" smtClean="0"/>
              <a:t>Knee aspiration</a:t>
            </a:r>
          </a:p>
          <a:p>
            <a:pPr lvl="1"/>
            <a:r>
              <a:rPr lang="en-US" dirty="0" smtClean="0"/>
              <a:t>Casting </a:t>
            </a:r>
            <a:endParaRPr lang="en-US" dirty="0" smtClean="0"/>
          </a:p>
          <a:p>
            <a:pPr lvl="1"/>
            <a:r>
              <a:rPr lang="en-US" dirty="0" smtClean="0"/>
              <a:t>Management </a:t>
            </a:r>
            <a:r>
              <a:rPr lang="en-US" dirty="0" smtClean="0"/>
              <a:t>of open fractures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391400" cy="3276600"/>
          </a:xfrm>
        </p:spPr>
        <p:txBody>
          <a:bodyPr/>
          <a:lstStyle/>
          <a:p>
            <a:r>
              <a:rPr lang="en-US" sz="6000" dirty="0" smtClean="0">
                <a:solidFill>
                  <a:srgbClr val="003366"/>
                </a:solidFill>
              </a:rPr>
              <a:t>Your Group</a:t>
            </a:r>
            <a:endParaRPr lang="en-US" sz="60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80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YOUR GROUP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dirty="0" smtClean="0">
                <a:effectLst/>
              </a:rPr>
              <a:t>You are </a:t>
            </a:r>
            <a:r>
              <a:rPr lang="en-US" dirty="0" smtClean="0">
                <a:effectLst/>
              </a:rPr>
              <a:t>66 </a:t>
            </a:r>
            <a:r>
              <a:rPr lang="en-US" dirty="0" smtClean="0">
                <a:effectLst/>
              </a:rPr>
              <a:t>Dr.’s, with 1 </a:t>
            </a:r>
            <a:r>
              <a:rPr lang="en-US" dirty="0" smtClean="0">
                <a:effectLst/>
              </a:rPr>
              <a:t>leader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3 gp (22, </a:t>
            </a:r>
            <a:r>
              <a:rPr lang="en-US" dirty="0" smtClean="0">
                <a:effectLst/>
              </a:rPr>
              <a:t>22, 22) 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Each gp (A &amp; B)</a:t>
            </a:r>
          </a:p>
          <a:p>
            <a:r>
              <a:rPr lang="en-US" dirty="0" smtClean="0">
                <a:effectLst/>
              </a:rPr>
              <a:t>Each </a:t>
            </a:r>
            <a:r>
              <a:rPr lang="en-US" dirty="0">
                <a:effectLst/>
              </a:rPr>
              <a:t>with a </a:t>
            </a:r>
            <a:r>
              <a:rPr lang="en-US" dirty="0" smtClean="0">
                <a:effectLst/>
              </a:rPr>
              <a:t>leader, &amp; a deputy</a:t>
            </a:r>
          </a:p>
          <a:p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“What’s App” gp </a:t>
            </a:r>
            <a:r>
              <a:rPr lang="en-US" dirty="0" smtClean="0">
                <a:effectLst/>
                <a:sym typeface="Wingdings"/>
              </a:rPr>
              <a:t> ask/relay everything there</a:t>
            </a:r>
            <a:endParaRPr lang="en-US" dirty="0">
              <a:effectLst/>
            </a:endParaRPr>
          </a:p>
          <a:p>
            <a:pPr algn="ctr"/>
            <a:endParaRPr lang="en-US" dirty="0">
              <a:effectLst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391400" cy="3276600"/>
          </a:xfrm>
        </p:spPr>
        <p:txBody>
          <a:bodyPr/>
          <a:lstStyle/>
          <a:p>
            <a:r>
              <a:rPr lang="en-US" sz="6000" dirty="0" smtClean="0">
                <a:solidFill>
                  <a:srgbClr val="003366"/>
                </a:solidFill>
              </a:rPr>
              <a:t>The Tables</a:t>
            </a:r>
            <a:endParaRPr lang="en-US" sz="60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6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F2 table, w1, 2017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7" b="-1671"/>
          <a:stretch/>
        </p:blipFill>
        <p:spPr>
          <a:xfrm>
            <a:off x="36872" y="1371600"/>
            <a:ext cx="9107128" cy="5309420"/>
          </a:xfrm>
        </p:spPr>
      </p:pic>
      <p:sp>
        <p:nvSpPr>
          <p:cNvPr id="2846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TABLES</a:t>
            </a:r>
          </a:p>
        </p:txBody>
      </p:sp>
      <p:sp>
        <p:nvSpPr>
          <p:cNvPr id="284682" name="Oval 10"/>
          <p:cNvSpPr>
            <a:spLocks noChangeArrowheads="1"/>
          </p:cNvSpPr>
          <p:nvPr/>
        </p:nvSpPr>
        <p:spPr bwMode="auto">
          <a:xfrm>
            <a:off x="7772400" y="3124200"/>
            <a:ext cx="762000" cy="7620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85" name="AutoShape 13"/>
          <p:cNvSpPr>
            <a:spLocks/>
          </p:cNvSpPr>
          <p:nvPr/>
        </p:nvSpPr>
        <p:spPr bwMode="auto">
          <a:xfrm>
            <a:off x="2438400" y="2590800"/>
            <a:ext cx="76200" cy="457200"/>
          </a:xfrm>
          <a:prstGeom prst="rightBracket">
            <a:avLst>
              <a:gd name="adj" fmla="val 33333"/>
            </a:avLst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86" name="AutoShape 14"/>
          <p:cNvSpPr>
            <a:spLocks/>
          </p:cNvSpPr>
          <p:nvPr/>
        </p:nvSpPr>
        <p:spPr bwMode="auto">
          <a:xfrm>
            <a:off x="2438400" y="3048000"/>
            <a:ext cx="76200" cy="152400"/>
          </a:xfrm>
          <a:prstGeom prst="rightBracket">
            <a:avLst>
              <a:gd name="adj" fmla="val 16667"/>
            </a:avLst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4687" name="Line 15"/>
          <p:cNvSpPr>
            <a:spLocks noChangeShapeType="1"/>
          </p:cNvSpPr>
          <p:nvPr/>
        </p:nvSpPr>
        <p:spPr bwMode="auto">
          <a:xfrm>
            <a:off x="5410200" y="2438400"/>
            <a:ext cx="0" cy="3962400"/>
          </a:xfrm>
          <a:prstGeom prst="line">
            <a:avLst/>
          </a:prstGeom>
          <a:noFill/>
          <a:ln w="76200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284688" name="Oval 16"/>
          <p:cNvSpPr>
            <a:spLocks noChangeArrowheads="1"/>
          </p:cNvSpPr>
          <p:nvPr/>
        </p:nvSpPr>
        <p:spPr bwMode="auto">
          <a:xfrm>
            <a:off x="2895600" y="2667000"/>
            <a:ext cx="2209800" cy="5334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2590800" y="2438400"/>
            <a:ext cx="0" cy="3962400"/>
          </a:xfrm>
          <a:prstGeom prst="line">
            <a:avLst/>
          </a:prstGeom>
          <a:noFill/>
          <a:ln w="76200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5486400" y="3124200"/>
            <a:ext cx="3200400" cy="6858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3733800" y="3733800"/>
            <a:ext cx="762000" cy="7620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990600" y="3124200"/>
            <a:ext cx="1371600" cy="7620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572000" y="3733800"/>
            <a:ext cx="838200" cy="7620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Oval 10"/>
          <p:cNvSpPr>
            <a:spLocks noChangeArrowheads="1"/>
          </p:cNvSpPr>
          <p:nvPr/>
        </p:nvSpPr>
        <p:spPr bwMode="auto">
          <a:xfrm>
            <a:off x="7924800" y="4038600"/>
            <a:ext cx="838200" cy="3048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Oval 10"/>
          <p:cNvSpPr>
            <a:spLocks noChangeArrowheads="1"/>
          </p:cNvSpPr>
          <p:nvPr/>
        </p:nvSpPr>
        <p:spPr bwMode="auto">
          <a:xfrm>
            <a:off x="5638800" y="4800600"/>
            <a:ext cx="838200" cy="3048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4648200" y="4648200"/>
            <a:ext cx="838200" cy="6858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82" grpId="0" animBg="1"/>
      <p:bldP spid="284685" grpId="0" animBg="1"/>
      <p:bldP spid="284686" grpId="0" animBg="1"/>
      <p:bldP spid="284687" grpId="0" animBg="1"/>
      <p:bldP spid="284688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22" grpId="0" animBg="1"/>
      <p:bldP spid="23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F2 table, w2, 2017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" b="-560"/>
          <a:stretch/>
        </p:blipFill>
        <p:spPr>
          <a:xfrm>
            <a:off x="0" y="1371600"/>
            <a:ext cx="9144000" cy="5120295"/>
          </a:xfrm>
        </p:spPr>
      </p:pic>
      <p:sp>
        <p:nvSpPr>
          <p:cNvPr id="285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TABLES</a:t>
            </a:r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1143000" y="5410200"/>
            <a:ext cx="990600" cy="8382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715000" y="2895600"/>
            <a:ext cx="838200" cy="3048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WILL COVER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/>
              <a:t>Course </a:t>
            </a:r>
            <a:r>
              <a:rPr lang="en-US" dirty="0" smtClean="0"/>
              <a:t>objectives</a:t>
            </a:r>
            <a:endParaRPr lang="en-US" dirty="0"/>
          </a:p>
          <a:p>
            <a:r>
              <a:rPr lang="en-US" dirty="0"/>
              <a:t>What is expected of </a:t>
            </a:r>
            <a:r>
              <a:rPr lang="en-US" dirty="0" smtClean="0"/>
              <a:t>you</a:t>
            </a:r>
            <a:endParaRPr lang="en-US" dirty="0"/>
          </a:p>
          <a:p>
            <a:r>
              <a:rPr lang="en-US" dirty="0" smtClean="0"/>
              <a:t>Deference between Ortho. </a:t>
            </a:r>
            <a:r>
              <a:rPr lang="en-US" dirty="0"/>
              <a:t>&amp;</a:t>
            </a:r>
            <a:r>
              <a:rPr lang="en-US" dirty="0" smtClean="0"/>
              <a:t> other </a:t>
            </a:r>
            <a:r>
              <a:rPr lang="en-US" dirty="0" smtClean="0"/>
              <a:t>subjects</a:t>
            </a:r>
            <a:endParaRPr lang="en-US" dirty="0" smtClean="0"/>
          </a:p>
          <a:p>
            <a:r>
              <a:rPr lang="en-US" dirty="0" smtClean="0"/>
              <a:t>Explain the </a:t>
            </a:r>
            <a:r>
              <a:rPr lang="en-US" dirty="0" smtClean="0"/>
              <a:t>tables</a:t>
            </a:r>
            <a:endParaRPr lang="en-US" dirty="0" smtClean="0"/>
          </a:p>
          <a:p>
            <a:r>
              <a:rPr lang="en-US" dirty="0" smtClean="0"/>
              <a:t>Reading </a:t>
            </a:r>
            <a:r>
              <a:rPr lang="en-US" dirty="0" smtClean="0"/>
              <a:t>sources</a:t>
            </a:r>
            <a:endParaRPr lang="en-US" dirty="0"/>
          </a:p>
          <a:p>
            <a:r>
              <a:rPr lang="en-US" dirty="0" smtClean="0"/>
              <a:t>Exams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2 table, w3, 2017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8" b="-370"/>
          <a:stretch/>
        </p:blipFill>
        <p:spPr>
          <a:xfrm>
            <a:off x="0" y="1359502"/>
            <a:ext cx="9144000" cy="5498498"/>
          </a:xfrm>
        </p:spPr>
      </p:pic>
      <p:sp>
        <p:nvSpPr>
          <p:cNvPr id="285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TABLES</a:t>
            </a: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5638800" y="2590800"/>
            <a:ext cx="3048000" cy="9144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1219200" y="3429000"/>
            <a:ext cx="990600" cy="8382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4343400" y="3429000"/>
            <a:ext cx="990600" cy="8382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19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2 table, w4, 2017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8" b="-2356"/>
          <a:stretch/>
        </p:blipFill>
        <p:spPr>
          <a:xfrm>
            <a:off x="-31157" y="1366771"/>
            <a:ext cx="9175157" cy="4729229"/>
          </a:xfrm>
        </p:spPr>
      </p:pic>
      <p:sp>
        <p:nvSpPr>
          <p:cNvPr id="285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TABLES</a:t>
            </a: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3962400" y="4724400"/>
            <a:ext cx="2057400" cy="5334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304800" y="5181600"/>
            <a:ext cx="914400" cy="609600"/>
          </a:xfrm>
          <a:prstGeom prst="ellipse">
            <a:avLst/>
          </a:prstGeom>
          <a:noFill/>
          <a:ln w="28575" cap="sq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19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391400" cy="3276600"/>
          </a:xfrm>
        </p:spPr>
        <p:txBody>
          <a:bodyPr/>
          <a:lstStyle/>
          <a:p>
            <a:r>
              <a:rPr lang="en-US" sz="6000" dirty="0" smtClean="0">
                <a:solidFill>
                  <a:srgbClr val="003366"/>
                </a:solidFill>
              </a:rPr>
              <a:t>CBL &amp; Books</a:t>
            </a:r>
            <a:endParaRPr lang="en-US" sz="60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301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CBL 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 smtClean="0">
                <a:sym typeface="Wingdings"/>
              </a:rPr>
              <a:t>You have 6 CBL sessions (as PBL)</a:t>
            </a:r>
            <a:endParaRPr lang="en-US" dirty="0" smtClean="0"/>
          </a:p>
          <a:p>
            <a:r>
              <a:rPr lang="en-US" dirty="0" smtClean="0"/>
              <a:t>In each gp divide into 6 sub-gp (4,4,4,4,3,3)</a:t>
            </a:r>
          </a:p>
          <a:p>
            <a:r>
              <a:rPr lang="en-US" dirty="0" smtClean="0"/>
              <a:t>Each sub-gp from all 3 gp’s </a:t>
            </a:r>
            <a:r>
              <a:rPr lang="en-US" dirty="0" smtClean="0">
                <a:sym typeface="Wingdings"/>
              </a:rPr>
              <a:t> to meet tutor, together</a:t>
            </a:r>
          </a:p>
          <a:p>
            <a:r>
              <a:rPr lang="en-US" dirty="0">
                <a:effectLst/>
              </a:rPr>
              <a:t>Contact your tutor from </a:t>
            </a:r>
            <a:r>
              <a:rPr lang="en-US" dirty="0" smtClean="0">
                <a:effectLst/>
              </a:rPr>
              <a:t>w1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Different Dr’s approach CBL differently</a:t>
            </a:r>
            <a:r>
              <a:rPr lang="mr-IN" dirty="0" smtClean="0">
                <a:sym typeface="Wingdings"/>
              </a:rPr>
              <a:t>…</a:t>
            </a:r>
            <a:r>
              <a:rPr lang="en-US" dirty="0" smtClean="0">
                <a:sym typeface="Wingdings"/>
              </a:rPr>
              <a:t> </a:t>
            </a:r>
            <a:endParaRPr lang="en-US" dirty="0" smtClean="0">
              <a:sym typeface="Wingding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BOOKS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dirty="0" smtClean="0"/>
              <a:t>Apley’s System </a:t>
            </a:r>
            <a:r>
              <a:rPr lang="en-US" dirty="0"/>
              <a:t>of </a:t>
            </a:r>
            <a:r>
              <a:rPr lang="en-US" dirty="0" smtClean="0"/>
              <a:t>Orthopedics and Fractures”,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  <a:p>
            <a:r>
              <a:rPr lang="en-US" dirty="0" smtClean="0"/>
              <a:t>“Clinical Orthopedic </a:t>
            </a:r>
            <a:r>
              <a:rPr lang="en-US" dirty="0"/>
              <a:t>Examination” by </a:t>
            </a:r>
            <a:r>
              <a:rPr lang="en-US" dirty="0" smtClean="0"/>
              <a:t>Roland McRae,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“Students Guide”</a:t>
            </a:r>
            <a:endParaRPr lang="en-US" dirty="0"/>
          </a:p>
        </p:txBody>
      </p:sp>
      <p:pic>
        <p:nvPicPr>
          <p:cNvPr id="2" name="Picture 1" descr="Apley Book who look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352" y="4419600"/>
            <a:ext cx="1851848" cy="2362200"/>
          </a:xfrm>
          <a:prstGeom prst="rect">
            <a:avLst/>
          </a:prstGeom>
        </p:spPr>
      </p:pic>
      <p:pic>
        <p:nvPicPr>
          <p:cNvPr id="3" name="Picture 2" descr="McRae book how look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419599"/>
            <a:ext cx="1828800" cy="23874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7947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391400" cy="3276600"/>
          </a:xfrm>
        </p:spPr>
        <p:txBody>
          <a:bodyPr/>
          <a:lstStyle/>
          <a:p>
            <a:r>
              <a:rPr lang="en-US" sz="6000" dirty="0" smtClean="0">
                <a:solidFill>
                  <a:srgbClr val="003366"/>
                </a:solidFill>
              </a:rPr>
              <a:t>Exams</a:t>
            </a:r>
            <a:endParaRPr lang="en-US" sz="60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08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66"/>
                </a:solidFill>
              </a:rPr>
              <a:t>Exam Marking</a:t>
            </a: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dirty="0" smtClean="0"/>
              <a:t>Marks:</a:t>
            </a:r>
          </a:p>
          <a:p>
            <a:pPr lvl="1"/>
            <a:r>
              <a:rPr lang="en-US" dirty="0" smtClean="0"/>
              <a:t>Continuous assessment </a:t>
            </a:r>
            <a:r>
              <a:rPr lang="en-US" dirty="0" smtClean="0">
                <a:sym typeface="Wingdings"/>
              </a:rPr>
              <a:t> 20 marks</a:t>
            </a:r>
          </a:p>
          <a:p>
            <a:pPr lvl="2"/>
            <a:r>
              <a:rPr lang="en-US" dirty="0" smtClean="0">
                <a:sym typeface="Wingdings"/>
              </a:rPr>
              <a:t>CBL (10) </a:t>
            </a:r>
            <a:r>
              <a:rPr lang="en-US" dirty="0" smtClean="0">
                <a:sym typeface="Wingdings"/>
              </a:rPr>
              <a:t> presenters &amp; who interact</a:t>
            </a:r>
            <a:endParaRPr lang="en-US" dirty="0" smtClean="0">
              <a:sym typeface="Wingdings"/>
            </a:endParaRPr>
          </a:p>
          <a:p>
            <a:pPr lvl="2"/>
            <a:r>
              <a:rPr lang="en-US" dirty="0" smtClean="0">
                <a:sym typeface="Wingdings"/>
              </a:rPr>
              <a:t>OPD/OR/ER </a:t>
            </a:r>
            <a:r>
              <a:rPr lang="en-US" dirty="0" smtClean="0">
                <a:sym typeface="Wingdings"/>
              </a:rPr>
              <a:t>(5)</a:t>
            </a:r>
          </a:p>
          <a:p>
            <a:pPr lvl="2"/>
            <a:r>
              <a:rPr lang="en-US" dirty="0" smtClean="0">
                <a:sym typeface="Wingdings"/>
              </a:rPr>
              <a:t>Skills (5)</a:t>
            </a:r>
          </a:p>
          <a:p>
            <a:pPr lvl="1"/>
            <a:r>
              <a:rPr lang="en-US" dirty="0" smtClean="0">
                <a:sym typeface="Wingdings"/>
              </a:rPr>
              <a:t>Written  </a:t>
            </a:r>
            <a:r>
              <a:rPr lang="en-US" dirty="0" smtClean="0">
                <a:sym typeface="Wingdings"/>
              </a:rPr>
              <a:t>40 marks</a:t>
            </a:r>
            <a:endParaRPr lang="en-US" dirty="0" smtClean="0">
              <a:sym typeface="Wingdings"/>
            </a:endParaRPr>
          </a:p>
          <a:p>
            <a:pPr lvl="2"/>
            <a:r>
              <a:rPr lang="en-US" dirty="0" smtClean="0">
                <a:sym typeface="Wingdings"/>
              </a:rPr>
              <a:t>MCQ  60 questions  30 marks</a:t>
            </a:r>
            <a:endParaRPr lang="en-US" dirty="0" smtClean="0">
              <a:sym typeface="Wingdings"/>
            </a:endParaRPr>
          </a:p>
          <a:p>
            <a:pPr lvl="2"/>
            <a:r>
              <a:rPr lang="en-US" dirty="0" smtClean="0">
                <a:sym typeface="Wingdings"/>
              </a:rPr>
              <a:t>SAQ  5 questions  10 marks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OSCE  </a:t>
            </a:r>
            <a:r>
              <a:rPr lang="en-US" dirty="0" smtClean="0">
                <a:sym typeface="Wingdings"/>
              </a:rPr>
              <a:t>40 marks</a:t>
            </a:r>
          </a:p>
          <a:p>
            <a:pPr lvl="2"/>
            <a:r>
              <a:rPr lang="en-US" dirty="0" smtClean="0">
                <a:sym typeface="Wingdings"/>
              </a:rPr>
              <a:t>6 stations</a:t>
            </a:r>
          </a:p>
          <a:p>
            <a:pPr lvl="2"/>
            <a:r>
              <a:rPr lang="en-US" dirty="0" smtClean="0">
                <a:sym typeface="Wingdings"/>
              </a:rPr>
              <a:t>O/E, H/O,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1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KEEP IN MINDE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 smtClean="0"/>
              <a:t>If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Any session</a:t>
            </a:r>
            <a:r>
              <a:rPr lang="en-US" dirty="0" smtClean="0">
                <a:sym typeface="Wingdings" pitchFamily="2" charset="2"/>
              </a:rPr>
              <a:t> 15 min’s no </a:t>
            </a:r>
            <a:r>
              <a:rPr lang="en-US" dirty="0" smtClean="0">
                <a:sym typeface="Wingdings" pitchFamily="2" charset="2"/>
              </a:rPr>
              <a:t>one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smtClean="0">
                <a:sym typeface="Wingdings" pitchFamily="2" charset="2"/>
              </a:rPr>
              <a:t>contact</a:t>
            </a:r>
            <a:r>
              <a:rPr lang="en-US" dirty="0" smtClean="0">
                <a:sym typeface="Wingdings" pitchFamily="2" charset="2"/>
              </a:rPr>
              <a:t> me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O/E &amp; skill sessions </a:t>
            </a:r>
            <a:r>
              <a:rPr lang="en-US" dirty="0" smtClean="0">
                <a:sym typeface="Wingdings"/>
              </a:rPr>
              <a:t> S.P &amp; teaching materials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lecture not given </a:t>
            </a:r>
            <a:r>
              <a:rPr lang="en-US" dirty="0" smtClean="0">
                <a:sym typeface="Wingdings" pitchFamily="2" charset="2"/>
              </a:rPr>
              <a:t> tell me the same </a:t>
            </a:r>
            <a:r>
              <a:rPr lang="en-US" dirty="0" smtClean="0">
                <a:sym typeface="Wingdings" pitchFamily="2" charset="2"/>
              </a:rPr>
              <a:t>day</a:t>
            </a: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smtClean="0">
                <a:sym typeface="Wingdings" pitchFamily="2" charset="2"/>
              </a:rPr>
              <a:t>please only by leaders, care on Sun. &amp; Tues.)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KEEP IN MINDE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 smtClean="0"/>
              <a:t>Dr.’s office </a:t>
            </a:r>
            <a:r>
              <a:rPr lang="en-US" dirty="0" smtClean="0"/>
              <a:t>hours</a:t>
            </a:r>
          </a:p>
          <a:p>
            <a:r>
              <a:rPr lang="en-US" dirty="0" smtClean="0"/>
              <a:t>Locations of: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ecretary office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epartment’s meeting room</a:t>
            </a:r>
          </a:p>
          <a:p>
            <a:pPr lvl="1"/>
            <a:r>
              <a:rPr lang="en-US" dirty="0" smtClean="0"/>
              <a:t>OPD / Cast room</a:t>
            </a:r>
          </a:p>
          <a:p>
            <a:pPr lvl="1"/>
            <a:r>
              <a:rPr lang="en-US" dirty="0" smtClean="0"/>
              <a:t>OR </a:t>
            </a:r>
            <a:r>
              <a:rPr lang="en-US" dirty="0" smtClean="0">
                <a:sym typeface="Wingdings"/>
              </a:rPr>
              <a:t> rooms 8, 9, 10, 11</a:t>
            </a:r>
            <a:endParaRPr lang="en-US" dirty="0" smtClean="0"/>
          </a:p>
          <a:p>
            <a:pPr lvl="1"/>
            <a:r>
              <a:rPr lang="en-US" dirty="0" smtClean="0"/>
              <a:t>My office</a:t>
            </a:r>
          </a:p>
        </p:txBody>
      </p:sp>
    </p:spTree>
    <p:extLst>
      <p:ext uri="{BB962C8B-B14F-4D97-AF65-F5344CB8AC3E}">
        <p14:creationId xmlns:p14="http://schemas.microsoft.com/office/powerpoint/2010/main" val="35415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6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600200"/>
            <a:ext cx="7391400" cy="5105400"/>
          </a:xfrm>
        </p:spPr>
        <p:txBody>
          <a:bodyPr/>
          <a:lstStyle/>
          <a:p>
            <a:r>
              <a:rPr lang="en-US" sz="7200" b="1" dirty="0">
                <a:solidFill>
                  <a:schemeClr val="tx1"/>
                </a:solidFill>
                <a:effectLst/>
              </a:rPr>
              <a:t>Any Question </a:t>
            </a:r>
            <a:r>
              <a:rPr lang="en-US" sz="7200" b="1" dirty="0" smtClean="0">
                <a:solidFill>
                  <a:schemeClr val="tx1"/>
                </a:solidFill>
                <a:effectLst/>
              </a:rPr>
              <a:t>?</a:t>
            </a:r>
            <a:br>
              <a:rPr lang="en-US" sz="7200" b="1" dirty="0" smtClean="0">
                <a:solidFill>
                  <a:schemeClr val="tx1"/>
                </a:solidFill>
                <a:effectLst/>
              </a:rPr>
            </a:br>
            <a:r>
              <a:rPr lang="en-US" sz="7200" b="1" dirty="0">
                <a:solidFill>
                  <a:schemeClr val="tx1"/>
                </a:solidFill>
                <a:effectLst/>
              </a:rPr>
              <a:t/>
            </a:r>
            <a:br>
              <a:rPr lang="en-US" sz="7200" b="1" dirty="0">
                <a:solidFill>
                  <a:schemeClr val="tx1"/>
                </a:solidFill>
                <a:effectLst/>
              </a:rPr>
            </a:br>
            <a:r>
              <a:rPr lang="en-US" sz="4000" dirty="0">
                <a:solidFill>
                  <a:schemeClr val="tx1"/>
                </a:solidFill>
                <a:effectLst/>
              </a:rPr>
              <a:t>Dr.Kholoud </a:t>
            </a:r>
            <a:r>
              <a:rPr lang="en-US" sz="4000" dirty="0" smtClean="0">
                <a:solidFill>
                  <a:schemeClr val="tx1"/>
                </a:solidFill>
                <a:effectLst/>
              </a:rPr>
              <a:t>Al-Zain</a:t>
            </a:r>
            <a:br>
              <a:rPr lang="en-US" sz="4000" dirty="0" smtClean="0">
                <a:solidFill>
                  <a:schemeClr val="tx1"/>
                </a:solidFill>
                <a:effectLst/>
              </a:rPr>
            </a:br>
            <a:r>
              <a:rPr lang="en-US" sz="40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US" sz="4000" dirty="0">
                <a:solidFill>
                  <a:schemeClr val="tx1"/>
                </a:solidFill>
                <a:effectLst/>
              </a:rPr>
              <a:t>-0073</a:t>
            </a:r>
            <a:br>
              <a:rPr lang="en-US" sz="4000" dirty="0">
                <a:solidFill>
                  <a:schemeClr val="tx1"/>
                </a:solidFill>
                <a:effectLst/>
              </a:rPr>
            </a:br>
            <a:r>
              <a:rPr lang="en-US" sz="72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7200" b="1" dirty="0" smtClean="0">
                <a:solidFill>
                  <a:schemeClr val="tx1"/>
                </a:solidFill>
                <a:effectLst/>
              </a:rPr>
            </a:br>
            <a:endParaRPr lang="en-US" sz="7200" b="1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ORTHOPEDICS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7244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Orthopedic = </a:t>
            </a:r>
            <a:r>
              <a:rPr lang="en-US" dirty="0" smtClean="0"/>
              <a:t>study of musclo.skeletal </a:t>
            </a:r>
            <a:r>
              <a:rPr lang="en-US" dirty="0"/>
              <a:t>system</a:t>
            </a:r>
          </a:p>
          <a:p>
            <a:pPr algn="ctr">
              <a:buNone/>
            </a:pPr>
            <a:r>
              <a:rPr lang="en-US" dirty="0" smtClean="0"/>
              <a:t> (bone diseases </a:t>
            </a:r>
            <a:r>
              <a:rPr lang="en-US" dirty="0"/>
              <a:t>&amp; </a:t>
            </a:r>
            <a:r>
              <a:rPr lang="en-US" dirty="0" smtClean="0"/>
              <a:t>trauma)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Knowledge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Ortho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important &amp; common </a:t>
            </a:r>
            <a:r>
              <a:rPr lang="en-US" dirty="0" smtClean="0"/>
              <a:t>problems, </a:t>
            </a:r>
            <a:r>
              <a:rPr lang="en-US" dirty="0"/>
              <a:t>especially those related to our </a:t>
            </a:r>
            <a:r>
              <a:rPr lang="en-US" dirty="0" smtClean="0"/>
              <a:t>community</a:t>
            </a:r>
            <a:endParaRPr lang="en-US" dirty="0"/>
          </a:p>
          <a:p>
            <a:pPr lvl="1"/>
            <a:r>
              <a:rPr lang="en-US" dirty="0" smtClean="0"/>
              <a:t>Trauma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emphasize </a:t>
            </a:r>
            <a:r>
              <a:rPr lang="en-US" dirty="0"/>
              <a:t>on basic aspects in trauma &amp; how to deal with </a:t>
            </a:r>
            <a:r>
              <a:rPr lang="en-US" dirty="0" smtClean="0"/>
              <a:t>them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/>
              <a:t>To acquire the </a:t>
            </a:r>
            <a:r>
              <a:rPr lang="en-US" dirty="0">
                <a:solidFill>
                  <a:srgbClr val="FF0000"/>
                </a:solidFill>
              </a:rPr>
              <a:t>skills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</a:t>
            </a:r>
            <a:r>
              <a:rPr lang="en-US" b="1" i="1" dirty="0" smtClean="0"/>
              <a:t>H/O</a:t>
            </a:r>
            <a:r>
              <a:rPr lang="en-US" dirty="0" smtClean="0"/>
              <a:t> taking of </a:t>
            </a:r>
            <a:r>
              <a:rPr lang="en-US" dirty="0"/>
              <a:t>trauma and elective </a:t>
            </a:r>
            <a:r>
              <a:rPr lang="en-US" dirty="0" smtClean="0"/>
              <a:t>cases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erform </a:t>
            </a:r>
            <a:r>
              <a:rPr lang="en-US" b="1" i="1" dirty="0" smtClean="0"/>
              <a:t>O/E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limbs &amp; </a:t>
            </a:r>
            <a:r>
              <a:rPr lang="en-US" dirty="0" smtClean="0"/>
              <a:t>joints</a:t>
            </a:r>
            <a:endParaRPr lang="en-US" dirty="0"/>
          </a:p>
          <a:p>
            <a:pPr lvl="1"/>
            <a:r>
              <a:rPr lang="en-US" dirty="0"/>
              <a:t>The ability to </a:t>
            </a:r>
            <a:r>
              <a:rPr lang="en-US" dirty="0" smtClean="0"/>
              <a:t>read </a:t>
            </a:r>
            <a:r>
              <a:rPr lang="en-US" b="1" i="1" dirty="0" smtClean="0"/>
              <a:t>radiological</a:t>
            </a:r>
            <a:r>
              <a:rPr lang="en-US" dirty="0" smtClean="0"/>
              <a:t> </a:t>
            </a:r>
            <a:r>
              <a:rPr lang="en-US" dirty="0" smtClean="0"/>
              <a:t>images</a:t>
            </a:r>
            <a:endParaRPr lang="en-US" dirty="0" smtClean="0"/>
          </a:p>
          <a:p>
            <a:pPr lvl="1"/>
            <a:r>
              <a:rPr lang="en-US" dirty="0" smtClean="0"/>
              <a:t>Perform simple basic Orthopedic </a:t>
            </a:r>
            <a:r>
              <a:rPr lang="en-US" b="1" i="1" dirty="0" smtClean="0"/>
              <a:t>tasks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391400" cy="3429000"/>
          </a:xfrm>
        </p:spPr>
        <p:txBody>
          <a:bodyPr/>
          <a:lstStyle/>
          <a:p>
            <a:r>
              <a:rPr lang="en-US" sz="6000" dirty="0" smtClean="0">
                <a:solidFill>
                  <a:srgbClr val="003366"/>
                </a:solidFill>
              </a:rPr>
              <a:t>Expected From You</a:t>
            </a:r>
            <a:endParaRPr lang="en-US" sz="60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6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IT IS EXPECTED FROM YOU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 week </a:t>
            </a:r>
            <a:r>
              <a:rPr lang="en-US" dirty="0" smtClean="0"/>
              <a:t>course</a:t>
            </a:r>
            <a:endParaRPr lang="en-US" dirty="0" smtClean="0"/>
          </a:p>
          <a:p>
            <a:r>
              <a:rPr lang="en-US" dirty="0" smtClean="0"/>
              <a:t>Study &amp; prepare from the </a:t>
            </a:r>
            <a:r>
              <a:rPr lang="en-US" dirty="0" smtClean="0"/>
              <a:t>beginning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IT IS EXPECTED FROM YOU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/>
              <a:t>Be on time for lectures &amp; clinical </a:t>
            </a:r>
            <a:r>
              <a:rPr lang="en-US" dirty="0" smtClean="0"/>
              <a:t>sessions</a:t>
            </a:r>
            <a:endParaRPr lang="en-US" dirty="0"/>
          </a:p>
          <a:p>
            <a:r>
              <a:rPr lang="en-US" dirty="0" smtClean="0"/>
              <a:t>Do not sign attendance for someone </a:t>
            </a:r>
            <a:r>
              <a:rPr lang="en-US" dirty="0" smtClean="0"/>
              <a:t>else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IT IS EXPECTED FROM YOU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student must attend at least 75% of </a:t>
            </a:r>
            <a:r>
              <a:rPr lang="en-US" dirty="0" smtClean="0"/>
              <a:t>each: lecture, clinical, skill, O/E, and </a:t>
            </a:r>
            <a:r>
              <a:rPr lang="en-US" dirty="0" smtClean="0"/>
              <a:t>CBL</a:t>
            </a:r>
            <a:endParaRPr lang="en-US" dirty="0"/>
          </a:p>
          <a:p>
            <a:r>
              <a:rPr lang="en-US" dirty="0"/>
              <a:t>If this is not achieved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not be allowed to attend the </a:t>
            </a:r>
            <a:r>
              <a:rPr lang="en-US" u="sng" dirty="0">
                <a:effectLst/>
              </a:rPr>
              <a:t>FINAL </a:t>
            </a:r>
            <a:r>
              <a:rPr lang="en-US" u="sng" dirty="0" smtClean="0">
                <a:effectLst/>
              </a:rPr>
              <a:t>EXAM</a:t>
            </a:r>
            <a:endParaRPr lang="en-US" dirty="0" smtClean="0"/>
          </a:p>
          <a:p>
            <a:r>
              <a:rPr lang="en-US" dirty="0" smtClean="0"/>
              <a:t>Leaders </a:t>
            </a:r>
            <a:r>
              <a:rPr lang="en-US" dirty="0" smtClean="0">
                <a:sym typeface="Wingdings"/>
              </a:rPr>
              <a:t> to submit them </a:t>
            </a:r>
            <a:r>
              <a:rPr lang="en-US" b="1" u="sng" dirty="0" smtClean="0">
                <a:sym typeface="Wingdings"/>
              </a:rPr>
              <a:t>daily</a:t>
            </a:r>
            <a:r>
              <a:rPr lang="en-US" dirty="0" smtClean="0">
                <a:sym typeface="Wingdings"/>
              </a:rPr>
              <a:t> to Mrs.Hajer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7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6.7|3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|26.4|21.5|16.2|3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3.8|0.4|0.8|3.3|2.1|0.2|0.2|7.7|1.4|0.9|59.4|4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3.8|0.4|0.8|3.3|2.1|0.2|0.2|7.7|1.4|0.9|59.4|4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6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7.6|5.5|5.2|1.6|2.8|9.5"/>
</p:tagLst>
</file>

<file path=ppt/theme/theme1.xml><?xml version="1.0" encoding="utf-8"?>
<a:theme xmlns:a="http://schemas.openxmlformats.org/drawingml/2006/main" name="Medical design template">
  <a:themeElements>
    <a:clrScheme name="">
      <a:dk1>
        <a:srgbClr val="003366"/>
      </a:dk1>
      <a:lt1>
        <a:srgbClr val="FFFFFF"/>
      </a:lt1>
      <a:dk2>
        <a:srgbClr val="FFFFFF"/>
      </a:dk2>
      <a:lt2>
        <a:srgbClr val="000000"/>
      </a:lt2>
      <a:accent1>
        <a:srgbClr val="8EB3C8"/>
      </a:accent1>
      <a:accent2>
        <a:srgbClr val="6F97B3"/>
      </a:accent2>
      <a:accent3>
        <a:srgbClr val="FFFFFF"/>
      </a:accent3>
      <a:accent4>
        <a:srgbClr val="002A56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Medical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dical design templat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template</Template>
  <TotalTime>690</TotalTime>
  <Words>591</Words>
  <Application>Microsoft Macintosh PowerPoint</Application>
  <PresentationFormat>On-screen Show (4:3)</PresentationFormat>
  <Paragraphs>115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Medical design template</vt:lpstr>
      <vt:lpstr>INTRODUCTION TO  COURSE 452</vt:lpstr>
      <vt:lpstr>WILL COVER</vt:lpstr>
      <vt:lpstr>ORTHOPEDICS</vt:lpstr>
      <vt:lpstr>OBJECTIVES</vt:lpstr>
      <vt:lpstr>OBJECTIVES</vt:lpstr>
      <vt:lpstr>Expected From You</vt:lpstr>
      <vt:lpstr>IT IS EXPECTED FROM YOU</vt:lpstr>
      <vt:lpstr>IT IS EXPECTED FROM YOU</vt:lpstr>
      <vt:lpstr>IT IS EXPECTED FROM YOU</vt:lpstr>
      <vt:lpstr>Difference Between Orthopedics &amp; Other Specialties   </vt:lpstr>
      <vt:lpstr>HISTORY</vt:lpstr>
      <vt:lpstr>CLINICAL EXAMINATION</vt:lpstr>
      <vt:lpstr>CLINICAL EXAMINATION</vt:lpstr>
      <vt:lpstr>SKILLS</vt:lpstr>
      <vt:lpstr>Your Group</vt:lpstr>
      <vt:lpstr>YOUR GROUP</vt:lpstr>
      <vt:lpstr>The Tables</vt:lpstr>
      <vt:lpstr>THE TABLES</vt:lpstr>
      <vt:lpstr>THE TABLES</vt:lpstr>
      <vt:lpstr>THE TABLES</vt:lpstr>
      <vt:lpstr>THE TABLES</vt:lpstr>
      <vt:lpstr>CBL &amp; Books</vt:lpstr>
      <vt:lpstr>CBL Distribution</vt:lpstr>
      <vt:lpstr>BOOKS</vt:lpstr>
      <vt:lpstr>Exams</vt:lpstr>
      <vt:lpstr>Exam Marking</vt:lpstr>
      <vt:lpstr>KEEP IN MINDE</vt:lpstr>
      <vt:lpstr>KEEP IN MINDE</vt:lpstr>
      <vt:lpstr>Any Question ?  Dr.Kholoud Al-Zain P-0073  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 COURSE 452</dc:title>
  <dc:subject/>
  <dc:creator>Customer</dc:creator>
  <cp:keywords/>
  <dc:description/>
  <cp:lastModifiedBy>Kholoud Alzain</cp:lastModifiedBy>
  <cp:revision>83</cp:revision>
  <dcterms:created xsi:type="dcterms:W3CDTF">2009-05-22T15:33:49Z</dcterms:created>
  <dcterms:modified xsi:type="dcterms:W3CDTF">2017-01-14T23:08:13Z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TC011408271033</vt:lpwstr>
  </property>
</Properties>
</file>