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324" r:id="rId14"/>
    <p:sldId id="269" r:id="rId15"/>
    <p:sldId id="313" r:id="rId16"/>
    <p:sldId id="314" r:id="rId17"/>
    <p:sldId id="315" r:id="rId18"/>
    <p:sldId id="316" r:id="rId19"/>
    <p:sldId id="317" r:id="rId20"/>
    <p:sldId id="318" r:id="rId21"/>
    <p:sldId id="325" r:id="rId22"/>
    <p:sldId id="326" r:id="rId23"/>
    <p:sldId id="271" r:id="rId24"/>
    <p:sldId id="319" r:id="rId25"/>
    <p:sldId id="320" r:id="rId26"/>
    <p:sldId id="321" r:id="rId27"/>
    <p:sldId id="322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B12F-A6DC-F143-84BE-95FC0D410256}" type="datetimeFigureOut">
              <a:rPr lang="en-US" smtClean="0"/>
              <a:t>12-10-06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B021-D2C9-1445-B701-9EEC962AD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learningradiology.com/caseofweek/caseoftheweekpix/cow70.JPG" TargetMode="External"/><Relationship Id="rId3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X-ray Interpretation Skills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Hisham</a:t>
            </a:r>
            <a:r>
              <a:rPr lang="en-US" dirty="0" smtClean="0"/>
              <a:t> </a:t>
            </a:r>
            <a:r>
              <a:rPr lang="en-US" dirty="0" err="1" smtClean="0"/>
              <a:t>Alsanawi</a:t>
            </a:r>
            <a:endParaRPr lang="en-US" dirty="0" smtClean="0"/>
          </a:p>
          <a:p>
            <a:r>
              <a:rPr lang="en-US" sz="2000" dirty="0" err="1" smtClean="0"/>
              <a:t>Orthopaedic</a:t>
            </a:r>
            <a:r>
              <a:rPr lang="en-US" sz="2000" dirty="0" smtClean="0"/>
              <a:t> Consultant and Assistant Professor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7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OBJECTIVES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Review a systematic approach to interpreting orthopedic x-rays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Review the language of fracture description</a:t>
            </a:r>
          </a:p>
        </p:txBody>
      </p:sp>
    </p:spTree>
    <p:extLst>
      <p:ext uri="{BB962C8B-B14F-4D97-AF65-F5344CB8AC3E}">
        <p14:creationId xmlns:p14="http://schemas.microsoft.com/office/powerpoint/2010/main" val="375011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ABCs APPROACH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Pre ABC: identify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pt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, read provided info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lang="en-US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Adequacy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Alignment</a:t>
            </a:r>
            <a:endParaRPr lang="en-US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Bones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Cartilage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Apply ABCs approach to every orthopedic film you evaluate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3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DEQUACY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All x-rays should have an adequate number of views.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Minimum of 2 views—AP and lateral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3 views preferred</a:t>
            </a:r>
          </a:p>
          <a:p>
            <a:pPr lvl="1" eaLnBrk="1" hangingPunct="1"/>
            <a:r>
              <a:rPr lang="en-US" dirty="0" smtClean="0">
                <a:latin typeface="Times New Roman" charset="0"/>
                <a:cs typeface="Times New Roman" charset="0"/>
              </a:rPr>
              <a:t>Joint above and joint below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All x-rays should have adequate penetration</a:t>
            </a:r>
          </a:p>
        </p:txBody>
      </p:sp>
    </p:spTree>
    <p:extLst>
      <p:ext uri="{BB962C8B-B14F-4D97-AF65-F5344CB8AC3E}">
        <p14:creationId xmlns:p14="http://schemas.microsoft.com/office/powerpoint/2010/main" val="385265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7.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598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4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LIGNMENT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95047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Alignment:  Anatomic relationship between bones on x-</a:t>
            </a:r>
            <a:r>
              <a:rPr lang="en-US" dirty="0" smtClean="0">
                <a:latin typeface="Times New Roman" charset="0"/>
                <a:cs typeface="Times New Roman" charset="0"/>
              </a:rPr>
              <a:t>ray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Bone alignment </a:t>
            </a:r>
            <a:r>
              <a:rPr lang="en-US" dirty="0" err="1" smtClean="0">
                <a:latin typeface="Times New Roman" charset="0"/>
                <a:cs typeface="Times New Roman" charset="0"/>
              </a:rPr>
              <a:t>vs</a:t>
            </a:r>
            <a:r>
              <a:rPr lang="en-US" dirty="0" smtClean="0">
                <a:latin typeface="Times New Roman" charset="0"/>
                <a:cs typeface="Times New Roman" charset="0"/>
              </a:rPr>
              <a:t> other side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Bone alignment relative to proximal and distal bones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Normal x-rays should have normal alignment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Fractures and dislocations may affect the alignment on the x-ray</a:t>
            </a:r>
          </a:p>
        </p:txBody>
      </p:sp>
      <p:pic>
        <p:nvPicPr>
          <p:cNvPr id="3" name="Picture 2" descr="Jeremiah long leg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35" y="1200778"/>
            <a:ext cx="229175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ONES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Identify bone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Examine the whole  bone for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Discontinuity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fractures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Change in bone shadow consistency  change in density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Describe bone abnormality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Location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Shape </a:t>
            </a:r>
          </a:p>
        </p:txBody>
      </p:sp>
    </p:spTree>
    <p:extLst>
      <p:ext uri="{BB962C8B-B14F-4D97-AF65-F5344CB8AC3E}">
        <p14:creationId xmlns:p14="http://schemas.microsoft.com/office/powerpoint/2010/main" val="56114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b fib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0"/>
            <a:ext cx="2221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oral shaft oblique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0"/>
            <a:ext cx="4344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ekey20100462-f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"/>
            <a:ext cx="7620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eb281b9e475c9e9017608b44cc46_big_galler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19100"/>
            <a:ext cx="60007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Medical Decision Making is a Triad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3276600"/>
          </a:xfrm>
        </p:spPr>
        <p:txBody>
          <a:bodyPr/>
          <a:lstStyle/>
          <a:p>
            <a:r>
              <a:rPr lang="en-US"/>
              <a:t>History – from patients/records</a:t>
            </a:r>
          </a:p>
          <a:p>
            <a:r>
              <a:rPr lang="en-US"/>
              <a:t>Physical Examination</a:t>
            </a:r>
          </a:p>
          <a:p>
            <a:r>
              <a:rPr lang="en-US"/>
              <a:t>Confirming Studies – Imaging, Labs, etc. </a:t>
            </a:r>
          </a:p>
        </p:txBody>
      </p:sp>
    </p:spTree>
    <p:extLst>
      <p:ext uri="{BB962C8B-B14F-4D97-AF65-F5344CB8AC3E}">
        <p14:creationId xmlns:p14="http://schemas.microsoft.com/office/powerpoint/2010/main" val="350816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319l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77" y="975620"/>
            <a:ext cx="6398315" cy="51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9949886f7487841053b7eff110c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4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 grade osteosarco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168400"/>
            <a:ext cx="6059020" cy="44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ARTILAGE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Cartilage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joint </a:t>
            </a:r>
            <a:r>
              <a:rPr lang="en-US" dirty="0">
                <a:latin typeface="Times New Roman" charset="0"/>
                <a:cs typeface="Times New Roman" charset="0"/>
              </a:rPr>
              <a:t>spaces on x-rays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you </a:t>
            </a:r>
            <a:r>
              <a:rPr lang="en-US" dirty="0">
                <a:latin typeface="Times New Roman" charset="0"/>
                <a:cs typeface="Times New Roman" charset="0"/>
              </a:rPr>
              <a:t>cannot actually see cartilage on x-</a:t>
            </a:r>
            <a:r>
              <a:rPr lang="en-US" dirty="0" smtClean="0">
                <a:latin typeface="Times New Roman" charset="0"/>
                <a:cs typeface="Times New Roman" charset="0"/>
              </a:rPr>
              <a:t>rays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Widening of joint spaces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</a:t>
            </a:r>
            <a:r>
              <a:rPr lang="en-US" dirty="0" smtClean="0">
                <a:latin typeface="Times New Roman" charset="0"/>
                <a:cs typeface="Times New Roman" charset="0"/>
              </a:rPr>
              <a:t>signifies </a:t>
            </a:r>
            <a:r>
              <a:rPr lang="en-US" dirty="0">
                <a:latin typeface="Times New Roman" charset="0"/>
                <a:cs typeface="Times New Roman" charset="0"/>
              </a:rPr>
              <a:t>ligamentous injury and/or </a:t>
            </a:r>
            <a:r>
              <a:rPr lang="en-US" dirty="0" smtClean="0">
                <a:latin typeface="Times New Roman" charset="0"/>
                <a:cs typeface="Times New Roman" charset="0"/>
              </a:rPr>
              <a:t>fractures</a:t>
            </a:r>
          </a:p>
          <a:p>
            <a:pPr eaLnBrk="1" hangingPunct="1"/>
            <a:r>
              <a:rPr lang="en-US" dirty="0" smtClean="0">
                <a:latin typeface="Times New Roman" charset="0"/>
                <a:cs typeface="Times New Roman" charset="0"/>
              </a:rPr>
              <a:t>Narrowing of joint spaces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arthritis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7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eexray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24000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oa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J3-KneeXray-s_123336376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27200"/>
            <a:ext cx="4572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2556b908391114a08a15f05ca336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0"/>
            <a:ext cx="6483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5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OFT TISSUES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Soft tissues implies to look for soft tissue swelling and joint effusions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These can be signs of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Trauma 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occult fractures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Infection 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Tumors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4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REVIEW:  ABCs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adequacy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of x-ray which includes proper number of views and penetration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alignment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of x-rays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Examine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bones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throughout their entire length for fracture lines and/or distortions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Examine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cartilages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(joint spaces) for widening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tissues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for swelling/effusions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4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3581400" cy="4525963"/>
          </a:xfrm>
        </p:spPr>
        <p:txBody>
          <a:bodyPr/>
          <a:lstStyle/>
          <a:p>
            <a:r>
              <a:rPr lang="en-US"/>
              <a:t>X-ray</a:t>
            </a:r>
          </a:p>
          <a:p>
            <a:r>
              <a:rPr lang="en-US"/>
              <a:t>Ultrasound</a:t>
            </a:r>
          </a:p>
          <a:p>
            <a:r>
              <a:rPr lang="en-US"/>
              <a:t>CT Scan</a:t>
            </a:r>
          </a:p>
          <a:p>
            <a:r>
              <a:rPr lang="en-US"/>
              <a:t>MRI</a:t>
            </a:r>
          </a:p>
          <a:p>
            <a:r>
              <a:rPr lang="en-US"/>
              <a:t>Nuclear Medicine</a:t>
            </a:r>
          </a:p>
        </p:txBody>
      </p:sp>
    </p:spTree>
    <p:extLst>
      <p:ext uri="{BB962C8B-B14F-4D97-AF65-F5344CB8AC3E}">
        <p14:creationId xmlns:p14="http://schemas.microsoft.com/office/powerpoint/2010/main" val="121644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EXAMPLE # 1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1" name="Picture 2" descr="http://nypemergency.org/images/Elbowsfatpad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44958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13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 # 1…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This x-ray demonstrates a lateral elbow x-ray.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There is swelling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anteriorly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which is displaced known as a pathologic anterior fat pad sign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There is swelling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posteriorly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known as a posterior fat pad sign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Both of these are signs of an occult fracture although none are visualized on this x-ray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Remember,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 swelling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can be a sign of occult fracture!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8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>
                <a:effectLst/>
                <a:latin typeface="Times New Roman" charset="0"/>
                <a:cs typeface="Times New Roman" charset="0"/>
              </a:rPr>
              <a:t>EXAMPLE # 2…WHERE ARE THE FRACTURES?</a:t>
            </a:r>
          </a:p>
        </p:txBody>
      </p:sp>
      <p:pic>
        <p:nvPicPr>
          <p:cNvPr id="19459" name="Picture 2" descr="http://boneandspine.com/wp-content/uploads/2008/02/fracture_metacar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3200"/>
            <a:ext cx="4418013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2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 # 2…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If you follow ABCs, you will notice there is are problems with alignment on this x-ray (A)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(B)…You will notice there are fracture lines through the 2</a:t>
            </a:r>
            <a:r>
              <a:rPr lang="en-US" sz="3000" baseline="30000">
                <a:latin typeface="Times New Roman" charset="0"/>
                <a:cs typeface="Times New Roman" charset="0"/>
              </a:rPr>
              <a:t>nd</a:t>
            </a:r>
            <a:r>
              <a:rPr lang="en-US" sz="3000">
                <a:latin typeface="Times New Roman" charset="0"/>
                <a:cs typeface="Times New Roman" charset="0"/>
              </a:rPr>
              <a:t>, 3</a:t>
            </a:r>
            <a:r>
              <a:rPr lang="en-US" sz="3000" baseline="30000">
                <a:latin typeface="Times New Roman" charset="0"/>
                <a:cs typeface="Times New Roman" charset="0"/>
              </a:rPr>
              <a:t>rd</a:t>
            </a:r>
            <a:r>
              <a:rPr lang="en-US" sz="3000">
                <a:latin typeface="Times New Roman" charset="0"/>
                <a:cs typeface="Times New Roman" charset="0"/>
              </a:rPr>
              <a:t>, and 4</a:t>
            </a:r>
            <a:r>
              <a:rPr lang="en-US" sz="3000" baseline="30000">
                <a:latin typeface="Times New Roman" charset="0"/>
                <a:cs typeface="Times New Roman" charset="0"/>
              </a:rPr>
              <a:t>th</a:t>
            </a:r>
            <a:r>
              <a:rPr lang="en-US" sz="3000">
                <a:latin typeface="Times New Roman" charset="0"/>
                <a:cs typeface="Times New Roman" charset="0"/>
              </a:rPr>
              <a:t> metacarpals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These are 2</a:t>
            </a:r>
            <a:r>
              <a:rPr lang="en-US" sz="3000" baseline="30000">
                <a:latin typeface="Times New Roman" charset="0"/>
                <a:cs typeface="Times New Roman" charset="0"/>
              </a:rPr>
              <a:t>nd</a:t>
            </a:r>
            <a:r>
              <a:rPr lang="en-US" sz="3000">
                <a:latin typeface="Times New Roman" charset="0"/>
                <a:cs typeface="Times New Roman" charset="0"/>
              </a:rPr>
              <a:t>, 3</a:t>
            </a:r>
            <a:r>
              <a:rPr lang="en-US" sz="3000" baseline="30000">
                <a:latin typeface="Times New Roman" charset="0"/>
                <a:cs typeface="Times New Roman" charset="0"/>
              </a:rPr>
              <a:t>rd</a:t>
            </a:r>
            <a:r>
              <a:rPr lang="en-US" sz="3000">
                <a:latin typeface="Times New Roman" charset="0"/>
                <a:cs typeface="Times New Roman" charset="0"/>
              </a:rPr>
              <a:t>, and 4</a:t>
            </a:r>
            <a:r>
              <a:rPr lang="en-US" sz="3000" baseline="30000">
                <a:latin typeface="Times New Roman" charset="0"/>
                <a:cs typeface="Times New Roman" charset="0"/>
              </a:rPr>
              <a:t>th</a:t>
            </a:r>
            <a:r>
              <a:rPr lang="en-US" sz="3000">
                <a:latin typeface="Times New Roman" charset="0"/>
                <a:cs typeface="Times New Roman" charset="0"/>
              </a:rPr>
              <a:t>, midshaft metacarpal fractures.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A teaching point:  Notice the ring on this film. Always remove rings of patients with fractured extremities because swelling may preclude removal later.</a:t>
            </a:r>
          </a:p>
        </p:txBody>
      </p:sp>
    </p:spTree>
    <p:extLst>
      <p:ext uri="{BB962C8B-B14F-4D97-AF65-F5344CB8AC3E}">
        <p14:creationId xmlns:p14="http://schemas.microsoft.com/office/powerpoint/2010/main" val="70466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LANGUAGE OF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Important for use to describe x-rays in medical terminology.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Improves communication with orthopedic consultants</a:t>
            </a:r>
          </a:p>
        </p:txBody>
      </p:sp>
    </p:spTree>
    <p:extLst>
      <p:ext uri="{BB962C8B-B14F-4D97-AF65-F5344CB8AC3E}">
        <p14:creationId xmlns:p14="http://schemas.microsoft.com/office/powerpoint/2010/main" val="259383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LANGUAGE OF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Things you must describe (clinical and x-ray):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Open vs Closed fracture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Anatomic location of fracture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Fracture line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Relationship of fracture fragments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Neurovascular status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4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OPEN VS CLOSED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Must describe to a consultant if fracture is open or closed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Closed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Simple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No open wounds of skin near fracture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Open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Compound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Cutaneous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(open wounds) of skin near fracture site. Bone may protrude from skin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Open fractures are open complete displaced and/or comminuted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2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OPEN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Orthopedic emergency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Requires emergency orthopedic consultation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Bleeding must be controlled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Management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IV antibiotics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Tetanus prophylaxis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Pain control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Surgery for washout and reduction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0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ANATOMIC LOCATION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Describe the precise anatomic location of the fracture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if it is left or right sided bone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name of bone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location: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Proximal…Mid…Distal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To aid in this, divide bone into 1/3rds</a:t>
            </a:r>
          </a:p>
          <a:p>
            <a:pPr lvl="1"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8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FOR EXAMPLE....WHERE IS THIS LOCATED?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627" name="Picture 2" descr="http://www.szote.u-szeged.hu/radio/trauma1/traum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0675"/>
            <a:ext cx="53530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5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676400"/>
            <a:ext cx="3810000" cy="3048000"/>
          </a:xfrm>
        </p:spPr>
        <p:txBody>
          <a:bodyPr/>
          <a:lstStyle/>
          <a:p>
            <a:r>
              <a:rPr lang="en-US"/>
              <a:t>Radiation Source</a:t>
            </a:r>
          </a:p>
          <a:p>
            <a:r>
              <a:rPr lang="en-US"/>
              <a:t>Patient Exposed</a:t>
            </a:r>
          </a:p>
          <a:p>
            <a:r>
              <a:rPr lang="en-US"/>
              <a:t>Capture Image</a:t>
            </a:r>
          </a:p>
          <a:p>
            <a:r>
              <a:rPr lang="en-US"/>
              <a:t>Interpret Image  </a:t>
            </a:r>
          </a:p>
        </p:txBody>
      </p:sp>
    </p:spTree>
    <p:extLst>
      <p:ext uri="{BB962C8B-B14F-4D97-AF65-F5344CB8AC3E}">
        <p14:creationId xmlns:p14="http://schemas.microsoft.com/office/powerpoint/2010/main" val="279814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This is a closed L distal femur fracture.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 main thing I want you to take from this example is the description of location</a:t>
            </a:r>
          </a:p>
        </p:txBody>
      </p:sp>
    </p:spTree>
    <p:extLst>
      <p:ext uri="{BB962C8B-B14F-4D97-AF65-F5344CB8AC3E}">
        <p14:creationId xmlns:p14="http://schemas.microsoft.com/office/powerpoint/2010/main" val="291506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ANATOMIC LOCATION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Besides location, it is helpful to describe if the location of the fracture involves the joint space—intra-articular</a:t>
            </a:r>
          </a:p>
        </p:txBody>
      </p:sp>
    </p:spTree>
    <p:extLst>
      <p:ext uri="{BB962C8B-B14F-4D97-AF65-F5344CB8AC3E}">
        <p14:creationId xmlns:p14="http://schemas.microsoft.com/office/powerpoint/2010/main" val="139705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36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INTRA-ARTICULAR FRACTURE OF BASE 1</a:t>
            </a:r>
            <a:r>
              <a:rPr lang="en-US" sz="3600" baseline="300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ST</a:t>
            </a:r>
            <a:r>
              <a:rPr lang="en-US" sz="36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METACARPAL</a:t>
            </a:r>
          </a:p>
        </p:txBody>
      </p:sp>
      <p:pic>
        <p:nvPicPr>
          <p:cNvPr id="29699" name="Picture 2" descr="http://www.learningradiology.com/caseofweek/caseoftheweekpix/cow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305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403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Next, it is imperative to describe the type of fracture line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There are several types of fracture lines</a:t>
            </a:r>
          </a:p>
        </p:txBody>
      </p:sp>
    </p:spTree>
    <p:extLst>
      <p:ext uri="{BB962C8B-B14F-4D97-AF65-F5344CB8AC3E}">
        <p14:creationId xmlns:p14="http://schemas.microsoft.com/office/powerpoint/2010/main" val="273456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pic>
        <p:nvPicPr>
          <p:cNvPr id="31747" name="Picture 6" descr="f04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53530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9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 is a transverse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B is an oblique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C is a spiral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D is a comminuted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There is also an impacted fracture where fracture ends are compressed together</a:t>
            </a:r>
          </a:p>
        </p:txBody>
      </p:sp>
    </p:spTree>
    <p:extLst>
      <p:ext uri="{BB962C8B-B14F-4D97-AF65-F5344CB8AC3E}">
        <p14:creationId xmlns:p14="http://schemas.microsoft.com/office/powerpoint/2010/main" val="14543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WHAT TYPE OF FRACTURE LINE IS THIS???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5" name="Picture 2" descr="http://www.hawaii.edu/medicine/pediatrics/pemxray/v4c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89088"/>
            <a:ext cx="4419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3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ANS:  TRANSVERSE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Transverse fractures occur perpendicular to the long axis of the bone.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midshaft transverse humerus fracture.</a:t>
            </a:r>
          </a:p>
        </p:txBody>
      </p:sp>
    </p:spTree>
    <p:extLst>
      <p:ext uri="{BB962C8B-B14F-4D97-AF65-F5344CB8AC3E}">
        <p14:creationId xmlns:p14="http://schemas.microsoft.com/office/powerpoint/2010/main" val="334472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>
                <a:effectLst/>
                <a:latin typeface="Times New Roman" charset="0"/>
                <a:cs typeface="Times New Roman" charset="0"/>
              </a:rPr>
              <a:t>ANOTHER EXAMPLE OF FRACTURE LINE…</a:t>
            </a:r>
          </a:p>
        </p:txBody>
      </p:sp>
      <p:pic>
        <p:nvPicPr>
          <p:cNvPr id="35843" name="Picture 2" descr="http://www.wheelessonline.com/image7/lac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37052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8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ANS:  SPIRAL FRACTURE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Spiral fractures occur in a spiral fashion along the long axis of the bone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They are usually caused by a rotational force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distal spiral fracture of the fibula</a:t>
            </a:r>
          </a:p>
        </p:txBody>
      </p:sp>
    </p:spTree>
    <p:extLst>
      <p:ext uri="{BB962C8B-B14F-4D97-AF65-F5344CB8AC3E}">
        <p14:creationId xmlns:p14="http://schemas.microsoft.com/office/powerpoint/2010/main" val="236779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91400" cy="2667000"/>
          </a:xfrm>
        </p:spPr>
        <p:txBody>
          <a:bodyPr/>
          <a:lstStyle/>
          <a:p>
            <a:r>
              <a:rPr lang="en-US" dirty="0"/>
              <a:t>Ionizing Radiation </a:t>
            </a:r>
          </a:p>
          <a:p>
            <a:r>
              <a:rPr lang="en-US" dirty="0"/>
              <a:t>Radiation damages </a:t>
            </a:r>
            <a:r>
              <a:rPr lang="en-US" dirty="0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1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ONE MORE EXAMPLE…</a:t>
            </a:r>
          </a:p>
        </p:txBody>
      </p:sp>
      <p:pic>
        <p:nvPicPr>
          <p:cNvPr id="37891" name="Picture 2" descr="http://boneandspine.com/wp-content/uploads/2008/04/intertrochanteric_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4100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8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ANS:  COMMINUTED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Comminuted fractures are those with 2 or more bone fragments are present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Sometimes difficult to appreciate on x-ray but will clearly show on CT scan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R comminuted intertrochanteric fracture</a:t>
            </a:r>
          </a:p>
        </p:txBody>
      </p:sp>
    </p:spTree>
    <p:extLst>
      <p:ext uri="{BB962C8B-B14F-4D97-AF65-F5344CB8AC3E}">
        <p14:creationId xmlns:p14="http://schemas.microsoft.com/office/powerpoint/2010/main" val="230938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FRACTURE FRAGMENTS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Terms to be familiar with when describing the relationship of fracture fragments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Alignment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Angulation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Apposition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Displacement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Bayonette apposition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Distraction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Dislocation</a:t>
            </a:r>
          </a:p>
        </p:txBody>
      </p:sp>
    </p:spTree>
    <p:extLst>
      <p:ext uri="{BB962C8B-B14F-4D97-AF65-F5344CB8AC3E}">
        <p14:creationId xmlns:p14="http://schemas.microsoft.com/office/powerpoint/2010/main" val="223216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ALIGNMENT/ANGULATION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Alignment is the relationship in the longitudinal axis of one bone to another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Angulation is any deviation from normal alignment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Angulation is described in degrees of angulation of the distal fragment in relation to the proximal fragment—to measure angle draw lines through normal axis of bone and fracture fragment</a:t>
            </a:r>
          </a:p>
        </p:txBody>
      </p:sp>
    </p:spTree>
    <p:extLst>
      <p:ext uri="{BB962C8B-B14F-4D97-AF65-F5344CB8AC3E}">
        <p14:creationId xmlns:p14="http://schemas.microsoft.com/office/powerpoint/2010/main" val="175855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20 DEGREES OF ANGULATION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987" name="Picture 6" descr="angul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752600"/>
            <a:ext cx="311626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2933700" y="4838700"/>
            <a:ext cx="3048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590800" y="3733800"/>
            <a:ext cx="3200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9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OTHER TERMS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Apposition:  amount of end to end contact of the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Displacement:  use interchangeably with apposition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Bayonette apposition:  overlap of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Distraction:  displacement in the longitudinal axis of the bones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Dislocation: disruption of normal relationship of articular surfaces</a:t>
            </a:r>
          </a:p>
        </p:txBody>
      </p:sp>
    </p:spTree>
    <p:extLst>
      <p:ext uri="{BB962C8B-B14F-4D97-AF65-F5344CB8AC3E}">
        <p14:creationId xmlns:p14="http://schemas.microsoft.com/office/powerpoint/2010/main" val="76680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DESCRIBE FRACTURE FRAGMENTS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4035" name="Picture 2" descr="http://www.wheelessonline.com/image7/tib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30003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8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>
                <a:latin typeface="Times New Roman" charset="0"/>
                <a:cs typeface="Times New Roman" charset="0"/>
              </a:rPr>
              <a:t>This is a closed midshaft tibial fracture….But how do we describe the fragments?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This is an example of partial apposition; note part of the fracture fragments are touching each other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Alternatively you can describe this as displaced 1/3 the thickness of the bone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Remember aposition and displacement are interchangeable—we tend to describe displacement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Final answer:  Closed midshaft tibial fracture with moderate (33%) displacement</a:t>
            </a:r>
          </a:p>
        </p:txBody>
      </p:sp>
    </p:spTree>
    <p:extLst>
      <p:ext uri="{BB962C8B-B14F-4D97-AF65-F5344CB8AC3E}">
        <p14:creationId xmlns:p14="http://schemas.microsoft.com/office/powerpoint/2010/main" val="178093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ANOTHER ONE…</a:t>
            </a:r>
          </a:p>
        </p:txBody>
      </p:sp>
      <p:pic>
        <p:nvPicPr>
          <p:cNvPr id="46083" name="Picture 2" descr="Radiolog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8197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43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>
                <a:latin typeface="Times New Roman" charset="0"/>
                <a:cs typeface="Times New Roman" charset="0"/>
              </a:rPr>
              <a:t>There are 2 fractures on this film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Closed distal radius fracture with complete displacement. Also there is an ulnar styloid fracture which is also displaced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The displacement is especially prominent on the lateral view highlighting the importance of multiple views.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There may be intra-articular involvement as joint space is close by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Remember, remove all jewelry from extremity fractures</a:t>
            </a: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0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7600" cy="1905000"/>
          </a:xfrm>
        </p:spPr>
        <p:txBody>
          <a:bodyPr/>
          <a:lstStyle/>
          <a:p>
            <a:r>
              <a:rPr lang="en-US"/>
              <a:t>Patient Blocks Transmission of Radiation</a:t>
            </a:r>
          </a:p>
          <a:p>
            <a:pPr lvl="1"/>
            <a:r>
              <a:rPr lang="en-US"/>
              <a:t>Soft tissues Less</a:t>
            </a:r>
          </a:p>
          <a:p>
            <a:pPr lvl="1"/>
            <a:r>
              <a:rPr lang="en-US"/>
              <a:t>Bones More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BAYONETTE APPOSITION</a:t>
            </a:r>
          </a:p>
        </p:txBody>
      </p:sp>
      <p:pic>
        <p:nvPicPr>
          <p:cNvPr id="48131" name="Picture 2" descr="Radiolog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9436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3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DISLOCATION</a:t>
            </a:r>
          </a:p>
        </p:txBody>
      </p:sp>
      <p:pic>
        <p:nvPicPr>
          <p:cNvPr id="49155" name="Picture 6" descr="anterior knee di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33115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13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DISLOCATION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Note the dislocation on the previous slide; the articular surfaces of the knee no longer maintain their normal relationship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Dislocations are named by the positioin of the distal segemnt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This is an Anterior knee dislocation</a:t>
            </a:r>
          </a:p>
        </p:txBody>
      </p:sp>
    </p:spTree>
    <p:extLst>
      <p:ext uri="{BB962C8B-B14F-4D97-AF65-F5344CB8AC3E}">
        <p14:creationId xmlns:p14="http://schemas.microsoft.com/office/powerpoint/2010/main" val="33340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NEUROVASCULAR STATUS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Finally when communicating a fracture, you will want to describe if the patient has any neurovascular deficits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This is determined clinically</a:t>
            </a:r>
          </a:p>
        </p:txBody>
      </p:sp>
    </p:spTree>
    <p:extLst>
      <p:ext uri="{BB962C8B-B14F-4D97-AF65-F5344CB8AC3E}">
        <p14:creationId xmlns:p14="http://schemas.microsoft.com/office/powerpoint/2010/main" val="295840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LANGUAUGE OF FRACTURES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To review, when seeing a patient with a fracture and the x-ray, describe the following: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Open vs closed fracture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Anatomic location of fracture (distal, mid, proximal) and if fracture is intra-articular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Fracture line (transverse, oblique, spiral, comminuted)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Relationship of fracture fragments (angulation, displacement, dislocation, etc)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Neurovascular status</a:t>
            </a:r>
          </a:p>
          <a:p>
            <a:pPr lvl="1"/>
            <a:endParaRPr lang="en-US">
              <a:latin typeface="Times New Roman" charset="0"/>
              <a:cs typeface="Times New Roman" charset="0"/>
            </a:endParaRPr>
          </a:p>
          <a:p>
            <a:pPr lvl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2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DESCRIBE THIS R MIDDLE PHALANX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3251" name="Picture 6" descr="f078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18113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87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Oblique fracture of midshaft of R 4</a:t>
            </a:r>
            <a:r>
              <a:rPr lang="en-US" baseline="30000">
                <a:latin typeface="Times New Roman" charset="0"/>
                <a:cs typeface="Times New Roman" charset="0"/>
              </a:rPr>
              <a:t>th</a:t>
            </a:r>
            <a:r>
              <a:rPr lang="en-US">
                <a:latin typeface="Times New Roman" charset="0"/>
                <a:cs typeface="Times New Roman" charset="0"/>
              </a:rPr>
              <a:t> middle phalanx with minimal displacement and no angulation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Remember to comment if open vs closed &amp; neurovascular status</a:t>
            </a:r>
          </a:p>
        </p:txBody>
      </p:sp>
    </p:spTree>
    <p:extLst>
      <p:ext uri="{BB962C8B-B14F-4D97-AF65-F5344CB8AC3E}">
        <p14:creationId xmlns:p14="http://schemas.microsoft.com/office/powerpoint/2010/main" val="382089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>
                <a:effectLst/>
                <a:latin typeface="Times New Roman" charset="0"/>
                <a:cs typeface="Times New Roman" charset="0"/>
              </a:rPr>
              <a:t>DESCRIBE TO ORTHO ATTENDING…</a:t>
            </a:r>
          </a:p>
        </p:txBody>
      </p:sp>
      <p:pic>
        <p:nvPicPr>
          <p:cNvPr id="55299" name="Picture 2" descr="http://orthopedics.about.com/library/xrayimages/fxaptibf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771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This one is a bit more challenging!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 R midshaft tibia fracture displaced ½ the thickness of the bone without angulation; also there is bayonette appositioning of the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R midshaft fibular fracture with complete displacement and 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Also comment if the fracture is open vs closed &amp; neurovascular status</a:t>
            </a: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3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3200400" cy="1981200"/>
          </a:xfrm>
        </p:spPr>
        <p:txBody>
          <a:bodyPr/>
          <a:lstStyle/>
          <a:p>
            <a:r>
              <a:rPr lang="en-US"/>
              <a:t>Capture Image</a:t>
            </a:r>
          </a:p>
          <a:p>
            <a:pPr lvl="1"/>
            <a:r>
              <a:rPr lang="en-US"/>
              <a:t>Films</a:t>
            </a:r>
          </a:p>
          <a:p>
            <a:pPr lvl="1"/>
            <a:r>
              <a:rPr lang="en-US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385485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3505200" cy="1905000"/>
          </a:xfrm>
        </p:spPr>
        <p:txBody>
          <a:bodyPr/>
          <a:lstStyle/>
          <a:p>
            <a:r>
              <a:rPr lang="en-US"/>
              <a:t>Interpret Image</a:t>
            </a:r>
          </a:p>
          <a:p>
            <a:pPr lvl="1"/>
            <a:r>
              <a:rPr lang="en-US"/>
              <a:t>Radiologist</a:t>
            </a:r>
          </a:p>
          <a:p>
            <a:pPr lvl="1"/>
            <a:r>
              <a:rPr lang="en-US"/>
              <a:t>Orthopaedist </a:t>
            </a:r>
          </a:p>
        </p:txBody>
      </p:sp>
    </p:spTree>
    <p:extLst>
      <p:ext uri="{BB962C8B-B14F-4D97-AF65-F5344CB8AC3E}">
        <p14:creationId xmlns:p14="http://schemas.microsoft.com/office/powerpoint/2010/main" val="104931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6096000" cy="2209800"/>
          </a:xfrm>
        </p:spPr>
        <p:txBody>
          <a:bodyPr/>
          <a:lstStyle/>
          <a:p>
            <a:r>
              <a:rPr lang="en-US"/>
              <a:t>Best for:</a:t>
            </a:r>
          </a:p>
          <a:p>
            <a:pPr lvl="1"/>
            <a:r>
              <a:rPr lang="en-US"/>
              <a:t>Hard tissue </a:t>
            </a:r>
          </a:p>
          <a:p>
            <a:pPr lvl="1"/>
            <a:r>
              <a:rPr lang="en-US"/>
              <a:t>Bones</a:t>
            </a:r>
          </a:p>
          <a:p>
            <a:pPr lvl="1"/>
            <a:r>
              <a:rPr lang="en-US"/>
              <a:t>Often combined with other imaging</a:t>
            </a:r>
          </a:p>
        </p:txBody>
      </p:sp>
    </p:spTree>
    <p:extLst>
      <p:ext uri="{BB962C8B-B14F-4D97-AF65-F5344CB8AC3E}">
        <p14:creationId xmlns:p14="http://schemas.microsoft.com/office/powerpoint/2010/main" val="136701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1479</Words>
  <Application>Microsoft Macintosh PowerPoint</Application>
  <PresentationFormat>On-screen Show (4:3)</PresentationFormat>
  <Paragraphs>255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X-ray Interpretation Skills </vt:lpstr>
      <vt:lpstr>Medical Decision Making is a Triad</vt:lpstr>
      <vt:lpstr>Imaging</vt:lpstr>
      <vt:lpstr>X-RAY</vt:lpstr>
      <vt:lpstr>X-RAY</vt:lpstr>
      <vt:lpstr>X-RAY</vt:lpstr>
      <vt:lpstr>X-RAY</vt:lpstr>
      <vt:lpstr>X-RAY</vt:lpstr>
      <vt:lpstr>X-RAY</vt:lpstr>
      <vt:lpstr>OBJECTIVES</vt:lpstr>
      <vt:lpstr>ABCs APPROACH</vt:lpstr>
      <vt:lpstr>ADEQUACY</vt:lpstr>
      <vt:lpstr>PowerPoint Presentation</vt:lpstr>
      <vt:lpstr>ALIGNMENT</vt:lpstr>
      <vt:lpstr>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CARTILAGE</vt:lpstr>
      <vt:lpstr>PowerPoint Presentation</vt:lpstr>
      <vt:lpstr>PowerPoint Presentation</vt:lpstr>
      <vt:lpstr>PowerPoint Presentation</vt:lpstr>
      <vt:lpstr>PowerPoint Presentation</vt:lpstr>
      <vt:lpstr>SOFT TISSUES</vt:lpstr>
      <vt:lpstr>REVIEW:  ABCs</vt:lpstr>
      <vt:lpstr>EXAMPLE # 1</vt:lpstr>
      <vt:lpstr>EXAMPLE # 1…</vt:lpstr>
      <vt:lpstr>EXAMPLE # 2…WHERE ARE THE FRACTURES?</vt:lpstr>
      <vt:lpstr>EXAMPLE # 2…</vt:lpstr>
      <vt:lpstr>LANGUAGE OF FRACTURES</vt:lpstr>
      <vt:lpstr>LANGUAGE OF FRACTURES</vt:lpstr>
      <vt:lpstr>OPEN VS CLOSED</vt:lpstr>
      <vt:lpstr>OPEN FRACTURES</vt:lpstr>
      <vt:lpstr>ANATOMIC LOCATION</vt:lpstr>
      <vt:lpstr>FOR EXAMPLE....WHERE IS THIS LOCATED?</vt:lpstr>
      <vt:lpstr>EXAMPLE…</vt:lpstr>
      <vt:lpstr>ANATOMIC LOCATION</vt:lpstr>
      <vt:lpstr>INTRA-ARTICULAR FRACTURE OF BASE 1ST METACARPAL</vt:lpstr>
      <vt:lpstr>FRACTURE LINES</vt:lpstr>
      <vt:lpstr>FRACTURE LINES</vt:lpstr>
      <vt:lpstr>FRACTURE LINES</vt:lpstr>
      <vt:lpstr>WHAT TYPE OF FRACTURE LINE IS THIS???</vt:lpstr>
      <vt:lpstr>ANS:  TRANSVERSE FRACTURE</vt:lpstr>
      <vt:lpstr>ANOTHER EXAMPLE OF FRACTURE LINE…</vt:lpstr>
      <vt:lpstr>ANS:  SPIRAL FRACTURE</vt:lpstr>
      <vt:lpstr>ONE MORE EXAMPLE…</vt:lpstr>
      <vt:lpstr>ANS:  COMMINUTED FRACTURE</vt:lpstr>
      <vt:lpstr>FRACTURE FRAGMENTS</vt:lpstr>
      <vt:lpstr>ALIGNMENT/ANGULATION</vt:lpstr>
      <vt:lpstr>20 DEGREES OF ANGULATION</vt:lpstr>
      <vt:lpstr>OTHER TERMS</vt:lpstr>
      <vt:lpstr>DESCRIBE FRACTURE FRAGMENTS</vt:lpstr>
      <vt:lpstr>ANSWER</vt:lpstr>
      <vt:lpstr>ANOTHER ONE…</vt:lpstr>
      <vt:lpstr>ANSWER</vt:lpstr>
      <vt:lpstr>BAYONETTE APPOSITION</vt:lpstr>
      <vt:lpstr>DISLOCATION</vt:lpstr>
      <vt:lpstr>DISLOCATION</vt:lpstr>
      <vt:lpstr>NEUROVASCULAR STATUS</vt:lpstr>
      <vt:lpstr>LANGUAUGE OF FRACTURES</vt:lpstr>
      <vt:lpstr>DESCRIBE THIS R MIDDLE PHALANX FRACTURE</vt:lpstr>
      <vt:lpstr>ANSWER</vt:lpstr>
      <vt:lpstr>DESCRIBE TO ORTHO ATTENDING…</vt:lpstr>
      <vt:lpstr>ANSWER</vt:lpstr>
    </vt:vector>
  </TitlesOfParts>
  <Company>FOKU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interpretation skills </dc:title>
  <dc:creator>Shamrookh Alresheedi</dc:creator>
  <cp:lastModifiedBy>Shamrookh Alresheedi</cp:lastModifiedBy>
  <cp:revision>12</cp:revision>
  <dcterms:created xsi:type="dcterms:W3CDTF">2012-10-06T10:28:04Z</dcterms:created>
  <dcterms:modified xsi:type="dcterms:W3CDTF">2012-10-06T14:21:15Z</dcterms:modified>
</cp:coreProperties>
</file>