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0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70000" y="3448442"/>
            <a:ext cx="10464800" cy="1330787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Approach to trauma patient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Dr. Abdulaziz Alrabiah, MD</a:t>
            </a:r>
          </a:p>
          <a:p>
            <a:r>
              <a:t>Emergency Medicine, Trauma &amp; EMS specialist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 : Disability 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parts exam </a:t>
            </a:r>
          </a:p>
          <a:p>
            <a:pPr lvl="1"/>
            <a:r>
              <a:t>GCS : level of consciousness </a:t>
            </a:r>
          </a:p>
          <a:p>
            <a:pPr lvl="2"/>
            <a:r>
              <a:t>mild 15-14      moderate 13-9     sever &lt;8</a:t>
            </a:r>
          </a:p>
          <a:p>
            <a:pPr lvl="1"/>
            <a:r>
              <a:t>Pupil exam : normal 3 mm equal and reactive to light 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GCS </a:t>
            </a:r>
          </a:p>
        </p:txBody>
      </p:sp>
      <p:pic>
        <p:nvPicPr>
          <p:cNvPr id="151" name="Screen Shot 2016-09-18 at 10.02.5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225" y="4366790"/>
            <a:ext cx="6562845" cy="2734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creen Shot 2016-09-18 at 10.03.1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0525" y="3855342"/>
            <a:ext cx="4435383" cy="3757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 : Exposure 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Expose the patient ( cut the cloths ) and look for any injury </a:t>
            </a:r>
          </a:p>
          <a:p>
            <a:r>
              <a:t>prevent hypothermia i.e. immediately cover the patient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should I proceed?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find a pathology at any above step, don't proceed to the next step unless your correct the pathology 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295004"/>
          </a:xfrm>
          <a:prstGeom prst="rect">
            <a:avLst/>
          </a:prstGeom>
        </p:spPr>
        <p:txBody>
          <a:bodyPr/>
          <a:lstStyle>
            <a:lvl1pPr defTabSz="397256">
              <a:defRPr sz="5440"/>
            </a:lvl1pPr>
          </a:lstStyle>
          <a:p>
            <a:r>
              <a:t>A : Airway + C-spine immobilisation 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052" indent="-416052" defTabSz="531622">
              <a:spcBef>
                <a:spcPts val="3800"/>
              </a:spcBef>
              <a:defRPr sz="3458"/>
            </a:pPr>
            <a:r>
              <a:t>A : Airway pathology </a:t>
            </a:r>
          </a:p>
          <a:p>
            <a:pPr marL="832104" lvl="1" indent="-416052" defTabSz="531622">
              <a:spcBef>
                <a:spcPts val="3800"/>
              </a:spcBef>
              <a:defRPr sz="3458"/>
            </a:pPr>
            <a:r>
              <a:t>visible FB </a:t>
            </a:r>
          </a:p>
          <a:p>
            <a:pPr marL="832104" lvl="1" indent="-416052" defTabSz="531622">
              <a:spcBef>
                <a:spcPts val="3800"/>
              </a:spcBef>
              <a:defRPr sz="3458"/>
            </a:pPr>
            <a:r>
              <a:t>bleeding </a:t>
            </a:r>
          </a:p>
          <a:p>
            <a:pPr marL="832104" lvl="1" indent="-416052" defTabSz="531622">
              <a:spcBef>
                <a:spcPts val="3800"/>
              </a:spcBef>
              <a:defRPr sz="3458"/>
            </a:pPr>
            <a:r>
              <a:t>stridor i.e. expanding neck heamtoma  </a:t>
            </a:r>
          </a:p>
          <a:p>
            <a:pPr marL="832104" lvl="1" indent="-416052" defTabSz="531622">
              <a:spcBef>
                <a:spcPts val="3800"/>
              </a:spcBef>
              <a:defRPr sz="3458"/>
            </a:pPr>
            <a:r>
              <a:t>Rx : remove visible FB , suction blood , Intubation if stridor present 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if C-spine fractured, neck already immobilised 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 : Breathing 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756" indent="-333756" defTabSz="426466">
              <a:spcBef>
                <a:spcPts val="3000"/>
              </a:spcBef>
              <a:defRPr sz="2774"/>
            </a:pPr>
            <a:r>
              <a:t>looking for tension pneumothorax </a:t>
            </a:r>
          </a:p>
          <a:p>
            <a:pPr marL="667512" lvl="1" indent="-333756" defTabSz="426466">
              <a:spcBef>
                <a:spcPts val="3000"/>
              </a:spcBef>
              <a:defRPr sz="2774"/>
            </a:pPr>
            <a:r>
              <a:t>it is clinical diagnosis </a:t>
            </a:r>
          </a:p>
          <a:p>
            <a:pPr marL="667512" lvl="1" indent="-333756" defTabSz="426466">
              <a:spcBef>
                <a:spcPts val="3000"/>
              </a:spcBef>
              <a:defRPr sz="2774"/>
            </a:pPr>
            <a:r>
              <a:t>signs: tachycardia, hypotension, tracheal deviation to opposite site, decrease air entry in same site and hyper resonant to percussion. </a:t>
            </a:r>
          </a:p>
          <a:p>
            <a:pPr marL="667512" lvl="1" indent="-333756" defTabSz="426466">
              <a:spcBef>
                <a:spcPts val="3000"/>
              </a:spcBef>
              <a:defRPr sz="2774"/>
            </a:pPr>
            <a:r>
              <a:t>treatment :</a:t>
            </a:r>
          </a:p>
          <a:p>
            <a:pPr marL="1001268" lvl="2" indent="-333756" defTabSz="426466">
              <a:spcBef>
                <a:spcPts val="3000"/>
              </a:spcBef>
              <a:defRPr sz="2774"/>
            </a:pPr>
            <a:r>
              <a:t>needle decompression ( 2nd intercostal space, mid clavicular line ) </a:t>
            </a:r>
          </a:p>
          <a:p>
            <a:pPr marL="1001268" lvl="2" indent="-333756" defTabSz="426466">
              <a:spcBef>
                <a:spcPts val="3000"/>
              </a:spcBef>
              <a:defRPr sz="2774"/>
            </a:pPr>
            <a:r>
              <a:t>then insertion of chest drain ( 5th intercostal space, between anterior and mid axillae line ) 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creen Shot 2016-09-18 at 11.45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8150" y="1016000"/>
            <a:ext cx="9588500" cy="772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C : Circulation and bleeding control 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052" indent="-416052" defTabSz="531622">
              <a:spcBef>
                <a:spcPts val="3800"/>
              </a:spcBef>
              <a:defRPr sz="3458"/>
            </a:pPr>
            <a:r>
              <a:t>control external bleeding 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fluid replacement </a:t>
            </a:r>
          </a:p>
          <a:p>
            <a:pPr marL="832104" lvl="1" indent="-416052" defTabSz="531622">
              <a:spcBef>
                <a:spcPts val="3800"/>
              </a:spcBef>
              <a:defRPr sz="3458"/>
            </a:pPr>
            <a:r>
              <a:t>ringer lactate &gt; normal saline , due to less hyperchloremic metabolic acidosis </a:t>
            </a:r>
          </a:p>
          <a:p>
            <a:pPr marL="832104" lvl="1" indent="-416052" defTabSz="531622">
              <a:spcBef>
                <a:spcPts val="3800"/>
              </a:spcBef>
              <a:defRPr sz="3458"/>
            </a:pPr>
            <a:r>
              <a:t>give 2 L max. if no response </a:t>
            </a:r>
          </a:p>
          <a:p>
            <a:pPr marL="832104" lvl="1" indent="-416052" defTabSz="531622">
              <a:spcBef>
                <a:spcPts val="3800"/>
              </a:spcBef>
              <a:defRPr sz="3458"/>
            </a:pPr>
            <a:r>
              <a:t>start blood transfusion </a:t>
            </a:r>
          </a:p>
          <a:p>
            <a:pPr marL="1248156" lvl="2" indent="-416052" defTabSz="531622">
              <a:spcBef>
                <a:spcPts val="3800"/>
              </a:spcBef>
              <a:defRPr sz="3458"/>
            </a:pPr>
            <a:r>
              <a:t>RBC, PLT , FFP at ratio of 1:1:1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 : Disability 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GCS less than or equal 8 —&gt; intubate the patient using rapid sequence intubation “RSI” 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 : Exposure 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expose the patient </a:t>
            </a:r>
          </a:p>
          <a:p>
            <a:r>
              <a:t>present hypothermia </a:t>
            </a:r>
          </a:p>
          <a:p>
            <a:r>
              <a:t>look for any bruise, deformity </a:t>
            </a:r>
          </a:p>
          <a:p>
            <a:r>
              <a:t>correct the correctable pathology i.e. deformed limb reduction.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Objective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Fun part of EM </a:t>
            </a:r>
          </a:p>
          <a:p>
            <a:r>
              <a:t>Primary Survey </a:t>
            </a:r>
          </a:p>
          <a:p>
            <a:r>
              <a:t>Secondary survey </a:t>
            </a:r>
          </a:p>
          <a:p>
            <a:r>
              <a:t>Investigations in each survey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1270000" y="4112914"/>
            <a:ext cx="10464800" cy="1527772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Adjunct to Primary survey 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BGL  test 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not ever forget glucose !!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X-ray 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C-spine X-ray ( 3 views ) </a:t>
            </a:r>
          </a:p>
          <a:p>
            <a:pPr lvl="1"/>
            <a:r>
              <a:t>lateral </a:t>
            </a:r>
          </a:p>
          <a:p>
            <a:pPr lvl="1"/>
            <a:r>
              <a:t>anterior - posterior</a:t>
            </a:r>
          </a:p>
          <a:p>
            <a:pPr lvl="1"/>
            <a:r>
              <a:t>open mouth </a:t>
            </a:r>
          </a:p>
          <a:p>
            <a:r>
              <a:t>chest x-ray </a:t>
            </a:r>
          </a:p>
          <a:p>
            <a:r>
              <a:t>pelvic X-ray 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creen Shot 2016-09-18 at 12.28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1009650"/>
            <a:ext cx="6731000" cy="773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creen Shot 2016-09-18 at 12.29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2650" y="2374900"/>
            <a:ext cx="3619500" cy="500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reen Shot 2016-09-18 at 12.30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4050" y="2635250"/>
            <a:ext cx="9156700" cy="448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creen Shot 2016-09-18 at 12.31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0095" y="1935167"/>
            <a:ext cx="7904610" cy="5883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creen Shot 2016-09-18 at 12.32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400" y="1003300"/>
            <a:ext cx="9398000" cy="774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eFAST scan 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ultrasound of the chest and abdomen </a:t>
            </a:r>
          </a:p>
          <a:p>
            <a:r>
              <a:t>aim to </a:t>
            </a:r>
          </a:p>
          <a:p>
            <a:pPr lvl="1"/>
            <a:r>
              <a:t>detect pneumothorax </a:t>
            </a:r>
          </a:p>
          <a:p>
            <a:pPr lvl="1"/>
            <a:r>
              <a:t>detect intor-peritoneal bleed and pericardial effusion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RUQ scan </a:t>
            </a:r>
          </a:p>
        </p:txBody>
      </p:sp>
      <p:pic>
        <p:nvPicPr>
          <p:cNvPr id="199" name="Screen Shot 2016-09-18 at 12.38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140" y="2749432"/>
            <a:ext cx="5483474" cy="4254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creen Shot 2016-09-18 at 12.38.0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6796" y="2749432"/>
            <a:ext cx="5207483" cy="4254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Fun part why?! 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Every one try to participate </a:t>
            </a:r>
          </a:p>
          <a:p>
            <a:r>
              <a:t>Well structured approach </a:t>
            </a:r>
          </a:p>
          <a:p>
            <a:r>
              <a:t>Courses available ( EMST, ATLS) 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LUQ scan </a:t>
            </a:r>
          </a:p>
        </p:txBody>
      </p:sp>
      <p:pic>
        <p:nvPicPr>
          <p:cNvPr id="203" name="Screen Shot 2016-09-18 at 12.40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619" y="3341304"/>
            <a:ext cx="5211267" cy="3946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creen Shot 2016-09-18 at 12.42.0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4454" y="3341304"/>
            <a:ext cx="5784761" cy="3946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Bladder scan </a:t>
            </a:r>
          </a:p>
        </p:txBody>
      </p:sp>
      <p:pic>
        <p:nvPicPr>
          <p:cNvPr id="207" name="Screen Shot 2016-09-18 at 12.43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644" y="3681119"/>
            <a:ext cx="5402958" cy="4118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creen Shot 2016-09-18 at 12.44.0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8489" y="3710197"/>
            <a:ext cx="5402958" cy="4060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Pericardial scan </a:t>
            </a:r>
          </a:p>
        </p:txBody>
      </p:sp>
      <p:pic>
        <p:nvPicPr>
          <p:cNvPr id="211" name="Screen Shot 2016-09-18 at 12.46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198" y="3746997"/>
            <a:ext cx="5494972" cy="398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Screen Shot 2016-09-18 at 12.47.2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5982" y="3746997"/>
            <a:ext cx="5321301" cy="3986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Lung Scan</a:t>
            </a:r>
          </a:p>
        </p:txBody>
      </p:sp>
      <p:pic>
        <p:nvPicPr>
          <p:cNvPr id="215" name="Screen Shot 2016-09-18 at 12.54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7350" y="3213100"/>
            <a:ext cx="7150100" cy="505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Secondary Survey 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Secondary Survey 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AMPLE history </a:t>
            </a:r>
          </a:p>
          <a:p>
            <a:r>
              <a:t>head to Toe exam 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Secondary Survey 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: Allergy </a:t>
            </a:r>
          </a:p>
          <a:p>
            <a:r>
              <a:t>M : Medications</a:t>
            </a:r>
          </a:p>
          <a:p>
            <a:r>
              <a:t>P : past medical/Surgical History , Pregnancy </a:t>
            </a:r>
          </a:p>
          <a:p>
            <a:r>
              <a:t>L : last meal and drink </a:t>
            </a:r>
          </a:p>
          <a:p>
            <a:r>
              <a:t>E : event = mechanism of injury 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head &amp; face exam 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laceration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bleeding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deformity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missed teeth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CSF leakage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raccoon’s eye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Battle sign </a:t>
            </a:r>
          </a:p>
        </p:txBody>
      </p:sp>
      <p:pic>
        <p:nvPicPr>
          <p:cNvPr id="227" name="Screen Shot 2016-09-18 at 12.59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9575" y="6123266"/>
            <a:ext cx="4242448" cy="2865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Screen Shot 2016-09-18 at 12.59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4410" y="3024782"/>
            <a:ext cx="4892778" cy="2865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Neck 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bruise </a:t>
            </a:r>
          </a:p>
          <a:p>
            <a:r>
              <a:t>wound </a:t>
            </a:r>
          </a:p>
          <a:p>
            <a:r>
              <a:t>bleeding </a:t>
            </a:r>
          </a:p>
          <a:p>
            <a:r>
              <a:t>haematoma i.e. expanding 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chest 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like primary survey </a:t>
            </a:r>
          </a:p>
          <a:p>
            <a:r>
              <a:t>cardio exam </a:t>
            </a:r>
          </a:p>
          <a:p>
            <a:r>
              <a:t>chest wall tenderness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Primary survey 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: Airway and C-spine immobilisation </a:t>
            </a:r>
          </a:p>
          <a:p>
            <a:r>
              <a:t>B : Breathing </a:t>
            </a:r>
          </a:p>
          <a:p>
            <a:r>
              <a:t>C : Circulation and Bleeding control </a:t>
            </a:r>
          </a:p>
          <a:p>
            <a:r>
              <a:t>D : Disability </a:t>
            </a:r>
          </a:p>
          <a:p>
            <a:r>
              <a:t>E : Exposure 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Abdomen 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bruise </a:t>
            </a:r>
          </a:p>
          <a:p>
            <a:r>
              <a:t>wounds</a:t>
            </a:r>
          </a:p>
          <a:p>
            <a:r>
              <a:t>distension </a:t>
            </a:r>
          </a:p>
          <a:p>
            <a:r>
              <a:t>tenderness 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Pelvis 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lateral compression of pelvis —&gt; to check for instability 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Genital exam 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blood at urethral meatus i.e. urethral injury </a:t>
            </a:r>
          </a:p>
          <a:p>
            <a:pPr lvl="1"/>
            <a:r>
              <a:t>cation in putting urinary catheter </a:t>
            </a:r>
          </a:p>
          <a:p>
            <a:pPr lvl="1"/>
            <a:r>
              <a:t>perform retrograde urethrogram before insertion 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upper and lower limb exam 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deformity </a:t>
            </a:r>
          </a:p>
          <a:p>
            <a:r>
              <a:t>loss of pulse </a:t>
            </a:r>
          </a:p>
          <a:p>
            <a:r>
              <a:t>loss of motor and sensory function 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 exam 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log roll!</a:t>
            </a:r>
          </a:p>
          <a:p>
            <a:pPr lvl="1"/>
            <a:r>
              <a:t>spine exam top to bottom, looking for spinal tenderness , deformity </a:t>
            </a:r>
          </a:p>
          <a:p>
            <a:pPr lvl="1"/>
            <a:r>
              <a:t>wound , laceration </a:t>
            </a:r>
          </a:p>
          <a:p>
            <a:pPr lvl="1"/>
            <a:r>
              <a:t>bruise</a:t>
            </a:r>
          </a:p>
          <a:p>
            <a:pPr lvl="1"/>
            <a:r>
              <a:t>do rectal exam </a:t>
            </a:r>
          </a:p>
        </p:txBody>
      </p:sp>
      <p:pic>
        <p:nvPicPr>
          <p:cNvPr id="250" name="Screen Shot 2016-09-18 at 1.09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3255" y="5234056"/>
            <a:ext cx="5545270" cy="4115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Adjunct to secondary survey 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X-rays limbs </a:t>
            </a:r>
          </a:p>
          <a:p>
            <a:r>
              <a:t>CT scan</a:t>
            </a:r>
          </a:p>
          <a:p>
            <a:r>
              <a:t>blood tests </a:t>
            </a:r>
          </a:p>
          <a:p>
            <a:r>
              <a:t>group and safe blood </a:t>
            </a:r>
          </a:p>
          <a:p>
            <a:r>
              <a:t>urine test : for blood and pregnancy 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993230"/>
          </a:xfrm>
          <a:prstGeom prst="rect">
            <a:avLst/>
          </a:prstGeom>
        </p:spPr>
        <p:txBody>
          <a:bodyPr/>
          <a:lstStyle>
            <a:lvl1pPr defTabSz="397256">
              <a:defRPr sz="5440"/>
            </a:lvl1pPr>
          </a:lstStyle>
          <a:p>
            <a:r>
              <a:t>A : Airway + C-spine immobilisation 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evaluate for patent airway </a:t>
            </a:r>
          </a:p>
          <a:p>
            <a:pPr lvl="1"/>
            <a:r>
              <a:t>if patient is able to talk clearly —&gt; patent airway i.e. clear from obstruction </a:t>
            </a:r>
          </a:p>
          <a:p>
            <a:r>
              <a:t>C-spine : must be immobilised </a:t>
            </a:r>
          </a:p>
          <a:p>
            <a:pPr lvl="1"/>
            <a:r>
              <a:t>i.e. application of c-collar, foam pads taped to forehead or ask the patient to keep still !!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131590"/>
          </a:xfrm>
          <a:prstGeom prst="rect">
            <a:avLst/>
          </a:prstGeom>
        </p:spPr>
        <p:txBody>
          <a:bodyPr/>
          <a:lstStyle>
            <a:lvl1pPr defTabSz="397256">
              <a:defRPr sz="5440"/>
            </a:lvl1pPr>
          </a:lstStyle>
          <a:p>
            <a:r>
              <a:t>A : Airway + C-spine immobilisation </a:t>
            </a:r>
          </a:p>
        </p:txBody>
      </p:sp>
      <p:pic>
        <p:nvPicPr>
          <p:cNvPr id="135" name="Screen Shot 2016-09-18 at 9.36.2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887" y="4597400"/>
            <a:ext cx="3708401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creen Shot 2016-09-18 at 9.37.0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5917" y="3206750"/>
            <a:ext cx="5080001" cy="506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 : Breathing 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check: </a:t>
            </a:r>
          </a:p>
          <a:p>
            <a:pPr lvl="1"/>
            <a:r>
              <a:t>paradoxical movement of chest wall segment </a:t>
            </a:r>
          </a:p>
          <a:p>
            <a:pPr lvl="1"/>
            <a:r>
              <a:t>tracheal deviation </a:t>
            </a:r>
          </a:p>
          <a:p>
            <a:pPr lvl="1"/>
            <a:r>
              <a:t>chest wall tenderness </a:t>
            </a:r>
          </a:p>
          <a:p>
            <a:pPr lvl="1"/>
            <a:r>
              <a:t>equal air entry bilateral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C : Circulation and bleeding control 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7743" indent="-237743" defTabSz="303783">
              <a:spcBef>
                <a:spcPts val="2100"/>
              </a:spcBef>
              <a:defRPr sz="1975"/>
            </a:pPr>
            <a:r>
              <a:t>vital signs i.e. pulse, BP 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skin colour 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presence or absence of peripheral pulse i.e. U &amp; L limbs 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control bleeding </a:t>
            </a:r>
          </a:p>
          <a:p>
            <a:pPr marL="475487" lvl="1" indent="-237743" defTabSz="303783">
              <a:spcBef>
                <a:spcPts val="2100"/>
              </a:spcBef>
              <a:defRPr sz="1975"/>
            </a:pPr>
            <a:r>
              <a:t>direct pressure ( the best ) </a:t>
            </a:r>
          </a:p>
          <a:p>
            <a:pPr marL="475487" lvl="1" indent="-237743" defTabSz="303783">
              <a:spcBef>
                <a:spcPts val="2100"/>
              </a:spcBef>
              <a:defRPr sz="1975"/>
            </a:pPr>
            <a:r>
              <a:t>application of tourniquet </a:t>
            </a:r>
          </a:p>
          <a:p>
            <a:pPr marL="475487" lvl="1" indent="-237743" defTabSz="303783">
              <a:spcBef>
                <a:spcPts val="2100"/>
              </a:spcBef>
              <a:defRPr sz="1975"/>
            </a:pPr>
            <a:r>
              <a:t>limb elevation </a:t>
            </a:r>
          </a:p>
          <a:p>
            <a:pPr marL="475487" lvl="1" indent="-237743" defTabSz="303783">
              <a:spcBef>
                <a:spcPts val="2100"/>
              </a:spcBef>
              <a:defRPr sz="1975"/>
            </a:pPr>
            <a:r>
              <a:t>vessels clamp ( vascular clamp) 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place two large IV access ( 14G , 16G , 18G) 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if failed , do IO access i.e. proximal tibia, humorous 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no central line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creen Shot 2016-09-18 at 9.55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990" y="3416709"/>
            <a:ext cx="5180708" cy="2920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Screen Shot 2016-09-18 at 9.55.5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5576" y="2731665"/>
            <a:ext cx="4783403" cy="4290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مخصص</PresentationFormat>
  <Paragraphs>156</Paragraphs>
  <Slides>46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0" baseType="lpstr">
      <vt:lpstr>Helvetica</vt:lpstr>
      <vt:lpstr>Helvetica Light</vt:lpstr>
      <vt:lpstr>Helvetica Neue</vt:lpstr>
      <vt:lpstr>Gradient</vt:lpstr>
      <vt:lpstr>Approach to trauma patient</vt:lpstr>
      <vt:lpstr>Objective</vt:lpstr>
      <vt:lpstr>Fun part why?! </vt:lpstr>
      <vt:lpstr>Primary survey </vt:lpstr>
      <vt:lpstr>A : Airway + C-spine immobilisation </vt:lpstr>
      <vt:lpstr>A : Airway + C-spine immobilisation </vt:lpstr>
      <vt:lpstr>B : Breathing </vt:lpstr>
      <vt:lpstr>C : Circulation and bleeding control </vt:lpstr>
      <vt:lpstr>عرض تقديمي في PowerPoint</vt:lpstr>
      <vt:lpstr>D : Disability </vt:lpstr>
      <vt:lpstr>GCS </vt:lpstr>
      <vt:lpstr>E : Exposure </vt:lpstr>
      <vt:lpstr>How should I proceed?</vt:lpstr>
      <vt:lpstr>A : Airway + C-spine immobilisation </vt:lpstr>
      <vt:lpstr>B : Breathing </vt:lpstr>
      <vt:lpstr>عرض تقديمي في PowerPoint</vt:lpstr>
      <vt:lpstr>C : Circulation and bleeding control </vt:lpstr>
      <vt:lpstr>D : Disability </vt:lpstr>
      <vt:lpstr>E : Exposure </vt:lpstr>
      <vt:lpstr>Adjunct to Primary survey </vt:lpstr>
      <vt:lpstr>BGL  test </vt:lpstr>
      <vt:lpstr>X-ray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eFAST scan </vt:lpstr>
      <vt:lpstr>RUQ scan </vt:lpstr>
      <vt:lpstr>LUQ scan </vt:lpstr>
      <vt:lpstr>Bladder scan </vt:lpstr>
      <vt:lpstr>Pericardial scan </vt:lpstr>
      <vt:lpstr>Lung Scan</vt:lpstr>
      <vt:lpstr>Secondary Survey </vt:lpstr>
      <vt:lpstr>Secondary Survey </vt:lpstr>
      <vt:lpstr>Secondary Survey </vt:lpstr>
      <vt:lpstr>head &amp; face exam </vt:lpstr>
      <vt:lpstr>Neck </vt:lpstr>
      <vt:lpstr>chest </vt:lpstr>
      <vt:lpstr>Abdomen </vt:lpstr>
      <vt:lpstr>Pelvis </vt:lpstr>
      <vt:lpstr>Genital exam </vt:lpstr>
      <vt:lpstr>upper and lower limb exam </vt:lpstr>
      <vt:lpstr>back exam </vt:lpstr>
      <vt:lpstr>Adjunct to secondary survey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trauma patient</dc:title>
  <dc:creator>Hissa</dc:creator>
  <cp:lastModifiedBy>Hissa</cp:lastModifiedBy>
  <cp:revision>1</cp:revision>
  <dcterms:modified xsi:type="dcterms:W3CDTF">2017-02-06T04:34:30Z</dcterms:modified>
</cp:coreProperties>
</file>