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9" r:id="rId1"/>
  </p:sldMasterIdLst>
  <p:notesMasterIdLst>
    <p:notesMasterId r:id="rId60"/>
  </p:notesMasterIdLst>
  <p:sldIdLst>
    <p:sldId id="391" r:id="rId2"/>
    <p:sldId id="475" r:id="rId3"/>
    <p:sldId id="408" r:id="rId4"/>
    <p:sldId id="410" r:id="rId5"/>
    <p:sldId id="412" r:id="rId6"/>
    <p:sldId id="446" r:id="rId7"/>
    <p:sldId id="476" r:id="rId8"/>
    <p:sldId id="477" r:id="rId9"/>
    <p:sldId id="429" r:id="rId10"/>
    <p:sldId id="430" r:id="rId11"/>
    <p:sldId id="439" r:id="rId12"/>
    <p:sldId id="413" r:id="rId13"/>
    <p:sldId id="418" r:id="rId14"/>
    <p:sldId id="349" r:id="rId15"/>
    <p:sldId id="469" r:id="rId16"/>
    <p:sldId id="470" r:id="rId17"/>
    <p:sldId id="341" r:id="rId18"/>
    <p:sldId id="447" r:id="rId19"/>
    <p:sldId id="450" r:id="rId20"/>
    <p:sldId id="451" r:id="rId21"/>
    <p:sldId id="448" r:id="rId22"/>
    <p:sldId id="435" r:id="rId23"/>
    <p:sldId id="257" r:id="rId24"/>
    <p:sldId id="474" r:id="rId25"/>
    <p:sldId id="462" r:id="rId26"/>
    <p:sldId id="454" r:id="rId27"/>
    <p:sldId id="432" r:id="rId28"/>
    <p:sldId id="433" r:id="rId29"/>
    <p:sldId id="389" r:id="rId30"/>
    <p:sldId id="467" r:id="rId31"/>
    <p:sldId id="388" r:id="rId32"/>
    <p:sldId id="471" r:id="rId33"/>
    <p:sldId id="473" r:id="rId34"/>
    <p:sldId id="472" r:id="rId35"/>
    <p:sldId id="405" r:id="rId36"/>
    <p:sldId id="468" r:id="rId37"/>
    <p:sldId id="313" r:id="rId38"/>
    <p:sldId id="463" r:id="rId39"/>
    <p:sldId id="326" r:id="rId40"/>
    <p:sldId id="362" r:id="rId41"/>
    <p:sldId id="364" r:id="rId42"/>
    <p:sldId id="354" r:id="rId43"/>
    <p:sldId id="259" r:id="rId44"/>
    <p:sldId id="465" r:id="rId45"/>
    <p:sldId id="363" r:id="rId46"/>
    <p:sldId id="367" r:id="rId47"/>
    <p:sldId id="445" r:id="rId48"/>
    <p:sldId id="443" r:id="rId49"/>
    <p:sldId id="444" r:id="rId50"/>
    <p:sldId id="442" r:id="rId51"/>
    <p:sldId id="359" r:id="rId52"/>
    <p:sldId id="357" r:id="rId53"/>
    <p:sldId id="407" r:id="rId54"/>
    <p:sldId id="281" r:id="rId55"/>
    <p:sldId id="395" r:id="rId56"/>
    <p:sldId id="269" r:id="rId57"/>
    <p:sldId id="355" r:id="rId58"/>
    <p:sldId id="335" r:id="rId5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000099"/>
    <a:srgbClr val="00FFCC"/>
    <a:srgbClr val="CC0000"/>
    <a:srgbClr val="FFFFCC"/>
    <a:srgbClr val="FFFF99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31"/>
  </p:normalViewPr>
  <p:slideViewPr>
    <p:cSldViewPr>
      <p:cViewPr varScale="1">
        <p:scale>
          <a:sx n="97" d="100"/>
          <a:sy n="97" d="100"/>
        </p:scale>
        <p:origin x="144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4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wmf"/><Relationship Id="rId12" Type="http://schemas.openxmlformats.org/officeDocument/2006/relationships/image" Target="../media/image17.wmf"/><Relationship Id="rId13" Type="http://schemas.openxmlformats.org/officeDocument/2006/relationships/image" Target="../media/image18.wmf"/><Relationship Id="rId14" Type="http://schemas.openxmlformats.org/officeDocument/2006/relationships/image" Target="../media/image19.wmf"/><Relationship Id="rId15" Type="http://schemas.openxmlformats.org/officeDocument/2006/relationships/image" Target="../media/image20.wmf"/><Relationship Id="rId16" Type="http://schemas.openxmlformats.org/officeDocument/2006/relationships/image" Target="../media/image21.wmf"/><Relationship Id="rId1" Type="http://schemas.openxmlformats.org/officeDocument/2006/relationships/image" Target="../media/image6.wmf"/><Relationship Id="rId2" Type="http://schemas.openxmlformats.org/officeDocument/2006/relationships/image" Target="../media/image7.wmf"/><Relationship Id="rId3" Type="http://schemas.openxmlformats.org/officeDocument/2006/relationships/image" Target="../media/image8.wmf"/><Relationship Id="rId4" Type="http://schemas.openxmlformats.org/officeDocument/2006/relationships/image" Target="../media/image9.wmf"/><Relationship Id="rId5" Type="http://schemas.openxmlformats.org/officeDocument/2006/relationships/image" Target="../media/image10.wmf"/><Relationship Id="rId6" Type="http://schemas.openxmlformats.org/officeDocument/2006/relationships/image" Target="../media/image11.wmf"/><Relationship Id="rId7" Type="http://schemas.openxmlformats.org/officeDocument/2006/relationships/image" Target="../media/image12.wmf"/><Relationship Id="rId8" Type="http://schemas.openxmlformats.org/officeDocument/2006/relationships/image" Target="../media/image13.wmf"/><Relationship Id="rId9" Type="http://schemas.openxmlformats.org/officeDocument/2006/relationships/image" Target="../media/image14.wmf"/><Relationship Id="rId10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Relationship Id="rId2" Type="http://schemas.openxmlformats.org/officeDocument/2006/relationships/image" Target="../media/image5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A5B6A9ED-5B00-0246-B86D-60817A6C673A}" type="datetimeFigureOut">
              <a:rPr lang="en-US"/>
              <a:pPr>
                <a:defRPr/>
              </a:pPr>
              <a:t>12/19/16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D6E286-AE91-454D-923A-62753F8D32AE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57200" eaLnBrk="1" hangingPunct="1">
              <a:spcBef>
                <a:spcPct val="0"/>
              </a:spcBef>
            </a:pPr>
            <a:r>
              <a:rPr lang="en-US" altLang="en-US"/>
              <a:t>Any question</a:t>
            </a:r>
          </a:p>
          <a:p>
            <a:pPr defTabSz="457200"/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9D5D6DE4-137D-FB45-B4C1-79125FDEC359}" type="slidenum">
              <a:rPr lang="en-US" altLang="en-US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ar-SA">
              <a:ea typeface="Arial" charset="0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E950F8DD-814E-6B4C-AAD7-C64FB19ECCD8}" type="slidenum">
              <a:rPr lang="en-US" altLang="ar-SA"/>
              <a:pPr/>
              <a:t>38</a:t>
            </a:fld>
            <a:endParaRPr lang="en-US" altLang="ar-SA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EG" altLang="en-US">
              <a:ea typeface="Arial" charset="0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2D35B071-E71C-144F-B630-8918C9886713}" type="slidenum">
              <a:rPr lang="ar-SA" altLang="en-US"/>
              <a:pPr/>
              <a:t>40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EG" altLang="en-US">
              <a:ea typeface="Arial" charset="0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40896DCE-A344-4949-A5B8-ABC5C10065F2}" type="slidenum">
              <a:rPr lang="ar-SA" altLang="en-US"/>
              <a:pPr/>
              <a:t>41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EG" altLang="en-US">
              <a:ea typeface="Arial" charset="0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2C6CBB0E-BF13-5E4A-B7FA-6D6C3DCDC212}" type="slidenum">
              <a:rPr lang="ar-SA" altLang="en-US"/>
              <a:pPr/>
              <a:t>45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665CEB08-E3CD-C648-ADBA-B7E76015F0C3}" type="slidenum">
              <a:rPr lang="en-US" altLang="en-US"/>
              <a:pPr/>
              <a:t>48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SA" altLang="en-US">
              <a:ea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SA" altLang="en-US">
              <a:ea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SA" altLang="en-US">
              <a:ea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ar-SA">
              <a:ea typeface="Arial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C0755332-BB1C-9E49-AF4E-D7B5181F31CE}" type="slidenum">
              <a:rPr lang="en-US" altLang="ar-SA"/>
              <a:pPr/>
              <a:t>16</a:t>
            </a:fld>
            <a:endParaRPr lang="en-US" altLang="ar-S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SA" altLang="en-US">
              <a:ea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SA" altLang="en-US">
              <a:ea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SA" altLang="en-US">
              <a:ea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SA" altLang="en-US">
              <a:ea typeface="Arial" charset="0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0" hangingPunct="0"/>
            <a:fld id="{84204D56-C6E0-9D44-8F55-EB2623BC0D2A}" type="slidenum">
              <a:rPr lang="en-US" altLang="en-US"/>
              <a:pPr eaLnBrk="0" hangingPunct="0"/>
              <a:t>31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658938" y="1600200"/>
            <a:ext cx="6837362" cy="3200400"/>
            <a:chOff x="1045" y="1008"/>
            <a:chExt cx="4307" cy="2016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i="0" smtClean="0">
                <a:latin typeface="Times New Roman" pitchFamily="18" charset="0"/>
                <a:ea typeface="+mn-ea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i="0" smtClean="0">
                <a:latin typeface="Times New Roman" pitchFamily="18" charset="0"/>
                <a:ea typeface="+mn-ea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i="0" smtClean="0">
                <a:latin typeface="Times New Roman" pitchFamily="18" charset="0"/>
                <a:ea typeface="+mn-ea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i="0" smtClean="0">
                <a:latin typeface="Times New Roman" pitchFamily="18" charset="0"/>
                <a:ea typeface="+mn-ea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i="0" smtClean="0">
                <a:latin typeface="Times New Roman" pitchFamily="18" charset="0"/>
                <a:ea typeface="+mn-ea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i="0" smtClean="0">
                <a:latin typeface="Times New Roman" pitchFamily="18" charset="0"/>
                <a:ea typeface="+mn-ea"/>
              </a:endParaRPr>
            </a:p>
          </p:txBody>
        </p:sp>
      </p:grpSp>
      <p:sp>
        <p:nvSpPr>
          <p:cNvPr id="615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5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505200"/>
            <a:ext cx="64008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D5AD2-380C-3443-AF0A-F0389B6465A2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855624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B09C8-3187-9F45-A098-65256728D97F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321484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62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62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8B123-84C9-6449-B4EC-3B31F3BBFA5E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917206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283C9-C549-B848-85D0-B4FD9D991426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717787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F2EAB-4A25-AD4D-A9B9-5D9C36E30590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80395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1E73C-57F0-B345-B716-EF42F4057687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444660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FF0DC-7845-A24E-93FA-A8A5F978CE35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65881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90661-DEB8-C948-853C-0C1D4E0CA3B8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536916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99A6F-998E-6947-96B4-432A61EB3A1D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221381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64BF0-120F-8E4B-858E-567DF3F2AF7A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310387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211C6-8049-7444-B964-5B55D6849D84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230534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071563" y="304800"/>
            <a:ext cx="7615237" cy="1106488"/>
            <a:chOff x="675" y="192"/>
            <a:chExt cx="4797" cy="697"/>
          </a:xfrm>
        </p:grpSpPr>
        <p:sp>
          <p:nvSpPr>
            <p:cNvPr id="2056" name="Oval 3"/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i="0" smtClean="0">
                <a:latin typeface="Times New Roman" pitchFamily="18" charset="0"/>
                <a:ea typeface="+mn-ea"/>
              </a:endParaRPr>
            </a:p>
          </p:txBody>
        </p:sp>
        <p:sp>
          <p:nvSpPr>
            <p:cNvPr id="2057" name="Oval 4"/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i="0" smtClean="0">
                <a:latin typeface="Times New Roman" pitchFamily="18" charset="0"/>
                <a:ea typeface="+mn-ea"/>
              </a:endParaRPr>
            </a:p>
          </p:txBody>
        </p:sp>
        <p:sp>
          <p:nvSpPr>
            <p:cNvPr id="2058" name="Oval 5"/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i="0" smtClean="0">
                <a:latin typeface="Times New Roman" pitchFamily="18" charset="0"/>
                <a:ea typeface="+mn-ea"/>
              </a:endParaRPr>
            </a:p>
          </p:txBody>
        </p:sp>
        <p:sp>
          <p:nvSpPr>
            <p:cNvPr id="2059" name="Oval 6"/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i="0" smtClean="0">
                <a:latin typeface="Times New Roman" pitchFamily="18" charset="0"/>
                <a:ea typeface="+mn-ea"/>
              </a:endParaRPr>
            </a:p>
          </p:txBody>
        </p:sp>
        <p:sp>
          <p:nvSpPr>
            <p:cNvPr id="2060" name="Oval 7"/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i="0" smtClean="0">
                <a:latin typeface="Times New Roman" pitchFamily="18" charset="0"/>
                <a:ea typeface="+mn-ea"/>
              </a:endParaRPr>
            </a:p>
          </p:txBody>
        </p:sp>
      </p:grp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i="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i="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i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2E00B-9116-C84A-BC8B-41E97D308ACE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  <p:sp>
        <p:nvSpPr>
          <p:cNvPr id="1031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Arial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l"/>
        <a:defRPr sz="3200">
          <a:solidFill>
            <a:schemeClr val="tx1"/>
          </a:solidFill>
          <a:latin typeface="+mn-lt"/>
          <a:ea typeface="Arial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¡"/>
        <a:defRPr sz="27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l"/>
        <a:defRPr sz="23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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53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54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3"/>
          <p:cNvSpPr txBox="1">
            <a:spLocks noChangeArrowheads="1"/>
          </p:cNvSpPr>
          <p:nvPr/>
        </p:nvSpPr>
        <p:spPr bwMode="auto">
          <a:xfrm>
            <a:off x="8842375" y="6546850"/>
            <a:ext cx="2873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/>
              <a:t>K</a:t>
            </a:r>
          </a:p>
        </p:txBody>
      </p:sp>
      <p:pic>
        <p:nvPicPr>
          <p:cNvPr id="409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3175"/>
            <a:ext cx="9144001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1"/>
          <p:cNvSpPr>
            <a:spLocks noChangeArrowheads="1"/>
          </p:cNvSpPr>
          <p:nvPr/>
        </p:nvSpPr>
        <p:spPr bwMode="auto">
          <a:xfrm>
            <a:off x="228600" y="381000"/>
            <a:ext cx="8613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>
                <a:solidFill>
                  <a:srgbClr val="0000CC"/>
                </a:solidFill>
              </a:rPr>
              <a:t/>
            </a:r>
            <a:br>
              <a:rPr lang="en-US" altLang="en-US" sz="2000" b="1">
                <a:solidFill>
                  <a:srgbClr val="0000CC"/>
                </a:solidFill>
              </a:rPr>
            </a:br>
            <a:endParaRPr lang="en-US" altLang="en-US" sz="2000" b="1">
              <a:solidFill>
                <a:srgbClr val="0000CC"/>
              </a:solidFill>
            </a:endParaRPr>
          </a:p>
        </p:txBody>
      </p:sp>
      <p:sp>
        <p:nvSpPr>
          <p:cNvPr id="4101" name="Rectangle 2"/>
          <p:cNvSpPr>
            <a:spLocks noChangeArrowheads="1"/>
          </p:cNvSpPr>
          <p:nvPr/>
        </p:nvSpPr>
        <p:spPr bwMode="auto">
          <a:xfrm>
            <a:off x="228600" y="3175"/>
            <a:ext cx="875665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1">
                <a:solidFill>
                  <a:srgbClr val="C00000"/>
                </a:solidFill>
              </a:rPr>
              <a:t>                  </a:t>
            </a:r>
            <a:endParaRPr lang="en-US" altLang="en-US" sz="3600" b="1" i="0">
              <a:solidFill>
                <a:srgbClr val="A5002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 typeface="Wingdings" charset="2"/>
              <a:buNone/>
            </a:pPr>
            <a:r>
              <a:rPr lang="en-US" altLang="en-US" b="1" i="0">
                <a:solidFill>
                  <a:srgbClr val="C00000"/>
                </a:solidFill>
              </a:rPr>
              <a:t> </a:t>
            </a:r>
            <a:r>
              <a:rPr lang="en-US" altLang="en-US" sz="4000" b="1" i="0">
                <a:solidFill>
                  <a:srgbClr val="000099"/>
                </a:solidFill>
              </a:rPr>
              <a:t>Dr. Hussein Saad, MRCP (UK)</a:t>
            </a:r>
          </a:p>
          <a:p>
            <a:pPr algn="ctr" eaLnBrk="1" hangingPunct="1">
              <a:spcBef>
                <a:spcPct val="0"/>
              </a:spcBef>
              <a:buClrTx/>
              <a:buFont typeface="Wingdings" charset="2"/>
              <a:buNone/>
            </a:pPr>
            <a:r>
              <a:rPr lang="en-US" altLang="en-US" b="1">
                <a:solidFill>
                  <a:srgbClr val="C00000"/>
                </a:solidFill>
              </a:rPr>
              <a:t>Assistant Professor and Consultant</a:t>
            </a:r>
          </a:p>
          <a:p>
            <a:pPr algn="ctr" eaLnBrk="1" hangingPunct="1">
              <a:spcBef>
                <a:spcPct val="0"/>
              </a:spcBef>
              <a:buClrTx/>
              <a:buFont typeface="Wingdings" charset="2"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College of Medicine, King Saud University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>
              <a:solidFill>
                <a:srgbClr val="C00000"/>
              </a:solidFill>
            </a:endParaRPr>
          </a:p>
        </p:txBody>
      </p:sp>
      <p:sp>
        <p:nvSpPr>
          <p:cNvPr id="4102" name="Rectangle 1"/>
          <p:cNvSpPr>
            <a:spLocks noChangeArrowheads="1"/>
          </p:cNvSpPr>
          <p:nvPr/>
        </p:nvSpPr>
        <p:spPr bwMode="auto">
          <a:xfrm>
            <a:off x="3094038" y="3735388"/>
            <a:ext cx="5054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>
                <a:solidFill>
                  <a:srgbClr val="C00000"/>
                </a:solidFill>
              </a:rPr>
              <a:t>Introduction to </a:t>
            </a:r>
            <a:r>
              <a:rPr lang="en-US" altLang="en-US" sz="4000" b="1" i="0">
                <a:solidFill>
                  <a:srgbClr val="A50021"/>
                </a:solidFill>
              </a:rPr>
              <a:t>ECG</a:t>
            </a:r>
            <a:endParaRPr lang="ar-SA" altLang="ar-SA" sz="4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6387" name="Picture 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0" t="43182" r="13252" b="34705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6388" name="Rectangle 7"/>
          <p:cNvSpPr>
            <a:spLocks noChangeArrowheads="1"/>
          </p:cNvSpPr>
          <p:nvPr/>
        </p:nvSpPr>
        <p:spPr bwMode="auto">
          <a:xfrm>
            <a:off x="611188" y="4868863"/>
            <a:ext cx="9366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 i="0"/>
              <a:t>(- aVL)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7411" name="Picture 6" descr="File:LHA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15888"/>
            <a:ext cx="8856663" cy="6015037"/>
          </a:xfrm>
          <a:noFill/>
        </p:spPr>
      </p:pic>
      <p:sp>
        <p:nvSpPr>
          <p:cNvPr id="17412" name="Rounded Rectangle 4"/>
          <p:cNvSpPr>
            <a:spLocks noChangeArrowheads="1"/>
          </p:cNvSpPr>
          <p:nvPr/>
        </p:nvSpPr>
        <p:spPr bwMode="auto">
          <a:xfrm>
            <a:off x="395288" y="6308725"/>
            <a:ext cx="4608512" cy="4333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 i="0">
                <a:solidFill>
                  <a:srgbClr val="A50021"/>
                </a:solidFill>
              </a:rPr>
              <a:t>Which type of axis deviation?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651500" y="5876925"/>
            <a:ext cx="3168650" cy="431800"/>
          </a:xfrm>
          <a:prstGeom prst="rect">
            <a:avLst/>
          </a:prstGeom>
          <a:solidFill>
            <a:srgbClr val="00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 i="0"/>
              <a:t>             LAD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Rectangle 2"/>
          <p:cNvPicPr>
            <a:picLocks noGrp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765175"/>
            <a:ext cx="8229600" cy="2087563"/>
          </a:xfrm>
        </p:spPr>
      </p:pic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97450"/>
          </a:xfrm>
        </p:spPr>
        <p:txBody>
          <a:bodyPr/>
          <a:lstStyle/>
          <a:p>
            <a:pPr eaLnBrk="1" hangingPunct="1"/>
            <a:endParaRPr lang="en-US" altLang="en-US"/>
          </a:p>
          <a:p>
            <a:pPr eaLnBrk="1" hangingPunct="1">
              <a:buFont typeface="Wingdings" charset="2"/>
              <a:buNone/>
            </a:pPr>
            <a:endParaRPr lang="en-US" altLang="en-US"/>
          </a:p>
          <a:p>
            <a:pPr eaLnBrk="1" hangingPunct="1">
              <a:buFont typeface="Wingdings" charset="2"/>
              <a:buNone/>
            </a:pPr>
            <a:endParaRPr lang="en-US" altLang="en-US"/>
          </a:p>
          <a:p>
            <a:pPr eaLnBrk="1" hangingPunct="1">
              <a:buFont typeface="Wingdings" charset="2"/>
              <a:buNone/>
            </a:pPr>
            <a:r>
              <a:rPr lang="en-US" altLang="en-US"/>
              <a:t>What is the main finding in this strip?</a:t>
            </a:r>
          </a:p>
          <a:p>
            <a:pPr eaLnBrk="1" hangingPunct="1">
              <a:buFont typeface="Wingdings" charset="2"/>
              <a:buNone/>
            </a:pPr>
            <a:r>
              <a:rPr lang="en-US" altLang="en-US" sz="2800">
                <a:solidFill>
                  <a:srgbClr val="A50021"/>
                </a:solidFill>
              </a:rPr>
              <a:t>Prolonged PR interval (&gt; 5 mm </a:t>
            </a:r>
            <a:r>
              <a:rPr lang="en-US" altLang="en-US" sz="2800">
                <a:solidFill>
                  <a:srgbClr val="000099"/>
                </a:solidFill>
              </a:rPr>
              <a:t>[&gt;0.2 second]</a:t>
            </a:r>
            <a:r>
              <a:rPr lang="en-US" altLang="en-US" sz="2800">
                <a:solidFill>
                  <a:srgbClr val="A50021"/>
                </a:solidFill>
              </a:rPr>
              <a:t>)</a:t>
            </a:r>
            <a:r>
              <a:rPr lang="en-US" altLang="en-US" sz="2800">
                <a:solidFill>
                  <a:srgbClr val="000099"/>
                </a:solidFill>
              </a:rPr>
              <a:t> </a:t>
            </a:r>
          </a:p>
          <a:p>
            <a:pPr eaLnBrk="1" hangingPunct="1">
              <a:buFont typeface="Wingdings" charset="2"/>
              <a:buNone/>
            </a:pPr>
            <a:r>
              <a:rPr lang="en-US" altLang="en-US">
                <a:solidFill>
                  <a:srgbClr val="C00000"/>
                </a:solidFill>
              </a:rPr>
              <a:t>First degree heart block</a:t>
            </a:r>
          </a:p>
          <a:p>
            <a:pPr eaLnBrk="1" hangingPunct="1">
              <a:buFont typeface="Wingdings" charset="2"/>
              <a:buNone/>
            </a:pPr>
            <a:r>
              <a:rPr lang="en-US" altLang="en-US">
                <a:solidFill>
                  <a:srgbClr val="C00000"/>
                </a:solidFill>
              </a:rPr>
              <a:t> 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637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797425"/>
            <a:ext cx="8763000" cy="1603375"/>
          </a:xfrm>
        </p:spPr>
        <p:txBody>
          <a:bodyPr/>
          <a:lstStyle/>
          <a:p>
            <a:pPr marL="0" indent="0">
              <a:buFont typeface="Wingdings" charset="2"/>
              <a:buNone/>
            </a:pPr>
            <a:r>
              <a:rPr lang="en-US" altLang="en-US">
                <a:solidFill>
                  <a:srgbClr val="0000CC"/>
                </a:solidFill>
              </a:rPr>
              <a:t>What is your diagnosis?</a:t>
            </a:r>
          </a:p>
          <a:p>
            <a:pPr marL="0" indent="0">
              <a:buFont typeface="Wingdings" charset="2"/>
              <a:buNone/>
            </a:pPr>
            <a:r>
              <a:rPr lang="en-US" altLang="en-US" b="1">
                <a:solidFill>
                  <a:srgbClr val="C00000"/>
                </a:solidFill>
              </a:rPr>
              <a:t>First degree heart block</a:t>
            </a:r>
            <a:endParaRPr lang="en-US" altLang="en-US"/>
          </a:p>
        </p:txBody>
      </p:sp>
      <p:pic>
        <p:nvPicPr>
          <p:cNvPr id="20484" name="Picture 52" descr="http://highered.mcgraw-hill.com/sites/dl/free/0073520713/356820/chap07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0350"/>
            <a:ext cx="87630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1507" name="Picture 4" descr="ECG copy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4"/>
          <a:stretch>
            <a:fillRect/>
          </a:stretch>
        </p:blipFill>
        <p:spPr>
          <a:xfrm>
            <a:off x="30163" y="115888"/>
            <a:ext cx="9144000" cy="6084887"/>
          </a:xfrm>
          <a:noFill/>
        </p:spPr>
      </p:pic>
      <p:sp>
        <p:nvSpPr>
          <p:cNvPr id="2" name="Rounded Rectangle 1"/>
          <p:cNvSpPr>
            <a:spLocks noChangeArrowheads="1"/>
          </p:cNvSpPr>
          <p:nvPr/>
        </p:nvSpPr>
        <p:spPr bwMode="auto">
          <a:xfrm>
            <a:off x="179388" y="6227763"/>
            <a:ext cx="8964612" cy="5762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 i="0">
                <a:solidFill>
                  <a:srgbClr val="002060"/>
                </a:solidFill>
              </a:rPr>
              <a:t>Sinus Bradycardia (Rate is less than 60 bpm), T wave changes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2" t="2209" r="33371" b="48439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1403350" y="6381750"/>
            <a:ext cx="7740650" cy="476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i="0">
                <a:solidFill>
                  <a:srgbClr val="C00000"/>
                </a:solidFill>
              </a:rPr>
              <a:t>Sinus Tachycardia (Rate is above 100 bpm)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4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4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355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7" t="5037" r="36226" b="45340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323850" y="6308725"/>
            <a:ext cx="8569325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i="0"/>
              <a:t>Supraventricular tachycardia (Rate is &gt; 200 bpm), </a:t>
            </a:r>
            <a:r>
              <a:rPr lang="en-US" altLang="en-US" sz="1800" b="1" i="0">
                <a:solidFill>
                  <a:srgbClr val="C00000"/>
                </a:solidFill>
              </a:rPr>
              <a:t>NO</a:t>
            </a:r>
            <a:r>
              <a:rPr lang="en-US" altLang="en-US" sz="1800" i="0"/>
              <a:t> P waves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560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lum brigh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7"/>
          <a:stretch>
            <a:fillRect/>
          </a:stretch>
        </p:blipFill>
        <p:spPr>
          <a:xfrm>
            <a:off x="0" y="0"/>
            <a:ext cx="9144000" cy="5805488"/>
          </a:xfrm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5876925"/>
            <a:ext cx="91440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i="0"/>
              <a:t>A 33 year-old man with sensation of chest tightness last night, where he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i="0"/>
              <a:t>could  not sleep.                  </a:t>
            </a:r>
            <a:endParaRPr lang="en-US" altLang="en-US" sz="1800" b="1" i="0"/>
          </a:p>
        </p:txBody>
      </p:sp>
      <p:sp>
        <p:nvSpPr>
          <p:cNvPr id="94213" name="Rectangle 5"/>
          <p:cNvSpPr>
            <a:spLocks noChangeArrowheads="1"/>
          </p:cNvSpPr>
          <p:nvPr/>
        </p:nvSpPr>
        <p:spPr bwMode="auto">
          <a:xfrm>
            <a:off x="3708400" y="6308725"/>
            <a:ext cx="4967288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1" i="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 i="0">
                <a:solidFill>
                  <a:srgbClr val="C00000"/>
                </a:solidFill>
              </a:rPr>
              <a:t>(Sinus bradycardia)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4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ctrTitle"/>
          </p:nvPr>
        </p:nvSpPr>
        <p:spPr>
          <a:xfrm>
            <a:off x="1143000" y="1768475"/>
            <a:ext cx="6858000" cy="2165350"/>
          </a:xfrm>
        </p:spPr>
        <p:txBody>
          <a:bodyPr/>
          <a:lstStyle/>
          <a:p>
            <a:endParaRPr lang="ar-SA" altLang="ar-S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4132263"/>
            <a:ext cx="8467725" cy="1697037"/>
          </a:xfrm>
        </p:spPr>
        <p:txBody>
          <a:bodyPr/>
          <a:lstStyle/>
          <a:p>
            <a:pPr algn="l">
              <a:buFont typeface="Wingdings" charset="2"/>
              <a:buNone/>
            </a:pPr>
            <a:r>
              <a:rPr lang="en-US" altLang="ar-SA"/>
              <a:t>What is the diagnosis?</a:t>
            </a:r>
          </a:p>
          <a:p>
            <a:pPr algn="l">
              <a:buFont typeface="Wingdings" charset="2"/>
              <a:buNone/>
            </a:pPr>
            <a:r>
              <a:rPr lang="en-US" altLang="ar-SA">
                <a:solidFill>
                  <a:srgbClr val="C00000"/>
                </a:solidFill>
              </a:rPr>
              <a:t>Atrial Fibrillation (Irregular R waves)</a:t>
            </a:r>
            <a:endParaRPr lang="ar-SA" altLang="ar-SA">
              <a:solidFill>
                <a:srgbClr val="C00000"/>
              </a:solidFill>
            </a:endParaRPr>
          </a:p>
        </p:txBody>
      </p:sp>
      <p:pic>
        <p:nvPicPr>
          <p:cNvPr id="26628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20713"/>
            <a:ext cx="8467725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4425"/>
          </a:xfrm>
        </p:spPr>
        <p:txBody>
          <a:bodyPr/>
          <a:lstStyle/>
          <a:p>
            <a:endParaRPr lang="en-US" altLang="ar-SA"/>
          </a:p>
          <a:p>
            <a:endParaRPr lang="en-US" altLang="ar-SA"/>
          </a:p>
          <a:p>
            <a:endParaRPr lang="en-US" altLang="ar-SA"/>
          </a:p>
          <a:p>
            <a:endParaRPr lang="en-US" altLang="ar-SA"/>
          </a:p>
          <a:p>
            <a:endParaRPr lang="en-US" altLang="ar-SA"/>
          </a:p>
          <a:p>
            <a:r>
              <a:rPr lang="en-US" altLang="ar-SA"/>
              <a:t>What is the abnormality in this strip?</a:t>
            </a:r>
          </a:p>
          <a:p>
            <a:r>
              <a:rPr lang="en-US" altLang="ar-SA">
                <a:solidFill>
                  <a:srgbClr val="C00000"/>
                </a:solidFill>
              </a:rPr>
              <a:t>Atrial flutter (Saw tooth appearance of P waves)</a:t>
            </a:r>
            <a:endParaRPr lang="ar-SA" altLang="ar-SA">
              <a:solidFill>
                <a:srgbClr val="C00000"/>
              </a:solidFill>
            </a:endParaRPr>
          </a:p>
        </p:txBody>
      </p:sp>
      <p:pic>
        <p:nvPicPr>
          <p:cNvPr id="27651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2150"/>
            <a:ext cx="864235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ar-SA">
                <a:solidFill>
                  <a:srgbClr val="A50021"/>
                </a:solidFill>
              </a:rPr>
              <a:t>We hope to cover:</a:t>
            </a:r>
            <a:endParaRPr lang="ar-SA" altLang="ar-SA">
              <a:solidFill>
                <a:srgbClr val="A50021"/>
              </a:solidFill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413" cy="4530725"/>
          </a:xfrm>
        </p:spPr>
        <p:txBody>
          <a:bodyPr/>
          <a:lstStyle/>
          <a:p>
            <a:r>
              <a:rPr lang="en-US" altLang="ar-SA" sz="2400">
                <a:solidFill>
                  <a:srgbClr val="002060"/>
                </a:solidFill>
              </a:rPr>
              <a:t>Heart rate, How to calculate</a:t>
            </a:r>
          </a:p>
          <a:p>
            <a:r>
              <a:rPr lang="en-US" altLang="ar-SA" sz="2400">
                <a:solidFill>
                  <a:srgbClr val="002060"/>
                </a:solidFill>
              </a:rPr>
              <a:t>Axis deviation</a:t>
            </a:r>
          </a:p>
          <a:p>
            <a:r>
              <a:rPr lang="en-US" altLang="ar-SA" sz="2400">
                <a:solidFill>
                  <a:srgbClr val="002060"/>
                </a:solidFill>
              </a:rPr>
              <a:t>Arrhythmia ( Tachycardia, AF, Flutter, Vent. T)</a:t>
            </a:r>
          </a:p>
          <a:p>
            <a:r>
              <a:rPr lang="en-US" altLang="ar-SA" sz="2400">
                <a:solidFill>
                  <a:srgbClr val="002060"/>
                </a:solidFill>
              </a:rPr>
              <a:t>First degree heart block</a:t>
            </a:r>
          </a:p>
          <a:p>
            <a:r>
              <a:rPr lang="en-US" altLang="ar-SA" sz="2400">
                <a:solidFill>
                  <a:srgbClr val="002060"/>
                </a:solidFill>
              </a:rPr>
              <a:t>Right Bundle Branch Block (RBBB)</a:t>
            </a:r>
          </a:p>
          <a:p>
            <a:r>
              <a:rPr lang="en-US" altLang="ar-SA" sz="2400">
                <a:solidFill>
                  <a:srgbClr val="002060"/>
                </a:solidFill>
              </a:rPr>
              <a:t>Premature Ventricular Contraction (PVC)</a:t>
            </a:r>
          </a:p>
          <a:p>
            <a:r>
              <a:rPr lang="en-US" altLang="ar-SA" sz="2400">
                <a:solidFill>
                  <a:srgbClr val="002060"/>
                </a:solidFill>
              </a:rPr>
              <a:t>Premature Atrial Contraction (PAC)</a:t>
            </a:r>
          </a:p>
          <a:p>
            <a:r>
              <a:rPr lang="en-US" altLang="ar-SA" sz="2400">
                <a:solidFill>
                  <a:srgbClr val="002060"/>
                </a:solidFill>
              </a:rPr>
              <a:t>Left Ventricular Hypertrophy (LVH)</a:t>
            </a:r>
          </a:p>
          <a:p>
            <a:r>
              <a:rPr lang="en-US" altLang="ar-SA" sz="2400">
                <a:solidFill>
                  <a:srgbClr val="002060"/>
                </a:solidFill>
              </a:rPr>
              <a:t>Right Ventricular Hypertrophy (RVH)</a:t>
            </a:r>
          </a:p>
          <a:p>
            <a:r>
              <a:rPr lang="en-US" altLang="ar-SA" sz="2400">
                <a:solidFill>
                  <a:srgbClr val="002060"/>
                </a:solidFill>
              </a:rPr>
              <a:t>Ischaemia (MI)</a:t>
            </a:r>
          </a:p>
          <a:p>
            <a:endParaRPr lang="ar-SA" altLang="ar-SA" sz="240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ar-SA"/>
          </a:p>
          <a:p>
            <a:endParaRPr lang="en-US" altLang="ar-SA"/>
          </a:p>
          <a:p>
            <a:endParaRPr lang="en-US" altLang="ar-SA"/>
          </a:p>
          <a:p>
            <a:endParaRPr lang="en-US" altLang="ar-SA"/>
          </a:p>
          <a:p>
            <a:endParaRPr lang="en-US" altLang="ar-SA"/>
          </a:p>
          <a:p>
            <a:endParaRPr lang="en-US" altLang="ar-SA">
              <a:solidFill>
                <a:srgbClr val="C00000"/>
              </a:solidFill>
            </a:endParaRPr>
          </a:p>
          <a:p>
            <a:r>
              <a:rPr lang="en-US" altLang="ar-SA">
                <a:solidFill>
                  <a:srgbClr val="C00000"/>
                </a:solidFill>
              </a:rPr>
              <a:t>Spontaneous conversion of atrial flutter to Sinus rhythm </a:t>
            </a:r>
          </a:p>
          <a:p>
            <a:endParaRPr lang="ar-SA" altLang="ar-SA">
              <a:solidFill>
                <a:srgbClr val="C00000"/>
              </a:solidFill>
            </a:endParaRPr>
          </a:p>
        </p:txBody>
      </p:sp>
      <p:pic>
        <p:nvPicPr>
          <p:cNvPr id="28675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864235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alt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ar-SA"/>
          </a:p>
          <a:p>
            <a:endParaRPr lang="en-US" altLang="ar-SA"/>
          </a:p>
          <a:p>
            <a:endParaRPr lang="en-US" altLang="ar-SA"/>
          </a:p>
          <a:p>
            <a:endParaRPr lang="en-US" altLang="ar-SA"/>
          </a:p>
          <a:p>
            <a:endParaRPr lang="en-US" altLang="ar-SA"/>
          </a:p>
          <a:p>
            <a:pPr>
              <a:buFont typeface="Wingdings" charset="2"/>
              <a:buNone/>
            </a:pPr>
            <a:r>
              <a:rPr lang="en-US" altLang="ar-SA"/>
              <a:t>What is the diagnosis?</a:t>
            </a:r>
          </a:p>
          <a:p>
            <a:r>
              <a:rPr lang="en-US" altLang="ar-SA">
                <a:solidFill>
                  <a:srgbClr val="C00000"/>
                </a:solidFill>
              </a:rPr>
              <a:t> (PVCs) Ventricular bigeminy</a:t>
            </a:r>
          </a:p>
          <a:p>
            <a:r>
              <a:rPr lang="en-US" altLang="ar-SA">
                <a:solidFill>
                  <a:srgbClr val="002060"/>
                </a:solidFill>
              </a:rPr>
              <a:t>(The ectopic:Wide QRS, No P wave, with a pause, appear after each normal beat)</a:t>
            </a:r>
            <a:endParaRPr lang="ar-SA" altLang="ar-SA">
              <a:solidFill>
                <a:srgbClr val="002060"/>
              </a:solidFill>
            </a:endParaRPr>
          </a:p>
        </p:txBody>
      </p:sp>
      <p:pic>
        <p:nvPicPr>
          <p:cNvPr id="2970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1714500"/>
            <a:ext cx="721995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Rectangle 2"/>
          <p:cNvPicPr>
            <a:picLocks noGrp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74638"/>
            <a:ext cx="8229600" cy="1930400"/>
          </a:xfrm>
        </p:spPr>
      </p:pic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600200"/>
            <a:ext cx="8785225" cy="5068888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altLang="en-US"/>
          </a:p>
          <a:p>
            <a:pPr>
              <a:lnSpc>
                <a:spcPct val="90000"/>
              </a:lnSpc>
            </a:pPr>
            <a:endParaRPr lang="en-US" altLang="en-US"/>
          </a:p>
          <a:p>
            <a:pPr>
              <a:lnSpc>
                <a:spcPct val="90000"/>
              </a:lnSpc>
            </a:pPr>
            <a:endParaRPr lang="en-US" altLang="en-US"/>
          </a:p>
          <a:p>
            <a:pPr>
              <a:lnSpc>
                <a:spcPct val="90000"/>
              </a:lnSpc>
            </a:pPr>
            <a:endParaRPr lang="en-US" altLang="en-US"/>
          </a:p>
          <a:p>
            <a:pPr>
              <a:lnSpc>
                <a:spcPct val="90000"/>
              </a:lnSpc>
            </a:pPr>
            <a:endParaRPr lang="en-US" altLang="en-US"/>
          </a:p>
          <a:p>
            <a:pPr>
              <a:lnSpc>
                <a:spcPct val="90000"/>
              </a:lnSpc>
            </a:pPr>
            <a:endParaRPr lang="en-US" altLang="en-US" sz="2400"/>
          </a:p>
          <a:p>
            <a:pPr>
              <a:lnSpc>
                <a:spcPct val="90000"/>
              </a:lnSpc>
            </a:pPr>
            <a:endParaRPr lang="en-US" altLang="en-US" sz="2400"/>
          </a:p>
          <a:p>
            <a:pPr>
              <a:lnSpc>
                <a:spcPct val="90000"/>
              </a:lnSpc>
            </a:pPr>
            <a:r>
              <a:rPr lang="en-US" altLang="en-US" sz="2400" b="1">
                <a:solidFill>
                  <a:srgbClr val="002060"/>
                </a:solidFill>
              </a:rPr>
              <a:t>Multifocal PVCs </a:t>
            </a:r>
            <a:r>
              <a:rPr lang="en-US" altLang="en-US" sz="2400">
                <a:solidFill>
                  <a:srgbClr val="A50021"/>
                </a:solidFill>
              </a:rPr>
              <a:t>have different sites of origin, Multiformed PVCs (different shapes)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solidFill>
                  <a:srgbClr val="A50021"/>
                </a:solidFill>
              </a:rPr>
              <a:t>Are common in digitalis intoxication and could be normally found. </a:t>
            </a:r>
          </a:p>
          <a:p>
            <a:pPr>
              <a:lnSpc>
                <a:spcPct val="90000"/>
              </a:lnSpc>
            </a:pPr>
            <a:endParaRPr lang="en-US" altLang="en-US" sz="2400">
              <a:solidFill>
                <a:srgbClr val="A50021"/>
              </a:solidFill>
            </a:endParaRPr>
          </a:p>
        </p:txBody>
      </p:sp>
      <p:pic>
        <p:nvPicPr>
          <p:cNvPr id="3072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565400"/>
            <a:ext cx="82073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277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" r="34375" b="44034"/>
          <a:stretch>
            <a:fillRect/>
          </a:stretch>
        </p:blipFill>
        <p:spPr>
          <a:xfrm>
            <a:off x="-541338" y="0"/>
            <a:ext cx="9685338" cy="7029450"/>
          </a:xfrm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547813" y="5876925"/>
            <a:ext cx="6911975" cy="7921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i="0">
                <a:solidFill>
                  <a:srgbClr val="C00000"/>
                </a:solidFill>
              </a:rPr>
              <a:t>Ventricular Premature Complexes</a:t>
            </a:r>
            <a:endParaRPr lang="en-US" altLang="en-US" sz="2000" i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He 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0" r="32417" b="19000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5715000"/>
            <a:ext cx="8763000" cy="990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b="1" i="0" dirty="0">
                <a:solidFill>
                  <a:srgbClr val="0000CC"/>
                </a:solidFill>
              </a:rPr>
              <a:t>What is your diagnosis?</a:t>
            </a:r>
          </a:p>
          <a:p>
            <a:pPr eaLnBrk="1" hangingPunct="1">
              <a:defRPr/>
            </a:pPr>
            <a:r>
              <a:rPr lang="en-US" b="1" i="0" dirty="0">
                <a:solidFill>
                  <a:srgbClr val="C00000"/>
                </a:solidFill>
              </a:rPr>
              <a:t>Atrial premature beats (Atrial Bigeminy) The ectopic has P wave different in shape from normal one. Normal QRS and with a pause.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en-US" altLang="ar-SA" sz="2400"/>
              <a:t>A 71-year-old man is routinely followed for hypertension.</a:t>
            </a:r>
            <a:endParaRPr lang="ar-SA" altLang="ar-SA" sz="2400"/>
          </a:p>
        </p:txBody>
      </p:sp>
      <p:pic>
        <p:nvPicPr>
          <p:cNvPr id="3481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2" t="33778" r="22285" b="5598"/>
          <a:stretch>
            <a:fillRect/>
          </a:stretch>
        </p:blipFill>
        <p:spPr>
          <a:xfrm>
            <a:off x="107950" y="836613"/>
            <a:ext cx="8856663" cy="4679950"/>
          </a:xfr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0825" y="5732463"/>
            <a:ext cx="8713788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ar-SA" sz="2000" b="1" i="0"/>
              <a:t>Interpret this ECG.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ar-SA" sz="2000" b="1" i="0"/>
              <a:t>What is your diagnosis?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ar-SA" sz="2000" b="1" i="0">
                <a:solidFill>
                  <a:srgbClr val="C00000"/>
                </a:solidFill>
              </a:rPr>
              <a:t>Atrial fibrillation (Irregular irregularity of R waves)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ar-SA" altLang="ar-SA" sz="2000" i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alt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175" y="2211388"/>
            <a:ext cx="8667750" cy="4457700"/>
          </a:xfrm>
        </p:spPr>
        <p:txBody>
          <a:bodyPr/>
          <a:lstStyle/>
          <a:p>
            <a:endParaRPr lang="en-US" altLang="ar-SA"/>
          </a:p>
          <a:p>
            <a:endParaRPr lang="en-US" altLang="ar-SA"/>
          </a:p>
          <a:p>
            <a:endParaRPr lang="en-US" altLang="ar-SA"/>
          </a:p>
          <a:p>
            <a:pPr>
              <a:buFont typeface="Wingdings" charset="2"/>
              <a:buNone/>
            </a:pPr>
            <a:endParaRPr lang="en-US" altLang="ar-SA" sz="2800"/>
          </a:p>
          <a:p>
            <a:pPr>
              <a:buFont typeface="Wingdings" charset="2"/>
              <a:buNone/>
            </a:pPr>
            <a:r>
              <a:rPr lang="en-US" altLang="ar-SA" sz="2800"/>
              <a:t>A 58-year-old man had severe substernal chest pain three days ago. </a:t>
            </a:r>
          </a:p>
          <a:p>
            <a:pPr>
              <a:buFont typeface="Wingdings" charset="2"/>
              <a:buNone/>
            </a:pPr>
            <a:r>
              <a:rPr lang="en-US" altLang="ar-SA" sz="2400"/>
              <a:t>What abnormality is shown on the electrocardiogram?</a:t>
            </a:r>
          </a:p>
          <a:p>
            <a:r>
              <a:rPr lang="en-US" altLang="ar-SA">
                <a:solidFill>
                  <a:srgbClr val="C00000"/>
                </a:solidFill>
              </a:rPr>
              <a:t>Old anterior MI (Q waves in V1 – 3)</a:t>
            </a:r>
            <a:endParaRPr lang="ar-SA" altLang="ar-SA">
              <a:solidFill>
                <a:srgbClr val="C00000"/>
              </a:solidFill>
            </a:endParaRPr>
          </a:p>
        </p:txBody>
      </p:sp>
      <p:pic>
        <p:nvPicPr>
          <p:cNvPr id="35844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88913"/>
            <a:ext cx="866775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Rectangle 2"/>
          <p:cNvPicPr>
            <a:picLocks noGrp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8" b="35161"/>
          <a:stretch>
            <a:fillRect/>
          </a:stretch>
        </p:blipFill>
        <p:spPr>
          <a:xfrm>
            <a:off x="250825" y="404813"/>
            <a:ext cx="8435975" cy="4248150"/>
          </a:xfrm>
        </p:spPr>
      </p:pic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084763"/>
            <a:ext cx="8229600" cy="1558925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en-US" sz="2400"/>
              <a:t>What is your Diagnosis?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en-US" sz="2400">
                <a:solidFill>
                  <a:srgbClr val="C00000"/>
                </a:solidFill>
              </a:rPr>
              <a:t>Atrial Fibrillation</a:t>
            </a:r>
          </a:p>
          <a:p>
            <a:pPr>
              <a:lnSpc>
                <a:spcPct val="90000"/>
              </a:lnSpc>
            </a:pPr>
            <a:endParaRPr lang="en-US" altLang="en-US" sz="2400"/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SA" alt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4652963"/>
            <a:ext cx="8642350" cy="1919287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sz="2400"/>
              <a:t>What is your diagnosis?</a:t>
            </a:r>
          </a:p>
          <a:p>
            <a:pPr>
              <a:buFont typeface="Wingdings" charset="2"/>
              <a:buNone/>
            </a:pPr>
            <a:r>
              <a:rPr lang="en-US" altLang="en-US" sz="2400">
                <a:solidFill>
                  <a:srgbClr val="C00000"/>
                </a:solidFill>
              </a:rPr>
              <a:t>Atrial Flutter</a:t>
            </a:r>
          </a:p>
          <a:p>
            <a:r>
              <a:rPr lang="en-US" altLang="en-US" sz="2400"/>
              <a:t>Regular atrial activity with a "clean" </a:t>
            </a:r>
            <a:r>
              <a:rPr lang="en-US" altLang="en-US" sz="2400" b="1" i="1">
                <a:solidFill>
                  <a:srgbClr val="A50021"/>
                </a:solidFill>
              </a:rPr>
              <a:t>saw-tooth</a:t>
            </a:r>
            <a:r>
              <a:rPr lang="en-US" altLang="en-US" sz="2400" b="1">
                <a:solidFill>
                  <a:srgbClr val="A50021"/>
                </a:solidFill>
              </a:rPr>
              <a:t> appearance</a:t>
            </a:r>
            <a:endParaRPr lang="en-US" altLang="en-US" sz="2400" b="1"/>
          </a:p>
        </p:txBody>
      </p:sp>
      <p:pic>
        <p:nvPicPr>
          <p:cNvPr id="3891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1" b="37505"/>
          <a:stretch>
            <a:fillRect/>
          </a:stretch>
        </p:blipFill>
        <p:spPr bwMode="auto">
          <a:xfrm>
            <a:off x="250825" y="620713"/>
            <a:ext cx="8713788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04813"/>
            <a:ext cx="8964613" cy="5726112"/>
          </a:xfrm>
        </p:spPr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en-US" altLang="en-US"/>
              <a:t>  </a:t>
            </a:r>
            <a:r>
              <a:rPr lang="en-US" altLang="en-US" b="1"/>
              <a:t>Dominant R wave in Lead V1:</a:t>
            </a:r>
          </a:p>
          <a:p>
            <a:pPr eaLnBrk="1" hangingPunct="1">
              <a:buFont typeface="Wingdings" charset="2"/>
              <a:buNone/>
            </a:pPr>
            <a:r>
              <a:rPr lang="en-US" altLang="en-US"/>
              <a:t> </a:t>
            </a:r>
          </a:p>
          <a:p>
            <a:pPr eaLnBrk="1" hangingPunct="1"/>
            <a:r>
              <a:rPr lang="en-US" altLang="en-US" b="1">
                <a:solidFill>
                  <a:srgbClr val="A50021"/>
                </a:solidFill>
              </a:rPr>
              <a:t>Right bundle branch block (RBBB)</a:t>
            </a:r>
          </a:p>
          <a:p>
            <a:pPr eaLnBrk="1" hangingPunct="1">
              <a:buFont typeface="Wingdings" charset="2"/>
              <a:buNone/>
            </a:pPr>
            <a:endParaRPr lang="en-US" altLang="en-US" b="1">
              <a:solidFill>
                <a:srgbClr val="A50021"/>
              </a:solidFill>
            </a:endParaRPr>
          </a:p>
          <a:p>
            <a:pPr eaLnBrk="1" hangingPunct="1"/>
            <a:r>
              <a:rPr lang="en-US" altLang="en-US" b="1">
                <a:solidFill>
                  <a:srgbClr val="A50021"/>
                </a:solidFill>
              </a:rPr>
              <a:t>Right ventricular hypertrophy (RVH)</a:t>
            </a:r>
          </a:p>
          <a:p>
            <a:pPr eaLnBrk="1" hangingPunct="1">
              <a:buFont typeface="Wingdings" charset="2"/>
              <a:buNone/>
            </a:pPr>
            <a:endParaRPr lang="en-US" altLang="en-US" b="1">
              <a:solidFill>
                <a:srgbClr val="A50021"/>
              </a:solidFill>
            </a:endParaRPr>
          </a:p>
          <a:p>
            <a:pPr eaLnBrk="1" hangingPunct="1">
              <a:buFont typeface="Wingdings" charset="2"/>
              <a:buNone/>
            </a:pPr>
            <a:endParaRPr lang="en-US" altLang="en-US" sz="2800" b="1">
              <a:solidFill>
                <a:srgbClr val="A50021"/>
              </a:solidFill>
            </a:endParaRPr>
          </a:p>
          <a:p>
            <a:pPr eaLnBrk="1" hangingPunct="1">
              <a:buFont typeface="Wingdings" charset="2"/>
              <a:buNone/>
            </a:pPr>
            <a:endParaRPr lang="en-US" altLang="en-US" b="1">
              <a:solidFill>
                <a:srgbClr val="A5002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171" name="Picture 7" descr="File:QRSwav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96938"/>
            <a:ext cx="4464050" cy="521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" descr="File:ECGpapier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971550"/>
            <a:ext cx="4251325" cy="51371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Untitled-2 copy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1987" name="Rectangle 5"/>
          <p:cNvSpPr>
            <a:spLocks noChangeArrowheads="1"/>
          </p:cNvSpPr>
          <p:nvPr/>
        </p:nvSpPr>
        <p:spPr bwMode="auto">
          <a:xfrm>
            <a:off x="6443663" y="188913"/>
            <a:ext cx="16573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b="1">
                <a:solidFill>
                  <a:schemeClr val="bg2"/>
                </a:solidFill>
                <a:latin typeface="Times New Roman" charset="0"/>
                <a:ea typeface="Times New Roman" charset="0"/>
                <a:cs typeface="Times New Roman" charset="0"/>
              </a:rPr>
              <a:t>Requested by: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b="1">
                <a:solidFill>
                  <a:schemeClr val="bg2"/>
                </a:solidFill>
                <a:latin typeface="Times New Roman" charset="0"/>
                <a:ea typeface="Times New Roman" charset="0"/>
                <a:cs typeface="Times New Roman" charset="0"/>
              </a:rPr>
              <a:t>                   Dr. HUSSAIN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ar-SA" altLang="en-US"/>
          </a:p>
        </p:txBody>
      </p:sp>
      <p:pic>
        <p:nvPicPr>
          <p:cNvPr id="43011" name="Picture 7" descr="scan000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33"/>
          <a:stretch>
            <a:fillRect/>
          </a:stretch>
        </p:blipFill>
        <p:spPr>
          <a:xfrm>
            <a:off x="0" y="0"/>
            <a:ext cx="9144000" cy="5643563"/>
          </a:xfrm>
        </p:spPr>
      </p:pic>
      <p:sp>
        <p:nvSpPr>
          <p:cNvPr id="59400" name="Oval 8"/>
          <p:cNvSpPr>
            <a:spLocks noChangeArrowheads="1"/>
          </p:cNvSpPr>
          <p:nvPr/>
        </p:nvSpPr>
        <p:spPr bwMode="auto">
          <a:xfrm>
            <a:off x="4714875" y="571500"/>
            <a:ext cx="857250" cy="714375"/>
          </a:xfrm>
          <a:prstGeom prst="ellips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ar-SA" altLang="en-US" sz="1800"/>
          </a:p>
        </p:txBody>
      </p:sp>
      <p:sp>
        <p:nvSpPr>
          <p:cNvPr id="24582" name="Rounded Rectangle 5"/>
          <p:cNvSpPr>
            <a:spLocks noChangeArrowheads="1"/>
          </p:cNvSpPr>
          <p:nvPr/>
        </p:nvSpPr>
        <p:spPr bwMode="auto">
          <a:xfrm>
            <a:off x="0" y="5643563"/>
            <a:ext cx="9144000" cy="12144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b="1" i="0">
                <a:solidFill>
                  <a:srgbClr val="A50021"/>
                </a:solidFill>
              </a:rPr>
              <a:t>A 42 year old man presents with 2 months H/O non specific chest pain.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b="1" i="0"/>
              <a:t>What is your diagnosis?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 i="0">
                <a:solidFill>
                  <a:srgbClr val="002060"/>
                </a:solidFill>
              </a:rPr>
              <a:t>  </a:t>
            </a:r>
            <a:r>
              <a:rPr lang="en-US" altLang="en-US" sz="1600" b="1" i="0">
                <a:solidFill>
                  <a:srgbClr val="002060"/>
                </a:solidFill>
              </a:rPr>
              <a:t>(Predominant R in V1 and also M shape)             </a:t>
            </a:r>
            <a:r>
              <a:rPr lang="en-US" altLang="en-US" sz="2400" b="1" i="0">
                <a:solidFill>
                  <a:srgbClr val="002060"/>
                </a:solidFill>
              </a:rPr>
              <a:t>RBBB</a:t>
            </a:r>
            <a:r>
              <a:rPr lang="en-US" altLang="en-US" sz="2400" b="1">
                <a:solidFill>
                  <a:srgbClr val="00206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4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ACER\Downloads\Picture 125(1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06"/>
          <a:stretch>
            <a:fillRect/>
          </a:stretch>
        </p:blipFill>
        <p:spPr>
          <a:xfrm>
            <a:off x="179388" y="115888"/>
            <a:ext cx="8856662" cy="5522912"/>
          </a:xfrm>
        </p:spPr>
      </p:pic>
      <p:sp>
        <p:nvSpPr>
          <p:cNvPr id="5" name="Rectangle 4"/>
          <p:cNvSpPr/>
          <p:nvPr/>
        </p:nvSpPr>
        <p:spPr>
          <a:xfrm>
            <a:off x="0" y="5638800"/>
            <a:ext cx="9144000" cy="1219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0000CC"/>
                </a:solidFill>
              </a:rPr>
              <a:t>      </a:t>
            </a:r>
            <a:r>
              <a:rPr lang="en-US" sz="2400" b="1" i="0" dirty="0">
                <a:solidFill>
                  <a:srgbClr val="0000CC"/>
                </a:solidFill>
              </a:rPr>
              <a:t>What is your diagnosis?</a:t>
            </a:r>
          </a:p>
          <a:p>
            <a:pPr eaLnBrk="1" hangingPunct="1">
              <a:defRPr/>
            </a:pPr>
            <a:r>
              <a:rPr lang="en-US" sz="2400" b="1" i="0" dirty="0">
                <a:solidFill>
                  <a:srgbClr val="C00000"/>
                </a:solidFill>
              </a:rPr>
              <a:t>       RBBB </a:t>
            </a:r>
            <a:r>
              <a:rPr lang="en-US" altLang="en-US" sz="2400" b="1" i="0" dirty="0">
                <a:solidFill>
                  <a:srgbClr val="002060"/>
                </a:solidFill>
              </a:rPr>
              <a:t>(Predominant R in V1 and also M shape) </a:t>
            </a:r>
            <a:endParaRPr lang="en-US" sz="2400" b="1" i="0" dirty="0">
              <a:solidFill>
                <a:srgbClr val="C00000"/>
              </a:solidFill>
            </a:endParaRPr>
          </a:p>
        </p:txBody>
      </p:sp>
      <p:sp>
        <p:nvSpPr>
          <p:cNvPr id="45060" name="Title 5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301750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608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72"/>
          <a:stretch>
            <a:fillRect/>
          </a:stretch>
        </p:blipFill>
        <p:spPr>
          <a:xfrm>
            <a:off x="0" y="0"/>
            <a:ext cx="9144000" cy="5572125"/>
          </a:xfrm>
        </p:spPr>
      </p:pic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107950" y="5734050"/>
            <a:ext cx="87852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i="0"/>
              <a:t>A 85 year-old man with weakness and fatigue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i="0">
                <a:solidFill>
                  <a:srgbClr val="C00000"/>
                </a:solidFill>
              </a:rPr>
              <a:t>Sinus bradycardia, LAD, RBBB and Atrial premature beats</a:t>
            </a:r>
          </a:p>
        </p:txBody>
      </p:sp>
      <p:sp>
        <p:nvSpPr>
          <p:cNvPr id="93189" name="Line 5"/>
          <p:cNvSpPr>
            <a:spLocks noChangeShapeType="1"/>
          </p:cNvSpPr>
          <p:nvPr/>
        </p:nvSpPr>
        <p:spPr bwMode="auto">
          <a:xfrm rot="-10054443">
            <a:off x="1908175" y="4581525"/>
            <a:ext cx="287338" cy="2873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3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3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9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710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3" r="27827" b="52826"/>
          <a:stretch>
            <a:fillRect/>
          </a:stretch>
        </p:blipFill>
        <p:spPr>
          <a:xfrm>
            <a:off x="0" y="188913"/>
            <a:ext cx="9144000" cy="4941887"/>
          </a:xfrm>
        </p:spPr>
      </p:pic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0" y="5157788"/>
            <a:ext cx="8964613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000" i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i="0"/>
              <a:t>A 24 year-old man with systolic murmur.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 i="0">
                <a:solidFill>
                  <a:srgbClr val="C00000"/>
                </a:solidFill>
              </a:rPr>
              <a:t>Right ventricular hypertrophy </a:t>
            </a:r>
            <a:r>
              <a:rPr lang="en-US" altLang="en-US" sz="1800" i="0"/>
              <a:t>: ■ </a:t>
            </a:r>
            <a:r>
              <a:rPr lang="en-US" altLang="en-US" sz="1800" b="1" i="0">
                <a:solidFill>
                  <a:srgbClr val="002060"/>
                </a:solidFill>
              </a:rPr>
              <a:t>RAD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 i="0">
                <a:solidFill>
                  <a:srgbClr val="002060"/>
                </a:solidFill>
              </a:rPr>
              <a:t>                                                      ■ Dominant R wave in V1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 i="0">
                <a:solidFill>
                  <a:srgbClr val="002060"/>
                </a:solidFill>
              </a:rPr>
              <a:t>                                                      ■ RV Strain /Ischaemia ( T wave inversion in right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 i="0">
                <a:solidFill>
                  <a:srgbClr val="002060"/>
                </a:solidFill>
              </a:rPr>
              <a:t>                                                         chest leads (V1, V2 and V3)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i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70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0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70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70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70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870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70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70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870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70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70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870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" name="Picture 2" descr="File:Rightaxis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179512" y="260648"/>
            <a:ext cx="8712968" cy="5256584"/>
          </a:xfrm>
          <a:prstGeom prst="rect">
            <a:avLst/>
          </a:prstGeom>
          <a:noFill/>
          <a:extLst/>
        </p:spPr>
      </p:pic>
      <p:sp>
        <p:nvSpPr>
          <p:cNvPr id="61444" name="Content Placeholder 4"/>
          <p:cNvSpPr>
            <a:spLocks noGrp="1"/>
          </p:cNvSpPr>
          <p:nvPr>
            <p:ph idx="1"/>
          </p:nvPr>
        </p:nvSpPr>
        <p:spPr>
          <a:xfrm>
            <a:off x="179388" y="5805488"/>
            <a:ext cx="8713787" cy="105251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cap="flat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pPr marL="0" indent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rgbClr val="000099"/>
                </a:solidFill>
              </a:rPr>
              <a:t>Interpret this ECG</a:t>
            </a:r>
          </a:p>
          <a:p>
            <a:pPr marL="0" indent="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rgbClr val="A50021"/>
                </a:solidFill>
              </a:rPr>
              <a:t>RVH Supported by (RAD, Dominant R in V1, Right Vent. Strain / Ischaemia (inverted T waves in V1 – V4)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alt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" y="2227263"/>
            <a:ext cx="8772525" cy="4514850"/>
          </a:xfrm>
        </p:spPr>
        <p:txBody>
          <a:bodyPr/>
          <a:lstStyle/>
          <a:p>
            <a:endParaRPr lang="en-US" altLang="ar-SA"/>
          </a:p>
          <a:p>
            <a:endParaRPr lang="en-US" altLang="ar-SA"/>
          </a:p>
          <a:p>
            <a:endParaRPr lang="en-US" altLang="ar-SA"/>
          </a:p>
          <a:p>
            <a:endParaRPr lang="en-US" altLang="ar-SA"/>
          </a:p>
          <a:p>
            <a:endParaRPr lang="en-US" altLang="ar-SA"/>
          </a:p>
          <a:p>
            <a:pPr>
              <a:buFont typeface="Wingdings" charset="2"/>
              <a:buNone/>
            </a:pPr>
            <a:r>
              <a:rPr lang="en-US" altLang="ar-SA" sz="1800" b="1"/>
              <a:t>A patient with cardiac murmur, what are the abnormal findings?</a:t>
            </a:r>
          </a:p>
          <a:p>
            <a:r>
              <a:rPr lang="en-US" altLang="ar-SA" sz="1800">
                <a:solidFill>
                  <a:srgbClr val="C00000"/>
                </a:solidFill>
              </a:rPr>
              <a:t>Right ventricular hypertrophy and marked left atrial abnormality</a:t>
            </a:r>
          </a:p>
          <a:p>
            <a:r>
              <a:rPr lang="en-US" altLang="ar-SA" sz="1800">
                <a:solidFill>
                  <a:srgbClr val="C00000"/>
                </a:solidFill>
              </a:rPr>
              <a:t>Tall R in V1, RAD, negative p wave in V1 (LA enlargement), P pulmonale in lead II</a:t>
            </a:r>
          </a:p>
          <a:p>
            <a:r>
              <a:rPr lang="en-US" altLang="ar-SA" sz="1800">
                <a:solidFill>
                  <a:srgbClr val="C00000"/>
                </a:solidFill>
              </a:rPr>
              <a:t>RBBB (rsR)               </a:t>
            </a:r>
            <a:r>
              <a:rPr lang="en-US" altLang="ar-SA" sz="1800" b="1">
                <a:solidFill>
                  <a:srgbClr val="002060"/>
                </a:solidFill>
              </a:rPr>
              <a:t>Mitral Stenosis</a:t>
            </a:r>
            <a:endParaRPr lang="ar-SA" altLang="ar-SA" sz="1800" b="1">
              <a:solidFill>
                <a:srgbClr val="002060"/>
              </a:solidFill>
            </a:endParaRPr>
          </a:p>
        </p:txBody>
      </p:sp>
      <p:pic>
        <p:nvPicPr>
          <p:cNvPr id="49156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88913"/>
            <a:ext cx="864870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charset="2"/>
              <a:buNone/>
            </a:pPr>
            <a:endParaRPr lang="en-US" altLang="en-US"/>
          </a:p>
        </p:txBody>
      </p:sp>
      <p:pic>
        <p:nvPicPr>
          <p:cNvPr id="50180" name="Picture 4" descr="2CARD03A"/>
          <p:cNvPicPr>
            <a:picLocks noChangeAspect="1" noChangeArrowheads="1"/>
          </p:cNvPicPr>
          <p:nvPr/>
        </p:nvPicPr>
        <p:blipFill>
          <a:blip r:embed="rId3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5" b="3461"/>
          <a:stretch>
            <a:fillRect/>
          </a:stretch>
        </p:blipFill>
        <p:spPr bwMode="auto">
          <a:xfrm>
            <a:off x="142875" y="115888"/>
            <a:ext cx="8821738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142875" y="5949950"/>
            <a:ext cx="87503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i="0"/>
              <a:t>A 54 year-old man for routine follow up of hypertension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 i="0">
                <a:solidFill>
                  <a:srgbClr val="A50021"/>
                </a:solidFill>
              </a:rPr>
              <a:t>LAD, First degree heart block, LVH and left ventricular strain /ischaemia</a:t>
            </a: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7164388" y="0"/>
            <a:ext cx="143986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200" b="1" i="0"/>
          </a:p>
        </p:txBody>
      </p:sp>
      <p:graphicFrame>
        <p:nvGraphicFramePr>
          <p:cNvPr id="50183" name="Object 1"/>
          <p:cNvGraphicFramePr>
            <a:graphicFrameLocks noChangeAspect="1"/>
          </p:cNvGraphicFramePr>
          <p:nvPr/>
        </p:nvGraphicFramePr>
        <p:xfrm>
          <a:off x="3905250" y="3186113"/>
          <a:ext cx="133350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5" name="Package" r:id="rId4" imgW="1337912" imgH="481263" progId="Package">
                  <p:embed/>
                </p:oleObj>
              </mc:Choice>
              <mc:Fallback>
                <p:oleObj name="Package" r:id="rId4" imgW="1337912" imgH="481263" progId="Packag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5250" y="3186113"/>
                        <a:ext cx="1333500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4" name="Object 2"/>
          <p:cNvGraphicFramePr>
            <a:graphicFrameLocks noChangeAspect="1"/>
          </p:cNvGraphicFramePr>
          <p:nvPr/>
        </p:nvGraphicFramePr>
        <p:xfrm>
          <a:off x="3905250" y="3186113"/>
          <a:ext cx="133350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6" name="Package" r:id="rId6" imgW="1337912" imgH="481263" progId="Package">
                  <p:embed/>
                </p:oleObj>
              </mc:Choice>
              <mc:Fallback>
                <p:oleObj name="Package" r:id="rId6" imgW="1337912" imgH="481263" progId="Packag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5250" y="3186113"/>
                        <a:ext cx="1333500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5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5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45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/>
          <a:lstStyle/>
          <a:p>
            <a:r>
              <a:rPr lang="en-US" altLang="ar-SA" sz="2000"/>
              <a:t>A 54-year-old man is booked recently for control of hypertension.</a:t>
            </a:r>
            <a:endParaRPr lang="ar-SA" altLang="ar-SA" sz="2000"/>
          </a:p>
        </p:txBody>
      </p:sp>
      <p:pic>
        <p:nvPicPr>
          <p:cNvPr id="51203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1" t="23135" r="21391" b="18314"/>
          <a:stretch>
            <a:fillRect/>
          </a:stretch>
        </p:blipFill>
        <p:spPr>
          <a:xfrm>
            <a:off x="214313" y="696913"/>
            <a:ext cx="8929687" cy="4676775"/>
          </a:xfr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7950" y="5373688"/>
            <a:ext cx="89281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ar-SA" sz="1800" i="0"/>
              <a:t>Interpret this ECG.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ar-SA" sz="1800" b="1" i="0">
                <a:solidFill>
                  <a:srgbClr val="002060"/>
                </a:solidFill>
              </a:rPr>
              <a:t>LAD, LVH and anterolateral ischaemic changes (T waves inverted in I, aVL, V4-V6)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ar-SA" sz="1800" i="0">
                <a:solidFill>
                  <a:srgbClr val="C00000"/>
                </a:solidFill>
              </a:rPr>
              <a:t>Is this patient in need for further assessment.</a:t>
            </a:r>
            <a:endParaRPr lang="ar-SA" altLang="ar-SA" sz="1800" i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325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7" t="5402" r="35995" b="50259"/>
          <a:stretch>
            <a:fillRect/>
          </a:stretch>
        </p:blipFill>
        <p:spPr>
          <a:xfrm>
            <a:off x="0" y="-55563"/>
            <a:ext cx="9144000" cy="6165851"/>
          </a:xfrm>
        </p:spPr>
      </p:pic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5795963" y="5805488"/>
            <a:ext cx="3168650" cy="9366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i="0"/>
              <a:t>Wide QRS, No P waves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i="0">
                <a:solidFill>
                  <a:srgbClr val="C00000"/>
                </a:solidFill>
              </a:rPr>
              <a:t>Ventricular Tachycardia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7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8195" name="Picture 4" descr="ec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88913"/>
            <a:ext cx="8785225" cy="64087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4275" name="Picture 4" descr="7001"/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12763"/>
            <a:ext cx="9144000" cy="6345237"/>
          </a:xfrm>
          <a:noFill/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68313" y="188913"/>
            <a:ext cx="8496300" cy="647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 i="0"/>
              <a:t>What is the most likely occluded coronary artery?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 i="0"/>
              <a:t> </a:t>
            </a:r>
            <a:r>
              <a:rPr lang="en-US" altLang="en-US" sz="2000" b="1" i="0">
                <a:solidFill>
                  <a:srgbClr val="C00000"/>
                </a:solidFill>
              </a:rPr>
              <a:t>Right Coronary Artery  (Acute Inferior MI) </a:t>
            </a:r>
            <a:r>
              <a:rPr lang="en-US" altLang="en-US" sz="1600" b="1" i="0">
                <a:solidFill>
                  <a:srgbClr val="C00000"/>
                </a:solidFill>
              </a:rPr>
              <a:t>ST elevation in II, III and aVF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6323" name="Picture 4" descr="33001"/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3" b="14621"/>
          <a:stretch>
            <a:fillRect/>
          </a:stretch>
        </p:blipFill>
        <p:spPr>
          <a:xfrm>
            <a:off x="9525" y="0"/>
            <a:ext cx="9144000" cy="5616575"/>
          </a:xfrm>
          <a:noFill/>
        </p:spPr>
      </p:pic>
      <p:sp>
        <p:nvSpPr>
          <p:cNvPr id="2" name="Rounded Rectangle 1"/>
          <p:cNvSpPr>
            <a:spLocks noChangeArrowheads="1"/>
          </p:cNvSpPr>
          <p:nvPr/>
        </p:nvSpPr>
        <p:spPr bwMode="auto">
          <a:xfrm>
            <a:off x="107950" y="5805488"/>
            <a:ext cx="8928100" cy="105251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 i="0"/>
              <a:t>What is the most likely occluded coronary artery?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 i="0"/>
              <a:t> </a:t>
            </a:r>
            <a:r>
              <a:rPr lang="en-US" altLang="en-US" sz="1800" b="1" i="0">
                <a:solidFill>
                  <a:srgbClr val="C00000"/>
                </a:solidFill>
              </a:rPr>
              <a:t>Left Coronary Artery  (Acute Anterior MI) ST elevation in V1 to V6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228600"/>
            <a:ext cx="8763000" cy="6477000"/>
          </a:xfrm>
        </p:spPr>
        <p:txBody>
          <a:bodyPr>
            <a:normAutofit fontScale="92500" lnSpcReduction="10000"/>
          </a:bodyPr>
          <a:lstStyle/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000" dirty="0" smtClean="0">
              <a:solidFill>
                <a:srgbClr val="0000CC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000" dirty="0">
              <a:solidFill>
                <a:srgbClr val="0000CC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000" dirty="0" smtClean="0">
              <a:solidFill>
                <a:srgbClr val="0000CC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000" dirty="0">
              <a:solidFill>
                <a:srgbClr val="0000CC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000" dirty="0" smtClean="0">
              <a:solidFill>
                <a:srgbClr val="0000CC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000" dirty="0">
              <a:solidFill>
                <a:srgbClr val="0000CC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000" dirty="0" smtClean="0">
              <a:solidFill>
                <a:srgbClr val="0000CC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000" dirty="0">
              <a:solidFill>
                <a:srgbClr val="0000CC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000" dirty="0" smtClean="0">
              <a:solidFill>
                <a:srgbClr val="0000CC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000" dirty="0">
              <a:solidFill>
                <a:srgbClr val="0000CC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000" dirty="0" smtClean="0">
              <a:solidFill>
                <a:srgbClr val="0000CC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000" dirty="0">
              <a:solidFill>
                <a:srgbClr val="0000CC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000" dirty="0" smtClean="0">
              <a:solidFill>
                <a:srgbClr val="0000CC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000" dirty="0">
              <a:solidFill>
                <a:srgbClr val="0000CC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dirty="0" smtClean="0">
                <a:solidFill>
                  <a:srgbClr val="002060"/>
                </a:solidFill>
                <a:ea typeface="+mn-ea"/>
              </a:rPr>
              <a:t>This </a:t>
            </a:r>
            <a:r>
              <a:rPr lang="en-US" sz="2000" dirty="0">
                <a:solidFill>
                  <a:srgbClr val="002060"/>
                </a:solidFill>
                <a:ea typeface="+mn-ea"/>
              </a:rPr>
              <a:t>29 year old male presents in the ER complaining of severe </a:t>
            </a:r>
            <a:r>
              <a:rPr lang="en-US" sz="2000" dirty="0" err="1">
                <a:solidFill>
                  <a:srgbClr val="002060"/>
                </a:solidFill>
                <a:ea typeface="+mn-ea"/>
              </a:rPr>
              <a:t>pleuritic</a:t>
            </a:r>
            <a:r>
              <a:rPr lang="en-US" sz="2000" dirty="0">
                <a:solidFill>
                  <a:srgbClr val="002060"/>
                </a:solidFill>
                <a:ea typeface="+mn-ea"/>
              </a:rPr>
              <a:t> chest pain over the left precordium. Physical examination reveals a friction rub over the left precordium. An ECG is performed: </a:t>
            </a:r>
            <a:endParaRPr lang="en-US" sz="2000" dirty="0" smtClean="0">
              <a:solidFill>
                <a:srgbClr val="002060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dirty="0" smtClean="0">
                <a:solidFill>
                  <a:srgbClr val="0000CC"/>
                </a:solidFill>
                <a:ea typeface="+mn-ea"/>
              </a:rPr>
              <a:t>What is your diagnosis?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 smtClean="0">
                <a:solidFill>
                  <a:srgbClr val="C00000"/>
                </a:solidFill>
                <a:ea typeface="+mn-ea"/>
              </a:rPr>
              <a:t>Acute pericarditis (</a:t>
            </a:r>
            <a:r>
              <a:rPr lang="en-US" sz="2000" b="1" dirty="0" err="1" smtClean="0">
                <a:solidFill>
                  <a:srgbClr val="C00000"/>
                </a:solidFill>
                <a:ea typeface="+mn-ea"/>
              </a:rPr>
              <a:t>Generalised</a:t>
            </a:r>
            <a:r>
              <a:rPr lang="en-US" sz="2000" b="1" dirty="0" smtClean="0">
                <a:solidFill>
                  <a:srgbClr val="C00000"/>
                </a:solidFill>
                <a:ea typeface="+mn-ea"/>
              </a:rPr>
              <a:t> ST elevation with concavity) look to age and scenario </a:t>
            </a:r>
            <a:endParaRPr lang="en-US" sz="2000" b="1" dirty="0">
              <a:solidFill>
                <a:srgbClr val="C00000"/>
              </a:solidFill>
              <a:ea typeface="+mn-ea"/>
            </a:endParaRPr>
          </a:p>
        </p:txBody>
      </p:sp>
      <p:pic>
        <p:nvPicPr>
          <p:cNvPr id="58371" name="Picture 2" descr="https://meds.queensu.ca/central/assets/modules/ts-ecg/Slide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8600"/>
            <a:ext cx="88360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939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0" t="2621" r="36664" b="50560"/>
          <a:stretch>
            <a:fillRect/>
          </a:stretch>
        </p:blipFill>
        <p:spPr>
          <a:xfrm>
            <a:off x="0" y="0"/>
            <a:ext cx="9144000" cy="6381750"/>
          </a:xfrm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2555875" y="6092825"/>
            <a:ext cx="4176713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i="0"/>
              <a:t>Acute anterior MI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250825" y="274638"/>
            <a:ext cx="8435975" cy="706437"/>
          </a:xfrm>
        </p:spPr>
        <p:txBody>
          <a:bodyPr/>
          <a:lstStyle/>
          <a:p>
            <a:r>
              <a:rPr lang="en-US" altLang="ar-SA" sz="2000"/>
              <a:t>A 56-year-old man presents with 2 hours H/O epigastric pain.</a:t>
            </a:r>
            <a:endParaRPr lang="ar-SA" altLang="ar-SA" sz="20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x-none"/>
          </a:p>
          <a:p>
            <a:endParaRPr lang="en-US" altLang="x-none"/>
          </a:p>
          <a:p>
            <a:endParaRPr lang="en-US" altLang="x-none"/>
          </a:p>
          <a:p>
            <a:endParaRPr lang="en-US" altLang="x-none"/>
          </a:p>
          <a:p>
            <a:endParaRPr lang="en-US" altLang="x-none"/>
          </a:p>
          <a:p>
            <a:endParaRPr lang="en-US" altLang="x-none"/>
          </a:p>
          <a:p>
            <a:endParaRPr lang="en-US" altLang="x-none" sz="2400"/>
          </a:p>
          <a:p>
            <a:pPr>
              <a:buFont typeface="Wingdings" charset="2"/>
              <a:buNone/>
            </a:pPr>
            <a:r>
              <a:rPr lang="en-US" altLang="x-none" sz="2400">
                <a:solidFill>
                  <a:srgbClr val="002060"/>
                </a:solidFill>
              </a:rPr>
              <a:t>What is your diagnosis?</a:t>
            </a:r>
          </a:p>
          <a:p>
            <a:r>
              <a:rPr lang="en-US" altLang="x-none" sz="2400">
                <a:solidFill>
                  <a:srgbClr val="C00000"/>
                </a:solidFill>
              </a:rPr>
              <a:t>Acute inferior MI (ST elevation in II, III and aVF)</a:t>
            </a:r>
          </a:p>
          <a:p>
            <a:r>
              <a:rPr lang="en-US" altLang="x-none" sz="2400">
                <a:solidFill>
                  <a:srgbClr val="C00000"/>
                </a:solidFill>
              </a:rPr>
              <a:t>AF (Irregular irregularity of heart beats in lead aV1)</a:t>
            </a:r>
            <a:endParaRPr lang="ar-SA" altLang="x-none" sz="2400">
              <a:solidFill>
                <a:srgbClr val="C00000"/>
              </a:solidFill>
            </a:endParaRPr>
          </a:p>
        </p:txBody>
      </p:sp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954088"/>
            <a:ext cx="914400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61443" name="Picture 4" descr="12001"/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" t="31770" r="-787" b="-9605"/>
          <a:stretch>
            <a:fillRect/>
          </a:stretch>
        </p:blipFill>
        <p:spPr>
          <a:xfrm>
            <a:off x="0" y="268288"/>
            <a:ext cx="9144000" cy="7056437"/>
          </a:xfrm>
          <a:noFill/>
        </p:spPr>
      </p:pic>
      <p:sp>
        <p:nvSpPr>
          <p:cNvPr id="61444" name="Rectangle 1"/>
          <p:cNvSpPr>
            <a:spLocks noChangeArrowheads="1"/>
          </p:cNvSpPr>
          <p:nvPr/>
        </p:nvSpPr>
        <p:spPr bwMode="auto">
          <a:xfrm>
            <a:off x="0" y="5516563"/>
            <a:ext cx="9036050" cy="12969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ar-SA" sz="1800" i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ar-SA" sz="1800" i="0"/>
              <a:t>What is your diagnosis?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ar-SA" sz="1800" b="1" i="0">
                <a:solidFill>
                  <a:srgbClr val="C00000"/>
                </a:solidFill>
              </a:rPr>
              <a:t>Old inferior MI (significant Q waves in II, III and aVF) </a:t>
            </a:r>
            <a:endParaRPr lang="ar-SA" altLang="ar-SA" sz="1800" b="1" i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3492" name="Picture 2" descr="http://meds.queensu.ca/courses/assets/modules/ts-ecg/Slide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029200"/>
            <a:ext cx="9144000" cy="1828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b="1" dirty="0">
                <a:solidFill>
                  <a:schemeClr val="tx1"/>
                </a:solidFill>
              </a:rPr>
              <a:t>A 74 year old man presents to emergency room with chest pain of 2 hours duration.</a:t>
            </a:r>
          </a:p>
          <a:p>
            <a:pPr eaLnBrk="1" hangingPunct="1">
              <a:defRPr/>
            </a:pPr>
            <a:r>
              <a:rPr lang="en-US" b="1" dirty="0">
                <a:solidFill>
                  <a:srgbClr val="C00000"/>
                </a:solidFill>
              </a:rPr>
              <a:t>What is your diagnosis?</a:t>
            </a:r>
          </a:p>
          <a:p>
            <a:pPr marL="342900" indent="-342900" eaLnBrk="1" hangingPunct="1">
              <a:buFontTx/>
              <a:buAutoNum type="alphaUcPeriod"/>
              <a:defRPr/>
            </a:pPr>
            <a:r>
              <a:rPr lang="en-US" b="1" dirty="0">
                <a:solidFill>
                  <a:schemeClr val="tx1"/>
                </a:solidFill>
              </a:rPr>
              <a:t>Acute anterior MI                                        B. Acute inferior MI</a:t>
            </a:r>
          </a:p>
          <a:p>
            <a:pPr eaLnBrk="1" hangingPunct="1">
              <a:defRPr/>
            </a:pPr>
            <a:r>
              <a:rPr lang="en-US" b="1" dirty="0">
                <a:solidFill>
                  <a:schemeClr val="tx1"/>
                </a:solidFill>
              </a:rPr>
              <a:t>C.   Acute pericarditis                                         D. Acute posterior MI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6451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7"/>
          <a:stretch>
            <a:fillRect/>
          </a:stretch>
        </p:blipFill>
        <p:spPr>
          <a:xfrm>
            <a:off x="0" y="0"/>
            <a:ext cx="9144000" cy="5562600"/>
          </a:xfrm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76200" y="5638800"/>
            <a:ext cx="9067800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b="1" i="0"/>
              <a:t>A 33 year-old man with sensation of chest tightness last night, where he could  not sleep.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b="1">
                <a:solidFill>
                  <a:srgbClr val="C00000"/>
                </a:solidFill>
              </a:rPr>
              <a:t>What are the findings?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b="1" i="0">
                <a:solidFill>
                  <a:srgbClr val="002060"/>
                </a:solidFill>
              </a:rPr>
              <a:t>Sinus Bradycardia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55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2" t="25360" r="15630" b="17274"/>
          <a:stretch>
            <a:fillRect/>
          </a:stretch>
        </p:blipFill>
        <p:spPr bwMode="auto">
          <a:xfrm>
            <a:off x="107950" y="9525"/>
            <a:ext cx="8856663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04788" y="6130925"/>
            <a:ext cx="38163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 i="0">
                <a:solidFill>
                  <a:srgbClr val="C00000"/>
                </a:solidFill>
              </a:rPr>
              <a:t>Fast Atrial Fibrillation (1)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8" t="28406" r="15150" b="14719"/>
          <a:stretch>
            <a:fillRect/>
          </a:stretch>
        </p:blipFill>
        <p:spPr bwMode="auto">
          <a:xfrm>
            <a:off x="250825" y="6350"/>
            <a:ext cx="8713788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Rectangle 3"/>
          <p:cNvSpPr>
            <a:spLocks noChangeArrowheads="1"/>
          </p:cNvSpPr>
          <p:nvPr/>
        </p:nvSpPr>
        <p:spPr bwMode="auto">
          <a:xfrm>
            <a:off x="107950" y="5805488"/>
            <a:ext cx="8856663" cy="92075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 i="0">
                <a:solidFill>
                  <a:srgbClr val="C00000"/>
                </a:solidFill>
              </a:rPr>
              <a:t>AF (same patient after start of B Blocker) Rate 60 / min                       </a:t>
            </a:r>
            <a:r>
              <a:rPr lang="en-US" altLang="en-US" sz="2000" b="1" i="0">
                <a:solidFill>
                  <a:srgbClr val="C00000"/>
                </a:solidFill>
              </a:rPr>
              <a:t>(2)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" y="214313"/>
            <a:ext cx="8858250" cy="6429375"/>
          </a:xfrm>
        </p:spPr>
        <p:txBody>
          <a:bodyPr/>
          <a:lstStyle/>
          <a:p>
            <a:pPr>
              <a:defRPr/>
            </a:pPr>
            <a:endParaRPr lang="en-US" dirty="0">
              <a:ea typeface="+mj-ea"/>
            </a:endParaRPr>
          </a:p>
        </p:txBody>
      </p:sp>
      <p:sp>
        <p:nvSpPr>
          <p:cNvPr id="9219" name="Horizontal Scroll 3"/>
          <p:cNvSpPr>
            <a:spLocks noChangeArrowheads="1"/>
          </p:cNvSpPr>
          <p:nvPr/>
        </p:nvSpPr>
        <p:spPr bwMode="auto">
          <a:xfrm>
            <a:off x="500063" y="642938"/>
            <a:ext cx="8215312" cy="2857500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 i="0">
                <a:solidFill>
                  <a:srgbClr val="002060"/>
                </a:solidFill>
              </a:rPr>
              <a:t>Normal P Wave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 b="1" i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 i="0"/>
              <a:t>Height and Width:  </a:t>
            </a:r>
            <a:r>
              <a:rPr lang="en-US" altLang="en-US" sz="2400" b="1" i="0">
                <a:solidFill>
                  <a:srgbClr val="C00000"/>
                </a:solidFill>
              </a:rPr>
              <a:t>2 – 2.5 mm</a:t>
            </a:r>
            <a:r>
              <a:rPr lang="en-US" altLang="en-US" sz="2400" b="1" i="0">
                <a:solidFill>
                  <a:srgbClr val="002060"/>
                </a:solidFill>
              </a:rPr>
              <a:t> (0.08  to  0.10 sec)</a:t>
            </a:r>
            <a:endParaRPr lang="en-US" altLang="en-US" sz="2400" b="1" i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 i="0"/>
              <a:t>PR Interval:   </a:t>
            </a:r>
            <a:r>
              <a:rPr lang="en-US" altLang="en-US" sz="2400" b="1" i="0">
                <a:solidFill>
                  <a:srgbClr val="C00000"/>
                </a:solidFill>
              </a:rPr>
              <a:t>3  -  5 mm  </a:t>
            </a:r>
            <a:r>
              <a:rPr lang="en-US" altLang="en-US" sz="2400" b="1" i="0">
                <a:solidFill>
                  <a:srgbClr val="002060"/>
                </a:solidFill>
              </a:rPr>
              <a:t>(0.12 – 0.20 sec)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 i="0"/>
              <a:t>Best seen: </a:t>
            </a:r>
            <a:r>
              <a:rPr lang="en-US" altLang="en-US" sz="2400" b="1" i="0">
                <a:solidFill>
                  <a:srgbClr val="C00000"/>
                </a:solidFill>
              </a:rPr>
              <a:t>Leads I, II and aVF</a:t>
            </a:r>
          </a:p>
        </p:txBody>
      </p:sp>
      <p:sp>
        <p:nvSpPr>
          <p:cNvPr id="5" name="Horizontal Scroll 4"/>
          <p:cNvSpPr>
            <a:spLocks noChangeArrowheads="1"/>
          </p:cNvSpPr>
          <p:nvPr/>
        </p:nvSpPr>
        <p:spPr bwMode="auto">
          <a:xfrm>
            <a:off x="642938" y="3357563"/>
            <a:ext cx="8001000" cy="3214687"/>
          </a:xfrm>
          <a:prstGeom prst="horizontalScroll">
            <a:avLst>
              <a:gd name="adj" fmla="val 12500"/>
            </a:avLst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 i="0">
                <a:solidFill>
                  <a:srgbClr val="C00000"/>
                </a:solidFill>
              </a:rPr>
              <a:t>Normal QRS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 i="0"/>
              <a:t>Duration:  </a:t>
            </a:r>
            <a:r>
              <a:rPr lang="en-US" altLang="en-US" sz="2400" b="1" i="0">
                <a:solidFill>
                  <a:srgbClr val="C00000"/>
                </a:solidFill>
              </a:rPr>
              <a:t>1 – 2.5 mm  </a:t>
            </a:r>
            <a:r>
              <a:rPr lang="en-US" altLang="en-US" sz="2400" b="1" i="0">
                <a:solidFill>
                  <a:srgbClr val="002060"/>
                </a:solidFill>
              </a:rPr>
              <a:t>(0.04 – 0.10 sec)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 i="0">
                <a:solidFill>
                  <a:srgbClr val="C00000"/>
                </a:solidFill>
              </a:rPr>
              <a:t>Wide QRS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 i="0">
                <a:solidFill>
                  <a:srgbClr val="002060"/>
                </a:solidFill>
              </a:rPr>
              <a:t>Bundle Branch Block</a:t>
            </a:r>
          </a:p>
          <a:p>
            <a:pPr eaLnBrk="1" hangingPunct="1">
              <a:spcBef>
                <a:spcPct val="0"/>
              </a:spcBef>
              <a:buClrTx/>
              <a:buFont typeface="Wingdings" charset="2"/>
              <a:buNone/>
            </a:pPr>
            <a:r>
              <a:rPr lang="en-US" altLang="en-US" sz="1800" b="1" i="0">
                <a:solidFill>
                  <a:srgbClr val="002060"/>
                </a:solidFill>
              </a:rPr>
              <a:t>Premature Ventricular Contractions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 i="0">
                <a:solidFill>
                  <a:srgbClr val="002060"/>
                </a:solidFill>
              </a:rPr>
              <a:t>Ventricular Tachycardia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 i="0">
                <a:solidFill>
                  <a:srgbClr val="00206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68612" name="Picture 4" descr="2CARD02B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179388" y="5949950"/>
            <a:ext cx="87852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i="0"/>
              <a:t>Mention three findings in this ECG.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b="1" i="0"/>
              <a:t>1- </a:t>
            </a:r>
            <a:r>
              <a:rPr lang="en-US" altLang="en-US" sz="1600" b="1" i="0">
                <a:solidFill>
                  <a:srgbClr val="A50021"/>
                </a:solidFill>
              </a:rPr>
              <a:t>P pulmonale (RAH, of lead II)</a:t>
            </a:r>
            <a:r>
              <a:rPr lang="en-US" altLang="en-US" sz="1600" b="1" i="0"/>
              <a:t>              2- </a:t>
            </a:r>
            <a:r>
              <a:rPr lang="en-US" altLang="en-US" sz="1600" b="1" i="0">
                <a:solidFill>
                  <a:srgbClr val="A50021"/>
                </a:solidFill>
              </a:rPr>
              <a:t>P mitrale (LAH, lead III and V1))</a:t>
            </a:r>
            <a:r>
              <a:rPr lang="en-US" altLang="en-US" sz="1600" b="1" i="0"/>
              <a:t>   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b="1" i="0"/>
              <a:t>3- </a:t>
            </a:r>
            <a:r>
              <a:rPr lang="en-US" altLang="en-US" sz="1600" b="1" i="0">
                <a:solidFill>
                  <a:srgbClr val="A50021"/>
                </a:solidFill>
              </a:rPr>
              <a:t>Sinus Bradycardia</a:t>
            </a:r>
            <a:r>
              <a:rPr lang="en-US" altLang="en-US" sz="1600" b="1" i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55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5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55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5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5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55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9636" name="Picture 2" descr="http://meds.queensu.ca/courses/assets/modules/ts-ecg/Slide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91600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76200" y="4953000"/>
            <a:ext cx="8991600" cy="1752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0" dirty="0">
                <a:solidFill>
                  <a:schemeClr val="tx1"/>
                </a:solidFill>
              </a:rPr>
              <a:t>A 37 year old lady feels that her heart is bounding.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0" dirty="0">
                <a:solidFill>
                  <a:srgbClr val="C00000"/>
                </a:solidFill>
              </a:rPr>
              <a:t>An ECG, was done which reveals that this lady has: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b="1" i="0" dirty="0">
                <a:solidFill>
                  <a:srgbClr val="002060"/>
                </a:solidFill>
              </a:rPr>
              <a:t>First degree heart block                              B. Premature </a:t>
            </a:r>
            <a:r>
              <a:rPr lang="en-US" b="1" i="0" dirty="0" err="1">
                <a:solidFill>
                  <a:srgbClr val="002060"/>
                </a:solidFill>
              </a:rPr>
              <a:t>atrial</a:t>
            </a:r>
            <a:r>
              <a:rPr lang="en-US" b="1" i="0" dirty="0">
                <a:solidFill>
                  <a:srgbClr val="002060"/>
                </a:solidFill>
              </a:rPr>
              <a:t> contractions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2060"/>
                </a:solidFill>
              </a:rPr>
              <a:t>C. Premature ventricular contractions          D. Right bundle branch block</a:t>
            </a:r>
          </a:p>
        </p:txBody>
      </p:sp>
      <p:sp>
        <p:nvSpPr>
          <p:cNvPr id="2" name="Rounded Rectangle 1"/>
          <p:cNvSpPr>
            <a:spLocks noChangeArrowheads="1"/>
          </p:cNvSpPr>
          <p:nvPr/>
        </p:nvSpPr>
        <p:spPr bwMode="auto">
          <a:xfrm>
            <a:off x="7956550" y="4953000"/>
            <a:ext cx="719138" cy="56356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600" b="1" i="0"/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06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0" r="31351" b="23000"/>
          <a:stretch>
            <a:fillRect/>
          </a:stretch>
        </p:blipFill>
        <p:spPr bwMode="auto">
          <a:xfrm>
            <a:off x="0" y="188913"/>
            <a:ext cx="8964613" cy="567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867400"/>
            <a:ext cx="8964613" cy="990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2000" i="0" dirty="0">
              <a:solidFill>
                <a:srgbClr val="0000CC"/>
              </a:solidFill>
            </a:endParaRPr>
          </a:p>
          <a:p>
            <a:pPr eaLnBrk="1" hangingPunct="1">
              <a:defRPr/>
            </a:pPr>
            <a:endParaRPr lang="en-US" sz="2000" i="0" dirty="0">
              <a:solidFill>
                <a:srgbClr val="0000CC"/>
              </a:solidFill>
            </a:endParaRPr>
          </a:p>
          <a:p>
            <a:pPr eaLnBrk="1" hangingPunct="1">
              <a:defRPr/>
            </a:pPr>
            <a:r>
              <a:rPr lang="en-US" sz="2000" i="0" dirty="0">
                <a:solidFill>
                  <a:srgbClr val="0000CC"/>
                </a:solidFill>
              </a:rPr>
              <a:t>What is  your diagnosis?</a:t>
            </a:r>
          </a:p>
          <a:p>
            <a:pPr eaLnBrk="1" hangingPunct="1">
              <a:defRPr/>
            </a:pPr>
            <a:r>
              <a:rPr lang="en-US" sz="2000" b="1" i="0" dirty="0">
                <a:solidFill>
                  <a:srgbClr val="C00000"/>
                </a:solidFill>
              </a:rPr>
              <a:t>Premature ventricular contraction (Ventricular Bigeminy)</a:t>
            </a:r>
          </a:p>
          <a:p>
            <a:pPr eaLnBrk="1" hangingPunct="1">
              <a:defRPr/>
            </a:pPr>
            <a:endParaRPr lang="en-US" b="1" dirty="0">
              <a:solidFill>
                <a:srgbClr val="C00000"/>
              </a:solidFill>
            </a:endParaRPr>
          </a:p>
          <a:p>
            <a:pPr algn="ctr" eaLnBrk="1" hangingPunct="1">
              <a:defRPr/>
            </a:pPr>
            <a:endParaRPr lang="en-US" b="1" dirty="0">
              <a:solidFill>
                <a:srgbClr val="C00000"/>
              </a:solidFill>
            </a:endParaRPr>
          </a:p>
          <a:p>
            <a:pPr algn="ctr" eaLnBrk="1" hangingPunct="1">
              <a:defRPr/>
            </a:pPr>
            <a:endParaRPr lang="en-US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1683" name="Picture 8" descr="File:Ns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625" y="188913"/>
            <a:ext cx="8861425" cy="5976937"/>
          </a:xfrm>
          <a:noFill/>
        </p:spPr>
      </p:pic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2771775" y="6308725"/>
            <a:ext cx="3095625" cy="4333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 i="0">
                <a:solidFill>
                  <a:srgbClr val="A50021"/>
                </a:solidFill>
              </a:rPr>
              <a:t>Normal ECG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7270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2" r="31616" b="48494"/>
          <a:stretch>
            <a:fillRect/>
          </a:stretch>
        </p:blipFill>
        <p:spPr>
          <a:xfrm>
            <a:off x="0" y="-642938"/>
            <a:ext cx="9144000" cy="6858001"/>
          </a:xfrm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611188" y="6381750"/>
            <a:ext cx="8137525" cy="476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 i="0"/>
              <a:t>RBBB</a:t>
            </a:r>
            <a:r>
              <a:rPr lang="en-US" altLang="en-US" sz="1800" i="0"/>
              <a:t>, in need for Echocardiography to R/O cong. HD like ASD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37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2" r="31178" b="15685"/>
          <a:stretch>
            <a:fillRect/>
          </a:stretch>
        </p:blipFill>
        <p:spPr bwMode="auto">
          <a:xfrm>
            <a:off x="0" y="0"/>
            <a:ext cx="9144000" cy="642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589588"/>
            <a:ext cx="8964613" cy="1079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i="0" dirty="0">
                <a:solidFill>
                  <a:srgbClr val="0000CC"/>
                </a:solidFill>
              </a:rPr>
              <a:t>     </a:t>
            </a:r>
          </a:p>
          <a:p>
            <a:pPr eaLnBrk="1" hangingPunct="1">
              <a:defRPr/>
            </a:pPr>
            <a:endParaRPr lang="en-US" i="0" dirty="0">
              <a:solidFill>
                <a:srgbClr val="0000CC"/>
              </a:solidFill>
            </a:endParaRPr>
          </a:p>
          <a:p>
            <a:pPr eaLnBrk="1" hangingPunct="1">
              <a:defRPr/>
            </a:pPr>
            <a:r>
              <a:rPr lang="en-US" i="0" dirty="0">
                <a:solidFill>
                  <a:srgbClr val="0000CC"/>
                </a:solidFill>
              </a:rPr>
              <a:t>       What is  your diagnosis?</a:t>
            </a:r>
          </a:p>
          <a:p>
            <a:pPr eaLnBrk="1" hangingPunct="1">
              <a:defRPr/>
            </a:pPr>
            <a:r>
              <a:rPr lang="en-US" b="1" i="0" dirty="0">
                <a:solidFill>
                  <a:srgbClr val="C00000"/>
                </a:solidFill>
              </a:rPr>
              <a:t>      Premature ventricular contraction (Ventricular Bigeminy)</a:t>
            </a:r>
          </a:p>
          <a:p>
            <a:pPr eaLnBrk="1" hangingPunct="1">
              <a:defRPr/>
            </a:pPr>
            <a:endParaRPr lang="en-US" b="1" dirty="0">
              <a:solidFill>
                <a:srgbClr val="C00000"/>
              </a:solidFill>
            </a:endParaRPr>
          </a:p>
          <a:p>
            <a:pPr algn="ctr" eaLnBrk="1" hangingPunct="1">
              <a:defRPr/>
            </a:pPr>
            <a:endParaRPr lang="en-US" b="1" dirty="0">
              <a:solidFill>
                <a:srgbClr val="C00000"/>
              </a:solidFill>
            </a:endParaRPr>
          </a:p>
          <a:p>
            <a:pPr algn="ctr" eaLnBrk="1" hangingPunct="1">
              <a:defRPr/>
            </a:pPr>
            <a:endParaRPr lang="en-US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7475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7" t="2208" r="33372" b="4849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908175" y="6308725"/>
            <a:ext cx="482441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 i="0">
                <a:solidFill>
                  <a:srgbClr val="C00000"/>
                </a:solidFill>
              </a:rPr>
              <a:t>Acute inferior MI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763000" cy="6477000"/>
          </a:xfrm>
        </p:spPr>
        <p:txBody>
          <a:bodyPr/>
          <a:lstStyle/>
          <a:p>
            <a:pPr marL="0" indent="0">
              <a:buFont typeface="Wingdings" charset="2"/>
              <a:buNone/>
            </a:pPr>
            <a:endParaRPr lang="en-US" altLang="en-US">
              <a:solidFill>
                <a:srgbClr val="0000CC"/>
              </a:solidFill>
            </a:endParaRPr>
          </a:p>
          <a:p>
            <a:pPr marL="0" indent="0">
              <a:buFont typeface="Wingdings" charset="2"/>
              <a:buNone/>
            </a:pPr>
            <a:endParaRPr lang="en-US" altLang="en-US">
              <a:solidFill>
                <a:srgbClr val="0000CC"/>
              </a:solidFill>
            </a:endParaRPr>
          </a:p>
          <a:p>
            <a:pPr marL="0" indent="0">
              <a:buFont typeface="Wingdings" charset="2"/>
              <a:buNone/>
            </a:pPr>
            <a:endParaRPr lang="en-US" altLang="en-US">
              <a:solidFill>
                <a:srgbClr val="0000CC"/>
              </a:solidFill>
            </a:endParaRPr>
          </a:p>
          <a:p>
            <a:pPr marL="0" indent="0">
              <a:buFont typeface="Wingdings" charset="2"/>
              <a:buNone/>
            </a:pPr>
            <a:endParaRPr lang="en-US" altLang="en-US">
              <a:solidFill>
                <a:srgbClr val="0000CC"/>
              </a:solidFill>
            </a:endParaRPr>
          </a:p>
          <a:p>
            <a:pPr marL="0" indent="0">
              <a:buFont typeface="Wingdings" charset="2"/>
              <a:buNone/>
            </a:pPr>
            <a:endParaRPr lang="en-US" altLang="en-US">
              <a:solidFill>
                <a:srgbClr val="0000CC"/>
              </a:solidFill>
            </a:endParaRPr>
          </a:p>
          <a:p>
            <a:pPr marL="0" indent="0">
              <a:buFont typeface="Wingdings" charset="2"/>
              <a:buNone/>
            </a:pPr>
            <a:endParaRPr lang="en-US" altLang="en-US">
              <a:solidFill>
                <a:srgbClr val="0000CC"/>
              </a:solidFill>
            </a:endParaRPr>
          </a:p>
          <a:p>
            <a:pPr marL="0" indent="0">
              <a:buFont typeface="Wingdings" charset="2"/>
              <a:buNone/>
            </a:pPr>
            <a:endParaRPr lang="en-US" altLang="en-US">
              <a:solidFill>
                <a:srgbClr val="0000CC"/>
              </a:solidFill>
            </a:endParaRPr>
          </a:p>
          <a:p>
            <a:pPr marL="0" indent="0">
              <a:buFont typeface="Wingdings" charset="2"/>
              <a:buNone/>
            </a:pPr>
            <a:endParaRPr lang="en-US" altLang="en-US">
              <a:solidFill>
                <a:srgbClr val="0000CC"/>
              </a:solidFill>
            </a:endParaRPr>
          </a:p>
          <a:p>
            <a:pPr marL="0" indent="0">
              <a:buFont typeface="Wingdings" charset="2"/>
              <a:buNone/>
            </a:pPr>
            <a:endParaRPr lang="en-US" altLang="en-US" sz="2400">
              <a:solidFill>
                <a:srgbClr val="0000CC"/>
              </a:solidFill>
            </a:endParaRPr>
          </a:p>
          <a:p>
            <a:pPr marL="0" indent="0">
              <a:buFont typeface="Wingdings" charset="2"/>
              <a:buNone/>
            </a:pPr>
            <a:r>
              <a:rPr lang="en-US" altLang="en-US" sz="2400">
                <a:solidFill>
                  <a:srgbClr val="0000CC"/>
                </a:solidFill>
              </a:rPr>
              <a:t>A 61 year old man with acute chest pain.</a:t>
            </a:r>
          </a:p>
          <a:p>
            <a:pPr marL="0" indent="0">
              <a:buFont typeface="Wingdings" charset="2"/>
              <a:buNone/>
            </a:pPr>
            <a:r>
              <a:rPr lang="en-US" altLang="en-US" sz="2400">
                <a:solidFill>
                  <a:srgbClr val="0000CC"/>
                </a:solidFill>
              </a:rPr>
              <a:t>What is your diagnosis?</a:t>
            </a:r>
          </a:p>
          <a:p>
            <a:pPr marL="0" indent="0">
              <a:buFont typeface="Wingdings" charset="2"/>
              <a:buNone/>
            </a:pPr>
            <a:r>
              <a:rPr lang="en-US" altLang="en-US" b="1">
                <a:solidFill>
                  <a:srgbClr val="C00000"/>
                </a:solidFill>
              </a:rPr>
              <a:t>Anterior MI</a:t>
            </a:r>
          </a:p>
          <a:p>
            <a:pPr marL="0" indent="0">
              <a:buFont typeface="Wingdings" charset="2"/>
              <a:buNone/>
            </a:pPr>
            <a:endParaRPr lang="en-US" altLang="en-US"/>
          </a:p>
        </p:txBody>
      </p:sp>
      <p:pic>
        <p:nvPicPr>
          <p:cNvPr id="75779" name="Picture 2" descr="http://highered.mcgraw-hill.com/sites/dl/free/0073520713/356824/chap15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8600"/>
            <a:ext cx="8836025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75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75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75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7680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7" t="14941" r="6163" b="39836"/>
          <a:stretch>
            <a:fillRect/>
          </a:stretch>
        </p:blipFill>
        <p:spPr>
          <a:xfrm>
            <a:off x="0" y="260350"/>
            <a:ext cx="9144000" cy="5761038"/>
          </a:xfrm>
        </p:spPr>
      </p:pic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1692275" y="6237288"/>
            <a:ext cx="7200900" cy="6207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i="0"/>
              <a:t>A Ventricular Tachycardia in a patient with demand pacemaker.</a:t>
            </a:r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468313" y="6165850"/>
            <a:ext cx="790575" cy="358775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 i="0">
                <a:solidFill>
                  <a:srgbClr val="FFFFCC"/>
                </a:solidFill>
              </a:rPr>
              <a:t>ECG 156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Untitled-2 copy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4581525"/>
          </a:xfrm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6443663" y="188913"/>
            <a:ext cx="16573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b="1">
                <a:solidFill>
                  <a:schemeClr val="bg2"/>
                </a:solidFill>
                <a:latin typeface="Times New Roman" charset="0"/>
                <a:ea typeface="Times New Roman" charset="0"/>
                <a:cs typeface="Times New Roman" charset="0"/>
              </a:rPr>
              <a:t>Requested by: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b="1">
                <a:solidFill>
                  <a:schemeClr val="bg2"/>
                </a:solidFill>
                <a:latin typeface="Times New Roman" charset="0"/>
                <a:ea typeface="Times New Roman" charset="0"/>
                <a:cs typeface="Times New Roman" charset="0"/>
              </a:rPr>
              <a:t>                   Dr. HUSSAIN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250825" y="4724400"/>
            <a:ext cx="8785225" cy="2017713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x-none" b="1" i="0"/>
              <a:t>What is the heart rate?</a:t>
            </a:r>
          </a:p>
          <a:p>
            <a:pPr eaLnBrk="1" hangingPunct="1"/>
            <a:r>
              <a:rPr lang="en-US" altLang="x-none" i="0">
                <a:solidFill>
                  <a:srgbClr val="C00000"/>
                </a:solidFill>
              </a:rPr>
              <a:t>300 / number of large boxes (choose R on the bald line and count)</a:t>
            </a:r>
          </a:p>
          <a:p>
            <a:pPr eaLnBrk="1" hangingPunct="1"/>
            <a:r>
              <a:rPr lang="en-US" altLang="x-none" i="0"/>
              <a:t>What is the approximate heart rate?</a:t>
            </a:r>
          </a:p>
          <a:p>
            <a:pPr eaLnBrk="1" hangingPunct="1">
              <a:buFontTx/>
              <a:buAutoNum type="alphaLcPeriod"/>
            </a:pPr>
            <a:r>
              <a:rPr lang="en-US" altLang="x-none" b="1" i="0">
                <a:solidFill>
                  <a:srgbClr val="A50021"/>
                </a:solidFill>
              </a:rPr>
              <a:t>50 bpm</a:t>
            </a:r>
          </a:p>
          <a:p>
            <a:pPr eaLnBrk="1" hangingPunct="1">
              <a:buFontTx/>
              <a:buAutoNum type="alphaLcPeriod"/>
            </a:pPr>
            <a:r>
              <a:rPr lang="en-US" altLang="x-none" b="1" i="0">
                <a:solidFill>
                  <a:srgbClr val="A50021"/>
                </a:solidFill>
              </a:rPr>
              <a:t>70 bpm</a:t>
            </a:r>
          </a:p>
          <a:p>
            <a:pPr eaLnBrk="1" hangingPunct="1">
              <a:buFontTx/>
              <a:buAutoNum type="alphaLcPeriod"/>
            </a:pPr>
            <a:r>
              <a:rPr lang="en-US" altLang="x-none" b="1" i="0">
                <a:solidFill>
                  <a:srgbClr val="A50021"/>
                </a:solidFill>
              </a:rPr>
              <a:t>90 bpm</a:t>
            </a:r>
          </a:p>
          <a:p>
            <a:pPr eaLnBrk="1" hangingPunct="1">
              <a:buFontTx/>
              <a:buAutoNum type="alphaLcPeriod"/>
            </a:pPr>
            <a:r>
              <a:rPr lang="en-US" altLang="x-none" b="1" i="0">
                <a:solidFill>
                  <a:srgbClr val="A50021"/>
                </a:solidFill>
              </a:rPr>
              <a:t>110 bpm</a:t>
            </a:r>
            <a:endParaRPr lang="ar-SA" altLang="x-none" b="1" i="0">
              <a:solidFill>
                <a:srgbClr val="A50021"/>
              </a:solidFill>
            </a:endParaRPr>
          </a:p>
          <a:p>
            <a:pPr eaLnBrk="1" hangingPunct="1"/>
            <a:endParaRPr lang="en-US" altLang="x-none" i="0">
              <a:solidFill>
                <a:srgbClr val="C00000"/>
              </a:solidFill>
            </a:endParaRPr>
          </a:p>
          <a:p>
            <a:pPr eaLnBrk="1" hangingPunct="1"/>
            <a:endParaRPr lang="ar-SA" altLang="x-none" i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443663" y="5840413"/>
            <a:ext cx="576262" cy="504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ar-SA" sz="1800" b="1" i="0">
                <a:solidFill>
                  <a:srgbClr val="C00000"/>
                </a:solidFill>
              </a:rPr>
              <a:t>B</a:t>
            </a:r>
            <a:endParaRPr lang="ar-SA" altLang="ar-SA" sz="1800" b="1" i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267" name="Picture 16" descr="http://highered.mcgraw-hill.com/sites/dl/free/0073520713/356819/chap03_006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990600"/>
            <a:ext cx="8686800" cy="2705100"/>
          </a:xfrm>
        </p:spPr>
      </p:pic>
      <p:sp>
        <p:nvSpPr>
          <p:cNvPr id="5" name="Rectangle 4"/>
          <p:cNvSpPr/>
          <p:nvPr/>
        </p:nvSpPr>
        <p:spPr>
          <a:xfrm>
            <a:off x="533400" y="3810000"/>
            <a:ext cx="8305800" cy="2819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400" dirty="0">
                <a:solidFill>
                  <a:srgbClr val="0000CC"/>
                </a:solidFill>
              </a:rPr>
              <a:t>The heart rate is </a:t>
            </a:r>
          </a:p>
          <a:p>
            <a:pPr eaLnBrk="1" hangingPunct="1">
              <a:defRPr/>
            </a:pPr>
            <a:endParaRPr lang="en-US" sz="2400" dirty="0">
              <a:solidFill>
                <a:srgbClr val="0000CC"/>
              </a:solidFill>
            </a:endParaRPr>
          </a:p>
          <a:p>
            <a:pPr marL="342900" indent="-342900" eaLnBrk="1" hangingPunct="1">
              <a:buFontTx/>
              <a:buAutoNum type="alphaLcPeriod"/>
              <a:defRPr/>
            </a:pPr>
            <a:r>
              <a:rPr lang="en-US" sz="2400" dirty="0">
                <a:solidFill>
                  <a:srgbClr val="C00000"/>
                </a:solidFill>
              </a:rPr>
              <a:t>Fast and regular</a:t>
            </a:r>
          </a:p>
          <a:p>
            <a:pPr marL="342900" indent="-342900" eaLnBrk="1" hangingPunct="1">
              <a:buFontTx/>
              <a:buAutoNum type="alphaLcPeriod"/>
              <a:defRPr/>
            </a:pPr>
            <a:r>
              <a:rPr lang="en-US" sz="2400" dirty="0">
                <a:solidFill>
                  <a:srgbClr val="C00000"/>
                </a:solidFill>
              </a:rPr>
              <a:t>Fast and </a:t>
            </a:r>
            <a:r>
              <a:rPr lang="en-US" sz="2400" dirty="0" err="1">
                <a:solidFill>
                  <a:srgbClr val="C00000"/>
                </a:solidFill>
              </a:rPr>
              <a:t>irrigular</a:t>
            </a:r>
            <a:endParaRPr lang="en-US" sz="2400" dirty="0">
              <a:solidFill>
                <a:srgbClr val="C00000"/>
              </a:solidFill>
            </a:endParaRPr>
          </a:p>
          <a:p>
            <a:pPr marL="342900" indent="-342900" eaLnBrk="1" hangingPunct="1">
              <a:buFontTx/>
              <a:buAutoNum type="alphaLcPeriod"/>
              <a:defRPr/>
            </a:pPr>
            <a:r>
              <a:rPr lang="en-US" sz="2400" dirty="0">
                <a:solidFill>
                  <a:srgbClr val="C00000"/>
                </a:solidFill>
              </a:rPr>
              <a:t>Normal and regular </a:t>
            </a:r>
          </a:p>
          <a:p>
            <a:pPr marL="342900" indent="-342900" eaLnBrk="1" hangingPunct="1">
              <a:buFontTx/>
              <a:buAutoNum type="alphaLcPeriod"/>
              <a:defRPr/>
            </a:pPr>
            <a:r>
              <a:rPr lang="en-US" sz="2400" dirty="0">
                <a:solidFill>
                  <a:srgbClr val="C00000"/>
                </a:solidFill>
              </a:rPr>
              <a:t>Normal and </a:t>
            </a:r>
            <a:r>
              <a:rPr lang="en-US" sz="2400" dirty="0" err="1">
                <a:solidFill>
                  <a:srgbClr val="C00000"/>
                </a:solidFill>
              </a:rPr>
              <a:t>irrigular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11269" name="Picture 1" descr="http://highered.mcgraw-hill.com/olcweb/styles/shared/spac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1585913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3" descr="http://highered.mcgraw-hill.com/olcweb/styles/shared/spac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1585913"/>
            <a:ext cx="9525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4" descr="http://highered.mcgraw-hill.com/olcweb/styles/shared/spac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1585913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6" descr="http://highered.mcgraw-hill.com/olcweb/styles/shared/spac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1585913"/>
            <a:ext cx="9525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7" descr="http://highered.mcgraw-hill.com/olcweb/styles/shared/spac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1585913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9" descr="http://highered.mcgraw-hill.com/olcweb/styles/shared/spac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1585913"/>
            <a:ext cx="9525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0" descr="http://highered.mcgraw-hill.com/olcweb/styles/shared/spac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1585913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2" descr="http://highered.mcgraw-hill.com/olcweb/styles/shared/spac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1585913"/>
            <a:ext cx="9525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13" descr="http://highered.mcgraw-hill.com/olcweb/styles/shared/spac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1585913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15" descr="http://highered.mcgraw-hill.com/olcweb/styles/shared/spac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1585913"/>
            <a:ext cx="9525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16" descr="http://highered.mcgraw-hill.com/olcweb/styles/shared/spac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1585913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Picture 18" descr="http://highered.mcgraw-hill.com/olcweb/styles/shared/spac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1585913"/>
            <a:ext cx="9525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Picture 19" descr="http://highered.mcgraw-hill.com/olcweb/styles/shared/spac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1585913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Picture 21" descr="http://highered.mcgraw-hill.com/olcweb/styles/shared/spac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1585913"/>
            <a:ext cx="9525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3" name="Picture 22" descr="http://highered.mcgraw-hill.com/olcweb/styles/shared/spac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1585913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4" name="Picture 24" descr="http://highered.mcgraw-hill.com/olcweb/styles/shared/spac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1585913"/>
            <a:ext cx="9525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5" name="Picture 25" descr="http://highered.mcgraw-hill.com/olcweb/styles/shared/spac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1585913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6" name="Picture 27" descr="http://highered.mcgraw-hill.com/olcweb/styles/shared/spac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1585913"/>
            <a:ext cx="9525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7" name="Picture 28" descr="http://highered.mcgraw-hill.com/olcweb/styles/shared/spac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1585913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30" descr="http://highered.mcgraw-hill.com/olcweb/styles/shared/spac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1585913"/>
            <a:ext cx="9525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9" name="Picture 31" descr="http://highered.mcgraw-hill.com/olcweb/styles/shared/spac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1585913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0" name="Picture 33" descr="http://highered.mcgraw-hill.com/olcweb/styles/shared/spac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1585913"/>
            <a:ext cx="9525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1" name="Picture 34" descr="http://highered.mcgraw-hill.com/olcweb/styles/shared/spac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1585913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2" name="Picture 36" descr="http://highered.mcgraw-hill.com/olcweb/styles/shared/spac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1585913"/>
            <a:ext cx="9525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3" name="Picture 37" descr="http://highered.mcgraw-hill.com/olcweb/styles/shared/spac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1585913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4" name="Picture 39" descr="http://highered.mcgraw-hill.com/olcweb/styles/shared/spac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1585913"/>
            <a:ext cx="9525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5" name="Picture 40" descr="http://highered.mcgraw-hill.com/olcweb/styles/shared/spac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1585913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6" name="Picture 42" descr="http://highered.mcgraw-hill.com/olcweb/styles/shared/spac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1585913"/>
            <a:ext cx="9525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7" name="Picture 43" descr="http://highered.mcgraw-hill.com/olcweb/styles/shared/spac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1585913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8" name="Picture 45" descr="http://highered.mcgraw-hill.com/olcweb/styles/shared/spac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1585913"/>
            <a:ext cx="9525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9" name="Picture 46" descr="http://highered.mcgraw-hill.com/olcweb/styles/shared/spac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1585913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0" name="Picture 48" descr="http://highered.mcgraw-hill.com/olcweb/styles/shared/spac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1585913"/>
            <a:ext cx="9525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400800" y="5715000"/>
            <a:ext cx="9906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i="0" dirty="0">
                <a:solidFill>
                  <a:srgbClr val="C00000"/>
                </a:solidFill>
              </a:rPr>
              <a:t>A</a:t>
            </a:r>
          </a:p>
        </p:txBody>
      </p:sp>
    </p:spTree>
    <p:controls/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Rectangle 2"/>
          <p:cNvPicPr>
            <a:picLocks noGrp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000125"/>
            <a:ext cx="8964612" cy="2716213"/>
          </a:xfrm>
        </p:spPr>
      </p:pic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468313" y="3213100"/>
            <a:ext cx="8424862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i="0"/>
              <a:t>What is the abnormal finding?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i="0">
                <a:solidFill>
                  <a:srgbClr val="C00000"/>
                </a:solidFill>
              </a:rPr>
              <a:t>Atrial Fibrillation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 i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i="0"/>
              <a:t>What is the approximate heart rate?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i="0">
                <a:solidFill>
                  <a:srgbClr val="C00000"/>
                </a:solidFill>
              </a:rPr>
              <a:t>60 – 70 bpm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i="0">
                <a:solidFill>
                  <a:srgbClr val="C00000"/>
                </a:solidFill>
              </a:rPr>
              <a:t>(Count number of R waves in 6 seconds or 30 large squares)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i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2292" name="Rectangle 12"/>
          <p:cNvSpPr>
            <a:spLocks noChangeArrowheads="1"/>
          </p:cNvSpPr>
          <p:nvPr/>
        </p:nvSpPr>
        <p:spPr bwMode="auto">
          <a:xfrm rot="10865771" flipV="1">
            <a:off x="1398588" y="284163"/>
            <a:ext cx="79216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 i="0"/>
              <a:t>3 sec</a:t>
            </a:r>
          </a:p>
        </p:txBody>
      </p:sp>
      <p:sp>
        <p:nvSpPr>
          <p:cNvPr id="12293" name="Rectangle 13"/>
          <p:cNvSpPr>
            <a:spLocks noChangeArrowheads="1"/>
          </p:cNvSpPr>
          <p:nvPr/>
        </p:nvSpPr>
        <p:spPr bwMode="auto">
          <a:xfrm>
            <a:off x="4140200" y="214313"/>
            <a:ext cx="8636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 i="0"/>
              <a:t>3 sec</a:t>
            </a:r>
          </a:p>
        </p:txBody>
      </p:sp>
      <p:sp>
        <p:nvSpPr>
          <p:cNvPr id="12294" name="Rectangle 14"/>
          <p:cNvSpPr>
            <a:spLocks noChangeArrowheads="1"/>
          </p:cNvSpPr>
          <p:nvPr/>
        </p:nvSpPr>
        <p:spPr bwMode="auto">
          <a:xfrm>
            <a:off x="6659563" y="214313"/>
            <a:ext cx="1008062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 i="0"/>
              <a:t>3 sec</a:t>
            </a:r>
          </a:p>
        </p:txBody>
      </p:sp>
      <p:cxnSp>
        <p:nvCxnSpPr>
          <p:cNvPr id="12295" name="Straight Arrow Connector 12"/>
          <p:cNvCxnSpPr>
            <a:cxnSpLocks noChangeShapeType="1"/>
          </p:cNvCxnSpPr>
          <p:nvPr/>
        </p:nvCxnSpPr>
        <p:spPr bwMode="auto">
          <a:xfrm rot="5400000" flipH="1" flipV="1">
            <a:off x="146050" y="927100"/>
            <a:ext cx="357188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96" name="Straight Arrow Connector 15"/>
          <p:cNvCxnSpPr>
            <a:cxnSpLocks noChangeShapeType="1"/>
          </p:cNvCxnSpPr>
          <p:nvPr/>
        </p:nvCxnSpPr>
        <p:spPr bwMode="auto">
          <a:xfrm rot="5400000" flipH="1" flipV="1">
            <a:off x="2917032" y="951706"/>
            <a:ext cx="285750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97" name="Straight Arrow Connector 17"/>
          <p:cNvCxnSpPr>
            <a:cxnSpLocks noChangeShapeType="1"/>
          </p:cNvCxnSpPr>
          <p:nvPr/>
        </p:nvCxnSpPr>
        <p:spPr bwMode="auto">
          <a:xfrm rot="5400000" flipH="1" flipV="1">
            <a:off x="5644357" y="856456"/>
            <a:ext cx="285750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98" name="Straight Arrow Connector 19"/>
          <p:cNvCxnSpPr>
            <a:cxnSpLocks noChangeShapeType="1"/>
          </p:cNvCxnSpPr>
          <p:nvPr/>
        </p:nvCxnSpPr>
        <p:spPr bwMode="auto">
          <a:xfrm rot="5400000" flipH="1" flipV="1">
            <a:off x="8355013" y="808038"/>
            <a:ext cx="357187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t="45129" r="19368" b="27855"/>
          <a:stretch>
            <a:fillRect/>
          </a:stretch>
        </p:blipFill>
        <p:spPr>
          <a:xfrm>
            <a:off x="827088" y="1989138"/>
            <a:ext cx="7921625" cy="2374900"/>
          </a:xfrm>
        </p:spPr>
      </p:pic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395288" y="765175"/>
            <a:ext cx="576262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i="0"/>
              <a:t>A</a:t>
            </a:r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395288" y="2276475"/>
            <a:ext cx="504825" cy="647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i="0"/>
              <a:t>B</a:t>
            </a: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684213" y="4940300"/>
            <a:ext cx="7848600" cy="1728788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 i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 i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i="0"/>
              <a:t>What is the electrical axis of the strips A, B and C?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i="0">
                <a:solidFill>
                  <a:srgbClr val="CC3300"/>
                </a:solidFill>
              </a:rPr>
              <a:t>Normal axis deviation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i="0">
                <a:solidFill>
                  <a:srgbClr val="CC3300"/>
                </a:solidFill>
              </a:rPr>
              <a:t>Left axis deviation</a:t>
            </a:r>
          </a:p>
          <a:p>
            <a:pPr eaLnBrk="1" hangingPunct="1">
              <a:spcBef>
                <a:spcPct val="0"/>
              </a:spcBef>
              <a:buClrTx/>
              <a:buFont typeface="Wingdings" charset="2"/>
              <a:buNone/>
            </a:pPr>
            <a:r>
              <a:rPr lang="en-US" altLang="en-US" sz="2400" i="0">
                <a:solidFill>
                  <a:srgbClr val="CC3300"/>
                </a:solidFill>
              </a:rPr>
              <a:t>Right axis deviation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 i="0">
              <a:solidFill>
                <a:srgbClr val="CC33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 i="0">
              <a:solidFill>
                <a:srgbClr val="CC3300"/>
              </a:solidFill>
            </a:endParaRPr>
          </a:p>
        </p:txBody>
      </p:sp>
      <p:sp>
        <p:nvSpPr>
          <p:cNvPr id="14342" name="Rectangle 10"/>
          <p:cNvSpPr>
            <a:spLocks noChangeArrowheads="1"/>
          </p:cNvSpPr>
          <p:nvPr/>
        </p:nvSpPr>
        <p:spPr bwMode="auto">
          <a:xfrm>
            <a:off x="323850" y="3500438"/>
            <a:ext cx="503238" cy="6492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¡"/>
              <a:defRPr sz="2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i="0"/>
              <a:t>C</a:t>
            </a:r>
          </a:p>
        </p:txBody>
      </p:sp>
      <p:pic>
        <p:nvPicPr>
          <p:cNvPr id="14343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76250"/>
            <a:ext cx="7777163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3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3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83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3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3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83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3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3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83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atermark">
  <a:themeElements>
    <a:clrScheme name="Waterm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Watermar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Watermark</Template>
  <TotalTime>2846</TotalTime>
  <Words>1265</Words>
  <Application>Microsoft Macintosh PowerPoint</Application>
  <PresentationFormat>On-screen Show (4:3)</PresentationFormat>
  <Paragraphs>267</Paragraphs>
  <Slides>58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Arial</vt:lpstr>
      <vt:lpstr>Wingdings</vt:lpstr>
      <vt:lpstr>Calibri</vt:lpstr>
      <vt:lpstr>Times New Roman</vt:lpstr>
      <vt:lpstr>Watermark</vt:lpstr>
      <vt:lpstr>Package</vt:lpstr>
      <vt:lpstr>PowerPoint Presentation</vt:lpstr>
      <vt:lpstr>We hope to cover: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 </vt:lpstr>
      <vt:lpstr>A 71-year-old man is routinely followed for hypertension.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54-year-old man is booked recently for control of hypertension.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56-year-old man presents with 2 hours H/O epigastric pain.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Dr. Hussein</dc:creator>
  <cp:lastModifiedBy>أحمد</cp:lastModifiedBy>
  <cp:revision>190</cp:revision>
  <dcterms:created xsi:type="dcterms:W3CDTF">2006-10-20T16:45:54Z</dcterms:created>
  <dcterms:modified xsi:type="dcterms:W3CDTF">2016-12-19T15:00:59Z</dcterms:modified>
</cp:coreProperties>
</file>