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288" r:id="rId3"/>
    <p:sldId id="257" r:id="rId4"/>
    <p:sldId id="287" r:id="rId5"/>
    <p:sldId id="258" r:id="rId6"/>
    <p:sldId id="294" r:id="rId7"/>
    <p:sldId id="289" r:id="rId8"/>
    <p:sldId id="295" r:id="rId9"/>
    <p:sldId id="297" r:id="rId10"/>
    <p:sldId id="298" r:id="rId11"/>
    <p:sldId id="293" r:id="rId12"/>
    <p:sldId id="299" r:id="rId13"/>
    <p:sldId id="300" r:id="rId14"/>
    <p:sldId id="291" r:id="rId15"/>
    <p:sldId id="292" r:id="rId16"/>
    <p:sldId id="354" r:id="rId17"/>
    <p:sldId id="296" r:id="rId18"/>
    <p:sldId id="31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69" r:id="rId27"/>
    <p:sldId id="370" r:id="rId28"/>
    <p:sldId id="356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52" r:id="rId40"/>
    <p:sldId id="357" r:id="rId41"/>
    <p:sldId id="35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39A"/>
    <a:srgbClr val="FF00FF"/>
    <a:srgbClr val="326176"/>
    <a:srgbClr val="C48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09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1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4C7CC5-F176-4872-A7E3-121E637243F1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1252A9-D1BC-4D7D-B7FB-D1E367CB86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?term=Starfield%20B%5bauth%5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7350394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4" y="4455620"/>
            <a:ext cx="12065876" cy="18190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200" b="1" i="1" cap="none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Desirable qualities  of Family </a:t>
            </a:r>
            <a:r>
              <a:rPr lang="en-US" sz="5200" b="1" i="1" cap="none" spc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</a:p>
          <a:p>
            <a:pPr algn="ctr"/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yed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200" b="1" i="1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rfan</a:t>
            </a:r>
            <a:r>
              <a:rPr lang="en-US" altLang="en-US" sz="2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altLang="en-US" sz="2200" b="1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arim</a:t>
            </a:r>
            <a:r>
              <a:rPr lang="en-US" alt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altLang="en-US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 Professor  Family &amp; Community Medicine</a:t>
            </a:r>
          </a:p>
          <a:p>
            <a:pPr algn="ctr"/>
            <a:r>
              <a:rPr lang="en-US" altLang="en-US" sz="1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Saud University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http://e-medicalclinic.com/wp-content/uploads/familymedic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32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71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 report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barriers to equitable health care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Unequal access to disease prevention &amp; care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 cost of health care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Inefficient health care system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emphasis on Generalists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(Family Medicine) training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Reversing the trend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1962 WHO discussed the world wide shortage of family practitioners in Geneva conference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report expressed a need to train GPs to serve as physicians of first contact with the patient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0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overcome these barriers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WHO states, that the best option to overcome these barriers is to utilize the services of trained Family Physicians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8514"/>
          </a:xfrm>
        </p:spPr>
        <p:txBody>
          <a:bodyPr>
            <a:norm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Barbra </a:t>
            </a:r>
            <a:r>
              <a:rPr lang="en-US" sz="4000" b="1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Starfield</a:t>
            </a: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845733"/>
            <a:ext cx="11902966" cy="4901907"/>
          </a:xfrm>
        </p:spPr>
        <p:txBody>
          <a:bodyPr>
            <a:normAutofit lnSpcReduction="10000"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large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multicenter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study, she found that the central role of FM in the health care system of a country results in  enhanced quality &amp; cost-effective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proved that the health outcome indicators are significantly better in those countries in which Family Medicine plays a central role in the HC system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GB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Contribution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of Primary Care to Health Systems and Health</a:t>
            </a:r>
          </a:p>
          <a:p>
            <a:pPr algn="ctr"/>
            <a:r>
              <a:rPr lang="en-US" dirty="0">
                <a:solidFill>
                  <a:srgbClr val="642A8F"/>
                </a:solidFill>
                <a:latin typeface="arial" panose="020B0604020202020204" pitchFamily="34" charset="0"/>
                <a:hlinkClick r:id="rId2"/>
              </a:rPr>
              <a:t>Barbara </a:t>
            </a:r>
            <a:r>
              <a:rPr lang="en-US" dirty="0" err="1">
                <a:solidFill>
                  <a:srgbClr val="642A8F"/>
                </a:solidFill>
                <a:latin typeface="arial" panose="020B0604020202020204" pitchFamily="34" charset="0"/>
                <a:hlinkClick r:id="rId2"/>
              </a:rPr>
              <a:t>Starfield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60621" cy="6858000"/>
          </a:xfrm>
        </p:spPr>
        <p:txBody>
          <a:bodyPr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countless diseases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if all diseases were prevalent in equal proportion it would be impossible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family physician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it. </a:t>
            </a:r>
          </a:p>
          <a:p>
            <a:pPr marL="0" lvl="0" indent="0">
              <a:buClr>
                <a:srgbClr val="E48312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Fortunately 90% of the symptoms are due to a handful of diseases, Example; chronic cough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of cases of cough over 2 months are due to post nasal drip, asthma, gerd,chronic bronchitis due to cigarette smoking or ace induce cough.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6.3% of all cases needs referral.</a:t>
            </a:r>
          </a:p>
          <a:p>
            <a:pPr marL="0" indent="0" algn="ctr">
              <a:buNone/>
            </a:pPr>
            <a:r>
              <a:rPr lang="en-US" b="1" dirty="0" smtClean="0"/>
              <a:t>FAMILY PRACTICE IN UNITED STATES: A STATUS REPORT, JAMA 2002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31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0331"/>
            <a:ext cx="12192000" cy="45247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have shown that family physicians see more patients than internist </a:t>
            </a:r>
            <a:endParaRPr lang="en-US" sz="3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office with shorter time, low cost with more patient satisfaction and equal clinical outcome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 ; its core principles and impact on patient care and medical education in united states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keio</a:t>
            </a:r>
            <a:r>
              <a:rPr lang="en-US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journal of medicine, 2004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12192000" cy="1450757"/>
          </a:xfrm>
        </p:spPr>
        <p:txBody>
          <a:bodyPr>
            <a:normAutofit fontScale="90000"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1900" i="1" spc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900" i="1" spc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1" i="1" spc="0" dirty="0">
                <a:solidFill>
                  <a:srgbClr val="000000"/>
                </a:solidFill>
                <a:latin typeface="arial" panose="020B0604020202020204" pitchFamily="34" charset="0"/>
              </a:rPr>
              <a:t>Ambulatory medical care: a comparison of internists and family-general practitioners</a:t>
            </a:r>
            <a:r>
              <a:rPr lang="en-US" sz="1900" b="1" i="1" spc="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900" b="1" i="1" spc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1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i="1" u="sng" spc="0" dirty="0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N </a:t>
            </a:r>
            <a:r>
              <a:rPr lang="en-US" sz="2000" i="1" u="sng" spc="0" dirty="0" err="1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Engl</a:t>
            </a:r>
            <a:r>
              <a:rPr lang="en-US" sz="2000" i="1" u="sng" spc="0" dirty="0">
                <a:solidFill>
                  <a:srgbClr val="000000"/>
                </a:solidFill>
                <a:latin typeface="arial" panose="020B0604020202020204" pitchFamily="34" charset="0"/>
                <a:hlinkClick r:id="rId2" tooltip="The New England journal of medicine."/>
              </a:rPr>
              <a:t> J Med.</a:t>
            </a:r>
            <a:r>
              <a:rPr lang="en-US" sz="2000" i="1" spc="0" dirty="0">
                <a:solidFill>
                  <a:srgbClr val="000000"/>
                </a:solidFill>
                <a:latin typeface="arial" panose="020B0604020202020204" pitchFamily="34" charset="0"/>
              </a:rPr>
              <a:t> 1980 Jan 3;302(1):11-6.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50776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Internist:</a:t>
            </a:r>
          </a:p>
          <a:p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18.4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with the average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tests in 73 per cent of visits and x-ray tests in 53 per cent,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family-general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practitioners: 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with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patient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studies in 34 and 19 per cent of visits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2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kern="0" spc="0" dirty="0">
                <a:solidFill>
                  <a:schemeClr val="tx1"/>
                </a:solidFill>
                <a:latin typeface="Times New Roman"/>
                <a:ea typeface="MS PGothic" pitchFamily="34" charset="-128"/>
              </a:rPr>
              <a:t>Health Problems in the community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20023" y="2104373"/>
            <a:ext cx="4208744" cy="3764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75% SELF CARE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0023" y="4183692"/>
            <a:ext cx="2104372" cy="16854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25% 2</a:t>
            </a:r>
            <a:r>
              <a:rPr lang="en-US" dirty="0" smtClean="0">
                <a:solidFill>
                  <a:schemeClr val="tx1"/>
                </a:solidFill>
              </a:rPr>
              <a:t>25% GP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0024" y="5298510"/>
            <a:ext cx="576195" cy="5705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0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Need For Trained Family Physicians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2192000" cy="472650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central role of a well trained Family Physician in health care is well recognized in: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Developed countries -- UK, USA and Canada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Oil rich countries – Gulf countries ??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Developing countries -- ? ? ? ? 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is even greater in  all less developed countries.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4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Competencies of the General Practitioner / Family Doctor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Person-centered care.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solving skills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orientation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</a:p>
        </p:txBody>
      </p:sp>
    </p:spTree>
    <p:extLst>
      <p:ext uri="{BB962C8B-B14F-4D97-AF65-F5344CB8AC3E}">
        <p14:creationId xmlns:p14="http://schemas.microsoft.com/office/powerpoint/2010/main" val="338825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r>
              <a:rPr lang="en-US" sz="2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Most </a:t>
            </a: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of us go through training and practicing medicine without receiving any formal education about the history of Family Medicine: </a:t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look at </a:t>
            </a:r>
            <a:r>
              <a:rPr lang="en-US" sz="2800" b="1" dirty="0">
                <a:solidFill>
                  <a:srgbClr val="FF0000"/>
                </a:solidFill>
              </a:rPr>
              <a:t>the birth and growth of Family Medicine, the triumphs, the dreams, some of the obstacles and challenges found </a:t>
            </a:r>
            <a:r>
              <a:rPr lang="en-US" dirty="0"/>
              <a:t>along the path as well as </a:t>
            </a:r>
            <a:r>
              <a:rPr lang="en-US" dirty="0" smtClean="0"/>
              <a:t>the </a:t>
            </a:r>
            <a:r>
              <a:rPr lang="en-US" dirty="0"/>
              <a:t>hopes and strategies for the future. </a:t>
            </a:r>
          </a:p>
        </p:txBody>
      </p:sp>
    </p:spTree>
    <p:extLst>
      <p:ext uri="{BB962C8B-B14F-4D97-AF65-F5344CB8AC3E}">
        <p14:creationId xmlns:p14="http://schemas.microsoft.com/office/powerpoint/2010/main" val="14051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286603"/>
            <a:ext cx="12065876" cy="1450757"/>
          </a:xfrm>
        </p:spPr>
        <p:txBody>
          <a:bodyPr>
            <a:noAutofit/>
          </a:bodyPr>
          <a:lstStyle/>
          <a:p>
            <a:pPr algn="ctr"/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Domains of Competence in Family Medicine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(WONCA)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845734"/>
            <a:ext cx="12065876" cy="45393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management: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Dealing with unselected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Cover the full range of health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Coordinate care with other health care professionals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system available to the patient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Act as patient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advocate    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4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Person-centered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44567"/>
            <a:ext cx="11544300" cy="4445874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 a person-centered approach in dealing with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consultation to bring about an effective doctor-patient relationship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Respect patient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autonomy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To set priorities in partnership with the patient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Provide long-term continuity and coordinated care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346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Specific problem solving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45734"/>
            <a:ext cx="12502055" cy="4492004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 processes to the prevalence of illness in the community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apply the clinical information to an appropriate management plan in collaboration with the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tolerate uncertainty in dealing with early &amp; undifferentiated problems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intervene urgently when necessary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To make effective and efficient use of diagnostic and therapeutic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interventions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Comprehensive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845734"/>
            <a:ext cx="11185071" cy="40233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simultaneously multiple complaints and pathologies, both acute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promote health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&amp; coordinate health promotion, prevention, curative care, rehabilitation and palliative care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059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Community orientation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reconcile the health needs of the individual patients  and the health needs of the community in which they live, balancing with available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defRPr/>
            </a:pP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Holistic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MS PGothic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None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MS PGothic" pitchFamily="34" charset="-128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MS PGothic" pitchFamily="34" charset="-128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bio-psycho-social models, taking into account the cultural dimensions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26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Growing need for Excellent  Qualities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Patient care should be the first concern.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Listen to the patient and respond to their concerns and preferences.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Respect patient rights to reach decisions  with you about their treatment &amp; care.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Support patients in caring for themselves to improve and maintain their health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133601" y="685800"/>
            <a:ext cx="8235042" cy="76744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Growing need for Excellent  Qualities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 smtClean="0"/>
              <a:t>Be </a:t>
            </a:r>
            <a:r>
              <a:rPr lang="en-US" altLang="en-US" dirty="0"/>
              <a:t>honest and open and act with integrity.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Never discriminate un fairly against patient or colleagues.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Never abuse your patient trust in you or public trust in the profession.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dirty="0"/>
              <a:t>Act without delay if you have good reason to believe that either u or your colleague may put patient s at risk.</a:t>
            </a:r>
          </a:p>
        </p:txBody>
      </p:sp>
    </p:spTree>
    <p:extLst>
      <p:ext uri="{BB962C8B-B14F-4D97-AF65-F5344CB8AC3E}">
        <p14:creationId xmlns:p14="http://schemas.microsoft.com/office/powerpoint/2010/main" val="256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6011"/>
          </a:xfrm>
        </p:spPr>
        <p:txBody>
          <a:bodyPr/>
          <a:lstStyle/>
          <a:p>
            <a:pPr algn="ctr"/>
            <a:r>
              <a:rPr lang="en-US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Cs OF FAMILY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557" y="1845733"/>
            <a:ext cx="4865914" cy="4538737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Caring/Compassionate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Competent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Cost-effective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Continuity of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Comprehensive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Common Problems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3356" y="1845733"/>
            <a:ext cx="6204857" cy="4538738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Co-ordination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Care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Community-based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 &amp; Research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Continuing Professional      Development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&amp; Counseling Skills` with confidentiality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Caring/Compassionate 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quality in a Family Physician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Personal patient centered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2124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aware of the history of Family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</a:p>
          <a:p>
            <a:pPr marL="0" lvl="0" indent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familiar with the desirable qualities of a Family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</a:p>
          <a:p>
            <a:pPr marL="0" indent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concepts of Family Medicine, including its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7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Competent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caring is not enough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four years training after graduation and internship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9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Cost-effective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time and money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keeper-  Use of appropriate resources 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time as a diagnostic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Continuity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acute, chronic, from childhood to old age, and terminal care patients and those requiring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rehabilitation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 care/ Promotion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from cradle to grave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5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marR="0" lvl="2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en-US" sz="4400" b="1" kern="1200" spc="-5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COMPREHENSIVE  </a:t>
            </a:r>
            <a:r>
              <a:rPr lang="en-US" sz="4400" b="1" kern="1200" spc="-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CARE</a:t>
            </a:r>
            <a:endParaRPr lang="en-US" sz="4400" b="1" kern="1200" spc="-5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for every problem a patient presents with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Physical, Psychological &amp; Social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approach with triple diagnosis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PROBLEMS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Hypertension, Diabetes, Asthma, Depression, Anemia, Allergic Rhinitis, Urinary Tract Infection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problems in children and women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286603"/>
            <a:ext cx="1128811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CONTINUING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up-to-date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breath of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CO-ORDINATION OF CARE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Patient’s advocate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Organizing multiple sources of help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r>
              <a:rPr lang="en-US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 CARE </a:t>
            </a:r>
            <a:r>
              <a:rPr lang="en-US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RESEARCH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nearer patients’ home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rehabilitative and curative care in patient’s own environment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research within the patient’s own surroundings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COUNSELING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6" y="1845734"/>
            <a:ext cx="11119758" cy="4555066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for compliance of advice and treatment/sharing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understanding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 and safety netting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for patient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Involving patient in the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8414"/>
            <a:ext cx="10058400" cy="3860680"/>
          </a:xfrm>
        </p:spPr>
        <p:txBody>
          <a:bodyPr/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principles and competencies required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of Family Medicine are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universal, applicable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all cultures and all social groups, from richest to the poorest</a:t>
            </a:r>
          </a:p>
          <a:p>
            <a:pPr marL="91440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for the best of our society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spc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Family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just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provides the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for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to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forward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0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all-free-download.com/images/graphiclarge/daisy_pollen_flower_2205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285"/>
            <a:ext cx="12192000" cy="702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2371" y="4996543"/>
            <a:ext cx="10025743" cy="153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7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Continuity of Care –Why </a:t>
            </a:r>
            <a:endParaRPr lang="en-US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build Trust 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a context of healing 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the family physicians and patients knowledge of each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the Patient and Doctor satisfaction.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compliance 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7071"/>
          </a:xfrm>
        </p:spPr>
        <p:txBody>
          <a:bodyPr/>
          <a:lstStyle/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of the General Practitioner</a:t>
            </a: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of Specialization</a:t>
            </a: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as a Clinical and Academic Discipline  </a:t>
            </a:r>
            <a:endParaRPr lang="en-GB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63879"/>
            <a:ext cx="10058400" cy="5611661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start of the modern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profession- every one was a General Practitioner (GP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60s and 70s, the age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Specialization, a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 of court cases and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dissatisfaction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None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Realizing the need for a specialist for the whole person.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4985" cy="62504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1950s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 began to express their dissatisfaction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shortage of physicians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cost of medical care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fragmentation of care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practitioner evolved as a specialist to replace the rapidly disappearing general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 in 1950s.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family practice as a specialty occurred at the end of a long period of decline in general practice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0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kern="0" spc="0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Family Medicine as a Clinical and Academic Discipline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start of the 70s, 3-4 years training in Family Medicine after graduation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1982, three years training in family medicine became a requirement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Family Med</a:t>
            </a:r>
            <a:br>
              <a:rPr lang="en-US" sz="4000" b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medical specialty of first contact with the patient and is devoted to providing preventive,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promotive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rehabilitative and curative care with emphasis on the physical, psychological and social aspects for the patient, his family and the community.</a:t>
            </a: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scope is not limited by system, organ, disease entity, age or sex.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6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16042</TotalTime>
  <Words>1499</Words>
  <Application>Microsoft Office PowerPoint</Application>
  <PresentationFormat>Widescreen</PresentationFormat>
  <Paragraphs>228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MS PGothic</vt:lpstr>
      <vt:lpstr>MS PGothic</vt:lpstr>
      <vt:lpstr>Arial</vt:lpstr>
      <vt:lpstr>Arial</vt:lpstr>
      <vt:lpstr>Calibri</vt:lpstr>
      <vt:lpstr>Calibri Light</vt:lpstr>
      <vt:lpstr>Times New Roman</vt:lpstr>
      <vt:lpstr>Wingdings</vt:lpstr>
      <vt:lpstr>Wingdings 3</vt:lpstr>
      <vt:lpstr>Retrospect</vt:lpstr>
      <vt:lpstr>PowerPoint Presentation</vt:lpstr>
      <vt:lpstr>  Most of us go through training and practicing medicine without receiving any formal education about the history of Family Medicine:  </vt:lpstr>
      <vt:lpstr>Objectives</vt:lpstr>
      <vt:lpstr>History of Family Medicine</vt:lpstr>
      <vt:lpstr>Evolution</vt:lpstr>
      <vt:lpstr>PowerPoint Presentation</vt:lpstr>
      <vt:lpstr>PowerPoint Presentation</vt:lpstr>
      <vt:lpstr>Family Medicine as a Clinical and Academic Discipline</vt:lpstr>
      <vt:lpstr>Definition of Family Med </vt:lpstr>
      <vt:lpstr>WHO  report Major barriers to equitable health care -</vt:lpstr>
      <vt:lpstr>Reversing the trend</vt:lpstr>
      <vt:lpstr>How to overcome these barriers ?</vt:lpstr>
      <vt:lpstr>Barbra Starfield study:</vt:lpstr>
      <vt:lpstr>PowerPoint Presentation</vt:lpstr>
      <vt:lpstr>PowerPoint Presentation</vt:lpstr>
      <vt:lpstr> Ambulatory medical care: a comparison of internists and family-general practitioners  N Engl J Med. 1980 Jan 3;302(1):11-6.</vt:lpstr>
      <vt:lpstr>Health Problems in the community</vt:lpstr>
      <vt:lpstr>The Need For Trained Family Physicians </vt:lpstr>
      <vt:lpstr>The Core Competencies of the General Practitioner / Family Doctor</vt:lpstr>
      <vt:lpstr>Domains of Competence in Family Medicine (WONCA)</vt:lpstr>
      <vt:lpstr>Person-centered care </vt:lpstr>
      <vt:lpstr>Specific problem solving skills </vt:lpstr>
      <vt:lpstr>Comprehensive approach </vt:lpstr>
      <vt:lpstr>Community orientation </vt:lpstr>
      <vt:lpstr>Holistic approach </vt:lpstr>
      <vt:lpstr>Growing need for Excellent  Qualities </vt:lpstr>
      <vt:lpstr>Growing need for Excellent  Qualities </vt:lpstr>
      <vt:lpstr>10 Cs OF FAMILY PRACTICE</vt:lpstr>
      <vt:lpstr>Caring/Compassionate care</vt:lpstr>
      <vt:lpstr>Clinically Competent</vt:lpstr>
      <vt:lpstr>Cost-effective Care</vt:lpstr>
      <vt:lpstr>Continuity of Care</vt:lpstr>
      <vt:lpstr>COMPREHENSIVE  CARE</vt:lpstr>
      <vt:lpstr>COMMON PROBLEMS MANAGEMENT</vt:lpstr>
      <vt:lpstr>CONTINUING PROFESSIONAL DEVELOPMENT</vt:lpstr>
      <vt:lpstr>CO-ORDINATION OF CARE</vt:lpstr>
      <vt:lpstr>COMMUNITY BASED CARE AND RESEARCH</vt:lpstr>
      <vt:lpstr>COMMUNICATION &amp; COUNSELING SKILLS</vt:lpstr>
      <vt:lpstr>Take home message</vt:lpstr>
      <vt:lpstr>PowerPoint Presentation</vt:lpstr>
      <vt:lpstr>Continuity of Care –Why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DESIRABLE QUALITIES  OF FAMILY PHYSICIAN</dc:title>
  <dc:creator>FARHANA</dc:creator>
  <cp:lastModifiedBy>IRFAN</cp:lastModifiedBy>
  <cp:revision>112</cp:revision>
  <dcterms:created xsi:type="dcterms:W3CDTF">2016-01-18T06:51:25Z</dcterms:created>
  <dcterms:modified xsi:type="dcterms:W3CDTF">2016-09-18T07:44:52Z</dcterms:modified>
</cp:coreProperties>
</file>