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51"/>
  </p:notes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7" r:id="rId19"/>
    <p:sldId id="298" r:id="rId20"/>
    <p:sldId id="299" r:id="rId21"/>
    <p:sldId id="333" r:id="rId22"/>
    <p:sldId id="300" r:id="rId23"/>
    <p:sldId id="301" r:id="rId24"/>
    <p:sldId id="302" r:id="rId25"/>
    <p:sldId id="317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29" r:id="rId37"/>
    <p:sldId id="316" r:id="rId38"/>
    <p:sldId id="318" r:id="rId39"/>
    <p:sldId id="324" r:id="rId40"/>
    <p:sldId id="320" r:id="rId41"/>
    <p:sldId id="326" r:id="rId42"/>
    <p:sldId id="321" r:id="rId43"/>
    <p:sldId id="327" r:id="rId44"/>
    <p:sldId id="322" r:id="rId45"/>
    <p:sldId id="328" r:id="rId46"/>
    <p:sldId id="331" r:id="rId47"/>
    <p:sldId id="332" r:id="rId48"/>
    <p:sldId id="330" r:id="rId49"/>
    <p:sldId id="268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BED9B"/>
    <a:srgbClr val="F7D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3" autoAdjust="0"/>
    <p:restoredTop sz="94652"/>
  </p:normalViewPr>
  <p:slideViewPr>
    <p:cSldViewPr>
      <p:cViewPr>
        <p:scale>
          <a:sx n="80" d="100"/>
          <a:sy n="80" d="100"/>
        </p:scale>
        <p:origin x="1392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B8F64-2BD2-4AEC-8A38-80B3F03B001D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1BD4B312-F658-46D8-A7AD-4D9391493A67}">
      <dgm:prSet phldrT="[Text]"/>
      <dgm:spPr/>
      <dgm:t>
        <a:bodyPr/>
        <a:lstStyle/>
        <a:p>
          <a:r>
            <a:rPr lang="en-US" b="1" dirty="0" smtClean="0"/>
            <a:t>Inflammation</a:t>
          </a:r>
          <a:endParaRPr lang="en-US" b="1" dirty="0"/>
        </a:p>
      </dgm:t>
    </dgm:pt>
    <dgm:pt modelId="{73AC8762-0B88-4832-BBEE-A12F25553E13}" type="parTrans" cxnId="{252AF0E6-1E2A-4AC5-936C-4A9F67727EC1}">
      <dgm:prSet/>
      <dgm:spPr/>
      <dgm:t>
        <a:bodyPr/>
        <a:lstStyle/>
        <a:p>
          <a:endParaRPr lang="en-US"/>
        </a:p>
      </dgm:t>
    </dgm:pt>
    <dgm:pt modelId="{3648C69A-6236-49D9-B7DA-00A3513F0C93}" type="sibTrans" cxnId="{252AF0E6-1E2A-4AC5-936C-4A9F67727EC1}">
      <dgm:prSet/>
      <dgm:spPr/>
      <dgm:t>
        <a:bodyPr/>
        <a:lstStyle/>
        <a:p>
          <a:endParaRPr lang="en-US"/>
        </a:p>
      </dgm:t>
    </dgm:pt>
    <dgm:pt modelId="{5797711E-482D-45E2-A3D7-6AA46E13FD8E}">
      <dgm:prSet phldrT="[Text]" custT="1"/>
      <dgm:spPr/>
      <dgm:t>
        <a:bodyPr/>
        <a:lstStyle/>
        <a:p>
          <a:r>
            <a:rPr lang="en-US" sz="1600" b="1" dirty="0" smtClean="0"/>
            <a:t>Genetics</a:t>
          </a:r>
          <a:endParaRPr lang="en-US" sz="1200" b="1" dirty="0"/>
        </a:p>
      </dgm:t>
    </dgm:pt>
    <dgm:pt modelId="{861C26EC-9ADB-4EFA-860E-ACB587FF0954}" type="parTrans" cxnId="{6CD63296-B662-41B3-BC16-17B818B9ADB7}">
      <dgm:prSet/>
      <dgm:spPr/>
      <dgm:t>
        <a:bodyPr/>
        <a:lstStyle/>
        <a:p>
          <a:endParaRPr lang="en-US"/>
        </a:p>
      </dgm:t>
    </dgm:pt>
    <dgm:pt modelId="{38946639-CC42-49F9-BEA5-D8B62A842865}" type="sibTrans" cxnId="{6CD63296-B662-41B3-BC16-17B818B9ADB7}">
      <dgm:prSet/>
      <dgm:spPr/>
      <dgm:t>
        <a:bodyPr/>
        <a:lstStyle/>
        <a:p>
          <a:endParaRPr lang="en-US"/>
        </a:p>
      </dgm:t>
    </dgm:pt>
    <dgm:pt modelId="{95DF9905-C037-4244-B17C-A10DAFBA605B}">
      <dgm:prSet phldrT="[Text]" custT="1"/>
      <dgm:spPr/>
      <dgm:t>
        <a:bodyPr/>
        <a:lstStyle/>
        <a:p>
          <a:r>
            <a:rPr lang="en-US" sz="1400" b="1" dirty="0" smtClean="0"/>
            <a:t>Motility</a:t>
          </a:r>
          <a:endParaRPr lang="en-US" sz="1400" b="1" dirty="0"/>
        </a:p>
      </dgm:t>
    </dgm:pt>
    <dgm:pt modelId="{ECD8231B-0DDA-4A86-BDB7-AE02CB67046F}" type="parTrans" cxnId="{EFA3B173-55E7-4C68-AA6E-D3ADAA9D1E6F}">
      <dgm:prSet/>
      <dgm:spPr/>
      <dgm:t>
        <a:bodyPr/>
        <a:lstStyle/>
        <a:p>
          <a:endParaRPr lang="en-US"/>
        </a:p>
      </dgm:t>
    </dgm:pt>
    <dgm:pt modelId="{DD4B7B1B-EF95-4E14-9DC0-FC114AA33936}" type="sibTrans" cxnId="{EFA3B173-55E7-4C68-AA6E-D3ADAA9D1E6F}">
      <dgm:prSet/>
      <dgm:spPr/>
      <dgm:t>
        <a:bodyPr/>
        <a:lstStyle/>
        <a:p>
          <a:endParaRPr lang="en-US"/>
        </a:p>
      </dgm:t>
    </dgm:pt>
    <dgm:pt modelId="{46C0732B-2D74-47A4-987C-7419E10710F7}">
      <dgm:prSet phldrT="[Text]" custT="1"/>
      <dgm:spPr/>
      <dgm:t>
        <a:bodyPr/>
        <a:lstStyle/>
        <a:p>
          <a:r>
            <a:rPr lang="en-US" sz="1200" b="1" dirty="0" err="1" smtClean="0"/>
            <a:t>Postinfecious</a:t>
          </a:r>
          <a:endParaRPr lang="en-US" sz="1200" b="1" dirty="0"/>
        </a:p>
      </dgm:t>
    </dgm:pt>
    <dgm:pt modelId="{2C21D60C-1BA8-43DA-AA8C-BE8DD29E22EA}" type="parTrans" cxnId="{642475F1-1300-4E32-920B-C7A0CA04624F}">
      <dgm:prSet/>
      <dgm:spPr/>
      <dgm:t>
        <a:bodyPr/>
        <a:lstStyle/>
        <a:p>
          <a:endParaRPr lang="en-US"/>
        </a:p>
      </dgm:t>
    </dgm:pt>
    <dgm:pt modelId="{FEE3BD6E-A869-418B-A3D9-B7D116DEB368}" type="sibTrans" cxnId="{642475F1-1300-4E32-920B-C7A0CA04624F}">
      <dgm:prSet/>
      <dgm:spPr/>
      <dgm:t>
        <a:bodyPr/>
        <a:lstStyle/>
        <a:p>
          <a:endParaRPr lang="en-US"/>
        </a:p>
      </dgm:t>
    </dgm:pt>
    <dgm:pt modelId="{048CEA3D-3BDF-4D38-8BD4-D708401B665B}">
      <dgm:prSet phldrT="[Text]"/>
      <dgm:spPr/>
      <dgm:t>
        <a:bodyPr/>
        <a:lstStyle/>
        <a:p>
          <a:r>
            <a:rPr lang="en-US" b="1" dirty="0" smtClean="0"/>
            <a:t>Microflora Alterations</a:t>
          </a:r>
          <a:endParaRPr lang="en-US" b="1" dirty="0"/>
        </a:p>
      </dgm:t>
    </dgm:pt>
    <dgm:pt modelId="{489F1BFF-3A3F-4E38-A885-BA463B7E21D6}" type="parTrans" cxnId="{856599AB-3B6A-4EC3-A575-23857802E2BE}">
      <dgm:prSet/>
      <dgm:spPr/>
      <dgm:t>
        <a:bodyPr/>
        <a:lstStyle/>
        <a:p>
          <a:endParaRPr lang="en-US"/>
        </a:p>
      </dgm:t>
    </dgm:pt>
    <dgm:pt modelId="{2A33ADCD-0271-480D-AC66-184947AFE63B}" type="sibTrans" cxnId="{856599AB-3B6A-4EC3-A575-23857802E2BE}">
      <dgm:prSet/>
      <dgm:spPr/>
      <dgm:t>
        <a:bodyPr/>
        <a:lstStyle/>
        <a:p>
          <a:endParaRPr lang="en-US"/>
        </a:p>
      </dgm:t>
    </dgm:pt>
    <dgm:pt modelId="{CE690205-C1C7-48CE-8A7B-F9223DBC3F48}">
      <dgm:prSet phldrT="[Text]"/>
      <dgm:spPr/>
      <dgm:t>
        <a:bodyPr/>
        <a:lstStyle/>
        <a:p>
          <a:r>
            <a:rPr lang="en-US" b="1" dirty="0" smtClean="0"/>
            <a:t>Sensitivity</a:t>
          </a:r>
          <a:endParaRPr lang="en-US" b="1" dirty="0"/>
        </a:p>
      </dgm:t>
    </dgm:pt>
    <dgm:pt modelId="{DF975AE2-B696-4F61-97E7-E5C42259C074}" type="parTrans" cxnId="{0CFA370F-D29F-4F15-8EC9-A0DD88B9B597}">
      <dgm:prSet/>
      <dgm:spPr/>
      <dgm:t>
        <a:bodyPr/>
        <a:lstStyle/>
        <a:p>
          <a:endParaRPr lang="en-US"/>
        </a:p>
      </dgm:t>
    </dgm:pt>
    <dgm:pt modelId="{A608AC5C-C73A-4372-8659-5EDB1BBE7886}" type="sibTrans" cxnId="{0CFA370F-D29F-4F15-8EC9-A0DD88B9B597}">
      <dgm:prSet/>
      <dgm:spPr/>
      <dgm:t>
        <a:bodyPr/>
        <a:lstStyle/>
        <a:p>
          <a:endParaRPr lang="en-US"/>
        </a:p>
      </dgm:t>
    </dgm:pt>
    <dgm:pt modelId="{0E657372-49AB-42DC-8DCC-12D6EDCC2372}">
      <dgm:prSet phldrT="[Text]" custT="1"/>
      <dgm:spPr/>
      <dgm:t>
        <a:bodyPr/>
        <a:lstStyle/>
        <a:p>
          <a:r>
            <a:rPr lang="en-US" sz="1200" b="1" dirty="0" smtClean="0"/>
            <a:t>Psychosocial</a:t>
          </a:r>
          <a:endParaRPr lang="en-US" sz="1200" b="1" dirty="0"/>
        </a:p>
      </dgm:t>
    </dgm:pt>
    <dgm:pt modelId="{741D9E7A-571C-4790-89D1-E735EA9C470F}" type="parTrans" cxnId="{CC205EE7-1181-482C-9774-3DB0469DF107}">
      <dgm:prSet/>
      <dgm:spPr/>
      <dgm:t>
        <a:bodyPr/>
        <a:lstStyle/>
        <a:p>
          <a:endParaRPr lang="en-US"/>
        </a:p>
      </dgm:t>
    </dgm:pt>
    <dgm:pt modelId="{A2AC170B-ACC8-4348-8AF5-EFFC335EC0D9}" type="sibTrans" cxnId="{CC205EE7-1181-482C-9774-3DB0469DF107}">
      <dgm:prSet/>
      <dgm:spPr/>
      <dgm:t>
        <a:bodyPr/>
        <a:lstStyle/>
        <a:p>
          <a:endParaRPr lang="en-US"/>
        </a:p>
      </dgm:t>
    </dgm:pt>
    <dgm:pt modelId="{A777FD14-444D-417F-AE35-188F3684C40D}" type="pres">
      <dgm:prSet presAssocID="{56CB8F64-2BD2-4AEC-8A38-80B3F03B001D}" presName="compositeShape" presStyleCnt="0">
        <dgm:presLayoutVars>
          <dgm:chMax val="7"/>
          <dgm:dir/>
          <dgm:resizeHandles val="exact"/>
        </dgm:presLayoutVars>
      </dgm:prSet>
      <dgm:spPr/>
    </dgm:pt>
    <dgm:pt modelId="{5809E72E-CE81-4108-A4D0-7BA0CD516C15}" type="pres">
      <dgm:prSet presAssocID="{56CB8F64-2BD2-4AEC-8A38-80B3F03B001D}" presName="wedge1" presStyleLbl="node1" presStyleIdx="0" presStyleCnt="7"/>
      <dgm:spPr/>
      <dgm:t>
        <a:bodyPr/>
        <a:lstStyle/>
        <a:p>
          <a:endParaRPr lang="en-US"/>
        </a:p>
      </dgm:t>
    </dgm:pt>
    <dgm:pt modelId="{EA7FB63D-E9F9-4BDB-AF31-8A25B16D56A4}" type="pres">
      <dgm:prSet presAssocID="{56CB8F64-2BD2-4AEC-8A38-80B3F03B001D}" presName="dummy1a" presStyleCnt="0"/>
      <dgm:spPr/>
    </dgm:pt>
    <dgm:pt modelId="{815A47EC-09E2-4351-8F1B-CE4F10D9E158}" type="pres">
      <dgm:prSet presAssocID="{56CB8F64-2BD2-4AEC-8A38-80B3F03B001D}" presName="dummy1b" presStyleCnt="0"/>
      <dgm:spPr/>
    </dgm:pt>
    <dgm:pt modelId="{373B35FC-CE03-4805-9F12-DAFCC60194A5}" type="pres">
      <dgm:prSet presAssocID="{56CB8F64-2BD2-4AEC-8A38-80B3F03B001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87860-3790-44D7-8541-728E3F612599}" type="pres">
      <dgm:prSet presAssocID="{56CB8F64-2BD2-4AEC-8A38-80B3F03B001D}" presName="wedge2" presStyleLbl="node1" presStyleIdx="1" presStyleCnt="7"/>
      <dgm:spPr/>
      <dgm:t>
        <a:bodyPr/>
        <a:lstStyle/>
        <a:p>
          <a:endParaRPr lang="en-US"/>
        </a:p>
      </dgm:t>
    </dgm:pt>
    <dgm:pt modelId="{8C3EE76C-67FF-4E62-A4F1-BAA6C5A2197E}" type="pres">
      <dgm:prSet presAssocID="{56CB8F64-2BD2-4AEC-8A38-80B3F03B001D}" presName="dummy2a" presStyleCnt="0"/>
      <dgm:spPr/>
    </dgm:pt>
    <dgm:pt modelId="{D906C464-A435-40B9-8DAF-6AF807EEEBD1}" type="pres">
      <dgm:prSet presAssocID="{56CB8F64-2BD2-4AEC-8A38-80B3F03B001D}" presName="dummy2b" presStyleCnt="0"/>
      <dgm:spPr/>
    </dgm:pt>
    <dgm:pt modelId="{B2361B69-B628-40EF-B56A-74AC9CA62C99}" type="pres">
      <dgm:prSet presAssocID="{56CB8F64-2BD2-4AEC-8A38-80B3F03B001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695A-E25B-412E-811E-3E6939FB06A4}" type="pres">
      <dgm:prSet presAssocID="{56CB8F64-2BD2-4AEC-8A38-80B3F03B001D}" presName="wedge3" presStyleLbl="node1" presStyleIdx="2" presStyleCnt="7"/>
      <dgm:spPr/>
      <dgm:t>
        <a:bodyPr/>
        <a:lstStyle/>
        <a:p>
          <a:endParaRPr lang="en-US"/>
        </a:p>
      </dgm:t>
    </dgm:pt>
    <dgm:pt modelId="{ADF599F0-77B1-4B1F-98EB-CDA9E378A78B}" type="pres">
      <dgm:prSet presAssocID="{56CB8F64-2BD2-4AEC-8A38-80B3F03B001D}" presName="dummy3a" presStyleCnt="0"/>
      <dgm:spPr/>
    </dgm:pt>
    <dgm:pt modelId="{340C1B2D-2943-432E-9025-F6C44CD75CD7}" type="pres">
      <dgm:prSet presAssocID="{56CB8F64-2BD2-4AEC-8A38-80B3F03B001D}" presName="dummy3b" presStyleCnt="0"/>
      <dgm:spPr/>
    </dgm:pt>
    <dgm:pt modelId="{C6980745-5E25-4BDF-8586-0DE792401E6A}" type="pres">
      <dgm:prSet presAssocID="{56CB8F64-2BD2-4AEC-8A38-80B3F03B001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8414-1F2E-4197-96B2-BF3CC246ADD6}" type="pres">
      <dgm:prSet presAssocID="{56CB8F64-2BD2-4AEC-8A38-80B3F03B001D}" presName="wedge4" presStyleLbl="node1" presStyleIdx="3" presStyleCnt="7"/>
      <dgm:spPr/>
      <dgm:t>
        <a:bodyPr/>
        <a:lstStyle/>
        <a:p>
          <a:endParaRPr lang="en-US"/>
        </a:p>
      </dgm:t>
    </dgm:pt>
    <dgm:pt modelId="{BDF83174-698E-479C-A5CF-1BCA877A83A9}" type="pres">
      <dgm:prSet presAssocID="{56CB8F64-2BD2-4AEC-8A38-80B3F03B001D}" presName="dummy4a" presStyleCnt="0"/>
      <dgm:spPr/>
    </dgm:pt>
    <dgm:pt modelId="{FFF7DBCD-FD77-457F-9814-74D0EC601183}" type="pres">
      <dgm:prSet presAssocID="{56CB8F64-2BD2-4AEC-8A38-80B3F03B001D}" presName="dummy4b" presStyleCnt="0"/>
      <dgm:spPr/>
    </dgm:pt>
    <dgm:pt modelId="{97C1D14F-B2CE-4091-A7D5-82C93417152D}" type="pres">
      <dgm:prSet presAssocID="{56CB8F64-2BD2-4AEC-8A38-80B3F03B001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D6CD5-D241-40F0-B1E6-AAD84E785ECD}" type="pres">
      <dgm:prSet presAssocID="{56CB8F64-2BD2-4AEC-8A38-80B3F03B001D}" presName="wedge5" presStyleLbl="node1" presStyleIdx="4" presStyleCnt="7"/>
      <dgm:spPr/>
      <dgm:t>
        <a:bodyPr/>
        <a:lstStyle/>
        <a:p>
          <a:endParaRPr lang="en-US"/>
        </a:p>
      </dgm:t>
    </dgm:pt>
    <dgm:pt modelId="{CC6A0749-BA07-4C49-9759-138BDA6C54BF}" type="pres">
      <dgm:prSet presAssocID="{56CB8F64-2BD2-4AEC-8A38-80B3F03B001D}" presName="dummy5a" presStyleCnt="0"/>
      <dgm:spPr/>
    </dgm:pt>
    <dgm:pt modelId="{606975FF-AA6D-4579-B4F0-89BD1235E8A1}" type="pres">
      <dgm:prSet presAssocID="{56CB8F64-2BD2-4AEC-8A38-80B3F03B001D}" presName="dummy5b" presStyleCnt="0"/>
      <dgm:spPr/>
    </dgm:pt>
    <dgm:pt modelId="{4006FD6A-720A-476F-AD8F-8352543820F0}" type="pres">
      <dgm:prSet presAssocID="{56CB8F64-2BD2-4AEC-8A38-80B3F03B001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2E94-C9FD-458C-9EA1-984ADC411155}" type="pres">
      <dgm:prSet presAssocID="{56CB8F64-2BD2-4AEC-8A38-80B3F03B001D}" presName="wedge6" presStyleLbl="node1" presStyleIdx="5" presStyleCnt="7"/>
      <dgm:spPr/>
      <dgm:t>
        <a:bodyPr/>
        <a:lstStyle/>
        <a:p>
          <a:endParaRPr lang="en-US"/>
        </a:p>
      </dgm:t>
    </dgm:pt>
    <dgm:pt modelId="{EAE88E3C-8259-4AA5-A64B-B90A229E9285}" type="pres">
      <dgm:prSet presAssocID="{56CB8F64-2BD2-4AEC-8A38-80B3F03B001D}" presName="dummy6a" presStyleCnt="0"/>
      <dgm:spPr/>
    </dgm:pt>
    <dgm:pt modelId="{FDCDACA3-5645-4CE0-B10C-DA7DBDC8282D}" type="pres">
      <dgm:prSet presAssocID="{56CB8F64-2BD2-4AEC-8A38-80B3F03B001D}" presName="dummy6b" presStyleCnt="0"/>
      <dgm:spPr/>
    </dgm:pt>
    <dgm:pt modelId="{37CE4481-C234-4827-9043-CF955CB9CDCA}" type="pres">
      <dgm:prSet presAssocID="{56CB8F64-2BD2-4AEC-8A38-80B3F03B001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DB31C-2241-4EC8-83C1-BC9E43369563}" type="pres">
      <dgm:prSet presAssocID="{56CB8F64-2BD2-4AEC-8A38-80B3F03B001D}" presName="wedge7" presStyleLbl="node1" presStyleIdx="6" presStyleCnt="7"/>
      <dgm:spPr/>
      <dgm:t>
        <a:bodyPr/>
        <a:lstStyle/>
        <a:p>
          <a:endParaRPr lang="en-US"/>
        </a:p>
      </dgm:t>
    </dgm:pt>
    <dgm:pt modelId="{2D4FC709-8164-4E5F-94BE-FF9A6B33CAE4}" type="pres">
      <dgm:prSet presAssocID="{56CB8F64-2BD2-4AEC-8A38-80B3F03B001D}" presName="dummy7a" presStyleCnt="0"/>
      <dgm:spPr/>
    </dgm:pt>
    <dgm:pt modelId="{C2C33938-1581-44DA-943B-98CB29AFEC38}" type="pres">
      <dgm:prSet presAssocID="{56CB8F64-2BD2-4AEC-8A38-80B3F03B001D}" presName="dummy7b" presStyleCnt="0"/>
      <dgm:spPr/>
    </dgm:pt>
    <dgm:pt modelId="{32FA2E50-82D0-4E2E-9115-477EBCB62863}" type="pres">
      <dgm:prSet presAssocID="{56CB8F64-2BD2-4AEC-8A38-80B3F03B001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6C9E3-B3E4-4921-9EEE-57F937ED6BCE}" type="pres">
      <dgm:prSet presAssocID="{3648C69A-6236-49D9-B7DA-00A3513F0C93}" presName="arrowWedge1" presStyleLbl="fgSibTrans2D1" presStyleIdx="0" presStyleCnt="7"/>
      <dgm:spPr/>
    </dgm:pt>
    <dgm:pt modelId="{884C169C-EEC5-459D-87A3-00216F4245AE}" type="pres">
      <dgm:prSet presAssocID="{38946639-CC42-49F9-BEA5-D8B62A842865}" presName="arrowWedge2" presStyleLbl="fgSibTrans2D1" presStyleIdx="1" presStyleCnt="7"/>
      <dgm:spPr/>
    </dgm:pt>
    <dgm:pt modelId="{32DCB5D7-12A1-4F25-A3A2-4FAE2E0B393B}" type="pres">
      <dgm:prSet presAssocID="{DD4B7B1B-EF95-4E14-9DC0-FC114AA33936}" presName="arrowWedge3" presStyleLbl="fgSibTrans2D1" presStyleIdx="2" presStyleCnt="7"/>
      <dgm:spPr/>
    </dgm:pt>
    <dgm:pt modelId="{28768ED9-CAFE-41E5-8605-4DBC94F8455A}" type="pres">
      <dgm:prSet presAssocID="{FEE3BD6E-A869-418B-A3D9-B7D116DEB368}" presName="arrowWedge4" presStyleLbl="fgSibTrans2D1" presStyleIdx="3" presStyleCnt="7"/>
      <dgm:spPr/>
    </dgm:pt>
    <dgm:pt modelId="{7102777D-9CCE-45CC-865C-612DFBD0BCA7}" type="pres">
      <dgm:prSet presAssocID="{2A33ADCD-0271-480D-AC66-184947AFE63B}" presName="arrowWedge5" presStyleLbl="fgSibTrans2D1" presStyleIdx="4" presStyleCnt="7"/>
      <dgm:spPr/>
    </dgm:pt>
    <dgm:pt modelId="{E1269777-592C-4103-946C-0379A91442E2}" type="pres">
      <dgm:prSet presAssocID="{A608AC5C-C73A-4372-8659-5EDB1BBE7886}" presName="arrowWedge6" presStyleLbl="fgSibTrans2D1" presStyleIdx="5" presStyleCnt="7"/>
      <dgm:spPr/>
      <dgm:t>
        <a:bodyPr/>
        <a:lstStyle/>
        <a:p>
          <a:pPr rtl="1"/>
          <a:endParaRPr lang="ar-SA"/>
        </a:p>
      </dgm:t>
    </dgm:pt>
    <dgm:pt modelId="{2A23A564-A829-40D8-B2C0-94937E79BACC}" type="pres">
      <dgm:prSet presAssocID="{A2AC170B-ACC8-4348-8AF5-EFFC335EC0D9}" presName="arrowWedge7" presStyleLbl="fgSibTrans2D1" presStyleIdx="6" presStyleCnt="7"/>
      <dgm:spPr/>
    </dgm:pt>
  </dgm:ptLst>
  <dgm:cxnLst>
    <dgm:cxn modelId="{252AF0E6-1E2A-4AC5-936C-4A9F67727EC1}" srcId="{56CB8F64-2BD2-4AEC-8A38-80B3F03B001D}" destId="{1BD4B312-F658-46D8-A7AD-4D9391493A67}" srcOrd="0" destOrd="0" parTransId="{73AC8762-0B88-4832-BBEE-A12F25553E13}" sibTransId="{3648C69A-6236-49D9-B7DA-00A3513F0C93}"/>
    <dgm:cxn modelId="{6166526F-7906-4128-8443-1DCE09E87D8B}" type="presOf" srcId="{048CEA3D-3BDF-4D38-8BD4-D708401B665B}" destId="{04DD6CD5-D241-40F0-B1E6-AAD84E785ECD}" srcOrd="0" destOrd="0" presId="urn:microsoft.com/office/officeart/2005/8/layout/cycle8"/>
    <dgm:cxn modelId="{CD1875CB-72EF-4B84-BEC3-FA7DC4CBE184}" type="presOf" srcId="{1BD4B312-F658-46D8-A7AD-4D9391493A67}" destId="{5809E72E-CE81-4108-A4D0-7BA0CD516C15}" srcOrd="0" destOrd="0" presId="urn:microsoft.com/office/officeart/2005/8/layout/cycle8"/>
    <dgm:cxn modelId="{7B6954E3-B5D4-4DA9-9E0F-400765FE8E0E}" type="presOf" srcId="{0E657372-49AB-42DC-8DCC-12D6EDCC2372}" destId="{7C3DB31C-2241-4EC8-83C1-BC9E43369563}" srcOrd="0" destOrd="0" presId="urn:microsoft.com/office/officeart/2005/8/layout/cycle8"/>
    <dgm:cxn modelId="{47CAFF6E-5D40-4C65-84FC-E2729FEA2A30}" type="presOf" srcId="{048CEA3D-3BDF-4D38-8BD4-D708401B665B}" destId="{4006FD6A-720A-476F-AD8F-8352543820F0}" srcOrd="1" destOrd="0" presId="urn:microsoft.com/office/officeart/2005/8/layout/cycle8"/>
    <dgm:cxn modelId="{D6A8B462-C1B0-4020-A7E8-7754D735E5C2}" type="presOf" srcId="{46C0732B-2D74-47A4-987C-7419E10710F7}" destId="{97C1D14F-B2CE-4091-A7D5-82C93417152D}" srcOrd="1" destOrd="0" presId="urn:microsoft.com/office/officeart/2005/8/layout/cycle8"/>
    <dgm:cxn modelId="{2DDA4BA6-6E78-4F74-84C3-0DA7425F03D6}" type="presOf" srcId="{5797711E-482D-45E2-A3D7-6AA46E13FD8E}" destId="{8F887860-3790-44D7-8541-728E3F612599}" srcOrd="0" destOrd="0" presId="urn:microsoft.com/office/officeart/2005/8/layout/cycle8"/>
    <dgm:cxn modelId="{7B6FA5B7-6C25-4CE1-9EA2-6A7582C36D01}" type="presOf" srcId="{95DF9905-C037-4244-B17C-A10DAFBA605B}" destId="{69BB695A-E25B-412E-811E-3E6939FB06A4}" srcOrd="0" destOrd="0" presId="urn:microsoft.com/office/officeart/2005/8/layout/cycle8"/>
    <dgm:cxn modelId="{EFA3B173-55E7-4C68-AA6E-D3ADAA9D1E6F}" srcId="{56CB8F64-2BD2-4AEC-8A38-80B3F03B001D}" destId="{95DF9905-C037-4244-B17C-A10DAFBA605B}" srcOrd="2" destOrd="0" parTransId="{ECD8231B-0DDA-4A86-BDB7-AE02CB67046F}" sibTransId="{DD4B7B1B-EF95-4E14-9DC0-FC114AA33936}"/>
    <dgm:cxn modelId="{7E250A21-B9AC-4556-A2BA-0546F99E96B9}" type="presOf" srcId="{5797711E-482D-45E2-A3D7-6AA46E13FD8E}" destId="{B2361B69-B628-40EF-B56A-74AC9CA62C99}" srcOrd="1" destOrd="0" presId="urn:microsoft.com/office/officeart/2005/8/layout/cycle8"/>
    <dgm:cxn modelId="{CC205EE7-1181-482C-9774-3DB0469DF107}" srcId="{56CB8F64-2BD2-4AEC-8A38-80B3F03B001D}" destId="{0E657372-49AB-42DC-8DCC-12D6EDCC2372}" srcOrd="6" destOrd="0" parTransId="{741D9E7A-571C-4790-89D1-E735EA9C470F}" sibTransId="{A2AC170B-ACC8-4348-8AF5-EFFC335EC0D9}"/>
    <dgm:cxn modelId="{A7426D6E-4298-4D46-B815-D2DEBCB37FF1}" type="presOf" srcId="{1BD4B312-F658-46D8-A7AD-4D9391493A67}" destId="{373B35FC-CE03-4805-9F12-DAFCC60194A5}" srcOrd="1" destOrd="0" presId="urn:microsoft.com/office/officeart/2005/8/layout/cycle8"/>
    <dgm:cxn modelId="{7AB39AB1-0353-4863-A899-155EDFFCC407}" type="presOf" srcId="{CE690205-C1C7-48CE-8A7B-F9223DBC3F48}" destId="{29B52E94-C9FD-458C-9EA1-984ADC411155}" srcOrd="0" destOrd="0" presId="urn:microsoft.com/office/officeart/2005/8/layout/cycle8"/>
    <dgm:cxn modelId="{FE4163E2-A93D-42C8-803E-1EA3027946B5}" type="presOf" srcId="{0E657372-49AB-42DC-8DCC-12D6EDCC2372}" destId="{32FA2E50-82D0-4E2E-9115-477EBCB62863}" srcOrd="1" destOrd="0" presId="urn:microsoft.com/office/officeart/2005/8/layout/cycle8"/>
    <dgm:cxn modelId="{6CD63296-B662-41B3-BC16-17B818B9ADB7}" srcId="{56CB8F64-2BD2-4AEC-8A38-80B3F03B001D}" destId="{5797711E-482D-45E2-A3D7-6AA46E13FD8E}" srcOrd="1" destOrd="0" parTransId="{861C26EC-9ADB-4EFA-860E-ACB587FF0954}" sibTransId="{38946639-CC42-49F9-BEA5-D8B62A842865}"/>
    <dgm:cxn modelId="{0CFA370F-D29F-4F15-8EC9-A0DD88B9B597}" srcId="{56CB8F64-2BD2-4AEC-8A38-80B3F03B001D}" destId="{CE690205-C1C7-48CE-8A7B-F9223DBC3F48}" srcOrd="5" destOrd="0" parTransId="{DF975AE2-B696-4F61-97E7-E5C42259C074}" sibTransId="{A608AC5C-C73A-4372-8659-5EDB1BBE7886}"/>
    <dgm:cxn modelId="{69D313CB-2425-43F2-B920-0A7D7F3F8963}" type="presOf" srcId="{95DF9905-C037-4244-B17C-A10DAFBA605B}" destId="{C6980745-5E25-4BDF-8586-0DE792401E6A}" srcOrd="1" destOrd="0" presId="urn:microsoft.com/office/officeart/2005/8/layout/cycle8"/>
    <dgm:cxn modelId="{C1134705-E08E-422F-AA54-D4C4FC5E95E5}" type="presOf" srcId="{CE690205-C1C7-48CE-8A7B-F9223DBC3F48}" destId="{37CE4481-C234-4827-9043-CF955CB9CDCA}" srcOrd="1" destOrd="0" presId="urn:microsoft.com/office/officeart/2005/8/layout/cycle8"/>
    <dgm:cxn modelId="{6C722F37-30A5-47C9-BBB7-4143D4CE6DB9}" type="presOf" srcId="{46C0732B-2D74-47A4-987C-7419E10710F7}" destId="{7E4C8414-1F2E-4197-96B2-BF3CC246ADD6}" srcOrd="0" destOrd="0" presId="urn:microsoft.com/office/officeart/2005/8/layout/cycle8"/>
    <dgm:cxn modelId="{A558BC88-9DA9-4170-9AF5-6ADA57FA714C}" type="presOf" srcId="{56CB8F64-2BD2-4AEC-8A38-80B3F03B001D}" destId="{A777FD14-444D-417F-AE35-188F3684C40D}" srcOrd="0" destOrd="0" presId="urn:microsoft.com/office/officeart/2005/8/layout/cycle8"/>
    <dgm:cxn modelId="{856599AB-3B6A-4EC3-A575-23857802E2BE}" srcId="{56CB8F64-2BD2-4AEC-8A38-80B3F03B001D}" destId="{048CEA3D-3BDF-4D38-8BD4-D708401B665B}" srcOrd="4" destOrd="0" parTransId="{489F1BFF-3A3F-4E38-A885-BA463B7E21D6}" sibTransId="{2A33ADCD-0271-480D-AC66-184947AFE63B}"/>
    <dgm:cxn modelId="{642475F1-1300-4E32-920B-C7A0CA04624F}" srcId="{56CB8F64-2BD2-4AEC-8A38-80B3F03B001D}" destId="{46C0732B-2D74-47A4-987C-7419E10710F7}" srcOrd="3" destOrd="0" parTransId="{2C21D60C-1BA8-43DA-AA8C-BE8DD29E22EA}" sibTransId="{FEE3BD6E-A869-418B-A3D9-B7D116DEB368}"/>
    <dgm:cxn modelId="{28ADD897-3235-4C6F-81CA-038ECD0A50C3}" type="presParOf" srcId="{A777FD14-444D-417F-AE35-188F3684C40D}" destId="{5809E72E-CE81-4108-A4D0-7BA0CD516C15}" srcOrd="0" destOrd="0" presId="urn:microsoft.com/office/officeart/2005/8/layout/cycle8"/>
    <dgm:cxn modelId="{6CE0DD67-80F7-402E-8FA7-EA4BB7678901}" type="presParOf" srcId="{A777FD14-444D-417F-AE35-188F3684C40D}" destId="{EA7FB63D-E9F9-4BDB-AF31-8A25B16D56A4}" srcOrd="1" destOrd="0" presId="urn:microsoft.com/office/officeart/2005/8/layout/cycle8"/>
    <dgm:cxn modelId="{930EA143-6A89-429B-B67A-E4FC4E30F598}" type="presParOf" srcId="{A777FD14-444D-417F-AE35-188F3684C40D}" destId="{815A47EC-09E2-4351-8F1B-CE4F10D9E158}" srcOrd="2" destOrd="0" presId="urn:microsoft.com/office/officeart/2005/8/layout/cycle8"/>
    <dgm:cxn modelId="{3CC54A26-918A-4821-BC65-0D5231A679E0}" type="presParOf" srcId="{A777FD14-444D-417F-AE35-188F3684C40D}" destId="{373B35FC-CE03-4805-9F12-DAFCC60194A5}" srcOrd="3" destOrd="0" presId="urn:microsoft.com/office/officeart/2005/8/layout/cycle8"/>
    <dgm:cxn modelId="{E1035BEC-A2F7-4634-87A1-8F5D00BE133F}" type="presParOf" srcId="{A777FD14-444D-417F-AE35-188F3684C40D}" destId="{8F887860-3790-44D7-8541-728E3F612599}" srcOrd="4" destOrd="0" presId="urn:microsoft.com/office/officeart/2005/8/layout/cycle8"/>
    <dgm:cxn modelId="{75908DBB-4377-4FBD-8260-7E7B33C3306D}" type="presParOf" srcId="{A777FD14-444D-417F-AE35-188F3684C40D}" destId="{8C3EE76C-67FF-4E62-A4F1-BAA6C5A2197E}" srcOrd="5" destOrd="0" presId="urn:microsoft.com/office/officeart/2005/8/layout/cycle8"/>
    <dgm:cxn modelId="{8B81BEB8-8A67-48FA-A638-C6E73CF17928}" type="presParOf" srcId="{A777FD14-444D-417F-AE35-188F3684C40D}" destId="{D906C464-A435-40B9-8DAF-6AF807EEEBD1}" srcOrd="6" destOrd="0" presId="urn:microsoft.com/office/officeart/2005/8/layout/cycle8"/>
    <dgm:cxn modelId="{E4EB98C7-2CD2-4380-8AC7-DBE7ACF509E2}" type="presParOf" srcId="{A777FD14-444D-417F-AE35-188F3684C40D}" destId="{B2361B69-B628-40EF-B56A-74AC9CA62C99}" srcOrd="7" destOrd="0" presId="urn:microsoft.com/office/officeart/2005/8/layout/cycle8"/>
    <dgm:cxn modelId="{65752B4F-B161-43D3-A983-5A6AB9A918E1}" type="presParOf" srcId="{A777FD14-444D-417F-AE35-188F3684C40D}" destId="{69BB695A-E25B-412E-811E-3E6939FB06A4}" srcOrd="8" destOrd="0" presId="urn:microsoft.com/office/officeart/2005/8/layout/cycle8"/>
    <dgm:cxn modelId="{9866887F-0A56-4F92-B971-9138FC984F49}" type="presParOf" srcId="{A777FD14-444D-417F-AE35-188F3684C40D}" destId="{ADF599F0-77B1-4B1F-98EB-CDA9E378A78B}" srcOrd="9" destOrd="0" presId="urn:microsoft.com/office/officeart/2005/8/layout/cycle8"/>
    <dgm:cxn modelId="{15004129-AD35-4220-9502-13D2FD62E316}" type="presParOf" srcId="{A777FD14-444D-417F-AE35-188F3684C40D}" destId="{340C1B2D-2943-432E-9025-F6C44CD75CD7}" srcOrd="10" destOrd="0" presId="urn:microsoft.com/office/officeart/2005/8/layout/cycle8"/>
    <dgm:cxn modelId="{11E23768-9697-4C29-B396-2ACC436D146F}" type="presParOf" srcId="{A777FD14-444D-417F-AE35-188F3684C40D}" destId="{C6980745-5E25-4BDF-8586-0DE792401E6A}" srcOrd="11" destOrd="0" presId="urn:microsoft.com/office/officeart/2005/8/layout/cycle8"/>
    <dgm:cxn modelId="{38933BD5-E1ED-49ED-BBA0-1892A71CAF99}" type="presParOf" srcId="{A777FD14-444D-417F-AE35-188F3684C40D}" destId="{7E4C8414-1F2E-4197-96B2-BF3CC246ADD6}" srcOrd="12" destOrd="0" presId="urn:microsoft.com/office/officeart/2005/8/layout/cycle8"/>
    <dgm:cxn modelId="{7E2D7E67-81A3-4DE0-BD88-453146ACCA37}" type="presParOf" srcId="{A777FD14-444D-417F-AE35-188F3684C40D}" destId="{BDF83174-698E-479C-A5CF-1BCA877A83A9}" srcOrd="13" destOrd="0" presId="urn:microsoft.com/office/officeart/2005/8/layout/cycle8"/>
    <dgm:cxn modelId="{8783D711-5999-4EB3-8382-C79E87D1CA24}" type="presParOf" srcId="{A777FD14-444D-417F-AE35-188F3684C40D}" destId="{FFF7DBCD-FD77-457F-9814-74D0EC601183}" srcOrd="14" destOrd="0" presId="urn:microsoft.com/office/officeart/2005/8/layout/cycle8"/>
    <dgm:cxn modelId="{4B67082A-C2DA-4F32-9D59-91F0D1AB4BFC}" type="presParOf" srcId="{A777FD14-444D-417F-AE35-188F3684C40D}" destId="{97C1D14F-B2CE-4091-A7D5-82C93417152D}" srcOrd="15" destOrd="0" presId="urn:microsoft.com/office/officeart/2005/8/layout/cycle8"/>
    <dgm:cxn modelId="{70C9B391-FBA3-4963-8B46-B25DEE5D735B}" type="presParOf" srcId="{A777FD14-444D-417F-AE35-188F3684C40D}" destId="{04DD6CD5-D241-40F0-B1E6-AAD84E785ECD}" srcOrd="16" destOrd="0" presId="urn:microsoft.com/office/officeart/2005/8/layout/cycle8"/>
    <dgm:cxn modelId="{F6E6E003-F2B9-4A7F-ACE9-0E902F0B4790}" type="presParOf" srcId="{A777FD14-444D-417F-AE35-188F3684C40D}" destId="{CC6A0749-BA07-4C49-9759-138BDA6C54BF}" srcOrd="17" destOrd="0" presId="urn:microsoft.com/office/officeart/2005/8/layout/cycle8"/>
    <dgm:cxn modelId="{21A88F54-5653-48EC-86E0-19B7EC19B66D}" type="presParOf" srcId="{A777FD14-444D-417F-AE35-188F3684C40D}" destId="{606975FF-AA6D-4579-B4F0-89BD1235E8A1}" srcOrd="18" destOrd="0" presId="urn:microsoft.com/office/officeart/2005/8/layout/cycle8"/>
    <dgm:cxn modelId="{2A25C10D-CC09-4035-9EB6-E93D066CC12F}" type="presParOf" srcId="{A777FD14-444D-417F-AE35-188F3684C40D}" destId="{4006FD6A-720A-476F-AD8F-8352543820F0}" srcOrd="19" destOrd="0" presId="urn:microsoft.com/office/officeart/2005/8/layout/cycle8"/>
    <dgm:cxn modelId="{A88428E2-C358-49EA-82CB-AE0BB3629F35}" type="presParOf" srcId="{A777FD14-444D-417F-AE35-188F3684C40D}" destId="{29B52E94-C9FD-458C-9EA1-984ADC411155}" srcOrd="20" destOrd="0" presId="urn:microsoft.com/office/officeart/2005/8/layout/cycle8"/>
    <dgm:cxn modelId="{1E3C05FA-4844-485A-B157-4C0F7F925EBE}" type="presParOf" srcId="{A777FD14-444D-417F-AE35-188F3684C40D}" destId="{EAE88E3C-8259-4AA5-A64B-B90A229E9285}" srcOrd="21" destOrd="0" presId="urn:microsoft.com/office/officeart/2005/8/layout/cycle8"/>
    <dgm:cxn modelId="{96541821-182E-47A0-8946-C460EB4E23EB}" type="presParOf" srcId="{A777FD14-444D-417F-AE35-188F3684C40D}" destId="{FDCDACA3-5645-4CE0-B10C-DA7DBDC8282D}" srcOrd="22" destOrd="0" presId="urn:microsoft.com/office/officeart/2005/8/layout/cycle8"/>
    <dgm:cxn modelId="{3BE400F0-339D-4907-8D2D-94A6173F9874}" type="presParOf" srcId="{A777FD14-444D-417F-AE35-188F3684C40D}" destId="{37CE4481-C234-4827-9043-CF955CB9CDCA}" srcOrd="23" destOrd="0" presId="urn:microsoft.com/office/officeart/2005/8/layout/cycle8"/>
    <dgm:cxn modelId="{C3716284-55A9-423A-9E06-CD5B86D0DF2D}" type="presParOf" srcId="{A777FD14-444D-417F-AE35-188F3684C40D}" destId="{7C3DB31C-2241-4EC8-83C1-BC9E43369563}" srcOrd="24" destOrd="0" presId="urn:microsoft.com/office/officeart/2005/8/layout/cycle8"/>
    <dgm:cxn modelId="{9B8B45BE-417A-49B1-8A77-E6A99A29433D}" type="presParOf" srcId="{A777FD14-444D-417F-AE35-188F3684C40D}" destId="{2D4FC709-8164-4E5F-94BE-FF9A6B33CAE4}" srcOrd="25" destOrd="0" presId="urn:microsoft.com/office/officeart/2005/8/layout/cycle8"/>
    <dgm:cxn modelId="{376E7969-7B94-47AE-9F66-BB97B06712CD}" type="presParOf" srcId="{A777FD14-444D-417F-AE35-188F3684C40D}" destId="{C2C33938-1581-44DA-943B-98CB29AFEC38}" srcOrd="26" destOrd="0" presId="urn:microsoft.com/office/officeart/2005/8/layout/cycle8"/>
    <dgm:cxn modelId="{2ACC51A7-FA9B-44C0-9EE9-DF44266A5FFD}" type="presParOf" srcId="{A777FD14-444D-417F-AE35-188F3684C40D}" destId="{32FA2E50-82D0-4E2E-9115-477EBCB62863}" srcOrd="27" destOrd="0" presId="urn:microsoft.com/office/officeart/2005/8/layout/cycle8"/>
    <dgm:cxn modelId="{366851C6-DA63-4A47-B115-152C54C57ECA}" type="presParOf" srcId="{A777FD14-444D-417F-AE35-188F3684C40D}" destId="{43D6C9E3-B3E4-4921-9EEE-57F937ED6BCE}" srcOrd="28" destOrd="0" presId="urn:microsoft.com/office/officeart/2005/8/layout/cycle8"/>
    <dgm:cxn modelId="{833541FE-FEEA-458E-A110-715C2A8E48C0}" type="presParOf" srcId="{A777FD14-444D-417F-AE35-188F3684C40D}" destId="{884C169C-EEC5-459D-87A3-00216F4245AE}" srcOrd="29" destOrd="0" presId="urn:microsoft.com/office/officeart/2005/8/layout/cycle8"/>
    <dgm:cxn modelId="{91B326BA-09DC-4F55-8DED-9230143B8AB6}" type="presParOf" srcId="{A777FD14-444D-417F-AE35-188F3684C40D}" destId="{32DCB5D7-12A1-4F25-A3A2-4FAE2E0B393B}" srcOrd="30" destOrd="0" presId="urn:microsoft.com/office/officeart/2005/8/layout/cycle8"/>
    <dgm:cxn modelId="{EA129E9D-1FA2-4310-B845-2075995519D2}" type="presParOf" srcId="{A777FD14-444D-417F-AE35-188F3684C40D}" destId="{28768ED9-CAFE-41E5-8605-4DBC94F8455A}" srcOrd="31" destOrd="0" presId="urn:microsoft.com/office/officeart/2005/8/layout/cycle8"/>
    <dgm:cxn modelId="{A1FFFE1E-801C-4DD0-BA09-F1823A8AED75}" type="presParOf" srcId="{A777FD14-444D-417F-AE35-188F3684C40D}" destId="{7102777D-9CCE-45CC-865C-612DFBD0BCA7}" srcOrd="32" destOrd="0" presId="urn:microsoft.com/office/officeart/2005/8/layout/cycle8"/>
    <dgm:cxn modelId="{3D182F8C-215A-44EB-AAEA-C3A7B10597A5}" type="presParOf" srcId="{A777FD14-444D-417F-AE35-188F3684C40D}" destId="{E1269777-592C-4103-946C-0379A91442E2}" srcOrd="33" destOrd="0" presId="urn:microsoft.com/office/officeart/2005/8/layout/cycle8"/>
    <dgm:cxn modelId="{34D0B192-52B5-421F-8D23-87C77BB794D7}" type="presParOf" srcId="{A777FD14-444D-417F-AE35-188F3684C40D}" destId="{2A23A564-A829-40D8-B2C0-94937E79BAC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9E72E-CE81-4108-A4D0-7BA0CD516C15}">
      <dsp:nvSpPr>
        <dsp:cNvPr id="0" name=""/>
        <dsp:cNvSpPr/>
      </dsp:nvSpPr>
      <dsp:spPr>
        <a:xfrm>
          <a:off x="3097430" y="327834"/>
          <a:ext cx="4514438" cy="4514438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Inflammation</a:t>
          </a:r>
          <a:endParaRPr lang="en-US" sz="1300" b="1" kern="1200" dirty="0"/>
        </a:p>
      </dsp:txBody>
      <dsp:txXfrm>
        <a:off x="5469122" y="747032"/>
        <a:ext cx="1074866" cy="859893"/>
      </dsp:txXfrm>
    </dsp:sp>
    <dsp:sp modelId="{8F887860-3790-44D7-8541-728E3F612599}">
      <dsp:nvSpPr>
        <dsp:cNvPr id="0" name=""/>
        <dsp:cNvSpPr/>
      </dsp:nvSpPr>
      <dsp:spPr>
        <a:xfrm>
          <a:off x="3155473" y="400387"/>
          <a:ext cx="4514438" cy="4514438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Genetics</a:t>
          </a:r>
          <a:endParaRPr lang="en-US" sz="1200" b="1" kern="1200" dirty="0"/>
        </a:p>
      </dsp:txBody>
      <dsp:txXfrm>
        <a:off x="6221529" y="2036871"/>
        <a:ext cx="1236096" cy="752406"/>
      </dsp:txXfrm>
    </dsp:sp>
    <dsp:sp modelId="{69BB695A-E25B-412E-811E-3E6939FB06A4}">
      <dsp:nvSpPr>
        <dsp:cNvPr id="0" name=""/>
        <dsp:cNvSpPr/>
      </dsp:nvSpPr>
      <dsp:spPr>
        <a:xfrm>
          <a:off x="3134513" y="491751"/>
          <a:ext cx="4514438" cy="4514438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Motility</a:t>
          </a:r>
          <a:endParaRPr lang="en-US" sz="1400" b="1" kern="1200" dirty="0"/>
        </a:p>
      </dsp:txBody>
      <dsp:txXfrm>
        <a:off x="6033427" y="3165481"/>
        <a:ext cx="1074866" cy="833021"/>
      </dsp:txXfrm>
    </dsp:sp>
    <dsp:sp modelId="{7E4C8414-1F2E-4197-96B2-BF3CC246ADD6}">
      <dsp:nvSpPr>
        <dsp:cNvPr id="0" name=""/>
        <dsp:cNvSpPr/>
      </dsp:nvSpPr>
      <dsp:spPr>
        <a:xfrm>
          <a:off x="3050673" y="532058"/>
          <a:ext cx="4514438" cy="4514438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Postinfecious</a:t>
          </a:r>
          <a:endParaRPr lang="en-US" sz="1200" b="1" kern="1200" dirty="0"/>
        </a:p>
      </dsp:txBody>
      <dsp:txXfrm>
        <a:off x="4783895" y="4079117"/>
        <a:ext cx="1047994" cy="752406"/>
      </dsp:txXfrm>
    </dsp:sp>
    <dsp:sp modelId="{04DD6CD5-D241-40F0-B1E6-AAD84E785ECD}">
      <dsp:nvSpPr>
        <dsp:cNvPr id="0" name=""/>
        <dsp:cNvSpPr/>
      </dsp:nvSpPr>
      <dsp:spPr>
        <a:xfrm>
          <a:off x="2966833" y="491751"/>
          <a:ext cx="4514438" cy="4514438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Microflora Alterations</a:t>
          </a:r>
          <a:endParaRPr lang="en-US" sz="1300" b="1" kern="1200" dirty="0"/>
        </a:p>
      </dsp:txBody>
      <dsp:txXfrm>
        <a:off x="3507491" y="3165481"/>
        <a:ext cx="1074866" cy="833021"/>
      </dsp:txXfrm>
    </dsp:sp>
    <dsp:sp modelId="{29B52E94-C9FD-458C-9EA1-984ADC411155}">
      <dsp:nvSpPr>
        <dsp:cNvPr id="0" name=""/>
        <dsp:cNvSpPr/>
      </dsp:nvSpPr>
      <dsp:spPr>
        <a:xfrm>
          <a:off x="2945874" y="400387"/>
          <a:ext cx="4514438" cy="4514438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Sensitivity</a:t>
          </a:r>
          <a:endParaRPr lang="en-US" sz="1300" b="1" kern="1200" dirty="0"/>
        </a:p>
      </dsp:txBody>
      <dsp:txXfrm>
        <a:off x="3158160" y="2036871"/>
        <a:ext cx="1236096" cy="752406"/>
      </dsp:txXfrm>
    </dsp:sp>
    <dsp:sp modelId="{7C3DB31C-2241-4EC8-83C1-BC9E43369563}">
      <dsp:nvSpPr>
        <dsp:cNvPr id="0" name=""/>
        <dsp:cNvSpPr/>
      </dsp:nvSpPr>
      <dsp:spPr>
        <a:xfrm>
          <a:off x="3003916" y="327834"/>
          <a:ext cx="4514438" cy="4514438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Psychosocial</a:t>
          </a:r>
          <a:endParaRPr lang="en-US" sz="1200" b="1" kern="1200" dirty="0"/>
        </a:p>
      </dsp:txBody>
      <dsp:txXfrm>
        <a:off x="4071796" y="747032"/>
        <a:ext cx="1074866" cy="859893"/>
      </dsp:txXfrm>
    </dsp:sp>
    <dsp:sp modelId="{43D6C9E3-B3E4-4921-9EEE-57F937ED6BCE}">
      <dsp:nvSpPr>
        <dsp:cNvPr id="0" name=""/>
        <dsp:cNvSpPr/>
      </dsp:nvSpPr>
      <dsp:spPr>
        <a:xfrm>
          <a:off x="2817739" y="48368"/>
          <a:ext cx="5073369" cy="507336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4C169C-EEC5-459D-87A3-00216F4245AE}">
      <dsp:nvSpPr>
        <dsp:cNvPr id="0" name=""/>
        <dsp:cNvSpPr/>
      </dsp:nvSpPr>
      <dsp:spPr>
        <a:xfrm>
          <a:off x="2876147" y="121243"/>
          <a:ext cx="5073369" cy="507336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DCB5D7-12A1-4F25-A3A2-4FAE2E0B393B}">
      <dsp:nvSpPr>
        <dsp:cNvPr id="0" name=""/>
        <dsp:cNvSpPr/>
      </dsp:nvSpPr>
      <dsp:spPr>
        <a:xfrm>
          <a:off x="2855113" y="212395"/>
          <a:ext cx="5073369" cy="507336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768ED9-CAFE-41E5-8605-4DBC94F8455A}">
      <dsp:nvSpPr>
        <dsp:cNvPr id="0" name=""/>
        <dsp:cNvSpPr/>
      </dsp:nvSpPr>
      <dsp:spPr>
        <a:xfrm>
          <a:off x="2771208" y="252475"/>
          <a:ext cx="5073369" cy="507336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02777D-9CCE-45CC-865C-612DFBD0BCA7}">
      <dsp:nvSpPr>
        <dsp:cNvPr id="0" name=""/>
        <dsp:cNvSpPr/>
      </dsp:nvSpPr>
      <dsp:spPr>
        <a:xfrm>
          <a:off x="2687303" y="212395"/>
          <a:ext cx="5073369" cy="507336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269777-592C-4103-946C-0379A91442E2}">
      <dsp:nvSpPr>
        <dsp:cNvPr id="0" name=""/>
        <dsp:cNvSpPr/>
      </dsp:nvSpPr>
      <dsp:spPr>
        <a:xfrm>
          <a:off x="2666268" y="121243"/>
          <a:ext cx="5073369" cy="507336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23A564-A829-40D8-B2C0-94937E79BACC}">
      <dsp:nvSpPr>
        <dsp:cNvPr id="0" name=""/>
        <dsp:cNvSpPr/>
      </dsp:nvSpPr>
      <dsp:spPr>
        <a:xfrm>
          <a:off x="2724676" y="48368"/>
          <a:ext cx="5073369" cy="507336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0446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5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https://pixabay.com/en/typewriter-book-notebook-paper-801921/</a:t>
            </a:r>
          </a:p>
        </p:txBody>
      </p:sp>
    </p:spTree>
    <p:extLst>
      <p:ext uri="{BB962C8B-B14F-4D97-AF65-F5344CB8AC3E}">
        <p14:creationId xmlns:p14="http://schemas.microsoft.com/office/powerpoint/2010/main" val="121666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5B8F80A-8004-4F6B-A291-028002823D3E}" type="datetimeFigureOut">
              <a:rPr lang="en-US" smtClean="0"/>
              <a:t>12/22/16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8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5B8F80A-8004-4F6B-A291-028002823D3E}" type="datetimeFigureOut">
              <a:rPr lang="en-US" smtClean="0"/>
              <a:t>12/22/16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ayoclinic.org/diseases-conditions/lactose-intolerance/basics/definition/con-20027906" TargetMode="External"/><Relationship Id="rId3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" TargetMode="External"/><Relationship Id="rId4" Type="http://schemas.openxmlformats.org/officeDocument/2006/relationships/hyperlink" Target="http://www.cnwl.nhs.uk/wp-content/uploads/Healthy_Bowel-_Patient_Information_leaflet.pdf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uptodate.com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.wikipedia.org/wiki/World_Health_Organiz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06"/>
          <a:stretch/>
        </p:blipFill>
        <p:spPr>
          <a:xfrm>
            <a:off x="-17024" y="-1"/>
            <a:ext cx="9252520" cy="51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186726" y="235467"/>
            <a:ext cx="8753400" cy="46386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35467"/>
            <a:ext cx="9281160" cy="352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Changes in bowel movements </a:t>
            </a: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(</a:t>
            </a:r>
            <a:r>
              <a:rPr kumimoji="0" 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IBS</a:t>
            </a: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)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619672" y="2931790"/>
            <a:ext cx="9052560" cy="10668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</a:rPr>
              <a:t>Sattam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</a:rPr>
              <a:t>alsulami</a:t>
            </a:r>
            <a:endParaRPr lang="en-US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Nasser </a:t>
            </a:r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</a:rPr>
              <a:t>AlQahtani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</a:rPr>
              <a:t>Amer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</a:rPr>
              <a:t>Almutairi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en-US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316624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Causes of diarrhea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419622"/>
            <a:ext cx="8424936" cy="405079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Infection:</a:t>
            </a:r>
            <a:r>
              <a:rPr lang="en-US" sz="1800" dirty="0" smtClean="0"/>
              <a:t> </a:t>
            </a:r>
            <a:r>
              <a:rPr lang="en-US" sz="1800" dirty="0" err="1" smtClean="0"/>
              <a:t>Diarrhoea</a:t>
            </a:r>
            <a:r>
              <a:rPr lang="en-US" sz="1800" dirty="0" smtClean="0"/>
              <a:t> is a symptom of infections caused by a host of bacterial, viral and parasitic organisms, most of which are spread by </a:t>
            </a:r>
            <a:r>
              <a:rPr lang="en-US" sz="1800" dirty="0" err="1" smtClean="0"/>
              <a:t>faeces</a:t>
            </a:r>
            <a:r>
              <a:rPr lang="en-US" sz="1800" dirty="0" smtClean="0"/>
              <a:t>-contaminated water</a:t>
            </a:r>
          </a:p>
          <a:p>
            <a:r>
              <a:rPr lang="en-US" sz="18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Malabsorption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inflammatory bowel disease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Irritable bowel syndrome</a:t>
            </a:r>
          </a:p>
          <a:p>
            <a:endParaRPr lang="en-US" sz="1800" b="1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76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1" y="1341882"/>
            <a:ext cx="3100388" cy="467315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Algorithm</a:t>
            </a:r>
            <a:b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</a:br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For Chronic Diarrhea </a:t>
            </a: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4058"/>
            <a:ext cx="4929708" cy="52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910953"/>
            <a:ext cx="7920880" cy="12869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Constipation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2501630"/>
            <a:ext cx="8532440" cy="32392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Constipation</a:t>
            </a:r>
            <a:r>
              <a:rPr lang="en-US" sz="1800" dirty="0" smtClean="0">
                <a:latin typeface="Century Gothic" pitchFamily="34" charset="0"/>
              </a:rPr>
              <a:t> is a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symptom</a:t>
            </a:r>
            <a:r>
              <a:rPr lang="en-US" sz="1800" dirty="0" smtClean="0">
                <a:latin typeface="Century Gothic" pitchFamily="34" charset="0"/>
              </a:rPr>
              <a:t>, not a disease.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Different patients have different perceptions of symptoms. Some patients regard constipation as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straining</a:t>
            </a:r>
            <a:r>
              <a:rPr lang="en-US" sz="1800" dirty="0" smtClean="0">
                <a:latin typeface="Century Gothic" pitchFamily="34" charset="0"/>
              </a:rPr>
              <a:t>, while for others, it means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hard, pellet-like stools </a:t>
            </a:r>
            <a:r>
              <a:rPr lang="en-US" sz="1800" dirty="0" smtClean="0">
                <a:latin typeface="Century Gothic" pitchFamily="34" charset="0"/>
              </a:rPr>
              <a:t>or an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inability to defecate when desired</a:t>
            </a:r>
            <a:r>
              <a:rPr lang="en-US" sz="1800" dirty="0" smtClean="0">
                <a:latin typeface="Century Gothic" pitchFamily="34" charset="0"/>
              </a:rPr>
              <a:t>, or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infrequent defecation</a:t>
            </a:r>
            <a:r>
              <a:rPr lang="en-US" sz="1800" dirty="0" smtClean="0">
                <a:latin typeface="Century Gothic" pitchFamily="34" charset="0"/>
              </a:rPr>
              <a:t>.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74" y="202930"/>
            <a:ext cx="4064000" cy="229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4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9848" y="484632"/>
            <a:ext cx="7678616" cy="11515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Rome criteria for constipation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636226"/>
            <a:ext cx="8352928" cy="33837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There is constipation if patients who do not take laxatives report at least two of the following in any 12-week period during the previous 12 months :</a:t>
            </a:r>
          </a:p>
          <a:p>
            <a:endParaRPr lang="en-US" sz="2600" dirty="0" smtClean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/>
              <a:t>Fewer than three bowel movements (BMs) per week.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/>
              <a:t>Hard stool in more than 25% of BMs.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/>
              <a:t>A sense of incomplete evacuation in more than 25% of BMs.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/>
              <a:t>Excessive straining in more than 25% of BMs.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/>
              <a:t>A need for digital manipulation to facilitate evacuation.</a:t>
            </a:r>
            <a:endParaRPr lang="en-US" sz="2200" dirty="0"/>
          </a:p>
        </p:txBody>
      </p:sp>
      <p:sp>
        <p:nvSpPr>
          <p:cNvPr id="4" name="Shape 448"/>
          <p:cNvSpPr/>
          <p:nvPr/>
        </p:nvSpPr>
        <p:spPr>
          <a:xfrm>
            <a:off x="402648" y="484632"/>
            <a:ext cx="667200" cy="6672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54"/>
          <p:cNvSpPr/>
          <p:nvPr/>
        </p:nvSpPr>
        <p:spPr>
          <a:xfrm>
            <a:off x="528798" y="573905"/>
            <a:ext cx="414900" cy="45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949" y="92753"/>
                </a:moveTo>
                <a:cubicBezTo>
                  <a:pt x="31142" y="92753"/>
                  <a:pt x="29973" y="93816"/>
                  <a:pt x="29973" y="95458"/>
                </a:cubicBezTo>
                <a:cubicBezTo>
                  <a:pt x="29973" y="97101"/>
                  <a:pt x="31142" y="98164"/>
                  <a:pt x="32949" y="98164"/>
                </a:cubicBezTo>
                <a:cubicBezTo>
                  <a:pt x="34756" y="98164"/>
                  <a:pt x="35925" y="97101"/>
                  <a:pt x="35925" y="95458"/>
                </a:cubicBezTo>
                <a:cubicBezTo>
                  <a:pt x="35925" y="93816"/>
                  <a:pt x="34756" y="92753"/>
                  <a:pt x="32949" y="92753"/>
                </a:cubicBezTo>
                <a:close/>
                <a:moveTo>
                  <a:pt x="83968" y="32753"/>
                </a:moveTo>
                <a:lnTo>
                  <a:pt x="83968" y="16328"/>
                </a:lnTo>
                <a:lnTo>
                  <a:pt x="89920" y="16328"/>
                </a:lnTo>
                <a:cubicBezTo>
                  <a:pt x="93215" y="16328"/>
                  <a:pt x="95978" y="13913"/>
                  <a:pt x="95978" y="10917"/>
                </a:cubicBezTo>
                <a:lnTo>
                  <a:pt x="95978" y="5507"/>
                </a:lnTo>
                <a:cubicBezTo>
                  <a:pt x="95978" y="2512"/>
                  <a:pt x="93215" y="0"/>
                  <a:pt x="89920" y="0"/>
                </a:cubicBezTo>
                <a:lnTo>
                  <a:pt x="29973" y="0"/>
                </a:lnTo>
                <a:cubicBezTo>
                  <a:pt x="26678" y="0"/>
                  <a:pt x="23914" y="2512"/>
                  <a:pt x="23914" y="5507"/>
                </a:cubicBezTo>
                <a:lnTo>
                  <a:pt x="23914" y="10917"/>
                </a:lnTo>
                <a:cubicBezTo>
                  <a:pt x="23914" y="13913"/>
                  <a:pt x="26678" y="16328"/>
                  <a:pt x="29973" y="16328"/>
                </a:cubicBezTo>
                <a:lnTo>
                  <a:pt x="35925" y="16328"/>
                </a:lnTo>
                <a:lnTo>
                  <a:pt x="35925" y="32753"/>
                </a:lnTo>
                <a:cubicBezTo>
                  <a:pt x="35925" y="49082"/>
                  <a:pt x="0" y="54589"/>
                  <a:pt x="0" y="92753"/>
                </a:cubicBezTo>
                <a:cubicBezTo>
                  <a:pt x="0" y="120000"/>
                  <a:pt x="29973" y="120000"/>
                  <a:pt x="29973" y="120000"/>
                </a:cubicBezTo>
                <a:lnTo>
                  <a:pt x="89920" y="120000"/>
                </a:lnTo>
                <a:cubicBezTo>
                  <a:pt x="89920" y="120000"/>
                  <a:pt x="120000" y="120000"/>
                  <a:pt x="120000" y="92753"/>
                </a:cubicBezTo>
                <a:cubicBezTo>
                  <a:pt x="120000" y="54589"/>
                  <a:pt x="83968" y="49082"/>
                  <a:pt x="83968" y="32753"/>
                </a:cubicBezTo>
                <a:close/>
                <a:moveTo>
                  <a:pt x="29973" y="10917"/>
                </a:moveTo>
                <a:lnTo>
                  <a:pt x="29973" y="5507"/>
                </a:lnTo>
                <a:lnTo>
                  <a:pt x="89920" y="5507"/>
                </a:lnTo>
                <a:lnTo>
                  <a:pt x="89920" y="10917"/>
                </a:lnTo>
                <a:lnTo>
                  <a:pt x="29973" y="10917"/>
                </a:lnTo>
                <a:close/>
                <a:moveTo>
                  <a:pt x="77909" y="16328"/>
                </a:moveTo>
                <a:lnTo>
                  <a:pt x="77909" y="24541"/>
                </a:lnTo>
                <a:cubicBezTo>
                  <a:pt x="72595" y="24830"/>
                  <a:pt x="66217" y="26183"/>
                  <a:pt x="59096" y="29758"/>
                </a:cubicBezTo>
                <a:cubicBezTo>
                  <a:pt x="52719" y="32753"/>
                  <a:pt x="47085" y="33236"/>
                  <a:pt x="41984" y="32753"/>
                </a:cubicBezTo>
                <a:lnTo>
                  <a:pt x="41984" y="32753"/>
                </a:lnTo>
                <a:lnTo>
                  <a:pt x="41984" y="16328"/>
                </a:lnTo>
                <a:lnTo>
                  <a:pt x="77909" y="16328"/>
                </a:lnTo>
                <a:close/>
                <a:moveTo>
                  <a:pt x="89920" y="114492"/>
                </a:moveTo>
                <a:lnTo>
                  <a:pt x="29973" y="114492"/>
                </a:lnTo>
                <a:cubicBezTo>
                  <a:pt x="29016" y="114492"/>
                  <a:pt x="5952" y="114299"/>
                  <a:pt x="5952" y="92753"/>
                </a:cubicBezTo>
                <a:cubicBezTo>
                  <a:pt x="5952" y="71980"/>
                  <a:pt x="17325" y="62222"/>
                  <a:pt x="27528" y="53719"/>
                </a:cubicBezTo>
                <a:cubicBezTo>
                  <a:pt x="33587" y="48792"/>
                  <a:pt x="39007" y="43864"/>
                  <a:pt x="41027" y="37874"/>
                </a:cubicBezTo>
                <a:cubicBezTo>
                  <a:pt x="42515" y="38164"/>
                  <a:pt x="44322" y="38164"/>
                  <a:pt x="45810" y="38164"/>
                </a:cubicBezTo>
                <a:cubicBezTo>
                  <a:pt x="50912" y="38164"/>
                  <a:pt x="56333" y="37101"/>
                  <a:pt x="62072" y="34396"/>
                </a:cubicBezTo>
                <a:cubicBezTo>
                  <a:pt x="68024" y="31400"/>
                  <a:pt x="73445" y="30241"/>
                  <a:pt x="77909" y="29758"/>
                </a:cubicBezTo>
                <a:lnTo>
                  <a:pt x="77909" y="32753"/>
                </a:lnTo>
                <a:cubicBezTo>
                  <a:pt x="77909" y="41449"/>
                  <a:pt x="84818" y="47439"/>
                  <a:pt x="92364" y="53719"/>
                </a:cubicBezTo>
                <a:cubicBezTo>
                  <a:pt x="102568" y="62222"/>
                  <a:pt x="113941" y="71980"/>
                  <a:pt x="113941" y="92753"/>
                </a:cubicBezTo>
                <a:cubicBezTo>
                  <a:pt x="113941" y="113719"/>
                  <a:pt x="92364" y="114492"/>
                  <a:pt x="89920" y="114492"/>
                </a:cubicBezTo>
                <a:close/>
                <a:moveTo>
                  <a:pt x="39007" y="65410"/>
                </a:moveTo>
                <a:cubicBezTo>
                  <a:pt x="33906" y="65410"/>
                  <a:pt x="29973" y="68985"/>
                  <a:pt x="29973" y="73623"/>
                </a:cubicBezTo>
                <a:cubicBezTo>
                  <a:pt x="29973" y="78260"/>
                  <a:pt x="33906" y="81835"/>
                  <a:pt x="39007" y="81835"/>
                </a:cubicBezTo>
                <a:cubicBezTo>
                  <a:pt x="44109" y="81835"/>
                  <a:pt x="47936" y="78260"/>
                  <a:pt x="47936" y="73623"/>
                </a:cubicBezTo>
                <a:cubicBezTo>
                  <a:pt x="47936" y="68985"/>
                  <a:pt x="44109" y="65410"/>
                  <a:pt x="39007" y="65410"/>
                </a:cubicBezTo>
                <a:close/>
                <a:moveTo>
                  <a:pt x="39007" y="76328"/>
                </a:moveTo>
                <a:cubicBezTo>
                  <a:pt x="37201" y="76328"/>
                  <a:pt x="35925" y="75265"/>
                  <a:pt x="35925" y="73623"/>
                </a:cubicBezTo>
                <a:cubicBezTo>
                  <a:pt x="35925" y="71980"/>
                  <a:pt x="37201" y="70917"/>
                  <a:pt x="39007" y="70917"/>
                </a:cubicBezTo>
                <a:cubicBezTo>
                  <a:pt x="40708" y="70917"/>
                  <a:pt x="41984" y="71980"/>
                  <a:pt x="41984" y="73623"/>
                </a:cubicBezTo>
                <a:cubicBezTo>
                  <a:pt x="41984" y="75265"/>
                  <a:pt x="40708" y="76328"/>
                  <a:pt x="39007" y="76328"/>
                </a:cubicBezTo>
                <a:close/>
                <a:moveTo>
                  <a:pt x="93002" y="98164"/>
                </a:moveTo>
                <a:cubicBezTo>
                  <a:pt x="91195" y="98164"/>
                  <a:pt x="89920" y="99227"/>
                  <a:pt x="89920" y="100869"/>
                </a:cubicBezTo>
                <a:cubicBezTo>
                  <a:pt x="89920" y="102512"/>
                  <a:pt x="91195" y="103671"/>
                  <a:pt x="93002" y="103671"/>
                </a:cubicBezTo>
                <a:cubicBezTo>
                  <a:pt x="94703" y="103671"/>
                  <a:pt x="95978" y="102512"/>
                  <a:pt x="95978" y="100869"/>
                </a:cubicBezTo>
                <a:cubicBezTo>
                  <a:pt x="95978" y="99227"/>
                  <a:pt x="94703" y="98164"/>
                  <a:pt x="93002" y="98164"/>
                </a:cubicBezTo>
                <a:close/>
                <a:moveTo>
                  <a:pt x="86944" y="81835"/>
                </a:moveTo>
                <a:cubicBezTo>
                  <a:pt x="85137" y="81835"/>
                  <a:pt x="83968" y="82898"/>
                  <a:pt x="83968" y="84541"/>
                </a:cubicBezTo>
                <a:cubicBezTo>
                  <a:pt x="83968" y="86183"/>
                  <a:pt x="85137" y="87246"/>
                  <a:pt x="86944" y="87246"/>
                </a:cubicBezTo>
                <a:cubicBezTo>
                  <a:pt x="88751" y="87246"/>
                  <a:pt x="89920" y="86183"/>
                  <a:pt x="89920" y="84541"/>
                </a:cubicBezTo>
                <a:cubicBezTo>
                  <a:pt x="89920" y="82898"/>
                  <a:pt x="88751" y="81835"/>
                  <a:pt x="86944" y="81835"/>
                </a:cubicBezTo>
                <a:close/>
                <a:moveTo>
                  <a:pt x="71957" y="60000"/>
                </a:moveTo>
                <a:cubicBezTo>
                  <a:pt x="68662" y="60000"/>
                  <a:pt x="66005" y="62415"/>
                  <a:pt x="66005" y="65410"/>
                </a:cubicBezTo>
                <a:cubicBezTo>
                  <a:pt x="66005" y="68405"/>
                  <a:pt x="68662" y="70917"/>
                  <a:pt x="71957" y="70917"/>
                </a:cubicBezTo>
                <a:cubicBezTo>
                  <a:pt x="75252" y="70917"/>
                  <a:pt x="77909" y="68405"/>
                  <a:pt x="77909" y="65410"/>
                </a:cubicBezTo>
                <a:cubicBezTo>
                  <a:pt x="77909" y="62415"/>
                  <a:pt x="75252" y="60000"/>
                  <a:pt x="71957" y="60000"/>
                </a:cubicBezTo>
                <a:close/>
                <a:moveTo>
                  <a:pt x="59946" y="87246"/>
                </a:moveTo>
                <a:cubicBezTo>
                  <a:pt x="56651" y="87246"/>
                  <a:pt x="53994" y="89758"/>
                  <a:pt x="53994" y="92753"/>
                </a:cubicBezTo>
                <a:cubicBezTo>
                  <a:pt x="53994" y="95748"/>
                  <a:pt x="56651" y="98164"/>
                  <a:pt x="59946" y="98164"/>
                </a:cubicBezTo>
                <a:cubicBezTo>
                  <a:pt x="63241" y="98164"/>
                  <a:pt x="66005" y="95748"/>
                  <a:pt x="66005" y="92753"/>
                </a:cubicBezTo>
                <a:cubicBezTo>
                  <a:pt x="66005" y="89758"/>
                  <a:pt x="63241" y="87246"/>
                  <a:pt x="59946" y="87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3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5242" y="337313"/>
            <a:ext cx="6857612" cy="11547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Century Gothic" pitchFamily="34" charset="0"/>
              </a:rPr>
              <a:t>Causes of Constipation </a:t>
            </a:r>
            <a:endParaRPr lang="en-U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3764" y="1492050"/>
            <a:ext cx="3417693" cy="312265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Mechanical causes:</a:t>
            </a:r>
          </a:p>
          <a:p>
            <a:pPr lvl="1"/>
            <a:r>
              <a:rPr lang="en-US" sz="1800" dirty="0" smtClean="0"/>
              <a:t>Colorectal tumors </a:t>
            </a:r>
          </a:p>
          <a:p>
            <a:pPr lvl="1"/>
            <a:r>
              <a:rPr lang="en-US" sz="1800" dirty="0" smtClean="0"/>
              <a:t>Strictures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Neurological causes: </a:t>
            </a:r>
          </a:p>
          <a:p>
            <a:pPr lvl="1"/>
            <a:r>
              <a:rPr lang="en-US" sz="1800" dirty="0" smtClean="0"/>
              <a:t>Autonomic neuropathy</a:t>
            </a:r>
          </a:p>
          <a:p>
            <a:pPr lvl="1"/>
            <a:r>
              <a:rPr lang="en-US" sz="1800" dirty="0" smtClean="0"/>
              <a:t>Multiple sclerosis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Gastrointestinal causes:</a:t>
            </a:r>
          </a:p>
          <a:p>
            <a:pPr lvl="1"/>
            <a:r>
              <a:rPr lang="en-US" sz="1800" dirty="0" smtClean="0"/>
              <a:t>IBS</a:t>
            </a:r>
          </a:p>
          <a:p>
            <a:endParaRPr lang="en-US" sz="2400" dirty="0" smtClean="0"/>
          </a:p>
          <a:p>
            <a:pPr lvl="1" algn="r" rt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18908" y="1525214"/>
            <a:ext cx="3241780" cy="28540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Metabolic causes:</a:t>
            </a:r>
          </a:p>
          <a:p>
            <a:pPr lvl="1"/>
            <a:r>
              <a:rPr lang="en-US" sz="1800" dirty="0" smtClean="0"/>
              <a:t>Diabetes mellitus</a:t>
            </a:r>
          </a:p>
          <a:p>
            <a:pPr lvl="1"/>
            <a:r>
              <a:rPr lang="en-US" sz="1800" dirty="0" smtClean="0"/>
              <a:t>Electrolytes imbalance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Diet:</a:t>
            </a:r>
          </a:p>
          <a:p>
            <a:pPr lvl="1"/>
            <a:r>
              <a:rPr lang="en-US" sz="1800" dirty="0" smtClean="0"/>
              <a:t>Low fiber intake</a:t>
            </a:r>
          </a:p>
          <a:p>
            <a:pPr lvl="1"/>
            <a:r>
              <a:rPr lang="en-US" sz="1800" dirty="0" smtClean="0"/>
              <a:t>Fluid depletion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Medications:</a:t>
            </a:r>
          </a:p>
          <a:p>
            <a:pPr lvl="1"/>
            <a:r>
              <a:rPr lang="en-US" sz="1800" dirty="0" smtClean="0"/>
              <a:t>Antidepressants, calcium-channel blockers.. etc.</a:t>
            </a:r>
          </a:p>
        </p:txBody>
      </p:sp>
      <p:sp>
        <p:nvSpPr>
          <p:cNvPr id="5" name="Shape 181"/>
          <p:cNvSpPr/>
          <p:nvPr/>
        </p:nvSpPr>
        <p:spPr>
          <a:xfrm>
            <a:off x="396350" y="1203598"/>
            <a:ext cx="3871500" cy="3744416"/>
          </a:xfrm>
          <a:prstGeom prst="rect">
            <a:avLst/>
          </a:prstGeom>
          <a:solidFill>
            <a:srgbClr val="2CACE9">
              <a:alpha val="10770"/>
            </a:srgbClr>
          </a:solidFill>
          <a:ln w="9525" cap="flat" cmpd="sng">
            <a:solidFill>
              <a:srgbClr val="2CACE9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181"/>
          <p:cNvSpPr/>
          <p:nvPr/>
        </p:nvSpPr>
        <p:spPr>
          <a:xfrm>
            <a:off x="5004048" y="1181172"/>
            <a:ext cx="3871500" cy="3744416"/>
          </a:xfrm>
          <a:prstGeom prst="rect">
            <a:avLst/>
          </a:prstGeom>
          <a:solidFill>
            <a:srgbClr val="2CACE9">
              <a:alpha val="10770"/>
            </a:srgbClr>
          </a:solidFill>
          <a:ln w="9525" cap="flat" cmpd="sng">
            <a:solidFill>
              <a:srgbClr val="2CACE9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4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4172" y="1059582"/>
            <a:ext cx="3135878" cy="47802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Algorithm</a:t>
            </a:r>
            <a:br>
              <a:rPr lang="en-US" sz="36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</a:br>
            <a:r>
              <a:rPr lang="en-US" sz="36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For Chronic Constipation </a:t>
            </a: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58876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4529" y="195486"/>
            <a:ext cx="7750624" cy="12660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Irritable bowel syndrome</a:t>
            </a:r>
            <a:endParaRPr lang="x-none" sz="4400" dirty="0">
              <a:solidFill>
                <a:srgbClr val="2CACE9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503" y="1318075"/>
            <a:ext cx="8686728" cy="3690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Irritable bowel syndrome (IBS)</a:t>
            </a:r>
            <a:r>
              <a:rPr lang="en-US" sz="2000" b="1" dirty="0" smtClean="0"/>
              <a:t> </a:t>
            </a:r>
            <a:r>
              <a:rPr lang="en-US" sz="1800" dirty="0" smtClean="0"/>
              <a:t>is defined as a chronic </a:t>
            </a:r>
            <a:r>
              <a:rPr lang="en-US" sz="1800" u="sng" dirty="0" smtClean="0">
                <a:solidFill>
                  <a:srgbClr val="0070C0"/>
                </a:solidFill>
              </a:rPr>
              <a:t>functional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disorder of the gastrointestinal tract in </a:t>
            </a:r>
            <a:r>
              <a:rPr lang="en-US" sz="1800" u="sng" dirty="0" smtClean="0">
                <a:solidFill>
                  <a:srgbClr val="0070C0"/>
                </a:solidFill>
              </a:rPr>
              <a:t>the absence of an organic disease</a:t>
            </a:r>
          </a:p>
          <a:p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 </a:t>
            </a:r>
            <a:r>
              <a:rPr lang="en-US" sz="1800" b="1" u="sng" dirty="0" smtClean="0"/>
              <a:t>characterized by</a:t>
            </a:r>
            <a:r>
              <a:rPr lang="en-US" sz="1800" b="1" dirty="0" smtClean="0"/>
              <a:t>  </a:t>
            </a:r>
            <a:r>
              <a:rPr lang="en-US" sz="1800" dirty="0" smtClean="0"/>
              <a:t>recurrent abdominal pain or discomfort at least three days per month in the last three months with two or more of the following: improvement with defecation, </a:t>
            </a:r>
            <a:r>
              <a:rPr lang="en-US" sz="1800" dirty="0" err="1" smtClean="0"/>
              <a:t>onet</a:t>
            </a:r>
            <a:r>
              <a:rPr lang="en-US" sz="1800" dirty="0" smtClean="0"/>
              <a:t> </a:t>
            </a:r>
            <a:r>
              <a:rPr lang="en-US" sz="1800" dirty="0" smtClean="0"/>
              <a:t>associated with a change in frequency of stool, or onset associated with a change in form (appearance) of stool. </a:t>
            </a:r>
          </a:p>
          <a:p>
            <a:endParaRPr lang="en-US" sz="1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Present in 10-20% of the population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Twice as common in women compared to men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Most commonly affects people between 20-30 years </a:t>
            </a:r>
          </a:p>
        </p:txBody>
      </p:sp>
      <p:sp>
        <p:nvSpPr>
          <p:cNvPr id="4" name="Shape 339"/>
          <p:cNvSpPr/>
          <p:nvPr/>
        </p:nvSpPr>
        <p:spPr>
          <a:xfrm>
            <a:off x="6156176" y="3321260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0"/>
          <p:cNvSpPr/>
          <p:nvPr/>
        </p:nvSpPr>
        <p:spPr>
          <a:xfrm>
            <a:off x="6282530" y="4112777"/>
            <a:ext cx="485700" cy="40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991" y="89763"/>
                </a:moveTo>
                <a:cubicBezTo>
                  <a:pt x="16551" y="88346"/>
                  <a:pt x="22999" y="83385"/>
                  <a:pt x="22999" y="72047"/>
                </a:cubicBezTo>
                <a:cubicBezTo>
                  <a:pt x="22999" y="61653"/>
                  <a:pt x="20304" y="57401"/>
                  <a:pt x="18957" y="54685"/>
                </a:cubicBezTo>
                <a:lnTo>
                  <a:pt x="18668" y="54330"/>
                </a:lnTo>
                <a:lnTo>
                  <a:pt x="18668" y="54330"/>
                </a:lnTo>
                <a:cubicBezTo>
                  <a:pt x="18668" y="54094"/>
                  <a:pt x="18187" y="52086"/>
                  <a:pt x="18957" y="48425"/>
                </a:cubicBezTo>
                <a:cubicBezTo>
                  <a:pt x="19246" y="47007"/>
                  <a:pt x="18957" y="45354"/>
                  <a:pt x="18668" y="44055"/>
                </a:cubicBezTo>
                <a:cubicBezTo>
                  <a:pt x="17610" y="40984"/>
                  <a:pt x="15396" y="35669"/>
                  <a:pt x="17032" y="31417"/>
                </a:cubicBezTo>
                <a:cubicBezTo>
                  <a:pt x="19534" y="24330"/>
                  <a:pt x="20304" y="23740"/>
                  <a:pt x="22999" y="22322"/>
                </a:cubicBezTo>
                <a:cubicBezTo>
                  <a:pt x="23287" y="22322"/>
                  <a:pt x="23576" y="22086"/>
                  <a:pt x="23865" y="22086"/>
                </a:cubicBezTo>
                <a:cubicBezTo>
                  <a:pt x="24442" y="21377"/>
                  <a:pt x="27425" y="20314"/>
                  <a:pt x="30120" y="20314"/>
                </a:cubicBezTo>
                <a:cubicBezTo>
                  <a:pt x="31467" y="20314"/>
                  <a:pt x="32526" y="20669"/>
                  <a:pt x="33392" y="21377"/>
                </a:cubicBezTo>
                <a:cubicBezTo>
                  <a:pt x="33680" y="20314"/>
                  <a:pt x="33873" y="19015"/>
                  <a:pt x="34161" y="18070"/>
                </a:cubicBezTo>
                <a:cubicBezTo>
                  <a:pt x="34450" y="17007"/>
                  <a:pt x="35028" y="16062"/>
                  <a:pt x="35220" y="15354"/>
                </a:cubicBezTo>
                <a:cubicBezTo>
                  <a:pt x="33680" y="14409"/>
                  <a:pt x="31756" y="14055"/>
                  <a:pt x="29831" y="14055"/>
                </a:cubicBezTo>
                <a:cubicBezTo>
                  <a:pt x="25982" y="14055"/>
                  <a:pt x="22229" y="15708"/>
                  <a:pt x="20593" y="16653"/>
                </a:cubicBezTo>
                <a:cubicBezTo>
                  <a:pt x="16263" y="19015"/>
                  <a:pt x="14338" y="21023"/>
                  <a:pt x="11643" y="29409"/>
                </a:cubicBezTo>
                <a:cubicBezTo>
                  <a:pt x="9238" y="36377"/>
                  <a:pt x="12221" y="43700"/>
                  <a:pt x="13568" y="47362"/>
                </a:cubicBezTo>
                <a:cubicBezTo>
                  <a:pt x="11932" y="55984"/>
                  <a:pt x="14049" y="59055"/>
                  <a:pt x="14049" y="59055"/>
                </a:cubicBezTo>
                <a:cubicBezTo>
                  <a:pt x="15396" y="61062"/>
                  <a:pt x="17321" y="64015"/>
                  <a:pt x="17321" y="72755"/>
                </a:cubicBezTo>
                <a:cubicBezTo>
                  <a:pt x="17321" y="82322"/>
                  <a:pt x="11355" y="84094"/>
                  <a:pt x="11355" y="84094"/>
                </a:cubicBezTo>
                <a:cubicBezTo>
                  <a:pt x="6447" y="85984"/>
                  <a:pt x="0" y="90708"/>
                  <a:pt x="0" y="104055"/>
                </a:cubicBezTo>
                <a:cubicBezTo>
                  <a:pt x="0" y="104055"/>
                  <a:pt x="0" y="107362"/>
                  <a:pt x="2694" y="107362"/>
                </a:cubicBezTo>
                <a:lnTo>
                  <a:pt x="14915" y="107362"/>
                </a:lnTo>
                <a:cubicBezTo>
                  <a:pt x="15396" y="105000"/>
                  <a:pt x="16551" y="102755"/>
                  <a:pt x="17321" y="100748"/>
                </a:cubicBezTo>
                <a:lnTo>
                  <a:pt x="5677" y="100748"/>
                </a:lnTo>
                <a:cubicBezTo>
                  <a:pt x="6447" y="93661"/>
                  <a:pt x="9719" y="91417"/>
                  <a:pt x="12991" y="89763"/>
                </a:cubicBezTo>
                <a:close/>
                <a:moveTo>
                  <a:pt x="108067" y="83385"/>
                </a:moveTo>
                <a:cubicBezTo>
                  <a:pt x="108067" y="83385"/>
                  <a:pt x="102101" y="81732"/>
                  <a:pt x="102101" y="72047"/>
                </a:cubicBezTo>
                <a:cubicBezTo>
                  <a:pt x="102101" y="63425"/>
                  <a:pt x="104218" y="60354"/>
                  <a:pt x="105372" y="58346"/>
                </a:cubicBezTo>
                <a:cubicBezTo>
                  <a:pt x="105372" y="58346"/>
                  <a:pt x="107778" y="55393"/>
                  <a:pt x="105854" y="46653"/>
                </a:cubicBezTo>
                <a:cubicBezTo>
                  <a:pt x="107201" y="42992"/>
                  <a:pt x="110184" y="35314"/>
                  <a:pt x="107778" y="28700"/>
                </a:cubicBezTo>
                <a:cubicBezTo>
                  <a:pt x="105084" y="20314"/>
                  <a:pt x="103159" y="18425"/>
                  <a:pt x="98829" y="16062"/>
                </a:cubicBezTo>
                <a:cubicBezTo>
                  <a:pt x="97481" y="15000"/>
                  <a:pt x="93632" y="13346"/>
                  <a:pt x="89591" y="13346"/>
                </a:cubicBezTo>
                <a:cubicBezTo>
                  <a:pt x="87666" y="13346"/>
                  <a:pt x="85741" y="13700"/>
                  <a:pt x="84105" y="14763"/>
                </a:cubicBezTo>
                <a:cubicBezTo>
                  <a:pt x="84971" y="16653"/>
                  <a:pt x="85549" y="19015"/>
                  <a:pt x="85741" y="21023"/>
                </a:cubicBezTo>
                <a:lnTo>
                  <a:pt x="86030" y="21023"/>
                </a:lnTo>
                <a:cubicBezTo>
                  <a:pt x="86896" y="20314"/>
                  <a:pt x="88243" y="20078"/>
                  <a:pt x="89591" y="20078"/>
                </a:cubicBezTo>
                <a:cubicBezTo>
                  <a:pt x="92285" y="20078"/>
                  <a:pt x="94979" y="21377"/>
                  <a:pt x="95846" y="21732"/>
                </a:cubicBezTo>
                <a:cubicBezTo>
                  <a:pt x="96134" y="22086"/>
                  <a:pt x="96327" y="22086"/>
                  <a:pt x="96615" y="22086"/>
                </a:cubicBezTo>
                <a:cubicBezTo>
                  <a:pt x="99310" y="23385"/>
                  <a:pt x="100465" y="24094"/>
                  <a:pt x="102582" y="31062"/>
                </a:cubicBezTo>
                <a:cubicBezTo>
                  <a:pt x="103929" y="35078"/>
                  <a:pt x="102101" y="40748"/>
                  <a:pt x="100946" y="43700"/>
                </a:cubicBezTo>
                <a:cubicBezTo>
                  <a:pt x="100465" y="45000"/>
                  <a:pt x="100465" y="46653"/>
                  <a:pt x="100753" y="48070"/>
                </a:cubicBezTo>
                <a:cubicBezTo>
                  <a:pt x="101523" y="51732"/>
                  <a:pt x="100946" y="53385"/>
                  <a:pt x="100946" y="54094"/>
                </a:cubicBezTo>
                <a:lnTo>
                  <a:pt x="100946" y="54094"/>
                </a:lnTo>
                <a:lnTo>
                  <a:pt x="100753" y="54330"/>
                </a:lnTo>
                <a:cubicBezTo>
                  <a:pt x="99310" y="56692"/>
                  <a:pt x="96615" y="61417"/>
                  <a:pt x="96615" y="71692"/>
                </a:cubicBezTo>
                <a:cubicBezTo>
                  <a:pt x="96615" y="83031"/>
                  <a:pt x="102870" y="88346"/>
                  <a:pt x="106720" y="89409"/>
                </a:cubicBezTo>
                <a:cubicBezTo>
                  <a:pt x="110184" y="91062"/>
                  <a:pt x="113456" y="93425"/>
                  <a:pt x="114322" y="99685"/>
                </a:cubicBezTo>
                <a:lnTo>
                  <a:pt x="102582" y="99685"/>
                </a:lnTo>
                <a:cubicBezTo>
                  <a:pt x="103736" y="101692"/>
                  <a:pt x="104506" y="104055"/>
                  <a:pt x="105084" y="106417"/>
                </a:cubicBezTo>
                <a:lnTo>
                  <a:pt x="117305" y="106417"/>
                </a:lnTo>
                <a:cubicBezTo>
                  <a:pt x="120000" y="106417"/>
                  <a:pt x="120000" y="102992"/>
                  <a:pt x="120000" y="102992"/>
                </a:cubicBezTo>
                <a:cubicBezTo>
                  <a:pt x="119422" y="90000"/>
                  <a:pt x="112975" y="85393"/>
                  <a:pt x="108067" y="83385"/>
                </a:cubicBezTo>
                <a:close/>
                <a:moveTo>
                  <a:pt x="81411" y="90708"/>
                </a:moveTo>
                <a:cubicBezTo>
                  <a:pt x="81411" y="90708"/>
                  <a:pt x="71692" y="87755"/>
                  <a:pt x="71692" y="75354"/>
                </a:cubicBezTo>
                <a:cubicBezTo>
                  <a:pt x="71692" y="64370"/>
                  <a:pt x="75733" y="60708"/>
                  <a:pt x="77080" y="57992"/>
                </a:cubicBezTo>
                <a:cubicBezTo>
                  <a:pt x="77080" y="57992"/>
                  <a:pt x="80352" y="54685"/>
                  <a:pt x="78139" y="43700"/>
                </a:cubicBezTo>
                <a:cubicBezTo>
                  <a:pt x="81700" y="37677"/>
                  <a:pt x="82758" y="27755"/>
                  <a:pt x="78428" y="15708"/>
                </a:cubicBezTo>
                <a:cubicBezTo>
                  <a:pt x="76022" y="8740"/>
                  <a:pt x="73809" y="4724"/>
                  <a:pt x="70537" y="2362"/>
                </a:cubicBezTo>
                <a:cubicBezTo>
                  <a:pt x="68131" y="708"/>
                  <a:pt x="65437" y="0"/>
                  <a:pt x="62935" y="0"/>
                </a:cubicBezTo>
                <a:cubicBezTo>
                  <a:pt x="58123" y="0"/>
                  <a:pt x="53504" y="2007"/>
                  <a:pt x="51579" y="3661"/>
                </a:cubicBezTo>
                <a:cubicBezTo>
                  <a:pt x="46094" y="6732"/>
                  <a:pt x="42630" y="9330"/>
                  <a:pt x="39069" y="20078"/>
                </a:cubicBezTo>
                <a:cubicBezTo>
                  <a:pt x="36086" y="28700"/>
                  <a:pt x="39647" y="38385"/>
                  <a:pt x="41283" y="43346"/>
                </a:cubicBezTo>
                <a:cubicBezTo>
                  <a:pt x="39069" y="54330"/>
                  <a:pt x="42052" y="57992"/>
                  <a:pt x="42052" y="57992"/>
                </a:cubicBezTo>
                <a:cubicBezTo>
                  <a:pt x="43688" y="60708"/>
                  <a:pt x="47441" y="64724"/>
                  <a:pt x="47441" y="75354"/>
                </a:cubicBezTo>
                <a:cubicBezTo>
                  <a:pt x="47441" y="87755"/>
                  <a:pt x="37722" y="90708"/>
                  <a:pt x="37722" y="90708"/>
                </a:cubicBezTo>
                <a:cubicBezTo>
                  <a:pt x="31467" y="93425"/>
                  <a:pt x="18668" y="98740"/>
                  <a:pt x="18668" y="116692"/>
                </a:cubicBezTo>
                <a:cubicBezTo>
                  <a:pt x="18668" y="116692"/>
                  <a:pt x="18668" y="120000"/>
                  <a:pt x="21459" y="120000"/>
                </a:cubicBezTo>
                <a:lnTo>
                  <a:pt x="97481" y="120000"/>
                </a:lnTo>
                <a:cubicBezTo>
                  <a:pt x="100176" y="120000"/>
                  <a:pt x="100176" y="116692"/>
                  <a:pt x="100176" y="116692"/>
                </a:cubicBezTo>
                <a:cubicBezTo>
                  <a:pt x="100465" y="98740"/>
                  <a:pt x="87377" y="93425"/>
                  <a:pt x="81411" y="90708"/>
                </a:cubicBezTo>
                <a:close/>
                <a:moveTo>
                  <a:pt x="24635" y="113385"/>
                </a:moveTo>
                <a:cubicBezTo>
                  <a:pt x="25982" y="104055"/>
                  <a:pt x="32526" y="100393"/>
                  <a:pt x="39647" y="97322"/>
                </a:cubicBezTo>
                <a:lnTo>
                  <a:pt x="39839" y="97322"/>
                </a:lnTo>
                <a:cubicBezTo>
                  <a:pt x="44747" y="95669"/>
                  <a:pt x="53504" y="89409"/>
                  <a:pt x="53504" y="75708"/>
                </a:cubicBezTo>
                <a:cubicBezTo>
                  <a:pt x="53504" y="64015"/>
                  <a:pt x="49655" y="58346"/>
                  <a:pt x="47441" y="55393"/>
                </a:cubicBezTo>
                <a:cubicBezTo>
                  <a:pt x="46960" y="54685"/>
                  <a:pt x="46672" y="54094"/>
                  <a:pt x="46672" y="54094"/>
                </a:cubicBezTo>
                <a:cubicBezTo>
                  <a:pt x="46383" y="53740"/>
                  <a:pt x="45613" y="51023"/>
                  <a:pt x="46960" y="45000"/>
                </a:cubicBezTo>
                <a:cubicBezTo>
                  <a:pt x="47441" y="42047"/>
                  <a:pt x="46672" y="40748"/>
                  <a:pt x="46672" y="40748"/>
                </a:cubicBezTo>
                <a:cubicBezTo>
                  <a:pt x="45324" y="36732"/>
                  <a:pt x="42341" y="29055"/>
                  <a:pt x="44458" y="22677"/>
                </a:cubicBezTo>
                <a:cubicBezTo>
                  <a:pt x="47249" y="14055"/>
                  <a:pt x="49655" y="12401"/>
                  <a:pt x="54274" y="10039"/>
                </a:cubicBezTo>
                <a:cubicBezTo>
                  <a:pt x="54562" y="10039"/>
                  <a:pt x="54851" y="9685"/>
                  <a:pt x="55044" y="9330"/>
                </a:cubicBezTo>
                <a:cubicBezTo>
                  <a:pt x="55910" y="8740"/>
                  <a:pt x="59470" y="6732"/>
                  <a:pt x="63512" y="6732"/>
                </a:cubicBezTo>
                <a:cubicBezTo>
                  <a:pt x="65437" y="6732"/>
                  <a:pt x="67265" y="7086"/>
                  <a:pt x="68708" y="8031"/>
                </a:cubicBezTo>
                <a:cubicBezTo>
                  <a:pt x="70344" y="9094"/>
                  <a:pt x="71884" y="11338"/>
                  <a:pt x="74097" y="18070"/>
                </a:cubicBezTo>
                <a:cubicBezTo>
                  <a:pt x="78428" y="30354"/>
                  <a:pt x="75733" y="37086"/>
                  <a:pt x="74386" y="39330"/>
                </a:cubicBezTo>
                <a:cubicBezTo>
                  <a:pt x="73520" y="40984"/>
                  <a:pt x="73039" y="42992"/>
                  <a:pt x="73520" y="44763"/>
                </a:cubicBezTo>
                <a:cubicBezTo>
                  <a:pt x="74675" y="50314"/>
                  <a:pt x="73809" y="52677"/>
                  <a:pt x="73809" y="53031"/>
                </a:cubicBezTo>
                <a:cubicBezTo>
                  <a:pt x="73809" y="53031"/>
                  <a:pt x="73039" y="54094"/>
                  <a:pt x="72750" y="54685"/>
                </a:cubicBezTo>
                <a:cubicBezTo>
                  <a:pt x="70537" y="57755"/>
                  <a:pt x="66784" y="63425"/>
                  <a:pt x="66784" y="75000"/>
                </a:cubicBezTo>
                <a:cubicBezTo>
                  <a:pt x="66784" y="88700"/>
                  <a:pt x="75445" y="95078"/>
                  <a:pt x="80352" y="96732"/>
                </a:cubicBezTo>
                <a:lnTo>
                  <a:pt x="80641" y="96732"/>
                </a:lnTo>
                <a:cubicBezTo>
                  <a:pt x="87377" y="99685"/>
                  <a:pt x="94210" y="103346"/>
                  <a:pt x="95557" y="112677"/>
                </a:cubicBezTo>
                <a:lnTo>
                  <a:pt x="24635" y="112677"/>
                </a:lnTo>
                <a:lnTo>
                  <a:pt x="24635" y="113385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341"/>
          <p:cNvSpPr/>
          <p:nvPr/>
        </p:nvSpPr>
        <p:spPr>
          <a:xfrm>
            <a:off x="6724555" y="4112777"/>
            <a:ext cx="485700" cy="40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991" y="89763"/>
                </a:moveTo>
                <a:cubicBezTo>
                  <a:pt x="16551" y="88346"/>
                  <a:pt x="22999" y="83385"/>
                  <a:pt x="22999" y="72047"/>
                </a:cubicBezTo>
                <a:cubicBezTo>
                  <a:pt x="22999" y="61653"/>
                  <a:pt x="20304" y="57401"/>
                  <a:pt x="18957" y="54685"/>
                </a:cubicBezTo>
                <a:lnTo>
                  <a:pt x="18668" y="54330"/>
                </a:lnTo>
                <a:lnTo>
                  <a:pt x="18668" y="54330"/>
                </a:lnTo>
                <a:cubicBezTo>
                  <a:pt x="18668" y="54094"/>
                  <a:pt x="18187" y="52086"/>
                  <a:pt x="18957" y="48425"/>
                </a:cubicBezTo>
                <a:cubicBezTo>
                  <a:pt x="19246" y="47007"/>
                  <a:pt x="18957" y="45354"/>
                  <a:pt x="18668" y="44055"/>
                </a:cubicBezTo>
                <a:cubicBezTo>
                  <a:pt x="17610" y="40984"/>
                  <a:pt x="15396" y="35669"/>
                  <a:pt x="17032" y="31417"/>
                </a:cubicBezTo>
                <a:cubicBezTo>
                  <a:pt x="19534" y="24330"/>
                  <a:pt x="20304" y="23740"/>
                  <a:pt x="22999" y="22322"/>
                </a:cubicBezTo>
                <a:cubicBezTo>
                  <a:pt x="23287" y="22322"/>
                  <a:pt x="23576" y="22086"/>
                  <a:pt x="23865" y="22086"/>
                </a:cubicBezTo>
                <a:cubicBezTo>
                  <a:pt x="24442" y="21377"/>
                  <a:pt x="27425" y="20314"/>
                  <a:pt x="30120" y="20314"/>
                </a:cubicBezTo>
                <a:cubicBezTo>
                  <a:pt x="31467" y="20314"/>
                  <a:pt x="32526" y="20669"/>
                  <a:pt x="33392" y="21377"/>
                </a:cubicBezTo>
                <a:cubicBezTo>
                  <a:pt x="33680" y="20314"/>
                  <a:pt x="33873" y="19015"/>
                  <a:pt x="34161" y="18070"/>
                </a:cubicBezTo>
                <a:cubicBezTo>
                  <a:pt x="34450" y="17007"/>
                  <a:pt x="35028" y="16062"/>
                  <a:pt x="35220" y="15354"/>
                </a:cubicBezTo>
                <a:cubicBezTo>
                  <a:pt x="33680" y="14409"/>
                  <a:pt x="31756" y="14055"/>
                  <a:pt x="29831" y="14055"/>
                </a:cubicBezTo>
                <a:cubicBezTo>
                  <a:pt x="25982" y="14055"/>
                  <a:pt x="22229" y="15708"/>
                  <a:pt x="20593" y="16653"/>
                </a:cubicBezTo>
                <a:cubicBezTo>
                  <a:pt x="16263" y="19015"/>
                  <a:pt x="14338" y="21023"/>
                  <a:pt x="11643" y="29409"/>
                </a:cubicBezTo>
                <a:cubicBezTo>
                  <a:pt x="9238" y="36377"/>
                  <a:pt x="12221" y="43700"/>
                  <a:pt x="13568" y="47362"/>
                </a:cubicBezTo>
                <a:cubicBezTo>
                  <a:pt x="11932" y="55984"/>
                  <a:pt x="14049" y="59055"/>
                  <a:pt x="14049" y="59055"/>
                </a:cubicBezTo>
                <a:cubicBezTo>
                  <a:pt x="15396" y="61062"/>
                  <a:pt x="17321" y="64015"/>
                  <a:pt x="17321" y="72755"/>
                </a:cubicBezTo>
                <a:cubicBezTo>
                  <a:pt x="17321" y="82322"/>
                  <a:pt x="11355" y="84094"/>
                  <a:pt x="11355" y="84094"/>
                </a:cubicBezTo>
                <a:cubicBezTo>
                  <a:pt x="6447" y="85984"/>
                  <a:pt x="0" y="90708"/>
                  <a:pt x="0" y="104055"/>
                </a:cubicBezTo>
                <a:cubicBezTo>
                  <a:pt x="0" y="104055"/>
                  <a:pt x="0" y="107362"/>
                  <a:pt x="2694" y="107362"/>
                </a:cubicBezTo>
                <a:lnTo>
                  <a:pt x="14915" y="107362"/>
                </a:lnTo>
                <a:cubicBezTo>
                  <a:pt x="15396" y="105000"/>
                  <a:pt x="16551" y="102755"/>
                  <a:pt x="17321" y="100748"/>
                </a:cubicBezTo>
                <a:lnTo>
                  <a:pt x="5677" y="100748"/>
                </a:lnTo>
                <a:cubicBezTo>
                  <a:pt x="6447" y="93661"/>
                  <a:pt x="9719" y="91417"/>
                  <a:pt x="12991" y="89763"/>
                </a:cubicBezTo>
                <a:close/>
                <a:moveTo>
                  <a:pt x="108067" y="83385"/>
                </a:moveTo>
                <a:cubicBezTo>
                  <a:pt x="108067" y="83385"/>
                  <a:pt x="102101" y="81732"/>
                  <a:pt x="102101" y="72047"/>
                </a:cubicBezTo>
                <a:cubicBezTo>
                  <a:pt x="102101" y="63425"/>
                  <a:pt x="104218" y="60354"/>
                  <a:pt x="105372" y="58346"/>
                </a:cubicBezTo>
                <a:cubicBezTo>
                  <a:pt x="105372" y="58346"/>
                  <a:pt x="107778" y="55393"/>
                  <a:pt x="105854" y="46653"/>
                </a:cubicBezTo>
                <a:cubicBezTo>
                  <a:pt x="107201" y="42992"/>
                  <a:pt x="110184" y="35314"/>
                  <a:pt x="107778" y="28700"/>
                </a:cubicBezTo>
                <a:cubicBezTo>
                  <a:pt x="105084" y="20314"/>
                  <a:pt x="103159" y="18425"/>
                  <a:pt x="98829" y="16062"/>
                </a:cubicBezTo>
                <a:cubicBezTo>
                  <a:pt x="97481" y="15000"/>
                  <a:pt x="93632" y="13346"/>
                  <a:pt x="89591" y="13346"/>
                </a:cubicBezTo>
                <a:cubicBezTo>
                  <a:pt x="87666" y="13346"/>
                  <a:pt x="85741" y="13700"/>
                  <a:pt x="84105" y="14763"/>
                </a:cubicBezTo>
                <a:cubicBezTo>
                  <a:pt x="84971" y="16653"/>
                  <a:pt x="85549" y="19015"/>
                  <a:pt x="85741" y="21023"/>
                </a:cubicBezTo>
                <a:lnTo>
                  <a:pt x="86030" y="21023"/>
                </a:lnTo>
                <a:cubicBezTo>
                  <a:pt x="86896" y="20314"/>
                  <a:pt x="88243" y="20078"/>
                  <a:pt x="89591" y="20078"/>
                </a:cubicBezTo>
                <a:cubicBezTo>
                  <a:pt x="92285" y="20078"/>
                  <a:pt x="94979" y="21377"/>
                  <a:pt x="95846" y="21732"/>
                </a:cubicBezTo>
                <a:cubicBezTo>
                  <a:pt x="96134" y="22086"/>
                  <a:pt x="96327" y="22086"/>
                  <a:pt x="96615" y="22086"/>
                </a:cubicBezTo>
                <a:cubicBezTo>
                  <a:pt x="99310" y="23385"/>
                  <a:pt x="100465" y="24094"/>
                  <a:pt x="102582" y="31062"/>
                </a:cubicBezTo>
                <a:cubicBezTo>
                  <a:pt x="103929" y="35078"/>
                  <a:pt x="102101" y="40748"/>
                  <a:pt x="100946" y="43700"/>
                </a:cubicBezTo>
                <a:cubicBezTo>
                  <a:pt x="100465" y="45000"/>
                  <a:pt x="100465" y="46653"/>
                  <a:pt x="100753" y="48070"/>
                </a:cubicBezTo>
                <a:cubicBezTo>
                  <a:pt x="101523" y="51732"/>
                  <a:pt x="100946" y="53385"/>
                  <a:pt x="100946" y="54094"/>
                </a:cubicBezTo>
                <a:lnTo>
                  <a:pt x="100946" y="54094"/>
                </a:lnTo>
                <a:lnTo>
                  <a:pt x="100753" y="54330"/>
                </a:lnTo>
                <a:cubicBezTo>
                  <a:pt x="99310" y="56692"/>
                  <a:pt x="96615" y="61417"/>
                  <a:pt x="96615" y="71692"/>
                </a:cubicBezTo>
                <a:cubicBezTo>
                  <a:pt x="96615" y="83031"/>
                  <a:pt x="102870" y="88346"/>
                  <a:pt x="106720" y="89409"/>
                </a:cubicBezTo>
                <a:cubicBezTo>
                  <a:pt x="110184" y="91062"/>
                  <a:pt x="113456" y="93425"/>
                  <a:pt x="114322" y="99685"/>
                </a:cubicBezTo>
                <a:lnTo>
                  <a:pt x="102582" y="99685"/>
                </a:lnTo>
                <a:cubicBezTo>
                  <a:pt x="103736" y="101692"/>
                  <a:pt x="104506" y="104055"/>
                  <a:pt x="105084" y="106417"/>
                </a:cubicBezTo>
                <a:lnTo>
                  <a:pt x="117305" y="106417"/>
                </a:lnTo>
                <a:cubicBezTo>
                  <a:pt x="120000" y="106417"/>
                  <a:pt x="120000" y="102992"/>
                  <a:pt x="120000" y="102992"/>
                </a:cubicBezTo>
                <a:cubicBezTo>
                  <a:pt x="119422" y="90000"/>
                  <a:pt x="112975" y="85393"/>
                  <a:pt x="108067" y="83385"/>
                </a:cubicBezTo>
                <a:close/>
                <a:moveTo>
                  <a:pt x="81411" y="90708"/>
                </a:moveTo>
                <a:cubicBezTo>
                  <a:pt x="81411" y="90708"/>
                  <a:pt x="71692" y="87755"/>
                  <a:pt x="71692" y="75354"/>
                </a:cubicBezTo>
                <a:cubicBezTo>
                  <a:pt x="71692" y="64370"/>
                  <a:pt x="75733" y="60708"/>
                  <a:pt x="77080" y="57992"/>
                </a:cubicBezTo>
                <a:cubicBezTo>
                  <a:pt x="77080" y="57992"/>
                  <a:pt x="80352" y="54685"/>
                  <a:pt x="78139" y="43700"/>
                </a:cubicBezTo>
                <a:cubicBezTo>
                  <a:pt x="81700" y="37677"/>
                  <a:pt x="82758" y="27755"/>
                  <a:pt x="78428" y="15708"/>
                </a:cubicBezTo>
                <a:cubicBezTo>
                  <a:pt x="76022" y="8740"/>
                  <a:pt x="73809" y="4724"/>
                  <a:pt x="70537" y="2362"/>
                </a:cubicBezTo>
                <a:cubicBezTo>
                  <a:pt x="68131" y="708"/>
                  <a:pt x="65437" y="0"/>
                  <a:pt x="62935" y="0"/>
                </a:cubicBezTo>
                <a:cubicBezTo>
                  <a:pt x="58123" y="0"/>
                  <a:pt x="53504" y="2007"/>
                  <a:pt x="51579" y="3661"/>
                </a:cubicBezTo>
                <a:cubicBezTo>
                  <a:pt x="46094" y="6732"/>
                  <a:pt x="42630" y="9330"/>
                  <a:pt x="39069" y="20078"/>
                </a:cubicBezTo>
                <a:cubicBezTo>
                  <a:pt x="36086" y="28700"/>
                  <a:pt x="39647" y="38385"/>
                  <a:pt x="41283" y="43346"/>
                </a:cubicBezTo>
                <a:cubicBezTo>
                  <a:pt x="39069" y="54330"/>
                  <a:pt x="42052" y="57992"/>
                  <a:pt x="42052" y="57992"/>
                </a:cubicBezTo>
                <a:cubicBezTo>
                  <a:pt x="43688" y="60708"/>
                  <a:pt x="47441" y="64724"/>
                  <a:pt x="47441" y="75354"/>
                </a:cubicBezTo>
                <a:cubicBezTo>
                  <a:pt x="47441" y="87755"/>
                  <a:pt x="37722" y="90708"/>
                  <a:pt x="37722" y="90708"/>
                </a:cubicBezTo>
                <a:cubicBezTo>
                  <a:pt x="31467" y="93425"/>
                  <a:pt x="18668" y="98740"/>
                  <a:pt x="18668" y="116692"/>
                </a:cubicBezTo>
                <a:cubicBezTo>
                  <a:pt x="18668" y="116692"/>
                  <a:pt x="18668" y="120000"/>
                  <a:pt x="21459" y="120000"/>
                </a:cubicBezTo>
                <a:lnTo>
                  <a:pt x="97481" y="120000"/>
                </a:lnTo>
                <a:cubicBezTo>
                  <a:pt x="100176" y="120000"/>
                  <a:pt x="100176" y="116692"/>
                  <a:pt x="100176" y="116692"/>
                </a:cubicBezTo>
                <a:cubicBezTo>
                  <a:pt x="100465" y="98740"/>
                  <a:pt x="87377" y="93425"/>
                  <a:pt x="81411" y="90708"/>
                </a:cubicBezTo>
                <a:close/>
                <a:moveTo>
                  <a:pt x="24635" y="113385"/>
                </a:moveTo>
                <a:cubicBezTo>
                  <a:pt x="25982" y="104055"/>
                  <a:pt x="32526" y="100393"/>
                  <a:pt x="39647" y="97322"/>
                </a:cubicBezTo>
                <a:lnTo>
                  <a:pt x="39839" y="97322"/>
                </a:lnTo>
                <a:cubicBezTo>
                  <a:pt x="44747" y="95669"/>
                  <a:pt x="53504" y="89409"/>
                  <a:pt x="53504" y="75708"/>
                </a:cubicBezTo>
                <a:cubicBezTo>
                  <a:pt x="53504" y="64015"/>
                  <a:pt x="49655" y="58346"/>
                  <a:pt x="47441" y="55393"/>
                </a:cubicBezTo>
                <a:cubicBezTo>
                  <a:pt x="46960" y="54685"/>
                  <a:pt x="46672" y="54094"/>
                  <a:pt x="46672" y="54094"/>
                </a:cubicBezTo>
                <a:cubicBezTo>
                  <a:pt x="46383" y="53740"/>
                  <a:pt x="45613" y="51023"/>
                  <a:pt x="46960" y="45000"/>
                </a:cubicBezTo>
                <a:cubicBezTo>
                  <a:pt x="47441" y="42047"/>
                  <a:pt x="46672" y="40748"/>
                  <a:pt x="46672" y="40748"/>
                </a:cubicBezTo>
                <a:cubicBezTo>
                  <a:pt x="45324" y="36732"/>
                  <a:pt x="42341" y="29055"/>
                  <a:pt x="44458" y="22677"/>
                </a:cubicBezTo>
                <a:cubicBezTo>
                  <a:pt x="47249" y="14055"/>
                  <a:pt x="49655" y="12401"/>
                  <a:pt x="54274" y="10039"/>
                </a:cubicBezTo>
                <a:cubicBezTo>
                  <a:pt x="54562" y="10039"/>
                  <a:pt x="54851" y="9685"/>
                  <a:pt x="55044" y="9330"/>
                </a:cubicBezTo>
                <a:cubicBezTo>
                  <a:pt x="55910" y="8740"/>
                  <a:pt x="59470" y="6732"/>
                  <a:pt x="63512" y="6732"/>
                </a:cubicBezTo>
                <a:cubicBezTo>
                  <a:pt x="65437" y="6732"/>
                  <a:pt x="67265" y="7086"/>
                  <a:pt x="68708" y="8031"/>
                </a:cubicBezTo>
                <a:cubicBezTo>
                  <a:pt x="70344" y="9094"/>
                  <a:pt x="71884" y="11338"/>
                  <a:pt x="74097" y="18070"/>
                </a:cubicBezTo>
                <a:cubicBezTo>
                  <a:pt x="78428" y="30354"/>
                  <a:pt x="75733" y="37086"/>
                  <a:pt x="74386" y="39330"/>
                </a:cubicBezTo>
                <a:cubicBezTo>
                  <a:pt x="73520" y="40984"/>
                  <a:pt x="73039" y="42992"/>
                  <a:pt x="73520" y="44763"/>
                </a:cubicBezTo>
                <a:cubicBezTo>
                  <a:pt x="74675" y="50314"/>
                  <a:pt x="73809" y="52677"/>
                  <a:pt x="73809" y="53031"/>
                </a:cubicBezTo>
                <a:cubicBezTo>
                  <a:pt x="73809" y="53031"/>
                  <a:pt x="73039" y="54094"/>
                  <a:pt x="72750" y="54685"/>
                </a:cubicBezTo>
                <a:cubicBezTo>
                  <a:pt x="70537" y="57755"/>
                  <a:pt x="66784" y="63425"/>
                  <a:pt x="66784" y="75000"/>
                </a:cubicBezTo>
                <a:cubicBezTo>
                  <a:pt x="66784" y="88700"/>
                  <a:pt x="75445" y="95078"/>
                  <a:pt x="80352" y="96732"/>
                </a:cubicBezTo>
                <a:lnTo>
                  <a:pt x="80641" y="96732"/>
                </a:lnTo>
                <a:cubicBezTo>
                  <a:pt x="87377" y="99685"/>
                  <a:pt x="94210" y="103346"/>
                  <a:pt x="95557" y="112677"/>
                </a:cubicBezTo>
                <a:lnTo>
                  <a:pt x="24635" y="112677"/>
                </a:lnTo>
                <a:lnTo>
                  <a:pt x="24635" y="113385"/>
                </a:ln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342"/>
          <p:cNvSpPr/>
          <p:nvPr/>
        </p:nvSpPr>
        <p:spPr>
          <a:xfrm>
            <a:off x="7228702" y="4038010"/>
            <a:ext cx="603300" cy="53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239" y="87815"/>
                </a:moveTo>
                <a:cubicBezTo>
                  <a:pt x="100239" y="87815"/>
                  <a:pt x="90167" y="85150"/>
                  <a:pt x="90167" y="73960"/>
                </a:cubicBezTo>
                <a:cubicBezTo>
                  <a:pt x="90167" y="64049"/>
                  <a:pt x="95059" y="60746"/>
                  <a:pt x="96690" y="58294"/>
                </a:cubicBezTo>
                <a:cubicBezTo>
                  <a:pt x="96690" y="58294"/>
                  <a:pt x="99952" y="55310"/>
                  <a:pt x="97745" y="45399"/>
                </a:cubicBezTo>
                <a:cubicBezTo>
                  <a:pt x="101294" y="39964"/>
                  <a:pt x="102350" y="30373"/>
                  <a:pt x="98321" y="20142"/>
                </a:cubicBezTo>
                <a:cubicBezTo>
                  <a:pt x="95827" y="13854"/>
                  <a:pt x="92853" y="10230"/>
                  <a:pt x="89400" y="8099"/>
                </a:cubicBezTo>
                <a:cubicBezTo>
                  <a:pt x="86906" y="6607"/>
                  <a:pt x="84220" y="5968"/>
                  <a:pt x="81534" y="5968"/>
                </a:cubicBezTo>
                <a:cubicBezTo>
                  <a:pt x="77505" y="5968"/>
                  <a:pt x="73669" y="7246"/>
                  <a:pt x="71270" y="8419"/>
                </a:cubicBezTo>
                <a:cubicBezTo>
                  <a:pt x="72038" y="9911"/>
                  <a:pt x="72613" y="11403"/>
                  <a:pt x="73093" y="13214"/>
                </a:cubicBezTo>
                <a:cubicBezTo>
                  <a:pt x="73093" y="13534"/>
                  <a:pt x="73381" y="13854"/>
                  <a:pt x="73381" y="13854"/>
                </a:cubicBezTo>
                <a:cubicBezTo>
                  <a:pt x="75011" y="12895"/>
                  <a:pt x="77985" y="12042"/>
                  <a:pt x="81534" y="12042"/>
                </a:cubicBezTo>
                <a:cubicBezTo>
                  <a:pt x="83645" y="12042"/>
                  <a:pt x="85563" y="12362"/>
                  <a:pt x="86906" y="13214"/>
                </a:cubicBezTo>
                <a:cubicBezTo>
                  <a:pt x="88537" y="14174"/>
                  <a:pt x="91031" y="16198"/>
                  <a:pt x="93429" y="22273"/>
                </a:cubicBezTo>
                <a:cubicBezTo>
                  <a:pt x="96690" y="30692"/>
                  <a:pt x="95827" y="37833"/>
                  <a:pt x="93429" y="41456"/>
                </a:cubicBezTo>
                <a:cubicBezTo>
                  <a:pt x="92374" y="42948"/>
                  <a:pt x="92086" y="44760"/>
                  <a:pt x="92661" y="46571"/>
                </a:cubicBezTo>
                <a:cubicBezTo>
                  <a:pt x="93717" y="51687"/>
                  <a:pt x="92853" y="53818"/>
                  <a:pt x="92853" y="54138"/>
                </a:cubicBezTo>
                <a:cubicBezTo>
                  <a:pt x="92661" y="54458"/>
                  <a:pt x="92661" y="54458"/>
                  <a:pt x="92661" y="54777"/>
                </a:cubicBezTo>
                <a:cubicBezTo>
                  <a:pt x="92661" y="54991"/>
                  <a:pt x="92086" y="55310"/>
                  <a:pt x="91798" y="55630"/>
                </a:cubicBezTo>
                <a:cubicBezTo>
                  <a:pt x="89400" y="58294"/>
                  <a:pt x="85083" y="63730"/>
                  <a:pt x="85083" y="73960"/>
                </a:cubicBezTo>
                <a:cubicBezTo>
                  <a:pt x="85083" y="86323"/>
                  <a:pt x="94004" y="91971"/>
                  <a:pt x="98896" y="93570"/>
                </a:cubicBezTo>
                <a:cubicBezTo>
                  <a:pt x="105899" y="96234"/>
                  <a:pt x="112901" y="99857"/>
                  <a:pt x="114244" y="108277"/>
                </a:cubicBezTo>
                <a:lnTo>
                  <a:pt x="97266" y="108277"/>
                </a:lnTo>
                <a:cubicBezTo>
                  <a:pt x="97745" y="110088"/>
                  <a:pt x="98033" y="112220"/>
                  <a:pt x="98321" y="114245"/>
                </a:cubicBezTo>
                <a:lnTo>
                  <a:pt x="117505" y="114245"/>
                </a:lnTo>
                <a:cubicBezTo>
                  <a:pt x="120000" y="114245"/>
                  <a:pt x="120000" y="111580"/>
                  <a:pt x="120000" y="111580"/>
                </a:cubicBezTo>
                <a:cubicBezTo>
                  <a:pt x="120000" y="95381"/>
                  <a:pt x="106666" y="90266"/>
                  <a:pt x="100239" y="87815"/>
                </a:cubicBezTo>
                <a:close/>
                <a:moveTo>
                  <a:pt x="71270" y="90799"/>
                </a:moveTo>
                <a:cubicBezTo>
                  <a:pt x="71270" y="90799"/>
                  <a:pt x="60143" y="88134"/>
                  <a:pt x="60143" y="75452"/>
                </a:cubicBezTo>
                <a:cubicBezTo>
                  <a:pt x="60143" y="64369"/>
                  <a:pt x="64748" y="60746"/>
                  <a:pt x="66378" y="58081"/>
                </a:cubicBezTo>
                <a:cubicBezTo>
                  <a:pt x="66378" y="58081"/>
                  <a:pt x="69928" y="54777"/>
                  <a:pt x="67434" y="43587"/>
                </a:cubicBezTo>
                <a:cubicBezTo>
                  <a:pt x="71462" y="37619"/>
                  <a:pt x="72326" y="26749"/>
                  <a:pt x="67721" y="15666"/>
                </a:cubicBezTo>
                <a:cubicBezTo>
                  <a:pt x="65035" y="8419"/>
                  <a:pt x="62541" y="4476"/>
                  <a:pt x="58800" y="2344"/>
                </a:cubicBezTo>
                <a:cubicBezTo>
                  <a:pt x="56115" y="639"/>
                  <a:pt x="53141" y="0"/>
                  <a:pt x="50167" y="0"/>
                </a:cubicBezTo>
                <a:cubicBezTo>
                  <a:pt x="44700" y="0"/>
                  <a:pt x="39328" y="2131"/>
                  <a:pt x="37122" y="3623"/>
                </a:cubicBezTo>
                <a:cubicBezTo>
                  <a:pt x="30887" y="6607"/>
                  <a:pt x="26858" y="9271"/>
                  <a:pt x="23021" y="19822"/>
                </a:cubicBezTo>
                <a:cubicBezTo>
                  <a:pt x="19760" y="28241"/>
                  <a:pt x="23597" y="38152"/>
                  <a:pt x="25803" y="42948"/>
                </a:cubicBezTo>
                <a:cubicBezTo>
                  <a:pt x="23309" y="54138"/>
                  <a:pt x="26570" y="57761"/>
                  <a:pt x="26570" y="57761"/>
                </a:cubicBezTo>
                <a:cubicBezTo>
                  <a:pt x="28201" y="60426"/>
                  <a:pt x="32805" y="64369"/>
                  <a:pt x="32805" y="75133"/>
                </a:cubicBezTo>
                <a:cubicBezTo>
                  <a:pt x="32805" y="87815"/>
                  <a:pt x="21678" y="90479"/>
                  <a:pt x="21678" y="90479"/>
                </a:cubicBezTo>
                <a:cubicBezTo>
                  <a:pt x="14676" y="93250"/>
                  <a:pt x="0" y="98898"/>
                  <a:pt x="0" y="117015"/>
                </a:cubicBezTo>
                <a:cubicBezTo>
                  <a:pt x="0" y="117015"/>
                  <a:pt x="0" y="120000"/>
                  <a:pt x="2781" y="120000"/>
                </a:cubicBezTo>
                <a:lnTo>
                  <a:pt x="89400" y="120000"/>
                </a:lnTo>
                <a:cubicBezTo>
                  <a:pt x="92086" y="120000"/>
                  <a:pt x="92086" y="117015"/>
                  <a:pt x="92086" y="117015"/>
                </a:cubicBezTo>
                <a:cubicBezTo>
                  <a:pt x="92853" y="99218"/>
                  <a:pt x="78273" y="93570"/>
                  <a:pt x="71270" y="90799"/>
                </a:cubicBezTo>
                <a:close/>
                <a:moveTo>
                  <a:pt x="6522" y="114245"/>
                </a:moveTo>
                <a:cubicBezTo>
                  <a:pt x="7865" y="104014"/>
                  <a:pt x="16019" y="99857"/>
                  <a:pt x="24172" y="96554"/>
                </a:cubicBezTo>
                <a:cubicBezTo>
                  <a:pt x="29544" y="95062"/>
                  <a:pt x="39040" y="88667"/>
                  <a:pt x="39040" y="75452"/>
                </a:cubicBezTo>
                <a:cubicBezTo>
                  <a:pt x="39040" y="64049"/>
                  <a:pt x="34724" y="58294"/>
                  <a:pt x="32517" y="55310"/>
                </a:cubicBezTo>
                <a:lnTo>
                  <a:pt x="31750" y="54458"/>
                </a:lnTo>
                <a:cubicBezTo>
                  <a:pt x="31750" y="54458"/>
                  <a:pt x="31750" y="54138"/>
                  <a:pt x="31462" y="54138"/>
                </a:cubicBezTo>
                <a:cubicBezTo>
                  <a:pt x="31175" y="53818"/>
                  <a:pt x="30119" y="51154"/>
                  <a:pt x="31750" y="44547"/>
                </a:cubicBezTo>
                <a:cubicBezTo>
                  <a:pt x="31942" y="43268"/>
                  <a:pt x="31942" y="41776"/>
                  <a:pt x="31462" y="40603"/>
                </a:cubicBezTo>
                <a:cubicBezTo>
                  <a:pt x="30119" y="37300"/>
                  <a:pt x="26570" y="28561"/>
                  <a:pt x="28968" y="21953"/>
                </a:cubicBezTo>
                <a:cubicBezTo>
                  <a:pt x="32230" y="13214"/>
                  <a:pt x="35203" y="11403"/>
                  <a:pt x="40383" y="9058"/>
                </a:cubicBezTo>
                <a:cubicBezTo>
                  <a:pt x="40671" y="9058"/>
                  <a:pt x="40959" y="8738"/>
                  <a:pt x="41151" y="8738"/>
                </a:cubicBezTo>
                <a:cubicBezTo>
                  <a:pt x="42589" y="7779"/>
                  <a:pt x="46906" y="5968"/>
                  <a:pt x="51223" y="5968"/>
                </a:cubicBezTo>
                <a:cubicBezTo>
                  <a:pt x="53621" y="5968"/>
                  <a:pt x="55827" y="6607"/>
                  <a:pt x="57458" y="7460"/>
                </a:cubicBezTo>
                <a:cubicBezTo>
                  <a:pt x="59280" y="8738"/>
                  <a:pt x="61199" y="10763"/>
                  <a:pt x="63884" y="17690"/>
                </a:cubicBezTo>
                <a:cubicBezTo>
                  <a:pt x="67721" y="27708"/>
                  <a:pt x="66666" y="35808"/>
                  <a:pt x="64172" y="39964"/>
                </a:cubicBezTo>
                <a:cubicBezTo>
                  <a:pt x="63405" y="41456"/>
                  <a:pt x="62829" y="43268"/>
                  <a:pt x="63405" y="45079"/>
                </a:cubicBezTo>
                <a:cubicBezTo>
                  <a:pt x="64748" y="51154"/>
                  <a:pt x="63693" y="53499"/>
                  <a:pt x="63693" y="54138"/>
                </a:cubicBezTo>
                <a:lnTo>
                  <a:pt x="63117" y="54777"/>
                </a:lnTo>
                <a:lnTo>
                  <a:pt x="62350" y="55630"/>
                </a:lnTo>
                <a:cubicBezTo>
                  <a:pt x="60143" y="58614"/>
                  <a:pt x="55827" y="64369"/>
                  <a:pt x="55827" y="75772"/>
                </a:cubicBezTo>
                <a:cubicBezTo>
                  <a:pt x="55827" y="89307"/>
                  <a:pt x="65323" y="95381"/>
                  <a:pt x="70695" y="96873"/>
                </a:cubicBezTo>
                <a:cubicBezTo>
                  <a:pt x="78561" y="99857"/>
                  <a:pt x="86906" y="104014"/>
                  <a:pt x="88249" y="114564"/>
                </a:cubicBezTo>
                <a:lnTo>
                  <a:pt x="6522" y="114564"/>
                </a:lnTo>
                <a:lnTo>
                  <a:pt x="6522" y="114245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43"/>
          <p:cNvSpPr/>
          <p:nvPr/>
        </p:nvSpPr>
        <p:spPr>
          <a:xfrm>
            <a:off x="7155365" y="3919759"/>
            <a:ext cx="923100" cy="923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227" y="115362"/>
                </a:moveTo>
                <a:lnTo>
                  <a:pt x="90241" y="86473"/>
                </a:lnTo>
                <a:cubicBezTo>
                  <a:pt x="98454" y="77198"/>
                  <a:pt x="103671" y="65217"/>
                  <a:pt x="103671" y="51787"/>
                </a:cubicBezTo>
                <a:cubicBezTo>
                  <a:pt x="103671" y="23188"/>
                  <a:pt x="80483" y="0"/>
                  <a:pt x="51787" y="0"/>
                </a:cubicBezTo>
                <a:cubicBezTo>
                  <a:pt x="23188" y="0"/>
                  <a:pt x="0" y="23188"/>
                  <a:pt x="0" y="51787"/>
                </a:cubicBezTo>
                <a:cubicBezTo>
                  <a:pt x="0" y="80483"/>
                  <a:pt x="23188" y="103671"/>
                  <a:pt x="51787" y="103671"/>
                </a:cubicBezTo>
                <a:cubicBezTo>
                  <a:pt x="65217" y="103671"/>
                  <a:pt x="77198" y="98454"/>
                  <a:pt x="86473" y="90241"/>
                </a:cubicBezTo>
                <a:lnTo>
                  <a:pt x="115362" y="119130"/>
                </a:lnTo>
                <a:cubicBezTo>
                  <a:pt x="115942" y="119710"/>
                  <a:pt x="116425" y="120000"/>
                  <a:pt x="117294" y="120000"/>
                </a:cubicBezTo>
                <a:cubicBezTo>
                  <a:pt x="118937" y="120000"/>
                  <a:pt x="120000" y="118937"/>
                  <a:pt x="120000" y="117294"/>
                </a:cubicBezTo>
                <a:cubicBezTo>
                  <a:pt x="120000" y="116425"/>
                  <a:pt x="119710" y="115942"/>
                  <a:pt x="119227" y="115362"/>
                </a:cubicBezTo>
                <a:close/>
                <a:moveTo>
                  <a:pt x="51787" y="98164"/>
                </a:moveTo>
                <a:cubicBezTo>
                  <a:pt x="26183" y="98164"/>
                  <a:pt x="5507" y="77487"/>
                  <a:pt x="5507" y="51787"/>
                </a:cubicBezTo>
                <a:cubicBezTo>
                  <a:pt x="5507" y="26183"/>
                  <a:pt x="26183" y="5507"/>
                  <a:pt x="51787" y="5507"/>
                </a:cubicBezTo>
                <a:cubicBezTo>
                  <a:pt x="77487" y="5507"/>
                  <a:pt x="98164" y="26183"/>
                  <a:pt x="98164" y="51787"/>
                </a:cubicBezTo>
                <a:cubicBezTo>
                  <a:pt x="98164" y="77487"/>
                  <a:pt x="77487" y="98164"/>
                  <a:pt x="51787" y="9816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355"/>
          <p:cNvSpPr txBox="1"/>
          <p:nvPr/>
        </p:nvSpPr>
        <p:spPr>
          <a:xfrm>
            <a:off x="7481069" y="4601977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41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898033"/>
              </p:ext>
            </p:extLst>
          </p:nvPr>
        </p:nvGraphicFramePr>
        <p:xfrm>
          <a:off x="-36512" y="-66278"/>
          <a:ext cx="10615786" cy="537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95536" y="195486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Etiology</a:t>
            </a:r>
          </a:p>
        </p:txBody>
      </p:sp>
    </p:spTree>
    <p:extLst>
      <p:ext uri="{BB962C8B-B14F-4D97-AF65-F5344CB8AC3E}">
        <p14:creationId xmlns:p14="http://schemas.microsoft.com/office/powerpoint/2010/main" val="1828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520600" cy="5727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Bristol stool form scale</a:t>
            </a:r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125142"/>
            <a:ext cx="5095206" cy="4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0600" cy="572700"/>
          </a:xfrm>
        </p:spPr>
        <p:txBody>
          <a:bodyPr/>
          <a:lstStyle/>
          <a:p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Classification of IBS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4509"/>
            <a:ext cx="5976664" cy="43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676578" y="94022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209963" y="260422"/>
            <a:ext cx="8140424" cy="38281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351457" y="1785032"/>
            <a:ext cx="6462807" cy="175019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latin typeface="Century Gothic" pitchFamily="34" charset="0"/>
              </a:rPr>
              <a:t>People suffering from irritable bowel syndrome for more than 10 years develop cancer.</a:t>
            </a:r>
          </a:p>
          <a:p>
            <a:endParaRPr lang="en-US" sz="1800" dirty="0" smtClean="0">
              <a:latin typeface="Century Gothic" pitchFamily="34" charset="0"/>
            </a:endParaRPr>
          </a:p>
          <a:p>
            <a:endParaRPr lang="en-US" sz="18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Truth</a:t>
            </a:r>
          </a:p>
          <a:p>
            <a:r>
              <a:rPr lang="en-US" sz="2400" b="1" dirty="0" smtClean="0">
                <a:latin typeface="Century Gothic" pitchFamily="34" charset="0"/>
              </a:rPr>
              <a:t>False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Difficult.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Needs to balance between few and many investigations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 flag symptoms should be ruled out.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Diseases that causing similar symptoms should ruled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936" y="339502"/>
            <a:ext cx="8520600" cy="572700"/>
          </a:xfrm>
        </p:spPr>
        <p:txBody>
          <a:bodyPr/>
          <a:lstStyle/>
          <a:p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Rome IV </a:t>
            </a:r>
            <a:r>
              <a:rPr lang="en-US" sz="4000" dirty="0" err="1">
                <a:solidFill>
                  <a:srgbClr val="2CACE9"/>
                </a:solidFill>
                <a:latin typeface="Impact"/>
                <a:ea typeface="Impact"/>
                <a:cs typeface="Impact"/>
              </a:rPr>
              <a:t>ibs</a:t>
            </a:r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 Criteria </a:t>
            </a:r>
            <a:endParaRPr lang="x-none" sz="4000" dirty="0">
              <a:solidFill>
                <a:srgbClr val="2CACE9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the Rome IV criteria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IBS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</a:t>
            </a:r>
            <a:r>
              <a:rPr lang="en-US" b="1" u="sng" dirty="0"/>
              <a:t>defined as </a:t>
            </a:r>
            <a:r>
              <a:rPr lang="en-US" dirty="0"/>
              <a:t>recurrent abdominal pain, on average, at least one day per week in the last three months, associated with two or more of the following criteria:</a:t>
            </a:r>
          </a:p>
          <a:p>
            <a:r>
              <a:rPr lang="en-US" dirty="0" smtClean="0"/>
              <a:t>Related </a:t>
            </a:r>
            <a:r>
              <a:rPr lang="en-US" dirty="0"/>
              <a:t>to defecation</a:t>
            </a:r>
          </a:p>
          <a:p>
            <a:r>
              <a:rPr lang="en-US" dirty="0" smtClean="0"/>
              <a:t>Associated </a:t>
            </a:r>
            <a:r>
              <a:rPr lang="en-US" dirty="0"/>
              <a:t>with a change in stool frequency</a:t>
            </a:r>
          </a:p>
          <a:p>
            <a:r>
              <a:rPr lang="en-US" dirty="0" smtClean="0"/>
              <a:t>Associated </a:t>
            </a:r>
            <a:r>
              <a:rPr lang="en-US" dirty="0"/>
              <a:t>with a change in stool form (appearance)</a:t>
            </a:r>
          </a:p>
          <a:p>
            <a:endParaRPr lang="x-none" dirty="0"/>
          </a:p>
        </p:txBody>
      </p:sp>
      <p:sp>
        <p:nvSpPr>
          <p:cNvPr id="4" name="Shape 448"/>
          <p:cNvSpPr/>
          <p:nvPr/>
        </p:nvSpPr>
        <p:spPr>
          <a:xfrm>
            <a:off x="195198" y="392761"/>
            <a:ext cx="667200" cy="6672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54"/>
          <p:cNvSpPr/>
          <p:nvPr/>
        </p:nvSpPr>
        <p:spPr>
          <a:xfrm>
            <a:off x="321348" y="482034"/>
            <a:ext cx="414900" cy="45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949" y="92753"/>
                </a:moveTo>
                <a:cubicBezTo>
                  <a:pt x="31142" y="92753"/>
                  <a:pt x="29973" y="93816"/>
                  <a:pt x="29973" y="95458"/>
                </a:cubicBezTo>
                <a:cubicBezTo>
                  <a:pt x="29973" y="97101"/>
                  <a:pt x="31142" y="98164"/>
                  <a:pt x="32949" y="98164"/>
                </a:cubicBezTo>
                <a:cubicBezTo>
                  <a:pt x="34756" y="98164"/>
                  <a:pt x="35925" y="97101"/>
                  <a:pt x="35925" y="95458"/>
                </a:cubicBezTo>
                <a:cubicBezTo>
                  <a:pt x="35925" y="93816"/>
                  <a:pt x="34756" y="92753"/>
                  <a:pt x="32949" y="92753"/>
                </a:cubicBezTo>
                <a:close/>
                <a:moveTo>
                  <a:pt x="83968" y="32753"/>
                </a:moveTo>
                <a:lnTo>
                  <a:pt x="83968" y="16328"/>
                </a:lnTo>
                <a:lnTo>
                  <a:pt x="89920" y="16328"/>
                </a:lnTo>
                <a:cubicBezTo>
                  <a:pt x="93215" y="16328"/>
                  <a:pt x="95978" y="13913"/>
                  <a:pt x="95978" y="10917"/>
                </a:cubicBezTo>
                <a:lnTo>
                  <a:pt x="95978" y="5507"/>
                </a:lnTo>
                <a:cubicBezTo>
                  <a:pt x="95978" y="2512"/>
                  <a:pt x="93215" y="0"/>
                  <a:pt x="89920" y="0"/>
                </a:cubicBezTo>
                <a:lnTo>
                  <a:pt x="29973" y="0"/>
                </a:lnTo>
                <a:cubicBezTo>
                  <a:pt x="26678" y="0"/>
                  <a:pt x="23914" y="2512"/>
                  <a:pt x="23914" y="5507"/>
                </a:cubicBezTo>
                <a:lnTo>
                  <a:pt x="23914" y="10917"/>
                </a:lnTo>
                <a:cubicBezTo>
                  <a:pt x="23914" y="13913"/>
                  <a:pt x="26678" y="16328"/>
                  <a:pt x="29973" y="16328"/>
                </a:cubicBezTo>
                <a:lnTo>
                  <a:pt x="35925" y="16328"/>
                </a:lnTo>
                <a:lnTo>
                  <a:pt x="35925" y="32753"/>
                </a:lnTo>
                <a:cubicBezTo>
                  <a:pt x="35925" y="49082"/>
                  <a:pt x="0" y="54589"/>
                  <a:pt x="0" y="92753"/>
                </a:cubicBezTo>
                <a:cubicBezTo>
                  <a:pt x="0" y="120000"/>
                  <a:pt x="29973" y="120000"/>
                  <a:pt x="29973" y="120000"/>
                </a:cubicBezTo>
                <a:lnTo>
                  <a:pt x="89920" y="120000"/>
                </a:lnTo>
                <a:cubicBezTo>
                  <a:pt x="89920" y="120000"/>
                  <a:pt x="120000" y="120000"/>
                  <a:pt x="120000" y="92753"/>
                </a:cubicBezTo>
                <a:cubicBezTo>
                  <a:pt x="120000" y="54589"/>
                  <a:pt x="83968" y="49082"/>
                  <a:pt x="83968" y="32753"/>
                </a:cubicBezTo>
                <a:close/>
                <a:moveTo>
                  <a:pt x="29973" y="10917"/>
                </a:moveTo>
                <a:lnTo>
                  <a:pt x="29973" y="5507"/>
                </a:lnTo>
                <a:lnTo>
                  <a:pt x="89920" y="5507"/>
                </a:lnTo>
                <a:lnTo>
                  <a:pt x="89920" y="10917"/>
                </a:lnTo>
                <a:lnTo>
                  <a:pt x="29973" y="10917"/>
                </a:lnTo>
                <a:close/>
                <a:moveTo>
                  <a:pt x="77909" y="16328"/>
                </a:moveTo>
                <a:lnTo>
                  <a:pt x="77909" y="24541"/>
                </a:lnTo>
                <a:cubicBezTo>
                  <a:pt x="72595" y="24830"/>
                  <a:pt x="66217" y="26183"/>
                  <a:pt x="59096" y="29758"/>
                </a:cubicBezTo>
                <a:cubicBezTo>
                  <a:pt x="52719" y="32753"/>
                  <a:pt x="47085" y="33236"/>
                  <a:pt x="41984" y="32753"/>
                </a:cubicBezTo>
                <a:lnTo>
                  <a:pt x="41984" y="32753"/>
                </a:lnTo>
                <a:lnTo>
                  <a:pt x="41984" y="16328"/>
                </a:lnTo>
                <a:lnTo>
                  <a:pt x="77909" y="16328"/>
                </a:lnTo>
                <a:close/>
                <a:moveTo>
                  <a:pt x="89920" y="114492"/>
                </a:moveTo>
                <a:lnTo>
                  <a:pt x="29973" y="114492"/>
                </a:lnTo>
                <a:cubicBezTo>
                  <a:pt x="29016" y="114492"/>
                  <a:pt x="5952" y="114299"/>
                  <a:pt x="5952" y="92753"/>
                </a:cubicBezTo>
                <a:cubicBezTo>
                  <a:pt x="5952" y="71980"/>
                  <a:pt x="17325" y="62222"/>
                  <a:pt x="27528" y="53719"/>
                </a:cubicBezTo>
                <a:cubicBezTo>
                  <a:pt x="33587" y="48792"/>
                  <a:pt x="39007" y="43864"/>
                  <a:pt x="41027" y="37874"/>
                </a:cubicBezTo>
                <a:cubicBezTo>
                  <a:pt x="42515" y="38164"/>
                  <a:pt x="44322" y="38164"/>
                  <a:pt x="45810" y="38164"/>
                </a:cubicBezTo>
                <a:cubicBezTo>
                  <a:pt x="50912" y="38164"/>
                  <a:pt x="56333" y="37101"/>
                  <a:pt x="62072" y="34396"/>
                </a:cubicBezTo>
                <a:cubicBezTo>
                  <a:pt x="68024" y="31400"/>
                  <a:pt x="73445" y="30241"/>
                  <a:pt x="77909" y="29758"/>
                </a:cubicBezTo>
                <a:lnTo>
                  <a:pt x="77909" y="32753"/>
                </a:lnTo>
                <a:cubicBezTo>
                  <a:pt x="77909" y="41449"/>
                  <a:pt x="84818" y="47439"/>
                  <a:pt x="92364" y="53719"/>
                </a:cubicBezTo>
                <a:cubicBezTo>
                  <a:pt x="102568" y="62222"/>
                  <a:pt x="113941" y="71980"/>
                  <a:pt x="113941" y="92753"/>
                </a:cubicBezTo>
                <a:cubicBezTo>
                  <a:pt x="113941" y="113719"/>
                  <a:pt x="92364" y="114492"/>
                  <a:pt x="89920" y="114492"/>
                </a:cubicBezTo>
                <a:close/>
                <a:moveTo>
                  <a:pt x="39007" y="65410"/>
                </a:moveTo>
                <a:cubicBezTo>
                  <a:pt x="33906" y="65410"/>
                  <a:pt x="29973" y="68985"/>
                  <a:pt x="29973" y="73623"/>
                </a:cubicBezTo>
                <a:cubicBezTo>
                  <a:pt x="29973" y="78260"/>
                  <a:pt x="33906" y="81835"/>
                  <a:pt x="39007" y="81835"/>
                </a:cubicBezTo>
                <a:cubicBezTo>
                  <a:pt x="44109" y="81835"/>
                  <a:pt x="47936" y="78260"/>
                  <a:pt x="47936" y="73623"/>
                </a:cubicBezTo>
                <a:cubicBezTo>
                  <a:pt x="47936" y="68985"/>
                  <a:pt x="44109" y="65410"/>
                  <a:pt x="39007" y="65410"/>
                </a:cubicBezTo>
                <a:close/>
                <a:moveTo>
                  <a:pt x="39007" y="76328"/>
                </a:moveTo>
                <a:cubicBezTo>
                  <a:pt x="37201" y="76328"/>
                  <a:pt x="35925" y="75265"/>
                  <a:pt x="35925" y="73623"/>
                </a:cubicBezTo>
                <a:cubicBezTo>
                  <a:pt x="35925" y="71980"/>
                  <a:pt x="37201" y="70917"/>
                  <a:pt x="39007" y="70917"/>
                </a:cubicBezTo>
                <a:cubicBezTo>
                  <a:pt x="40708" y="70917"/>
                  <a:pt x="41984" y="71980"/>
                  <a:pt x="41984" y="73623"/>
                </a:cubicBezTo>
                <a:cubicBezTo>
                  <a:pt x="41984" y="75265"/>
                  <a:pt x="40708" y="76328"/>
                  <a:pt x="39007" y="76328"/>
                </a:cubicBezTo>
                <a:close/>
                <a:moveTo>
                  <a:pt x="93002" y="98164"/>
                </a:moveTo>
                <a:cubicBezTo>
                  <a:pt x="91195" y="98164"/>
                  <a:pt x="89920" y="99227"/>
                  <a:pt x="89920" y="100869"/>
                </a:cubicBezTo>
                <a:cubicBezTo>
                  <a:pt x="89920" y="102512"/>
                  <a:pt x="91195" y="103671"/>
                  <a:pt x="93002" y="103671"/>
                </a:cubicBezTo>
                <a:cubicBezTo>
                  <a:pt x="94703" y="103671"/>
                  <a:pt x="95978" y="102512"/>
                  <a:pt x="95978" y="100869"/>
                </a:cubicBezTo>
                <a:cubicBezTo>
                  <a:pt x="95978" y="99227"/>
                  <a:pt x="94703" y="98164"/>
                  <a:pt x="93002" y="98164"/>
                </a:cubicBezTo>
                <a:close/>
                <a:moveTo>
                  <a:pt x="86944" y="81835"/>
                </a:moveTo>
                <a:cubicBezTo>
                  <a:pt x="85137" y="81835"/>
                  <a:pt x="83968" y="82898"/>
                  <a:pt x="83968" y="84541"/>
                </a:cubicBezTo>
                <a:cubicBezTo>
                  <a:pt x="83968" y="86183"/>
                  <a:pt x="85137" y="87246"/>
                  <a:pt x="86944" y="87246"/>
                </a:cubicBezTo>
                <a:cubicBezTo>
                  <a:pt x="88751" y="87246"/>
                  <a:pt x="89920" y="86183"/>
                  <a:pt x="89920" y="84541"/>
                </a:cubicBezTo>
                <a:cubicBezTo>
                  <a:pt x="89920" y="82898"/>
                  <a:pt x="88751" y="81835"/>
                  <a:pt x="86944" y="81835"/>
                </a:cubicBezTo>
                <a:close/>
                <a:moveTo>
                  <a:pt x="71957" y="60000"/>
                </a:moveTo>
                <a:cubicBezTo>
                  <a:pt x="68662" y="60000"/>
                  <a:pt x="66005" y="62415"/>
                  <a:pt x="66005" y="65410"/>
                </a:cubicBezTo>
                <a:cubicBezTo>
                  <a:pt x="66005" y="68405"/>
                  <a:pt x="68662" y="70917"/>
                  <a:pt x="71957" y="70917"/>
                </a:cubicBezTo>
                <a:cubicBezTo>
                  <a:pt x="75252" y="70917"/>
                  <a:pt x="77909" y="68405"/>
                  <a:pt x="77909" y="65410"/>
                </a:cubicBezTo>
                <a:cubicBezTo>
                  <a:pt x="77909" y="62415"/>
                  <a:pt x="75252" y="60000"/>
                  <a:pt x="71957" y="60000"/>
                </a:cubicBezTo>
                <a:close/>
                <a:moveTo>
                  <a:pt x="59946" y="87246"/>
                </a:moveTo>
                <a:cubicBezTo>
                  <a:pt x="56651" y="87246"/>
                  <a:pt x="53994" y="89758"/>
                  <a:pt x="53994" y="92753"/>
                </a:cubicBezTo>
                <a:cubicBezTo>
                  <a:pt x="53994" y="95748"/>
                  <a:pt x="56651" y="98164"/>
                  <a:pt x="59946" y="98164"/>
                </a:cubicBezTo>
                <a:cubicBezTo>
                  <a:pt x="63241" y="98164"/>
                  <a:pt x="66005" y="95748"/>
                  <a:pt x="66005" y="92753"/>
                </a:cubicBezTo>
                <a:cubicBezTo>
                  <a:pt x="66005" y="89758"/>
                  <a:pt x="63241" y="87246"/>
                  <a:pt x="59946" y="87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944"/>
            <a:ext cx="8520600" cy="5727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Diagnosis (NICE Guidelines)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771550"/>
            <a:ext cx="8792307" cy="3356270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sz="5600" b="1" dirty="0"/>
              <a:t>Irritable bowel syndrome should be </a:t>
            </a:r>
            <a:r>
              <a:rPr lang="en-US" sz="5600" b="1" u="sng" dirty="0"/>
              <a:t>considered</a:t>
            </a:r>
            <a:r>
              <a:rPr lang="en-US" sz="5600" b="1" dirty="0"/>
              <a:t> </a:t>
            </a:r>
            <a:r>
              <a:rPr lang="en-US" sz="5600" dirty="0"/>
              <a:t>if an adult presents with abdominal pain or discomfort, bloating or a change in bowel habit for </a:t>
            </a:r>
            <a:r>
              <a:rPr lang="en-US" sz="5600" b="1" u="sng" dirty="0">
                <a:solidFill>
                  <a:srgbClr val="FF0000"/>
                </a:solidFill>
              </a:rPr>
              <a:t>at least 6 months</a:t>
            </a:r>
            <a:r>
              <a:rPr lang="en-US" sz="5600" dirty="0" smtClean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sz="5600" dirty="0" smtClean="0"/>
              <a:t> </a:t>
            </a:r>
            <a:r>
              <a:rPr lang="en-US" sz="5600" dirty="0"/>
              <a:t>A diagnosis </a:t>
            </a:r>
            <a:r>
              <a:rPr lang="en-US" sz="5600" dirty="0" smtClean="0"/>
              <a:t>should </a:t>
            </a:r>
            <a:r>
              <a:rPr lang="en-US" sz="5600" dirty="0"/>
              <a:t>be considered only if the person has </a:t>
            </a:r>
            <a:r>
              <a:rPr lang="en-US" sz="5600" b="1" u="sng" dirty="0">
                <a:solidFill>
                  <a:srgbClr val="0070C0"/>
                </a:solidFill>
              </a:rPr>
              <a:t>abdominal pain or discomfort</a:t>
            </a:r>
            <a:r>
              <a:rPr lang="en-US" sz="5600" dirty="0"/>
              <a:t> that is either </a:t>
            </a:r>
            <a:r>
              <a:rPr lang="en-US" sz="5600" b="1" u="sng" dirty="0"/>
              <a:t>relieved by </a:t>
            </a:r>
            <a:r>
              <a:rPr lang="en-US" sz="5600" dirty="0" smtClean="0"/>
              <a:t>defecation </a:t>
            </a:r>
            <a:r>
              <a:rPr lang="en-US" sz="5600" dirty="0"/>
              <a:t>or is associated with altered bowel frequency or stool form. This should be accompanied by </a:t>
            </a:r>
            <a:r>
              <a:rPr lang="en-US" sz="5600" b="1" u="sng" dirty="0"/>
              <a:t>at least</a:t>
            </a:r>
            <a:r>
              <a:rPr lang="en-US" sz="5600" dirty="0"/>
              <a:t> </a:t>
            </a:r>
            <a:r>
              <a:rPr lang="en-US" sz="5600" dirty="0">
                <a:solidFill>
                  <a:srgbClr val="FF0000"/>
                </a:solidFill>
              </a:rPr>
              <a:t>2 of the following </a:t>
            </a:r>
            <a:r>
              <a:rPr lang="en-US" sz="5600" dirty="0" smtClean="0">
                <a:solidFill>
                  <a:srgbClr val="FF0000"/>
                </a:solidFill>
              </a:rPr>
              <a:t>5 </a:t>
            </a:r>
            <a:r>
              <a:rPr lang="en-US" sz="5600" dirty="0">
                <a:solidFill>
                  <a:srgbClr val="FF0000"/>
                </a:solidFill>
              </a:rPr>
              <a:t>symptoms</a:t>
            </a:r>
            <a:r>
              <a:rPr lang="en-US" sz="5600" dirty="0"/>
              <a:t>:</a:t>
            </a:r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11560" y="2931439"/>
            <a:ext cx="698477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fontAlgn="base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altered stool passage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(straining, urgency, incomplete evacuation)</a:t>
            </a:r>
          </a:p>
          <a:p>
            <a:pPr marL="685800" indent="-685800" fontAlgn="base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abdominal bloating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(more common in women than men), distension, tension or hardness</a:t>
            </a:r>
          </a:p>
          <a:p>
            <a:pPr marL="685800" indent="-685800" fontAlgn="base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symptoms made worse by eating</a:t>
            </a:r>
          </a:p>
          <a:p>
            <a:pPr marL="685800" indent="-685800" fontAlgn="base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passage of mucus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685800" indent="-685800" fontAlgn="base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Lethargy, nausea, backache and bladder symptoms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are also common in people with irritable bowel syndrome, and may be used to support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6471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20600" cy="5727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Alarming Symptoms !!!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31590"/>
            <a:ext cx="7996604" cy="340500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Unintentional and unexplained weight loss.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Rectal bleeding.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A family history of bowel or ovarian cancer.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In people aged </a:t>
            </a:r>
            <a:r>
              <a:rPr lang="en-US" sz="1400" b="1" u="sng" dirty="0" smtClean="0"/>
              <a:t>over 60</a:t>
            </a:r>
            <a:r>
              <a:rPr lang="en-US" sz="1400" b="1" dirty="0" smtClean="0"/>
              <a:t>, a change in bowel habit lasting </a:t>
            </a:r>
            <a:r>
              <a:rPr lang="en-US" sz="1400" b="1" u="sng" dirty="0" smtClean="0"/>
              <a:t>more than 6 weeks </a:t>
            </a:r>
            <a:r>
              <a:rPr lang="en-US" sz="1400" b="1" dirty="0" smtClean="0"/>
              <a:t>with looser and/or more frequent stool.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Anemia.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Abdominal masses.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Rectal masses. </a:t>
            </a:r>
          </a:p>
        </p:txBody>
      </p:sp>
    </p:spTree>
    <p:extLst>
      <p:ext uri="{BB962C8B-B14F-4D97-AF65-F5344CB8AC3E}">
        <p14:creationId xmlns:p14="http://schemas.microsoft.com/office/powerpoint/2010/main" val="2876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71550"/>
            <a:ext cx="8520600" cy="5727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Physical</a:t>
            </a:r>
            <a:r>
              <a:rPr lang="en-US" b="1" dirty="0" smtClean="0"/>
              <a:t> Examination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" y="1832741"/>
            <a:ext cx="7886700" cy="3001244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US" sz="2100" dirty="0" err="1">
                <a:latin typeface="Century Gothic" pitchFamily="34" charset="0"/>
              </a:rPr>
              <a:t>anaemia</a:t>
            </a:r>
            <a:endParaRPr lang="en-US" sz="2100" dirty="0">
              <a:latin typeface="Century Gothic" pitchFamily="34" charset="0"/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100" dirty="0">
                <a:latin typeface="Century Gothic" pitchFamily="34" charset="0"/>
              </a:rPr>
              <a:t>abdominal masses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100" dirty="0">
                <a:latin typeface="Century Gothic" pitchFamily="34" charset="0"/>
              </a:rPr>
              <a:t>rectal masses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022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78721"/>
            <a:ext cx="7543800" cy="12070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Abdominal examination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02" y="1747586"/>
            <a:ext cx="3003332" cy="2939204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93296" y="3140547"/>
            <a:ext cx="7543800" cy="3038094"/>
          </a:xfrm>
          <a:prstGeom prst="rect">
            <a:avLst/>
          </a:prstGeom>
        </p:spPr>
        <p:txBody>
          <a:bodyPr lIns="68580" tIns="34290" rIns="68580" bIns="34290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hape 365"/>
          <p:cNvSpPr/>
          <p:nvPr/>
        </p:nvSpPr>
        <p:spPr>
          <a:xfrm>
            <a:off x="251520" y="915566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66"/>
          <p:cNvSpPr/>
          <p:nvPr/>
        </p:nvSpPr>
        <p:spPr>
          <a:xfrm>
            <a:off x="357570" y="1021616"/>
            <a:ext cx="1908000" cy="1908000"/>
          </a:xfrm>
          <a:prstGeom prst="ellipse">
            <a:avLst/>
          </a:prstGeom>
          <a:solidFill>
            <a:srgbClr val="FBED9B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Inspection</a:t>
            </a:r>
            <a:endParaRPr lang="en-US" sz="1800" b="1" dirty="0">
              <a:solidFill>
                <a:srgbClr val="C00000"/>
              </a:solidFill>
            </a:endParaRPr>
          </a:p>
          <a:p>
            <a:pPr lvl="1" algn="ctr"/>
            <a:r>
              <a:rPr lang="en-US" dirty="0" err="1"/>
              <a:t>Bloatness</a:t>
            </a:r>
            <a:endParaRPr lang="en-US" dirty="0"/>
          </a:p>
        </p:txBody>
      </p:sp>
      <p:sp>
        <p:nvSpPr>
          <p:cNvPr id="8" name="Shape 365"/>
          <p:cNvSpPr/>
          <p:nvPr/>
        </p:nvSpPr>
        <p:spPr>
          <a:xfrm>
            <a:off x="2507231" y="1347614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66"/>
          <p:cNvSpPr/>
          <p:nvPr/>
        </p:nvSpPr>
        <p:spPr>
          <a:xfrm>
            <a:off x="2613281" y="1453664"/>
            <a:ext cx="1908000" cy="1908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Palpitation</a:t>
            </a:r>
          </a:p>
          <a:p>
            <a:pPr lvl="1" algn="ctr"/>
            <a:r>
              <a:rPr lang="en-US" dirty="0" err="1"/>
              <a:t>Organmegaly</a:t>
            </a:r>
            <a:endParaRPr lang="en-US" dirty="0"/>
          </a:p>
          <a:p>
            <a:pPr lvl="1" algn="ctr"/>
            <a:r>
              <a:rPr lang="en-US" dirty="0"/>
              <a:t>masses</a:t>
            </a:r>
          </a:p>
          <a:p>
            <a:pPr lvl="1" algn="ctr"/>
            <a:r>
              <a:rPr lang="en-US" dirty="0"/>
              <a:t>Rectal</a:t>
            </a:r>
          </a:p>
        </p:txBody>
      </p:sp>
      <p:sp>
        <p:nvSpPr>
          <p:cNvPr id="18" name="Shape 365"/>
          <p:cNvSpPr/>
          <p:nvPr/>
        </p:nvSpPr>
        <p:spPr>
          <a:xfrm>
            <a:off x="937558" y="3034497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66"/>
          <p:cNvSpPr/>
          <p:nvPr/>
        </p:nvSpPr>
        <p:spPr>
          <a:xfrm>
            <a:off x="1043608" y="3140547"/>
            <a:ext cx="1908000" cy="1908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Percussion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Auscultation</a:t>
            </a:r>
          </a:p>
          <a:p>
            <a:pPr lvl="1"/>
            <a:r>
              <a:rPr lang="en-US" sz="1050" dirty="0"/>
              <a:t>Bowel movements</a:t>
            </a:r>
          </a:p>
        </p:txBody>
      </p:sp>
    </p:spTree>
    <p:extLst>
      <p:ext uri="{BB962C8B-B14F-4D97-AF65-F5344CB8AC3E}">
        <p14:creationId xmlns:p14="http://schemas.microsoft.com/office/powerpoint/2010/main" val="4343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9849" y="484633"/>
            <a:ext cx="8160424" cy="1027362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investigations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75606"/>
            <a:ext cx="10296056" cy="3384376"/>
          </a:xfrm>
        </p:spPr>
        <p:txBody>
          <a:bodyPr>
            <a:no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FF0000"/>
                </a:solidFill>
              </a:rPr>
              <a:t>inflammatory </a:t>
            </a:r>
            <a:r>
              <a:rPr lang="en-US" sz="1400" b="1" dirty="0">
                <a:solidFill>
                  <a:srgbClr val="FF0000"/>
                </a:solidFill>
              </a:rPr>
              <a:t>markers </a:t>
            </a:r>
            <a:r>
              <a:rPr lang="en-US" sz="1400" dirty="0"/>
              <a:t>for inflammatory bowel disease.</a:t>
            </a:r>
          </a:p>
          <a:p>
            <a:pPr marL="285750" indent="-285750" fontAlgn="base">
              <a:buFont typeface="Wingdings" pitchFamily="2" charset="2"/>
              <a:buChar char="v"/>
            </a:pPr>
            <a:r>
              <a:rPr lang="en-US" sz="1400" dirty="0"/>
              <a:t>In addition, women with symptoms that suggest </a:t>
            </a:r>
            <a:r>
              <a:rPr lang="en-US" sz="1400" b="1" dirty="0">
                <a:solidFill>
                  <a:srgbClr val="FF0000"/>
                </a:solidFill>
              </a:rPr>
              <a:t>ovarian cancer should have their serum CA125 measured</a:t>
            </a:r>
            <a:r>
              <a:rPr lang="en-US" sz="1400" dirty="0"/>
              <a:t>.</a:t>
            </a:r>
          </a:p>
          <a:p>
            <a:pPr marL="285750" indent="-285750" fontAlgn="base">
              <a:buFont typeface="Wingdings" pitchFamily="2" charset="2"/>
              <a:buChar char="v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marL="285750" indent="-285750" fontAlgn="base"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2060"/>
                </a:solidFill>
              </a:rPr>
              <a:t>When </a:t>
            </a:r>
            <a:r>
              <a:rPr lang="en-US" sz="1400" b="1" dirty="0">
                <a:solidFill>
                  <a:srgbClr val="002060"/>
                </a:solidFill>
              </a:rPr>
              <a:t>the above have been excluded, the following tests </a:t>
            </a:r>
            <a:r>
              <a:rPr lang="en-US" sz="1400" b="1" u="sng" dirty="0">
                <a:solidFill>
                  <a:srgbClr val="002060"/>
                </a:solidFill>
              </a:rPr>
              <a:t>should be done</a:t>
            </a:r>
            <a:r>
              <a:rPr lang="en-US" sz="1400" b="1" dirty="0">
                <a:solidFill>
                  <a:srgbClr val="002060"/>
                </a:solidFill>
              </a:rPr>
              <a:t> to exclude other diagnoses: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full blood count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erythrocyte sedimentation rate (ESR) or plasma viscosity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 reactive protein (CRP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x-none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antibodies for coeliac disease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endomysial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antibodies [EMA] or tissue transglutaminase [TTG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]).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8" name="Shape 343"/>
          <p:cNvSpPr/>
          <p:nvPr/>
        </p:nvSpPr>
        <p:spPr>
          <a:xfrm>
            <a:off x="251520" y="339502"/>
            <a:ext cx="923100" cy="923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227" y="115362"/>
                </a:moveTo>
                <a:lnTo>
                  <a:pt x="90241" y="86473"/>
                </a:lnTo>
                <a:cubicBezTo>
                  <a:pt x="98454" y="77198"/>
                  <a:pt x="103671" y="65217"/>
                  <a:pt x="103671" y="51787"/>
                </a:cubicBezTo>
                <a:cubicBezTo>
                  <a:pt x="103671" y="23188"/>
                  <a:pt x="80483" y="0"/>
                  <a:pt x="51787" y="0"/>
                </a:cubicBezTo>
                <a:cubicBezTo>
                  <a:pt x="23188" y="0"/>
                  <a:pt x="0" y="23188"/>
                  <a:pt x="0" y="51787"/>
                </a:cubicBezTo>
                <a:cubicBezTo>
                  <a:pt x="0" y="80483"/>
                  <a:pt x="23188" y="103671"/>
                  <a:pt x="51787" y="103671"/>
                </a:cubicBezTo>
                <a:cubicBezTo>
                  <a:pt x="65217" y="103671"/>
                  <a:pt x="77198" y="98454"/>
                  <a:pt x="86473" y="90241"/>
                </a:cubicBezTo>
                <a:lnTo>
                  <a:pt x="115362" y="119130"/>
                </a:lnTo>
                <a:cubicBezTo>
                  <a:pt x="115942" y="119710"/>
                  <a:pt x="116425" y="120000"/>
                  <a:pt x="117294" y="120000"/>
                </a:cubicBezTo>
                <a:cubicBezTo>
                  <a:pt x="118937" y="120000"/>
                  <a:pt x="120000" y="118937"/>
                  <a:pt x="120000" y="117294"/>
                </a:cubicBezTo>
                <a:cubicBezTo>
                  <a:pt x="120000" y="116425"/>
                  <a:pt x="119710" y="115942"/>
                  <a:pt x="119227" y="115362"/>
                </a:cubicBezTo>
                <a:close/>
                <a:moveTo>
                  <a:pt x="51787" y="98164"/>
                </a:moveTo>
                <a:cubicBezTo>
                  <a:pt x="26183" y="98164"/>
                  <a:pt x="5507" y="77487"/>
                  <a:pt x="5507" y="51787"/>
                </a:cubicBezTo>
                <a:cubicBezTo>
                  <a:pt x="5507" y="26183"/>
                  <a:pt x="26183" y="5507"/>
                  <a:pt x="51787" y="5507"/>
                </a:cubicBezTo>
                <a:cubicBezTo>
                  <a:pt x="77487" y="5507"/>
                  <a:pt x="98164" y="26183"/>
                  <a:pt x="98164" y="51787"/>
                </a:cubicBezTo>
                <a:cubicBezTo>
                  <a:pt x="98164" y="77487"/>
                  <a:pt x="77487" y="98164"/>
                  <a:pt x="51787" y="9816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11510"/>
            <a:ext cx="8520600" cy="5727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investigations </a:t>
            </a:r>
          </a:p>
        </p:txBody>
      </p:sp>
      <p:sp>
        <p:nvSpPr>
          <p:cNvPr id="4" name="Shape 343"/>
          <p:cNvSpPr/>
          <p:nvPr/>
        </p:nvSpPr>
        <p:spPr>
          <a:xfrm>
            <a:off x="395536" y="273451"/>
            <a:ext cx="923100" cy="923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227" y="115362"/>
                </a:moveTo>
                <a:lnTo>
                  <a:pt x="90241" y="86473"/>
                </a:lnTo>
                <a:cubicBezTo>
                  <a:pt x="98454" y="77198"/>
                  <a:pt x="103671" y="65217"/>
                  <a:pt x="103671" y="51787"/>
                </a:cubicBezTo>
                <a:cubicBezTo>
                  <a:pt x="103671" y="23188"/>
                  <a:pt x="80483" y="0"/>
                  <a:pt x="51787" y="0"/>
                </a:cubicBezTo>
                <a:cubicBezTo>
                  <a:pt x="23188" y="0"/>
                  <a:pt x="0" y="23188"/>
                  <a:pt x="0" y="51787"/>
                </a:cubicBezTo>
                <a:cubicBezTo>
                  <a:pt x="0" y="80483"/>
                  <a:pt x="23188" y="103671"/>
                  <a:pt x="51787" y="103671"/>
                </a:cubicBezTo>
                <a:cubicBezTo>
                  <a:pt x="65217" y="103671"/>
                  <a:pt x="77198" y="98454"/>
                  <a:pt x="86473" y="90241"/>
                </a:cubicBezTo>
                <a:lnTo>
                  <a:pt x="115362" y="119130"/>
                </a:lnTo>
                <a:cubicBezTo>
                  <a:pt x="115942" y="119710"/>
                  <a:pt x="116425" y="120000"/>
                  <a:pt x="117294" y="120000"/>
                </a:cubicBezTo>
                <a:cubicBezTo>
                  <a:pt x="118937" y="120000"/>
                  <a:pt x="120000" y="118937"/>
                  <a:pt x="120000" y="117294"/>
                </a:cubicBezTo>
                <a:cubicBezTo>
                  <a:pt x="120000" y="116425"/>
                  <a:pt x="119710" y="115942"/>
                  <a:pt x="119227" y="115362"/>
                </a:cubicBezTo>
                <a:close/>
                <a:moveTo>
                  <a:pt x="51787" y="98164"/>
                </a:moveTo>
                <a:cubicBezTo>
                  <a:pt x="26183" y="98164"/>
                  <a:pt x="5507" y="77487"/>
                  <a:pt x="5507" y="51787"/>
                </a:cubicBezTo>
                <a:cubicBezTo>
                  <a:pt x="5507" y="26183"/>
                  <a:pt x="26183" y="5507"/>
                  <a:pt x="51787" y="5507"/>
                </a:cubicBezTo>
                <a:cubicBezTo>
                  <a:pt x="77487" y="5507"/>
                  <a:pt x="98164" y="26183"/>
                  <a:pt x="98164" y="51787"/>
                </a:cubicBezTo>
                <a:cubicBezTo>
                  <a:pt x="98164" y="77487"/>
                  <a:pt x="77487" y="98164"/>
                  <a:pt x="51787" y="98164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1563638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The following tests are </a:t>
            </a:r>
            <a:r>
              <a:rPr lang="en-US" b="1" u="sng" dirty="0"/>
              <a:t>not</a:t>
            </a:r>
            <a:r>
              <a:rPr lang="en-US" b="1" dirty="0"/>
              <a:t> necessary to confirm diagnosis in people who meet the diagnostic criteria for irritable bowel syndrome: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6852" y="22117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ultrasound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rigid/flexible sigmoidoscopy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colonoscopy, barium enema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thyroid function test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faecal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ova and parasite test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</a:rPr>
              <a:t>faecal</a:t>
            </a:r>
            <a:r>
              <a:rPr lang="en-US" dirty="0">
                <a:solidFill>
                  <a:srgbClr val="002060"/>
                </a:solidFill>
              </a:rPr>
              <a:t> occult blood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hydrogen breath test (for lactose intolerance and bacterial overgrowth).</a:t>
            </a:r>
          </a:p>
        </p:txBody>
      </p:sp>
    </p:spTree>
    <p:extLst>
      <p:ext uri="{BB962C8B-B14F-4D97-AF65-F5344CB8AC3E}">
        <p14:creationId xmlns:p14="http://schemas.microsoft.com/office/powerpoint/2010/main" val="34419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8520600" cy="5727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91" y="1275606"/>
            <a:ext cx="8520600" cy="341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Patients need “Basic” and “Beyond Basic” education regarding IBS</a:t>
            </a:r>
          </a:p>
          <a:p>
            <a:r>
              <a:rPr lang="en-US" dirty="0" smtClean="0"/>
              <a:t>Help seeking behavior need to be modified to decrease costs spent on acute attacks.</a:t>
            </a:r>
          </a:p>
          <a:p>
            <a:pPr marL="205740" lvl="1"/>
            <a:endParaRPr lang="en-US" dirty="0"/>
          </a:p>
        </p:txBody>
      </p:sp>
      <p:sp>
        <p:nvSpPr>
          <p:cNvPr id="4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7355" y="330745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Wingdings" pitchFamily="2" charset="2"/>
              <a:buChar char="ü"/>
            </a:pPr>
            <a:r>
              <a:rPr lang="en-US" dirty="0"/>
              <a:t>Dealing with symptoms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en-US" dirty="0"/>
              <a:t>What are the worrying symptoms?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en-US" dirty="0"/>
              <a:t>When to seek help?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77355" y="1347614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001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Management </a:t>
            </a:r>
            <a:endParaRPr lang="x-none" sz="4000" dirty="0">
              <a:solidFill>
                <a:srgbClr val="C00000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L</a:t>
            </a:r>
            <a:r>
              <a:rPr lang="en-US" sz="2300" b="1" dirty="0" smtClean="0">
                <a:solidFill>
                  <a:srgbClr val="002060"/>
                </a:solidFill>
              </a:rPr>
              <a:t>ife style</a:t>
            </a:r>
            <a:r>
              <a:rPr lang="en-US" dirty="0" smtClean="0"/>
              <a:t>: </a:t>
            </a:r>
          </a:p>
          <a:p>
            <a:endParaRPr lang="en-US" sz="2300" b="1" dirty="0">
              <a:solidFill>
                <a:srgbClr val="002060"/>
              </a:solidFill>
            </a:endParaRPr>
          </a:p>
          <a:p>
            <a:r>
              <a:rPr lang="en-US" sz="2300" b="1" dirty="0" smtClean="0">
                <a:solidFill>
                  <a:srgbClr val="002060"/>
                </a:solidFill>
              </a:rPr>
              <a:t>Diet: </a:t>
            </a:r>
          </a:p>
          <a:p>
            <a:endParaRPr lang="x-none" dirty="0"/>
          </a:p>
        </p:txBody>
      </p:sp>
      <p:sp>
        <p:nvSpPr>
          <p:cNvPr id="4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5416" y="285978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Regular meals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Decrease caffeine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Increase fiber?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Probiotics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If persistent </a:t>
            </a:r>
            <a:r>
              <a:rPr lang="en-US" dirty="0">
                <a:sym typeface="Wingdings"/>
              </a:rPr>
              <a:t> specific food avoidance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23528" y="17869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Reduce </a:t>
            </a:r>
            <a:r>
              <a:rPr lang="en-US" dirty="0"/>
              <a:t>stress, increase leisure and relaxation </a:t>
            </a:r>
            <a:r>
              <a:rPr lang="en-US" dirty="0" smtClean="0"/>
              <a:t>time </a:t>
            </a:r>
          </a:p>
          <a:p>
            <a:r>
              <a:rPr lang="en-US" dirty="0" smtClean="0"/>
              <a:t> - Increase physical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719736" y="22833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468560" y="335025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93478" y="1445879"/>
            <a:ext cx="6636815" cy="310132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People with irritable bowel syndrome may suffer from either constipation only or diarrhea only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8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Truth</a:t>
            </a:r>
          </a:p>
          <a:p>
            <a:r>
              <a:rPr lang="en-US" sz="2400" b="1" dirty="0" smtClean="0">
                <a:latin typeface="Century Gothic" pitchFamily="34" charset="0"/>
              </a:rPr>
              <a:t>False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Management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520600" cy="3416400"/>
          </a:xfrm>
        </p:spPr>
        <p:txBody>
          <a:bodyPr>
            <a:normAutofit/>
          </a:bodyPr>
          <a:lstStyle/>
          <a:p>
            <a:r>
              <a:rPr lang="en-US" sz="2200" b="1" dirty="0"/>
              <a:t>Pharmacological</a:t>
            </a:r>
            <a:r>
              <a:rPr lang="en-US" sz="2200" b="1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200" b="1" dirty="0" smtClean="0"/>
              <a:t>Psychological: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Mainly in refractory IBS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74076" y="17610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Antispasmodics</a:t>
            </a:r>
            <a:r>
              <a:rPr lang="en-US" sz="1800" dirty="0"/>
              <a:t> (</a:t>
            </a:r>
            <a:r>
              <a:rPr lang="en-US" sz="1800" dirty="0" err="1"/>
              <a:t>otilonium</a:t>
            </a:r>
            <a:r>
              <a:rPr lang="en-US" sz="1800" dirty="0"/>
              <a:t>, </a:t>
            </a:r>
            <a:r>
              <a:rPr lang="en-US" sz="1800" dirty="0" err="1"/>
              <a:t>hyoscine</a:t>
            </a:r>
            <a:r>
              <a:rPr lang="en-US" sz="1800" dirty="0"/>
              <a:t>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Constipation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 </a:t>
            </a:r>
            <a:r>
              <a:rPr lang="en-US" sz="1800" dirty="0">
                <a:sym typeface="Wingdings"/>
              </a:rPr>
              <a:t>laxatives (osmotic, </a:t>
            </a:r>
            <a:r>
              <a:rPr lang="en-US" sz="1800" dirty="0" err="1">
                <a:sym typeface="Wingdings"/>
              </a:rPr>
              <a:t>linaclotide</a:t>
            </a:r>
            <a:r>
              <a:rPr lang="en-US" sz="1800" dirty="0">
                <a:sym typeface="Wingdings"/>
              </a:rPr>
              <a:t>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Diarrhea  </a:t>
            </a:r>
            <a:r>
              <a:rPr lang="en-US" sz="1800" dirty="0" err="1">
                <a:sym typeface="Wingdings"/>
              </a:rPr>
              <a:t>antimotility</a:t>
            </a:r>
            <a:r>
              <a:rPr lang="en-US" sz="1800" dirty="0">
                <a:sym typeface="Wingdings"/>
              </a:rPr>
              <a:t> (</a:t>
            </a:r>
            <a:r>
              <a:rPr lang="en-US" sz="1800" dirty="0" err="1">
                <a:sym typeface="Wingdings"/>
              </a:rPr>
              <a:t>loperamide</a:t>
            </a:r>
            <a:r>
              <a:rPr lang="en-US" sz="1800" dirty="0">
                <a:sym typeface="Wingdings"/>
              </a:rPr>
              <a:t>) 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TCAs </a:t>
            </a:r>
            <a:r>
              <a:rPr lang="en-US" sz="1800" dirty="0">
                <a:sym typeface="Wingdings"/>
              </a:rPr>
              <a:t>(amitriptyline)  or SSRIs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74076" y="37238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Cognitive behavioral therapy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(CBT)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Hypnotherapy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Psychotherapy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1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Management</a:t>
            </a:r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 general</a:t>
            </a:r>
            <a:r>
              <a:rPr lang="en-US" sz="2200" dirty="0" smtClean="0"/>
              <a:t>:</a:t>
            </a:r>
            <a:endParaRPr lang="en-US" sz="2200" dirty="0"/>
          </a:p>
          <a:p>
            <a:pPr lvl="1">
              <a:buFont typeface="Wingdings" charset="2"/>
              <a:buChar char="ü"/>
            </a:pPr>
            <a:r>
              <a:rPr lang="en-US" sz="1800" dirty="0"/>
              <a:t>Does not affect quality of life </a:t>
            </a:r>
            <a:r>
              <a:rPr lang="en-US" sz="1800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1800" dirty="0">
                <a:sym typeface="Wingdings"/>
              </a:rPr>
              <a:t> Diet and life style changes only </a:t>
            </a:r>
          </a:p>
          <a:p>
            <a:pPr lvl="1">
              <a:buFont typeface="Wingdings" charset="2"/>
              <a:buChar char="ü"/>
            </a:pPr>
            <a:r>
              <a:rPr lang="en-US" sz="1800" dirty="0">
                <a:sym typeface="Wingdings"/>
              </a:rPr>
              <a:t>Effects quality of life </a:t>
            </a:r>
            <a:r>
              <a:rPr lang="en-US" sz="1800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1800" dirty="0">
                <a:sym typeface="Wingdings"/>
              </a:rPr>
              <a:t> Diet, life style changes and pharmacological therapy </a:t>
            </a:r>
            <a:endParaRPr lang="en-US" sz="1800" dirty="0"/>
          </a:p>
        </p:txBody>
      </p:sp>
      <p:sp>
        <p:nvSpPr>
          <p:cNvPr id="4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6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Agreed between physician and patient.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Depends on response of the person’s symptoms to intervention.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‘Red flag’ </a:t>
            </a:r>
            <a:r>
              <a:rPr lang="en-US" sz="2200" dirty="0" smtClean="0"/>
              <a:t>symptoms should prompt </a:t>
            </a:r>
            <a:r>
              <a:rPr lang="en-US" sz="2200" u="sng" dirty="0" smtClean="0"/>
              <a:t>further investigation and/or referral to secondary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When to Refer to a specialist?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3637"/>
            <a:ext cx="8580780" cy="3005237"/>
          </a:xfrm>
        </p:spPr>
        <p:txBody>
          <a:bodyPr/>
          <a:lstStyle/>
          <a:p>
            <a:r>
              <a:rPr lang="en-US" sz="2200" b="1" dirty="0" smtClean="0"/>
              <a:t>Refer when there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More than minimal rectal bleeding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Weight loss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Unexplained iron </a:t>
            </a:r>
            <a:r>
              <a:rPr lang="en-US" dirty="0" smtClean="0">
                <a:latin typeface="Century Gothic" pitchFamily="34" charset="0"/>
              </a:rPr>
              <a:t>deficiency anemia</a:t>
            </a:r>
            <a:endParaRPr lang="en-US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Nocturnal symptoms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Family </a:t>
            </a:r>
            <a:r>
              <a:rPr lang="en-US" dirty="0" smtClean="0">
                <a:latin typeface="Century Gothic" pitchFamily="34" charset="0"/>
              </a:rPr>
              <a:t>history </a:t>
            </a:r>
            <a:r>
              <a:rPr lang="en-US" dirty="0" smtClean="0">
                <a:latin typeface="Century Gothic" pitchFamily="34" charset="0"/>
              </a:rPr>
              <a:t>of </a:t>
            </a:r>
            <a:r>
              <a:rPr lang="en-US" dirty="0" smtClean="0">
                <a:latin typeface="Century Gothic" pitchFamily="34" charset="0"/>
              </a:rPr>
              <a:t>Colorectal </a:t>
            </a:r>
            <a:r>
              <a:rPr lang="en-US" dirty="0" smtClean="0">
                <a:latin typeface="Century Gothic" pitchFamily="34" charset="0"/>
              </a:rPr>
              <a:t>cancer IBD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 Celiac disease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  <a:hlinkClick r:id="rId2"/>
              </a:rPr>
              <a:t>Lactose intolerance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9" y="1347614"/>
            <a:ext cx="4405351" cy="3649099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72685"/>
            <a:ext cx="5112568" cy="28803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dirty="0">
                <a:solidFill>
                  <a:srgbClr val="C00000"/>
                </a:solidFill>
              </a:rPr>
              <a:t>People with lactose intolerance </a:t>
            </a:r>
            <a:r>
              <a:rPr lang="en-US" sz="1900" dirty="0"/>
              <a:t>are unable to fully digest the sugar (lactose) in milk. As a result, they have diarrhea, gas and bloating after eating or drinking dairy </a:t>
            </a:r>
            <a:r>
              <a:rPr lang="en-US" sz="1900" dirty="0" smtClean="0"/>
              <a:t>products.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C00000"/>
                </a:solidFill>
              </a:rPr>
              <a:t>A </a:t>
            </a:r>
            <a:r>
              <a:rPr lang="en-US" sz="1900" dirty="0">
                <a:solidFill>
                  <a:srgbClr val="C00000"/>
                </a:solidFill>
              </a:rPr>
              <a:t>deficiency of lactase</a:t>
            </a:r>
            <a:r>
              <a:rPr lang="en-US" sz="1900" dirty="0"/>
              <a:t> — an enzyme produced in your small intestine — is usually responsible for lactose intolerance</a:t>
            </a:r>
            <a:endParaRPr lang="ar-SA" sz="1900" dirty="0"/>
          </a:p>
        </p:txBody>
      </p:sp>
    </p:spTree>
    <p:extLst>
      <p:ext uri="{BB962C8B-B14F-4D97-AF65-F5344CB8AC3E}">
        <p14:creationId xmlns:p14="http://schemas.microsoft.com/office/powerpoint/2010/main" val="19210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55576" y="389742"/>
            <a:ext cx="2808000" cy="755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Symptoms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idx="1"/>
          </p:nvPr>
        </p:nvSpPr>
        <p:spPr>
          <a:xfrm>
            <a:off x="755576" y="1399579"/>
            <a:ext cx="2808000" cy="34143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Diarrhea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Abdominal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cramps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Bloating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Gas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عنصر نائب للمحتوى 2"/>
          <p:cNvSpPr txBox="1">
            <a:spLocks/>
          </p:cNvSpPr>
          <p:nvPr/>
        </p:nvSpPr>
        <p:spPr>
          <a:xfrm>
            <a:off x="5112148" y="1389600"/>
            <a:ext cx="2808000" cy="34143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Lactose tolerance test.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Hydrogen breath test.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Stool acidity test.</a:t>
            </a:r>
          </a:p>
        </p:txBody>
      </p:sp>
      <p:sp>
        <p:nvSpPr>
          <p:cNvPr id="20" name="Title 14"/>
          <p:cNvSpPr txBox="1">
            <a:spLocks/>
          </p:cNvSpPr>
          <p:nvPr/>
        </p:nvSpPr>
        <p:spPr>
          <a:xfrm>
            <a:off x="4931904" y="389742"/>
            <a:ext cx="3168488" cy="755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4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Tests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Risk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factors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/>
              <a:t>age</a:t>
            </a:r>
            <a:r>
              <a:rPr lang="en-US" sz="2000" b="1" dirty="0"/>
              <a:t>.</a:t>
            </a:r>
            <a:r>
              <a:rPr lang="en-US" sz="2000" dirty="0">
                <a:solidFill>
                  <a:srgbClr val="92D050"/>
                </a:solidFill>
              </a:rPr>
              <a:t> 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(usually appears in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adulthood.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It’s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uncommon in babies and young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children)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Ethnicity.</a:t>
            </a:r>
            <a:r>
              <a:rPr lang="en-US" dirty="0"/>
              <a:t> 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(common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in people of African, Asian, Hispanic and American Indian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descent)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Premature birth.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/>
              <a:t>Diseases </a:t>
            </a:r>
            <a:r>
              <a:rPr lang="en-US" sz="2000" b="1" dirty="0"/>
              <a:t>affecting the small intestine.</a:t>
            </a:r>
            <a:r>
              <a:rPr lang="en-US" sz="2000" dirty="0"/>
              <a:t> 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(bacterial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overgrowth, celiac disease and Crohn's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disease)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Certain cancer treatments.</a:t>
            </a:r>
            <a:endParaRPr lang="ar-SA" sz="2000" dirty="0"/>
          </a:p>
          <a:p>
            <a:pPr>
              <a:lnSpc>
                <a:spcPct val="15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360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Treatments and drugs</a:t>
            </a: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</a:br>
            <a:endParaRPr lang="ar-SA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1779662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Avoiding large servings of milk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and other dairy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Including small servings of dairy products in your regular meals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Eating and drinking lactose-reduced ice cream and milk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Drinking regular milk after you add a liquid or powder to it to break down the lactose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Maintain good nutrition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8" name="Shape 330"/>
          <p:cNvSpPr/>
          <p:nvPr/>
        </p:nvSpPr>
        <p:spPr>
          <a:xfrm>
            <a:off x="5432137" y="1324970"/>
            <a:ext cx="3441177" cy="362631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48"/>
          <p:cNvSpPr/>
          <p:nvPr/>
        </p:nvSpPr>
        <p:spPr>
          <a:xfrm>
            <a:off x="6195165" y="2129049"/>
            <a:ext cx="1915119" cy="2018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8942" y="1024206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There's currently no way to boost your body's production of lactase, but you can usually avoid the discomfort of lactose intolerance by</a:t>
            </a:r>
            <a:r>
              <a:rPr lang="en-US" dirty="0">
                <a:solidFill>
                  <a:srgbClr val="FF99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59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676578" y="94022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209963" y="260422"/>
            <a:ext cx="8140424" cy="38281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351457" y="1785032"/>
            <a:ext cx="6462807" cy="175019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latin typeface="Century Gothic" pitchFamily="34" charset="0"/>
              </a:rPr>
              <a:t>People suffering from irritable bowel syndrome for more than 10 years develop cancer.</a:t>
            </a:r>
          </a:p>
          <a:p>
            <a:endParaRPr lang="en-US" sz="1800" dirty="0" smtClean="0">
              <a:latin typeface="Century Gothic" pitchFamily="34" charset="0"/>
            </a:endParaRPr>
          </a:p>
          <a:p>
            <a:endParaRPr lang="en-US" sz="18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Truth</a:t>
            </a:r>
          </a:p>
          <a:p>
            <a:r>
              <a:rPr lang="en-US" sz="2400" b="1" dirty="0" smtClean="0">
                <a:latin typeface="Century Gothic" pitchFamily="34" charset="0"/>
              </a:rPr>
              <a:t>False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676578" y="94022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209963" y="260422"/>
            <a:ext cx="8140424" cy="38281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351457" y="1785032"/>
            <a:ext cx="6462807" cy="175019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latin typeface="Century Gothic" pitchFamily="34" charset="0"/>
              </a:rPr>
              <a:t>People suffering from irritable bowel syndrome for more than 10 years develop cancer.</a:t>
            </a:r>
          </a:p>
          <a:p>
            <a:endParaRPr lang="en-US" sz="1800" dirty="0" smtClean="0">
              <a:latin typeface="Century Gothic" pitchFamily="34" charset="0"/>
            </a:endParaRPr>
          </a:p>
          <a:p>
            <a:endParaRPr lang="en-US" sz="18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Truth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False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783200" y="2270076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468560" y="286817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65169" y="1289304"/>
            <a:ext cx="7215143" cy="37861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Rectal bleeding is a common presentation of irritable bowel syndrome</a:t>
            </a:r>
            <a:endParaRPr lang="en-US" sz="1000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Truth</a:t>
            </a:r>
          </a:p>
          <a:p>
            <a:r>
              <a:rPr lang="en-US" sz="2000" b="1" dirty="0" smtClean="0">
                <a:latin typeface="Century Gothic" pitchFamily="34" charset="0"/>
              </a:rPr>
              <a:t>False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719736" y="22833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468560" y="335025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93478" y="1445879"/>
            <a:ext cx="6636815" cy="310132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People with irritable bowel syndrome may suffer from either constipation only or diarrhea only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8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Truth</a:t>
            </a:r>
          </a:p>
          <a:p>
            <a:r>
              <a:rPr lang="en-US" sz="2400" b="1" dirty="0" smtClean="0">
                <a:latin typeface="Century Gothic" pitchFamily="34" charset="0"/>
              </a:rPr>
              <a:t>False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719736" y="22833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468560" y="335025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93478" y="1445879"/>
            <a:ext cx="6636815" cy="310132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People with irritable bowel syndrome may suffer from either constipation only or diarrhea only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800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Truth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False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783200" y="2270076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468560" y="286817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65169" y="1289304"/>
            <a:ext cx="7215143" cy="37861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Rectal bleeding is a common presentation of irritable bowel syndrome</a:t>
            </a:r>
            <a:endParaRPr lang="en-US" sz="1000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Truth</a:t>
            </a:r>
          </a:p>
          <a:p>
            <a:r>
              <a:rPr lang="en-US" sz="2000" b="1" dirty="0" smtClean="0">
                <a:latin typeface="Century Gothic" pitchFamily="34" charset="0"/>
              </a:rPr>
              <a:t>False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783200" y="2270076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468560" y="286817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Century Gothic" pitchFamily="34" charset="0"/>
              </a:rPr>
              <a:t>True or False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65169" y="1289304"/>
            <a:ext cx="7215143" cy="37861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Rectal bleeding is a common presentation of irritable bowel syndrome</a:t>
            </a:r>
            <a:endParaRPr lang="en-US" sz="1000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Truth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False</a:t>
            </a:r>
            <a:endParaRPr lang="en-US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858836" y="22607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1069848" y="484632"/>
            <a:ext cx="7146040" cy="112298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sz="4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35496" y="1394280"/>
            <a:ext cx="7146040" cy="282660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Once other disease condition have been ruled out, a person can be considered for the diagnosis of irritable bowel syndrome if the symptoms were present for the last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27730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858836" y="22607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1069848" y="484632"/>
            <a:ext cx="7146040" cy="112298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sz="4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35496" y="1394280"/>
            <a:ext cx="7146040" cy="282660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Once other disease condition have been ruled out, a person can be considered for the diagnosis of irritable bowel syndrome if the symptoms were present for the last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10193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070521" y="2272809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181957" y="267494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512" y="1203940"/>
            <a:ext cx="10058400" cy="405079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latin typeface="Century Gothic" pitchFamily="34" charset="0"/>
              </a:rPr>
              <a:t>The following are typical symptoms of IBS except: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Abdominal pain improves with defecation.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Onset of abdominal discomfort is associated with changes in normal stool.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Progressive abdominal pain.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Change in frequency of stool.</a:t>
            </a:r>
          </a:p>
        </p:txBody>
      </p:sp>
    </p:spTree>
    <p:extLst>
      <p:ext uri="{BB962C8B-B14F-4D97-AF65-F5344CB8AC3E}">
        <p14:creationId xmlns:p14="http://schemas.microsoft.com/office/powerpoint/2010/main" val="3605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070521" y="2272809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181957" y="267494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512" y="1203940"/>
            <a:ext cx="10058400" cy="405079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latin typeface="Century Gothic" pitchFamily="34" charset="0"/>
              </a:rPr>
              <a:t>The following are typical symptoms of IBS except: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Abdominal pain improves with defecation.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Onset of abdominal discomfort is associated with changes in normal stool.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solidFill>
                  <a:srgbClr val="FF0000"/>
                </a:solidFill>
                <a:latin typeface="Century Gothic" pitchFamily="34" charset="0"/>
              </a:rPr>
              <a:t>Progressive abdominal pain.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Change in frequency of stool.</a:t>
            </a:r>
          </a:p>
        </p:txBody>
      </p:sp>
    </p:spTree>
    <p:extLst>
      <p:ext uri="{BB962C8B-B14F-4D97-AF65-F5344CB8AC3E}">
        <p14:creationId xmlns:p14="http://schemas.microsoft.com/office/powerpoint/2010/main" val="5082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dirty="0" err="1" smtClean="0">
                <a:cs typeface="+mj-cs"/>
              </a:rPr>
              <a:t>Refrences</a:t>
            </a:r>
            <a:endParaRPr lang="en-US" sz="2400" dirty="0"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560" y="1347614"/>
            <a:ext cx="8254680" cy="40507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UpToDate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https://www.uptodate.com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NICE Guidelines </a:t>
            </a:r>
            <a:r>
              <a:rPr lang="en-US" b="1" dirty="0" smtClean="0">
                <a:hlinkClick r:id="rId3"/>
              </a:rPr>
              <a:t>https://www.nice.org.uk/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Healthy Bowel Guide </a:t>
            </a:r>
            <a:r>
              <a:rPr lang="en-US" b="1" dirty="0" smtClean="0">
                <a:hlinkClick r:id="rId4"/>
              </a:rPr>
              <a:t>http://www.cnwl.nhs.uk/wp-content/uploads/Healthy_Bowel-_Patient_Information_leaflet.pdf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Lecture of Prof. A </a:t>
            </a:r>
            <a:r>
              <a:rPr lang="en-US" b="1" dirty="0" err="1" smtClean="0"/>
              <a:t>Aljebreen</a:t>
            </a:r>
            <a:r>
              <a:rPr lang="en-US" b="1" dirty="0" smtClean="0"/>
              <a:t>, titled “abdominal pain and IBS” department of medicine, KSU/KKUH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475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Shape 584" descr="typewriter-801921_1920.jpg"/>
          <p:cNvPicPr preferRelativeResize="0"/>
          <p:nvPr/>
        </p:nvPicPr>
        <p:blipFill rotWithShape="1">
          <a:blip r:embed="rId3">
            <a:alphaModFix/>
          </a:blip>
          <a:srcRect t="7805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195300" y="252450"/>
            <a:ext cx="8753400" cy="46386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 txBox="1"/>
          <p:nvPr/>
        </p:nvSpPr>
        <p:spPr>
          <a:xfrm>
            <a:off x="1152150" y="18620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2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Thank You</a:t>
            </a:r>
          </a:p>
        </p:txBody>
      </p:sp>
      <p:grpSp>
        <p:nvGrpSpPr>
          <p:cNvPr id="588" name="Shape 588"/>
          <p:cNvGrpSpPr/>
          <p:nvPr/>
        </p:nvGrpSpPr>
        <p:grpSpPr>
          <a:xfrm>
            <a:off x="2447910" y="3134064"/>
            <a:ext cx="781133" cy="60237"/>
            <a:chOff x="1318125" y="1398800"/>
            <a:chExt cx="1050900" cy="60225"/>
          </a:xfrm>
        </p:grpSpPr>
        <p:cxnSp>
          <p:nvCxnSpPr>
            <p:cNvPr id="589" name="Shape 589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0" name="Shape 590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591" name="Shape 591"/>
          <p:cNvGrpSpPr/>
          <p:nvPr/>
        </p:nvGrpSpPr>
        <p:grpSpPr>
          <a:xfrm>
            <a:off x="5924535" y="3134064"/>
            <a:ext cx="781133" cy="60237"/>
            <a:chOff x="1318125" y="1398800"/>
            <a:chExt cx="1050900" cy="60225"/>
          </a:xfrm>
        </p:grpSpPr>
        <p:cxnSp>
          <p:nvCxnSpPr>
            <p:cNvPr id="592" name="Shape 592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3" name="Shape 593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594" name="Shape 594"/>
          <p:cNvSpPr txBox="1"/>
          <p:nvPr/>
        </p:nvSpPr>
        <p:spPr>
          <a:xfrm>
            <a:off x="2867100" y="2933637"/>
            <a:ext cx="34098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9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858836" y="22607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1069848" y="484632"/>
            <a:ext cx="7146040" cy="112298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sz="4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35496" y="1394280"/>
            <a:ext cx="7146040" cy="282660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Once other disease condition have been ruled out, a person can be considered for the diagnosis of irritable bowel syndrome if the symptoms were present for the last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28780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070521" y="2272809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Title 1"/>
          <p:cNvSpPr txBox="1">
            <a:spLocks/>
          </p:cNvSpPr>
          <p:nvPr/>
        </p:nvSpPr>
        <p:spPr>
          <a:xfrm>
            <a:off x="-181957" y="267494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179512" y="1203940"/>
            <a:ext cx="10058400" cy="405079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latin typeface="Century Gothic" pitchFamily="34" charset="0"/>
              </a:rPr>
              <a:t>The following are typical symptoms of IBS except: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Abdominal pain improves with defecation.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Onset of abdominal discomfort is associated with changes in normal stool.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Progressive abdominal pain.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600" b="1" dirty="0" smtClean="0">
                <a:latin typeface="Century Gothic" pitchFamily="34" charset="0"/>
              </a:rPr>
              <a:t>Change in frequency of stool.</a:t>
            </a:r>
          </a:p>
        </p:txBody>
      </p:sp>
    </p:spTree>
    <p:extLst>
      <p:ext uri="{BB962C8B-B14F-4D97-AF65-F5344CB8AC3E}">
        <p14:creationId xmlns:p14="http://schemas.microsoft.com/office/powerpoint/2010/main" val="19532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52536" y="429768"/>
            <a:ext cx="10058400" cy="16093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Normal bowel movements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1707654"/>
            <a:ext cx="8496944" cy="40782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N</a:t>
            </a:r>
            <a:r>
              <a:rPr lang="en-US" sz="2000" dirty="0" smtClean="0"/>
              <a:t>ormal bowel movement is between </a:t>
            </a:r>
            <a:r>
              <a:rPr lang="en-US" sz="2000" dirty="0" smtClean="0"/>
              <a:t>three times a day to three times a week.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Problems arises when bowel movements frequency decreases or increases.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Control loss of bowel sphincters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04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68560" y="267494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bowel movement Disorders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491630"/>
            <a:ext cx="7740352" cy="288032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Diarrhea</a:t>
            </a:r>
          </a:p>
          <a:p>
            <a:pPr lvl="1"/>
            <a:r>
              <a:rPr lang="en-US" sz="2200" dirty="0" smtClean="0"/>
              <a:t>Passage of loose or watery stools, typically at least three times in a 24-hour period</a:t>
            </a:r>
          </a:p>
          <a:p>
            <a:pPr marL="274320" lvl="1"/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Constipation</a:t>
            </a:r>
          </a:p>
          <a:p>
            <a:pPr lvl="1"/>
            <a:r>
              <a:rPr lang="en-US" sz="2200" dirty="0" smtClean="0"/>
              <a:t>Stool frequency of less than three per week</a:t>
            </a:r>
          </a:p>
          <a:p>
            <a:pPr marL="274320" lvl="1"/>
            <a:endParaRPr lang="en-US" sz="2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Irritable Bowel Syndrome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5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504148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rgbClr val="2CACE9"/>
                </a:solidFill>
                <a:latin typeface="Impact"/>
                <a:ea typeface="Impact"/>
                <a:cs typeface="Impact"/>
              </a:rPr>
              <a:t>DIARRHEA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635646"/>
            <a:ext cx="8352928" cy="38164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Diarrhea is </a:t>
            </a:r>
            <a:r>
              <a:rPr lang="en-US" sz="2000" dirty="0" smtClean="0"/>
              <a:t>defined by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World Health Organization as having three or more loose or liquid stools per day, or as having more stools than is normal for that person</a:t>
            </a: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/>
              <a:t>Acute diarrhea is defined as an abnormally frequent discharge of semisolid or fluid fecal matter from the bowel, lasting less than 14 days, by World Gastroenterology Organization.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1704</Words>
  <Application>Microsoft Macintosh PowerPoint</Application>
  <PresentationFormat>On-screen Show (16:9)</PresentationFormat>
  <Paragraphs>319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Century Gothic</vt:lpstr>
      <vt:lpstr>Covered By Your Grace</vt:lpstr>
      <vt:lpstr>Impact</vt:lpstr>
      <vt:lpstr>Wingdings</vt:lpstr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Bristol stool form scale</vt:lpstr>
      <vt:lpstr>Classification of IBS</vt:lpstr>
      <vt:lpstr>Diagnosis</vt:lpstr>
      <vt:lpstr>Rome IV ibs Criteria </vt:lpstr>
      <vt:lpstr>Diagnosis (NICE Guidelines)</vt:lpstr>
      <vt:lpstr>Alarming Symptoms !!!</vt:lpstr>
      <vt:lpstr>Physical Examination</vt:lpstr>
      <vt:lpstr>Abdominal examination </vt:lpstr>
      <vt:lpstr>investigations </vt:lpstr>
      <vt:lpstr>investigations </vt:lpstr>
      <vt:lpstr>Management</vt:lpstr>
      <vt:lpstr>Management </vt:lpstr>
      <vt:lpstr>Management </vt:lpstr>
      <vt:lpstr>Management </vt:lpstr>
      <vt:lpstr>Follow up</vt:lpstr>
      <vt:lpstr>When to Refer to a specialist?</vt:lpstr>
      <vt:lpstr>Lactose intolerance </vt:lpstr>
      <vt:lpstr>Symptoms</vt:lpstr>
      <vt:lpstr>Risk factors </vt:lpstr>
      <vt:lpstr>Treatments and drugs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عامر</cp:lastModifiedBy>
  <cp:revision>31</cp:revision>
  <dcterms:modified xsi:type="dcterms:W3CDTF">2016-12-22T09:53:08Z</dcterms:modified>
</cp:coreProperties>
</file>