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7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32" r:id="rId11"/>
    <p:sldId id="267" r:id="rId12"/>
    <p:sldId id="266" r:id="rId13"/>
    <p:sldId id="282" r:id="rId14"/>
    <p:sldId id="284" r:id="rId15"/>
    <p:sldId id="326" r:id="rId16"/>
    <p:sldId id="269" r:id="rId17"/>
    <p:sldId id="270" r:id="rId18"/>
    <p:sldId id="271" r:id="rId19"/>
    <p:sldId id="272" r:id="rId20"/>
    <p:sldId id="32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7" r:id="rId30"/>
    <p:sldId id="288" r:id="rId31"/>
    <p:sldId id="289" r:id="rId32"/>
    <p:sldId id="290" r:id="rId33"/>
    <p:sldId id="291" r:id="rId34"/>
    <p:sldId id="292" r:id="rId35"/>
    <p:sldId id="324" r:id="rId36"/>
    <p:sldId id="293" r:id="rId37"/>
    <p:sldId id="294" r:id="rId38"/>
    <p:sldId id="295" r:id="rId39"/>
    <p:sldId id="297" r:id="rId40"/>
    <p:sldId id="298" r:id="rId41"/>
    <p:sldId id="299" r:id="rId42"/>
    <p:sldId id="301" r:id="rId43"/>
    <p:sldId id="328" r:id="rId44"/>
    <p:sldId id="300" r:id="rId45"/>
    <p:sldId id="302" r:id="rId46"/>
    <p:sldId id="304" r:id="rId47"/>
    <p:sldId id="296" r:id="rId48"/>
    <p:sldId id="306" r:id="rId49"/>
    <p:sldId id="308" r:id="rId50"/>
    <p:sldId id="309" r:id="rId51"/>
    <p:sldId id="310" r:id="rId52"/>
    <p:sldId id="312" r:id="rId53"/>
    <p:sldId id="330" r:id="rId54"/>
    <p:sldId id="314" r:id="rId55"/>
    <p:sldId id="316" r:id="rId56"/>
    <p:sldId id="331" r:id="rId57"/>
    <p:sldId id="318" r:id="rId58"/>
    <p:sldId id="319" r:id="rId59"/>
    <p:sldId id="320" r:id="rId60"/>
    <p:sldId id="321" r:id="rId61"/>
    <p:sldId id="322" r:id="rId62"/>
    <p:sldId id="31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4"/>
    <p:restoredTop sz="89165"/>
  </p:normalViewPr>
  <p:slideViewPr>
    <p:cSldViewPr snapToGrid="0" snapToObjects="1">
      <p:cViewPr>
        <p:scale>
          <a:sx n="82" d="100"/>
          <a:sy n="82" d="100"/>
        </p:scale>
        <p:origin x="4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image" Target="../media/image14.jpg"/><Relationship Id="rId2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5" Type="http://schemas.openxmlformats.org/officeDocument/2006/relationships/image" Target="../media/image9.jpg"/><Relationship Id="rId6" Type="http://schemas.openxmlformats.org/officeDocument/2006/relationships/image" Target="../media/image34.jpeg"/><Relationship Id="rId1" Type="http://schemas.openxmlformats.org/officeDocument/2006/relationships/image" Target="../media/image30.jpeg"/><Relationship Id="rId2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image" Target="../media/image14.jpg"/><Relationship Id="rId2" Type="http://schemas.openxmlformats.org/officeDocument/2006/relationships/image" Target="../media/image7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5" Type="http://schemas.openxmlformats.org/officeDocument/2006/relationships/image" Target="../media/image9.jpg"/><Relationship Id="rId6" Type="http://schemas.openxmlformats.org/officeDocument/2006/relationships/image" Target="../media/image34.jpeg"/><Relationship Id="rId1" Type="http://schemas.openxmlformats.org/officeDocument/2006/relationships/image" Target="../media/image30.jpeg"/><Relationship Id="rId2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C734F-4806-0A43-B5E6-6A51AD139B6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AEE8A-7D48-D24A-89EC-7FAF3D6A701D}">
      <dgm:prSet phldrT="[Text]" custT="1"/>
      <dgm:spPr/>
      <dgm:t>
        <a:bodyPr/>
        <a:lstStyle/>
        <a:p>
          <a:r>
            <a:rPr lang="en-US" sz="2000" dirty="0" smtClean="0"/>
            <a:t>Maternal mortality ratio</a:t>
          </a:r>
          <a:endParaRPr lang="en-US" sz="2000" dirty="0"/>
        </a:p>
      </dgm:t>
    </dgm:pt>
    <dgm:pt modelId="{13E26DEC-1A98-E645-9D03-682B34AA8FBC}" type="parTrans" cxnId="{F3732B5C-EAC2-8948-B6CE-BCB62E912851}">
      <dgm:prSet/>
      <dgm:spPr/>
      <dgm:t>
        <a:bodyPr/>
        <a:lstStyle/>
        <a:p>
          <a:endParaRPr lang="en-US" sz="2000"/>
        </a:p>
      </dgm:t>
    </dgm:pt>
    <dgm:pt modelId="{4802F4C2-4651-6B40-89C1-2129D463911D}" type="sibTrans" cxnId="{F3732B5C-EAC2-8948-B6CE-BCB62E912851}">
      <dgm:prSet/>
      <dgm:spPr/>
      <dgm:t>
        <a:bodyPr/>
        <a:lstStyle/>
        <a:p>
          <a:endParaRPr lang="en-US" sz="2000"/>
        </a:p>
      </dgm:t>
    </dgm:pt>
    <dgm:pt modelId="{5601BD33-0426-294F-92AA-0CFB37197CA3}">
      <dgm:prSet phldrT="[Text]" custT="1"/>
      <dgm:spPr/>
      <dgm:t>
        <a:bodyPr/>
        <a:lstStyle/>
        <a:p>
          <a:r>
            <a:rPr lang="en-US" sz="2000" dirty="0" smtClean="0"/>
            <a:t>Under-five child mortality, with the proportion of newborn deaths</a:t>
          </a:r>
          <a:endParaRPr lang="en-US" sz="2000" dirty="0"/>
        </a:p>
      </dgm:t>
    </dgm:pt>
    <dgm:pt modelId="{661295D3-FFFD-8148-AD0D-63C1F2EDE69B}" type="parTrans" cxnId="{6DF5BD9C-257C-BA43-8E75-1E01253F2270}">
      <dgm:prSet/>
      <dgm:spPr/>
      <dgm:t>
        <a:bodyPr/>
        <a:lstStyle/>
        <a:p>
          <a:endParaRPr lang="en-US" sz="2000"/>
        </a:p>
      </dgm:t>
    </dgm:pt>
    <dgm:pt modelId="{9BC7F0C7-25B6-0C41-B50A-10533984182A}" type="sibTrans" cxnId="{6DF5BD9C-257C-BA43-8E75-1E01253F2270}">
      <dgm:prSet/>
      <dgm:spPr/>
      <dgm:t>
        <a:bodyPr/>
        <a:lstStyle/>
        <a:p>
          <a:endParaRPr lang="en-US" sz="2000"/>
        </a:p>
      </dgm:t>
    </dgm:pt>
    <dgm:pt modelId="{F8EF72F3-8C08-334D-8575-F2F008017E88}">
      <dgm:prSet custT="1"/>
      <dgm:spPr/>
      <dgm:t>
        <a:bodyPr/>
        <a:lstStyle/>
        <a:p>
          <a:r>
            <a:rPr lang="en-US" sz="2000" dirty="0" smtClean="0"/>
            <a:t>Children under five who are stunted</a:t>
          </a:r>
          <a:endParaRPr lang="en-US" sz="2000" dirty="0"/>
        </a:p>
      </dgm:t>
    </dgm:pt>
    <dgm:pt modelId="{1B16C4E9-DFEA-5E48-9397-65CCCCB10EEA}" type="parTrans" cxnId="{4D37D6AA-05BD-A541-9202-B4A5C92C364A}">
      <dgm:prSet/>
      <dgm:spPr/>
      <dgm:t>
        <a:bodyPr/>
        <a:lstStyle/>
        <a:p>
          <a:endParaRPr lang="en-US" sz="2000"/>
        </a:p>
      </dgm:t>
    </dgm:pt>
    <dgm:pt modelId="{EBD37C16-1935-9649-827B-2ECBBC6A104A}" type="sibTrans" cxnId="{4D37D6AA-05BD-A541-9202-B4A5C92C364A}">
      <dgm:prSet/>
      <dgm:spPr/>
      <dgm:t>
        <a:bodyPr/>
        <a:lstStyle/>
        <a:p>
          <a:endParaRPr lang="en-US" sz="2000"/>
        </a:p>
      </dgm:t>
    </dgm:pt>
    <dgm:pt modelId="{793C929C-BB51-8341-866B-82BC9F7B80D7}">
      <dgm:prSet custT="1"/>
      <dgm:spPr/>
      <dgm:t>
        <a:bodyPr/>
        <a:lstStyle/>
        <a:p>
          <a:r>
            <a:rPr lang="en-US" sz="2000" dirty="0" smtClean="0"/>
            <a:t>Proportion of demand for family planning satisfied</a:t>
          </a:r>
          <a:endParaRPr lang="en-US" sz="2000" dirty="0"/>
        </a:p>
      </dgm:t>
    </dgm:pt>
    <dgm:pt modelId="{7F41AFE4-C27C-7241-A9C6-B163D0238074}" type="parTrans" cxnId="{0A612693-B2DB-014F-B1B7-E0C8158F3EA8}">
      <dgm:prSet/>
      <dgm:spPr/>
      <dgm:t>
        <a:bodyPr/>
        <a:lstStyle/>
        <a:p>
          <a:endParaRPr lang="en-US" sz="2000"/>
        </a:p>
      </dgm:t>
    </dgm:pt>
    <dgm:pt modelId="{C50CD870-9766-6049-82A7-D3C4FDE1C635}" type="sibTrans" cxnId="{0A612693-B2DB-014F-B1B7-E0C8158F3EA8}">
      <dgm:prSet/>
      <dgm:spPr/>
      <dgm:t>
        <a:bodyPr/>
        <a:lstStyle/>
        <a:p>
          <a:endParaRPr lang="en-US" sz="2000"/>
        </a:p>
      </dgm:t>
    </dgm:pt>
    <dgm:pt modelId="{AABB1D4C-7646-214F-BE5F-6B3517CEDE00}">
      <dgm:prSet custT="1"/>
      <dgm:spPr/>
      <dgm:t>
        <a:bodyPr/>
        <a:lstStyle/>
        <a:p>
          <a:r>
            <a:rPr lang="en-US" sz="2000" dirty="0" smtClean="0"/>
            <a:t>Antenatal care coverage (at least four times during pregnancy)</a:t>
          </a:r>
          <a:endParaRPr lang="en-US" sz="2000" dirty="0"/>
        </a:p>
      </dgm:t>
    </dgm:pt>
    <dgm:pt modelId="{E3AAF9EC-11A5-B84F-AFA4-ACCD1BA169F0}" type="parTrans" cxnId="{890B2E95-BBD7-5B4A-AF53-E1434F799707}">
      <dgm:prSet/>
      <dgm:spPr/>
      <dgm:t>
        <a:bodyPr/>
        <a:lstStyle/>
        <a:p>
          <a:endParaRPr lang="en-US" sz="2000"/>
        </a:p>
      </dgm:t>
    </dgm:pt>
    <dgm:pt modelId="{569F7A10-1A95-3147-89DB-1A166B7754F6}" type="sibTrans" cxnId="{890B2E95-BBD7-5B4A-AF53-E1434F799707}">
      <dgm:prSet/>
      <dgm:spPr/>
      <dgm:t>
        <a:bodyPr/>
        <a:lstStyle/>
        <a:p>
          <a:endParaRPr lang="en-US" sz="2000"/>
        </a:p>
      </dgm:t>
    </dgm:pt>
    <dgm:pt modelId="{335E1D8A-AC27-C44F-8D5D-7301E050F57E}">
      <dgm:prSet custT="1"/>
      <dgm:spPr/>
      <dgm:t>
        <a:bodyPr/>
        <a:lstStyle/>
        <a:p>
          <a:r>
            <a:rPr lang="en-US" sz="2000" dirty="0" smtClean="0"/>
            <a:t>Antiretroviral (ARV) prophylaxis among </a:t>
          </a:r>
          <a:r>
            <a:rPr lang="en-US" sz="2000" dirty="0" err="1" smtClean="0"/>
            <a:t>HIVpositive</a:t>
          </a:r>
          <a:r>
            <a:rPr lang="en-US" sz="2000" dirty="0" smtClean="0"/>
            <a:t> pregnant women to prevent HIV transmission and antiretroviral therapy for [pregnant] women who are treatment-eligible
</a:t>
          </a:r>
          <a:endParaRPr lang="en-US" sz="2000" dirty="0"/>
        </a:p>
      </dgm:t>
    </dgm:pt>
    <dgm:pt modelId="{F4181846-14D7-404C-8C2F-3864FE04E6F8}" type="parTrans" cxnId="{37E5529E-B0E7-3F4E-95CB-1BD41E0906A5}">
      <dgm:prSet/>
      <dgm:spPr/>
      <dgm:t>
        <a:bodyPr/>
        <a:lstStyle/>
        <a:p>
          <a:endParaRPr lang="en-US" sz="2000"/>
        </a:p>
      </dgm:t>
    </dgm:pt>
    <dgm:pt modelId="{3692AD3C-9988-F64C-A058-25055CC37377}" type="sibTrans" cxnId="{37E5529E-B0E7-3F4E-95CB-1BD41E0906A5}">
      <dgm:prSet/>
      <dgm:spPr/>
      <dgm:t>
        <a:bodyPr/>
        <a:lstStyle/>
        <a:p>
          <a:endParaRPr lang="en-US" sz="2000"/>
        </a:p>
      </dgm:t>
    </dgm:pt>
    <dgm:pt modelId="{43B86602-577F-4742-BA2D-7E554EA249A5}" type="pres">
      <dgm:prSet presAssocID="{F45C734F-4806-0A43-B5E6-6A51AD139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4FE1C-56C4-9143-B5DB-5863D8E01F27}" type="pres">
      <dgm:prSet presAssocID="{E12AEE8A-7D48-D24A-89EC-7FAF3D6A70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15FC6-414B-A64F-9C83-ACE24DC1EE99}" type="pres">
      <dgm:prSet presAssocID="{4802F4C2-4651-6B40-89C1-2129D463911D}" presName="spacer" presStyleCnt="0"/>
      <dgm:spPr/>
    </dgm:pt>
    <dgm:pt modelId="{B22E344A-DBED-2B4F-877F-68A4D5923C9D}" type="pres">
      <dgm:prSet presAssocID="{5601BD33-0426-294F-92AA-0CFB37197CA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F871A-648D-6A4E-A651-D35959F48C52}" type="pres">
      <dgm:prSet presAssocID="{9BC7F0C7-25B6-0C41-B50A-10533984182A}" presName="spacer" presStyleCnt="0"/>
      <dgm:spPr/>
    </dgm:pt>
    <dgm:pt modelId="{0428384B-EE9B-C846-920E-45EA695FD46B}" type="pres">
      <dgm:prSet presAssocID="{F8EF72F3-8C08-334D-8575-F2F008017E8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F3F6-35FE-B844-B4CC-0B6D1B719566}" type="pres">
      <dgm:prSet presAssocID="{EBD37C16-1935-9649-827B-2ECBBC6A104A}" presName="spacer" presStyleCnt="0"/>
      <dgm:spPr/>
    </dgm:pt>
    <dgm:pt modelId="{2E0393B4-C429-F049-9098-F923B9C1A152}" type="pres">
      <dgm:prSet presAssocID="{793C929C-BB51-8341-866B-82BC9F7B80D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2D450-C128-2D4B-AEE0-A26CA187DE41}" type="pres">
      <dgm:prSet presAssocID="{C50CD870-9766-6049-82A7-D3C4FDE1C635}" presName="spacer" presStyleCnt="0"/>
      <dgm:spPr/>
    </dgm:pt>
    <dgm:pt modelId="{C37977A5-BA11-5A49-B830-D5BD7228BF9C}" type="pres">
      <dgm:prSet presAssocID="{AABB1D4C-7646-214F-BE5F-6B3517CEDE0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15C24-B09D-D64D-A163-05A6DC0A1470}" type="pres">
      <dgm:prSet presAssocID="{569F7A10-1A95-3147-89DB-1A166B7754F6}" presName="spacer" presStyleCnt="0"/>
      <dgm:spPr/>
    </dgm:pt>
    <dgm:pt modelId="{025539DD-60A2-D042-B996-E0C688FF559A}" type="pres">
      <dgm:prSet presAssocID="{335E1D8A-AC27-C44F-8D5D-7301E050F57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12693-B2DB-014F-B1B7-E0C8158F3EA8}" srcId="{F45C734F-4806-0A43-B5E6-6A51AD139B62}" destId="{793C929C-BB51-8341-866B-82BC9F7B80D7}" srcOrd="3" destOrd="0" parTransId="{7F41AFE4-C27C-7241-A9C6-B163D0238074}" sibTransId="{C50CD870-9766-6049-82A7-D3C4FDE1C635}"/>
    <dgm:cxn modelId="{928885D1-27E8-8D4C-A2D8-8B1D56C58138}" type="presOf" srcId="{E12AEE8A-7D48-D24A-89EC-7FAF3D6A701D}" destId="{B794FE1C-56C4-9143-B5DB-5863D8E01F27}" srcOrd="0" destOrd="0" presId="urn:microsoft.com/office/officeart/2005/8/layout/vList2"/>
    <dgm:cxn modelId="{6DF5BD9C-257C-BA43-8E75-1E01253F2270}" srcId="{F45C734F-4806-0A43-B5E6-6A51AD139B62}" destId="{5601BD33-0426-294F-92AA-0CFB37197CA3}" srcOrd="1" destOrd="0" parTransId="{661295D3-FFFD-8148-AD0D-63C1F2EDE69B}" sibTransId="{9BC7F0C7-25B6-0C41-B50A-10533984182A}"/>
    <dgm:cxn modelId="{AE45858E-1EE7-E545-AAEE-24AD97127B6F}" type="presOf" srcId="{5601BD33-0426-294F-92AA-0CFB37197CA3}" destId="{B22E344A-DBED-2B4F-877F-68A4D5923C9D}" srcOrd="0" destOrd="0" presId="urn:microsoft.com/office/officeart/2005/8/layout/vList2"/>
    <dgm:cxn modelId="{465A83C9-A766-7B44-B14D-339F7493132F}" type="presOf" srcId="{F45C734F-4806-0A43-B5E6-6A51AD139B62}" destId="{43B86602-577F-4742-BA2D-7E554EA249A5}" srcOrd="0" destOrd="0" presId="urn:microsoft.com/office/officeart/2005/8/layout/vList2"/>
    <dgm:cxn modelId="{890B2E95-BBD7-5B4A-AF53-E1434F799707}" srcId="{F45C734F-4806-0A43-B5E6-6A51AD139B62}" destId="{AABB1D4C-7646-214F-BE5F-6B3517CEDE00}" srcOrd="4" destOrd="0" parTransId="{E3AAF9EC-11A5-B84F-AFA4-ACCD1BA169F0}" sibTransId="{569F7A10-1A95-3147-89DB-1A166B7754F6}"/>
    <dgm:cxn modelId="{37E5529E-B0E7-3F4E-95CB-1BD41E0906A5}" srcId="{F45C734F-4806-0A43-B5E6-6A51AD139B62}" destId="{335E1D8A-AC27-C44F-8D5D-7301E050F57E}" srcOrd="5" destOrd="0" parTransId="{F4181846-14D7-404C-8C2F-3864FE04E6F8}" sibTransId="{3692AD3C-9988-F64C-A058-25055CC37377}"/>
    <dgm:cxn modelId="{8D7218FF-F58F-4D42-B2D5-E95F158340AA}" type="presOf" srcId="{335E1D8A-AC27-C44F-8D5D-7301E050F57E}" destId="{025539DD-60A2-D042-B996-E0C688FF559A}" srcOrd="0" destOrd="0" presId="urn:microsoft.com/office/officeart/2005/8/layout/vList2"/>
    <dgm:cxn modelId="{E1CF6967-FB5D-324F-BE59-3DE5F2222479}" type="presOf" srcId="{793C929C-BB51-8341-866B-82BC9F7B80D7}" destId="{2E0393B4-C429-F049-9098-F923B9C1A152}" srcOrd="0" destOrd="0" presId="urn:microsoft.com/office/officeart/2005/8/layout/vList2"/>
    <dgm:cxn modelId="{4702ECB0-2FB9-A940-B664-24426EDDD76E}" type="presOf" srcId="{F8EF72F3-8C08-334D-8575-F2F008017E88}" destId="{0428384B-EE9B-C846-920E-45EA695FD46B}" srcOrd="0" destOrd="0" presId="urn:microsoft.com/office/officeart/2005/8/layout/vList2"/>
    <dgm:cxn modelId="{F3732B5C-EAC2-8948-B6CE-BCB62E912851}" srcId="{F45C734F-4806-0A43-B5E6-6A51AD139B62}" destId="{E12AEE8A-7D48-D24A-89EC-7FAF3D6A701D}" srcOrd="0" destOrd="0" parTransId="{13E26DEC-1A98-E645-9D03-682B34AA8FBC}" sibTransId="{4802F4C2-4651-6B40-89C1-2129D463911D}"/>
    <dgm:cxn modelId="{6A060F3E-0966-124A-89C6-0E787951D17C}" type="presOf" srcId="{AABB1D4C-7646-214F-BE5F-6B3517CEDE00}" destId="{C37977A5-BA11-5A49-B830-D5BD7228BF9C}" srcOrd="0" destOrd="0" presId="urn:microsoft.com/office/officeart/2005/8/layout/vList2"/>
    <dgm:cxn modelId="{4D37D6AA-05BD-A541-9202-B4A5C92C364A}" srcId="{F45C734F-4806-0A43-B5E6-6A51AD139B62}" destId="{F8EF72F3-8C08-334D-8575-F2F008017E88}" srcOrd="2" destOrd="0" parTransId="{1B16C4E9-DFEA-5E48-9397-65CCCCB10EEA}" sibTransId="{EBD37C16-1935-9649-827B-2ECBBC6A104A}"/>
    <dgm:cxn modelId="{4F1755ED-33EF-DA4A-9EDE-C2E3A2127B44}" type="presParOf" srcId="{43B86602-577F-4742-BA2D-7E554EA249A5}" destId="{B794FE1C-56C4-9143-B5DB-5863D8E01F27}" srcOrd="0" destOrd="0" presId="urn:microsoft.com/office/officeart/2005/8/layout/vList2"/>
    <dgm:cxn modelId="{6F7BFE6F-C4D4-A640-A4DB-81A450C32988}" type="presParOf" srcId="{43B86602-577F-4742-BA2D-7E554EA249A5}" destId="{CF515FC6-414B-A64F-9C83-ACE24DC1EE99}" srcOrd="1" destOrd="0" presId="urn:microsoft.com/office/officeart/2005/8/layout/vList2"/>
    <dgm:cxn modelId="{62E667DA-A70F-314F-B849-062A86163584}" type="presParOf" srcId="{43B86602-577F-4742-BA2D-7E554EA249A5}" destId="{B22E344A-DBED-2B4F-877F-68A4D5923C9D}" srcOrd="2" destOrd="0" presId="urn:microsoft.com/office/officeart/2005/8/layout/vList2"/>
    <dgm:cxn modelId="{F0922BEF-C721-D24D-8C61-A7BE5D67A76B}" type="presParOf" srcId="{43B86602-577F-4742-BA2D-7E554EA249A5}" destId="{46CF871A-648D-6A4E-A651-D35959F48C52}" srcOrd="3" destOrd="0" presId="urn:microsoft.com/office/officeart/2005/8/layout/vList2"/>
    <dgm:cxn modelId="{569495ED-3D12-F449-A038-0B83BF3B73B8}" type="presParOf" srcId="{43B86602-577F-4742-BA2D-7E554EA249A5}" destId="{0428384B-EE9B-C846-920E-45EA695FD46B}" srcOrd="4" destOrd="0" presId="urn:microsoft.com/office/officeart/2005/8/layout/vList2"/>
    <dgm:cxn modelId="{7506AF32-ED1B-9541-AA7C-5B8F883521EA}" type="presParOf" srcId="{43B86602-577F-4742-BA2D-7E554EA249A5}" destId="{B214F3F6-35FE-B844-B4CC-0B6D1B719566}" srcOrd="5" destOrd="0" presId="urn:microsoft.com/office/officeart/2005/8/layout/vList2"/>
    <dgm:cxn modelId="{7788C864-B292-A541-B167-A580CFF892E9}" type="presParOf" srcId="{43B86602-577F-4742-BA2D-7E554EA249A5}" destId="{2E0393B4-C429-F049-9098-F923B9C1A152}" srcOrd="6" destOrd="0" presId="urn:microsoft.com/office/officeart/2005/8/layout/vList2"/>
    <dgm:cxn modelId="{AD81B3B6-AE67-5D42-9854-522FCF8B24CA}" type="presParOf" srcId="{43B86602-577F-4742-BA2D-7E554EA249A5}" destId="{FF42D450-C128-2D4B-AEE0-A26CA187DE41}" srcOrd="7" destOrd="0" presId="urn:microsoft.com/office/officeart/2005/8/layout/vList2"/>
    <dgm:cxn modelId="{6DC4CE00-CAEE-E547-993F-9803E7F80E84}" type="presParOf" srcId="{43B86602-577F-4742-BA2D-7E554EA249A5}" destId="{C37977A5-BA11-5A49-B830-D5BD7228BF9C}" srcOrd="8" destOrd="0" presId="urn:microsoft.com/office/officeart/2005/8/layout/vList2"/>
    <dgm:cxn modelId="{873C75B3-319F-294A-94F5-FFB12E1CD5AD}" type="presParOf" srcId="{43B86602-577F-4742-BA2D-7E554EA249A5}" destId="{08B15C24-B09D-D64D-A163-05A6DC0A1470}" srcOrd="9" destOrd="0" presId="urn:microsoft.com/office/officeart/2005/8/layout/vList2"/>
    <dgm:cxn modelId="{9E6B4FF7-9626-554C-957D-C158E1E988D7}" type="presParOf" srcId="{43B86602-577F-4742-BA2D-7E554EA249A5}" destId="{025539DD-60A2-D042-B996-E0C688FF55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C734F-4806-0A43-B5E6-6A51AD139B6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AEE8A-7D48-D24A-89EC-7FAF3D6A701D}">
      <dgm:prSet phldrT="[Text]"/>
      <dgm:spPr/>
      <dgm:t>
        <a:bodyPr/>
        <a:lstStyle/>
        <a:p>
          <a:r>
            <a:rPr lang="en-US" dirty="0" smtClean="0"/>
            <a:t>Skilled attendant at birth</a:t>
          </a:r>
          <a:endParaRPr lang="en-US" dirty="0"/>
        </a:p>
      </dgm:t>
    </dgm:pt>
    <dgm:pt modelId="{13E26DEC-1A98-E645-9D03-682B34AA8FBC}" type="parTrans" cxnId="{F3732B5C-EAC2-8948-B6CE-BCB62E912851}">
      <dgm:prSet/>
      <dgm:spPr/>
      <dgm:t>
        <a:bodyPr/>
        <a:lstStyle/>
        <a:p>
          <a:endParaRPr lang="en-US"/>
        </a:p>
      </dgm:t>
    </dgm:pt>
    <dgm:pt modelId="{4802F4C2-4651-6B40-89C1-2129D463911D}" type="sibTrans" cxnId="{F3732B5C-EAC2-8948-B6CE-BCB62E912851}">
      <dgm:prSet/>
      <dgm:spPr/>
      <dgm:t>
        <a:bodyPr/>
        <a:lstStyle/>
        <a:p>
          <a:endParaRPr lang="en-US"/>
        </a:p>
      </dgm:t>
    </dgm:pt>
    <dgm:pt modelId="{5601BD33-0426-294F-92AA-0CFB37197CA3}">
      <dgm:prSet phldrT="[Text]"/>
      <dgm:spPr/>
      <dgm:t>
        <a:bodyPr/>
        <a:lstStyle/>
        <a:p>
          <a:r>
            <a:rPr lang="en-US" dirty="0" smtClean="0"/>
            <a:t>Postnatal care for mothers and babies within two days of birth</a:t>
          </a:r>
          <a:endParaRPr lang="en-US" dirty="0"/>
        </a:p>
      </dgm:t>
    </dgm:pt>
    <dgm:pt modelId="{661295D3-FFFD-8148-AD0D-63C1F2EDE69B}" type="parTrans" cxnId="{6DF5BD9C-257C-BA43-8E75-1E01253F2270}">
      <dgm:prSet/>
      <dgm:spPr/>
      <dgm:t>
        <a:bodyPr/>
        <a:lstStyle/>
        <a:p>
          <a:endParaRPr lang="en-US"/>
        </a:p>
      </dgm:t>
    </dgm:pt>
    <dgm:pt modelId="{9BC7F0C7-25B6-0C41-B50A-10533984182A}" type="sibTrans" cxnId="{6DF5BD9C-257C-BA43-8E75-1E01253F2270}">
      <dgm:prSet/>
      <dgm:spPr/>
      <dgm:t>
        <a:bodyPr/>
        <a:lstStyle/>
        <a:p>
          <a:endParaRPr lang="en-US"/>
        </a:p>
      </dgm:t>
    </dgm:pt>
    <dgm:pt modelId="{F8EF72F3-8C08-334D-8575-F2F008017E88}">
      <dgm:prSet/>
      <dgm:spPr/>
      <dgm:t>
        <a:bodyPr/>
        <a:lstStyle/>
        <a:p>
          <a:r>
            <a:rPr lang="en-US" b="1" dirty="0" smtClean="0"/>
            <a:t>Exclusive breastfeeding for six months (0–5 months)</a:t>
          </a:r>
          <a:endParaRPr lang="en-US" b="1" dirty="0"/>
        </a:p>
      </dgm:t>
    </dgm:pt>
    <dgm:pt modelId="{1B16C4E9-DFEA-5E48-9397-65CCCCB10EEA}" type="parTrans" cxnId="{4D37D6AA-05BD-A541-9202-B4A5C92C364A}">
      <dgm:prSet/>
      <dgm:spPr/>
      <dgm:t>
        <a:bodyPr/>
        <a:lstStyle/>
        <a:p>
          <a:endParaRPr lang="en-US"/>
        </a:p>
      </dgm:t>
    </dgm:pt>
    <dgm:pt modelId="{EBD37C16-1935-9649-827B-2ECBBC6A104A}" type="sibTrans" cxnId="{4D37D6AA-05BD-A541-9202-B4A5C92C364A}">
      <dgm:prSet/>
      <dgm:spPr/>
      <dgm:t>
        <a:bodyPr/>
        <a:lstStyle/>
        <a:p>
          <a:endParaRPr lang="en-US"/>
        </a:p>
      </dgm:t>
    </dgm:pt>
    <dgm:pt modelId="{793C929C-BB51-8341-866B-82BC9F7B80D7}">
      <dgm:prSet/>
      <dgm:spPr/>
      <dgm:t>
        <a:bodyPr/>
        <a:lstStyle/>
        <a:p>
          <a:r>
            <a:rPr lang="en-US" dirty="0" smtClean="0"/>
            <a:t>Three doses of combined diphtheria-</a:t>
          </a:r>
          <a:r>
            <a:rPr lang="en-US" dirty="0" err="1" smtClean="0"/>
            <a:t>tetanuspertussis</a:t>
          </a:r>
          <a:r>
            <a:rPr lang="en-US" dirty="0" smtClean="0"/>
            <a:t> (DTP3) immunization coverage (12–23 months)</a:t>
          </a:r>
          <a:endParaRPr lang="en-US" dirty="0"/>
        </a:p>
      </dgm:t>
    </dgm:pt>
    <dgm:pt modelId="{7F41AFE4-C27C-7241-A9C6-B163D0238074}" type="parTrans" cxnId="{0A612693-B2DB-014F-B1B7-E0C8158F3EA8}">
      <dgm:prSet/>
      <dgm:spPr/>
      <dgm:t>
        <a:bodyPr/>
        <a:lstStyle/>
        <a:p>
          <a:endParaRPr lang="en-US"/>
        </a:p>
      </dgm:t>
    </dgm:pt>
    <dgm:pt modelId="{C50CD870-9766-6049-82A7-D3C4FDE1C635}" type="sibTrans" cxnId="{0A612693-B2DB-014F-B1B7-E0C8158F3EA8}">
      <dgm:prSet/>
      <dgm:spPr/>
      <dgm:t>
        <a:bodyPr/>
        <a:lstStyle/>
        <a:p>
          <a:endParaRPr lang="en-US"/>
        </a:p>
      </dgm:t>
    </dgm:pt>
    <dgm:pt modelId="{AABB1D4C-7646-214F-BE5F-6B3517CEDE00}">
      <dgm:prSet/>
      <dgm:spPr/>
      <dgm:t>
        <a:bodyPr/>
        <a:lstStyle/>
        <a:p>
          <a:r>
            <a:rPr lang="en-US" dirty="0" smtClean="0"/>
            <a:t>Antibiotic treatment for suspected pneumonia</a:t>
          </a:r>
          <a:endParaRPr lang="en-US" dirty="0"/>
        </a:p>
      </dgm:t>
    </dgm:pt>
    <dgm:pt modelId="{E3AAF9EC-11A5-B84F-AFA4-ACCD1BA169F0}" type="parTrans" cxnId="{890B2E95-BBD7-5B4A-AF53-E1434F799707}">
      <dgm:prSet/>
      <dgm:spPr/>
      <dgm:t>
        <a:bodyPr/>
        <a:lstStyle/>
        <a:p>
          <a:endParaRPr lang="en-US"/>
        </a:p>
      </dgm:t>
    </dgm:pt>
    <dgm:pt modelId="{569F7A10-1A95-3147-89DB-1A166B7754F6}" type="sibTrans" cxnId="{890B2E95-BBD7-5B4A-AF53-E1434F799707}">
      <dgm:prSet/>
      <dgm:spPr/>
      <dgm:t>
        <a:bodyPr/>
        <a:lstStyle/>
        <a:p>
          <a:endParaRPr lang="en-US"/>
        </a:p>
      </dgm:t>
    </dgm:pt>
    <dgm:pt modelId="{43B86602-577F-4742-BA2D-7E554EA249A5}" type="pres">
      <dgm:prSet presAssocID="{F45C734F-4806-0A43-B5E6-6A51AD139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4FE1C-56C4-9143-B5DB-5863D8E01F27}" type="pres">
      <dgm:prSet presAssocID="{E12AEE8A-7D48-D24A-89EC-7FAF3D6A70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15FC6-414B-A64F-9C83-ACE24DC1EE99}" type="pres">
      <dgm:prSet presAssocID="{4802F4C2-4651-6B40-89C1-2129D463911D}" presName="spacer" presStyleCnt="0"/>
      <dgm:spPr/>
    </dgm:pt>
    <dgm:pt modelId="{B22E344A-DBED-2B4F-877F-68A4D5923C9D}" type="pres">
      <dgm:prSet presAssocID="{5601BD33-0426-294F-92AA-0CFB37197C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F871A-648D-6A4E-A651-D35959F48C52}" type="pres">
      <dgm:prSet presAssocID="{9BC7F0C7-25B6-0C41-B50A-10533984182A}" presName="spacer" presStyleCnt="0"/>
      <dgm:spPr/>
    </dgm:pt>
    <dgm:pt modelId="{0428384B-EE9B-C846-920E-45EA695FD46B}" type="pres">
      <dgm:prSet presAssocID="{F8EF72F3-8C08-334D-8575-F2F008017E8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F3F6-35FE-B844-B4CC-0B6D1B719566}" type="pres">
      <dgm:prSet presAssocID="{EBD37C16-1935-9649-827B-2ECBBC6A104A}" presName="spacer" presStyleCnt="0"/>
      <dgm:spPr/>
    </dgm:pt>
    <dgm:pt modelId="{2E0393B4-C429-F049-9098-F923B9C1A152}" type="pres">
      <dgm:prSet presAssocID="{793C929C-BB51-8341-866B-82BC9F7B80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2D450-C128-2D4B-AEE0-A26CA187DE41}" type="pres">
      <dgm:prSet presAssocID="{C50CD870-9766-6049-82A7-D3C4FDE1C635}" presName="spacer" presStyleCnt="0"/>
      <dgm:spPr/>
    </dgm:pt>
    <dgm:pt modelId="{C37977A5-BA11-5A49-B830-D5BD7228BF9C}" type="pres">
      <dgm:prSet presAssocID="{AABB1D4C-7646-214F-BE5F-6B3517CEDE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D781F-400C-5B40-AB86-A46EF6F387D8}" type="presOf" srcId="{AABB1D4C-7646-214F-BE5F-6B3517CEDE00}" destId="{C37977A5-BA11-5A49-B830-D5BD7228BF9C}" srcOrd="0" destOrd="0" presId="urn:microsoft.com/office/officeart/2005/8/layout/vList2"/>
    <dgm:cxn modelId="{0EA9342F-4E7B-2246-88CB-0F256EFFA5CD}" type="presOf" srcId="{F45C734F-4806-0A43-B5E6-6A51AD139B62}" destId="{43B86602-577F-4742-BA2D-7E554EA249A5}" srcOrd="0" destOrd="0" presId="urn:microsoft.com/office/officeart/2005/8/layout/vList2"/>
    <dgm:cxn modelId="{0A612693-B2DB-014F-B1B7-E0C8158F3EA8}" srcId="{F45C734F-4806-0A43-B5E6-6A51AD139B62}" destId="{793C929C-BB51-8341-866B-82BC9F7B80D7}" srcOrd="3" destOrd="0" parTransId="{7F41AFE4-C27C-7241-A9C6-B163D0238074}" sibTransId="{C50CD870-9766-6049-82A7-D3C4FDE1C635}"/>
    <dgm:cxn modelId="{890B2E95-BBD7-5B4A-AF53-E1434F799707}" srcId="{F45C734F-4806-0A43-B5E6-6A51AD139B62}" destId="{AABB1D4C-7646-214F-BE5F-6B3517CEDE00}" srcOrd="4" destOrd="0" parTransId="{E3AAF9EC-11A5-B84F-AFA4-ACCD1BA169F0}" sibTransId="{569F7A10-1A95-3147-89DB-1A166B7754F6}"/>
    <dgm:cxn modelId="{6DF5BD9C-257C-BA43-8E75-1E01253F2270}" srcId="{F45C734F-4806-0A43-B5E6-6A51AD139B62}" destId="{5601BD33-0426-294F-92AA-0CFB37197CA3}" srcOrd="1" destOrd="0" parTransId="{661295D3-FFFD-8148-AD0D-63C1F2EDE69B}" sibTransId="{9BC7F0C7-25B6-0C41-B50A-10533984182A}"/>
    <dgm:cxn modelId="{F2FEE020-20DD-3C41-9DA1-899BE34FFAB4}" type="presOf" srcId="{793C929C-BB51-8341-866B-82BC9F7B80D7}" destId="{2E0393B4-C429-F049-9098-F923B9C1A152}" srcOrd="0" destOrd="0" presId="urn:microsoft.com/office/officeart/2005/8/layout/vList2"/>
    <dgm:cxn modelId="{95CA3DCD-7055-0545-AC5B-379A8C478EC8}" type="presOf" srcId="{E12AEE8A-7D48-D24A-89EC-7FAF3D6A701D}" destId="{B794FE1C-56C4-9143-B5DB-5863D8E01F27}" srcOrd="0" destOrd="0" presId="urn:microsoft.com/office/officeart/2005/8/layout/vList2"/>
    <dgm:cxn modelId="{4D37D6AA-05BD-A541-9202-B4A5C92C364A}" srcId="{F45C734F-4806-0A43-B5E6-6A51AD139B62}" destId="{F8EF72F3-8C08-334D-8575-F2F008017E88}" srcOrd="2" destOrd="0" parTransId="{1B16C4E9-DFEA-5E48-9397-65CCCCB10EEA}" sibTransId="{EBD37C16-1935-9649-827B-2ECBBC6A104A}"/>
    <dgm:cxn modelId="{F3732B5C-EAC2-8948-B6CE-BCB62E912851}" srcId="{F45C734F-4806-0A43-B5E6-6A51AD139B62}" destId="{E12AEE8A-7D48-D24A-89EC-7FAF3D6A701D}" srcOrd="0" destOrd="0" parTransId="{13E26DEC-1A98-E645-9D03-682B34AA8FBC}" sibTransId="{4802F4C2-4651-6B40-89C1-2129D463911D}"/>
    <dgm:cxn modelId="{5C9491F7-1C06-B648-9FC7-8E33EA6D08F7}" type="presOf" srcId="{F8EF72F3-8C08-334D-8575-F2F008017E88}" destId="{0428384B-EE9B-C846-920E-45EA695FD46B}" srcOrd="0" destOrd="0" presId="urn:microsoft.com/office/officeart/2005/8/layout/vList2"/>
    <dgm:cxn modelId="{FEC12321-19E6-CE48-889C-A65072240776}" type="presOf" srcId="{5601BD33-0426-294F-92AA-0CFB37197CA3}" destId="{B22E344A-DBED-2B4F-877F-68A4D5923C9D}" srcOrd="0" destOrd="0" presId="urn:microsoft.com/office/officeart/2005/8/layout/vList2"/>
    <dgm:cxn modelId="{6AE4D817-5415-2B47-9573-5FCA4C7DE2BF}" type="presParOf" srcId="{43B86602-577F-4742-BA2D-7E554EA249A5}" destId="{B794FE1C-56C4-9143-B5DB-5863D8E01F27}" srcOrd="0" destOrd="0" presId="urn:microsoft.com/office/officeart/2005/8/layout/vList2"/>
    <dgm:cxn modelId="{7E03BCE2-28CE-F442-8FF2-6248C977084B}" type="presParOf" srcId="{43B86602-577F-4742-BA2D-7E554EA249A5}" destId="{CF515FC6-414B-A64F-9C83-ACE24DC1EE99}" srcOrd="1" destOrd="0" presId="urn:microsoft.com/office/officeart/2005/8/layout/vList2"/>
    <dgm:cxn modelId="{5C354B24-8CD8-714A-B514-A83730601BA9}" type="presParOf" srcId="{43B86602-577F-4742-BA2D-7E554EA249A5}" destId="{B22E344A-DBED-2B4F-877F-68A4D5923C9D}" srcOrd="2" destOrd="0" presId="urn:microsoft.com/office/officeart/2005/8/layout/vList2"/>
    <dgm:cxn modelId="{7EE70595-9353-8E40-9D93-26AB17D88DA2}" type="presParOf" srcId="{43B86602-577F-4742-BA2D-7E554EA249A5}" destId="{46CF871A-648D-6A4E-A651-D35959F48C52}" srcOrd="3" destOrd="0" presId="urn:microsoft.com/office/officeart/2005/8/layout/vList2"/>
    <dgm:cxn modelId="{FC96D895-CFF8-3841-9CC9-AD7C485BE1A3}" type="presParOf" srcId="{43B86602-577F-4742-BA2D-7E554EA249A5}" destId="{0428384B-EE9B-C846-920E-45EA695FD46B}" srcOrd="4" destOrd="0" presId="urn:microsoft.com/office/officeart/2005/8/layout/vList2"/>
    <dgm:cxn modelId="{3E92DFF8-C4E8-6E4D-BC60-1F40AB3A137D}" type="presParOf" srcId="{43B86602-577F-4742-BA2D-7E554EA249A5}" destId="{B214F3F6-35FE-B844-B4CC-0B6D1B719566}" srcOrd="5" destOrd="0" presId="urn:microsoft.com/office/officeart/2005/8/layout/vList2"/>
    <dgm:cxn modelId="{971E1532-BF86-9549-BA5A-02EF8EF833CB}" type="presParOf" srcId="{43B86602-577F-4742-BA2D-7E554EA249A5}" destId="{2E0393B4-C429-F049-9098-F923B9C1A152}" srcOrd="6" destOrd="0" presId="urn:microsoft.com/office/officeart/2005/8/layout/vList2"/>
    <dgm:cxn modelId="{25AB1AB0-1675-DD47-BF77-7E8251CA44CE}" type="presParOf" srcId="{43B86602-577F-4742-BA2D-7E554EA249A5}" destId="{FF42D450-C128-2D4B-AEE0-A26CA187DE41}" srcOrd="7" destOrd="0" presId="urn:microsoft.com/office/officeart/2005/8/layout/vList2"/>
    <dgm:cxn modelId="{88CDDE55-0BF5-5646-8502-025035063065}" type="presParOf" srcId="{43B86602-577F-4742-BA2D-7E554EA249A5}" destId="{C37977A5-BA11-5A49-B830-D5BD7228B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77931-A37E-4398-ABA2-F818A6124F8A}" type="doc">
      <dgm:prSet loTypeId="urn:microsoft.com/office/officeart/2008/layout/PictureStrips" loCatId="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64C7189-D676-48DD-BD3E-D69FC6100365}">
      <dgm:prSet/>
      <dgm:spPr/>
      <dgm:t>
        <a:bodyPr/>
        <a:lstStyle/>
        <a:p>
          <a:pPr rtl="0"/>
          <a:r>
            <a:rPr lang="en-US" dirty="0" smtClean="0"/>
            <a:t>Minimizing occupational risks.</a:t>
          </a:r>
          <a:endParaRPr lang="en-US" dirty="0"/>
        </a:p>
      </dgm:t>
    </dgm:pt>
    <dgm:pt modelId="{DD1B5300-8542-434E-AAFB-ADCEE3A63C61}" type="parTrans" cxnId="{A3CB53A7-39F1-4DA0-AD43-665301533341}">
      <dgm:prSet/>
      <dgm:spPr/>
      <dgm:t>
        <a:bodyPr/>
        <a:lstStyle/>
        <a:p>
          <a:endParaRPr lang="en-US"/>
        </a:p>
      </dgm:t>
    </dgm:pt>
    <dgm:pt modelId="{8F7F87E8-93A9-44BD-889B-6A237DF391DD}" type="sibTrans" cxnId="{A3CB53A7-39F1-4DA0-AD43-665301533341}">
      <dgm:prSet/>
      <dgm:spPr/>
      <dgm:t>
        <a:bodyPr/>
        <a:lstStyle/>
        <a:p>
          <a:endParaRPr lang="en-US"/>
        </a:p>
      </dgm:t>
    </dgm:pt>
    <dgm:pt modelId="{A1A7689A-BCA1-407A-8CBC-8B040F7BD867}">
      <dgm:prSet/>
      <dgm:spPr/>
      <dgm:t>
        <a:bodyPr/>
        <a:lstStyle/>
        <a:p>
          <a:pPr rtl="0"/>
          <a:r>
            <a:rPr lang="en-US" dirty="0" smtClean="0"/>
            <a:t>Prescribing folic acid</a:t>
          </a:r>
          <a:endParaRPr lang="en-US" dirty="0"/>
        </a:p>
      </dgm:t>
    </dgm:pt>
    <dgm:pt modelId="{6D8DBBD6-30A1-4242-8AAB-A88820277855}" type="parTrans" cxnId="{387A587B-F9C7-4D51-9E2E-8364A3BF6B7F}">
      <dgm:prSet/>
      <dgm:spPr/>
      <dgm:t>
        <a:bodyPr/>
        <a:lstStyle/>
        <a:p>
          <a:endParaRPr lang="en-US"/>
        </a:p>
      </dgm:t>
    </dgm:pt>
    <dgm:pt modelId="{E3F1E69F-E183-41CC-B309-4C7FDAA8B154}" type="sibTrans" cxnId="{387A587B-F9C7-4D51-9E2E-8364A3BF6B7F}">
      <dgm:prSet/>
      <dgm:spPr/>
      <dgm:t>
        <a:bodyPr/>
        <a:lstStyle/>
        <a:p>
          <a:endParaRPr lang="en-US"/>
        </a:p>
      </dgm:t>
    </dgm:pt>
    <dgm:pt modelId="{802AF0DF-E3D7-4BB3-85F2-BFB2A42E505B}">
      <dgm:prSet/>
      <dgm:spPr/>
      <dgm:t>
        <a:bodyPr/>
        <a:lstStyle/>
        <a:p>
          <a:pPr rtl="0"/>
          <a:r>
            <a:rPr lang="en-US" smtClean="0"/>
            <a:t>Control and treat underlying medical conditions </a:t>
          </a:r>
          <a:endParaRPr lang="en-US"/>
        </a:p>
      </dgm:t>
    </dgm:pt>
    <dgm:pt modelId="{B28F646D-5B89-4E01-95BF-DF8A3717B660}" type="parTrans" cxnId="{63F91F04-1BA8-46E9-A447-E0B719CCD24A}">
      <dgm:prSet/>
      <dgm:spPr/>
      <dgm:t>
        <a:bodyPr/>
        <a:lstStyle/>
        <a:p>
          <a:endParaRPr lang="en-US"/>
        </a:p>
      </dgm:t>
    </dgm:pt>
    <dgm:pt modelId="{FF0EA93B-6A84-4C7B-BB57-CBD474AAC47F}" type="sibTrans" cxnId="{63F91F04-1BA8-46E9-A447-E0B719CCD24A}">
      <dgm:prSet/>
      <dgm:spPr/>
      <dgm:t>
        <a:bodyPr/>
        <a:lstStyle/>
        <a:p>
          <a:endParaRPr lang="en-US"/>
        </a:p>
      </dgm:t>
    </dgm:pt>
    <dgm:pt modelId="{C269136D-7CBF-48CD-B41A-269BEECD6975}">
      <dgm:prSet/>
      <dgm:spPr/>
      <dgm:t>
        <a:bodyPr/>
        <a:lstStyle/>
        <a:p>
          <a:pPr rtl="0"/>
          <a:r>
            <a:rPr lang="en-US" dirty="0" smtClean="0"/>
            <a:t>Maximizing chronic illness care</a:t>
          </a:r>
          <a:endParaRPr lang="en-US" dirty="0"/>
        </a:p>
      </dgm:t>
    </dgm:pt>
    <dgm:pt modelId="{FDD81D7B-80DB-49C2-B6BB-C0553E553CB9}" type="parTrans" cxnId="{8ABCAC6D-F979-4BB4-BD0A-37875674906D}">
      <dgm:prSet/>
      <dgm:spPr/>
      <dgm:t>
        <a:bodyPr/>
        <a:lstStyle/>
        <a:p>
          <a:endParaRPr lang="en-US"/>
        </a:p>
      </dgm:t>
    </dgm:pt>
    <dgm:pt modelId="{BBBB4AA0-81A7-4A17-B7E6-02898FE2A98F}" type="sibTrans" cxnId="{8ABCAC6D-F979-4BB4-BD0A-37875674906D}">
      <dgm:prSet/>
      <dgm:spPr/>
      <dgm:t>
        <a:bodyPr/>
        <a:lstStyle/>
        <a:p>
          <a:endParaRPr lang="en-US"/>
        </a:p>
      </dgm:t>
    </dgm:pt>
    <dgm:pt modelId="{4915B040-D7A0-4226-8B8D-1BD6128EC7FA}">
      <dgm:prSet/>
      <dgm:spPr/>
      <dgm:t>
        <a:bodyPr/>
        <a:lstStyle/>
        <a:p>
          <a:pPr rtl="0"/>
          <a:r>
            <a:rPr lang="en-US" smtClean="0"/>
            <a:t>Improving health habits</a:t>
          </a:r>
          <a:endParaRPr lang="en-US"/>
        </a:p>
      </dgm:t>
    </dgm:pt>
    <dgm:pt modelId="{A3F02FA5-A74C-48C7-A6F7-7C8D62CB585B}" type="parTrans" cxnId="{297649A1-84E0-49DC-8F5B-EFEBA2DD3856}">
      <dgm:prSet/>
      <dgm:spPr/>
      <dgm:t>
        <a:bodyPr/>
        <a:lstStyle/>
        <a:p>
          <a:endParaRPr lang="en-US"/>
        </a:p>
      </dgm:t>
    </dgm:pt>
    <dgm:pt modelId="{4FB489EA-2AAA-4ABC-9509-688687A23A39}" type="sibTrans" cxnId="{297649A1-84E0-49DC-8F5B-EFEBA2DD3856}">
      <dgm:prSet/>
      <dgm:spPr/>
      <dgm:t>
        <a:bodyPr/>
        <a:lstStyle/>
        <a:p>
          <a:endParaRPr lang="en-US"/>
        </a:p>
      </dgm:t>
    </dgm:pt>
    <dgm:pt modelId="{CAAE8517-B057-4185-A7FD-9F5AC2D0C345}">
      <dgm:prSet/>
      <dgm:spPr/>
      <dgm:t>
        <a:bodyPr/>
        <a:lstStyle/>
        <a:p>
          <a:pPr rtl="0"/>
          <a:r>
            <a:rPr lang="en-US" dirty="0" smtClean="0"/>
            <a:t>Review current medications and assess safety</a:t>
          </a:r>
          <a:endParaRPr lang="en-US" dirty="0"/>
        </a:p>
      </dgm:t>
    </dgm:pt>
    <dgm:pt modelId="{F6596F57-7D90-4B02-B957-CDD87E6CC9EA}" type="parTrans" cxnId="{15B25EBF-4597-4E93-930C-4A7901411F5D}">
      <dgm:prSet/>
      <dgm:spPr/>
      <dgm:t>
        <a:bodyPr/>
        <a:lstStyle/>
        <a:p>
          <a:endParaRPr lang="en-US"/>
        </a:p>
      </dgm:t>
    </dgm:pt>
    <dgm:pt modelId="{E130C640-7964-4209-BE8B-E96B9B39BB6E}" type="sibTrans" cxnId="{15B25EBF-4597-4E93-930C-4A7901411F5D}">
      <dgm:prSet/>
      <dgm:spPr/>
      <dgm:t>
        <a:bodyPr/>
        <a:lstStyle/>
        <a:p>
          <a:endParaRPr lang="en-US"/>
        </a:p>
      </dgm:t>
    </dgm:pt>
    <dgm:pt modelId="{62DF3E38-9999-48B8-B7A5-BE8720ECB895}">
      <dgm:prSet/>
      <dgm:spPr/>
      <dgm:t>
        <a:bodyPr/>
        <a:lstStyle/>
        <a:p>
          <a:pPr rtl="0"/>
          <a:r>
            <a:rPr lang="en-US" smtClean="0"/>
            <a:t>Vaccinations </a:t>
          </a:r>
          <a:endParaRPr lang="en-US"/>
        </a:p>
      </dgm:t>
    </dgm:pt>
    <dgm:pt modelId="{1F0F97DD-E074-4956-9EA4-EEC322D9B48A}" type="parTrans" cxnId="{E82656A7-8803-4BC7-8B13-96BF44124430}">
      <dgm:prSet/>
      <dgm:spPr/>
      <dgm:t>
        <a:bodyPr/>
        <a:lstStyle/>
        <a:p>
          <a:endParaRPr lang="en-US"/>
        </a:p>
      </dgm:t>
    </dgm:pt>
    <dgm:pt modelId="{D4F6D5E6-9C70-4C60-A397-65BEA0BC90F8}" type="sibTrans" cxnId="{E82656A7-8803-4BC7-8B13-96BF44124430}">
      <dgm:prSet/>
      <dgm:spPr/>
      <dgm:t>
        <a:bodyPr/>
        <a:lstStyle/>
        <a:p>
          <a:endParaRPr lang="en-US"/>
        </a:p>
      </dgm:t>
    </dgm:pt>
    <dgm:pt modelId="{5CE11B8F-167E-4D20-8D08-073D523F2EA1}">
      <dgm:prSet/>
      <dgm:spPr/>
      <dgm:t>
        <a:bodyPr/>
        <a:lstStyle/>
        <a:p>
          <a:pPr rtl="0"/>
          <a:r>
            <a:rPr lang="en-US" dirty="0" smtClean="0"/>
            <a:t>Genetic screening</a:t>
          </a:r>
          <a:endParaRPr lang="en-US" dirty="0"/>
        </a:p>
      </dgm:t>
    </dgm:pt>
    <dgm:pt modelId="{1D86AE30-42D4-426A-8B52-B0B47B0798E6}" type="parTrans" cxnId="{35EC6796-9548-464C-BD50-E13A04030E5B}">
      <dgm:prSet/>
      <dgm:spPr/>
      <dgm:t>
        <a:bodyPr/>
        <a:lstStyle/>
        <a:p>
          <a:endParaRPr lang="en-US"/>
        </a:p>
      </dgm:t>
    </dgm:pt>
    <dgm:pt modelId="{5766E051-E167-4D68-80C2-BEAF73C1360D}" type="sibTrans" cxnId="{35EC6796-9548-464C-BD50-E13A04030E5B}">
      <dgm:prSet/>
      <dgm:spPr/>
      <dgm:t>
        <a:bodyPr/>
        <a:lstStyle/>
        <a:p>
          <a:endParaRPr lang="en-US"/>
        </a:p>
      </dgm:t>
    </dgm:pt>
    <dgm:pt modelId="{49F87198-E6D4-664B-B6E9-72AE440BE21A}" type="pres">
      <dgm:prSet presAssocID="{90C77931-A37E-4398-ABA2-F818A6124F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11543-78AF-9E4A-91C7-3049E8DE7D99}" type="pres">
      <dgm:prSet presAssocID="{464C7189-D676-48DD-BD3E-D69FC6100365}" presName="composite" presStyleCnt="0"/>
      <dgm:spPr/>
    </dgm:pt>
    <dgm:pt modelId="{B35F6BA9-A916-6942-8E2F-E72BDCFC88AE}" type="pres">
      <dgm:prSet presAssocID="{464C7189-D676-48DD-BD3E-D69FC6100365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B82B-D44B-DF45-9F93-6EB0A3EC1611}" type="pres">
      <dgm:prSet presAssocID="{464C7189-D676-48DD-BD3E-D69FC6100365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56076891-8042-BB4E-B7BF-F5170E60E50F}" type="pres">
      <dgm:prSet presAssocID="{8F7F87E8-93A9-44BD-889B-6A237DF391DD}" presName="sibTrans" presStyleCnt="0"/>
      <dgm:spPr/>
    </dgm:pt>
    <dgm:pt modelId="{E14DD5E7-282C-9448-9B9E-8BEB94D59348}" type="pres">
      <dgm:prSet presAssocID="{A1A7689A-BCA1-407A-8CBC-8B040F7BD867}" presName="composite" presStyleCnt="0"/>
      <dgm:spPr/>
    </dgm:pt>
    <dgm:pt modelId="{514F9A4E-847A-4640-991C-48E781F19C3A}" type="pres">
      <dgm:prSet presAssocID="{A1A7689A-BCA1-407A-8CBC-8B040F7BD867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88192-B1C0-3140-B10E-1E7C352D3864}" type="pres">
      <dgm:prSet presAssocID="{A1A7689A-BCA1-407A-8CBC-8B040F7BD867}" presName="rect2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83C59BE-A8FE-3346-835B-3706B8B26F15}" type="pres">
      <dgm:prSet presAssocID="{E3F1E69F-E183-41CC-B309-4C7FDAA8B154}" presName="sibTrans" presStyleCnt="0"/>
      <dgm:spPr/>
    </dgm:pt>
    <dgm:pt modelId="{FB08B307-9B7A-5F44-B317-4F5A852854F2}" type="pres">
      <dgm:prSet presAssocID="{802AF0DF-E3D7-4BB3-85F2-BFB2A42E505B}" presName="composite" presStyleCnt="0"/>
      <dgm:spPr/>
    </dgm:pt>
    <dgm:pt modelId="{567A807C-530C-4748-9B37-B96BF9905578}" type="pres">
      <dgm:prSet presAssocID="{802AF0DF-E3D7-4BB3-85F2-BFB2A42E505B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9E867-F488-4242-A00C-F23122C50EBD}" type="pres">
      <dgm:prSet presAssocID="{802AF0DF-E3D7-4BB3-85F2-BFB2A42E505B}" presName="rect2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  <dgm:pt modelId="{53C77227-8428-4144-8081-2AFD008C9D71}" type="pres">
      <dgm:prSet presAssocID="{FF0EA93B-6A84-4C7B-BB57-CBD474AAC47F}" presName="sibTrans" presStyleCnt="0"/>
      <dgm:spPr/>
    </dgm:pt>
    <dgm:pt modelId="{04C7B91A-B225-3949-9ED8-DE88A55335C8}" type="pres">
      <dgm:prSet presAssocID="{C269136D-7CBF-48CD-B41A-269BEECD6975}" presName="composite" presStyleCnt="0"/>
      <dgm:spPr/>
    </dgm:pt>
    <dgm:pt modelId="{6F91A6F9-B513-F048-95DB-BCC431AAC110}" type="pres">
      <dgm:prSet presAssocID="{C269136D-7CBF-48CD-B41A-269BEECD6975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EDC4B-8C0D-2941-8659-08A4C9F24001}" type="pres">
      <dgm:prSet presAssocID="{C269136D-7CBF-48CD-B41A-269BEECD6975}" presName="rect2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0DEB0E24-0794-124B-B61C-A4A6B1B2C832}" type="pres">
      <dgm:prSet presAssocID="{BBBB4AA0-81A7-4A17-B7E6-02898FE2A98F}" presName="sibTrans" presStyleCnt="0"/>
      <dgm:spPr/>
    </dgm:pt>
    <dgm:pt modelId="{BD1CC778-57B2-E84F-827F-619A51007BF4}" type="pres">
      <dgm:prSet presAssocID="{4915B040-D7A0-4226-8B8D-1BD6128EC7FA}" presName="composite" presStyleCnt="0"/>
      <dgm:spPr/>
    </dgm:pt>
    <dgm:pt modelId="{EE209429-7DEB-7E4F-B123-AE2AE39E345B}" type="pres">
      <dgm:prSet presAssocID="{4915B040-D7A0-4226-8B8D-1BD6128EC7FA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DCD7-E82A-BD48-BC13-AB4C382810FB}" type="pres">
      <dgm:prSet presAssocID="{4915B040-D7A0-4226-8B8D-1BD6128EC7FA}" presName="rect2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53A1CFE4-B3B1-B94F-950F-163A905E67BA}" type="pres">
      <dgm:prSet presAssocID="{4FB489EA-2AAA-4ABC-9509-688687A23A39}" presName="sibTrans" presStyleCnt="0"/>
      <dgm:spPr/>
    </dgm:pt>
    <dgm:pt modelId="{DB3A5A67-8CF8-E845-A908-6D2F8449812B}" type="pres">
      <dgm:prSet presAssocID="{CAAE8517-B057-4185-A7FD-9F5AC2D0C345}" presName="composite" presStyleCnt="0"/>
      <dgm:spPr/>
    </dgm:pt>
    <dgm:pt modelId="{1172B9E4-1509-704B-B24A-F6DD389DED2D}" type="pres">
      <dgm:prSet presAssocID="{CAAE8517-B057-4185-A7FD-9F5AC2D0C345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196ED-9C57-D140-9341-F4AC84858B16}" type="pres">
      <dgm:prSet presAssocID="{CAAE8517-B057-4185-A7FD-9F5AC2D0C345}" presName="rect2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n-US"/>
        </a:p>
      </dgm:t>
    </dgm:pt>
    <dgm:pt modelId="{3343A963-3B47-B94B-B4C4-6627868F50C0}" type="pres">
      <dgm:prSet presAssocID="{E130C640-7964-4209-BE8B-E96B9B39BB6E}" presName="sibTrans" presStyleCnt="0"/>
      <dgm:spPr/>
    </dgm:pt>
    <dgm:pt modelId="{D43DABB9-0B29-B24E-A8B5-14173D3A7756}" type="pres">
      <dgm:prSet presAssocID="{62DF3E38-9999-48B8-B7A5-BE8720ECB895}" presName="composite" presStyleCnt="0"/>
      <dgm:spPr/>
    </dgm:pt>
    <dgm:pt modelId="{834B7765-6DF9-8142-ACEE-DA992DEEDF57}" type="pres">
      <dgm:prSet presAssocID="{62DF3E38-9999-48B8-B7A5-BE8720ECB895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D8785-0839-7E4B-B11C-79621F14D2A5}" type="pres">
      <dgm:prSet presAssocID="{62DF3E38-9999-48B8-B7A5-BE8720ECB895}" presName="rect2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7525D6CD-48FC-3E47-A3FF-82AC4DAB2F79}" type="pres">
      <dgm:prSet presAssocID="{D4F6D5E6-9C70-4C60-A397-65BEA0BC90F8}" presName="sibTrans" presStyleCnt="0"/>
      <dgm:spPr/>
    </dgm:pt>
    <dgm:pt modelId="{D7DC5299-ECB0-9341-9D67-7FBD0DCA5E82}" type="pres">
      <dgm:prSet presAssocID="{5CE11B8F-167E-4D20-8D08-073D523F2EA1}" presName="composite" presStyleCnt="0"/>
      <dgm:spPr/>
    </dgm:pt>
    <dgm:pt modelId="{809FF581-3796-1A4A-9880-5BAFE9B7780F}" type="pres">
      <dgm:prSet presAssocID="{5CE11B8F-167E-4D20-8D08-073D523F2EA1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ACA9D-7529-3048-8C59-7AC4F9A22672}" type="pres">
      <dgm:prSet presAssocID="{5CE11B8F-167E-4D20-8D08-073D523F2EA1}" presName="rect2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</dgm:ptLst>
  <dgm:cxnLst>
    <dgm:cxn modelId="{A84E3872-6C66-1444-946B-8AFDD578D1B7}" type="presOf" srcId="{C269136D-7CBF-48CD-B41A-269BEECD6975}" destId="{6F91A6F9-B513-F048-95DB-BCC431AAC110}" srcOrd="0" destOrd="0" presId="urn:microsoft.com/office/officeart/2008/layout/PictureStrips"/>
    <dgm:cxn modelId="{9D750BA0-17AB-F849-B1B9-96638550A4E1}" type="presOf" srcId="{A1A7689A-BCA1-407A-8CBC-8B040F7BD867}" destId="{514F9A4E-847A-4640-991C-48E781F19C3A}" srcOrd="0" destOrd="0" presId="urn:microsoft.com/office/officeart/2008/layout/PictureStrips"/>
    <dgm:cxn modelId="{6EDBE67F-3CD3-FE47-A09E-BC28E81AA8FC}" type="presOf" srcId="{90C77931-A37E-4398-ABA2-F818A6124F8A}" destId="{49F87198-E6D4-664B-B6E9-72AE440BE21A}" srcOrd="0" destOrd="0" presId="urn:microsoft.com/office/officeart/2008/layout/PictureStrips"/>
    <dgm:cxn modelId="{63F91F04-1BA8-46E9-A447-E0B719CCD24A}" srcId="{90C77931-A37E-4398-ABA2-F818A6124F8A}" destId="{802AF0DF-E3D7-4BB3-85F2-BFB2A42E505B}" srcOrd="2" destOrd="0" parTransId="{B28F646D-5B89-4E01-95BF-DF8A3717B660}" sibTransId="{FF0EA93B-6A84-4C7B-BB57-CBD474AAC47F}"/>
    <dgm:cxn modelId="{EC934C0F-08CD-9F47-ACB0-BD0F03120AF2}" type="presOf" srcId="{464C7189-D676-48DD-BD3E-D69FC6100365}" destId="{B35F6BA9-A916-6942-8E2F-E72BDCFC88AE}" srcOrd="0" destOrd="0" presId="urn:microsoft.com/office/officeart/2008/layout/PictureStrips"/>
    <dgm:cxn modelId="{15B25EBF-4597-4E93-930C-4A7901411F5D}" srcId="{90C77931-A37E-4398-ABA2-F818A6124F8A}" destId="{CAAE8517-B057-4185-A7FD-9F5AC2D0C345}" srcOrd="5" destOrd="0" parTransId="{F6596F57-7D90-4B02-B957-CDD87E6CC9EA}" sibTransId="{E130C640-7964-4209-BE8B-E96B9B39BB6E}"/>
    <dgm:cxn modelId="{3A1CC212-3344-0945-8880-25939F0B1662}" type="presOf" srcId="{62DF3E38-9999-48B8-B7A5-BE8720ECB895}" destId="{834B7765-6DF9-8142-ACEE-DA992DEEDF57}" srcOrd="0" destOrd="0" presId="urn:microsoft.com/office/officeart/2008/layout/PictureStrips"/>
    <dgm:cxn modelId="{A3CB53A7-39F1-4DA0-AD43-665301533341}" srcId="{90C77931-A37E-4398-ABA2-F818A6124F8A}" destId="{464C7189-D676-48DD-BD3E-D69FC6100365}" srcOrd="0" destOrd="0" parTransId="{DD1B5300-8542-434E-AAFB-ADCEE3A63C61}" sibTransId="{8F7F87E8-93A9-44BD-889B-6A237DF391DD}"/>
    <dgm:cxn modelId="{1B5BEB99-3A62-834D-9E65-F2E1AE507719}" type="presOf" srcId="{4915B040-D7A0-4226-8B8D-1BD6128EC7FA}" destId="{EE209429-7DEB-7E4F-B123-AE2AE39E345B}" srcOrd="0" destOrd="0" presId="urn:microsoft.com/office/officeart/2008/layout/PictureStrips"/>
    <dgm:cxn modelId="{8ABCAC6D-F979-4BB4-BD0A-37875674906D}" srcId="{90C77931-A37E-4398-ABA2-F818A6124F8A}" destId="{C269136D-7CBF-48CD-B41A-269BEECD6975}" srcOrd="3" destOrd="0" parTransId="{FDD81D7B-80DB-49C2-B6BB-C0553E553CB9}" sibTransId="{BBBB4AA0-81A7-4A17-B7E6-02898FE2A98F}"/>
    <dgm:cxn modelId="{E82656A7-8803-4BC7-8B13-96BF44124430}" srcId="{90C77931-A37E-4398-ABA2-F818A6124F8A}" destId="{62DF3E38-9999-48B8-B7A5-BE8720ECB895}" srcOrd="6" destOrd="0" parTransId="{1F0F97DD-E074-4956-9EA4-EEC322D9B48A}" sibTransId="{D4F6D5E6-9C70-4C60-A397-65BEA0BC90F8}"/>
    <dgm:cxn modelId="{8399F7B5-AB33-2948-ACC1-79BA30440788}" type="presOf" srcId="{5CE11B8F-167E-4D20-8D08-073D523F2EA1}" destId="{809FF581-3796-1A4A-9880-5BAFE9B7780F}" srcOrd="0" destOrd="0" presId="urn:microsoft.com/office/officeart/2008/layout/PictureStrips"/>
    <dgm:cxn modelId="{D50C6EFA-A408-9849-A34C-9B27D6DA7EC9}" type="presOf" srcId="{802AF0DF-E3D7-4BB3-85F2-BFB2A42E505B}" destId="{567A807C-530C-4748-9B37-B96BF9905578}" srcOrd="0" destOrd="0" presId="urn:microsoft.com/office/officeart/2008/layout/PictureStrips"/>
    <dgm:cxn modelId="{35EC6796-9548-464C-BD50-E13A04030E5B}" srcId="{90C77931-A37E-4398-ABA2-F818A6124F8A}" destId="{5CE11B8F-167E-4D20-8D08-073D523F2EA1}" srcOrd="7" destOrd="0" parTransId="{1D86AE30-42D4-426A-8B52-B0B47B0798E6}" sibTransId="{5766E051-E167-4D68-80C2-BEAF73C1360D}"/>
    <dgm:cxn modelId="{F482C531-B05C-2A4B-A3DF-184D49A87A4E}" type="presOf" srcId="{CAAE8517-B057-4185-A7FD-9F5AC2D0C345}" destId="{1172B9E4-1509-704B-B24A-F6DD389DED2D}" srcOrd="0" destOrd="0" presId="urn:microsoft.com/office/officeart/2008/layout/PictureStrips"/>
    <dgm:cxn modelId="{387A587B-F9C7-4D51-9E2E-8364A3BF6B7F}" srcId="{90C77931-A37E-4398-ABA2-F818A6124F8A}" destId="{A1A7689A-BCA1-407A-8CBC-8B040F7BD867}" srcOrd="1" destOrd="0" parTransId="{6D8DBBD6-30A1-4242-8AAB-A88820277855}" sibTransId="{E3F1E69F-E183-41CC-B309-4C7FDAA8B154}"/>
    <dgm:cxn modelId="{297649A1-84E0-49DC-8F5B-EFEBA2DD3856}" srcId="{90C77931-A37E-4398-ABA2-F818A6124F8A}" destId="{4915B040-D7A0-4226-8B8D-1BD6128EC7FA}" srcOrd="4" destOrd="0" parTransId="{A3F02FA5-A74C-48C7-A6F7-7C8D62CB585B}" sibTransId="{4FB489EA-2AAA-4ABC-9509-688687A23A39}"/>
    <dgm:cxn modelId="{9ABB5417-C7C1-C54D-AB39-F9226E7A280B}" type="presParOf" srcId="{49F87198-E6D4-664B-B6E9-72AE440BE21A}" destId="{C4F11543-78AF-9E4A-91C7-3049E8DE7D99}" srcOrd="0" destOrd="0" presId="urn:microsoft.com/office/officeart/2008/layout/PictureStrips"/>
    <dgm:cxn modelId="{1D93E8D8-394F-C34D-879E-80A9E451BE07}" type="presParOf" srcId="{C4F11543-78AF-9E4A-91C7-3049E8DE7D99}" destId="{B35F6BA9-A916-6942-8E2F-E72BDCFC88AE}" srcOrd="0" destOrd="0" presId="urn:microsoft.com/office/officeart/2008/layout/PictureStrips"/>
    <dgm:cxn modelId="{B8892BA0-5E66-1540-8AD9-340123D3FB82}" type="presParOf" srcId="{C4F11543-78AF-9E4A-91C7-3049E8DE7D99}" destId="{A5E3B82B-D44B-DF45-9F93-6EB0A3EC1611}" srcOrd="1" destOrd="0" presId="urn:microsoft.com/office/officeart/2008/layout/PictureStrips"/>
    <dgm:cxn modelId="{D3040462-8414-A943-88A3-183D8521BA28}" type="presParOf" srcId="{49F87198-E6D4-664B-B6E9-72AE440BE21A}" destId="{56076891-8042-BB4E-B7BF-F5170E60E50F}" srcOrd="1" destOrd="0" presId="urn:microsoft.com/office/officeart/2008/layout/PictureStrips"/>
    <dgm:cxn modelId="{FB6DEFE4-EDD2-B64F-957A-FF599B331EAE}" type="presParOf" srcId="{49F87198-E6D4-664B-B6E9-72AE440BE21A}" destId="{E14DD5E7-282C-9448-9B9E-8BEB94D59348}" srcOrd="2" destOrd="0" presId="urn:microsoft.com/office/officeart/2008/layout/PictureStrips"/>
    <dgm:cxn modelId="{A218956F-EC90-784A-B65D-3DB6EB3B6A5F}" type="presParOf" srcId="{E14DD5E7-282C-9448-9B9E-8BEB94D59348}" destId="{514F9A4E-847A-4640-991C-48E781F19C3A}" srcOrd="0" destOrd="0" presId="urn:microsoft.com/office/officeart/2008/layout/PictureStrips"/>
    <dgm:cxn modelId="{65C6422A-19F1-3A49-B4E2-3B8AFFDE1579}" type="presParOf" srcId="{E14DD5E7-282C-9448-9B9E-8BEB94D59348}" destId="{35688192-B1C0-3140-B10E-1E7C352D3864}" srcOrd="1" destOrd="0" presId="urn:microsoft.com/office/officeart/2008/layout/PictureStrips"/>
    <dgm:cxn modelId="{0CF334E3-D934-9D4C-A0DB-DC8BE7928B27}" type="presParOf" srcId="{49F87198-E6D4-664B-B6E9-72AE440BE21A}" destId="{083C59BE-A8FE-3346-835B-3706B8B26F15}" srcOrd="3" destOrd="0" presId="urn:microsoft.com/office/officeart/2008/layout/PictureStrips"/>
    <dgm:cxn modelId="{4D4740D3-D609-9B4B-B7C1-EDBA9B7399FA}" type="presParOf" srcId="{49F87198-E6D4-664B-B6E9-72AE440BE21A}" destId="{FB08B307-9B7A-5F44-B317-4F5A852854F2}" srcOrd="4" destOrd="0" presId="urn:microsoft.com/office/officeart/2008/layout/PictureStrips"/>
    <dgm:cxn modelId="{D4F2225C-6BDF-3D4D-A047-B23EA6220DDE}" type="presParOf" srcId="{FB08B307-9B7A-5F44-B317-4F5A852854F2}" destId="{567A807C-530C-4748-9B37-B96BF9905578}" srcOrd="0" destOrd="0" presId="urn:microsoft.com/office/officeart/2008/layout/PictureStrips"/>
    <dgm:cxn modelId="{61D53DD4-623C-B74E-B837-DED3B5DEA7CB}" type="presParOf" srcId="{FB08B307-9B7A-5F44-B317-4F5A852854F2}" destId="{6349E867-F488-4242-A00C-F23122C50EBD}" srcOrd="1" destOrd="0" presId="urn:microsoft.com/office/officeart/2008/layout/PictureStrips"/>
    <dgm:cxn modelId="{36E1EDF8-1EF1-6D4C-AFC9-D00F6980A433}" type="presParOf" srcId="{49F87198-E6D4-664B-B6E9-72AE440BE21A}" destId="{53C77227-8428-4144-8081-2AFD008C9D71}" srcOrd="5" destOrd="0" presId="urn:microsoft.com/office/officeart/2008/layout/PictureStrips"/>
    <dgm:cxn modelId="{BF68C4A7-F633-BA45-8602-8E5DE1859E59}" type="presParOf" srcId="{49F87198-E6D4-664B-B6E9-72AE440BE21A}" destId="{04C7B91A-B225-3949-9ED8-DE88A55335C8}" srcOrd="6" destOrd="0" presId="urn:microsoft.com/office/officeart/2008/layout/PictureStrips"/>
    <dgm:cxn modelId="{4755CC3A-CA22-EC4F-A3BE-6A58E8EB8094}" type="presParOf" srcId="{04C7B91A-B225-3949-9ED8-DE88A55335C8}" destId="{6F91A6F9-B513-F048-95DB-BCC431AAC110}" srcOrd="0" destOrd="0" presId="urn:microsoft.com/office/officeart/2008/layout/PictureStrips"/>
    <dgm:cxn modelId="{077E5F5E-8DAD-594E-9850-AEC53F2B048B}" type="presParOf" srcId="{04C7B91A-B225-3949-9ED8-DE88A55335C8}" destId="{166EDC4B-8C0D-2941-8659-08A4C9F24001}" srcOrd="1" destOrd="0" presId="urn:microsoft.com/office/officeart/2008/layout/PictureStrips"/>
    <dgm:cxn modelId="{3AA275D4-C4A5-8A49-B2E7-CD2F57079F98}" type="presParOf" srcId="{49F87198-E6D4-664B-B6E9-72AE440BE21A}" destId="{0DEB0E24-0794-124B-B61C-A4A6B1B2C832}" srcOrd="7" destOrd="0" presId="urn:microsoft.com/office/officeart/2008/layout/PictureStrips"/>
    <dgm:cxn modelId="{70ADB056-9D10-A748-8C18-6F2C7F9097D9}" type="presParOf" srcId="{49F87198-E6D4-664B-B6E9-72AE440BE21A}" destId="{BD1CC778-57B2-E84F-827F-619A51007BF4}" srcOrd="8" destOrd="0" presId="urn:microsoft.com/office/officeart/2008/layout/PictureStrips"/>
    <dgm:cxn modelId="{F39A098B-6442-A44A-AFD4-A62EC89EE7F6}" type="presParOf" srcId="{BD1CC778-57B2-E84F-827F-619A51007BF4}" destId="{EE209429-7DEB-7E4F-B123-AE2AE39E345B}" srcOrd="0" destOrd="0" presId="urn:microsoft.com/office/officeart/2008/layout/PictureStrips"/>
    <dgm:cxn modelId="{38F8F510-1A24-3243-A1C6-2FC3EEC0D241}" type="presParOf" srcId="{BD1CC778-57B2-E84F-827F-619A51007BF4}" destId="{9ADDDCD7-E82A-BD48-BC13-AB4C382810FB}" srcOrd="1" destOrd="0" presId="urn:microsoft.com/office/officeart/2008/layout/PictureStrips"/>
    <dgm:cxn modelId="{12D2E5B5-7D7E-974A-AD0B-7B3218776F21}" type="presParOf" srcId="{49F87198-E6D4-664B-B6E9-72AE440BE21A}" destId="{53A1CFE4-B3B1-B94F-950F-163A905E67BA}" srcOrd="9" destOrd="0" presId="urn:microsoft.com/office/officeart/2008/layout/PictureStrips"/>
    <dgm:cxn modelId="{37ECBEFD-C95E-924F-8D70-651163C8CBE3}" type="presParOf" srcId="{49F87198-E6D4-664B-B6E9-72AE440BE21A}" destId="{DB3A5A67-8CF8-E845-A908-6D2F8449812B}" srcOrd="10" destOrd="0" presId="urn:microsoft.com/office/officeart/2008/layout/PictureStrips"/>
    <dgm:cxn modelId="{EA8625A4-DFE3-8B49-AE6F-F09A17DCBE68}" type="presParOf" srcId="{DB3A5A67-8CF8-E845-A908-6D2F8449812B}" destId="{1172B9E4-1509-704B-B24A-F6DD389DED2D}" srcOrd="0" destOrd="0" presId="urn:microsoft.com/office/officeart/2008/layout/PictureStrips"/>
    <dgm:cxn modelId="{0B82F0B5-CC18-374C-924F-8C9B01C621C9}" type="presParOf" srcId="{DB3A5A67-8CF8-E845-A908-6D2F8449812B}" destId="{856196ED-9C57-D140-9341-F4AC84858B16}" srcOrd="1" destOrd="0" presId="urn:microsoft.com/office/officeart/2008/layout/PictureStrips"/>
    <dgm:cxn modelId="{ADB65089-0E9F-AC45-8FDA-6D71F395957D}" type="presParOf" srcId="{49F87198-E6D4-664B-B6E9-72AE440BE21A}" destId="{3343A963-3B47-B94B-B4C4-6627868F50C0}" srcOrd="11" destOrd="0" presId="urn:microsoft.com/office/officeart/2008/layout/PictureStrips"/>
    <dgm:cxn modelId="{DD5E47DA-8DDC-AE40-8A46-312ADA8BEAEF}" type="presParOf" srcId="{49F87198-E6D4-664B-B6E9-72AE440BE21A}" destId="{D43DABB9-0B29-B24E-A8B5-14173D3A7756}" srcOrd="12" destOrd="0" presId="urn:microsoft.com/office/officeart/2008/layout/PictureStrips"/>
    <dgm:cxn modelId="{7667D0C8-9B69-7644-B186-375DAD88A20C}" type="presParOf" srcId="{D43DABB9-0B29-B24E-A8B5-14173D3A7756}" destId="{834B7765-6DF9-8142-ACEE-DA992DEEDF57}" srcOrd="0" destOrd="0" presId="urn:microsoft.com/office/officeart/2008/layout/PictureStrips"/>
    <dgm:cxn modelId="{79677829-0A56-454D-AF4A-3D78D8F1AF67}" type="presParOf" srcId="{D43DABB9-0B29-B24E-A8B5-14173D3A7756}" destId="{7F6D8785-0839-7E4B-B11C-79621F14D2A5}" srcOrd="1" destOrd="0" presId="urn:microsoft.com/office/officeart/2008/layout/PictureStrips"/>
    <dgm:cxn modelId="{06B10BDA-29BD-994E-8D6B-1FF121C7A072}" type="presParOf" srcId="{49F87198-E6D4-664B-B6E9-72AE440BE21A}" destId="{7525D6CD-48FC-3E47-A3FF-82AC4DAB2F79}" srcOrd="13" destOrd="0" presId="urn:microsoft.com/office/officeart/2008/layout/PictureStrips"/>
    <dgm:cxn modelId="{FADE91AC-4AC2-1549-84C4-FA8D5BB0878A}" type="presParOf" srcId="{49F87198-E6D4-664B-B6E9-72AE440BE21A}" destId="{D7DC5299-ECB0-9341-9D67-7FBD0DCA5E82}" srcOrd="14" destOrd="0" presId="urn:microsoft.com/office/officeart/2008/layout/PictureStrips"/>
    <dgm:cxn modelId="{38F9EC83-97F1-D748-BF0B-FEB9CA050C62}" type="presParOf" srcId="{D7DC5299-ECB0-9341-9D67-7FBD0DCA5E82}" destId="{809FF581-3796-1A4A-9880-5BAFE9B7780F}" srcOrd="0" destOrd="0" presId="urn:microsoft.com/office/officeart/2008/layout/PictureStrips"/>
    <dgm:cxn modelId="{3035CEA4-FA2D-584D-B906-665AD57FEEC6}" type="presParOf" srcId="{D7DC5299-ECB0-9341-9D67-7FBD0DCA5E82}" destId="{064ACA9D-7529-3048-8C59-7AC4F9A226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35BE1-3AB8-41F1-B601-30D443E6A216}" type="doc">
      <dgm:prSet loTypeId="urn:microsoft.com/office/officeart/2008/layout/PictureStrips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D5FFDF19-EBDF-4735-8CF8-5C7F677DDC6F}">
      <dgm:prSet phldrT="[نص]"/>
      <dgm:spPr/>
      <dgm:t>
        <a:bodyPr/>
        <a:lstStyle/>
        <a:p>
          <a:pPr algn="l" rtl="1"/>
          <a:r>
            <a:rPr lang="en-US" dirty="0" smtClean="0"/>
            <a:t> </a:t>
          </a:r>
          <a:r>
            <a:rPr lang="en-US" b="1" dirty="0" smtClean="0"/>
            <a:t>Urine sample for infection and to confirm your pregnancy.</a:t>
          </a:r>
          <a:endParaRPr lang="ar-SA" dirty="0"/>
        </a:p>
      </dgm:t>
    </dgm:pt>
    <dgm:pt modelId="{32AFD9BC-DDCD-415E-B1D1-86CEF43B0A7D}" type="parTrans" cxnId="{2116C00A-296E-468E-B7B9-F65ECDEA914D}">
      <dgm:prSet/>
      <dgm:spPr/>
      <dgm:t>
        <a:bodyPr/>
        <a:lstStyle/>
        <a:p>
          <a:pPr rtl="1"/>
          <a:endParaRPr lang="ar-SA"/>
        </a:p>
      </dgm:t>
    </dgm:pt>
    <dgm:pt modelId="{11E4C34F-E81C-4FCE-8DFE-34A279F129D6}" type="sibTrans" cxnId="{2116C00A-296E-468E-B7B9-F65ECDEA914D}">
      <dgm:prSet/>
      <dgm:spPr/>
      <dgm:t>
        <a:bodyPr/>
        <a:lstStyle/>
        <a:p>
          <a:pPr rtl="1"/>
          <a:endParaRPr lang="ar-SA"/>
        </a:p>
      </dgm:t>
    </dgm:pt>
    <dgm:pt modelId="{1B3D4AC7-1C0A-4FF4-B00B-C25DF7B21600}">
      <dgm:prSet phldrT="[نص]"/>
      <dgm:spPr/>
      <dgm:t>
        <a:bodyPr/>
        <a:lstStyle/>
        <a:p>
          <a:pPr algn="l" rtl="1"/>
          <a:r>
            <a:rPr lang="en-US" b="1" dirty="0" smtClean="0"/>
            <a:t>Blood pressure, weight, and height.</a:t>
          </a:r>
          <a:endParaRPr lang="ar-SA" dirty="0"/>
        </a:p>
      </dgm:t>
    </dgm:pt>
    <dgm:pt modelId="{A8FC6D04-615B-400F-AA9A-98C66F4DD340}" type="parTrans" cxnId="{9AE06D39-3D97-4722-8CC7-3F070E2E16CC}">
      <dgm:prSet/>
      <dgm:spPr/>
      <dgm:t>
        <a:bodyPr/>
        <a:lstStyle/>
        <a:p>
          <a:pPr rtl="1"/>
          <a:endParaRPr lang="ar-SA"/>
        </a:p>
      </dgm:t>
    </dgm:pt>
    <dgm:pt modelId="{61E0A2DE-2687-49D2-908B-3C8F6F48AE45}" type="sibTrans" cxnId="{9AE06D39-3D97-4722-8CC7-3F070E2E16CC}">
      <dgm:prSet/>
      <dgm:spPr/>
      <dgm:t>
        <a:bodyPr/>
        <a:lstStyle/>
        <a:p>
          <a:pPr rtl="1"/>
          <a:endParaRPr lang="ar-SA"/>
        </a:p>
      </dgm:t>
    </dgm:pt>
    <dgm:pt modelId="{4D09AFA5-AB30-4B5E-AF25-073D5FC6F6C9}">
      <dgm:prSet phldrT="[نص]"/>
      <dgm:spPr/>
      <dgm:t>
        <a:bodyPr/>
        <a:lstStyle/>
        <a:p>
          <a:pPr algn="l" rtl="1"/>
          <a:r>
            <a:rPr lang="en-US" b="1" dirty="0" smtClean="0"/>
            <a:t>Prenatal blood tests</a:t>
          </a:r>
          <a:endParaRPr lang="ar-SA" dirty="0"/>
        </a:p>
      </dgm:t>
    </dgm:pt>
    <dgm:pt modelId="{E95693ED-5DFF-4AD4-A2AC-300F5008BAC0}" type="parTrans" cxnId="{B3577F58-C97A-4E61-9C87-08FE2386D8C5}">
      <dgm:prSet/>
      <dgm:spPr/>
      <dgm:t>
        <a:bodyPr/>
        <a:lstStyle/>
        <a:p>
          <a:pPr rtl="1"/>
          <a:endParaRPr lang="ar-SA"/>
        </a:p>
      </dgm:t>
    </dgm:pt>
    <dgm:pt modelId="{35EBDC66-511F-4895-9AC3-A33723DA1064}" type="sibTrans" cxnId="{B3577F58-C97A-4E61-9C87-08FE2386D8C5}">
      <dgm:prSet/>
      <dgm:spPr/>
      <dgm:t>
        <a:bodyPr/>
        <a:lstStyle/>
        <a:p>
          <a:pPr rtl="1"/>
          <a:endParaRPr lang="ar-SA"/>
        </a:p>
      </dgm:t>
    </dgm:pt>
    <dgm:pt modelId="{D35BAE27-21F5-4956-8EEE-A23B18846FA8}">
      <dgm:prSet phldrT="[نص]"/>
      <dgm:spPr/>
      <dgm:t>
        <a:bodyPr/>
        <a:lstStyle/>
        <a:p>
          <a:pPr algn="l" rtl="1"/>
          <a:r>
            <a:rPr lang="en-US" b="1" dirty="0" smtClean="0"/>
            <a:t>Gonorrhea and </a:t>
          </a:r>
          <a:r>
            <a:rPr lang="en-US" b="1" dirty="0" err="1" smtClean="0"/>
            <a:t>chlamydia</a:t>
          </a:r>
          <a:r>
            <a:rPr lang="en-US" b="1" dirty="0" smtClean="0"/>
            <a:t> cultures, and Pap test to screen for cervical cancer.</a:t>
          </a:r>
          <a:endParaRPr lang="ar-SA" dirty="0"/>
        </a:p>
      </dgm:t>
    </dgm:pt>
    <dgm:pt modelId="{9A22B49D-45AD-43B5-ACE4-C32F51645CDC}" type="parTrans" cxnId="{88CAD60D-4CF4-4A17-BCDF-2DA353E264A2}">
      <dgm:prSet/>
      <dgm:spPr/>
      <dgm:t>
        <a:bodyPr/>
        <a:lstStyle/>
        <a:p>
          <a:pPr rtl="1"/>
          <a:endParaRPr lang="ar-SA"/>
        </a:p>
      </dgm:t>
    </dgm:pt>
    <dgm:pt modelId="{BE06C187-24F6-4031-8DBF-4557759AE5D4}" type="sibTrans" cxnId="{88CAD60D-4CF4-4A17-BCDF-2DA353E264A2}">
      <dgm:prSet/>
      <dgm:spPr/>
      <dgm:t>
        <a:bodyPr/>
        <a:lstStyle/>
        <a:p>
          <a:pPr rtl="1"/>
          <a:endParaRPr lang="ar-SA"/>
        </a:p>
      </dgm:t>
    </dgm:pt>
    <dgm:pt modelId="{DF41FF0F-9F05-4F7D-8903-A1C050B4D6D9}">
      <dgm:prSet phldrT="[نص]"/>
      <dgm:spPr/>
      <dgm:t>
        <a:bodyPr/>
        <a:lstStyle/>
        <a:p>
          <a:pPr algn="l" rtl="1"/>
          <a:r>
            <a:rPr lang="en-US" b="1" dirty="0" smtClean="0"/>
            <a:t> Ultrasound test.</a:t>
          </a:r>
          <a:endParaRPr lang="ar-SA" dirty="0"/>
        </a:p>
      </dgm:t>
    </dgm:pt>
    <dgm:pt modelId="{4F55059A-BCE7-4D80-B835-2D78AD637435}" type="parTrans" cxnId="{2EC47EAC-D563-4BC4-86B8-A25B3CEE8371}">
      <dgm:prSet/>
      <dgm:spPr/>
      <dgm:t>
        <a:bodyPr/>
        <a:lstStyle/>
        <a:p>
          <a:pPr rtl="1"/>
          <a:endParaRPr lang="ar-SA"/>
        </a:p>
      </dgm:t>
    </dgm:pt>
    <dgm:pt modelId="{084DBC98-EB25-4818-BD1D-F3EA1C9A5F00}" type="sibTrans" cxnId="{2EC47EAC-D563-4BC4-86B8-A25B3CEE8371}">
      <dgm:prSet/>
      <dgm:spPr/>
      <dgm:t>
        <a:bodyPr/>
        <a:lstStyle/>
        <a:p>
          <a:pPr rtl="1"/>
          <a:endParaRPr lang="ar-SA"/>
        </a:p>
      </dgm:t>
    </dgm:pt>
    <dgm:pt modelId="{71A106B6-86B0-4DB7-9C8B-BAED0D566181}">
      <dgm:prSet phldrT="[نص]"/>
      <dgm:spPr/>
      <dgm:t>
        <a:bodyPr/>
        <a:lstStyle/>
        <a:p>
          <a:pPr algn="l" rtl="1"/>
          <a:r>
            <a:rPr lang="en-US" b="1" dirty="0" smtClean="0"/>
            <a:t>Complete physical exam, including a pelvic exam.</a:t>
          </a:r>
          <a:endParaRPr lang="ar-SA" dirty="0"/>
        </a:p>
      </dgm:t>
    </dgm:pt>
    <dgm:pt modelId="{8011C5FE-804A-4B80-B52C-BE4C8C1697EB}" type="sibTrans" cxnId="{23B338D9-7E04-4AD4-8137-89E641F2185F}">
      <dgm:prSet/>
      <dgm:spPr/>
      <dgm:t>
        <a:bodyPr/>
        <a:lstStyle/>
        <a:p>
          <a:pPr rtl="1"/>
          <a:endParaRPr lang="ar-SA"/>
        </a:p>
      </dgm:t>
    </dgm:pt>
    <dgm:pt modelId="{5B7E3D96-1B3C-41DC-9602-6A5BB47EFA84}" type="parTrans" cxnId="{23B338D9-7E04-4AD4-8137-89E641F2185F}">
      <dgm:prSet/>
      <dgm:spPr/>
      <dgm:t>
        <a:bodyPr/>
        <a:lstStyle/>
        <a:p>
          <a:pPr rtl="1"/>
          <a:endParaRPr lang="ar-SA"/>
        </a:p>
      </dgm:t>
    </dgm:pt>
    <dgm:pt modelId="{C09AEBD6-4A5C-8549-8E73-3F14E23CBC54}" type="pres">
      <dgm:prSet presAssocID="{8DA35BE1-3AB8-41F1-B601-30D443E6A2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B4F8C-45E5-2045-BF38-2D364FA55DAB}" type="pres">
      <dgm:prSet presAssocID="{D5FFDF19-EBDF-4735-8CF8-5C7F677DDC6F}" presName="composite" presStyleCnt="0"/>
      <dgm:spPr/>
      <dgm:t>
        <a:bodyPr/>
        <a:lstStyle/>
        <a:p>
          <a:endParaRPr lang="en-US"/>
        </a:p>
      </dgm:t>
    </dgm:pt>
    <dgm:pt modelId="{9049DABF-B7C7-8746-A228-6C89FD4407E9}" type="pres">
      <dgm:prSet presAssocID="{D5FFDF19-EBDF-4735-8CF8-5C7F677DDC6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A875C-7DA6-9F49-B072-1E15EB15E37C}" type="pres">
      <dgm:prSet presAssocID="{D5FFDF19-EBDF-4735-8CF8-5C7F677DDC6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en-US"/>
        </a:p>
      </dgm:t>
    </dgm:pt>
    <dgm:pt modelId="{51AA4754-C010-694E-B451-9E66AF140F0F}" type="pres">
      <dgm:prSet presAssocID="{11E4C34F-E81C-4FCE-8DFE-34A279F129D6}" presName="sibTrans" presStyleCnt="0"/>
      <dgm:spPr/>
      <dgm:t>
        <a:bodyPr/>
        <a:lstStyle/>
        <a:p>
          <a:endParaRPr lang="en-US"/>
        </a:p>
      </dgm:t>
    </dgm:pt>
    <dgm:pt modelId="{A61B899D-3138-7A4D-8EA0-8568DB978B02}" type="pres">
      <dgm:prSet presAssocID="{1B3D4AC7-1C0A-4FF4-B00B-C25DF7B21600}" presName="composite" presStyleCnt="0"/>
      <dgm:spPr/>
      <dgm:t>
        <a:bodyPr/>
        <a:lstStyle/>
        <a:p>
          <a:endParaRPr lang="en-US"/>
        </a:p>
      </dgm:t>
    </dgm:pt>
    <dgm:pt modelId="{C1AAF7F2-1C76-7842-ADE3-4950B6A31544}" type="pres">
      <dgm:prSet presAssocID="{1B3D4AC7-1C0A-4FF4-B00B-C25DF7B21600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24781-C5FB-3641-B643-B65C054B8A68}" type="pres">
      <dgm:prSet presAssocID="{1B3D4AC7-1C0A-4FF4-B00B-C25DF7B21600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  <dgm:pt modelId="{6EEB84E0-344E-7D45-BE04-DFF5BE828CFA}" type="pres">
      <dgm:prSet presAssocID="{61E0A2DE-2687-49D2-908B-3C8F6F48AE45}" presName="sibTrans" presStyleCnt="0"/>
      <dgm:spPr/>
      <dgm:t>
        <a:bodyPr/>
        <a:lstStyle/>
        <a:p>
          <a:endParaRPr lang="en-US"/>
        </a:p>
      </dgm:t>
    </dgm:pt>
    <dgm:pt modelId="{F2039AE2-D667-0C43-8A38-1836A3BA86D7}" type="pres">
      <dgm:prSet presAssocID="{4D09AFA5-AB30-4B5E-AF25-073D5FC6F6C9}" presName="composite" presStyleCnt="0"/>
      <dgm:spPr/>
      <dgm:t>
        <a:bodyPr/>
        <a:lstStyle/>
        <a:p>
          <a:endParaRPr lang="en-US"/>
        </a:p>
      </dgm:t>
    </dgm:pt>
    <dgm:pt modelId="{C53136E1-B404-E543-9561-55DCD0CBF7EB}" type="pres">
      <dgm:prSet presAssocID="{4D09AFA5-AB30-4B5E-AF25-073D5FC6F6C9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E6760-11F4-E34F-A6AF-F0DC9133C0E5}" type="pres">
      <dgm:prSet presAssocID="{4D09AFA5-AB30-4B5E-AF25-073D5FC6F6C9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02574540-6812-6349-A4CC-CADD592A533B}" type="pres">
      <dgm:prSet presAssocID="{35EBDC66-511F-4895-9AC3-A33723DA1064}" presName="sibTrans" presStyleCnt="0"/>
      <dgm:spPr/>
      <dgm:t>
        <a:bodyPr/>
        <a:lstStyle/>
        <a:p>
          <a:endParaRPr lang="en-US"/>
        </a:p>
      </dgm:t>
    </dgm:pt>
    <dgm:pt modelId="{C9B11A6D-741A-9C44-A07B-1B2E2B59ADA5}" type="pres">
      <dgm:prSet presAssocID="{71A106B6-86B0-4DB7-9C8B-BAED0D566181}" presName="composite" presStyleCnt="0"/>
      <dgm:spPr/>
      <dgm:t>
        <a:bodyPr/>
        <a:lstStyle/>
        <a:p>
          <a:endParaRPr lang="en-US"/>
        </a:p>
      </dgm:t>
    </dgm:pt>
    <dgm:pt modelId="{E5218B3F-688E-BA4A-A348-0B74B1B39617}" type="pres">
      <dgm:prSet presAssocID="{71A106B6-86B0-4DB7-9C8B-BAED0D566181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598FB-B5D0-594F-BEC5-C4078736D3F7}" type="pres">
      <dgm:prSet presAssocID="{71A106B6-86B0-4DB7-9C8B-BAED0D566181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304AD2C1-100C-3B48-8780-3D55C5DB902E}" type="pres">
      <dgm:prSet presAssocID="{8011C5FE-804A-4B80-B52C-BE4C8C1697EB}" presName="sibTrans" presStyleCnt="0"/>
      <dgm:spPr/>
      <dgm:t>
        <a:bodyPr/>
        <a:lstStyle/>
        <a:p>
          <a:endParaRPr lang="en-US"/>
        </a:p>
      </dgm:t>
    </dgm:pt>
    <dgm:pt modelId="{8FA98811-ECA0-144C-9258-6CE61306269F}" type="pres">
      <dgm:prSet presAssocID="{D35BAE27-21F5-4956-8EEE-A23B18846FA8}" presName="composite" presStyleCnt="0"/>
      <dgm:spPr/>
      <dgm:t>
        <a:bodyPr/>
        <a:lstStyle/>
        <a:p>
          <a:endParaRPr lang="en-US"/>
        </a:p>
      </dgm:t>
    </dgm:pt>
    <dgm:pt modelId="{23399CC9-28F8-624E-9AF7-997DB806BDAF}" type="pres">
      <dgm:prSet presAssocID="{D35BAE27-21F5-4956-8EEE-A23B18846FA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A2478-49B9-2D42-8F4B-0188455E9ED6}" type="pres">
      <dgm:prSet presAssocID="{D35BAE27-21F5-4956-8EEE-A23B18846FA8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5719C8DB-0A21-D946-B654-CAD8DC74F5C5}" type="pres">
      <dgm:prSet presAssocID="{BE06C187-24F6-4031-8DBF-4557759AE5D4}" presName="sibTrans" presStyleCnt="0"/>
      <dgm:spPr/>
      <dgm:t>
        <a:bodyPr/>
        <a:lstStyle/>
        <a:p>
          <a:endParaRPr lang="en-US"/>
        </a:p>
      </dgm:t>
    </dgm:pt>
    <dgm:pt modelId="{6918B64A-E6A4-B240-829B-AF44D4967E08}" type="pres">
      <dgm:prSet presAssocID="{DF41FF0F-9F05-4F7D-8903-A1C050B4D6D9}" presName="composite" presStyleCnt="0"/>
      <dgm:spPr/>
      <dgm:t>
        <a:bodyPr/>
        <a:lstStyle/>
        <a:p>
          <a:endParaRPr lang="en-US"/>
        </a:p>
      </dgm:t>
    </dgm:pt>
    <dgm:pt modelId="{FFF0B7D6-35C3-8445-A39D-1AC036BC000C}" type="pres">
      <dgm:prSet presAssocID="{DF41FF0F-9F05-4F7D-8903-A1C050B4D6D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730-CDA2-E347-8AA4-1D3B1083DABF}" type="pres">
      <dgm:prSet presAssocID="{DF41FF0F-9F05-4F7D-8903-A1C050B4D6D9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</dgm:ptLst>
  <dgm:cxnLst>
    <dgm:cxn modelId="{E11993C3-00AE-3547-A05A-22B95D4912B1}" type="presOf" srcId="{1B3D4AC7-1C0A-4FF4-B00B-C25DF7B21600}" destId="{C1AAF7F2-1C76-7842-ADE3-4950B6A31544}" srcOrd="0" destOrd="0" presId="urn:microsoft.com/office/officeart/2008/layout/PictureStrips"/>
    <dgm:cxn modelId="{2116C00A-296E-468E-B7B9-F65ECDEA914D}" srcId="{8DA35BE1-3AB8-41F1-B601-30D443E6A216}" destId="{D5FFDF19-EBDF-4735-8CF8-5C7F677DDC6F}" srcOrd="0" destOrd="0" parTransId="{32AFD9BC-DDCD-415E-B1D1-86CEF43B0A7D}" sibTransId="{11E4C34F-E81C-4FCE-8DFE-34A279F129D6}"/>
    <dgm:cxn modelId="{A389407A-26B7-324E-8094-9D80CB31D89E}" type="presOf" srcId="{D5FFDF19-EBDF-4735-8CF8-5C7F677DDC6F}" destId="{9049DABF-B7C7-8746-A228-6C89FD4407E9}" srcOrd="0" destOrd="0" presId="urn:microsoft.com/office/officeart/2008/layout/PictureStrips"/>
    <dgm:cxn modelId="{9AE06D39-3D97-4722-8CC7-3F070E2E16CC}" srcId="{8DA35BE1-3AB8-41F1-B601-30D443E6A216}" destId="{1B3D4AC7-1C0A-4FF4-B00B-C25DF7B21600}" srcOrd="1" destOrd="0" parTransId="{A8FC6D04-615B-400F-AA9A-98C66F4DD340}" sibTransId="{61E0A2DE-2687-49D2-908B-3C8F6F48AE45}"/>
    <dgm:cxn modelId="{79B9AE7D-F44F-FA42-AEB4-73871E3B6057}" type="presOf" srcId="{4D09AFA5-AB30-4B5E-AF25-073D5FC6F6C9}" destId="{C53136E1-B404-E543-9561-55DCD0CBF7EB}" srcOrd="0" destOrd="0" presId="urn:microsoft.com/office/officeart/2008/layout/PictureStrips"/>
    <dgm:cxn modelId="{23B338D9-7E04-4AD4-8137-89E641F2185F}" srcId="{8DA35BE1-3AB8-41F1-B601-30D443E6A216}" destId="{71A106B6-86B0-4DB7-9C8B-BAED0D566181}" srcOrd="3" destOrd="0" parTransId="{5B7E3D96-1B3C-41DC-9602-6A5BB47EFA84}" sibTransId="{8011C5FE-804A-4B80-B52C-BE4C8C1697EB}"/>
    <dgm:cxn modelId="{3522E9E0-1F60-824D-9181-664ABA7AFE0B}" type="presOf" srcId="{DF41FF0F-9F05-4F7D-8903-A1C050B4D6D9}" destId="{FFF0B7D6-35C3-8445-A39D-1AC036BC000C}" srcOrd="0" destOrd="0" presId="urn:microsoft.com/office/officeart/2008/layout/PictureStrips"/>
    <dgm:cxn modelId="{9CA9639B-7028-AA49-90D2-98006CA1B9DC}" type="presOf" srcId="{71A106B6-86B0-4DB7-9C8B-BAED0D566181}" destId="{E5218B3F-688E-BA4A-A348-0B74B1B39617}" srcOrd="0" destOrd="0" presId="urn:microsoft.com/office/officeart/2008/layout/PictureStrips"/>
    <dgm:cxn modelId="{BB555C7B-FC57-7D44-B351-15A8D0BFB718}" type="presOf" srcId="{8DA35BE1-3AB8-41F1-B601-30D443E6A216}" destId="{C09AEBD6-4A5C-8549-8E73-3F14E23CBC54}" srcOrd="0" destOrd="0" presId="urn:microsoft.com/office/officeart/2008/layout/PictureStrips"/>
    <dgm:cxn modelId="{2EC47EAC-D563-4BC4-86B8-A25B3CEE8371}" srcId="{8DA35BE1-3AB8-41F1-B601-30D443E6A216}" destId="{DF41FF0F-9F05-4F7D-8903-A1C050B4D6D9}" srcOrd="5" destOrd="0" parTransId="{4F55059A-BCE7-4D80-B835-2D78AD637435}" sibTransId="{084DBC98-EB25-4818-BD1D-F3EA1C9A5F00}"/>
    <dgm:cxn modelId="{88CAD60D-4CF4-4A17-BCDF-2DA353E264A2}" srcId="{8DA35BE1-3AB8-41F1-B601-30D443E6A216}" destId="{D35BAE27-21F5-4956-8EEE-A23B18846FA8}" srcOrd="4" destOrd="0" parTransId="{9A22B49D-45AD-43B5-ACE4-C32F51645CDC}" sibTransId="{BE06C187-24F6-4031-8DBF-4557759AE5D4}"/>
    <dgm:cxn modelId="{9FB7CBFC-B424-F64D-A384-3CE6BD2F1C87}" type="presOf" srcId="{D35BAE27-21F5-4956-8EEE-A23B18846FA8}" destId="{23399CC9-28F8-624E-9AF7-997DB806BDAF}" srcOrd="0" destOrd="0" presId="urn:microsoft.com/office/officeart/2008/layout/PictureStrips"/>
    <dgm:cxn modelId="{B3577F58-C97A-4E61-9C87-08FE2386D8C5}" srcId="{8DA35BE1-3AB8-41F1-B601-30D443E6A216}" destId="{4D09AFA5-AB30-4B5E-AF25-073D5FC6F6C9}" srcOrd="2" destOrd="0" parTransId="{E95693ED-5DFF-4AD4-A2AC-300F5008BAC0}" sibTransId="{35EBDC66-511F-4895-9AC3-A33723DA1064}"/>
    <dgm:cxn modelId="{4A0792B0-BF8E-5744-9443-420865C982C2}" type="presParOf" srcId="{C09AEBD6-4A5C-8549-8E73-3F14E23CBC54}" destId="{047B4F8C-45E5-2045-BF38-2D364FA55DAB}" srcOrd="0" destOrd="0" presId="urn:microsoft.com/office/officeart/2008/layout/PictureStrips"/>
    <dgm:cxn modelId="{5EFB6A82-6524-2F43-A86F-C22D5DAD1217}" type="presParOf" srcId="{047B4F8C-45E5-2045-BF38-2D364FA55DAB}" destId="{9049DABF-B7C7-8746-A228-6C89FD4407E9}" srcOrd="0" destOrd="0" presId="urn:microsoft.com/office/officeart/2008/layout/PictureStrips"/>
    <dgm:cxn modelId="{E2D1DC19-AEBB-AF49-877C-69BD9FEFF55A}" type="presParOf" srcId="{047B4F8C-45E5-2045-BF38-2D364FA55DAB}" destId="{079A875C-7DA6-9F49-B072-1E15EB15E37C}" srcOrd="1" destOrd="0" presId="urn:microsoft.com/office/officeart/2008/layout/PictureStrips"/>
    <dgm:cxn modelId="{87BD5693-A353-2B41-98E9-56955D4063FD}" type="presParOf" srcId="{C09AEBD6-4A5C-8549-8E73-3F14E23CBC54}" destId="{51AA4754-C010-694E-B451-9E66AF140F0F}" srcOrd="1" destOrd="0" presId="urn:microsoft.com/office/officeart/2008/layout/PictureStrips"/>
    <dgm:cxn modelId="{C229AF43-E8DF-2E40-AFC1-6EC102A53869}" type="presParOf" srcId="{C09AEBD6-4A5C-8549-8E73-3F14E23CBC54}" destId="{A61B899D-3138-7A4D-8EA0-8568DB978B02}" srcOrd="2" destOrd="0" presId="urn:microsoft.com/office/officeart/2008/layout/PictureStrips"/>
    <dgm:cxn modelId="{4DBCF11A-45C4-0541-A5A1-39AEB5A0C405}" type="presParOf" srcId="{A61B899D-3138-7A4D-8EA0-8568DB978B02}" destId="{C1AAF7F2-1C76-7842-ADE3-4950B6A31544}" srcOrd="0" destOrd="0" presId="urn:microsoft.com/office/officeart/2008/layout/PictureStrips"/>
    <dgm:cxn modelId="{6BC457FA-279A-DE4E-8931-528866EFF632}" type="presParOf" srcId="{A61B899D-3138-7A4D-8EA0-8568DB978B02}" destId="{06024781-C5FB-3641-B643-B65C054B8A68}" srcOrd="1" destOrd="0" presId="urn:microsoft.com/office/officeart/2008/layout/PictureStrips"/>
    <dgm:cxn modelId="{F539E4CB-433C-DB4C-898A-872F1BB0C47E}" type="presParOf" srcId="{C09AEBD6-4A5C-8549-8E73-3F14E23CBC54}" destId="{6EEB84E0-344E-7D45-BE04-DFF5BE828CFA}" srcOrd="3" destOrd="0" presId="urn:microsoft.com/office/officeart/2008/layout/PictureStrips"/>
    <dgm:cxn modelId="{CB36AC99-1288-1540-8BD0-DF005E11BB41}" type="presParOf" srcId="{C09AEBD6-4A5C-8549-8E73-3F14E23CBC54}" destId="{F2039AE2-D667-0C43-8A38-1836A3BA86D7}" srcOrd="4" destOrd="0" presId="urn:microsoft.com/office/officeart/2008/layout/PictureStrips"/>
    <dgm:cxn modelId="{BDB742F0-CA38-6B4E-9EC6-D9970E49453C}" type="presParOf" srcId="{F2039AE2-D667-0C43-8A38-1836A3BA86D7}" destId="{C53136E1-B404-E543-9561-55DCD0CBF7EB}" srcOrd="0" destOrd="0" presId="urn:microsoft.com/office/officeart/2008/layout/PictureStrips"/>
    <dgm:cxn modelId="{A62A9ED4-22B9-634B-A041-F959521A8921}" type="presParOf" srcId="{F2039AE2-D667-0C43-8A38-1836A3BA86D7}" destId="{289E6760-11F4-E34F-A6AF-F0DC9133C0E5}" srcOrd="1" destOrd="0" presId="urn:microsoft.com/office/officeart/2008/layout/PictureStrips"/>
    <dgm:cxn modelId="{2B2BFEAE-C59D-464A-849C-BAA1D6B3B508}" type="presParOf" srcId="{C09AEBD6-4A5C-8549-8E73-3F14E23CBC54}" destId="{02574540-6812-6349-A4CC-CADD592A533B}" srcOrd="5" destOrd="0" presId="urn:microsoft.com/office/officeart/2008/layout/PictureStrips"/>
    <dgm:cxn modelId="{4C40B05B-776D-FD40-8A84-784DF5AB3AB3}" type="presParOf" srcId="{C09AEBD6-4A5C-8549-8E73-3F14E23CBC54}" destId="{C9B11A6D-741A-9C44-A07B-1B2E2B59ADA5}" srcOrd="6" destOrd="0" presId="urn:microsoft.com/office/officeart/2008/layout/PictureStrips"/>
    <dgm:cxn modelId="{8270A5A3-E158-644D-BFD8-C47D1C382DD9}" type="presParOf" srcId="{C9B11A6D-741A-9C44-A07B-1B2E2B59ADA5}" destId="{E5218B3F-688E-BA4A-A348-0B74B1B39617}" srcOrd="0" destOrd="0" presId="urn:microsoft.com/office/officeart/2008/layout/PictureStrips"/>
    <dgm:cxn modelId="{A21E1FB5-9819-6E4A-B028-734DDEA661DB}" type="presParOf" srcId="{C9B11A6D-741A-9C44-A07B-1B2E2B59ADA5}" destId="{0FA598FB-B5D0-594F-BEC5-C4078736D3F7}" srcOrd="1" destOrd="0" presId="urn:microsoft.com/office/officeart/2008/layout/PictureStrips"/>
    <dgm:cxn modelId="{5E274C6C-F95E-1745-9972-D7C6F476B43B}" type="presParOf" srcId="{C09AEBD6-4A5C-8549-8E73-3F14E23CBC54}" destId="{304AD2C1-100C-3B48-8780-3D55C5DB902E}" srcOrd="7" destOrd="0" presId="urn:microsoft.com/office/officeart/2008/layout/PictureStrips"/>
    <dgm:cxn modelId="{09E65978-296D-6E4C-94BD-3D6C0A00B297}" type="presParOf" srcId="{C09AEBD6-4A5C-8549-8E73-3F14E23CBC54}" destId="{8FA98811-ECA0-144C-9258-6CE61306269F}" srcOrd="8" destOrd="0" presId="urn:microsoft.com/office/officeart/2008/layout/PictureStrips"/>
    <dgm:cxn modelId="{AABF6089-F181-BC40-8DB6-715872A801F1}" type="presParOf" srcId="{8FA98811-ECA0-144C-9258-6CE61306269F}" destId="{23399CC9-28F8-624E-9AF7-997DB806BDAF}" srcOrd="0" destOrd="0" presId="urn:microsoft.com/office/officeart/2008/layout/PictureStrips"/>
    <dgm:cxn modelId="{3C47FE52-FCD1-FC4A-9D1A-CBE3A78C2236}" type="presParOf" srcId="{8FA98811-ECA0-144C-9258-6CE61306269F}" destId="{D0CA2478-49B9-2D42-8F4B-0188455E9ED6}" srcOrd="1" destOrd="0" presId="urn:microsoft.com/office/officeart/2008/layout/PictureStrips"/>
    <dgm:cxn modelId="{1F623A6F-25D4-CF43-A6FF-209AF3D6BFED}" type="presParOf" srcId="{C09AEBD6-4A5C-8549-8E73-3F14E23CBC54}" destId="{5719C8DB-0A21-D946-B654-CAD8DC74F5C5}" srcOrd="9" destOrd="0" presId="urn:microsoft.com/office/officeart/2008/layout/PictureStrips"/>
    <dgm:cxn modelId="{FCDE5B27-986A-8541-8D9B-D7FFFD5C7717}" type="presParOf" srcId="{C09AEBD6-4A5C-8549-8E73-3F14E23CBC54}" destId="{6918B64A-E6A4-B240-829B-AF44D4967E08}" srcOrd="10" destOrd="0" presId="urn:microsoft.com/office/officeart/2008/layout/PictureStrips"/>
    <dgm:cxn modelId="{AEE813FF-08EA-2B49-870C-EE26AF2899C5}" type="presParOf" srcId="{6918B64A-E6A4-B240-829B-AF44D4967E08}" destId="{FFF0B7D6-35C3-8445-A39D-1AC036BC000C}" srcOrd="0" destOrd="0" presId="urn:microsoft.com/office/officeart/2008/layout/PictureStrips"/>
    <dgm:cxn modelId="{F0DBE9F2-A37B-974F-9F33-39A4883FF7A0}" type="presParOf" srcId="{6918B64A-E6A4-B240-829B-AF44D4967E08}" destId="{95847730-CDA2-E347-8AA4-1D3B1083DA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70510-CAD7-4F91-9F5F-A548F8C7B80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36C312B-CB54-4F7D-8349-EB28F1A75300}">
      <dgm:prSet/>
      <dgm:spPr/>
      <dgm:t>
        <a:bodyPr/>
        <a:lstStyle/>
        <a:p>
          <a:pPr rtl="0"/>
          <a:r>
            <a:rPr lang="en-US" smtClean="0"/>
            <a:t>Existing Health Conditions</a:t>
          </a:r>
          <a:endParaRPr lang="en-US"/>
        </a:p>
      </dgm:t>
    </dgm:pt>
    <dgm:pt modelId="{63B59A33-FA2F-41B9-AA6E-FE4382A5D70F}" type="parTrans" cxnId="{CA21425F-4402-4E18-9DB0-A8944DF706AD}">
      <dgm:prSet/>
      <dgm:spPr/>
      <dgm:t>
        <a:bodyPr/>
        <a:lstStyle/>
        <a:p>
          <a:endParaRPr lang="en-US"/>
        </a:p>
      </dgm:t>
    </dgm:pt>
    <dgm:pt modelId="{AC3A7880-32A5-4C7B-83CD-E7D1E2D54185}" type="sibTrans" cxnId="{CA21425F-4402-4E18-9DB0-A8944DF706AD}">
      <dgm:prSet/>
      <dgm:spPr/>
      <dgm:t>
        <a:bodyPr/>
        <a:lstStyle/>
        <a:p>
          <a:endParaRPr lang="en-US"/>
        </a:p>
      </dgm:t>
    </dgm:pt>
    <dgm:pt modelId="{2D43D08F-17D2-4635-8F13-4193706BAB3C}">
      <dgm:prSet/>
      <dgm:spPr/>
      <dgm:t>
        <a:bodyPr/>
        <a:lstStyle/>
        <a:p>
          <a:pPr rtl="0"/>
          <a:r>
            <a:rPr lang="en-US" smtClean="0"/>
            <a:t>Age</a:t>
          </a:r>
          <a:endParaRPr lang="en-US"/>
        </a:p>
      </dgm:t>
    </dgm:pt>
    <dgm:pt modelId="{22498F6E-D0BB-46AF-9233-E15CE9B85EA4}" type="parTrans" cxnId="{46C6D959-229A-4368-9F6A-EFDACCF3EA06}">
      <dgm:prSet/>
      <dgm:spPr/>
      <dgm:t>
        <a:bodyPr/>
        <a:lstStyle/>
        <a:p>
          <a:endParaRPr lang="en-US"/>
        </a:p>
      </dgm:t>
    </dgm:pt>
    <dgm:pt modelId="{70D75A0B-850C-4D01-8A4B-727B78B42EB9}" type="sibTrans" cxnId="{46C6D959-229A-4368-9F6A-EFDACCF3EA06}">
      <dgm:prSet/>
      <dgm:spPr/>
      <dgm:t>
        <a:bodyPr/>
        <a:lstStyle/>
        <a:p>
          <a:endParaRPr lang="en-US"/>
        </a:p>
      </dgm:t>
    </dgm:pt>
    <dgm:pt modelId="{6F42EEBC-52B2-4ED6-8085-E884E8A2E5EC}">
      <dgm:prSet/>
      <dgm:spPr/>
      <dgm:t>
        <a:bodyPr/>
        <a:lstStyle/>
        <a:p>
          <a:pPr rtl="0"/>
          <a:r>
            <a:rPr lang="en-US" smtClean="0"/>
            <a:t>Lifestyle Factors</a:t>
          </a:r>
          <a:endParaRPr lang="en-US"/>
        </a:p>
      </dgm:t>
    </dgm:pt>
    <dgm:pt modelId="{017A53D6-50DA-4845-A4C7-0A8574129A46}" type="parTrans" cxnId="{71688CCF-126A-41AF-8D43-550DD87492BD}">
      <dgm:prSet/>
      <dgm:spPr/>
      <dgm:t>
        <a:bodyPr/>
        <a:lstStyle/>
        <a:p>
          <a:endParaRPr lang="en-US"/>
        </a:p>
      </dgm:t>
    </dgm:pt>
    <dgm:pt modelId="{A371925F-ADA2-4972-8157-5D7E7F9E5042}" type="sibTrans" cxnId="{71688CCF-126A-41AF-8D43-550DD87492BD}">
      <dgm:prSet/>
      <dgm:spPr/>
      <dgm:t>
        <a:bodyPr/>
        <a:lstStyle/>
        <a:p>
          <a:endParaRPr lang="en-US"/>
        </a:p>
      </dgm:t>
    </dgm:pt>
    <dgm:pt modelId="{4C49DA31-A72F-43F9-BAB2-AAC91E1F46F6}">
      <dgm:prSet/>
      <dgm:spPr/>
      <dgm:t>
        <a:bodyPr/>
        <a:lstStyle/>
        <a:p>
          <a:pPr rtl="0"/>
          <a:r>
            <a:rPr lang="en-US" smtClean="0"/>
            <a:t>Conditions of Pregnancy</a:t>
          </a:r>
          <a:endParaRPr lang="en-US"/>
        </a:p>
      </dgm:t>
    </dgm:pt>
    <dgm:pt modelId="{4672B9BE-D7F2-4008-89A8-6FE201E530A2}" type="parTrans" cxnId="{4A179FD1-58A6-43D7-93A3-5D3252AFB807}">
      <dgm:prSet/>
      <dgm:spPr/>
      <dgm:t>
        <a:bodyPr/>
        <a:lstStyle/>
        <a:p>
          <a:endParaRPr lang="en-US"/>
        </a:p>
      </dgm:t>
    </dgm:pt>
    <dgm:pt modelId="{43ECABFA-EA4E-4C11-9946-9E9104CAA2F9}" type="sibTrans" cxnId="{4A179FD1-58A6-43D7-93A3-5D3252AFB807}">
      <dgm:prSet/>
      <dgm:spPr/>
      <dgm:t>
        <a:bodyPr/>
        <a:lstStyle/>
        <a:p>
          <a:endParaRPr lang="en-US"/>
        </a:p>
      </dgm:t>
    </dgm:pt>
    <dgm:pt modelId="{9C25AB2F-134B-488E-8768-78969C679E11}" type="pres">
      <dgm:prSet presAssocID="{99170510-CAD7-4F91-9F5F-A548F8C7B8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139E-6D98-489F-839E-A9599FB686B1}" type="pres">
      <dgm:prSet presAssocID="{99170510-CAD7-4F91-9F5F-A548F8C7B803}" presName="diamond" presStyleLbl="bgShp" presStyleIdx="0" presStyleCnt="1"/>
      <dgm:spPr/>
    </dgm:pt>
    <dgm:pt modelId="{5FC55668-1A18-4564-8DCB-295360224D55}" type="pres">
      <dgm:prSet presAssocID="{99170510-CAD7-4F91-9F5F-A548F8C7B8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E9DD2-9EDD-4B79-9FE9-25AA59F22F59}" type="pres">
      <dgm:prSet presAssocID="{99170510-CAD7-4F91-9F5F-A548F8C7B8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A7C44-F070-4899-AF0E-90C2E3097638}" type="pres">
      <dgm:prSet presAssocID="{99170510-CAD7-4F91-9F5F-A548F8C7B8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D0E7-A685-44AD-A829-669FFEF1AF4D}" type="pres">
      <dgm:prSet presAssocID="{99170510-CAD7-4F91-9F5F-A548F8C7B8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96F3E-8103-E14F-A0AA-13D6F9169EED}" type="presOf" srcId="{2D43D08F-17D2-4635-8F13-4193706BAB3C}" destId="{CB0E9DD2-9EDD-4B79-9FE9-25AA59F22F59}" srcOrd="0" destOrd="0" presId="urn:microsoft.com/office/officeart/2005/8/layout/matrix3"/>
    <dgm:cxn modelId="{96605A13-049F-DD47-BD0D-DBF9E38C9323}" type="presOf" srcId="{99170510-CAD7-4F91-9F5F-A548F8C7B803}" destId="{9C25AB2F-134B-488E-8768-78969C679E11}" srcOrd="0" destOrd="0" presId="urn:microsoft.com/office/officeart/2005/8/layout/matrix3"/>
    <dgm:cxn modelId="{CC5811FF-E36E-5243-98FE-D775A22B7D06}" type="presOf" srcId="{6F42EEBC-52B2-4ED6-8085-E884E8A2E5EC}" destId="{DCBA7C44-F070-4899-AF0E-90C2E3097638}" srcOrd="0" destOrd="0" presId="urn:microsoft.com/office/officeart/2005/8/layout/matrix3"/>
    <dgm:cxn modelId="{71688CCF-126A-41AF-8D43-550DD87492BD}" srcId="{99170510-CAD7-4F91-9F5F-A548F8C7B803}" destId="{6F42EEBC-52B2-4ED6-8085-E884E8A2E5EC}" srcOrd="2" destOrd="0" parTransId="{017A53D6-50DA-4845-A4C7-0A8574129A46}" sibTransId="{A371925F-ADA2-4972-8157-5D7E7F9E5042}"/>
    <dgm:cxn modelId="{7FDE9FAF-FA5C-F24A-AFFE-2023FC35344C}" type="presOf" srcId="{436C312B-CB54-4F7D-8349-EB28F1A75300}" destId="{5FC55668-1A18-4564-8DCB-295360224D55}" srcOrd="0" destOrd="0" presId="urn:microsoft.com/office/officeart/2005/8/layout/matrix3"/>
    <dgm:cxn modelId="{46C6D959-229A-4368-9F6A-EFDACCF3EA06}" srcId="{99170510-CAD7-4F91-9F5F-A548F8C7B803}" destId="{2D43D08F-17D2-4635-8F13-4193706BAB3C}" srcOrd="1" destOrd="0" parTransId="{22498F6E-D0BB-46AF-9233-E15CE9B85EA4}" sibTransId="{70D75A0B-850C-4D01-8A4B-727B78B42EB9}"/>
    <dgm:cxn modelId="{CA21425F-4402-4E18-9DB0-A8944DF706AD}" srcId="{99170510-CAD7-4F91-9F5F-A548F8C7B803}" destId="{436C312B-CB54-4F7D-8349-EB28F1A75300}" srcOrd="0" destOrd="0" parTransId="{63B59A33-FA2F-41B9-AA6E-FE4382A5D70F}" sibTransId="{AC3A7880-32A5-4C7B-83CD-E7D1E2D54185}"/>
    <dgm:cxn modelId="{4A179FD1-58A6-43D7-93A3-5D3252AFB807}" srcId="{99170510-CAD7-4F91-9F5F-A548F8C7B803}" destId="{4C49DA31-A72F-43F9-BAB2-AAC91E1F46F6}" srcOrd="3" destOrd="0" parTransId="{4672B9BE-D7F2-4008-89A8-6FE201E530A2}" sibTransId="{43ECABFA-EA4E-4C11-9946-9E9104CAA2F9}"/>
    <dgm:cxn modelId="{E6EF944B-7751-E24F-AF52-F1ADDBD14BBB}" type="presOf" srcId="{4C49DA31-A72F-43F9-BAB2-AAC91E1F46F6}" destId="{A231D0E7-A685-44AD-A829-669FFEF1AF4D}" srcOrd="0" destOrd="0" presId="urn:microsoft.com/office/officeart/2005/8/layout/matrix3"/>
    <dgm:cxn modelId="{47A1F5BF-8319-F540-867E-9E5B56D66B0C}" type="presParOf" srcId="{9C25AB2F-134B-488E-8768-78969C679E11}" destId="{F02D139E-6D98-489F-839E-A9599FB686B1}" srcOrd="0" destOrd="0" presId="urn:microsoft.com/office/officeart/2005/8/layout/matrix3"/>
    <dgm:cxn modelId="{D2979BEF-1536-B946-A40D-D029AE39377D}" type="presParOf" srcId="{9C25AB2F-134B-488E-8768-78969C679E11}" destId="{5FC55668-1A18-4564-8DCB-295360224D55}" srcOrd="1" destOrd="0" presId="urn:microsoft.com/office/officeart/2005/8/layout/matrix3"/>
    <dgm:cxn modelId="{B7540041-51C7-5E47-B4BC-225FDABACD0E}" type="presParOf" srcId="{9C25AB2F-134B-488E-8768-78969C679E11}" destId="{CB0E9DD2-9EDD-4B79-9FE9-25AA59F22F59}" srcOrd="2" destOrd="0" presId="urn:microsoft.com/office/officeart/2005/8/layout/matrix3"/>
    <dgm:cxn modelId="{94EFD51E-6644-4443-8275-597BE116619C}" type="presParOf" srcId="{9C25AB2F-134B-488E-8768-78969C679E11}" destId="{DCBA7C44-F070-4899-AF0E-90C2E3097638}" srcOrd="3" destOrd="0" presId="urn:microsoft.com/office/officeart/2005/8/layout/matrix3"/>
    <dgm:cxn modelId="{DB0B2452-914C-C749-9276-3BB28E9EC867}" type="presParOf" srcId="{9C25AB2F-134B-488E-8768-78969C679E11}" destId="{A231D0E7-A685-44AD-A829-669FFEF1AF4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77931-A37E-4398-ABA2-F818A6124F8A}" type="doc">
      <dgm:prSet loTypeId="urn:microsoft.com/office/officeart/2008/layout/PictureStrips" loCatId="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64C7189-D676-48DD-BD3E-D69FC6100365}">
      <dgm:prSet/>
      <dgm:spPr/>
      <dgm:t>
        <a:bodyPr/>
        <a:lstStyle/>
        <a:p>
          <a:pPr rtl="0"/>
          <a:r>
            <a:rPr lang="en-US" b="1" dirty="0" smtClean="0"/>
            <a:t>Race and ethnicity </a:t>
          </a:r>
          <a:endParaRPr lang="en-US" dirty="0"/>
        </a:p>
      </dgm:t>
    </dgm:pt>
    <dgm:pt modelId="{DD1B5300-8542-434E-AAFB-ADCEE3A63C61}" type="parTrans" cxnId="{A3CB53A7-39F1-4DA0-AD43-665301533341}">
      <dgm:prSet/>
      <dgm:spPr/>
      <dgm:t>
        <a:bodyPr/>
        <a:lstStyle/>
        <a:p>
          <a:endParaRPr lang="en-US"/>
        </a:p>
      </dgm:t>
    </dgm:pt>
    <dgm:pt modelId="{8F7F87E8-93A9-44BD-889B-6A237DF391DD}" type="sibTrans" cxnId="{A3CB53A7-39F1-4DA0-AD43-665301533341}">
      <dgm:prSet/>
      <dgm:spPr/>
      <dgm:t>
        <a:bodyPr/>
        <a:lstStyle/>
        <a:p>
          <a:endParaRPr lang="en-US"/>
        </a:p>
      </dgm:t>
    </dgm:pt>
    <dgm:pt modelId="{4915B040-D7A0-4226-8B8D-1BD6128EC7FA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pre-pregnancy health</a:t>
          </a:r>
          <a:endParaRPr lang="en-US" dirty="0" smtClean="0"/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4FB489EA-2AAA-4ABC-9509-688687A23A39}" type="sibTrans" cxnId="{297649A1-84E0-49DC-8F5B-EFEBA2DD3856}">
      <dgm:prSet/>
      <dgm:spPr/>
      <dgm:t>
        <a:bodyPr/>
        <a:lstStyle/>
        <a:p>
          <a:endParaRPr lang="en-US"/>
        </a:p>
      </dgm:t>
    </dgm:pt>
    <dgm:pt modelId="{A3F02FA5-A74C-48C7-A6F7-7C8D62CB585B}" type="parTrans" cxnId="{297649A1-84E0-49DC-8F5B-EFEBA2DD3856}">
      <dgm:prSet/>
      <dgm:spPr/>
      <dgm:t>
        <a:bodyPr/>
        <a:lstStyle/>
        <a:p>
          <a:endParaRPr lang="en-US"/>
        </a:p>
      </dgm:t>
    </dgm:pt>
    <dgm:pt modelId="{C269136D-7CBF-48CD-B41A-269BEECD6975}">
      <dgm:prSet/>
      <dgm:spPr/>
      <dgm:t>
        <a:bodyPr/>
        <a:lstStyle/>
        <a:p>
          <a:pPr rtl="0"/>
          <a:r>
            <a:rPr lang="en-US" b="1" dirty="0" smtClean="0"/>
            <a:t>income level</a:t>
          </a:r>
          <a:endParaRPr lang="en-US" dirty="0"/>
        </a:p>
      </dgm:t>
    </dgm:pt>
    <dgm:pt modelId="{BBBB4AA0-81A7-4A17-B7E6-02898FE2A98F}" type="sibTrans" cxnId="{8ABCAC6D-F979-4BB4-BD0A-37875674906D}">
      <dgm:prSet/>
      <dgm:spPr/>
      <dgm:t>
        <a:bodyPr/>
        <a:lstStyle/>
        <a:p>
          <a:endParaRPr lang="en-US"/>
        </a:p>
      </dgm:t>
    </dgm:pt>
    <dgm:pt modelId="{FDD81D7B-80DB-49C2-B6BB-C0553E553CB9}" type="parTrans" cxnId="{8ABCAC6D-F979-4BB4-BD0A-37875674906D}">
      <dgm:prSet/>
      <dgm:spPr/>
      <dgm:t>
        <a:bodyPr/>
        <a:lstStyle/>
        <a:p>
          <a:endParaRPr lang="en-US"/>
        </a:p>
      </dgm:t>
    </dgm:pt>
    <dgm:pt modelId="{802AF0DF-E3D7-4BB3-85F2-BFB2A42E505B}">
      <dgm:prSet/>
      <dgm:spPr/>
      <dgm:t>
        <a:bodyPr/>
        <a:lstStyle/>
        <a:p>
          <a:pPr rtl="0"/>
          <a:r>
            <a:rPr lang="en-US" b="1" dirty="0" smtClean="0"/>
            <a:t>socioeconomic factors</a:t>
          </a:r>
          <a:endParaRPr lang="en-US" dirty="0"/>
        </a:p>
      </dgm:t>
    </dgm:pt>
    <dgm:pt modelId="{FF0EA93B-6A84-4C7B-BB57-CBD474AAC47F}" type="sibTrans" cxnId="{63F91F04-1BA8-46E9-A447-E0B719CCD24A}">
      <dgm:prSet/>
      <dgm:spPr/>
      <dgm:t>
        <a:bodyPr/>
        <a:lstStyle/>
        <a:p>
          <a:endParaRPr lang="en-US"/>
        </a:p>
      </dgm:t>
    </dgm:pt>
    <dgm:pt modelId="{B28F646D-5B89-4E01-95BF-DF8A3717B660}" type="parTrans" cxnId="{63F91F04-1BA8-46E9-A447-E0B719CCD24A}">
      <dgm:prSet/>
      <dgm:spPr/>
      <dgm:t>
        <a:bodyPr/>
        <a:lstStyle/>
        <a:p>
          <a:endParaRPr lang="en-US"/>
        </a:p>
      </dgm:t>
    </dgm:pt>
    <dgm:pt modelId="{A1A7689A-BCA1-407A-8CBC-8B040F7BD867}">
      <dgm:prSet/>
      <dgm:spPr/>
      <dgm:t>
        <a:bodyPr/>
        <a:lstStyle/>
        <a:p>
          <a:pPr rtl="0"/>
          <a:r>
            <a:rPr lang="en-US" b="1" dirty="0" smtClean="0"/>
            <a:t>age</a:t>
          </a:r>
          <a:endParaRPr lang="en-US" dirty="0"/>
        </a:p>
      </dgm:t>
    </dgm:pt>
    <dgm:pt modelId="{E3F1E69F-E183-41CC-B309-4C7FDAA8B154}" type="sibTrans" cxnId="{387A587B-F9C7-4D51-9E2E-8364A3BF6B7F}">
      <dgm:prSet/>
      <dgm:spPr/>
      <dgm:t>
        <a:bodyPr/>
        <a:lstStyle/>
        <a:p>
          <a:endParaRPr lang="en-US"/>
        </a:p>
      </dgm:t>
    </dgm:pt>
    <dgm:pt modelId="{6D8DBBD6-30A1-4242-8AAB-A88820277855}" type="parTrans" cxnId="{387A587B-F9C7-4D51-9E2E-8364A3BF6B7F}">
      <dgm:prSet/>
      <dgm:spPr/>
      <dgm:t>
        <a:bodyPr/>
        <a:lstStyle/>
        <a:p>
          <a:endParaRPr lang="en-US"/>
        </a:p>
      </dgm:t>
    </dgm:pt>
    <dgm:pt modelId="{7132951C-508D-D649-904B-B39BDCCE6DEF}">
      <dgm:prSet/>
      <dgm:spPr/>
      <dgm:t>
        <a:bodyPr/>
        <a:lstStyle/>
        <a:p>
          <a:pPr rtl="0"/>
          <a:r>
            <a:rPr lang="en-US" b="1" smtClean="0"/>
            <a:t>medical insurance coverage</a:t>
          </a:r>
          <a:endParaRPr lang="en-US" dirty="0"/>
        </a:p>
      </dgm:t>
    </dgm:pt>
    <dgm:pt modelId="{85C6F70A-EDF1-B94B-8115-E0716C7DD32C}" type="parTrans" cxnId="{940B8188-0EFC-0445-A879-C2C312A6A63C}">
      <dgm:prSet/>
      <dgm:spPr/>
      <dgm:t>
        <a:bodyPr/>
        <a:lstStyle/>
        <a:p>
          <a:endParaRPr lang="en-US"/>
        </a:p>
      </dgm:t>
    </dgm:pt>
    <dgm:pt modelId="{E34149DB-C5B4-F843-960E-714DA5501B60}" type="sibTrans" cxnId="{940B8188-0EFC-0445-A879-C2C312A6A63C}">
      <dgm:prSet/>
      <dgm:spPr/>
      <dgm:t>
        <a:bodyPr/>
        <a:lstStyle/>
        <a:p>
          <a:endParaRPr lang="en-US"/>
        </a:p>
      </dgm:t>
    </dgm:pt>
    <dgm:pt modelId="{49F87198-E6D4-664B-B6E9-72AE440BE21A}" type="pres">
      <dgm:prSet presAssocID="{90C77931-A37E-4398-ABA2-F818A6124F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11543-78AF-9E4A-91C7-3049E8DE7D99}" type="pres">
      <dgm:prSet presAssocID="{464C7189-D676-48DD-BD3E-D69FC6100365}" presName="composite" presStyleCnt="0"/>
      <dgm:spPr/>
    </dgm:pt>
    <dgm:pt modelId="{B35F6BA9-A916-6942-8E2F-E72BDCFC88AE}" type="pres">
      <dgm:prSet presAssocID="{464C7189-D676-48DD-BD3E-D69FC610036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B82B-D44B-DF45-9F93-6EB0A3EC1611}" type="pres">
      <dgm:prSet presAssocID="{464C7189-D676-48DD-BD3E-D69FC6100365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6076891-8042-BB4E-B7BF-F5170E60E50F}" type="pres">
      <dgm:prSet presAssocID="{8F7F87E8-93A9-44BD-889B-6A237DF391DD}" presName="sibTrans" presStyleCnt="0"/>
      <dgm:spPr/>
    </dgm:pt>
    <dgm:pt modelId="{E14DD5E7-282C-9448-9B9E-8BEB94D59348}" type="pres">
      <dgm:prSet presAssocID="{A1A7689A-BCA1-407A-8CBC-8B040F7BD867}" presName="composite" presStyleCnt="0"/>
      <dgm:spPr/>
    </dgm:pt>
    <dgm:pt modelId="{514F9A4E-847A-4640-991C-48E781F19C3A}" type="pres">
      <dgm:prSet presAssocID="{A1A7689A-BCA1-407A-8CBC-8B040F7BD86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88192-B1C0-3140-B10E-1E7C352D3864}" type="pres">
      <dgm:prSet presAssocID="{A1A7689A-BCA1-407A-8CBC-8B040F7BD86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n-US"/>
        </a:p>
      </dgm:t>
    </dgm:pt>
    <dgm:pt modelId="{083C59BE-A8FE-3346-835B-3706B8B26F15}" type="pres">
      <dgm:prSet presAssocID="{E3F1E69F-E183-41CC-B309-4C7FDAA8B154}" presName="sibTrans" presStyleCnt="0"/>
      <dgm:spPr/>
    </dgm:pt>
    <dgm:pt modelId="{FB08B307-9B7A-5F44-B317-4F5A852854F2}" type="pres">
      <dgm:prSet presAssocID="{802AF0DF-E3D7-4BB3-85F2-BFB2A42E505B}" presName="composite" presStyleCnt="0"/>
      <dgm:spPr/>
    </dgm:pt>
    <dgm:pt modelId="{567A807C-530C-4748-9B37-B96BF9905578}" type="pres">
      <dgm:prSet presAssocID="{802AF0DF-E3D7-4BB3-85F2-BFB2A42E505B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9E867-F488-4242-A00C-F23122C50EBD}" type="pres">
      <dgm:prSet presAssocID="{802AF0DF-E3D7-4BB3-85F2-BFB2A42E505B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3C77227-8428-4144-8081-2AFD008C9D71}" type="pres">
      <dgm:prSet presAssocID="{FF0EA93B-6A84-4C7B-BB57-CBD474AAC47F}" presName="sibTrans" presStyleCnt="0"/>
      <dgm:spPr/>
    </dgm:pt>
    <dgm:pt modelId="{04C7B91A-B225-3949-9ED8-DE88A55335C8}" type="pres">
      <dgm:prSet presAssocID="{C269136D-7CBF-48CD-B41A-269BEECD6975}" presName="composite" presStyleCnt="0"/>
      <dgm:spPr/>
    </dgm:pt>
    <dgm:pt modelId="{6F91A6F9-B513-F048-95DB-BCC431AAC110}" type="pres">
      <dgm:prSet presAssocID="{C269136D-7CBF-48CD-B41A-269BEECD6975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EDC4B-8C0D-2941-8659-08A4C9F24001}" type="pres">
      <dgm:prSet presAssocID="{C269136D-7CBF-48CD-B41A-269BEECD6975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DEB0E24-0794-124B-B61C-A4A6B1B2C832}" type="pres">
      <dgm:prSet presAssocID="{BBBB4AA0-81A7-4A17-B7E6-02898FE2A98F}" presName="sibTrans" presStyleCnt="0"/>
      <dgm:spPr/>
    </dgm:pt>
    <dgm:pt modelId="{BD1CC778-57B2-E84F-827F-619A51007BF4}" type="pres">
      <dgm:prSet presAssocID="{4915B040-D7A0-4226-8B8D-1BD6128EC7FA}" presName="composite" presStyleCnt="0"/>
      <dgm:spPr/>
    </dgm:pt>
    <dgm:pt modelId="{EE209429-7DEB-7E4F-B123-AE2AE39E345B}" type="pres">
      <dgm:prSet presAssocID="{4915B040-D7A0-4226-8B8D-1BD6128EC7FA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DCD7-E82A-BD48-BC13-AB4C382810FB}" type="pres">
      <dgm:prSet presAssocID="{4915B040-D7A0-4226-8B8D-1BD6128EC7FA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53A1CFE4-B3B1-B94F-950F-163A905E67BA}" type="pres">
      <dgm:prSet presAssocID="{4FB489EA-2AAA-4ABC-9509-688687A23A39}" presName="sibTrans" presStyleCnt="0"/>
      <dgm:spPr/>
    </dgm:pt>
    <dgm:pt modelId="{B49C3B63-EF4B-0541-9A23-2EF8EF455663}" type="pres">
      <dgm:prSet presAssocID="{7132951C-508D-D649-904B-B39BDCCE6DEF}" presName="composite" presStyleCnt="0"/>
      <dgm:spPr/>
    </dgm:pt>
    <dgm:pt modelId="{6DD45EB8-3703-D042-BB2D-D8091265C286}" type="pres">
      <dgm:prSet presAssocID="{7132951C-508D-D649-904B-B39BDCCE6DEF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531F8-C4E6-364C-8A34-596F7F288D71}" type="pres">
      <dgm:prSet presAssocID="{7132951C-508D-D649-904B-B39BDCCE6DEF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</dgm:ptLst>
  <dgm:cxnLst>
    <dgm:cxn modelId="{75563497-B863-5741-8EFF-498FF9EB8D10}" type="presOf" srcId="{A1A7689A-BCA1-407A-8CBC-8B040F7BD867}" destId="{514F9A4E-847A-4640-991C-48E781F19C3A}" srcOrd="0" destOrd="0" presId="urn:microsoft.com/office/officeart/2008/layout/PictureStrips"/>
    <dgm:cxn modelId="{1FCDECAC-D1DE-4B49-9FF7-B2D39EFE87B7}" type="presOf" srcId="{464C7189-D676-48DD-BD3E-D69FC6100365}" destId="{B35F6BA9-A916-6942-8E2F-E72BDCFC88AE}" srcOrd="0" destOrd="0" presId="urn:microsoft.com/office/officeart/2008/layout/PictureStrips"/>
    <dgm:cxn modelId="{8ABCAC6D-F979-4BB4-BD0A-37875674906D}" srcId="{90C77931-A37E-4398-ABA2-F818A6124F8A}" destId="{C269136D-7CBF-48CD-B41A-269BEECD6975}" srcOrd="3" destOrd="0" parTransId="{FDD81D7B-80DB-49C2-B6BB-C0553E553CB9}" sibTransId="{BBBB4AA0-81A7-4A17-B7E6-02898FE2A98F}"/>
    <dgm:cxn modelId="{63F91F04-1BA8-46E9-A447-E0B719CCD24A}" srcId="{90C77931-A37E-4398-ABA2-F818A6124F8A}" destId="{802AF0DF-E3D7-4BB3-85F2-BFB2A42E505B}" srcOrd="2" destOrd="0" parTransId="{B28F646D-5B89-4E01-95BF-DF8A3717B660}" sibTransId="{FF0EA93B-6A84-4C7B-BB57-CBD474AAC47F}"/>
    <dgm:cxn modelId="{A3CB53A7-39F1-4DA0-AD43-665301533341}" srcId="{90C77931-A37E-4398-ABA2-F818A6124F8A}" destId="{464C7189-D676-48DD-BD3E-D69FC6100365}" srcOrd="0" destOrd="0" parTransId="{DD1B5300-8542-434E-AAFB-ADCEE3A63C61}" sibTransId="{8F7F87E8-93A9-44BD-889B-6A237DF391DD}"/>
    <dgm:cxn modelId="{558B14BE-E680-594C-824A-6846A380C1E0}" type="presOf" srcId="{C269136D-7CBF-48CD-B41A-269BEECD6975}" destId="{6F91A6F9-B513-F048-95DB-BCC431AAC110}" srcOrd="0" destOrd="0" presId="urn:microsoft.com/office/officeart/2008/layout/PictureStrips"/>
    <dgm:cxn modelId="{2D661C79-0E6B-3541-A2D2-645CF66B09D4}" type="presOf" srcId="{802AF0DF-E3D7-4BB3-85F2-BFB2A42E505B}" destId="{567A807C-530C-4748-9B37-B96BF9905578}" srcOrd="0" destOrd="0" presId="urn:microsoft.com/office/officeart/2008/layout/PictureStrips"/>
    <dgm:cxn modelId="{940B8188-0EFC-0445-A879-C2C312A6A63C}" srcId="{90C77931-A37E-4398-ABA2-F818A6124F8A}" destId="{7132951C-508D-D649-904B-B39BDCCE6DEF}" srcOrd="5" destOrd="0" parTransId="{85C6F70A-EDF1-B94B-8115-E0716C7DD32C}" sibTransId="{E34149DB-C5B4-F843-960E-714DA5501B60}"/>
    <dgm:cxn modelId="{387A587B-F9C7-4D51-9E2E-8364A3BF6B7F}" srcId="{90C77931-A37E-4398-ABA2-F818A6124F8A}" destId="{A1A7689A-BCA1-407A-8CBC-8B040F7BD867}" srcOrd="1" destOrd="0" parTransId="{6D8DBBD6-30A1-4242-8AAB-A88820277855}" sibTransId="{E3F1E69F-E183-41CC-B309-4C7FDAA8B154}"/>
    <dgm:cxn modelId="{297649A1-84E0-49DC-8F5B-EFEBA2DD3856}" srcId="{90C77931-A37E-4398-ABA2-F818A6124F8A}" destId="{4915B040-D7A0-4226-8B8D-1BD6128EC7FA}" srcOrd="4" destOrd="0" parTransId="{A3F02FA5-A74C-48C7-A6F7-7C8D62CB585B}" sibTransId="{4FB489EA-2AAA-4ABC-9509-688687A23A39}"/>
    <dgm:cxn modelId="{E5E812F3-B545-2C4B-8275-C7497977BE5E}" type="presOf" srcId="{7132951C-508D-D649-904B-B39BDCCE6DEF}" destId="{6DD45EB8-3703-D042-BB2D-D8091265C286}" srcOrd="0" destOrd="0" presId="urn:microsoft.com/office/officeart/2008/layout/PictureStrips"/>
    <dgm:cxn modelId="{C3D151BD-A13A-EE44-AFB0-43FC7AC57F79}" type="presOf" srcId="{90C77931-A37E-4398-ABA2-F818A6124F8A}" destId="{49F87198-E6D4-664B-B6E9-72AE440BE21A}" srcOrd="0" destOrd="0" presId="urn:microsoft.com/office/officeart/2008/layout/PictureStrips"/>
    <dgm:cxn modelId="{A9FE09AE-EEC2-124D-BD2F-F5D85E101AC0}" type="presOf" srcId="{4915B040-D7A0-4226-8B8D-1BD6128EC7FA}" destId="{EE209429-7DEB-7E4F-B123-AE2AE39E345B}" srcOrd="0" destOrd="0" presId="urn:microsoft.com/office/officeart/2008/layout/PictureStrips"/>
    <dgm:cxn modelId="{68920BFA-B3CB-F546-AFD7-76CD5A87432C}" type="presParOf" srcId="{49F87198-E6D4-664B-B6E9-72AE440BE21A}" destId="{C4F11543-78AF-9E4A-91C7-3049E8DE7D99}" srcOrd="0" destOrd="0" presId="urn:microsoft.com/office/officeart/2008/layout/PictureStrips"/>
    <dgm:cxn modelId="{39D43B71-AE5F-2A4C-978B-A61FDA35E7F1}" type="presParOf" srcId="{C4F11543-78AF-9E4A-91C7-3049E8DE7D99}" destId="{B35F6BA9-A916-6942-8E2F-E72BDCFC88AE}" srcOrd="0" destOrd="0" presId="urn:microsoft.com/office/officeart/2008/layout/PictureStrips"/>
    <dgm:cxn modelId="{ABAD3D0E-E5D6-3F4E-BFAC-E48C861506DF}" type="presParOf" srcId="{C4F11543-78AF-9E4A-91C7-3049E8DE7D99}" destId="{A5E3B82B-D44B-DF45-9F93-6EB0A3EC1611}" srcOrd="1" destOrd="0" presId="urn:microsoft.com/office/officeart/2008/layout/PictureStrips"/>
    <dgm:cxn modelId="{ACC4255A-80A3-4F47-B008-0EDBC5E6769B}" type="presParOf" srcId="{49F87198-E6D4-664B-B6E9-72AE440BE21A}" destId="{56076891-8042-BB4E-B7BF-F5170E60E50F}" srcOrd="1" destOrd="0" presId="urn:microsoft.com/office/officeart/2008/layout/PictureStrips"/>
    <dgm:cxn modelId="{64FBC606-8505-314D-AB5C-F072679941A9}" type="presParOf" srcId="{49F87198-E6D4-664B-B6E9-72AE440BE21A}" destId="{E14DD5E7-282C-9448-9B9E-8BEB94D59348}" srcOrd="2" destOrd="0" presId="urn:microsoft.com/office/officeart/2008/layout/PictureStrips"/>
    <dgm:cxn modelId="{076CE561-67F4-704D-96C5-1DCEE33C9DD9}" type="presParOf" srcId="{E14DD5E7-282C-9448-9B9E-8BEB94D59348}" destId="{514F9A4E-847A-4640-991C-48E781F19C3A}" srcOrd="0" destOrd="0" presId="urn:microsoft.com/office/officeart/2008/layout/PictureStrips"/>
    <dgm:cxn modelId="{AFF694B7-EF78-C64F-8CD7-7203C9718F05}" type="presParOf" srcId="{E14DD5E7-282C-9448-9B9E-8BEB94D59348}" destId="{35688192-B1C0-3140-B10E-1E7C352D3864}" srcOrd="1" destOrd="0" presId="urn:microsoft.com/office/officeart/2008/layout/PictureStrips"/>
    <dgm:cxn modelId="{4CD237DB-21C6-1F4F-8994-0965502F5C06}" type="presParOf" srcId="{49F87198-E6D4-664B-B6E9-72AE440BE21A}" destId="{083C59BE-A8FE-3346-835B-3706B8B26F15}" srcOrd="3" destOrd="0" presId="urn:microsoft.com/office/officeart/2008/layout/PictureStrips"/>
    <dgm:cxn modelId="{AD66E016-9451-1041-8794-21C3673DDE2A}" type="presParOf" srcId="{49F87198-E6D4-664B-B6E9-72AE440BE21A}" destId="{FB08B307-9B7A-5F44-B317-4F5A852854F2}" srcOrd="4" destOrd="0" presId="urn:microsoft.com/office/officeart/2008/layout/PictureStrips"/>
    <dgm:cxn modelId="{6B8F436A-863F-8346-BA65-2AE68FE2F917}" type="presParOf" srcId="{FB08B307-9B7A-5F44-B317-4F5A852854F2}" destId="{567A807C-530C-4748-9B37-B96BF9905578}" srcOrd="0" destOrd="0" presId="urn:microsoft.com/office/officeart/2008/layout/PictureStrips"/>
    <dgm:cxn modelId="{DC70D078-F635-1643-BB46-4D9CA98B965E}" type="presParOf" srcId="{FB08B307-9B7A-5F44-B317-4F5A852854F2}" destId="{6349E867-F488-4242-A00C-F23122C50EBD}" srcOrd="1" destOrd="0" presId="urn:microsoft.com/office/officeart/2008/layout/PictureStrips"/>
    <dgm:cxn modelId="{11BFBAAE-16F1-0948-92F0-108DA456882C}" type="presParOf" srcId="{49F87198-E6D4-664B-B6E9-72AE440BE21A}" destId="{53C77227-8428-4144-8081-2AFD008C9D71}" srcOrd="5" destOrd="0" presId="urn:microsoft.com/office/officeart/2008/layout/PictureStrips"/>
    <dgm:cxn modelId="{62201344-1391-F849-87DB-0D72FD7DF960}" type="presParOf" srcId="{49F87198-E6D4-664B-B6E9-72AE440BE21A}" destId="{04C7B91A-B225-3949-9ED8-DE88A55335C8}" srcOrd="6" destOrd="0" presId="urn:microsoft.com/office/officeart/2008/layout/PictureStrips"/>
    <dgm:cxn modelId="{24E2DA12-2CEA-D040-8E0A-C26767A9135C}" type="presParOf" srcId="{04C7B91A-B225-3949-9ED8-DE88A55335C8}" destId="{6F91A6F9-B513-F048-95DB-BCC431AAC110}" srcOrd="0" destOrd="0" presId="urn:microsoft.com/office/officeart/2008/layout/PictureStrips"/>
    <dgm:cxn modelId="{F12EC3AC-9E4C-7640-82F4-0AD21201F5B9}" type="presParOf" srcId="{04C7B91A-B225-3949-9ED8-DE88A55335C8}" destId="{166EDC4B-8C0D-2941-8659-08A4C9F24001}" srcOrd="1" destOrd="0" presId="urn:microsoft.com/office/officeart/2008/layout/PictureStrips"/>
    <dgm:cxn modelId="{CAD97E63-ACBE-FA4D-9399-26F9E6894F7B}" type="presParOf" srcId="{49F87198-E6D4-664B-B6E9-72AE440BE21A}" destId="{0DEB0E24-0794-124B-B61C-A4A6B1B2C832}" srcOrd="7" destOrd="0" presId="urn:microsoft.com/office/officeart/2008/layout/PictureStrips"/>
    <dgm:cxn modelId="{32EF8B1F-F5C6-AE44-B127-784047C59FC6}" type="presParOf" srcId="{49F87198-E6D4-664B-B6E9-72AE440BE21A}" destId="{BD1CC778-57B2-E84F-827F-619A51007BF4}" srcOrd="8" destOrd="0" presId="urn:microsoft.com/office/officeart/2008/layout/PictureStrips"/>
    <dgm:cxn modelId="{386287DB-DDC8-834C-9A71-4903D824E439}" type="presParOf" srcId="{BD1CC778-57B2-E84F-827F-619A51007BF4}" destId="{EE209429-7DEB-7E4F-B123-AE2AE39E345B}" srcOrd="0" destOrd="0" presId="urn:microsoft.com/office/officeart/2008/layout/PictureStrips"/>
    <dgm:cxn modelId="{9834DD77-4B0C-074E-99EC-435C882D5722}" type="presParOf" srcId="{BD1CC778-57B2-E84F-827F-619A51007BF4}" destId="{9ADDDCD7-E82A-BD48-BC13-AB4C382810FB}" srcOrd="1" destOrd="0" presId="urn:microsoft.com/office/officeart/2008/layout/PictureStrips"/>
    <dgm:cxn modelId="{475FE467-8948-FC46-B60E-D6D2C6960944}" type="presParOf" srcId="{49F87198-E6D4-664B-B6E9-72AE440BE21A}" destId="{53A1CFE4-B3B1-B94F-950F-163A905E67BA}" srcOrd="9" destOrd="0" presId="urn:microsoft.com/office/officeart/2008/layout/PictureStrips"/>
    <dgm:cxn modelId="{83FAA597-9CF6-6E4E-BF37-C7D3329A16E4}" type="presParOf" srcId="{49F87198-E6D4-664B-B6E9-72AE440BE21A}" destId="{B49C3B63-EF4B-0541-9A23-2EF8EF455663}" srcOrd="10" destOrd="0" presId="urn:microsoft.com/office/officeart/2008/layout/PictureStrips"/>
    <dgm:cxn modelId="{FD335EE0-A8B2-8E46-8A76-69FFCA550C29}" type="presParOf" srcId="{B49C3B63-EF4B-0541-9A23-2EF8EF455663}" destId="{6DD45EB8-3703-D042-BB2D-D8091265C286}" srcOrd="0" destOrd="0" presId="urn:microsoft.com/office/officeart/2008/layout/PictureStrips"/>
    <dgm:cxn modelId="{17D44783-09DE-3A40-A848-04DD00AF1B7B}" type="presParOf" srcId="{B49C3B63-EF4B-0541-9A23-2EF8EF455663}" destId="{CB4531F8-C4E6-364C-8A34-596F7F288D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FE1C-56C4-9143-B5DB-5863D8E01F27}">
      <dsp:nvSpPr>
        <dsp:cNvPr id="0" name=""/>
        <dsp:cNvSpPr/>
      </dsp:nvSpPr>
      <dsp:spPr>
        <a:xfrm>
          <a:off x="0" y="2275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Maternal mortality ratio</a:t>
          </a:r>
          <a:endParaRPr lang="en-US" sz="2000" kern="1200" dirty="0"/>
        </a:p>
      </dsp:txBody>
      <dsp:txXfrm>
        <a:off x="44243" y="46518"/>
        <a:ext cx="11368946" cy="817831"/>
      </dsp:txXfrm>
    </dsp:sp>
    <dsp:sp modelId="{B22E344A-DBED-2B4F-877F-68A4D5923C9D}">
      <dsp:nvSpPr>
        <dsp:cNvPr id="0" name=""/>
        <dsp:cNvSpPr/>
      </dsp:nvSpPr>
      <dsp:spPr>
        <a:xfrm>
          <a:off x="0" y="919210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Under-five child mortality, with the proportion of newborn deaths</a:t>
          </a:r>
          <a:endParaRPr lang="en-US" sz="2000" kern="1200" dirty="0"/>
        </a:p>
      </dsp:txBody>
      <dsp:txXfrm>
        <a:off x="44243" y="963453"/>
        <a:ext cx="11368946" cy="817831"/>
      </dsp:txXfrm>
    </dsp:sp>
    <dsp:sp modelId="{0428384B-EE9B-C846-920E-45EA695FD46B}">
      <dsp:nvSpPr>
        <dsp:cNvPr id="0" name=""/>
        <dsp:cNvSpPr/>
      </dsp:nvSpPr>
      <dsp:spPr>
        <a:xfrm>
          <a:off x="0" y="1836145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Children under five who are stunted</a:t>
          </a:r>
          <a:endParaRPr lang="en-US" sz="2000" kern="1200" dirty="0"/>
        </a:p>
      </dsp:txBody>
      <dsp:txXfrm>
        <a:off x="44243" y="1880388"/>
        <a:ext cx="11368946" cy="817831"/>
      </dsp:txXfrm>
    </dsp:sp>
    <dsp:sp modelId="{2E0393B4-C429-F049-9098-F923B9C1A152}">
      <dsp:nvSpPr>
        <dsp:cNvPr id="0" name=""/>
        <dsp:cNvSpPr/>
      </dsp:nvSpPr>
      <dsp:spPr>
        <a:xfrm>
          <a:off x="0" y="2753080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Proportion of demand for family planning satisfied</a:t>
          </a:r>
          <a:endParaRPr lang="en-US" sz="2000" kern="1200" dirty="0"/>
        </a:p>
      </dsp:txBody>
      <dsp:txXfrm>
        <a:off x="44243" y="2797323"/>
        <a:ext cx="11368946" cy="817831"/>
      </dsp:txXfrm>
    </dsp:sp>
    <dsp:sp modelId="{C37977A5-BA11-5A49-B830-D5BD7228BF9C}">
      <dsp:nvSpPr>
        <dsp:cNvPr id="0" name=""/>
        <dsp:cNvSpPr/>
      </dsp:nvSpPr>
      <dsp:spPr>
        <a:xfrm>
          <a:off x="0" y="3670015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Antenatal care coverage (at least four times during pregnancy)</a:t>
          </a:r>
          <a:endParaRPr lang="en-US" sz="2000" kern="1200" dirty="0"/>
        </a:p>
      </dsp:txBody>
      <dsp:txXfrm>
        <a:off x="44243" y="3714258"/>
        <a:ext cx="11368946" cy="817831"/>
      </dsp:txXfrm>
    </dsp:sp>
    <dsp:sp modelId="{025539DD-60A2-D042-B996-E0C688FF559A}">
      <dsp:nvSpPr>
        <dsp:cNvPr id="0" name=""/>
        <dsp:cNvSpPr/>
      </dsp:nvSpPr>
      <dsp:spPr>
        <a:xfrm>
          <a:off x="0" y="4586950"/>
          <a:ext cx="11457432" cy="906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Antiretroviral (ARV) prophylaxis among </a:t>
          </a:r>
          <a:r>
            <a:rPr lang="en-US" sz="2000" kern="1200" dirty="0" err="1" smtClean="0"/>
            <a:t>HIVpositive</a:t>
          </a:r>
          <a:r>
            <a:rPr lang="en-US" sz="2000" kern="1200" dirty="0" smtClean="0"/>
            <a:t> pregnant women to prevent HIV transmission and antiretroviral therapy for [pregnant] women who are treatment-eligible
</a:t>
          </a:r>
          <a:endParaRPr lang="en-US" sz="2000" kern="1200" dirty="0"/>
        </a:p>
      </dsp:txBody>
      <dsp:txXfrm>
        <a:off x="44243" y="4631193"/>
        <a:ext cx="11368946" cy="817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FE1C-56C4-9143-B5DB-5863D8E01F27}">
      <dsp:nvSpPr>
        <dsp:cNvPr id="0" name=""/>
        <dsp:cNvSpPr/>
      </dsp:nvSpPr>
      <dsp:spPr>
        <a:xfrm>
          <a:off x="0" y="89582"/>
          <a:ext cx="11210544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Skilled attendant at birth</a:t>
          </a:r>
          <a:endParaRPr lang="en-US" sz="2600" kern="1200" dirty="0"/>
        </a:p>
      </dsp:txBody>
      <dsp:txXfrm>
        <a:off x="50420" y="140002"/>
        <a:ext cx="11109704" cy="932014"/>
      </dsp:txXfrm>
    </dsp:sp>
    <dsp:sp modelId="{B22E344A-DBED-2B4F-877F-68A4D5923C9D}">
      <dsp:nvSpPr>
        <dsp:cNvPr id="0" name=""/>
        <dsp:cNvSpPr/>
      </dsp:nvSpPr>
      <dsp:spPr>
        <a:xfrm>
          <a:off x="0" y="1197316"/>
          <a:ext cx="11210544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Postnatal care for mothers and babies within two days of birth</a:t>
          </a:r>
          <a:endParaRPr lang="en-US" sz="2600" kern="1200" dirty="0"/>
        </a:p>
      </dsp:txBody>
      <dsp:txXfrm>
        <a:off x="50420" y="1247736"/>
        <a:ext cx="11109704" cy="932014"/>
      </dsp:txXfrm>
    </dsp:sp>
    <dsp:sp modelId="{0428384B-EE9B-C846-920E-45EA695FD46B}">
      <dsp:nvSpPr>
        <dsp:cNvPr id="0" name=""/>
        <dsp:cNvSpPr/>
      </dsp:nvSpPr>
      <dsp:spPr>
        <a:xfrm>
          <a:off x="0" y="2305050"/>
          <a:ext cx="11210544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Exclusive breastfeeding for six months (0–5 months)</a:t>
          </a:r>
          <a:endParaRPr lang="en-US" sz="2600" b="1" kern="1200" dirty="0"/>
        </a:p>
      </dsp:txBody>
      <dsp:txXfrm>
        <a:off x="50420" y="2355470"/>
        <a:ext cx="11109704" cy="932014"/>
      </dsp:txXfrm>
    </dsp:sp>
    <dsp:sp modelId="{2E0393B4-C429-F049-9098-F923B9C1A152}">
      <dsp:nvSpPr>
        <dsp:cNvPr id="0" name=""/>
        <dsp:cNvSpPr/>
      </dsp:nvSpPr>
      <dsp:spPr>
        <a:xfrm>
          <a:off x="0" y="3412785"/>
          <a:ext cx="11210544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Three doses of combined diphtheria-</a:t>
          </a:r>
          <a:r>
            <a:rPr lang="en-US" sz="2600" kern="1200" dirty="0" err="1" smtClean="0"/>
            <a:t>tetanuspertussis</a:t>
          </a:r>
          <a:r>
            <a:rPr lang="en-US" sz="2600" kern="1200" dirty="0" smtClean="0"/>
            <a:t> (DTP3) immunization coverage (12–23 months)</a:t>
          </a:r>
          <a:endParaRPr lang="en-US" sz="2600" kern="1200" dirty="0"/>
        </a:p>
      </dsp:txBody>
      <dsp:txXfrm>
        <a:off x="50420" y="3463205"/>
        <a:ext cx="11109704" cy="932014"/>
      </dsp:txXfrm>
    </dsp:sp>
    <dsp:sp modelId="{C37977A5-BA11-5A49-B830-D5BD7228BF9C}">
      <dsp:nvSpPr>
        <dsp:cNvPr id="0" name=""/>
        <dsp:cNvSpPr/>
      </dsp:nvSpPr>
      <dsp:spPr>
        <a:xfrm>
          <a:off x="0" y="4520519"/>
          <a:ext cx="11210544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Antibiotic treatment for suspected pneumonia</a:t>
          </a:r>
          <a:endParaRPr lang="en-US" sz="2600" kern="1200" dirty="0"/>
        </a:p>
      </dsp:txBody>
      <dsp:txXfrm>
        <a:off x="50420" y="4570939"/>
        <a:ext cx="11109704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6BA9-A916-6942-8E2F-E72BDCFC88AE}">
      <dsp:nvSpPr>
        <dsp:cNvPr id="0" name=""/>
        <dsp:cNvSpPr/>
      </dsp:nvSpPr>
      <dsp:spPr>
        <a:xfrm>
          <a:off x="1627523" y="318979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Minimizing occupational risks.</a:t>
          </a:r>
          <a:endParaRPr lang="en-US" sz="2500" kern="1200" dirty="0"/>
        </a:p>
      </dsp:txBody>
      <dsp:txXfrm>
        <a:off x="1627523" y="318979"/>
        <a:ext cx="4004016" cy="1251255"/>
      </dsp:txXfrm>
    </dsp:sp>
    <dsp:sp modelId="{A5E3B82B-D44B-DF45-9F93-6EB0A3EC1611}">
      <dsp:nvSpPr>
        <dsp:cNvPr id="0" name=""/>
        <dsp:cNvSpPr/>
      </dsp:nvSpPr>
      <dsp:spPr>
        <a:xfrm>
          <a:off x="1460689" y="138242"/>
          <a:ext cx="875878" cy="1313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F9A4E-847A-4640-991C-48E781F19C3A}">
      <dsp:nvSpPr>
        <dsp:cNvPr id="0" name=""/>
        <dsp:cNvSpPr/>
      </dsp:nvSpPr>
      <dsp:spPr>
        <a:xfrm>
          <a:off x="6031796" y="318979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Prescribing folic acid</a:t>
          </a:r>
          <a:endParaRPr lang="en-US" sz="2500" kern="1200" dirty="0"/>
        </a:p>
      </dsp:txBody>
      <dsp:txXfrm>
        <a:off x="6031796" y="318979"/>
        <a:ext cx="4004016" cy="1251255"/>
      </dsp:txXfrm>
    </dsp:sp>
    <dsp:sp modelId="{35688192-B1C0-3140-B10E-1E7C352D3864}">
      <dsp:nvSpPr>
        <dsp:cNvPr id="0" name=""/>
        <dsp:cNvSpPr/>
      </dsp:nvSpPr>
      <dsp:spPr>
        <a:xfrm>
          <a:off x="5864962" y="138242"/>
          <a:ext cx="875878" cy="13138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A807C-530C-4748-9B37-B96BF9905578}">
      <dsp:nvSpPr>
        <dsp:cNvPr id="0" name=""/>
        <dsp:cNvSpPr/>
      </dsp:nvSpPr>
      <dsp:spPr>
        <a:xfrm>
          <a:off x="1627523" y="1894170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Control and treat underlying medical conditions </a:t>
          </a:r>
          <a:endParaRPr lang="en-US" sz="2500" kern="1200"/>
        </a:p>
      </dsp:txBody>
      <dsp:txXfrm>
        <a:off x="1627523" y="1894170"/>
        <a:ext cx="4004016" cy="1251255"/>
      </dsp:txXfrm>
    </dsp:sp>
    <dsp:sp modelId="{6349E867-F488-4242-A00C-F23122C50EBD}">
      <dsp:nvSpPr>
        <dsp:cNvPr id="0" name=""/>
        <dsp:cNvSpPr/>
      </dsp:nvSpPr>
      <dsp:spPr>
        <a:xfrm>
          <a:off x="1460689" y="1713434"/>
          <a:ext cx="875878" cy="1313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1A6F9-B513-F048-95DB-BCC431AAC110}">
      <dsp:nvSpPr>
        <dsp:cNvPr id="0" name=""/>
        <dsp:cNvSpPr/>
      </dsp:nvSpPr>
      <dsp:spPr>
        <a:xfrm>
          <a:off x="6031796" y="1894170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Maximizing chronic illness care</a:t>
          </a:r>
          <a:endParaRPr lang="en-US" sz="2500" kern="1200" dirty="0"/>
        </a:p>
      </dsp:txBody>
      <dsp:txXfrm>
        <a:off x="6031796" y="1894170"/>
        <a:ext cx="4004016" cy="1251255"/>
      </dsp:txXfrm>
    </dsp:sp>
    <dsp:sp modelId="{166EDC4B-8C0D-2941-8659-08A4C9F24001}">
      <dsp:nvSpPr>
        <dsp:cNvPr id="0" name=""/>
        <dsp:cNvSpPr/>
      </dsp:nvSpPr>
      <dsp:spPr>
        <a:xfrm>
          <a:off x="5864962" y="1713434"/>
          <a:ext cx="875878" cy="13138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9429-7DEB-7E4F-B123-AE2AE39E345B}">
      <dsp:nvSpPr>
        <dsp:cNvPr id="0" name=""/>
        <dsp:cNvSpPr/>
      </dsp:nvSpPr>
      <dsp:spPr>
        <a:xfrm>
          <a:off x="1627523" y="3469361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Improving health habits</a:t>
          </a:r>
          <a:endParaRPr lang="en-US" sz="2500" kern="1200"/>
        </a:p>
      </dsp:txBody>
      <dsp:txXfrm>
        <a:off x="1627523" y="3469361"/>
        <a:ext cx="4004016" cy="1251255"/>
      </dsp:txXfrm>
    </dsp:sp>
    <dsp:sp modelId="{9ADDDCD7-E82A-BD48-BC13-AB4C382810FB}">
      <dsp:nvSpPr>
        <dsp:cNvPr id="0" name=""/>
        <dsp:cNvSpPr/>
      </dsp:nvSpPr>
      <dsp:spPr>
        <a:xfrm>
          <a:off x="1460689" y="3288625"/>
          <a:ext cx="875878" cy="1313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2B9E4-1509-704B-B24A-F6DD389DED2D}">
      <dsp:nvSpPr>
        <dsp:cNvPr id="0" name=""/>
        <dsp:cNvSpPr/>
      </dsp:nvSpPr>
      <dsp:spPr>
        <a:xfrm>
          <a:off x="6031796" y="3469361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Review current medications and assess safety</a:t>
          </a:r>
          <a:endParaRPr lang="en-US" sz="2500" kern="1200" dirty="0"/>
        </a:p>
      </dsp:txBody>
      <dsp:txXfrm>
        <a:off x="6031796" y="3469361"/>
        <a:ext cx="4004016" cy="1251255"/>
      </dsp:txXfrm>
    </dsp:sp>
    <dsp:sp modelId="{856196ED-9C57-D140-9341-F4AC84858B16}">
      <dsp:nvSpPr>
        <dsp:cNvPr id="0" name=""/>
        <dsp:cNvSpPr/>
      </dsp:nvSpPr>
      <dsp:spPr>
        <a:xfrm>
          <a:off x="5864962" y="3288625"/>
          <a:ext cx="875878" cy="131381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B7765-6DF9-8142-ACEE-DA992DEEDF57}">
      <dsp:nvSpPr>
        <dsp:cNvPr id="0" name=""/>
        <dsp:cNvSpPr/>
      </dsp:nvSpPr>
      <dsp:spPr>
        <a:xfrm>
          <a:off x="1627523" y="5044552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Vaccinations </a:t>
          </a:r>
          <a:endParaRPr lang="en-US" sz="2500" kern="1200"/>
        </a:p>
      </dsp:txBody>
      <dsp:txXfrm>
        <a:off x="1627523" y="5044552"/>
        <a:ext cx="4004016" cy="1251255"/>
      </dsp:txXfrm>
    </dsp:sp>
    <dsp:sp modelId="{7F6D8785-0839-7E4B-B11C-79621F14D2A5}">
      <dsp:nvSpPr>
        <dsp:cNvPr id="0" name=""/>
        <dsp:cNvSpPr/>
      </dsp:nvSpPr>
      <dsp:spPr>
        <a:xfrm>
          <a:off x="1460689" y="4863816"/>
          <a:ext cx="875878" cy="13138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FF581-3796-1A4A-9880-5BAFE9B7780F}">
      <dsp:nvSpPr>
        <dsp:cNvPr id="0" name=""/>
        <dsp:cNvSpPr/>
      </dsp:nvSpPr>
      <dsp:spPr>
        <a:xfrm>
          <a:off x="6031796" y="5044552"/>
          <a:ext cx="4004016" cy="125125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517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Genetic screening</a:t>
          </a:r>
          <a:endParaRPr lang="en-US" sz="2500" kern="1200" dirty="0"/>
        </a:p>
      </dsp:txBody>
      <dsp:txXfrm>
        <a:off x="6031796" y="5044552"/>
        <a:ext cx="4004016" cy="1251255"/>
      </dsp:txXfrm>
    </dsp:sp>
    <dsp:sp modelId="{064ACA9D-7529-3048-8C59-7AC4F9A22672}">
      <dsp:nvSpPr>
        <dsp:cNvPr id="0" name=""/>
        <dsp:cNvSpPr/>
      </dsp:nvSpPr>
      <dsp:spPr>
        <a:xfrm>
          <a:off x="5864962" y="4863816"/>
          <a:ext cx="875878" cy="131381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DABF-B7C7-8746-A228-6C89FD4407E9}">
      <dsp:nvSpPr>
        <dsp:cNvPr id="0" name=""/>
        <dsp:cNvSpPr/>
      </dsp:nvSpPr>
      <dsp:spPr>
        <a:xfrm>
          <a:off x="223648" y="427769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r>
            <a:rPr lang="en-US" sz="2900" b="1" kern="1200" dirty="0" smtClean="0"/>
            <a:t>Urine sample for infection and to confirm your pregnancy.</a:t>
          </a:r>
          <a:endParaRPr lang="ar-SA" sz="2900" kern="1200" dirty="0"/>
        </a:p>
      </dsp:txBody>
      <dsp:txXfrm>
        <a:off x="223648" y="427769"/>
        <a:ext cx="5265753" cy="1645547"/>
      </dsp:txXfrm>
    </dsp:sp>
    <dsp:sp modelId="{079A875C-7DA6-9F49-B072-1E15EB15E37C}">
      <dsp:nvSpPr>
        <dsp:cNvPr id="0" name=""/>
        <dsp:cNvSpPr/>
      </dsp:nvSpPr>
      <dsp:spPr>
        <a:xfrm>
          <a:off x="4241" y="190079"/>
          <a:ext cx="1151883" cy="1727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AAF7F2-1C76-7842-ADE3-4950B6A31544}">
      <dsp:nvSpPr>
        <dsp:cNvPr id="0" name=""/>
        <dsp:cNvSpPr/>
      </dsp:nvSpPr>
      <dsp:spPr>
        <a:xfrm>
          <a:off x="6020062" y="427769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Blood pressure, weight, and height.</a:t>
          </a:r>
          <a:endParaRPr lang="ar-SA" sz="2900" kern="1200" dirty="0"/>
        </a:p>
      </dsp:txBody>
      <dsp:txXfrm>
        <a:off x="6020062" y="427769"/>
        <a:ext cx="5265753" cy="1645547"/>
      </dsp:txXfrm>
    </dsp:sp>
    <dsp:sp modelId="{06024781-C5FB-3641-B643-B65C054B8A68}">
      <dsp:nvSpPr>
        <dsp:cNvPr id="0" name=""/>
        <dsp:cNvSpPr/>
      </dsp:nvSpPr>
      <dsp:spPr>
        <a:xfrm>
          <a:off x="5800655" y="190079"/>
          <a:ext cx="1151883" cy="17278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3136E1-B404-E543-9561-55DCD0CBF7EB}">
      <dsp:nvSpPr>
        <dsp:cNvPr id="0" name=""/>
        <dsp:cNvSpPr/>
      </dsp:nvSpPr>
      <dsp:spPr>
        <a:xfrm>
          <a:off x="223648" y="2499331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Prenatal blood tests</a:t>
          </a:r>
          <a:endParaRPr lang="ar-SA" sz="2900" kern="1200" dirty="0"/>
        </a:p>
      </dsp:txBody>
      <dsp:txXfrm>
        <a:off x="223648" y="2499331"/>
        <a:ext cx="5265753" cy="1645547"/>
      </dsp:txXfrm>
    </dsp:sp>
    <dsp:sp modelId="{289E6760-11F4-E34F-A6AF-F0DC9133C0E5}">
      <dsp:nvSpPr>
        <dsp:cNvPr id="0" name=""/>
        <dsp:cNvSpPr/>
      </dsp:nvSpPr>
      <dsp:spPr>
        <a:xfrm>
          <a:off x="4241" y="2261641"/>
          <a:ext cx="1151883" cy="1727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18B3F-688E-BA4A-A348-0B74B1B39617}">
      <dsp:nvSpPr>
        <dsp:cNvPr id="0" name=""/>
        <dsp:cNvSpPr/>
      </dsp:nvSpPr>
      <dsp:spPr>
        <a:xfrm>
          <a:off x="6020062" y="2499331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Complete physical exam, including a pelvic exam.</a:t>
          </a:r>
          <a:endParaRPr lang="ar-SA" sz="2900" kern="1200" dirty="0"/>
        </a:p>
      </dsp:txBody>
      <dsp:txXfrm>
        <a:off x="6020062" y="2499331"/>
        <a:ext cx="5265753" cy="1645547"/>
      </dsp:txXfrm>
    </dsp:sp>
    <dsp:sp modelId="{0FA598FB-B5D0-594F-BEC5-C4078736D3F7}">
      <dsp:nvSpPr>
        <dsp:cNvPr id="0" name=""/>
        <dsp:cNvSpPr/>
      </dsp:nvSpPr>
      <dsp:spPr>
        <a:xfrm>
          <a:off x="5800655" y="2261641"/>
          <a:ext cx="1151883" cy="172782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399CC9-28F8-624E-9AF7-997DB806BDAF}">
      <dsp:nvSpPr>
        <dsp:cNvPr id="0" name=""/>
        <dsp:cNvSpPr/>
      </dsp:nvSpPr>
      <dsp:spPr>
        <a:xfrm>
          <a:off x="223648" y="4570893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Gonorrhea and </a:t>
          </a:r>
          <a:r>
            <a:rPr lang="en-US" sz="2900" b="1" kern="1200" dirty="0" err="1" smtClean="0"/>
            <a:t>chlamydia</a:t>
          </a:r>
          <a:r>
            <a:rPr lang="en-US" sz="2900" b="1" kern="1200" dirty="0" smtClean="0"/>
            <a:t> cultures, and Pap test to screen for cervical cancer.</a:t>
          </a:r>
          <a:endParaRPr lang="ar-SA" sz="2900" kern="1200" dirty="0"/>
        </a:p>
      </dsp:txBody>
      <dsp:txXfrm>
        <a:off x="223648" y="4570893"/>
        <a:ext cx="5265753" cy="1645547"/>
      </dsp:txXfrm>
    </dsp:sp>
    <dsp:sp modelId="{D0CA2478-49B9-2D42-8F4B-0188455E9ED6}">
      <dsp:nvSpPr>
        <dsp:cNvPr id="0" name=""/>
        <dsp:cNvSpPr/>
      </dsp:nvSpPr>
      <dsp:spPr>
        <a:xfrm>
          <a:off x="4241" y="4333203"/>
          <a:ext cx="1151883" cy="1727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F0B7D6-35C3-8445-A39D-1AC036BC000C}">
      <dsp:nvSpPr>
        <dsp:cNvPr id="0" name=""/>
        <dsp:cNvSpPr/>
      </dsp:nvSpPr>
      <dsp:spPr>
        <a:xfrm>
          <a:off x="6020062" y="4570893"/>
          <a:ext cx="5265753" cy="164554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584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 Ultrasound test.</a:t>
          </a:r>
          <a:endParaRPr lang="ar-SA" sz="2900" kern="1200" dirty="0"/>
        </a:p>
      </dsp:txBody>
      <dsp:txXfrm>
        <a:off x="6020062" y="4570893"/>
        <a:ext cx="5265753" cy="1645547"/>
      </dsp:txXfrm>
    </dsp:sp>
    <dsp:sp modelId="{95847730-CDA2-E347-8AA4-1D3B1083DABF}">
      <dsp:nvSpPr>
        <dsp:cNvPr id="0" name=""/>
        <dsp:cNvSpPr/>
      </dsp:nvSpPr>
      <dsp:spPr>
        <a:xfrm>
          <a:off x="5800655" y="4333203"/>
          <a:ext cx="1151883" cy="172782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139E-6D98-489F-839E-A9599FB686B1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55668-1A18-4564-8DCB-295360224D55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Existing Health Conditions</a:t>
          </a:r>
          <a:endParaRPr lang="en-US" sz="2500" kern="1200"/>
        </a:p>
      </dsp:txBody>
      <dsp:txXfrm>
        <a:off x="2367950" y="516132"/>
        <a:ext cx="1592793" cy="1592793"/>
      </dsp:txXfrm>
    </dsp:sp>
    <dsp:sp modelId="{CB0E9DD2-9EDD-4B79-9FE9-25AA59F22F59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Age</a:t>
          </a:r>
          <a:endParaRPr lang="en-US" sz="2500" kern="1200"/>
        </a:p>
      </dsp:txBody>
      <dsp:txXfrm>
        <a:off x="4268855" y="516132"/>
        <a:ext cx="1592793" cy="1592793"/>
      </dsp:txXfrm>
    </dsp:sp>
    <dsp:sp modelId="{DCBA7C44-F070-4899-AF0E-90C2E3097638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Lifestyle Factors</a:t>
          </a:r>
          <a:endParaRPr lang="en-US" sz="2500" kern="1200"/>
        </a:p>
      </dsp:txBody>
      <dsp:txXfrm>
        <a:off x="2367950" y="2417036"/>
        <a:ext cx="1592793" cy="1592793"/>
      </dsp:txXfrm>
    </dsp:sp>
    <dsp:sp modelId="{A231D0E7-A685-44AD-A829-669FFEF1AF4D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Conditions of Pregnancy</a:t>
          </a:r>
          <a:endParaRPr lang="en-US" sz="2500" kern="1200"/>
        </a:p>
      </dsp:txBody>
      <dsp:txXfrm>
        <a:off x="4268855" y="2417036"/>
        <a:ext cx="1592793" cy="1592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6BA9-A916-6942-8E2F-E72BDCFC88AE}">
      <dsp:nvSpPr>
        <dsp:cNvPr id="0" name=""/>
        <dsp:cNvSpPr/>
      </dsp:nvSpPr>
      <dsp:spPr>
        <a:xfrm>
          <a:off x="1332917" y="222245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Race and ethnicity </a:t>
          </a:r>
          <a:endParaRPr lang="en-US" sz="2700" kern="1200" dirty="0"/>
        </a:p>
      </dsp:txBody>
      <dsp:txXfrm>
        <a:off x="1332917" y="222245"/>
        <a:ext cx="4066611" cy="1270815"/>
      </dsp:txXfrm>
    </dsp:sp>
    <dsp:sp modelId="{A5E3B82B-D44B-DF45-9F93-6EB0A3EC1611}">
      <dsp:nvSpPr>
        <dsp:cNvPr id="0" name=""/>
        <dsp:cNvSpPr/>
      </dsp:nvSpPr>
      <dsp:spPr>
        <a:xfrm>
          <a:off x="1163475" y="38683"/>
          <a:ext cx="889571" cy="1334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F9A4E-847A-4640-991C-48E781F19C3A}">
      <dsp:nvSpPr>
        <dsp:cNvPr id="0" name=""/>
        <dsp:cNvSpPr/>
      </dsp:nvSpPr>
      <dsp:spPr>
        <a:xfrm>
          <a:off x="5751479" y="222245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age</a:t>
          </a:r>
          <a:endParaRPr lang="en-US" sz="2700" kern="1200" dirty="0"/>
        </a:p>
      </dsp:txBody>
      <dsp:txXfrm>
        <a:off x="5751479" y="222245"/>
        <a:ext cx="4066611" cy="1270815"/>
      </dsp:txXfrm>
    </dsp:sp>
    <dsp:sp modelId="{35688192-B1C0-3140-B10E-1E7C352D3864}">
      <dsp:nvSpPr>
        <dsp:cNvPr id="0" name=""/>
        <dsp:cNvSpPr/>
      </dsp:nvSpPr>
      <dsp:spPr>
        <a:xfrm>
          <a:off x="5582037" y="38683"/>
          <a:ext cx="889571" cy="13343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A807C-530C-4748-9B37-B96BF9905578}">
      <dsp:nvSpPr>
        <dsp:cNvPr id="0" name=""/>
        <dsp:cNvSpPr/>
      </dsp:nvSpPr>
      <dsp:spPr>
        <a:xfrm>
          <a:off x="1332917" y="1822061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socioeconomic factors</a:t>
          </a:r>
          <a:endParaRPr lang="en-US" sz="2700" kern="1200" dirty="0"/>
        </a:p>
      </dsp:txBody>
      <dsp:txXfrm>
        <a:off x="1332917" y="1822061"/>
        <a:ext cx="4066611" cy="1270815"/>
      </dsp:txXfrm>
    </dsp:sp>
    <dsp:sp modelId="{6349E867-F488-4242-A00C-F23122C50EBD}">
      <dsp:nvSpPr>
        <dsp:cNvPr id="0" name=""/>
        <dsp:cNvSpPr/>
      </dsp:nvSpPr>
      <dsp:spPr>
        <a:xfrm>
          <a:off x="1163475" y="1638499"/>
          <a:ext cx="889571" cy="1334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1A6F9-B513-F048-95DB-BCC431AAC110}">
      <dsp:nvSpPr>
        <dsp:cNvPr id="0" name=""/>
        <dsp:cNvSpPr/>
      </dsp:nvSpPr>
      <dsp:spPr>
        <a:xfrm>
          <a:off x="5751479" y="1822061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income level</a:t>
          </a:r>
          <a:endParaRPr lang="en-US" sz="2700" kern="1200" dirty="0"/>
        </a:p>
      </dsp:txBody>
      <dsp:txXfrm>
        <a:off x="5751479" y="1822061"/>
        <a:ext cx="4066611" cy="1270815"/>
      </dsp:txXfrm>
    </dsp:sp>
    <dsp:sp modelId="{166EDC4B-8C0D-2941-8659-08A4C9F24001}">
      <dsp:nvSpPr>
        <dsp:cNvPr id="0" name=""/>
        <dsp:cNvSpPr/>
      </dsp:nvSpPr>
      <dsp:spPr>
        <a:xfrm>
          <a:off x="5582037" y="1638499"/>
          <a:ext cx="889571" cy="13343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9429-7DEB-7E4F-B123-AE2AE39E345B}">
      <dsp:nvSpPr>
        <dsp:cNvPr id="0" name=""/>
        <dsp:cNvSpPr/>
      </dsp:nvSpPr>
      <dsp:spPr>
        <a:xfrm>
          <a:off x="1332917" y="3421877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/>
            <a:t>pre-pregnancy health</a:t>
          </a:r>
          <a:endParaRPr lang="en-US" sz="27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332917" y="3421877"/>
        <a:ext cx="4066611" cy="1270815"/>
      </dsp:txXfrm>
    </dsp:sp>
    <dsp:sp modelId="{9ADDDCD7-E82A-BD48-BC13-AB4C382810FB}">
      <dsp:nvSpPr>
        <dsp:cNvPr id="0" name=""/>
        <dsp:cNvSpPr/>
      </dsp:nvSpPr>
      <dsp:spPr>
        <a:xfrm>
          <a:off x="1163475" y="3238315"/>
          <a:ext cx="889571" cy="13343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45EB8-3703-D042-BB2D-D8091265C286}">
      <dsp:nvSpPr>
        <dsp:cNvPr id="0" name=""/>
        <dsp:cNvSpPr/>
      </dsp:nvSpPr>
      <dsp:spPr>
        <a:xfrm>
          <a:off x="5751479" y="3421877"/>
          <a:ext cx="4066611" cy="1270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766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medical insurance coverage</a:t>
          </a:r>
          <a:endParaRPr lang="en-US" sz="2700" kern="1200" dirty="0"/>
        </a:p>
      </dsp:txBody>
      <dsp:txXfrm>
        <a:off x="5751479" y="3421877"/>
        <a:ext cx="4066611" cy="1270815"/>
      </dsp:txXfrm>
    </dsp:sp>
    <dsp:sp modelId="{CB4531F8-C4E6-364C-8A34-596F7F288D71}">
      <dsp:nvSpPr>
        <dsp:cNvPr id="0" name=""/>
        <dsp:cNvSpPr/>
      </dsp:nvSpPr>
      <dsp:spPr>
        <a:xfrm>
          <a:off x="5582037" y="3238315"/>
          <a:ext cx="889571" cy="133435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D95B3-97BF-BE40-A320-CA993F086AD9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18019-4C3A-184A-9F43-5AE540D31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C6FA-B984-F04D-82DA-C315C26D06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C6FA-B984-F04D-82DA-C315C26D06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1F61-6AA3-4ABE-9C22-D905D87DBB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C6FA-B984-F04D-82DA-C315C26D06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C6FA-B984-F04D-82DA-C315C26D06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1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0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F0C4-CF19-3C4A-8CF7-C78D8DB799D2}" type="datetimeFigureOut">
              <a:rPr lang="en-US" smtClean="0"/>
              <a:t>12/25/16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9F6-299D-2D44-85C3-EF7A8974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earlychildhoodintervention2/category/2-1-children-with-nervous-system-disorder-fetal-alcohol-spectrum-disorder-fasd/" TargetMode="External"/><Relationship Id="rId3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who.int/topics/millennium_development_goals/maternal_health/en/" TargetMode="External"/><Relationship Id="rId12" Type="http://schemas.openxmlformats.org/officeDocument/2006/relationships/hyperlink" Target="http://www.cdc.gov/preconception/planning.html" TargetMode="External"/><Relationship Id="rId13" Type="http://schemas.openxmlformats.org/officeDocument/2006/relationships/hyperlink" Target="https://www.nichd.nih.gov/health/topics/preconceptioncare/conditioninfo/pages/prenatal-visits.aspx" TargetMode="External"/><Relationship Id="rId14" Type="http://schemas.openxmlformats.org/officeDocument/2006/relationships/hyperlink" Target="https://www.healthypeople.gov/2020/leading-health-indicators/2020-lhi-topics/Maternal-Infant-and-Child-Health/determinants" TargetMode="External"/><Relationship Id="rId15" Type="http://schemas.openxmlformats.org/officeDocument/2006/relationships/hyperlink" Target="https://www.cdc.gov/reproductivehealth/maternalinfanthealth/tobaccousepregnancy/" TargetMode="External"/><Relationship Id="rId16" Type="http://schemas.openxmlformats.org/officeDocument/2006/relationships/hyperlink" Target="http://blogs.ubc.ca/middlechildhoodintervention2/category/2-1-children-with-nervous-system-disorders-fatal-alcohol-spectrum-disorder-fasd/" TargetMode="External"/><Relationship Id="rId17" Type="http://schemas.openxmlformats.org/officeDocument/2006/relationships/hyperlink" Target="http://ispub.com/IJH/3/2/6236" TargetMode="External"/><Relationship Id="rId18" Type="http://schemas.openxmlformats.org/officeDocument/2006/relationships/hyperlink" Target="http://www.mayoclinic.org/diseases-conditions/postpartum-depression/basics/causes/con-20029130" TargetMode="External"/><Relationship Id="rId19" Type="http://schemas.openxmlformats.org/officeDocument/2006/relationships/hyperlink" Target="https://www.cdc.gov/std/pregnancy/stdfact-pregnancy.ht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topics/maternal_health/en/" TargetMode="External"/><Relationship Id="rId3" Type="http://schemas.openxmlformats.org/officeDocument/2006/relationships/hyperlink" Target="http://www.who.int/woman_child_accountability/progress_information/recommendation2/en/" TargetMode="External"/><Relationship Id="rId4" Type="http://schemas.openxmlformats.org/officeDocument/2006/relationships/hyperlink" Target="http://www.who.int/gho/countries/sau/country_profiles/en/" TargetMode="External"/><Relationship Id="rId5" Type="http://schemas.openxmlformats.org/officeDocument/2006/relationships/hyperlink" Target="http://www.who.int/gho/child_health/en/" TargetMode="External"/><Relationship Id="rId6" Type="http://schemas.openxmlformats.org/officeDocument/2006/relationships/hyperlink" Target="https://www.cdc.gov/ncbddd/fasd/alcohol-use.html" TargetMode="External"/><Relationship Id="rId7" Type="http://schemas.openxmlformats.org/officeDocument/2006/relationships/hyperlink" Target="http://www.who.int/maternal_child_adolescent/publications/WHO-MCA-PNC-2014-Briefer_A4.pdf?ua=1" TargetMode="External"/><Relationship Id="rId8" Type="http://schemas.openxmlformats.org/officeDocument/2006/relationships/hyperlink" Target="http://www.who.int/mediacentre/factsheets/fs178/en/" TargetMode="External"/><Relationship Id="rId9" Type="http://schemas.openxmlformats.org/officeDocument/2006/relationships/hyperlink" Target="http://www.who.int/mediacentre/factsheets/fs348/en/" TargetMode="External"/><Relationship Id="rId10" Type="http://schemas.openxmlformats.org/officeDocument/2006/relationships/hyperlink" Target="http://www.who.int/mediacentre/factsheets/fs290/e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734" y="361069"/>
            <a:ext cx="9144000" cy="2387600"/>
          </a:xfrm>
        </p:spPr>
        <p:txBody>
          <a:bodyPr/>
          <a:lstStyle/>
          <a:p>
            <a:r>
              <a:rPr lang="en-US" dirty="0" smtClean="0"/>
              <a:t>Maternal </a:t>
            </a:r>
            <a:r>
              <a:rPr lang="en-US" dirty="0"/>
              <a:t>&amp;</a:t>
            </a:r>
            <a:r>
              <a:rPr lang="en-US" b="1" dirty="0" smtClean="0"/>
              <a:t> </a:t>
            </a:r>
            <a:r>
              <a:rPr lang="en-US" dirty="0" smtClean="0"/>
              <a:t>Child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469" y="3602037"/>
            <a:ext cx="9512531" cy="2083867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 Led Seminar</a:t>
            </a:r>
          </a:p>
          <a:p>
            <a:r>
              <a:rPr lang="en-US" b="1" dirty="0" smtClean="0"/>
              <a:t>FMED 421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135" y="5104015"/>
            <a:ext cx="211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Done by 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Saleh </a:t>
            </a:r>
            <a:r>
              <a:rPr lang="en-US" dirty="0" err="1" smtClean="0"/>
              <a:t>Alfulayyih</a:t>
            </a:r>
            <a:endParaRPr lang="en-US" dirty="0" smtClean="0"/>
          </a:p>
          <a:p>
            <a:r>
              <a:rPr lang="en-US" dirty="0" err="1" smtClean="0"/>
              <a:t>Suliman</a:t>
            </a:r>
            <a:r>
              <a:rPr lang="en-US" dirty="0" smtClean="0"/>
              <a:t> </a:t>
            </a:r>
            <a:r>
              <a:rPr lang="en-US" dirty="0" err="1" smtClean="0"/>
              <a:t>Alsuliman</a:t>
            </a:r>
            <a:endParaRPr lang="en-US" dirty="0" smtClean="0"/>
          </a:p>
          <a:p>
            <a:r>
              <a:rPr lang="en-US" dirty="0" err="1" smtClean="0"/>
              <a:t>Rakan</a:t>
            </a:r>
            <a:r>
              <a:rPr lang="en-US" dirty="0" smtClean="0"/>
              <a:t> </a:t>
            </a:r>
            <a:r>
              <a:rPr lang="en-US" dirty="0" err="1" smtClean="0"/>
              <a:t>Alhamoud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58" y="3499658"/>
            <a:ext cx="3358342" cy="3358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6028" y="5235547"/>
            <a:ext cx="366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Supervised by :</a:t>
            </a:r>
          </a:p>
          <a:p>
            <a:endParaRPr lang="en-US" dirty="0" smtClean="0"/>
          </a:p>
          <a:p>
            <a:r>
              <a:rPr lang="en-US" dirty="0"/>
              <a:t>Prof. </a:t>
            </a:r>
            <a:r>
              <a:rPr lang="en-US" smtClean="0"/>
              <a:t>Mohammad </a:t>
            </a:r>
            <a:r>
              <a:rPr lang="en-US" dirty="0"/>
              <a:t>Al-</a:t>
            </a:r>
            <a:r>
              <a:rPr lang="en-US" dirty="0" err="1"/>
              <a:t>Rukban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MMR in </a:t>
            </a:r>
            <a:r>
              <a:rPr lang="en-US" dirty="0">
                <a:solidFill>
                  <a:srgbClr val="FF0000"/>
                </a:solidFill>
              </a:rPr>
              <a:t>developing countries </a:t>
            </a:r>
            <a:r>
              <a:rPr lang="en-US" dirty="0"/>
              <a:t>in 2015 is </a:t>
            </a:r>
            <a:r>
              <a:rPr lang="en-US" dirty="0">
                <a:solidFill>
                  <a:srgbClr val="FF0000"/>
                </a:solidFill>
              </a:rPr>
              <a:t>239</a:t>
            </a:r>
            <a:r>
              <a:rPr lang="en-US" dirty="0"/>
              <a:t> per 100 000 live births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Vs  </a:t>
            </a:r>
            <a:r>
              <a:rPr lang="en-US" dirty="0" smtClean="0">
                <a:solidFill>
                  <a:srgbClr val="FF0000"/>
                </a:solidFill>
              </a:rPr>
              <a:t>12 </a:t>
            </a:r>
            <a:r>
              <a:rPr lang="en-US" dirty="0"/>
              <a:t>per 100 000 live births in </a:t>
            </a:r>
            <a:r>
              <a:rPr lang="en-US" dirty="0">
                <a:solidFill>
                  <a:srgbClr val="FF0000"/>
                </a:solidFill>
              </a:rPr>
              <a:t>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198437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058400" cy="67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Mortality Ratio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2500" y="2487168"/>
            <a:ext cx="10287000" cy="259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All maternal deaths occurring within a reference period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usually 1 year) </a:t>
            </a:r>
            <a:r>
              <a:rPr lang="en-US" sz="2400" b="1" dirty="0" smtClean="0">
                <a:solidFill>
                  <a:schemeClr val="bg1"/>
                </a:solidFill>
              </a:rPr>
              <a:t>x100,000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______________________________________________________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Total </a:t>
            </a:r>
            <a:r>
              <a:rPr lang="en-US" sz="2400" b="1" dirty="0" smtClean="0">
                <a:solidFill>
                  <a:schemeClr val="bg1"/>
                </a:solidFill>
              </a:rPr>
              <a:t>number </a:t>
            </a:r>
            <a:r>
              <a:rPr lang="en-US" sz="2400" b="1" dirty="0">
                <a:solidFill>
                  <a:schemeClr val="bg1"/>
                </a:solidFill>
              </a:rPr>
              <a:t>of live births occurring within the reference period</a:t>
            </a:r>
          </a:p>
        </p:txBody>
      </p:sp>
    </p:spTree>
    <p:extLst>
      <p:ext uri="{BB962C8B-B14F-4D97-AF65-F5344CB8AC3E}">
        <p14:creationId xmlns:p14="http://schemas.microsoft.com/office/powerpoint/2010/main" val="142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760" y="91440"/>
            <a:ext cx="1045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Maternal Health Indicators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55717062"/>
              </p:ext>
            </p:extLst>
          </p:nvPr>
        </p:nvGraphicFramePr>
        <p:xfrm>
          <a:off x="365760" y="1033272"/>
          <a:ext cx="11457432" cy="549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0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760" y="91440"/>
            <a:ext cx="1045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Maternal Health Indicators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46836880"/>
              </p:ext>
            </p:extLst>
          </p:nvPr>
        </p:nvGraphicFramePr>
        <p:xfrm>
          <a:off x="365760" y="922437"/>
          <a:ext cx="11210544" cy="564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8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07" y="2215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Preconception Health Care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3636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Preconception Health Care (Case)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614715"/>
            <a:ext cx="8507288" cy="4525963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Sarah is </a:t>
            </a:r>
            <a:r>
              <a:rPr lang="en-US" sz="2400" dirty="0"/>
              <a:t>a </a:t>
            </a:r>
            <a:r>
              <a:rPr lang="en-US" sz="2400" dirty="0" smtClean="0"/>
              <a:t>30-year </a:t>
            </a:r>
            <a:r>
              <a:rPr lang="en-US" sz="2400" dirty="0"/>
              <a:t>old </a:t>
            </a:r>
            <a:r>
              <a:rPr lang="en-US" sz="2400" dirty="0" smtClean="0"/>
              <a:t>women  with </a:t>
            </a:r>
            <a:r>
              <a:rPr lang="en-US" sz="2400" dirty="0"/>
              <a:t>a known history of type II DM for 5 years</a:t>
            </a:r>
            <a:r>
              <a:rPr lang="en-US" sz="2400" dirty="0" smtClean="0"/>
              <a:t>. she </a:t>
            </a:r>
            <a:r>
              <a:rPr lang="en-US" sz="2400" dirty="0"/>
              <a:t>smokes 10 </a:t>
            </a:r>
            <a:r>
              <a:rPr lang="en-US" sz="2400" dirty="0" smtClean="0"/>
              <a:t>cigarettes a day. </a:t>
            </a:r>
            <a:r>
              <a:rPr lang="en-US" sz="2400" dirty="0"/>
              <a:t>She came to the Primary Care Clinic at KKUH for consultation about getting pregnant for the first time. On examination : Her BP was </a:t>
            </a:r>
            <a:r>
              <a:rPr lang="en-US" sz="2400" dirty="0" smtClean="0"/>
              <a:t>160/90mmhg </a:t>
            </a:r>
            <a:r>
              <a:rPr lang="en-US" sz="2400" dirty="0"/>
              <a:t>and Her BMI was 32.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ar-SA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# Which medical issues can complicate her pregnancy?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>
                <a:solidFill>
                  <a:srgbClr val="00B0F0"/>
                </a:solidFill>
              </a:rPr>
              <a:t># What is the role of family physician here and how would you manage this patient?</a:t>
            </a:r>
          </a:p>
          <a:p>
            <a:pPr algn="l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66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Preconception Health Care</a:t>
            </a:r>
            <a:br>
              <a:rPr lang="en-US" b="1" dirty="0">
                <a:solidFill>
                  <a:srgbClr val="002060"/>
                </a:solidFill>
              </a:rPr>
            </a:b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Preconception health care : </a:t>
            </a:r>
          </a:p>
          <a:p>
            <a:pPr algn="l">
              <a:buNone/>
            </a:pPr>
            <a:r>
              <a:rPr lang="en-US" sz="2400" dirty="0"/>
              <a:t> is the medical care a woman or man receives from the doctor or other health professionals that aimed to increase the chance of having a healthy baby.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- </a:t>
            </a:r>
            <a:r>
              <a:rPr lang="en-US" sz="2400" b="1" dirty="0"/>
              <a:t>Should ideally take place 3-6 months before </a:t>
            </a:r>
            <a:r>
              <a:rPr lang="en-US" sz="2400" b="1" dirty="0" smtClean="0"/>
              <a:t>conception.</a:t>
            </a:r>
            <a:endParaRPr lang="en-US" sz="2400" b="1" dirty="0"/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>
                <a:solidFill>
                  <a:srgbClr val="00B0F0"/>
                </a:solidFill>
              </a:rPr>
              <a:t># Is it only for woman ?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>
                <a:solidFill>
                  <a:srgbClr val="00B0F0"/>
                </a:solidFill>
              </a:rPr>
              <a:t># What are the items that </a:t>
            </a:r>
            <a:r>
              <a:rPr lang="en-US" sz="2400" dirty="0" smtClean="0">
                <a:solidFill>
                  <a:srgbClr val="00B0F0"/>
                </a:solidFill>
              </a:rPr>
              <a:t>covered </a:t>
            </a:r>
            <a:r>
              <a:rPr lang="en-US" sz="2400" dirty="0">
                <a:solidFill>
                  <a:srgbClr val="00B0F0"/>
                </a:solidFill>
              </a:rPr>
              <a:t>by Preconception Health Care ?</a:t>
            </a:r>
          </a:p>
        </p:txBody>
      </p:sp>
    </p:spTree>
    <p:extLst>
      <p:ext uri="{BB962C8B-B14F-4D97-AF65-F5344CB8AC3E}">
        <p14:creationId xmlns:p14="http://schemas.microsoft.com/office/powerpoint/2010/main" val="4715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356988"/>
              </p:ext>
            </p:extLst>
          </p:nvPr>
        </p:nvGraphicFramePr>
        <p:xfrm>
          <a:off x="224444" y="232756"/>
          <a:ext cx="11496502" cy="643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Carrier Screening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sickle cell disease</a:t>
            </a:r>
            <a:r>
              <a:rPr lang="en-US" dirty="0"/>
              <a:t> in blacks </a:t>
            </a:r>
            <a:endParaRPr lang="en-US" dirty="0" smtClean="0"/>
          </a:p>
          <a:p>
            <a:pPr algn="l">
              <a:buFontTx/>
              <a:buChar char="-"/>
            </a:pPr>
            <a:endParaRPr lang="en-US" dirty="0"/>
          </a:p>
          <a:p>
            <a:pPr algn="l">
              <a:buFontTx/>
              <a:buChar char="-"/>
            </a:pPr>
            <a:r>
              <a:rPr lang="en-US" dirty="0"/>
              <a:t> current recommendations state that all women should be offered carrier screening for </a:t>
            </a:r>
            <a:r>
              <a:rPr lang="en-US" dirty="0">
                <a:solidFill>
                  <a:srgbClr val="FF0000"/>
                </a:solidFill>
              </a:rPr>
              <a:t>cystic fibrosis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28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604" y="257695"/>
            <a:ext cx="923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48145" y="980902"/>
            <a:ext cx="108148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Health behaviors and health systems indicators that affect the health, wellness, and quality of life of women, children, and families.</a:t>
            </a:r>
          </a:p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Factors can affect pregnancy and childbirth, including: Preconception health status, Age, Access to appropriate preconception and </a:t>
            </a:r>
            <a:r>
              <a:rPr lang="en-US" sz="2000" dirty="0" err="1" smtClean="0"/>
              <a:t>interconception</a:t>
            </a:r>
            <a:r>
              <a:rPr lang="en-US" sz="2000" dirty="0" smtClean="0"/>
              <a:t> health care, Poverty</a:t>
            </a:r>
          </a:p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Health risks may include: Hypertension and heart disease, Diabetes, Depression, Genetic conditions, Sexually transmitted diseases (STDs), Tobacco use and alcohol Abuse, Inadequate nutrition, Unhealthy weight</a:t>
            </a:r>
          </a:p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Social and Physical Determinants of Maternal Health</a:t>
            </a:r>
          </a:p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Social and Physical Determinants of Infant and Child Health</a:t>
            </a:r>
          </a:p>
          <a:p>
            <a:pPr marL="342900" indent="-34290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How to improve the health and well-being of women, infants, children, and families.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3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96" y="20401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Prenatal care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363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Prenatal care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sz="2600" dirty="0"/>
          </a:p>
          <a:p>
            <a:pPr algn="l">
              <a:buNone/>
            </a:pPr>
            <a:r>
              <a:rPr lang="en-US" sz="2600" dirty="0"/>
              <a:t>Is the care a woman gets during pregnancy. </a:t>
            </a:r>
            <a:endParaRPr lang="en-US" sz="2600" dirty="0" smtClean="0"/>
          </a:p>
          <a:p>
            <a:pPr algn="l">
              <a:buNone/>
            </a:pPr>
            <a:endParaRPr lang="en-US" sz="2600" b="1" dirty="0"/>
          </a:p>
          <a:p>
            <a:pPr algn="l">
              <a:buNone/>
            </a:pPr>
            <a:r>
              <a:rPr lang="en-US" b="1" dirty="0" smtClean="0"/>
              <a:t>During the First Visit</a:t>
            </a:r>
          </a:p>
          <a:p>
            <a:pPr algn="l">
              <a:buNone/>
            </a:pPr>
            <a:r>
              <a:rPr lang="en-US" sz="2400" dirty="0"/>
              <a:t>probably sometime after the eighth week of pregnancy. </a:t>
            </a:r>
          </a:p>
          <a:p>
            <a:pPr algn="l">
              <a:buFontTx/>
              <a:buChar char="-"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Most health care providers won’t schedule a visit any earlier unless you have a medical condition, </a:t>
            </a:r>
          </a:p>
          <a:p>
            <a:pPr algn="l">
              <a:buNone/>
            </a:pPr>
            <a:endParaRPr lang="ar-SA" sz="2400" dirty="0"/>
          </a:p>
        </p:txBody>
      </p:sp>
      <p:pic>
        <p:nvPicPr>
          <p:cNvPr id="1026" name="Picture 2" descr="C:\Users\User\Desktop\etapadesarrollo-prena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790699"/>
            <a:ext cx="2316163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19536" y="980728"/>
            <a:ext cx="8229600" cy="5616624"/>
          </a:xfrm>
        </p:spPr>
        <p:txBody>
          <a:bodyPr>
            <a:noAutofit/>
          </a:bodyPr>
          <a:lstStyle/>
          <a:p>
            <a:pPr algn="l">
              <a:buNone/>
            </a:pPr>
            <a:endParaRPr lang="en-US" sz="2400" dirty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ar-SA" sz="24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020464782"/>
              </p:ext>
            </p:extLst>
          </p:nvPr>
        </p:nvGraphicFramePr>
        <p:xfrm>
          <a:off x="286247" y="190831"/>
          <a:ext cx="11290057" cy="640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Factors Affecting Pregnancy  </a:t>
            </a:r>
            <a:endParaRPr lang="ar-S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1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27" y="780595"/>
            <a:ext cx="7866744" cy="1077232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High risk Factor in maternal and child health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891" y="2351314"/>
            <a:ext cx="349884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HTN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Heart Disease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GDM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Tobacco &amp;alcohol use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STDs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Nutrition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Unhealthy weight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Genetic factor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Post partum depression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3074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35" y="28620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9749" y="-60276"/>
            <a:ext cx="10363200" cy="1470025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Hypertension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474" y="1752600"/>
            <a:ext cx="8840501" cy="175260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common medical problem encountered during pregnancy,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complicating 2-3% of pregnancies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363" y="2674260"/>
            <a:ext cx="90516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complication:</a:t>
            </a:r>
          </a:p>
          <a:p>
            <a:pPr algn="l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preeclampsia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BP and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signs of damage to another organ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 (proteinuria)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 usually after 20 weeks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pregnancy</a:t>
            </a:r>
          </a:p>
          <a:p>
            <a:pPr algn="l"/>
            <a:endParaRPr lang="en-US" sz="20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30400" y="30480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46" y="4190902"/>
            <a:ext cx="660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Why is high blood pressure a </a:t>
            </a:r>
            <a:r>
              <a:rPr lang="en-US" sz="2400" b="1" u="sng" dirty="0">
                <a:solidFill>
                  <a:srgbClr val="0070C0"/>
                </a:solidFill>
              </a:rPr>
              <a:t>problem</a:t>
            </a:r>
            <a:r>
              <a:rPr lang="en-US" sz="2400" b="1" dirty="0">
                <a:solidFill>
                  <a:srgbClr val="0070C0"/>
                </a:solidFill>
              </a:rPr>
              <a:t> during pregnancy?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9749" y="5232408"/>
            <a:ext cx="4970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Decreased blood flow to the </a:t>
            </a:r>
            <a:r>
              <a:rPr lang="en-US" b="1" dirty="0" smtClean="0">
                <a:solidFill>
                  <a:srgbClr val="FF0000"/>
                </a:solidFill>
              </a:rPr>
              <a:t>placenta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761" y="5805518"/>
            <a:ext cx="205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Placental abruption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1119" y="5232408"/>
            <a:ext cx="201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Premature </a:t>
            </a:r>
            <a:r>
              <a:rPr lang="en-US" b="1" dirty="0" smtClean="0">
                <a:solidFill>
                  <a:srgbClr val="FF0000"/>
                </a:solidFill>
              </a:rPr>
              <a:t>delivery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4342" y="5797937"/>
            <a:ext cx="299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Future cardiovascular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3906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/>
              <a:t>Failure to thrive, seizures, </a:t>
            </a:r>
            <a:r>
              <a:rPr lang="en-US" dirty="0" smtClean="0"/>
              <a:t>,</a:t>
            </a:r>
            <a:r>
              <a:rPr lang="en-US" dirty="0"/>
              <a:t> lack of energy, and difficulty in </a:t>
            </a:r>
            <a:r>
              <a:rPr lang="en-US" dirty="0" smtClean="0"/>
              <a:t>breathing</a:t>
            </a:r>
            <a:r>
              <a:rPr lang="en-US" baseline="30000" dirty="0"/>
              <a:t> </a:t>
            </a:r>
            <a:r>
              <a:rPr lang="en-US" dirty="0"/>
              <a:t> can be associated with hypertension in </a:t>
            </a:r>
            <a:r>
              <a:rPr lang="en-US" b="1" u="sng" dirty="0" smtClean="0"/>
              <a:t>neonates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00" y="217783"/>
            <a:ext cx="3952712" cy="36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Heart disease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Leading Cause of death of maternal death worldwide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91000" y="22860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05000" y="3429000"/>
            <a:ext cx="2286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Myocardial </a:t>
            </a:r>
            <a:r>
              <a:rPr lang="en-US" dirty="0" err="1"/>
              <a:t>inarction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22860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24400" y="3733800"/>
            <a:ext cx="2514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cardiomyopathy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0" y="2243137"/>
            <a:ext cx="2438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24800" y="3886200"/>
            <a:ext cx="2514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Rheumatic heart disease</a:t>
            </a:r>
          </a:p>
        </p:txBody>
      </p:sp>
    </p:spTree>
    <p:extLst>
      <p:ext uri="{BB962C8B-B14F-4D97-AF65-F5344CB8AC3E}">
        <p14:creationId xmlns:p14="http://schemas.microsoft.com/office/powerpoint/2010/main" val="1834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Gestational Diabetes mellitus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when a woman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diabetes,  develops high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blood sugar levels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pregnancy</a:t>
            </a:r>
          </a:p>
          <a:p>
            <a:pPr algn="l" rtl="0"/>
            <a:r>
              <a:rPr lang="en-US" sz="2000" dirty="0"/>
              <a:t>Approximately 7% of all pregnancies are complicated by </a:t>
            </a:r>
            <a:r>
              <a:rPr lang="en-US" sz="2000" dirty="0" smtClean="0"/>
              <a:t>GDM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more than </a:t>
            </a:r>
            <a:r>
              <a:rPr lang="en-US" sz="2000" dirty="0"/>
              <a:t>200,000 </a:t>
            </a:r>
            <a:r>
              <a:rPr lang="en-US" sz="2000" dirty="0" smtClean="0"/>
              <a:t>annually.</a:t>
            </a:r>
          </a:p>
          <a:p>
            <a:pPr algn="l" rtl="0"/>
            <a:r>
              <a:rPr lang="en-US" sz="2000" dirty="0" smtClean="0"/>
              <a:t>in </a:t>
            </a:r>
            <a:r>
              <a:rPr lang="en-US" sz="2000" dirty="0"/>
              <a:t>gestational diabetes, blood sugar usually returns to normal soon after delivery. But </a:t>
            </a:r>
            <a:r>
              <a:rPr lang="en-US" sz="2000" dirty="0" smtClean="0"/>
              <a:t>you're </a:t>
            </a:r>
            <a:r>
              <a:rPr lang="en-US" sz="2000" dirty="0"/>
              <a:t>at risk for type 2 </a:t>
            </a:r>
            <a:r>
              <a:rPr lang="en-US" sz="2000" dirty="0" smtClean="0"/>
              <a:t>diabetes.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00" y="40012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Wingdings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Risk </a:t>
            </a:r>
            <a:r>
              <a:rPr lang="en-US" sz="2800" b="1" dirty="0" smtClean="0">
                <a:solidFill>
                  <a:srgbClr val="0070C0"/>
                </a:solidFill>
              </a:rPr>
              <a:t>factors?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Age greater than 25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Excess weight (30 or higher BMI) 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Family or personal health history.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complication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66115" y="224504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mother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2228" y="22797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baby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86700" y="2895600"/>
            <a:ext cx="1905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67700" y="2769303"/>
            <a:ext cx="876300" cy="52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91499" y="3365473"/>
            <a:ext cx="340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Preterm birth with respiratory distress syndrome</a:t>
            </a:r>
          </a:p>
        </p:txBody>
      </p:sp>
      <p:cxnSp>
        <p:nvCxnSpPr>
          <p:cNvPr id="16" name="Straight Arrow Connector 15"/>
          <p:cNvCxnSpPr>
            <a:endCxn id="23" idx="0"/>
          </p:cNvCxnSpPr>
          <p:nvPr/>
        </p:nvCxnSpPr>
        <p:spPr>
          <a:xfrm flipH="1">
            <a:off x="7020759" y="2729739"/>
            <a:ext cx="634693" cy="712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26628" y="4267200"/>
            <a:ext cx="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43801" y="4278868"/>
            <a:ext cx="1538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Blood sugars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248400" y="3442417"/>
            <a:ext cx="1544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birth weight</a:t>
            </a:r>
            <a:r>
              <a:rPr lang="en-US" sz="2000" dirty="0"/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172200" y="3508420"/>
            <a:ext cx="0" cy="301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76600" y="3440668"/>
            <a:ext cx="1604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preeclampsia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650448" y="3468875"/>
            <a:ext cx="132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Future DM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232339" y="2673561"/>
            <a:ext cx="495601" cy="700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44616" y="2673561"/>
            <a:ext cx="712984" cy="69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1556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Alcohol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use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1" y="1124138"/>
            <a:ext cx="11047317" cy="56262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04" y="1819310"/>
            <a:ext cx="10237694" cy="8064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	There is </a:t>
            </a:r>
            <a:r>
              <a:rPr lang="en-US" b="1" u="sng" dirty="0" smtClean="0"/>
              <a:t>No </a:t>
            </a:r>
            <a:r>
              <a:rPr lang="en-US" dirty="0" smtClean="0"/>
              <a:t>known safe amount of alcohol use </a:t>
            </a:r>
            <a:r>
              <a:rPr lang="en-US" dirty="0"/>
              <a:t>during</a:t>
            </a:r>
            <a:r>
              <a:rPr lang="en-US" dirty="0" smtClean="0"/>
              <a:t> pregnancy.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33" y="4410575"/>
            <a:ext cx="1464733" cy="2339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650" y="1249007"/>
            <a:ext cx="1140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Can pregnant women drink small amount of alcohol or beer? Why?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650" y="2927065"/>
            <a:ext cx="525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Why Alcohol is Dangerous?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341" y="3282912"/>
            <a:ext cx="11047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Alcohol in the mother's blood passes to the baby through the umbilical cord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104" y="4918466"/>
            <a:ext cx="867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miscarriage, stillbirth</a:t>
            </a:r>
            <a:endParaRPr lang="en-US" sz="2800" dirty="0"/>
          </a:p>
          <a:p>
            <a:r>
              <a:rPr lang="en-US" sz="2800" dirty="0"/>
              <a:t>abnormal facial features</a:t>
            </a:r>
          </a:p>
          <a:p>
            <a:r>
              <a:rPr lang="en-US" sz="2800" dirty="0"/>
              <a:t> Growth and central nervous system problems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341" y="4410575"/>
            <a:ext cx="922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Complication of drinking alcohol </a:t>
            </a:r>
            <a:r>
              <a:rPr lang="en-US" sz="2800" b="1" dirty="0" smtClean="0">
                <a:solidFill>
                  <a:srgbClr val="0070C0"/>
                </a:solidFill>
              </a:rPr>
              <a:t>during: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of the following is a maternal health indicator recommended by WHO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smtClean="0"/>
              <a:t>Sexually </a:t>
            </a:r>
            <a:r>
              <a:rPr lang="en-US" dirty="0"/>
              <a:t>transmitted infections (STIs) incidence rate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smtClean="0"/>
              <a:t>Cervical </a:t>
            </a:r>
            <a:r>
              <a:rPr lang="en-US" dirty="0"/>
              <a:t>cancer </a:t>
            </a:r>
            <a:r>
              <a:rPr lang="en-US" dirty="0" smtClean="0"/>
              <a:t>screening</a:t>
            </a:r>
          </a:p>
          <a:p>
            <a:pPr marL="514350" lvl="0" indent="-514350" fontAlgn="base">
              <a:buFont typeface="+mj-lt"/>
              <a:buAutoNum type="alphaLcPeriod"/>
            </a:pPr>
            <a:r>
              <a:rPr lang="en-US" dirty="0"/>
              <a:t>Exclusive breastfeeding for six months (0–5 months)</a:t>
            </a:r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Fetal </a:t>
            </a:r>
            <a:r>
              <a:rPr lang="en-US" dirty="0"/>
              <a:t>alcohol spectrum disorders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093" y="1616371"/>
            <a:ext cx="10515600" cy="4351338"/>
          </a:xfrm>
        </p:spPr>
        <p:txBody>
          <a:bodyPr/>
          <a:lstStyle/>
          <a:p>
            <a:r>
              <a:rPr lang="en-US">
                <a:hlinkClick r:id="rId2"/>
              </a:rPr>
              <a:t>FASD</a:t>
            </a:r>
            <a:r>
              <a:rPr lang="en-US"/>
              <a:t> is a group of disorders caused by prenatal exposure to alcohol.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1" y="2200467"/>
            <a:ext cx="10037135" cy="46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Smoking-suring-pregnancy.jpg"/>
          <p:cNvPicPr>
            <a:picLocks noChangeAspect="1" noChangeArrowheads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9" y="303305"/>
            <a:ext cx="10502990" cy="65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Smoking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7" y="1825624"/>
            <a:ext cx="10949763" cy="50323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Smoking effect:</a:t>
            </a:r>
          </a:p>
          <a:p>
            <a:pPr lvl="1"/>
            <a:r>
              <a:rPr lang="en-US" dirty="0" smtClean="0"/>
              <a:t>harder for a woman to get pregnant.</a:t>
            </a:r>
          </a:p>
          <a:p>
            <a:pPr lvl="1"/>
            <a:r>
              <a:rPr lang="en-US" dirty="0" smtClean="0"/>
              <a:t>placenta can separate </a:t>
            </a:r>
          </a:p>
          <a:p>
            <a:pPr lvl="1"/>
            <a:r>
              <a:rPr lang="en-US" dirty="0" smtClean="0"/>
              <a:t>Sudden Infant Death Syndrome </a:t>
            </a:r>
          </a:p>
          <a:p>
            <a:pPr lvl="1"/>
            <a:r>
              <a:rPr lang="en-US" b="1" dirty="0" smtClean="0"/>
              <a:t>Cleft lip or cleft palate</a:t>
            </a:r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1825625"/>
            <a:ext cx="3553637" cy="3766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4674" y="5729671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 cleft lip </a:t>
            </a:r>
            <a:r>
              <a:rPr lang="en-US" b="1" dirty="0" smtClean="0"/>
              <a:t>and  </a:t>
            </a:r>
            <a:r>
              <a:rPr lang="en-US" b="1" dirty="0"/>
              <a:t>cleft palate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37" y="4780507"/>
            <a:ext cx="61243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Second smoke effect: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baby </a:t>
            </a:r>
            <a:r>
              <a:rPr lang="en-US" sz="2400" dirty="0"/>
              <a:t>who weighs less.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Ear infections  AND asthma attacks</a:t>
            </a:r>
          </a:p>
        </p:txBody>
      </p:sp>
    </p:spTree>
    <p:extLst>
      <p:ext uri="{BB962C8B-B14F-4D97-AF65-F5344CB8AC3E}">
        <p14:creationId xmlns:p14="http://schemas.microsoft.com/office/powerpoint/2010/main" val="15226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STDs 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1-Perinatal HIV/AIDS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recommends  that all women who are pregnant or planning to </a:t>
            </a:r>
            <a:r>
              <a:rPr lang="en-US" u="sng" dirty="0" smtClean="0">
                <a:solidFill>
                  <a:srgbClr val="FF0000"/>
                </a:solidFill>
              </a:rPr>
              <a:t>get pregnant</a:t>
            </a:r>
            <a:r>
              <a:rPr lang="en-US" dirty="0" smtClean="0"/>
              <a:t> should get tested for HIV as early as possible.</a:t>
            </a:r>
          </a:p>
          <a:p>
            <a:r>
              <a:rPr lang="en-US" dirty="0" smtClean="0"/>
              <a:t>If a woman is treated for HIV early in her pregnancy, the risk of transmitting HIV to her baby can be 1% or less.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6175" y="3928129"/>
            <a:ext cx="10228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How to lower the risk of transmitting HIV from the mother  to their babies?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199" y="5124893"/>
            <a:ext cx="3161415" cy="63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HIV medicines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19199" y="6010386"/>
            <a:ext cx="3161415" cy="63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Cesarean delivery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90436" y="6093675"/>
            <a:ext cx="3161415" cy="63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 pre-chewing her baby’s food.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90437" y="5200453"/>
            <a:ext cx="3161415" cy="63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 breastfeeding</a:t>
            </a:r>
          </a:p>
        </p:txBody>
      </p:sp>
    </p:spTree>
    <p:extLst>
      <p:ext uri="{BB962C8B-B14F-4D97-AF65-F5344CB8AC3E}">
        <p14:creationId xmlns:p14="http://schemas.microsoft.com/office/powerpoint/2010/main" val="16521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1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2- Chlamydia</a:t>
            </a:r>
            <a:r>
              <a:rPr lang="en-US" dirty="0" smtClean="0">
                <a:solidFill>
                  <a:srgbClr val="0070C0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en-US" dirty="0"/>
              <a:t>M</a:t>
            </a:r>
            <a:r>
              <a:rPr lang="en-US" dirty="0" smtClean="0"/>
              <a:t>ost women have NO symptoms and it is </a:t>
            </a:r>
            <a:r>
              <a:rPr lang="en-US" dirty="0" smtClean="0">
                <a:solidFill>
                  <a:srgbClr val="FF0000"/>
                </a:solidFill>
              </a:rPr>
              <a:t>Easy to cure</a:t>
            </a:r>
          </a:p>
          <a:p>
            <a:pPr marL="457200" lvl="1" indent="0">
              <a:buNone/>
            </a:pPr>
            <a:r>
              <a:rPr lang="en-US" dirty="0" smtClean="0"/>
              <a:t>Chlamydia lesions on genitals are highly contagious and infect the baby during </a:t>
            </a:r>
            <a:r>
              <a:rPr lang="en-US" b="1" u="sng" dirty="0" smtClean="0">
                <a:solidFill>
                  <a:srgbClr val="FF0000"/>
                </a:solidFill>
              </a:rPr>
              <a:t>labor</a:t>
            </a:r>
          </a:p>
          <a:p>
            <a:pPr marL="457200" lvl="1" indent="0">
              <a:buNone/>
            </a:pPr>
            <a:r>
              <a:rPr lang="en-US" dirty="0" smtClean="0"/>
              <a:t>The risk </a:t>
            </a:r>
            <a:r>
              <a:rPr lang="en-US" b="1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 pregnancy : early delivery, </a:t>
            </a:r>
            <a:r>
              <a:rPr lang="en-US" dirty="0"/>
              <a:t>eye </a:t>
            </a:r>
            <a:r>
              <a:rPr lang="en-US" dirty="0" smtClean="0"/>
              <a:t>infection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ectopic pregnancy. 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671392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3-Gonorrhea</a:t>
            </a:r>
          </a:p>
          <a:p>
            <a:pPr lvl="1"/>
            <a:r>
              <a:rPr lang="en-US" sz="2200" dirty="0"/>
              <a:t>The risk </a:t>
            </a:r>
            <a:r>
              <a:rPr lang="en-US" sz="2200" b="1" dirty="0">
                <a:solidFill>
                  <a:srgbClr val="FF0000"/>
                </a:solidFill>
              </a:rPr>
              <a:t>in</a:t>
            </a:r>
            <a:r>
              <a:rPr lang="en-US" sz="2200" dirty="0"/>
              <a:t> pregnancy :miscarriage,  preterm birth</a:t>
            </a:r>
          </a:p>
          <a:p>
            <a:pPr lvl="1"/>
            <a:r>
              <a:rPr lang="en-US" sz="2200" dirty="0"/>
              <a:t>The risk </a:t>
            </a:r>
            <a:r>
              <a:rPr lang="en-US" sz="2200" b="1" dirty="0">
                <a:solidFill>
                  <a:srgbClr val="FF0000"/>
                </a:solidFill>
              </a:rPr>
              <a:t>before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FF0000"/>
                </a:solidFill>
              </a:rPr>
              <a:t>after</a:t>
            </a:r>
            <a:r>
              <a:rPr lang="en-US" sz="2200" dirty="0"/>
              <a:t> pregnancy if untreated : cause </a:t>
            </a:r>
            <a:r>
              <a:rPr lang="en-US" sz="2200" b="1" u="sng" dirty="0"/>
              <a:t>pelvic inflammatory disease </a:t>
            </a:r>
          </a:p>
          <a:p>
            <a:pPr lvl="1"/>
            <a:r>
              <a:rPr lang="en-US" sz="2200" dirty="0"/>
              <a:t>Gonorrhea in newborns most commonly affects the </a:t>
            </a:r>
            <a:r>
              <a:rPr lang="en-US" sz="2200" b="1" dirty="0"/>
              <a:t>eyes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9220"/>
            <a:ext cx="8433391" cy="619878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4-Syphilis</a:t>
            </a:r>
            <a:r>
              <a:rPr lang="en-US" sz="2600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200" dirty="0" smtClean="0"/>
              <a:t> Typically occurs during </a:t>
            </a:r>
            <a:r>
              <a:rPr lang="en-US" sz="2200" b="1" u="sng" dirty="0" smtClean="0"/>
              <a:t>second half </a:t>
            </a:r>
            <a:r>
              <a:rPr lang="en-US" sz="2200" dirty="0" smtClean="0"/>
              <a:t>of pregnancy</a:t>
            </a:r>
          </a:p>
          <a:p>
            <a:pPr lvl="1"/>
            <a:r>
              <a:rPr lang="en-US" sz="2200" dirty="0" smtClean="0"/>
              <a:t>May be transmitted to baby by infected mother.</a:t>
            </a:r>
          </a:p>
          <a:p>
            <a:pPr lvl="1"/>
            <a:r>
              <a:rPr lang="en-US" sz="2200" dirty="0" smtClean="0"/>
              <a:t>It be linked to premature birth, stillbirth.</a:t>
            </a:r>
          </a:p>
          <a:p>
            <a:pPr lvl="1"/>
            <a:r>
              <a:rPr lang="en-US" sz="2200" dirty="0" smtClean="0"/>
              <a:t>death in some cases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600" b="1" dirty="0" smtClean="0">
                <a:solidFill>
                  <a:srgbClr val="0070C0"/>
                </a:solidFill>
              </a:rPr>
              <a:t>5-Herpes </a:t>
            </a:r>
            <a:r>
              <a:rPr lang="en-US" sz="2600" b="1" dirty="0">
                <a:solidFill>
                  <a:srgbClr val="0070C0"/>
                </a:solidFill>
              </a:rPr>
              <a:t>simplex virus:</a:t>
            </a:r>
          </a:p>
          <a:p>
            <a:pPr lvl="1"/>
            <a:r>
              <a:rPr lang="en-US" sz="2200" dirty="0" smtClean="0"/>
              <a:t>Herpes is safe in pregnant women until she get ready to deliver.</a:t>
            </a:r>
          </a:p>
          <a:p>
            <a:pPr lvl="1"/>
            <a:r>
              <a:rPr lang="en-US" sz="2200" dirty="0" smtClean="0"/>
              <a:t>Herpes lesions on genitals are highly contagious and infect the baby during labor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2" y="893135"/>
            <a:ext cx="2622698" cy="2339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2" y="4401879"/>
            <a:ext cx="2622698" cy="20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92" y="809624"/>
            <a:ext cx="10515600" cy="1614261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Norah is 28years old pregnant women complain with abdominal pain ,nausea and fever 2 days ago . She notice her urine was dark.</a:t>
            </a:r>
          </a:p>
          <a:p>
            <a:pPr marL="0" indent="0" algn="l" rtl="0">
              <a:buNone/>
            </a:pPr>
            <a:r>
              <a:rPr lang="en-US" sz="2400" dirty="0" smtClean="0"/>
              <a:t>And she had +</a:t>
            </a:r>
            <a:r>
              <a:rPr lang="en-US" sz="2400" dirty="0" err="1" smtClean="0"/>
              <a:t>ve</a:t>
            </a:r>
            <a:r>
              <a:rPr lang="en-US" sz="2400" dirty="0" smtClean="0"/>
              <a:t> blood donation weeks ago.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196" y="2452546"/>
            <a:ext cx="4953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 What is the hypothesis of this case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92" y="2817279"/>
            <a:ext cx="2064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Hepatitis B,C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HIV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95891" y="163293"/>
            <a:ext cx="1176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002060"/>
                </a:solidFill>
              </a:rPr>
              <a:t>Case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3553" y="3638397"/>
            <a:ext cx="1020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On physical examination :yellowish of the skin </a:t>
            </a:r>
          </a:p>
          <a:p>
            <a:pPr algn="l" rtl="0"/>
            <a:r>
              <a:rPr lang="en-US" sz="2400" dirty="0" smtClean="0"/>
              <a:t>We do HIV test and the result was </a:t>
            </a:r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HBsAG</a:t>
            </a:r>
            <a:r>
              <a:rPr lang="en-US" sz="2400" dirty="0" smtClean="0"/>
              <a:t> was </a:t>
            </a:r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anti </a:t>
            </a:r>
            <a:r>
              <a:rPr lang="en-US" sz="2400" dirty="0" err="1" smtClean="0"/>
              <a:t>HcV</a:t>
            </a:r>
            <a:r>
              <a:rPr lang="en-US" sz="2400" dirty="0" smtClean="0"/>
              <a:t> was 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255" y="4492562"/>
            <a:ext cx="480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 What is the </a:t>
            </a:r>
            <a:r>
              <a:rPr lang="en-US" sz="2400" b="1" dirty="0" smtClean="0">
                <a:solidFill>
                  <a:srgbClr val="FF0000"/>
                </a:solidFill>
              </a:rPr>
              <a:t>deferential diagnoses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7940" y="4492562"/>
            <a:ext cx="1539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/>
              <a:t>Hepatitis </a:t>
            </a: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03855" y="5000563"/>
            <a:ext cx="497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 Can Hepatitis B be spread to babies?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4356" y="5586769"/>
            <a:ext cx="10376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What we can do to reduce the chance </a:t>
            </a:r>
            <a:r>
              <a:rPr lang="en-US" sz="2400" b="1" dirty="0">
                <a:solidFill>
                  <a:srgbClr val="FF0000"/>
                </a:solidFill>
              </a:rPr>
              <a:t>of Transmission </a:t>
            </a:r>
            <a:r>
              <a:rPr lang="en-US" sz="2400" b="1" dirty="0" smtClean="0">
                <a:solidFill>
                  <a:srgbClr val="FF0000"/>
                </a:solidFill>
              </a:rPr>
              <a:t>of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Hepatitis B to the baby?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520791"/>
              </p:ext>
            </p:extLst>
          </p:nvPr>
        </p:nvGraphicFramePr>
        <p:xfrm>
          <a:off x="901993" y="574157"/>
          <a:ext cx="11091532" cy="5977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62602"/>
                <a:gridCol w="5528930"/>
              </a:tblGrid>
              <a:tr h="154162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Hepatitis</a:t>
                      </a:r>
                      <a:r>
                        <a:rPr lang="en-US" sz="3000" baseline="0" dirty="0" smtClean="0"/>
                        <a:t> b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Hepatitis</a:t>
                      </a:r>
                      <a:r>
                        <a:rPr lang="en-US" sz="3000" baseline="0" dirty="0" smtClean="0"/>
                        <a:t> C</a:t>
                      </a:r>
                      <a:endParaRPr lang="en-US" sz="3000" dirty="0" smtClean="0"/>
                    </a:p>
                  </a:txBody>
                  <a:tcPr/>
                </a:tc>
              </a:tr>
              <a:tr h="2058238">
                <a:tc>
                  <a:txBody>
                    <a:bodyPr/>
                    <a:lstStyle/>
                    <a:p>
                      <a:pPr algn="ctr"/>
                      <a:r>
                        <a:rPr lang="en-US" sz="3000" kern="1200" dirty="0" smtClean="0">
                          <a:effectLst/>
                        </a:rPr>
                        <a:t>Mostly: </a:t>
                      </a:r>
                      <a:r>
                        <a:rPr lang="en-US" sz="3000" b="1" kern="1200" dirty="0" smtClean="0">
                          <a:effectLst/>
                        </a:rPr>
                        <a:t>during </a:t>
                      </a:r>
                      <a:r>
                        <a:rPr lang="en-US" sz="3000" b="1" kern="1200" baseline="0" dirty="0" smtClean="0">
                          <a:effectLst/>
                        </a:rPr>
                        <a:t> </a:t>
                      </a:r>
                      <a:r>
                        <a:rPr lang="en-US" sz="3000" b="1" kern="1200" dirty="0" smtClean="0">
                          <a:effectLst/>
                        </a:rPr>
                        <a:t>delivery </a:t>
                      </a:r>
                      <a:r>
                        <a:rPr lang="en-US" sz="3000" kern="1200" dirty="0" smtClean="0">
                          <a:effectLst/>
                        </a:rPr>
                        <a:t>,nursing ,breast feeding </a:t>
                      </a:r>
                      <a:endParaRPr lang="en-US" sz="30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kern="1200" baseline="0" dirty="0" smtClean="0">
                          <a:effectLst/>
                        </a:rPr>
                        <a:t>RNA level</a:t>
                      </a:r>
                      <a:r>
                        <a:rPr lang="en-US" sz="3000" dirty="0" smtClean="0"/>
                        <a:t>s in her blood, and HIV </a:t>
                      </a:r>
                      <a:r>
                        <a:rPr lang="en-US" sz="3000" kern="1200" baseline="0" dirty="0" smtClean="0">
                          <a:effectLst/>
                        </a:rPr>
                        <a:t>positive</a:t>
                      </a:r>
                      <a:endParaRPr lang="en-US" sz="3000" b="0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26778">
                <a:tc>
                  <a:txBody>
                    <a:bodyPr/>
                    <a:lstStyle/>
                    <a:p>
                      <a:pPr marL="285750" indent="-285750" algn="ctr" rtl="0">
                        <a:buFont typeface="Arial" pitchFamily="34" charset="0"/>
                        <a:buChar char="•"/>
                      </a:pPr>
                      <a:r>
                        <a:rPr lang="en-US" sz="3000" dirty="0" smtClean="0"/>
                        <a:t>CDC recommends that babies get the 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HBIG shot and the first dose of Hepatitis B 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vaccine </a:t>
                      </a:r>
                      <a:r>
                        <a:rPr lang="en-US" sz="3000" u="sng" dirty="0" smtClean="0"/>
                        <a:t>within 12 hours</a:t>
                      </a:r>
                      <a:r>
                        <a:rPr lang="en-US" sz="3000" dirty="0" smtClean="0"/>
                        <a:t> of being born. </a:t>
                      </a:r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There is no preventive treatment can influence the transmission.</a:t>
                      </a:r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Poor </a:t>
            </a:r>
            <a:r>
              <a:rPr lang="en-US" sz="2400" b="1" dirty="0" smtClean="0">
                <a:solidFill>
                  <a:srgbClr val="002060"/>
                </a:solidFill>
              </a:rPr>
              <a:t>nutrition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171" y="2514600"/>
            <a:ext cx="193402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malnutrition</a:t>
            </a:r>
            <a:r>
              <a:rPr lang="en-US" sz="2400" dirty="0"/>
              <a:t> </a:t>
            </a:r>
          </a:p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90171" y="4572000"/>
            <a:ext cx="193402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Micro nutrition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1600200"/>
            <a:ext cx="1600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mother</a:t>
            </a:r>
            <a:r>
              <a:rPr lang="en-US" sz="2400" dirty="0"/>
              <a:t> 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077200" y="1600200"/>
            <a:ext cx="1600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baby</a:t>
            </a:r>
            <a:r>
              <a:rPr lang="en-US" sz="2400" dirty="0"/>
              <a:t> </a:t>
            </a:r>
          </a:p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24202" y="2512454"/>
            <a:ext cx="350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 fail to gain weight in pregnancy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2" y="3242219"/>
            <a:ext cx="350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Mother die while pregnant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57632" y="2635921"/>
            <a:ext cx="231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/>
              <a:t> low-birth weight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0902" y="3245464"/>
            <a:ext cx="3039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/>
              <a:t> restricted </a:t>
            </a:r>
            <a:r>
              <a:rPr lang="en-US" sz="2400" dirty="0" smtClean="0"/>
              <a:t>fetal </a:t>
            </a:r>
            <a:r>
              <a:rPr lang="en-US" sz="2400" dirty="0"/>
              <a:t>growth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0556" y="4300017"/>
            <a:ext cx="37345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Iron : </a:t>
            </a:r>
            <a:r>
              <a:rPr lang="en-US" sz="2400" b="1" dirty="0"/>
              <a:t>Preterm</a:t>
            </a:r>
            <a:r>
              <a:rPr lang="en-US" sz="2400" dirty="0"/>
              <a:t> birth 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anemia </a:t>
            </a:r>
            <a:r>
              <a:rPr lang="en-US" sz="2000" dirty="0" smtClean="0"/>
              <a:t>(risk </a:t>
            </a:r>
            <a:r>
              <a:rPr lang="en-US" sz="2000" dirty="0"/>
              <a:t>of death from bleeding </a:t>
            </a:r>
            <a:r>
              <a:rPr lang="en-US" sz="2000" dirty="0" smtClean="0"/>
              <a:t>during</a:t>
            </a:r>
            <a:r>
              <a:rPr lang="en-US" sz="2000" dirty="0"/>
              <a:t> </a:t>
            </a:r>
            <a:r>
              <a:rPr lang="en-US" sz="2000" dirty="0" smtClean="0"/>
              <a:t>childbirth)</a:t>
            </a:r>
          </a:p>
          <a:p>
            <a:pPr algn="l" rtl="0"/>
            <a:endParaRPr lang="en-US" sz="20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Calcium: </a:t>
            </a:r>
            <a:r>
              <a:rPr lang="en-US" sz="2400" dirty="0"/>
              <a:t>prevent </a:t>
            </a:r>
            <a:r>
              <a:rPr lang="en-US" sz="2400" dirty="0" smtClean="0"/>
              <a:t>baby from draw </a:t>
            </a:r>
            <a:r>
              <a:rPr lang="en-US" sz="2400" dirty="0"/>
              <a:t>calcium from </a:t>
            </a:r>
            <a:r>
              <a:rPr lang="en-US" sz="2400" dirty="0" smtClean="0"/>
              <a:t>his mother bone.</a:t>
            </a:r>
          </a:p>
          <a:p>
            <a:pPr algn="l" rtl="0"/>
            <a:endParaRPr lang="en-US" sz="2400" i="1" dirty="0"/>
          </a:p>
          <a:p>
            <a:pPr algn="ctr"/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499534" y="442841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Folate : </a:t>
            </a:r>
            <a:r>
              <a:rPr lang="en-US" sz="2400" dirty="0" smtClean="0"/>
              <a:t>neural </a:t>
            </a:r>
            <a:r>
              <a:rPr lang="en-US" sz="2400" dirty="0"/>
              <a:t>tube defect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55992" y="4812268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Calcium:? </a:t>
            </a:r>
            <a:r>
              <a:rPr lang="en-US" sz="2400" dirty="0"/>
              <a:t>poor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skeletal </a:t>
            </a:r>
            <a:r>
              <a:rPr lang="en-US" sz="2400" dirty="0" smtClean="0"/>
              <a:t>development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455992" y="5214250"/>
            <a:ext cx="296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Iron: </a:t>
            </a:r>
            <a:r>
              <a:rPr lang="en-US" sz="2400" dirty="0"/>
              <a:t>low birth weight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21" y="840298"/>
            <a:ext cx="3151379" cy="155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39" y="840298"/>
            <a:ext cx="2185218" cy="16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Unhealthy weight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/>
              <a:t>A women weight before and during pregnancy are important indicators of health for both mother and </a:t>
            </a:r>
            <a:r>
              <a:rPr lang="en-US" sz="2400" dirty="0" smtClean="0"/>
              <a:t>child.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/>
              <a:t>Recent CDC studies showed   </a:t>
            </a:r>
            <a:r>
              <a:rPr lang="en-US" sz="2400" b="1" dirty="0"/>
              <a:t>overweight</a:t>
            </a:r>
            <a:r>
              <a:rPr lang="en-US" sz="2400" dirty="0"/>
              <a:t> or </a:t>
            </a:r>
            <a:r>
              <a:rPr lang="en-US" sz="2400" b="1" dirty="0"/>
              <a:t>obese</a:t>
            </a:r>
            <a:r>
              <a:rPr lang="en-US" sz="2400" dirty="0"/>
              <a:t> before pregnancy associated with a </a:t>
            </a:r>
            <a:r>
              <a:rPr lang="en-US" sz="2400" b="1" u="sng" dirty="0">
                <a:solidFill>
                  <a:srgbClr val="FF0000"/>
                </a:solidFill>
              </a:rPr>
              <a:t>higher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pregnancy complication.</a:t>
            </a:r>
          </a:p>
          <a:p>
            <a:pPr marL="0" indent="0" algn="ctr" rtl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3986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Genetic </a:t>
            </a:r>
            <a:r>
              <a:rPr lang="en-US" b="1" dirty="0">
                <a:solidFill>
                  <a:srgbClr val="002060"/>
                </a:solidFill>
              </a:rPr>
              <a:t>conditions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5153" y="49022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more than 50 per cent of miscarriages in the early stages of pregnancy are due to </a:t>
            </a:r>
            <a:r>
              <a:rPr lang="en-US" sz="2400" b="1" dirty="0"/>
              <a:t>abnormalities</a:t>
            </a:r>
            <a:r>
              <a:rPr lang="en-US" sz="2400" dirty="0"/>
              <a:t> of the chromosomes.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95153" y="4953001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87446"/>
              </p:ext>
            </p:extLst>
          </p:nvPr>
        </p:nvGraphicFramePr>
        <p:xfrm>
          <a:off x="372234" y="1690688"/>
          <a:ext cx="10981566" cy="473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990600" y="517525"/>
            <a:ext cx="10515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rgbClr val="002060"/>
                </a:solidFill>
              </a:rPr>
              <a:t/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2800" b="1" smtClean="0">
                <a:solidFill>
                  <a:srgbClr val="002060"/>
                </a:solidFill>
              </a:rPr>
              <a:t/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2800" b="1" smtClean="0">
                <a:solidFill>
                  <a:srgbClr val="002060"/>
                </a:solidFill>
              </a:rPr>
              <a:t>Social and Physical Determinants of Maternal  </a:t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2800" b="1" smtClean="0">
                <a:solidFill>
                  <a:srgbClr val="002060"/>
                </a:solidFill>
              </a:rPr>
              <a:t>and child Health</a:t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2800" b="1" smtClean="0">
                <a:solidFill>
                  <a:srgbClr val="002060"/>
                </a:solidFill>
              </a:rPr>
              <a:t/>
            </a:r>
            <a:br>
              <a:rPr lang="en-US" sz="2800" b="1" smtClean="0">
                <a:solidFill>
                  <a:srgbClr val="002060"/>
                </a:solidFill>
              </a:rPr>
            </a:br>
            <a:endParaRPr lang="ar-S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 30 year old women delivered a baby with a cleft palate, which one of the following is the most likely causative agent ingested by the mother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 fontAlgn="base">
              <a:buFont typeface="+mj-lt"/>
              <a:buAutoNum type="alphaLcPeriod"/>
            </a:pPr>
            <a:r>
              <a:rPr lang="en-US" dirty="0"/>
              <a:t>Alcohol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err="1"/>
              <a:t>Pencillin</a:t>
            </a:r>
            <a:r>
              <a:rPr lang="en-US" dirty="0"/>
              <a:t>  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err="1"/>
              <a:t>proplonalol</a:t>
            </a:r>
            <a:r>
              <a:rPr lang="en-US" dirty="0"/>
              <a:t> 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/>
              <a:t>tobacco smoking 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8200" y="507629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Facts 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16330" y="2312513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 smtClean="0"/>
              <a:t>Healthy children need healthy mothers.</a:t>
            </a:r>
            <a:endParaRPr lang="en-US" sz="2400" dirty="0"/>
          </a:p>
          <a:p>
            <a:pPr algn="l" rtl="0" fontAlgn="base"/>
            <a:endParaRPr lang="en-US" sz="2400" dirty="0" smtClean="0">
              <a:effectLst/>
            </a:endParaRPr>
          </a:p>
          <a:p>
            <a:pPr algn="l" rtl="0"/>
            <a:r>
              <a:rPr lang="en-US" sz="2700" b="1" dirty="0" smtClean="0"/>
              <a:t>5.9 million </a:t>
            </a:r>
            <a:r>
              <a:rPr lang="en-US" sz="2600" dirty="0" smtClean="0"/>
              <a:t>children </a:t>
            </a:r>
            <a:r>
              <a:rPr lang="en-US" sz="2600" dirty="0"/>
              <a:t>under age five died in </a:t>
            </a:r>
            <a:r>
              <a:rPr lang="en-US" sz="2600" dirty="0" smtClean="0"/>
              <a:t>2015, </a:t>
            </a:r>
            <a:r>
              <a:rPr lang="en-US" sz="2600" dirty="0" smtClean="0">
                <a:solidFill>
                  <a:srgbClr val="FF0000"/>
                </a:solidFill>
              </a:rPr>
              <a:t>16000 every day</a:t>
            </a:r>
            <a:r>
              <a:rPr lang="en-US" sz="2600" dirty="0" smtClean="0">
                <a:solidFill>
                  <a:schemeClr val="accent2"/>
                </a:solidFill>
              </a:rPr>
              <a:t>.</a:t>
            </a:r>
          </a:p>
          <a:p>
            <a:endParaRPr lang="en-US" sz="2400" i="1" dirty="0" smtClean="0"/>
          </a:p>
          <a:p>
            <a:r>
              <a:rPr lang="en-US" sz="2600" dirty="0"/>
              <a:t>A woman dies from complications in childbirth every </a:t>
            </a:r>
            <a:r>
              <a:rPr lang="en-US" sz="2600" dirty="0" smtClean="0"/>
              <a:t>minute.</a:t>
            </a:r>
            <a:endParaRPr lang="en-US" sz="2600" dirty="0"/>
          </a:p>
          <a:p>
            <a:pPr algn="l" rtl="0"/>
            <a:endParaRPr lang="en-US" sz="2600" dirty="0"/>
          </a:p>
          <a:p>
            <a:pPr algn="l" rtl="0"/>
            <a:r>
              <a:rPr lang="en-US" sz="2600" dirty="0"/>
              <a:t>With quality health care, many of these deaths could be prevented.</a:t>
            </a:r>
          </a:p>
          <a:p>
            <a:endParaRPr lang="en-US" sz="2400" dirty="0" smtClean="0"/>
          </a:p>
          <a:p>
            <a:pPr algn="l" rtl="0"/>
            <a:endParaRPr lang="en-US" sz="2600" dirty="0"/>
          </a:p>
          <a:p>
            <a:pPr algn="l" rtl="0"/>
            <a:endParaRPr lang="en-US" sz="2400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7151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Cont.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Studies </a:t>
            </a:r>
            <a:r>
              <a:rPr lang="en-US" dirty="0" smtClean="0"/>
              <a:t>have shown that </a:t>
            </a:r>
            <a:r>
              <a:rPr lang="en-US" dirty="0"/>
              <a:t>many </a:t>
            </a:r>
            <a:r>
              <a:rPr lang="en-US" dirty="0" smtClean="0"/>
              <a:t>lives </a:t>
            </a:r>
            <a:r>
              <a:rPr lang="en-US" dirty="0"/>
              <a:t>can be saved by the </a:t>
            </a:r>
            <a:r>
              <a:rPr lang="ar-SA" b="1" dirty="0" err="1" smtClean="0"/>
              <a:t>p</a:t>
            </a:r>
            <a:r>
              <a:rPr lang="en-US" b="1" dirty="0" err="1" smtClean="0"/>
              <a:t>rober</a:t>
            </a:r>
            <a:r>
              <a:rPr lang="en-US" b="1" dirty="0" smtClean="0"/>
              <a:t> interventions.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Most </a:t>
            </a:r>
            <a:r>
              <a:rPr lang="en-US" dirty="0"/>
              <a:t>maternal and infant deaths occur in the </a:t>
            </a:r>
            <a:r>
              <a:rPr lang="en-US" dirty="0">
                <a:solidFill>
                  <a:srgbClr val="FF0000"/>
                </a:solidFill>
              </a:rPr>
              <a:t>first month</a:t>
            </a:r>
            <a:r>
              <a:rPr lang="en-US" dirty="0"/>
              <a:t> after birth: </a:t>
            </a:r>
            <a:r>
              <a:rPr lang="en-US" dirty="0" smtClean="0"/>
              <a:t>about 50 % within 24 hours and </a:t>
            </a:r>
            <a:r>
              <a:rPr lang="en-US" dirty="0"/>
              <a:t>66% </a:t>
            </a:r>
            <a:r>
              <a:rPr lang="en-US" dirty="0" smtClean="0"/>
              <a:t>during </a:t>
            </a:r>
            <a:r>
              <a:rPr lang="en-US" dirty="0"/>
              <a:t>the first </a:t>
            </a:r>
            <a:r>
              <a:rPr lang="en-US" dirty="0" smtClean="0"/>
              <a:t>week.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The </a:t>
            </a: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maternal deaths </a:t>
            </a:r>
            <a:r>
              <a:rPr lang="en-US" dirty="0"/>
              <a:t>take place in </a:t>
            </a:r>
            <a:r>
              <a:rPr lang="en-US" dirty="0">
                <a:solidFill>
                  <a:srgbClr val="FF0000"/>
                </a:solidFill>
              </a:rPr>
              <a:t>developing </a:t>
            </a:r>
            <a:r>
              <a:rPr lang="en-US" dirty="0" smtClean="0">
                <a:solidFill>
                  <a:srgbClr val="FF0000"/>
                </a:solidFill>
              </a:rPr>
              <a:t>countries (99%)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access to health care is </a:t>
            </a:r>
            <a:r>
              <a:rPr lang="en-US" dirty="0" smtClean="0">
                <a:solidFill>
                  <a:srgbClr val="FF0000"/>
                </a:solidFill>
              </a:rPr>
              <a:t>low.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612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0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b="1" dirty="0" smtClean="0">
                <a:solidFill>
                  <a:srgbClr val="002060"/>
                </a:solidFill>
              </a:rPr>
              <a:t>ome </a:t>
            </a:r>
            <a:r>
              <a:rPr lang="en-US" b="1" dirty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irth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9670"/>
            <a:ext cx="10515600" cy="353833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Caution in these situation? 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diabetes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Previously had a C-section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Risk of home birth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triple</a:t>
            </a:r>
            <a:r>
              <a:rPr lang="en-US" dirty="0" smtClean="0"/>
              <a:t> the risk of infant death than are planned hospital births.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0568"/>
            <a:ext cx="11121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A 30 year old Women came </a:t>
            </a:r>
            <a:r>
              <a:rPr lang="en-US" sz="2800" dirty="0">
                <a:solidFill>
                  <a:srgbClr val="0070C0"/>
                </a:solidFill>
              </a:rPr>
              <a:t>to you asking if she could deliver her child safely at home with trained midwife, what is your recommendation?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751" y="2088564"/>
            <a:ext cx="9379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planned home birth isn't right for </a:t>
            </a:r>
            <a:r>
              <a:rPr lang="en-US" sz="2800" dirty="0" smtClean="0"/>
              <a:t>everyone. </a:t>
            </a:r>
            <a:r>
              <a:rPr lang="en-US" sz="3200" b="1" dirty="0" smtClean="0"/>
              <a:t>(depend🤔 )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92" y="2460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Postnatal Care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82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Postnatal Care Highlights 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Provide </a:t>
            </a:r>
            <a:r>
              <a:rPr lang="en-US" sz="2400" dirty="0"/>
              <a:t>postnatal care in first 24 hours for every birth</a:t>
            </a:r>
            <a:r>
              <a:rPr lang="en-US" sz="2400" dirty="0" smtClean="0"/>
              <a:t>: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Delay </a:t>
            </a:r>
            <a:r>
              <a:rPr lang="en-US" sz="2400" dirty="0"/>
              <a:t>facility </a:t>
            </a:r>
            <a:r>
              <a:rPr lang="en-US" sz="2600" b="1" dirty="0"/>
              <a:t>discharge</a:t>
            </a:r>
            <a:r>
              <a:rPr lang="en-US" sz="2400" dirty="0"/>
              <a:t> for at least </a:t>
            </a:r>
            <a:r>
              <a:rPr lang="en-US" sz="2600" b="1" dirty="0"/>
              <a:t>24 hours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Visit </a:t>
            </a:r>
            <a:r>
              <a:rPr lang="en-US" sz="2400" dirty="0"/>
              <a:t>women </a:t>
            </a:r>
            <a:r>
              <a:rPr lang="en-US" sz="2400" dirty="0" smtClean="0"/>
              <a:t>with </a:t>
            </a:r>
            <a:r>
              <a:rPr lang="en-US" sz="2400" dirty="0"/>
              <a:t>home births within the first 24 </a:t>
            </a:r>
            <a:r>
              <a:rPr lang="en-US" sz="2400" dirty="0" smtClean="0"/>
              <a:t>hours.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Provide every mother and baby </a:t>
            </a:r>
            <a:r>
              <a:rPr lang="en-US" sz="2600" b="1" dirty="0" smtClean="0"/>
              <a:t>four </a:t>
            </a:r>
            <a:r>
              <a:rPr lang="en-US" sz="2600" b="1" dirty="0"/>
              <a:t>postnatal visits </a:t>
            </a:r>
            <a:r>
              <a:rPr lang="en-US" sz="2400" dirty="0" smtClean="0"/>
              <a:t>on : First </a:t>
            </a:r>
            <a:r>
              <a:rPr lang="en-US" sz="2400" dirty="0"/>
              <a:t>day (24 hours</a:t>
            </a:r>
            <a:r>
              <a:rPr lang="en-US" sz="2400" dirty="0" smtClean="0"/>
              <a:t>), </a:t>
            </a:r>
            <a:r>
              <a:rPr lang="en-US" sz="2400" dirty="0"/>
              <a:t>Day 3 (48–72 hours) </a:t>
            </a:r>
            <a:r>
              <a:rPr lang="en-US" sz="2400" dirty="0" smtClean="0"/>
              <a:t>, </a:t>
            </a:r>
            <a:r>
              <a:rPr lang="en-US" sz="2400" dirty="0"/>
              <a:t>Between days 7–14 </a:t>
            </a:r>
            <a:r>
              <a:rPr lang="en-US" sz="2400" dirty="0" smtClean="0"/>
              <a:t>and the Sixth week. </a:t>
            </a:r>
            <a:endParaRPr lang="en-US" sz="2400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393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How to improve maternal health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First 24 </a:t>
            </a:r>
            <a:r>
              <a:rPr lang="en-US" dirty="0" smtClean="0"/>
              <a:t>hours :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dirty="0"/>
              <a:t>vaginal bleeding</a:t>
            </a:r>
            <a:r>
              <a:rPr lang="en-US" dirty="0"/>
              <a:t>, </a:t>
            </a:r>
            <a:r>
              <a:rPr lang="en-US" b="1" dirty="0"/>
              <a:t>uterine </a:t>
            </a:r>
            <a:r>
              <a:rPr lang="en-US" b="1" dirty="0" smtClean="0"/>
              <a:t>contraction</a:t>
            </a:r>
            <a:r>
              <a:rPr lang="en-US" dirty="0" smtClean="0"/>
              <a:t>, </a:t>
            </a:r>
            <a:r>
              <a:rPr lang="en-US" b="1" dirty="0"/>
              <a:t>temperature</a:t>
            </a:r>
            <a:r>
              <a:rPr lang="en-US" dirty="0"/>
              <a:t> and </a:t>
            </a:r>
            <a:r>
              <a:rPr lang="en-US" b="1" dirty="0"/>
              <a:t>heart </a:t>
            </a:r>
            <a:r>
              <a:rPr lang="en-US" b="1" dirty="0" smtClean="0"/>
              <a:t>rate </a:t>
            </a:r>
            <a:r>
              <a:rPr lang="en-US" dirty="0" smtClean="0"/>
              <a:t>should be done routinely </a:t>
            </a:r>
            <a:r>
              <a:rPr lang="en-US" dirty="0"/>
              <a:t>during the </a:t>
            </a:r>
            <a:r>
              <a:rPr lang="en-US" b="1" dirty="0"/>
              <a:t>first 24 </a:t>
            </a:r>
            <a:r>
              <a:rPr lang="en-US" b="1" dirty="0" smtClean="0"/>
              <a:t>hours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Breastfeeding</a:t>
            </a:r>
            <a:r>
              <a:rPr lang="en-US" dirty="0"/>
              <a:t> should be </a:t>
            </a:r>
            <a:r>
              <a:rPr lang="en-US" dirty="0" smtClean="0"/>
              <a:t>assessed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women should be asked about their </a:t>
            </a:r>
            <a:r>
              <a:rPr lang="en-US" dirty="0">
                <a:solidFill>
                  <a:srgbClr val="FF0000"/>
                </a:solidFill>
              </a:rPr>
              <a:t>emotional wellbeing</a:t>
            </a:r>
            <a:r>
              <a:rPr lang="en-US" dirty="0"/>
              <a:t>, what family and </a:t>
            </a:r>
            <a:r>
              <a:rPr lang="en-US" dirty="0" smtClean="0"/>
              <a:t>social </a:t>
            </a:r>
            <a:r>
              <a:rPr lang="en-US" dirty="0"/>
              <a:t>support they have </a:t>
            </a:r>
            <a:endParaRPr lang="en-US" dirty="0" smtClean="0"/>
          </a:p>
          <a:p>
            <a:pPr algn="l" rtl="0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Iron and folic acid </a:t>
            </a:r>
            <a:r>
              <a:rPr lang="en-US" dirty="0"/>
              <a:t>supplementation should be provided for at least 3 months after delivery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l" rtl="0"/>
            <a:r>
              <a:rPr lang="en-US" dirty="0" smtClean="0"/>
              <a:t>After </a:t>
            </a:r>
            <a:r>
              <a:rPr lang="en-US" b="1" dirty="0" smtClean="0"/>
              <a:t>10–14 days</a:t>
            </a:r>
            <a:r>
              <a:rPr lang="en-US" dirty="0" smtClean="0"/>
              <a:t>, </a:t>
            </a:r>
            <a:r>
              <a:rPr lang="en-US" dirty="0"/>
              <a:t>all women should be asked about </a:t>
            </a:r>
            <a:r>
              <a:rPr lang="en-US" dirty="0" smtClean="0">
                <a:solidFill>
                  <a:srgbClr val="FF0000"/>
                </a:solidFill>
              </a:rPr>
              <a:t>postpartum </a:t>
            </a:r>
            <a:r>
              <a:rPr lang="en-US" dirty="0">
                <a:solidFill>
                  <a:srgbClr val="FF0000"/>
                </a:solidFill>
              </a:rPr>
              <a:t>depression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97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" y="365125"/>
            <a:ext cx="11482414" cy="61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8183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Postpartum depression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9307" y="1338066"/>
            <a:ext cx="10097771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1 </a:t>
            </a:r>
            <a:r>
              <a:rPr lang="en-US" sz="3200" dirty="0"/>
              <a:t>in 9 women experience depression before, during, or after pregnancy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667000"/>
            <a:ext cx="164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Symptoms</a:t>
            </a:r>
            <a:r>
              <a:rPr lang="en-US" b="1" dirty="0">
                <a:solidFill>
                  <a:srgbClr val="FF0000"/>
                </a:solidFill>
              </a:rPr>
              <a:t> :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431" y="29471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/>
              <a:t>Crying more often than usual.</a:t>
            </a:r>
          </a:p>
          <a:p>
            <a:pPr algn="l"/>
            <a:r>
              <a:rPr lang="en-US" sz="2400" dirty="0"/>
              <a:t>Feelings of anger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Insomnia</a:t>
            </a:r>
            <a:endParaRPr lang="en-US" sz="2400" dirty="0"/>
          </a:p>
          <a:p>
            <a:r>
              <a:rPr lang="en-US" sz="2400" dirty="0" smtClean="0"/>
              <a:t>Difficulty </a:t>
            </a:r>
            <a:r>
              <a:rPr lang="en-US" sz="2400" dirty="0"/>
              <a:t>bonding with </a:t>
            </a:r>
            <a:r>
              <a:rPr lang="en-US" sz="2400" dirty="0" smtClean="0"/>
              <a:t>their baby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98431" y="4559297"/>
            <a:ext cx="1649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Risk Factor: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8431" y="4855190"/>
            <a:ext cx="65965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Stress.</a:t>
            </a:r>
          </a:p>
          <a:p>
            <a:pPr algn="l"/>
            <a:r>
              <a:rPr lang="en-US" sz="2400" dirty="0"/>
              <a:t>Low social support</a:t>
            </a:r>
          </a:p>
          <a:p>
            <a:pPr algn="l"/>
            <a:r>
              <a:rPr lang="en-US" sz="2400" dirty="0"/>
              <a:t>Preterm (before 37 weeks) labor and delivery.</a:t>
            </a:r>
          </a:p>
          <a:p>
            <a:pPr algn="l"/>
            <a:r>
              <a:rPr lang="en-US" sz="2400" dirty="0"/>
              <a:t>Having a baby with a birth defect or disability.</a:t>
            </a:r>
          </a:p>
          <a:p>
            <a:pPr algn="l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425647" y="3157684"/>
            <a:ext cx="401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Physical changes.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b="1" dirty="0" smtClean="0"/>
              <a:t>Emotional issues.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25647" y="2788352"/>
            <a:ext cx="3100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Causes: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/>
              <a:t>Developmental Milestones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935780"/>
            <a:ext cx="11340935" cy="5370017"/>
          </a:xfrm>
        </p:spPr>
      </p:pic>
    </p:spTree>
    <p:extLst>
      <p:ext uri="{BB962C8B-B14F-4D97-AF65-F5344CB8AC3E}">
        <p14:creationId xmlns:p14="http://schemas.microsoft.com/office/powerpoint/2010/main" val="7901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11" y="6"/>
            <a:ext cx="8388924" cy="6768935"/>
          </a:xfrm>
        </p:spPr>
      </p:pic>
    </p:spTree>
    <p:extLst>
      <p:ext uri="{BB962C8B-B14F-4D97-AF65-F5344CB8AC3E}">
        <p14:creationId xmlns:p14="http://schemas.microsoft.com/office/powerpoint/2010/main" val="2112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one of the following is a complication of drinking alcohol during pregnancy?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abnormal </a:t>
            </a:r>
            <a:r>
              <a:rPr lang="en-US" dirty="0"/>
              <a:t>facial </a:t>
            </a:r>
            <a:r>
              <a:rPr lang="en-US" dirty="0" smtClean="0"/>
              <a:t>features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Cleft </a:t>
            </a:r>
            <a:r>
              <a:rPr lang="en-US" dirty="0" smtClean="0"/>
              <a:t>lip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eye </a:t>
            </a:r>
            <a:r>
              <a:rPr lang="en-US" dirty="0"/>
              <a:t>infection 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ectopic pregnancy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19447" y="142591"/>
            <a:ext cx="10515600" cy="1325563"/>
          </a:xfrm>
        </p:spPr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How to improve infancy health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693779"/>
            <a:ext cx="10515600" cy="4661314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/>
              <a:t>promote early and exclusive breastfeeding (</a:t>
            </a:r>
            <a:r>
              <a:rPr lang="en-US" sz="3200" b="1" dirty="0" smtClean="0"/>
              <a:t>EBF): </a:t>
            </a:r>
          </a:p>
          <a:p>
            <a:pPr marL="0" indent="0" algn="l" rtl="0">
              <a:buNone/>
            </a:pPr>
            <a:r>
              <a:rPr lang="en-US" sz="3200" dirty="0" smtClean="0"/>
              <a:t>  </a:t>
            </a:r>
            <a:r>
              <a:rPr lang="en-US" sz="2200" dirty="0" smtClean="0"/>
              <a:t>Evidence shows EBF </a:t>
            </a:r>
            <a:r>
              <a:rPr lang="en-US" sz="2200" dirty="0" smtClean="0">
                <a:solidFill>
                  <a:srgbClr val="FF0000"/>
                </a:solidFill>
              </a:rPr>
              <a:t>reduces the risks of mortality and morbidity </a:t>
            </a:r>
            <a:r>
              <a:rPr lang="en-US" sz="2200" dirty="0" smtClean="0"/>
              <a:t>and improves post-neonatal outcomes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400" b="1" dirty="0" smtClean="0"/>
              <a:t>Preterm </a:t>
            </a:r>
            <a:r>
              <a:rPr lang="en-US" sz="2400" b="1" dirty="0"/>
              <a:t>and low-birth-weight </a:t>
            </a:r>
            <a:r>
              <a:rPr lang="en-US" sz="2400" dirty="0" smtClean="0"/>
              <a:t>babies </a:t>
            </a:r>
            <a:r>
              <a:rPr lang="en-US" sz="2200" dirty="0"/>
              <a:t>should be identified as soon as possible and should be provided special care.</a:t>
            </a:r>
          </a:p>
          <a:p>
            <a:pPr algn="l" rtl="0"/>
            <a:endParaRPr lang="en-US" dirty="0"/>
          </a:p>
          <a:p>
            <a:r>
              <a:rPr lang="en-US" sz="2400" dirty="0"/>
              <a:t>A full clinical examination </a:t>
            </a:r>
            <a:r>
              <a:rPr lang="en-US" sz="2400" dirty="0" smtClean="0"/>
              <a:t>should </a:t>
            </a:r>
            <a:r>
              <a:rPr lang="en-US" sz="2400" dirty="0"/>
              <a:t>be done </a:t>
            </a:r>
            <a:r>
              <a:rPr lang="en-US" sz="2400" dirty="0" smtClean="0"/>
              <a:t>1 </a:t>
            </a:r>
            <a:r>
              <a:rPr lang="en-US" sz="2400" dirty="0"/>
              <a:t>hour after </a:t>
            </a:r>
            <a:r>
              <a:rPr lang="en-US" sz="2400" dirty="0" smtClean="0"/>
              <a:t>birth. </a:t>
            </a:r>
            <a:r>
              <a:rPr lang="en-US" sz="2200" dirty="0"/>
              <a:t>This includes giving </a:t>
            </a:r>
            <a:r>
              <a:rPr lang="en-US" sz="2400" dirty="0">
                <a:solidFill>
                  <a:srgbClr val="FF0000"/>
                </a:solidFill>
              </a:rPr>
              <a:t>vitamin K prophylaxis </a:t>
            </a:r>
            <a:r>
              <a:rPr lang="en-US" sz="22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hepatitis B vaccination</a:t>
            </a:r>
            <a:r>
              <a:rPr lang="en-US" sz="2200" dirty="0"/>
              <a:t> (within 24 hours).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ar-SA" sz="2600" dirty="0"/>
          </a:p>
        </p:txBody>
      </p:sp>
    </p:spTree>
    <p:extLst>
      <p:ext uri="{BB962C8B-B14F-4D97-AF65-F5344CB8AC3E}">
        <p14:creationId xmlns:p14="http://schemas.microsoft.com/office/powerpoint/2010/main" val="1172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63" y="365125"/>
            <a:ext cx="7576940" cy="5913916"/>
          </a:xfrm>
        </p:spPr>
      </p:pic>
    </p:spTree>
    <p:extLst>
      <p:ext uri="{BB962C8B-B14F-4D97-AF65-F5344CB8AC3E}">
        <p14:creationId xmlns:p14="http://schemas.microsoft.com/office/powerpoint/2010/main" val="1510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50827" y="2106725"/>
            <a:ext cx="1025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Infant: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0828" y="2718179"/>
            <a:ext cx="17956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/>
              <a:t>hepatitis </a:t>
            </a:r>
            <a:r>
              <a:rPr lang="en-US" sz="2200" dirty="0" smtClean="0"/>
              <a:t>B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/>
              <a:t> TB</a:t>
            </a:r>
            <a:endParaRPr lang="en-US" sz="2200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Chickenpox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5661" y="550590"/>
            <a:ext cx="4215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Vaccinations </a:t>
            </a:r>
          </a:p>
        </p:txBody>
      </p:sp>
      <p:sp>
        <p:nvSpPr>
          <p:cNvPr id="17" name="Rectangle 5"/>
          <p:cNvSpPr/>
          <p:nvPr/>
        </p:nvSpPr>
        <p:spPr>
          <a:xfrm>
            <a:off x="4971501" y="2902254"/>
            <a:ext cx="930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During</a:t>
            </a:r>
            <a:endParaRPr lang="en-US" dirty="0"/>
          </a:p>
        </p:txBody>
      </p:sp>
      <p:sp>
        <p:nvSpPr>
          <p:cNvPr id="18" name="Rectangle 6"/>
          <p:cNvSpPr/>
          <p:nvPr/>
        </p:nvSpPr>
        <p:spPr>
          <a:xfrm>
            <a:off x="3204461" y="2106724"/>
            <a:ext cx="156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Pregnancy: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3587641" y="3378027"/>
            <a:ext cx="2800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200" dirty="0" err="1" smtClean="0"/>
              <a:t>DTaP</a:t>
            </a:r>
            <a:r>
              <a:rPr lang="en-US" sz="2200" dirty="0" smtClean="0"/>
              <a:t> </a:t>
            </a:r>
            <a:r>
              <a:rPr lang="en-US" sz="2200" dirty="0"/>
              <a:t>vaccine to </a:t>
            </a:r>
            <a:r>
              <a:rPr lang="en-US" sz="2200" dirty="0" smtClean="0"/>
              <a:t>protect</a:t>
            </a:r>
          </a:p>
          <a:p>
            <a:pPr algn="l" rtl="0"/>
            <a:r>
              <a:rPr lang="en-US" sz="2200" dirty="0" smtClean="0"/>
              <a:t> </a:t>
            </a:r>
            <a:r>
              <a:rPr lang="en-US" sz="2200" dirty="0"/>
              <a:t>against whooping cough </a:t>
            </a:r>
          </a:p>
        </p:txBody>
      </p:sp>
      <p:sp>
        <p:nvSpPr>
          <p:cNvPr id="21" name="Rectangle 11"/>
          <p:cNvSpPr/>
          <p:nvPr/>
        </p:nvSpPr>
        <p:spPr>
          <a:xfrm>
            <a:off x="1113630" y="4310183"/>
            <a:ext cx="5404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Flu shot could be taken during or before pregnancy</a:t>
            </a:r>
          </a:p>
        </p:txBody>
      </p:sp>
      <p:cxnSp>
        <p:nvCxnSpPr>
          <p:cNvPr id="22" name="Straight Arrow Connector 14"/>
          <p:cNvCxnSpPr/>
          <p:nvPr/>
        </p:nvCxnSpPr>
        <p:spPr>
          <a:xfrm flipH="1">
            <a:off x="2816231" y="2529444"/>
            <a:ext cx="449484" cy="3728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5"/>
          <p:cNvCxnSpPr/>
          <p:nvPr/>
        </p:nvCxnSpPr>
        <p:spPr>
          <a:xfrm>
            <a:off x="4505628" y="2553987"/>
            <a:ext cx="397561" cy="3482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/>
          <p:nvPr/>
        </p:nvSpPr>
        <p:spPr>
          <a:xfrm>
            <a:off x="1915139" y="2902254"/>
            <a:ext cx="930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Before</a:t>
            </a:r>
            <a:endParaRPr lang="en-US" dirty="0"/>
          </a:p>
        </p:txBody>
      </p:sp>
      <p:sp>
        <p:nvSpPr>
          <p:cNvPr id="25" name="Rectangle 7"/>
          <p:cNvSpPr/>
          <p:nvPr/>
        </p:nvSpPr>
        <p:spPr>
          <a:xfrm>
            <a:off x="1788691" y="3378027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/>
              <a:t>Measles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/>
              <a:t> rubella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0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1999" cy="6855082"/>
          </a:xfrm>
        </p:spPr>
      </p:pic>
    </p:spTree>
    <p:extLst>
      <p:ext uri="{BB962C8B-B14F-4D97-AF65-F5344CB8AC3E}">
        <p14:creationId xmlns:p14="http://schemas.microsoft.com/office/powerpoint/2010/main" val="10597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96"/>
            <a:ext cx="12192000" cy="6708336"/>
          </a:xfrm>
        </p:spPr>
      </p:pic>
    </p:spTree>
    <p:extLst>
      <p:ext uri="{BB962C8B-B14F-4D97-AF65-F5344CB8AC3E}">
        <p14:creationId xmlns:p14="http://schemas.microsoft.com/office/powerpoint/2010/main" val="1353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srgbClr val="002060"/>
                </a:solidFill>
              </a:rPr>
              <a:t>Millennium Development Goal 5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1" dirty="0"/>
              <a:t>MDG 5</a:t>
            </a:r>
            <a:r>
              <a:rPr lang="fr-FR" b="1" dirty="0" smtClean="0"/>
              <a:t>: </a:t>
            </a:r>
            <a:r>
              <a:rPr lang="fr-FR" sz="2400" dirty="0" err="1" smtClean="0"/>
              <a:t>was</a:t>
            </a:r>
            <a:r>
              <a:rPr lang="fr-FR" sz="2400" dirty="0" smtClean="0"/>
              <a:t> set at 2000 by the WHO,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two</a:t>
            </a:r>
            <a:r>
              <a:rPr lang="fr-FR" sz="2400" dirty="0" smtClean="0"/>
              <a:t> main goals : </a:t>
            </a:r>
          </a:p>
          <a:p>
            <a:pPr algn="l" rtl="0"/>
            <a:endParaRPr lang="fr-FR" sz="2400" dirty="0" smtClean="0"/>
          </a:p>
          <a:p>
            <a:pPr algn="l" rtl="0"/>
            <a:r>
              <a:rPr lang="en-US" b="1" dirty="0" smtClean="0"/>
              <a:t>Target </a:t>
            </a:r>
            <a:r>
              <a:rPr lang="en-US" b="1" dirty="0"/>
              <a:t>5. A:</a:t>
            </a:r>
            <a:r>
              <a:rPr lang="en-US" dirty="0"/>
              <a:t> reduce maternal mortality by </a:t>
            </a:r>
            <a:r>
              <a:rPr lang="en-US" dirty="0">
                <a:solidFill>
                  <a:srgbClr val="FF0000"/>
                </a:solidFill>
              </a:rPr>
              <a:t>three quarters </a:t>
            </a:r>
            <a:r>
              <a:rPr lang="en-US" dirty="0"/>
              <a:t>between 1990 and </a:t>
            </a:r>
            <a:r>
              <a:rPr lang="en-US" dirty="0" smtClean="0"/>
              <a:t>2015.</a:t>
            </a:r>
          </a:p>
          <a:p>
            <a:pPr algn="l" rtl="0"/>
            <a:r>
              <a:rPr lang="en-US" b="1" dirty="0"/>
              <a:t>Target </a:t>
            </a:r>
            <a:r>
              <a:rPr lang="en-US" b="1" dirty="0" smtClean="0"/>
              <a:t>5. </a:t>
            </a:r>
            <a:r>
              <a:rPr lang="en-US" b="1" dirty="0"/>
              <a:t>B:</a:t>
            </a:r>
            <a:r>
              <a:rPr lang="en-US" dirty="0"/>
              <a:t> to achieve </a:t>
            </a:r>
            <a:r>
              <a:rPr lang="en-US" dirty="0">
                <a:solidFill>
                  <a:srgbClr val="FF0000"/>
                </a:solidFill>
              </a:rPr>
              <a:t>universal access </a:t>
            </a:r>
            <a:r>
              <a:rPr lang="en-US" dirty="0"/>
              <a:t>to reproductive health by 2015.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Between 1990 and 2015, maternal mortality worldwide dropped by about </a:t>
            </a:r>
            <a:r>
              <a:rPr lang="en-US" dirty="0" smtClean="0">
                <a:solidFill>
                  <a:srgbClr val="FF0000"/>
                </a:solidFill>
              </a:rPr>
              <a:t>45%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endParaRPr lang="fr-FR" b="1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02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Video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www.youtube.com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watch?v</a:t>
            </a:r>
            <a:r>
              <a:rPr lang="en-US" dirty="0">
                <a:solidFill>
                  <a:srgbClr val="0070C0"/>
                </a:solidFill>
              </a:rPr>
              <a:t>=74cUQepOnbQ&amp;t=4s</a:t>
            </a:r>
          </a:p>
        </p:txBody>
      </p:sp>
    </p:spTree>
    <p:extLst>
      <p:ext uri="{BB962C8B-B14F-4D97-AF65-F5344CB8AC3E}">
        <p14:creationId xmlns:p14="http://schemas.microsoft.com/office/powerpoint/2010/main" val="1650570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of the following is a maternal health indicator recommended by WHO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smtClean="0"/>
              <a:t>Sexually </a:t>
            </a:r>
            <a:r>
              <a:rPr lang="en-US" dirty="0"/>
              <a:t>transmitted infections (STIs) incidence rate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smtClean="0"/>
              <a:t>Cervical </a:t>
            </a:r>
            <a:r>
              <a:rPr lang="en-US" dirty="0"/>
              <a:t>cancer </a:t>
            </a:r>
            <a:r>
              <a:rPr lang="en-US" dirty="0" smtClean="0"/>
              <a:t>screening</a:t>
            </a:r>
          </a:p>
          <a:p>
            <a:pPr marL="514350" lvl="0" indent="-514350" fontAlgn="base">
              <a:buFont typeface="+mj-lt"/>
              <a:buAutoNum type="alphaLcPeriod"/>
            </a:pPr>
            <a:r>
              <a:rPr lang="en-US" dirty="0"/>
              <a:t>Exclusive breastfeeding for six months (0–5 months)</a:t>
            </a:r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</p:txBody>
      </p:sp>
      <p:sp>
        <p:nvSpPr>
          <p:cNvPr id="4" name="سهم إلى اليسار 4"/>
          <p:cNvSpPr/>
          <p:nvPr/>
        </p:nvSpPr>
        <p:spPr>
          <a:xfrm>
            <a:off x="9363818" y="4236843"/>
            <a:ext cx="1648740" cy="510363"/>
          </a:xfrm>
          <a:prstGeom prst="leftArrow">
            <a:avLst>
              <a:gd name="adj1" fmla="val 4221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 30 year old women delivered a baby with a cleft palate, which one of the following is the most likely causative agent ingested by the mother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 fontAlgn="base">
              <a:buFont typeface="+mj-lt"/>
              <a:buAutoNum type="alphaLcPeriod"/>
            </a:pPr>
            <a:r>
              <a:rPr lang="en-US" dirty="0"/>
              <a:t>Alcohol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err="1"/>
              <a:t>Pencillin</a:t>
            </a:r>
            <a:r>
              <a:rPr lang="en-US" dirty="0"/>
              <a:t>  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 err="1"/>
              <a:t>proplonalol</a:t>
            </a:r>
            <a:r>
              <a:rPr lang="en-US" dirty="0"/>
              <a:t> 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dirty="0"/>
              <a:t>tobacco smoking 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سهم إلى اليسار 4"/>
          <p:cNvSpPr/>
          <p:nvPr/>
        </p:nvSpPr>
        <p:spPr>
          <a:xfrm>
            <a:off x="4236145" y="5191596"/>
            <a:ext cx="1598967" cy="41374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Which one of the following is a complication of drinking alcohol during pregnancy?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abnormal </a:t>
            </a:r>
            <a:r>
              <a:rPr lang="en-US" dirty="0"/>
              <a:t>facial </a:t>
            </a:r>
            <a:r>
              <a:rPr lang="en-US" dirty="0" smtClean="0"/>
              <a:t>features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Cleft </a:t>
            </a:r>
            <a:r>
              <a:rPr lang="en-US" dirty="0" smtClean="0"/>
              <a:t>lip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eye </a:t>
            </a:r>
            <a:r>
              <a:rPr lang="en-US" dirty="0"/>
              <a:t>infection 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ectopic pregnancy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سهم إلى اليسار 4"/>
          <p:cNvSpPr/>
          <p:nvPr/>
        </p:nvSpPr>
        <p:spPr>
          <a:xfrm>
            <a:off x="5726095" y="3183295"/>
            <a:ext cx="2349795" cy="51036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one of the following is the major cause of maternal mortality in Saudi Arabia 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infection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hemorrhage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high </a:t>
            </a:r>
            <a:r>
              <a:rPr lang="en-US" dirty="0"/>
              <a:t>blood </a:t>
            </a:r>
            <a:r>
              <a:rPr lang="en-US" dirty="0" smtClean="0"/>
              <a:t>pressure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unsafe abortion</a:t>
            </a:r>
          </a:p>
        </p:txBody>
      </p:sp>
    </p:spTree>
    <p:extLst>
      <p:ext uri="{BB962C8B-B14F-4D97-AF65-F5344CB8AC3E}">
        <p14:creationId xmlns:p14="http://schemas.microsoft.com/office/powerpoint/2010/main" val="20248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one of the following is the major cause of maternal mortality in Saudi Arabia 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infection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hemorrhage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high </a:t>
            </a:r>
            <a:r>
              <a:rPr lang="en-US" dirty="0"/>
              <a:t>blood </a:t>
            </a:r>
            <a:r>
              <a:rPr lang="en-US" dirty="0" smtClean="0"/>
              <a:t>pressure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unsafe abortion</a:t>
            </a:r>
          </a:p>
        </p:txBody>
      </p:sp>
      <p:sp>
        <p:nvSpPr>
          <p:cNvPr id="4" name="سهم إلى اليسار 4"/>
          <p:cNvSpPr/>
          <p:nvPr/>
        </p:nvSpPr>
        <p:spPr>
          <a:xfrm>
            <a:off x="3657601" y="3657600"/>
            <a:ext cx="1808922" cy="47707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one of the following vaccines is given to the mother before pregnancy ?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Measles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DTaP</a:t>
            </a:r>
            <a:r>
              <a:rPr lang="en-US" dirty="0"/>
              <a:t> </a:t>
            </a:r>
            <a:r>
              <a:rPr lang="en-US" dirty="0" smtClean="0"/>
              <a:t>vaccine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Hepatitis B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TB </a:t>
            </a:r>
            <a:endParaRPr lang="en-US" dirty="0"/>
          </a:p>
        </p:txBody>
      </p:sp>
      <p:sp>
        <p:nvSpPr>
          <p:cNvPr id="4" name="سهم إلى اليسار 4"/>
          <p:cNvSpPr/>
          <p:nvPr/>
        </p:nvSpPr>
        <p:spPr>
          <a:xfrm>
            <a:off x="3420216" y="3299791"/>
            <a:ext cx="2349795" cy="33423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0947" y="255617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en-US" sz="1400" dirty="0" smtClean="0">
                <a:hlinkClick r:id="rId2"/>
              </a:rPr>
              <a:t>http://www.who.int/topics/maternal_health/en/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3"/>
              </a:rPr>
              <a:t>http://www.who.int/woman_child_accountability/progress_information/recommendation2/en/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4"/>
              </a:rPr>
              <a:t>http://www.who.int/gho/countries/sau/country_profiles/en/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5"/>
              </a:rPr>
              <a:t>http://www.who.int/gho/child_health/en/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www.cdc.gov/ncbddd/fasd/alcohol-use.html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7"/>
              </a:rPr>
              <a:t>http://www.who.int/maternal_child_adolescent/publications/WHO-MCA-PNC-2014-Briefer_A4.pdf?ua=1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8"/>
              </a:rPr>
              <a:t>http://www.who.int/mediacentre/factsheets/fs178/en/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9"/>
              </a:rPr>
              <a:t>http://www.who.int/mediacentre/factsheets/fs348/en/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>
                <a:hlinkClick r:id="rId10"/>
              </a:rPr>
              <a:t>http://www.who.int/mediacentre/factsheets/fs290/en/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11"/>
              </a:rPr>
              <a:t>http://www.who.int/topics/millennium_development_goals/maternal_health/en/</a:t>
            </a:r>
            <a:endParaRPr lang="en-US" sz="1400" dirty="0"/>
          </a:p>
          <a:p>
            <a:pPr algn="l" rtl="0"/>
            <a:r>
              <a:rPr lang="en-US" sz="1400" dirty="0" smtClean="0">
                <a:hlinkClick r:id="rId12"/>
              </a:rPr>
              <a:t>http</a:t>
            </a:r>
            <a:r>
              <a:rPr lang="en-US" sz="1400" dirty="0">
                <a:hlinkClick r:id="rId12"/>
              </a:rPr>
              <a:t>://</a:t>
            </a:r>
            <a:r>
              <a:rPr lang="en-US" sz="1400" dirty="0" smtClean="0">
                <a:hlinkClick r:id="rId12"/>
              </a:rPr>
              <a:t>www.cdc.gov/preconception/planning.html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13"/>
              </a:rPr>
              <a:t>https</a:t>
            </a:r>
            <a:r>
              <a:rPr lang="en-US" sz="1400" dirty="0">
                <a:hlinkClick r:id="rId13"/>
              </a:rPr>
              <a:t>://</a:t>
            </a:r>
            <a:r>
              <a:rPr lang="en-US" sz="1400" dirty="0" smtClean="0">
                <a:hlinkClick r:id="rId13"/>
              </a:rPr>
              <a:t>www.nichd.nih.gov/health/topics/preconceptioncare/conditioninfo/pages/prenatal-visits.aspx</a:t>
            </a:r>
            <a:endParaRPr lang="en-US" sz="1400" dirty="0" smtClean="0"/>
          </a:p>
          <a:p>
            <a:pPr algn="l" rtl="0"/>
            <a:r>
              <a:rPr lang="en-US" sz="1400" dirty="0" smtClean="0">
                <a:hlinkClick r:id="rId14"/>
              </a:rPr>
              <a:t>https</a:t>
            </a:r>
            <a:r>
              <a:rPr lang="en-US" sz="1400" dirty="0">
                <a:hlinkClick r:id="rId14"/>
              </a:rPr>
              <a:t>://</a:t>
            </a:r>
            <a:r>
              <a:rPr lang="en-US" sz="1400" dirty="0" smtClean="0">
                <a:hlinkClick r:id="rId14"/>
              </a:rPr>
              <a:t>www.healthypeople.gov/2020/leading-health-indicators/2020-lhi-topics/Maternal-Infant-and-Child-Health/determinants</a:t>
            </a:r>
            <a:endParaRPr lang="en-US" sz="1400" dirty="0" smtClean="0"/>
          </a:p>
          <a:p>
            <a:r>
              <a:rPr lang="en-US" sz="1400" u="sng" dirty="0">
                <a:hlinkClick r:id="rId15"/>
              </a:rPr>
              <a:t>https://www.cdc.gov/reproductivehealth/maternalinfanthealth/tobaccousepregnancy/</a:t>
            </a:r>
            <a:endParaRPr lang="en-US" sz="1400" dirty="0"/>
          </a:p>
          <a:p>
            <a:r>
              <a:rPr lang="en-US" sz="1400" dirty="0">
                <a:hlinkClick r:id="rId16"/>
              </a:rPr>
              <a:t>http://blogs.ubc.ca/middlechildhoodintervention2/category/2-1-children-with-nervous-system-disorders-fatal-alcohol-spectrum-disorder-fasd</a:t>
            </a:r>
            <a:r>
              <a:rPr lang="en-US" sz="1400" dirty="0" smtClean="0">
                <a:hlinkClick r:id="rId16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ispub.com/IJH/3/2/6236</a:t>
            </a:r>
            <a:endParaRPr lang="en-US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www.mayoclinic.org/diseases-conditions/postpartum-depression/basics/causes/con-20029130</a:t>
            </a:r>
            <a:endParaRPr lang="en-US" sz="1400" dirty="0" smtClean="0"/>
          </a:p>
          <a:p>
            <a:r>
              <a:rPr lang="en-US" sz="1400" dirty="0">
                <a:hlinkClick r:id="rId19"/>
              </a:rPr>
              <a:t>https://</a:t>
            </a:r>
            <a:r>
              <a:rPr lang="en-US" sz="1400" dirty="0" smtClean="0">
                <a:hlinkClick r:id="rId19"/>
              </a:rPr>
              <a:t>www.cdc.gov/std/pregnancy/stdfact-pregnancy.htm\</a:t>
            </a:r>
            <a:endParaRPr lang="en-US" sz="1400" dirty="0" smtClean="0"/>
          </a:p>
          <a:p>
            <a:endParaRPr lang="en-US" sz="1400" dirty="0" smtClean="0"/>
          </a:p>
          <a:p>
            <a:pPr algn="l" rtl="0"/>
            <a:endParaRPr lang="en-US" sz="1400" dirty="0"/>
          </a:p>
          <a:p>
            <a:pPr algn="l">
              <a:buNone/>
            </a:pPr>
            <a:endParaRPr lang="ar-SA" sz="1400" dirty="0"/>
          </a:p>
          <a:p>
            <a:pPr algn="l" rtl="0"/>
            <a:endParaRPr lang="en-US" sz="1400" dirty="0" smtClean="0"/>
          </a:p>
          <a:p>
            <a:pPr algn="l" rtl="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207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Which one of the following vaccines is given to the mother before pregnancy ?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Measles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DTaP</a:t>
            </a:r>
            <a:r>
              <a:rPr lang="en-US" dirty="0"/>
              <a:t> </a:t>
            </a:r>
            <a:r>
              <a:rPr lang="en-US" dirty="0" smtClean="0"/>
              <a:t>vaccine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Hepatitis B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is Maternal health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250873"/>
            <a:ext cx="4991100" cy="167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Maternal health refers to the health of women during pregnancy childbirth and the postpartum period.  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The major direct causes of maternal morbidity and mortality include </a:t>
            </a:r>
            <a:r>
              <a:rPr lang="en-US" sz="3200" dirty="0" smtClean="0"/>
              <a:t>infection, hemorrhage, </a:t>
            </a:r>
            <a:r>
              <a:rPr lang="en-US" sz="3200" dirty="0"/>
              <a:t>high blood pressure, unsafe abortion, and obstructed </a:t>
            </a:r>
            <a:r>
              <a:rPr lang="en-US" sz="3200" dirty="0" err="1"/>
              <a:t>labour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7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6" y="-663735"/>
            <a:ext cx="10616960" cy="7521735"/>
          </a:xfrm>
        </p:spPr>
      </p:pic>
    </p:spTree>
    <p:extLst>
      <p:ext uri="{BB962C8B-B14F-4D97-AF65-F5344CB8AC3E}">
        <p14:creationId xmlns:p14="http://schemas.microsoft.com/office/powerpoint/2010/main" val="8903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1990</Words>
  <Application>Microsoft Macintosh PowerPoint</Application>
  <PresentationFormat>Widescreen</PresentationFormat>
  <Paragraphs>443</Paragraphs>
  <Slides>62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Wingdings</vt:lpstr>
      <vt:lpstr>Office Theme</vt:lpstr>
      <vt:lpstr>Maternal &amp; Child Health</vt:lpstr>
      <vt:lpstr>PowerPoint Presentation</vt:lpstr>
      <vt:lpstr>Quiz 1</vt:lpstr>
      <vt:lpstr>Quiz 2</vt:lpstr>
      <vt:lpstr>Quiz 3</vt:lpstr>
      <vt:lpstr>Quiz 4</vt:lpstr>
      <vt:lpstr>Quiz 5</vt:lpstr>
      <vt:lpstr>What is Maternal health</vt:lpstr>
      <vt:lpstr>PowerPoint Presentation</vt:lpstr>
      <vt:lpstr>Cont.</vt:lpstr>
      <vt:lpstr>PowerPoint Presentation</vt:lpstr>
      <vt:lpstr>Maternal Mortality Ratio</vt:lpstr>
      <vt:lpstr>PowerPoint Presentation</vt:lpstr>
      <vt:lpstr>PowerPoint Presentation</vt:lpstr>
      <vt:lpstr>Preconception Health Care</vt:lpstr>
      <vt:lpstr>Preconception Health Care (Case)</vt:lpstr>
      <vt:lpstr>Preconception Health Care </vt:lpstr>
      <vt:lpstr>PowerPoint Presentation</vt:lpstr>
      <vt:lpstr>Carrier Screening </vt:lpstr>
      <vt:lpstr>Prenatal care</vt:lpstr>
      <vt:lpstr>Prenatal care</vt:lpstr>
      <vt:lpstr>PowerPoint Presentation</vt:lpstr>
      <vt:lpstr>Factors Affecting Pregnancy  </vt:lpstr>
      <vt:lpstr>PowerPoint Presentation</vt:lpstr>
      <vt:lpstr>Hypertension</vt:lpstr>
      <vt:lpstr>Heart disease</vt:lpstr>
      <vt:lpstr>Gestational Diabetes mellitus</vt:lpstr>
      <vt:lpstr>complication</vt:lpstr>
      <vt:lpstr>Alcohol use</vt:lpstr>
      <vt:lpstr> Fetal alcohol spectrum disorders </vt:lpstr>
      <vt:lpstr>Smoking </vt:lpstr>
      <vt:lpstr>STDs . 1-Perinatal HIV/AIDS</vt:lpstr>
      <vt:lpstr>STDs</vt:lpstr>
      <vt:lpstr>PowerPoint Presentation</vt:lpstr>
      <vt:lpstr>PowerPoint Presentation</vt:lpstr>
      <vt:lpstr>PowerPoint Presentation</vt:lpstr>
      <vt:lpstr>Poor nutrition</vt:lpstr>
      <vt:lpstr>Unhealthy weight </vt:lpstr>
      <vt:lpstr> </vt:lpstr>
      <vt:lpstr>Facts </vt:lpstr>
      <vt:lpstr>Cont.</vt:lpstr>
      <vt:lpstr>Home Birth</vt:lpstr>
      <vt:lpstr>Postnatal Care</vt:lpstr>
      <vt:lpstr>Postnatal Care Highlights </vt:lpstr>
      <vt:lpstr>How to improve maternal health</vt:lpstr>
      <vt:lpstr>PowerPoint Presentation</vt:lpstr>
      <vt:lpstr>Postpartum depression</vt:lpstr>
      <vt:lpstr>Developmental Milestones </vt:lpstr>
      <vt:lpstr>PowerPoint Presentation</vt:lpstr>
      <vt:lpstr>How to improve infancy health</vt:lpstr>
      <vt:lpstr>PowerPoint Presentation</vt:lpstr>
      <vt:lpstr>PowerPoint Presentation</vt:lpstr>
      <vt:lpstr>PowerPoint Presentation</vt:lpstr>
      <vt:lpstr>PowerPoint Presentation</vt:lpstr>
      <vt:lpstr>Millennium Development Goal 5</vt:lpstr>
      <vt:lpstr> Video</vt:lpstr>
      <vt:lpstr>Quiz 1</vt:lpstr>
      <vt:lpstr>Quiz 2</vt:lpstr>
      <vt:lpstr>Quiz 3</vt:lpstr>
      <vt:lpstr>Quiz 4</vt:lpstr>
      <vt:lpstr>Quiz 5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&amp; Child Health</dc:title>
  <dc:creator>Microsoft Office User</dc:creator>
  <cp:lastModifiedBy>عبدالعزيز</cp:lastModifiedBy>
  <cp:revision>61</cp:revision>
  <dcterms:created xsi:type="dcterms:W3CDTF">2016-12-17T16:48:37Z</dcterms:created>
  <dcterms:modified xsi:type="dcterms:W3CDTF">2016-12-25T17:08:02Z</dcterms:modified>
</cp:coreProperties>
</file>