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355" r:id="rId3"/>
    <p:sldId id="318" r:id="rId4"/>
    <p:sldId id="319" r:id="rId5"/>
    <p:sldId id="334" r:id="rId6"/>
    <p:sldId id="335" r:id="rId7"/>
    <p:sldId id="320" r:id="rId8"/>
    <p:sldId id="321" r:id="rId9"/>
    <p:sldId id="322" r:id="rId10"/>
    <p:sldId id="323" r:id="rId11"/>
    <p:sldId id="324" r:id="rId12"/>
    <p:sldId id="325" r:id="rId13"/>
    <p:sldId id="354" r:id="rId14"/>
    <p:sldId id="326" r:id="rId15"/>
    <p:sldId id="327" r:id="rId16"/>
    <p:sldId id="328" r:id="rId17"/>
    <p:sldId id="329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13" r:id="rId28"/>
    <p:sldId id="311" r:id="rId29"/>
    <p:sldId id="312" r:id="rId30"/>
    <p:sldId id="288" r:id="rId31"/>
    <p:sldId id="289" r:id="rId32"/>
    <p:sldId id="290" r:id="rId33"/>
    <p:sldId id="314" r:id="rId34"/>
    <p:sldId id="291" r:id="rId35"/>
    <p:sldId id="315" r:id="rId36"/>
    <p:sldId id="292" r:id="rId37"/>
    <p:sldId id="293" r:id="rId38"/>
    <p:sldId id="294" r:id="rId39"/>
    <p:sldId id="316" r:id="rId40"/>
    <p:sldId id="295" r:id="rId41"/>
    <p:sldId id="296" r:id="rId42"/>
    <p:sldId id="317" r:id="rId43"/>
    <p:sldId id="350" r:id="rId44"/>
    <p:sldId id="351" r:id="rId45"/>
    <p:sldId id="352" r:id="rId46"/>
    <p:sldId id="353" r:id="rId47"/>
    <p:sldId id="302" r:id="rId48"/>
    <p:sldId id="303" r:id="rId49"/>
    <p:sldId id="305" r:id="rId50"/>
    <p:sldId id="331" r:id="rId51"/>
    <p:sldId id="306" r:id="rId52"/>
    <p:sldId id="307" r:id="rId53"/>
    <p:sldId id="360" r:id="rId54"/>
    <p:sldId id="332" r:id="rId55"/>
    <p:sldId id="333" r:id="rId56"/>
    <p:sldId id="356" r:id="rId57"/>
    <p:sldId id="357" r:id="rId58"/>
    <p:sldId id="358" r:id="rId59"/>
    <p:sldId id="359" r:id="rId60"/>
    <p:sldId id="259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922" y="-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2E22B-CF98-43A8-8809-42A721A14A2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06BFE-4D45-40EF-973B-DCED895A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9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B1EB-B744-4DCB-A342-DC677ED4FC7F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9291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B1EB-B744-4DCB-A342-DC677ED4FC7F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9203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Cardiovascular Disease: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stroke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coronary heart disease</a:t>
            </a:r>
          </a:p>
          <a:p>
            <a:pPr marL="0" indent="0" algn="l" rtl="0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Respiratory diseases: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COPD, which includes emphysema and chronic bronchitis.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lung cancer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Triggers asthma attack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r>
              <a:rPr lang="en-US" b="1" dirty="0" smtClean="0">
                <a:solidFill>
                  <a:srgbClr val="000000"/>
                </a:solidFill>
                <a:latin typeface="Lato"/>
              </a:rPr>
              <a:t>Smoking can cause cancer almost anywhere in your body</a:t>
            </a:r>
            <a:endParaRPr lang="en-US" dirty="0" smtClean="0"/>
          </a:p>
          <a:p>
            <a:pPr algn="l" rtl="0"/>
            <a:endParaRPr lang="ar-SA" dirty="0" smtClean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B1EB-B744-4DCB-A342-DC677ED4FC7F}" type="slidenum">
              <a:rPr lang="ar-EG" smtClean="0"/>
              <a:t>15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2004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B1EB-B744-4DCB-A342-DC677ED4FC7F}" type="slidenum">
              <a:rPr lang="ar-EG" smtClean="0"/>
              <a:t>56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92916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B1EB-B744-4DCB-A342-DC677ED4FC7F}" type="slidenum">
              <a:rPr lang="ar-EG" smtClean="0"/>
              <a:t>57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9203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FA10-9D1E-4D91-8C95-BAA411D64FA5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397EC6-A772-4F0D-88C1-9A2D91C820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FA10-9D1E-4D91-8C95-BAA411D64FA5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7EC6-A772-4F0D-88C1-9A2D91C82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FA10-9D1E-4D91-8C95-BAA411D64FA5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7EC6-A772-4F0D-88C1-9A2D91C82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FA10-9D1E-4D91-8C95-BAA411D64FA5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7EC6-A772-4F0D-88C1-9A2D91C82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FA10-9D1E-4D91-8C95-BAA411D64FA5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7EC6-A772-4F0D-88C1-9A2D91C820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FA10-9D1E-4D91-8C95-BAA411D64FA5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7EC6-A772-4F0D-88C1-9A2D91C820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FA10-9D1E-4D91-8C95-BAA411D64FA5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7EC6-A772-4F0D-88C1-9A2D91C820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FA10-9D1E-4D91-8C95-BAA411D64FA5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7EC6-A772-4F0D-88C1-9A2D91C82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FA10-9D1E-4D91-8C95-BAA411D64FA5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7EC6-A772-4F0D-88C1-9A2D91C82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FA10-9D1E-4D91-8C95-BAA411D64FA5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7EC6-A772-4F0D-88C1-9A2D91C82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FA10-9D1E-4D91-8C95-BAA411D64FA5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7EC6-A772-4F0D-88C1-9A2D91C82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23BFA10-9D1E-4D91-8C95-BAA411D64FA5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C397EC6-A772-4F0D-88C1-9A2D91C820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substance-use-disorder-principles-for-recognition-and-assessment-in-general-medical-care/abstract/5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IV5Evaz2FM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ce.org.uk/guidance/ph10/chapter/4-Recommendations#pharmocotherapies-and-other-treatments" TargetMode="External"/><Relationship Id="rId3" Type="http://schemas.openxmlformats.org/officeDocument/2006/relationships/hyperlink" Target="https://www.cdc.gov/tobacco/data_statistics/fact_sheets/health_effects/effects_cig_smoking/" TargetMode="External"/><Relationship Id="rId7" Type="http://schemas.openxmlformats.org/officeDocument/2006/relationships/hyperlink" Target="http://www.cancer.org/healthy/stayawayfromtobacco/quitting-smoking-help-for-cravings-and-tough-situations" TargetMode="External"/><Relationship Id="rId2" Type="http://schemas.openxmlformats.org/officeDocument/2006/relationships/hyperlink" Target="http://www.who.int/tobacco/surveillance/policy/country_profile/sau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uit.org.au/staying-quit/managing-nicotine-withdrawal" TargetMode="External"/><Relationship Id="rId5" Type="http://schemas.openxmlformats.org/officeDocument/2006/relationships/hyperlink" Target="https://medlineplus.gov/alcoholismandalcoholabuse.html" TargetMode="External"/><Relationship Id="rId4" Type="http://schemas.openxmlformats.org/officeDocument/2006/relationships/hyperlink" Target="https://www.cdc.gov/tobacco/data_statistics/fact_sheets/secondhand_smoke/health_effect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579" y="1191803"/>
            <a:ext cx="10363200" cy="1239749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B050"/>
                </a:solidFill>
              </a:rPr>
              <a:t>Smoking and substance abuse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900" y="2620768"/>
            <a:ext cx="7469312" cy="677237"/>
          </a:xfrm>
        </p:spPr>
        <p:txBody>
          <a:bodyPr>
            <a:noAutofit/>
          </a:bodyPr>
          <a:lstStyle/>
          <a:p>
            <a:pPr algn="l"/>
            <a:r>
              <a:rPr lang="en-US" sz="2000" b="1" dirty="0" err="1">
                <a:solidFill>
                  <a:schemeClr val="tx1"/>
                </a:solidFill>
              </a:rPr>
              <a:t>Mojahed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Otayf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Abdullah </a:t>
            </a:r>
            <a:r>
              <a:rPr lang="en-US" sz="2000" b="1" dirty="0" err="1" smtClean="0">
                <a:solidFill>
                  <a:schemeClr val="tx1"/>
                </a:solidFill>
              </a:rPr>
              <a:t>alrsheed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Khalid </a:t>
            </a:r>
            <a:r>
              <a:rPr lang="en-US" sz="2000" b="1" dirty="0" err="1" smtClean="0">
                <a:solidFill>
                  <a:schemeClr val="tx1"/>
                </a:solidFill>
              </a:rPr>
              <a:t>alnasser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Muhannad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alwabel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PROF. Jamal </a:t>
            </a:r>
            <a:r>
              <a:rPr lang="en-US" sz="2800" b="1" dirty="0" err="1" smtClean="0">
                <a:solidFill>
                  <a:schemeClr val="tx1"/>
                </a:solidFill>
              </a:rPr>
              <a:t>jarallah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52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00"/>
            <a:ext cx="12212755" cy="5626101"/>
          </a:xfrm>
        </p:spPr>
      </p:pic>
      <p:sp>
        <p:nvSpPr>
          <p:cNvPr id="9" name="مستطيل 8"/>
          <p:cNvSpPr/>
          <p:nvPr/>
        </p:nvSpPr>
        <p:spPr>
          <a:xfrm>
            <a:off x="1752600" y="2247900"/>
            <a:ext cx="8978900" cy="939800"/>
          </a:xfrm>
          <a:prstGeom prst="rect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 9"/>
          <p:cNvSpPr/>
          <p:nvPr/>
        </p:nvSpPr>
        <p:spPr>
          <a:xfrm>
            <a:off x="1616926" y="3340100"/>
            <a:ext cx="9381274" cy="1816100"/>
          </a:xfrm>
          <a:prstGeom prst="rect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522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999" cy="56134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-152400" y="5511800"/>
            <a:ext cx="123733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مستطيل 10"/>
          <p:cNvSpPr/>
          <p:nvPr/>
        </p:nvSpPr>
        <p:spPr>
          <a:xfrm>
            <a:off x="6769100" y="6350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مستطيل 11"/>
          <p:cNvSpPr/>
          <p:nvPr/>
        </p:nvSpPr>
        <p:spPr>
          <a:xfrm>
            <a:off x="88900" y="6477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مستطيل 12"/>
          <p:cNvSpPr/>
          <p:nvPr/>
        </p:nvSpPr>
        <p:spPr>
          <a:xfrm>
            <a:off x="457200" y="22733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مستطيل 13"/>
          <p:cNvSpPr/>
          <p:nvPr/>
        </p:nvSpPr>
        <p:spPr>
          <a:xfrm>
            <a:off x="6740101" y="22479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مستطيل 14"/>
          <p:cNvSpPr/>
          <p:nvPr/>
        </p:nvSpPr>
        <p:spPr>
          <a:xfrm>
            <a:off x="582400" y="37973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مستطيل 15"/>
          <p:cNvSpPr/>
          <p:nvPr/>
        </p:nvSpPr>
        <p:spPr>
          <a:xfrm>
            <a:off x="6769100" y="39370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127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2220999" cy="7137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مستطيل 10"/>
          <p:cNvSpPr/>
          <p:nvPr/>
        </p:nvSpPr>
        <p:spPr>
          <a:xfrm>
            <a:off x="6769100" y="6350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مستطيل 11"/>
          <p:cNvSpPr/>
          <p:nvPr/>
        </p:nvSpPr>
        <p:spPr>
          <a:xfrm>
            <a:off x="88900" y="6477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مستطيل 12"/>
          <p:cNvSpPr/>
          <p:nvPr/>
        </p:nvSpPr>
        <p:spPr>
          <a:xfrm>
            <a:off x="457200" y="22733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مستطيل 13"/>
          <p:cNvSpPr/>
          <p:nvPr/>
        </p:nvSpPr>
        <p:spPr>
          <a:xfrm>
            <a:off x="6740101" y="22479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مستطيل 14"/>
          <p:cNvSpPr/>
          <p:nvPr/>
        </p:nvSpPr>
        <p:spPr>
          <a:xfrm>
            <a:off x="582400" y="37973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مستطيل 15"/>
          <p:cNvSpPr/>
          <p:nvPr/>
        </p:nvSpPr>
        <p:spPr>
          <a:xfrm>
            <a:off x="6769100" y="39370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12220999" cy="5144689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862700" y="1517651"/>
            <a:ext cx="4740699" cy="762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مستطيل 17"/>
          <p:cNvSpPr/>
          <p:nvPr/>
        </p:nvSpPr>
        <p:spPr>
          <a:xfrm>
            <a:off x="88900" y="2372775"/>
            <a:ext cx="4740699" cy="1115007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9" name="مستطيل 18"/>
          <p:cNvSpPr/>
          <p:nvPr/>
        </p:nvSpPr>
        <p:spPr>
          <a:xfrm>
            <a:off x="0" y="4025902"/>
            <a:ext cx="4284617" cy="1384298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" name="مستطيل 19"/>
          <p:cNvSpPr/>
          <p:nvPr/>
        </p:nvSpPr>
        <p:spPr>
          <a:xfrm>
            <a:off x="6769100" y="1556971"/>
            <a:ext cx="4740699" cy="762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" name="مستطيل 20"/>
          <p:cNvSpPr/>
          <p:nvPr/>
        </p:nvSpPr>
        <p:spPr>
          <a:xfrm>
            <a:off x="7336804" y="2367899"/>
            <a:ext cx="3383259" cy="1211948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" name="مستطيل 21"/>
          <p:cNvSpPr/>
          <p:nvPr/>
        </p:nvSpPr>
        <p:spPr>
          <a:xfrm>
            <a:off x="7323741" y="4037769"/>
            <a:ext cx="4284617" cy="1384298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5296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-152400" y="5511800"/>
            <a:ext cx="12373399" cy="1625600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مستطيل 10"/>
          <p:cNvSpPr/>
          <p:nvPr/>
        </p:nvSpPr>
        <p:spPr>
          <a:xfrm>
            <a:off x="6769100" y="6350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مستطيل 11"/>
          <p:cNvSpPr/>
          <p:nvPr/>
        </p:nvSpPr>
        <p:spPr>
          <a:xfrm>
            <a:off x="88900" y="6477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مستطيل 12"/>
          <p:cNvSpPr/>
          <p:nvPr/>
        </p:nvSpPr>
        <p:spPr>
          <a:xfrm>
            <a:off x="457200" y="22733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مستطيل 13"/>
          <p:cNvSpPr/>
          <p:nvPr/>
        </p:nvSpPr>
        <p:spPr>
          <a:xfrm>
            <a:off x="6740101" y="22479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مستطيل 14"/>
          <p:cNvSpPr/>
          <p:nvPr/>
        </p:nvSpPr>
        <p:spPr>
          <a:xfrm>
            <a:off x="582400" y="37973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مستطيل 15"/>
          <p:cNvSpPr/>
          <p:nvPr/>
        </p:nvSpPr>
        <p:spPr>
          <a:xfrm>
            <a:off x="6769100" y="3937000"/>
            <a:ext cx="5451899" cy="16256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16"/>
            <a:ext cx="12225495" cy="5562600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452704" y="2009057"/>
            <a:ext cx="1995528" cy="3226619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مستطيل 17"/>
          <p:cNvSpPr/>
          <p:nvPr/>
        </p:nvSpPr>
        <p:spPr>
          <a:xfrm>
            <a:off x="2678769" y="1946786"/>
            <a:ext cx="1995528" cy="3369185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9" name="مستطيل 18"/>
          <p:cNvSpPr/>
          <p:nvPr/>
        </p:nvSpPr>
        <p:spPr>
          <a:xfrm>
            <a:off x="5036535" y="2142615"/>
            <a:ext cx="2197066" cy="3369185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" name="مستطيل 19"/>
          <p:cNvSpPr/>
          <p:nvPr/>
        </p:nvSpPr>
        <p:spPr>
          <a:xfrm>
            <a:off x="7429465" y="2129915"/>
            <a:ext cx="2197066" cy="3369185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" name="مستطيل 20"/>
          <p:cNvSpPr/>
          <p:nvPr/>
        </p:nvSpPr>
        <p:spPr>
          <a:xfrm>
            <a:off x="10115504" y="2217381"/>
            <a:ext cx="2197066" cy="3369185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299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3852" y="1510300"/>
            <a:ext cx="10363200" cy="2390455"/>
          </a:xfrm>
        </p:spPr>
        <p:txBody>
          <a:bodyPr>
            <a:normAutofit/>
          </a:bodyPr>
          <a:lstStyle/>
          <a:p>
            <a:r>
              <a:rPr lang="en-US" sz="7200" dirty="0"/>
              <a:t>Risks of smoking</a:t>
            </a:r>
          </a:p>
        </p:txBody>
      </p:sp>
    </p:spTree>
    <p:extLst>
      <p:ext uri="{BB962C8B-B14F-4D97-AF65-F5344CB8AC3E}">
        <p14:creationId xmlns:p14="http://schemas.microsoft.com/office/powerpoint/2010/main" val="40781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8476" y="571203"/>
            <a:ext cx="10515600" cy="5460971"/>
          </a:xfrm>
        </p:spPr>
        <p:txBody>
          <a:bodyPr/>
          <a:lstStyle/>
          <a:p>
            <a:pPr algn="l" rtl="0"/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53"/>
            <a:ext cx="12196874" cy="625089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69823" y="1891883"/>
            <a:ext cx="3702570" cy="182567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شكل حر 6"/>
          <p:cNvSpPr/>
          <p:nvPr/>
        </p:nvSpPr>
        <p:spPr>
          <a:xfrm>
            <a:off x="404734" y="3852472"/>
            <a:ext cx="4272197" cy="2473377"/>
          </a:xfrm>
          <a:custGeom>
            <a:avLst/>
            <a:gdLst>
              <a:gd name="connsiteX0" fmla="*/ 89941 w 4272197"/>
              <a:gd name="connsiteY0" fmla="*/ 2113613 h 2473377"/>
              <a:gd name="connsiteX1" fmla="*/ 89941 w 4272197"/>
              <a:gd name="connsiteY1" fmla="*/ 2188564 h 2473377"/>
              <a:gd name="connsiteX2" fmla="*/ 2083633 w 4272197"/>
              <a:gd name="connsiteY2" fmla="*/ 2473377 h 2473377"/>
              <a:gd name="connsiteX3" fmla="*/ 4272197 w 4272197"/>
              <a:gd name="connsiteY3" fmla="*/ 2308485 h 2473377"/>
              <a:gd name="connsiteX4" fmla="*/ 3837482 w 4272197"/>
              <a:gd name="connsiteY4" fmla="*/ 1618938 h 2473377"/>
              <a:gd name="connsiteX5" fmla="*/ 1424066 w 4272197"/>
              <a:gd name="connsiteY5" fmla="*/ 0 h 2473377"/>
              <a:gd name="connsiteX6" fmla="*/ 0 w 4272197"/>
              <a:gd name="connsiteY6" fmla="*/ 659567 h 2473377"/>
              <a:gd name="connsiteX7" fmla="*/ 89941 w 4272197"/>
              <a:gd name="connsiteY7" fmla="*/ 2113613 h 24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2197" h="2473377">
                <a:moveTo>
                  <a:pt x="89941" y="2113613"/>
                </a:moveTo>
                <a:lnTo>
                  <a:pt x="89941" y="2188564"/>
                </a:lnTo>
                <a:lnTo>
                  <a:pt x="2083633" y="2473377"/>
                </a:lnTo>
                <a:lnTo>
                  <a:pt x="4272197" y="2308485"/>
                </a:lnTo>
                <a:lnTo>
                  <a:pt x="3837482" y="1618938"/>
                </a:lnTo>
                <a:lnTo>
                  <a:pt x="1424066" y="0"/>
                </a:lnTo>
                <a:lnTo>
                  <a:pt x="0" y="659567"/>
                </a:lnTo>
                <a:lnTo>
                  <a:pt x="89941" y="2113613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شكل حر 7"/>
          <p:cNvSpPr/>
          <p:nvPr/>
        </p:nvSpPr>
        <p:spPr>
          <a:xfrm>
            <a:off x="7158367" y="4339862"/>
            <a:ext cx="4407108" cy="2038662"/>
          </a:xfrm>
          <a:custGeom>
            <a:avLst/>
            <a:gdLst>
              <a:gd name="connsiteX0" fmla="*/ 0 w 4407108"/>
              <a:gd name="connsiteY0" fmla="*/ 1978701 h 2038662"/>
              <a:gd name="connsiteX1" fmla="*/ 134912 w 4407108"/>
              <a:gd name="connsiteY1" fmla="*/ 1648918 h 2038662"/>
              <a:gd name="connsiteX2" fmla="*/ 854440 w 4407108"/>
              <a:gd name="connsiteY2" fmla="*/ 1214203 h 2038662"/>
              <a:gd name="connsiteX3" fmla="*/ 2023672 w 4407108"/>
              <a:gd name="connsiteY3" fmla="*/ 134911 h 2038662"/>
              <a:gd name="connsiteX4" fmla="*/ 3612630 w 4407108"/>
              <a:gd name="connsiteY4" fmla="*/ 0 h 2038662"/>
              <a:gd name="connsiteX5" fmla="*/ 4407108 w 4407108"/>
              <a:gd name="connsiteY5" fmla="*/ 464695 h 2038662"/>
              <a:gd name="connsiteX6" fmla="*/ 4182256 w 4407108"/>
              <a:gd name="connsiteY6" fmla="*/ 2038662 h 2038662"/>
              <a:gd name="connsiteX7" fmla="*/ 0 w 4407108"/>
              <a:gd name="connsiteY7" fmla="*/ 1978701 h 203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108" h="2038662">
                <a:moveTo>
                  <a:pt x="0" y="1978701"/>
                </a:moveTo>
                <a:lnTo>
                  <a:pt x="134912" y="1648918"/>
                </a:lnTo>
                <a:lnTo>
                  <a:pt x="854440" y="1214203"/>
                </a:lnTo>
                <a:lnTo>
                  <a:pt x="2023672" y="134911"/>
                </a:lnTo>
                <a:lnTo>
                  <a:pt x="3612630" y="0"/>
                </a:lnTo>
                <a:lnTo>
                  <a:pt x="4407108" y="464695"/>
                </a:lnTo>
                <a:lnTo>
                  <a:pt x="4182256" y="2038662"/>
                </a:lnTo>
                <a:lnTo>
                  <a:pt x="0" y="1978701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شكل حر 8"/>
          <p:cNvSpPr/>
          <p:nvPr/>
        </p:nvSpPr>
        <p:spPr>
          <a:xfrm>
            <a:off x="8514413" y="1678898"/>
            <a:ext cx="3252866" cy="2758191"/>
          </a:xfrm>
          <a:custGeom>
            <a:avLst/>
            <a:gdLst>
              <a:gd name="connsiteX0" fmla="*/ 794479 w 3252866"/>
              <a:gd name="connsiteY0" fmla="*/ 44971 h 2758191"/>
              <a:gd name="connsiteX1" fmla="*/ 2608289 w 3252866"/>
              <a:gd name="connsiteY1" fmla="*/ 0 h 2758191"/>
              <a:gd name="connsiteX2" fmla="*/ 3252866 w 3252866"/>
              <a:gd name="connsiteY2" fmla="*/ 2398427 h 2758191"/>
              <a:gd name="connsiteX3" fmla="*/ 2578308 w 3252866"/>
              <a:gd name="connsiteY3" fmla="*/ 2743200 h 2758191"/>
              <a:gd name="connsiteX4" fmla="*/ 2083633 w 3252866"/>
              <a:gd name="connsiteY4" fmla="*/ 2608289 h 2758191"/>
              <a:gd name="connsiteX5" fmla="*/ 1169233 w 3252866"/>
              <a:gd name="connsiteY5" fmla="*/ 2713220 h 2758191"/>
              <a:gd name="connsiteX6" fmla="*/ 74951 w 3252866"/>
              <a:gd name="connsiteY6" fmla="*/ 2758191 h 2758191"/>
              <a:gd name="connsiteX7" fmla="*/ 0 w 3252866"/>
              <a:gd name="connsiteY7" fmla="*/ 2053653 h 2758191"/>
              <a:gd name="connsiteX8" fmla="*/ 794479 w 3252866"/>
              <a:gd name="connsiteY8" fmla="*/ 44971 h 27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2866" h="2758191">
                <a:moveTo>
                  <a:pt x="794479" y="44971"/>
                </a:moveTo>
                <a:lnTo>
                  <a:pt x="2608289" y="0"/>
                </a:lnTo>
                <a:lnTo>
                  <a:pt x="3252866" y="2398427"/>
                </a:lnTo>
                <a:lnTo>
                  <a:pt x="2578308" y="2743200"/>
                </a:lnTo>
                <a:lnTo>
                  <a:pt x="2083633" y="2608289"/>
                </a:lnTo>
                <a:lnTo>
                  <a:pt x="1169233" y="2713220"/>
                </a:lnTo>
                <a:lnTo>
                  <a:pt x="74951" y="2758191"/>
                </a:lnTo>
                <a:lnTo>
                  <a:pt x="0" y="2053653"/>
                </a:lnTo>
                <a:lnTo>
                  <a:pt x="794479" y="44971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121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Health Effects of Secondhand Smoke</a:t>
            </a:r>
          </a:p>
        </p:txBody>
      </p:sp>
    </p:spTree>
    <p:extLst>
      <p:ext uri="{BB962C8B-B14F-4D97-AF65-F5344CB8AC3E}">
        <p14:creationId xmlns:p14="http://schemas.microsoft.com/office/powerpoint/2010/main" val="36226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3" y="0"/>
            <a:ext cx="10760673" cy="6554229"/>
          </a:xfrm>
        </p:spPr>
      </p:pic>
    </p:spTree>
    <p:extLst>
      <p:ext uri="{BB962C8B-B14F-4D97-AF65-F5344CB8AC3E}">
        <p14:creationId xmlns:p14="http://schemas.microsoft.com/office/powerpoint/2010/main" val="19104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83035" y="1612330"/>
            <a:ext cx="9560991" cy="2795283"/>
          </a:xfrm>
        </p:spPr>
        <p:txBody>
          <a:bodyPr/>
          <a:lstStyle/>
          <a:p>
            <a:r>
              <a:rPr lang="en-US" sz="4800" dirty="0" smtClean="0"/>
              <a:t>Role of PHC </a:t>
            </a:r>
            <a:br>
              <a:rPr lang="en-US" sz="4800" dirty="0" smtClean="0"/>
            </a:br>
            <a:r>
              <a:rPr lang="en-US" sz="4800" dirty="0" smtClean="0"/>
              <a:t>“smoking cessation clinics”</a:t>
            </a:r>
            <a:br>
              <a:rPr lang="en-US" sz="4800" dirty="0" smtClean="0"/>
            </a:br>
            <a:r>
              <a:rPr lang="en-US" sz="4800" dirty="0" smtClean="0"/>
              <a:t>and </a:t>
            </a:r>
            <a:br>
              <a:rPr lang="en-US" sz="4800" dirty="0" smtClean="0"/>
            </a:br>
            <a:r>
              <a:rPr lang="en-US" sz="4800" dirty="0" smtClean="0"/>
              <a:t>“Approaching smokers to quit”</a:t>
            </a:r>
            <a:endParaRPr lang="ar-EG" sz="4800" dirty="0"/>
          </a:p>
        </p:txBody>
      </p:sp>
    </p:spTree>
    <p:extLst>
      <p:ext uri="{BB962C8B-B14F-4D97-AF65-F5344CB8AC3E}">
        <p14:creationId xmlns:p14="http://schemas.microsoft.com/office/powerpoint/2010/main" val="114800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74660"/>
            <a:ext cx="10972800" cy="1600200"/>
          </a:xfrm>
        </p:spPr>
        <p:txBody>
          <a:bodyPr/>
          <a:lstStyle/>
          <a:p>
            <a:r>
              <a:rPr lang="en-US" dirty="0" smtClean="0"/>
              <a:t>PHC “smoking cessation clinics” role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99326" y="1970071"/>
            <a:ext cx="109728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It deals with smokers who are not thinking of quitting yet, and others thinking of quitting, and some ready to quit and already quitters.</a:t>
            </a:r>
          </a:p>
          <a:p>
            <a:pPr marL="0" indent="0" algn="l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It includes also pharmacological preparations and long–short term follow-ups.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Epidemiology of smoking in Saudi Arabia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Risks of smoking (Morbidity and Mortality)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Effect of passive smoking on pregnancy, children, ….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How are you going to help the smoker to quit and how to overcome withdrawal symptoms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Role of PHC physician “smoking cessation clinic’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Update in pharmacological management, smoking cessation medication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Nicotine preparations, </a:t>
            </a:r>
            <a:r>
              <a:rPr lang="en-US" dirty="0" err="1">
                <a:solidFill>
                  <a:schemeClr val="tx1"/>
                </a:solidFill>
              </a:rPr>
              <a:t>Varniciline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Bupropion.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Factors </a:t>
            </a:r>
            <a:r>
              <a:rPr lang="en-US" dirty="0">
                <a:solidFill>
                  <a:schemeClr val="tx1"/>
                </a:solidFill>
              </a:rPr>
              <a:t>lead to substance abuse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Highlight on types of substance abuse</a:t>
            </a:r>
          </a:p>
          <a:p>
            <a:r>
              <a:rPr lang="en-US" dirty="0">
                <a:solidFill>
                  <a:schemeClr val="tx1"/>
                </a:solidFill>
              </a:rPr>
              <a:t>How to approach subjects with substance abuse</a:t>
            </a:r>
          </a:p>
        </p:txBody>
      </p:sp>
    </p:spTree>
    <p:extLst>
      <p:ext uri="{BB962C8B-B14F-4D97-AF65-F5344CB8AC3E}">
        <p14:creationId xmlns:p14="http://schemas.microsoft.com/office/powerpoint/2010/main" val="28166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xfrm>
            <a:off x="2076070" y="666644"/>
            <a:ext cx="10972800" cy="983751"/>
          </a:xfrm>
          <a:prstGeom prst="rect">
            <a:avLst/>
          </a:prstGeom>
        </p:spPr>
        <p:txBody>
          <a:bodyPr/>
          <a:lstStyle/>
          <a:p>
            <a:pPr algn="l"/>
            <a:r>
              <a:rPr dirty="0"/>
              <a:t>Getting </a:t>
            </a:r>
            <a:r>
              <a:rPr lang="en-US" dirty="0"/>
              <a:t>r</a:t>
            </a:r>
            <a:r>
              <a:rPr dirty="0" smtClean="0"/>
              <a:t>eady </a:t>
            </a:r>
            <a:r>
              <a:rPr lang="en-US" dirty="0"/>
              <a:t>t</a:t>
            </a:r>
            <a:r>
              <a:rPr dirty="0" smtClean="0"/>
              <a:t>o </a:t>
            </a:r>
            <a:r>
              <a:rPr lang="en-US" dirty="0" smtClean="0"/>
              <a:t>q</a:t>
            </a:r>
            <a:r>
              <a:rPr dirty="0" smtClean="0"/>
              <a:t>uit</a:t>
            </a:r>
            <a:r>
              <a:rPr lang="ar-EG" dirty="0"/>
              <a:t> 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 self </a:t>
            </a:r>
            <a:r>
              <a:rPr lang="en-US" dirty="0" err="1" smtClean="0"/>
              <a:t>approachment</a:t>
            </a:r>
            <a:r>
              <a:rPr lang="en-US" dirty="0" smtClean="0"/>
              <a:t> ”</a:t>
            </a:r>
            <a:endParaRPr dirty="0"/>
          </a:p>
        </p:txBody>
      </p:sp>
      <p:sp>
        <p:nvSpPr>
          <p:cNvPr id="265" name="Shape 265"/>
          <p:cNvSpPr/>
          <p:nvPr/>
        </p:nvSpPr>
        <p:spPr>
          <a:xfrm>
            <a:off x="263012" y="1760074"/>
            <a:ext cx="1219200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/>
            </a:pPr>
            <a:r>
              <a:rPr dirty="0"/>
              <a:t>Start your stop smoking plan with </a:t>
            </a:r>
            <a:r>
              <a:rPr lang="ar-EG" dirty="0" smtClean="0"/>
              <a:t>"</a:t>
            </a:r>
            <a:r>
              <a:rPr dirty="0" smtClean="0"/>
              <a:t>START</a:t>
            </a:r>
            <a:r>
              <a:rPr lang="ar-EG" dirty="0" smtClean="0"/>
              <a:t> "</a:t>
            </a:r>
            <a:endParaRPr dirty="0"/>
          </a:p>
          <a:p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266" name="Shape 266"/>
          <p:cNvSpPr/>
          <p:nvPr/>
        </p:nvSpPr>
        <p:spPr>
          <a:xfrm>
            <a:off x="57530" y="2505548"/>
            <a:ext cx="516072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/>
            </a:pPr>
            <a:r>
              <a:rPr dirty="0"/>
              <a:t>S</a:t>
            </a:r>
            <a:r>
              <a:rPr dirty="0">
                <a:solidFill>
                  <a:schemeClr val="tx2"/>
                </a:solidFill>
              </a:rPr>
              <a:t> = </a:t>
            </a:r>
            <a:r>
              <a:rPr dirty="0" smtClean="0">
                <a:solidFill>
                  <a:schemeClr val="tx2"/>
                </a:solidFill>
              </a:rPr>
              <a:t>Set </a:t>
            </a:r>
            <a:r>
              <a:rPr dirty="0">
                <a:solidFill>
                  <a:schemeClr val="tx2"/>
                </a:solidFill>
              </a:rPr>
              <a:t>a quit date. </a:t>
            </a:r>
          </a:p>
        </p:txBody>
      </p:sp>
      <p:sp>
        <p:nvSpPr>
          <p:cNvPr id="267" name="Shape 267"/>
          <p:cNvSpPr/>
          <p:nvPr/>
        </p:nvSpPr>
        <p:spPr>
          <a:xfrm>
            <a:off x="57531" y="3044527"/>
            <a:ext cx="1194148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/>
            </a:pPr>
            <a:r>
              <a:rPr dirty="0"/>
              <a:t>T</a:t>
            </a:r>
            <a:r>
              <a:rPr dirty="0">
                <a:solidFill>
                  <a:schemeClr val="tx2"/>
                </a:solidFill>
              </a:rPr>
              <a:t> = Tell family, friends, and co-workers that you plan to quit.</a:t>
            </a:r>
          </a:p>
        </p:txBody>
      </p:sp>
      <p:sp>
        <p:nvSpPr>
          <p:cNvPr id="268" name="Shape 268"/>
          <p:cNvSpPr/>
          <p:nvPr/>
        </p:nvSpPr>
        <p:spPr>
          <a:xfrm>
            <a:off x="57530" y="3541704"/>
            <a:ext cx="809452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914400">
              <a:defRPr sz="2000" b="1"/>
            </a:pPr>
            <a:r>
              <a:rPr dirty="0"/>
              <a:t>A</a:t>
            </a:r>
            <a:r>
              <a:rPr dirty="0">
                <a:solidFill>
                  <a:schemeClr val="tx2"/>
                </a:solidFill>
              </a:rPr>
              <a:t> = Anticipate and plan for the challenges you'll face while quitting.</a:t>
            </a:r>
          </a:p>
        </p:txBody>
      </p:sp>
      <p:sp>
        <p:nvSpPr>
          <p:cNvPr id="269" name="Shape 269"/>
          <p:cNvSpPr/>
          <p:nvPr/>
        </p:nvSpPr>
        <p:spPr>
          <a:xfrm>
            <a:off x="57531" y="4130097"/>
            <a:ext cx="960320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914400">
              <a:defRPr sz="2000" b="1"/>
            </a:pPr>
            <a:r>
              <a:rPr dirty="0"/>
              <a:t>R</a:t>
            </a:r>
            <a:r>
              <a:rPr dirty="0">
                <a:solidFill>
                  <a:schemeClr val="tx2"/>
                </a:solidFill>
              </a:rPr>
              <a:t> = Remove cigarettes and other tobacco products from your home, car, and work.</a:t>
            </a:r>
          </a:p>
        </p:txBody>
      </p:sp>
      <p:sp>
        <p:nvSpPr>
          <p:cNvPr id="270" name="Shape 270"/>
          <p:cNvSpPr/>
          <p:nvPr/>
        </p:nvSpPr>
        <p:spPr>
          <a:xfrm>
            <a:off x="57529" y="4715689"/>
            <a:ext cx="586044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914400">
              <a:defRPr sz="2000" b="1"/>
            </a:pPr>
            <a:r>
              <a:rPr dirty="0"/>
              <a:t>T = </a:t>
            </a:r>
            <a:r>
              <a:rPr dirty="0">
                <a:solidFill>
                  <a:schemeClr val="tx2"/>
                </a:solidFill>
              </a:rPr>
              <a:t>Talk to your doctor about getting help to quit.</a:t>
            </a:r>
          </a:p>
        </p:txBody>
      </p:sp>
    </p:spTree>
    <p:extLst>
      <p:ext uri="{BB962C8B-B14F-4D97-AF65-F5344CB8AC3E}">
        <p14:creationId xmlns:p14="http://schemas.microsoft.com/office/powerpoint/2010/main" val="80763015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Dealing with smokers whom are </a:t>
            </a:r>
            <a:r>
              <a:rPr lang="en-US" sz="4000" u="sng" dirty="0" smtClean="0"/>
              <a:t>not considering </a:t>
            </a:r>
            <a:r>
              <a:rPr lang="en-US" sz="4000" dirty="0" smtClean="0"/>
              <a:t>about quitting:</a:t>
            </a:r>
            <a:endParaRPr lang="ar-EG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Objective:</a:t>
            </a:r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help the patient reflect on his/her </a:t>
            </a:r>
            <a:r>
              <a:rPr lang="en-US" sz="2400" dirty="0" smtClean="0">
                <a:solidFill>
                  <a:schemeClr val="tx1"/>
                </a:solidFill>
              </a:rPr>
              <a:t>smoking.</a:t>
            </a:r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Ask about and discuss the impact of smoking on the patient’s life. </a:t>
            </a:r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Link every smoking-related illness in the patient to his/her smoking. </a:t>
            </a:r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Provide a strong personalized message. </a:t>
            </a:r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Encourage patient to make his/her house and car smoke free. </a:t>
            </a:r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Provide relevant educational materials.</a:t>
            </a:r>
            <a:endParaRPr lang="ar-EG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200" dirty="0" smtClean="0"/>
              <a:t>Dealing with smokers whom are </a:t>
            </a:r>
            <a:r>
              <a:rPr lang="en-US" sz="3200" u="sng" dirty="0" smtClean="0"/>
              <a:t>considering</a:t>
            </a:r>
            <a:r>
              <a:rPr lang="en-US" sz="3200" dirty="0" smtClean="0"/>
              <a:t> about quitting:</a:t>
            </a:r>
            <a:endParaRPr lang="ar-EG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>
                <a:solidFill>
                  <a:schemeClr val="tx1"/>
                </a:solidFill>
              </a:rPr>
              <a:t>Objective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</a:p>
          <a:p>
            <a:pPr lvl="1" algn="l" rtl="0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To increase patient’s motivation to quit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lvl="1" algn="l" rtl="0"/>
            <a:r>
              <a:rPr lang="en-US" sz="3200" dirty="0" smtClean="0">
                <a:solidFill>
                  <a:schemeClr val="tx1"/>
                </a:solidFill>
              </a:rPr>
              <a:t> Offer </a:t>
            </a:r>
            <a:r>
              <a:rPr lang="en-US" sz="3200" dirty="0">
                <a:solidFill>
                  <a:schemeClr val="tx1"/>
                </a:solidFill>
              </a:rPr>
              <a:t>to help your patient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lvl="1" algn="l" rtl="0"/>
            <a:r>
              <a:rPr lang="en-US" sz="3200" dirty="0" smtClean="0">
                <a:solidFill>
                  <a:schemeClr val="tx1"/>
                </a:solidFill>
              </a:rPr>
              <a:t> Ask </a:t>
            </a:r>
            <a:r>
              <a:rPr lang="en-US" sz="3200" dirty="0">
                <a:solidFill>
                  <a:schemeClr val="tx1"/>
                </a:solidFill>
              </a:rPr>
              <a:t>about your patient’s concerns about quitting and discuss ways of dealing with them 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1" algn="l" rtl="0"/>
            <a:r>
              <a:rPr lang="en-US" sz="3200" dirty="0" smtClean="0">
                <a:solidFill>
                  <a:schemeClr val="tx1"/>
                </a:solidFill>
              </a:rPr>
              <a:t>Provide </a:t>
            </a:r>
            <a:r>
              <a:rPr lang="en-US" sz="3200" dirty="0">
                <a:solidFill>
                  <a:schemeClr val="tx1"/>
                </a:solidFill>
              </a:rPr>
              <a:t>patient materials </a:t>
            </a:r>
          </a:p>
          <a:p>
            <a:pPr lvl="1" algn="l" rtl="0"/>
            <a:r>
              <a:rPr lang="en-US" sz="3200" dirty="0" smtClean="0">
                <a:solidFill>
                  <a:schemeClr val="tx1"/>
                </a:solidFill>
              </a:rPr>
              <a:t>Suggest </a:t>
            </a:r>
            <a:r>
              <a:rPr lang="en-US" sz="3200" dirty="0">
                <a:solidFill>
                  <a:schemeClr val="tx1"/>
                </a:solidFill>
              </a:rPr>
              <a:t>a follow-up visit. </a:t>
            </a:r>
            <a:endParaRPr lang="ar-EG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1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8229" y="246580"/>
            <a:ext cx="10972800" cy="932380"/>
          </a:xfrm>
        </p:spPr>
        <p:txBody>
          <a:bodyPr/>
          <a:lstStyle/>
          <a:p>
            <a:r>
              <a:rPr lang="en-US" sz="4000" dirty="0" smtClean="0"/>
              <a:t>Dealing with smokers whom are </a:t>
            </a:r>
            <a:r>
              <a:rPr lang="en-US" sz="4000" u="sng" dirty="0" smtClean="0"/>
              <a:t>ready</a:t>
            </a:r>
            <a:r>
              <a:rPr lang="en-US" sz="4000" dirty="0" smtClean="0"/>
              <a:t> to quit:</a:t>
            </a:r>
            <a:endParaRPr lang="ar-EG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47954" y="2165280"/>
            <a:ext cx="11072117" cy="2817687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Objective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help the patient find the right treatment. Note: A special, longer appointment may be necessary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Assess </a:t>
            </a:r>
            <a:r>
              <a:rPr lang="en-US" sz="2400" dirty="0">
                <a:solidFill>
                  <a:schemeClr val="tx1"/>
                </a:solidFill>
              </a:rPr>
              <a:t>nicotine dependence, past quitting history and comorbidity </a:t>
            </a:r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Ask </a:t>
            </a:r>
            <a:r>
              <a:rPr lang="en-US" sz="2400" dirty="0">
                <a:solidFill>
                  <a:schemeClr val="tx1"/>
                </a:solidFill>
              </a:rPr>
              <a:t>about other smokers in the patient’s home and workplace.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lvl="1" indent="0" algn="l" rtl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-622300"/>
            <a:ext cx="10972800" cy="1600200"/>
          </a:xfrm>
        </p:spPr>
        <p:txBody>
          <a:bodyPr/>
          <a:lstStyle/>
          <a:p>
            <a:r>
              <a:rPr lang="en-US" sz="3200" dirty="0" smtClean="0"/>
              <a:t>Dealing with </a:t>
            </a:r>
            <a:r>
              <a:rPr lang="en-US" sz="3200" u="sng" dirty="0" smtClean="0"/>
              <a:t>already quitted </a:t>
            </a:r>
            <a:r>
              <a:rPr lang="en-US" sz="3200" dirty="0" smtClean="0"/>
              <a:t>smokers:</a:t>
            </a:r>
            <a:endParaRPr lang="ar-EG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155701"/>
            <a:ext cx="10972800" cy="4525963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>
                <a:solidFill>
                  <a:schemeClr val="tx1"/>
                </a:solidFill>
              </a:rPr>
              <a:t>Objective: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l" rtl="0"/>
            <a:r>
              <a:rPr lang="en-US" sz="2000" dirty="0" smtClean="0">
                <a:solidFill>
                  <a:schemeClr val="tx1"/>
                </a:solidFill>
              </a:rPr>
              <a:t>Support Strategies</a:t>
            </a:r>
          </a:p>
          <a:p>
            <a:pPr lvl="2" algn="l" rtl="0"/>
            <a:r>
              <a:rPr lang="en-US" sz="2000" dirty="0" smtClean="0">
                <a:solidFill>
                  <a:schemeClr val="tx1"/>
                </a:solidFill>
              </a:rPr>
              <a:t>Congratulate </a:t>
            </a:r>
            <a:r>
              <a:rPr lang="en-US" sz="2000" dirty="0">
                <a:solidFill>
                  <a:schemeClr val="tx1"/>
                </a:solidFill>
              </a:rPr>
              <a:t>the patient on his/her efforts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2" algn="l" rtl="0"/>
            <a:r>
              <a:rPr lang="en-US" sz="2000" dirty="0" smtClean="0">
                <a:solidFill>
                  <a:schemeClr val="tx1"/>
                </a:solidFill>
              </a:rPr>
              <a:t>Encourage </a:t>
            </a:r>
            <a:r>
              <a:rPr lang="en-US" sz="2000" dirty="0">
                <a:solidFill>
                  <a:schemeClr val="tx1"/>
                </a:solidFill>
              </a:rPr>
              <a:t>the patient to establish a </a:t>
            </a:r>
            <a:r>
              <a:rPr lang="en-US" sz="2000" dirty="0" smtClean="0">
                <a:solidFill>
                  <a:schemeClr val="tx1"/>
                </a:solidFill>
              </a:rPr>
              <a:t>self reward </a:t>
            </a:r>
            <a:r>
              <a:rPr lang="en-US" sz="2000" dirty="0">
                <a:solidFill>
                  <a:schemeClr val="tx1"/>
                </a:solidFill>
              </a:rPr>
              <a:t>system and use positive self-talk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1" algn="l" rtl="0"/>
            <a:r>
              <a:rPr lang="en-US" sz="2000" dirty="0" smtClean="0">
                <a:solidFill>
                  <a:schemeClr val="tx1"/>
                </a:solidFill>
              </a:rPr>
              <a:t> Behavioral Strategies</a:t>
            </a:r>
          </a:p>
          <a:p>
            <a:pPr lvl="2" algn="l" rtl="0"/>
            <a:r>
              <a:rPr lang="en-US" sz="2000" dirty="0" smtClean="0">
                <a:solidFill>
                  <a:schemeClr val="tx1"/>
                </a:solidFill>
              </a:rPr>
              <a:t> Discuss </a:t>
            </a:r>
            <a:r>
              <a:rPr lang="en-US" sz="2000" dirty="0">
                <a:solidFill>
                  <a:schemeClr val="tx1"/>
                </a:solidFill>
              </a:rPr>
              <a:t>coping strategies for withdrawal symptoms, urges and triggers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2" algn="l" rtl="0"/>
            <a:r>
              <a:rPr lang="en-US" sz="2000" dirty="0" smtClean="0">
                <a:solidFill>
                  <a:schemeClr val="tx1"/>
                </a:solidFill>
              </a:rPr>
              <a:t> Discuss </a:t>
            </a:r>
            <a:r>
              <a:rPr lang="en-US" sz="2000" dirty="0">
                <a:solidFill>
                  <a:schemeClr val="tx1"/>
                </a:solidFill>
              </a:rPr>
              <a:t>strategies for dealing with slips and </a:t>
            </a:r>
            <a:r>
              <a:rPr lang="en-US" sz="2000" dirty="0" smtClean="0">
                <a:solidFill>
                  <a:schemeClr val="tx1"/>
                </a:solidFill>
              </a:rPr>
              <a:t>relapses</a:t>
            </a:r>
          </a:p>
          <a:p>
            <a:pPr lvl="1" algn="l" rtl="0"/>
            <a:r>
              <a:rPr lang="en-US" sz="2000" dirty="0" smtClean="0">
                <a:solidFill>
                  <a:schemeClr val="tx1"/>
                </a:solidFill>
              </a:rPr>
              <a:t> Tools </a:t>
            </a:r>
          </a:p>
          <a:p>
            <a:pPr lvl="2" algn="l" rtl="0"/>
            <a:r>
              <a:rPr lang="en-US" sz="2000" dirty="0" smtClean="0">
                <a:solidFill>
                  <a:schemeClr val="tx1"/>
                </a:solidFill>
              </a:rPr>
              <a:t>Review </a:t>
            </a:r>
            <a:r>
              <a:rPr lang="en-US" sz="2000" dirty="0">
                <a:solidFill>
                  <a:schemeClr val="tx1"/>
                </a:solidFill>
              </a:rPr>
              <a:t>use of stop-smoking medications, if relevant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1" algn="l" rtl="0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Follow-up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 algn="l" rtl="0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Develop a specific follow-up plan that includes several visits or numerous phone contacts.</a:t>
            </a:r>
            <a:endParaRPr lang="ar-EG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142" y="1237179"/>
            <a:ext cx="1150705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sz="2400" dirty="0" smtClean="0"/>
          </a:p>
          <a:p>
            <a:pPr fontAlgn="base"/>
            <a:r>
              <a:rPr lang="en-US" sz="3200" dirty="0" smtClean="0">
                <a:solidFill>
                  <a:schemeClr val="tx2"/>
                </a:solidFill>
              </a:rPr>
              <a:t>Generally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US" sz="3200" dirty="0" smtClean="0">
                <a:solidFill>
                  <a:schemeClr val="tx2"/>
                </a:solidFill>
              </a:rPr>
              <a:t>these are some advices that could help in quitting:</a:t>
            </a:r>
          </a:p>
          <a:p>
            <a:pPr fontAlgn="base"/>
            <a:endParaRPr lang="en-US" sz="2400" dirty="0" smtClean="0"/>
          </a:p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dirty="0">
                <a:latin typeface="+mj-lt"/>
              </a:rPr>
              <a:t>spend as much free time as you can in public places where smoking is not allowed.</a:t>
            </a:r>
          </a:p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dirty="0">
                <a:latin typeface="+mj-lt"/>
              </a:rPr>
              <a:t>Don’t drink alcohol, coffee, or any other drinks you link with smoking for at least a couple of months.</a:t>
            </a:r>
          </a:p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dirty="0">
                <a:latin typeface="+mj-lt"/>
              </a:rPr>
              <a:t>If you miss the feeling of having a cigarette in your hand, hold something else ( a pencil, a coin ) .</a:t>
            </a:r>
          </a:p>
          <a:p>
            <a:pPr marL="285750" indent="-285750" fontAlgn="base">
              <a:buFontTx/>
              <a:buChar char="-"/>
            </a:pPr>
            <a:endParaRPr lang="en-US" sz="2400" dirty="0" smtClean="0"/>
          </a:p>
          <a:p>
            <a:pPr fontAlgn="base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157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690" y="1137862"/>
            <a:ext cx="11693704" cy="4625941"/>
          </a:xfrm>
        </p:spPr>
        <p:txBody>
          <a:bodyPr>
            <a:normAutofit/>
          </a:bodyPr>
          <a:lstStyle/>
          <a:p>
            <a:pPr marL="457200" indent="-457200" fontAlgn="base">
              <a:lnSpc>
                <a:spcPct val="9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</a:rPr>
              <a:t>If you miss the feeling of having something in your mouth, try (toothpicks, cinnamon </a:t>
            </a:r>
            <a:r>
              <a:rPr lang="en-US" sz="2800" dirty="0" smtClean="0">
                <a:solidFill>
                  <a:schemeClr val="tx1"/>
                </a:solidFill>
              </a:rPr>
              <a:t>sticks, </a:t>
            </a:r>
            <a:r>
              <a:rPr lang="ar-EG" sz="3600" dirty="0" smtClean="0">
                <a:solidFill>
                  <a:schemeClr val="tx1"/>
                </a:solidFill>
              </a:rPr>
              <a:t>السواك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fontAlgn="base">
              <a:lnSpc>
                <a:spcPct val="9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</a:rPr>
              <a:t>Call a friend, family member, or a telephone stop-smoking help-line when you need extra help or support.</a:t>
            </a:r>
          </a:p>
          <a:p>
            <a:pPr marL="457200" indent="-457200" fontAlgn="base">
              <a:lnSpc>
                <a:spcPct val="9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</a:rPr>
              <a:t>Work out to relieve stress</a:t>
            </a:r>
          </a:p>
          <a:p>
            <a:pPr marL="457200" indent="-457200" fontAlgn="base">
              <a:lnSpc>
                <a:spcPct val="9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</a:rPr>
              <a:t>Attend group behavior therapy involves scheduled meetings where people who smoke receive information, advice and encouragement and some form of behavioral </a:t>
            </a:r>
            <a:r>
              <a:rPr lang="en-US" sz="2800" dirty="0" smtClean="0">
                <a:solidFill>
                  <a:schemeClr val="tx1"/>
                </a:solidFill>
              </a:rPr>
              <a:t>intervention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1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18" y="3308280"/>
            <a:ext cx="10972800" cy="1600200"/>
          </a:xfrm>
        </p:spPr>
        <p:txBody>
          <a:bodyPr/>
          <a:lstStyle/>
          <a:p>
            <a:r>
              <a:rPr lang="en-US" dirty="0" smtClean="0"/>
              <a:t>Withdrawal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Pharmacological tools</a:t>
            </a:r>
            <a:br>
              <a:rPr lang="en-US" dirty="0" smtClean="0"/>
            </a:br>
            <a:r>
              <a:rPr lang="en-US" dirty="0" smtClean="0"/>
              <a:t>( Nicotine prep,</a:t>
            </a:r>
            <a:r>
              <a:rPr lang="en-US" dirty="0"/>
              <a:t> </a:t>
            </a:r>
            <a:r>
              <a:rPr lang="en-US" dirty="0" smtClean="0"/>
              <a:t>Bupropion</a:t>
            </a:r>
            <a:r>
              <a:rPr lang="en-US" dirty="0"/>
              <a:t>, </a:t>
            </a:r>
            <a:r>
              <a:rPr lang="en-US" dirty="0" err="1" smtClean="0"/>
              <a:t>Varenicline</a:t>
            </a:r>
            <a:r>
              <a:rPr lang="en-US" dirty="0" smtClean="0"/>
              <a:t>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4470400" cy="762000"/>
          </a:xfrm>
        </p:spPr>
        <p:txBody>
          <a:bodyPr/>
          <a:lstStyle/>
          <a:p>
            <a:r>
              <a:rPr lang="en-US" sz="3600" dirty="0"/>
              <a:t>Withdrawal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838200"/>
            <a:ext cx="11684000" cy="5791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haracterized </a:t>
            </a:r>
            <a:r>
              <a:rPr lang="en-US" dirty="0">
                <a:solidFill>
                  <a:schemeClr val="tx1"/>
                </a:solidFill>
              </a:rPr>
              <a:t>by symptoms that include headache, anxiety, nausea and a craving for more tobacco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Nicotine</a:t>
            </a:r>
            <a:r>
              <a:rPr lang="en-US" dirty="0">
                <a:solidFill>
                  <a:schemeClr val="tx1"/>
                </a:solidFill>
              </a:rPr>
              <a:t> creates a chemical dependency, so that the body develops a need for a certain level of nicotine at all </a:t>
            </a:r>
            <a:r>
              <a:rPr lang="en-US" dirty="0" smtClean="0">
                <a:solidFill>
                  <a:schemeClr val="tx1"/>
                </a:solidFill>
              </a:rPr>
              <a:t>times.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Other Symptoms </a:t>
            </a:r>
            <a:r>
              <a:rPr lang="en-US" sz="2800" b="1" dirty="0">
                <a:solidFill>
                  <a:schemeClr val="tx1"/>
                </a:solidFill>
              </a:rPr>
              <a:t>of withdrawal include feeling: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Irritated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Angry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Restless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Hungrier </a:t>
            </a:r>
            <a:r>
              <a:rPr lang="en-US" dirty="0">
                <a:solidFill>
                  <a:schemeClr val="tx1"/>
                </a:solidFill>
              </a:rPr>
              <a:t>than usual.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03200" y="228600"/>
            <a:ext cx="116840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600" dirty="0" smtClean="0"/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People going through withdrawal may find it hard to: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- Concentrate.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- Sleep.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- Cope with cravings.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- Deal with stress.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3276600"/>
            <a:ext cx="11176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How to over come it?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Nicotine Replacement Products or Quitting Medication.</a:t>
            </a:r>
          </a:p>
          <a:p>
            <a:pPr marL="457200" indent="-457200"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Do exercise you enjoy.</a:t>
            </a:r>
          </a:p>
          <a:p>
            <a:pPr marL="457200" indent="-457200"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Get involved in new or favorite hobbies.</a:t>
            </a:r>
          </a:p>
          <a:p>
            <a:pPr marL="457200" indent="-457200"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Focus on relaxation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438151"/>
            <a:ext cx="11620500" cy="5688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Q1: What is the most common diseases developed secondary to smoking?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/>
                </a:solidFill>
              </a:rPr>
              <a:t>Cancer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/>
                </a:solidFill>
              </a:rPr>
              <a:t>Cardiovascular diseases 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/>
                </a:solidFill>
              </a:rPr>
              <a:t>Respiratory diseases 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/>
                </a:solidFill>
              </a:rPr>
              <a:t>GI diseases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Pharmacological tools: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There are many different stop-smoking medications available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Nicotine replacement therapy: </a:t>
            </a:r>
            <a:r>
              <a:rPr lang="en-US" dirty="0" smtClean="0">
                <a:solidFill>
                  <a:srgbClr val="FF0000"/>
                </a:solidFill>
              </a:rPr>
              <a:t>“Range of quitting </a:t>
            </a:r>
            <a:r>
              <a:rPr lang="en-US" b="1" i="1" dirty="0" smtClean="0">
                <a:solidFill>
                  <a:srgbClr val="FF0000"/>
                </a:solidFill>
              </a:rPr>
              <a:t>19% - 26%.</a:t>
            </a:r>
            <a:r>
              <a:rPr lang="en-US" i="1" dirty="0" smtClean="0">
                <a:solidFill>
                  <a:srgbClr val="FF0000"/>
                </a:solidFill>
              </a:rPr>
              <a:t>”</a:t>
            </a:r>
          </a:p>
          <a:p>
            <a:pPr marL="228600" indent="0">
              <a:buNone/>
              <a:defRPr sz="24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 smtClean="0">
                <a:solidFill>
                  <a:schemeClr val="tx1"/>
                </a:solidFill>
              </a:rPr>
              <a:t>nicotine patch</a:t>
            </a:r>
            <a:endParaRPr lang="en-US" dirty="0">
              <a:solidFill>
                <a:schemeClr val="tx1"/>
              </a:solidFill>
            </a:endParaRPr>
          </a:p>
          <a:p>
            <a:pPr marL="228600" indent="0" algn="l" rtl="0">
              <a:buNone/>
              <a:defRPr sz="24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nicotine gum</a:t>
            </a:r>
          </a:p>
          <a:p>
            <a:pPr marL="228600" indent="0">
              <a:buNone/>
              <a:defRPr sz="24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nicotine nasal spray</a:t>
            </a:r>
          </a:p>
          <a:p>
            <a:pPr marL="228600" indent="0" algn="l" rtl="0">
              <a:buNone/>
              <a:defRPr sz="24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nicotine </a:t>
            </a:r>
            <a:r>
              <a:rPr lang="en-US" dirty="0" smtClean="0">
                <a:solidFill>
                  <a:schemeClr val="tx1"/>
                </a:solidFill>
              </a:rPr>
              <a:t>inhaler</a:t>
            </a:r>
          </a:p>
          <a:p>
            <a:pPr marL="228600" indent="0" algn="l" rtl="0">
              <a:buNone/>
              <a:defRPr sz="2400" b="1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Bupropion</a:t>
            </a:r>
            <a:r>
              <a:rPr lang="en-US" dirty="0" smtClean="0">
                <a:solidFill>
                  <a:schemeClr val="tx1"/>
                </a:solidFill>
              </a:rPr>
              <a:t> . </a:t>
            </a:r>
            <a:r>
              <a:rPr lang="en-US" dirty="0" smtClean="0">
                <a:solidFill>
                  <a:srgbClr val="FF0000"/>
                </a:solidFill>
              </a:rPr>
              <a:t>“Range of quitting about </a:t>
            </a:r>
            <a:r>
              <a:rPr lang="en-US" b="1" i="1" dirty="0" smtClean="0">
                <a:solidFill>
                  <a:srgbClr val="FF0000"/>
                </a:solidFill>
              </a:rPr>
              <a:t>24%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</a:p>
          <a:p>
            <a:pPr algn="l" rtl="0"/>
            <a:r>
              <a:rPr lang="en-US" sz="2800" dirty="0" err="1" smtClean="0">
                <a:solidFill>
                  <a:schemeClr val="tx1"/>
                </a:solidFill>
              </a:rPr>
              <a:t>Varenicline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“Range of quitting about </a:t>
            </a:r>
            <a:r>
              <a:rPr lang="en-US" b="1" i="1" dirty="0" smtClean="0">
                <a:solidFill>
                  <a:srgbClr val="FF0000"/>
                </a:solidFill>
              </a:rPr>
              <a:t>33%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0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1.png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85655" y="491332"/>
            <a:ext cx="4813877" cy="615870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مربع نص 4"/>
          <p:cNvSpPr txBox="1"/>
          <p:nvPr/>
        </p:nvSpPr>
        <p:spPr>
          <a:xfrm>
            <a:off x="143840" y="2558266"/>
            <a:ext cx="7037796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600" dirty="0">
                <a:latin typeface="+mj-lt"/>
              </a:rPr>
              <a:t>Before choosing a pharmacologic tool physician should consider “</a:t>
            </a:r>
            <a:r>
              <a:rPr lang="en-US" sz="2600" b="1" dirty="0">
                <a:latin typeface="+mj-lt"/>
              </a:rPr>
              <a:t>Advantages</a:t>
            </a:r>
            <a:r>
              <a:rPr lang="en-US" sz="2600" dirty="0">
                <a:latin typeface="+mj-lt"/>
              </a:rPr>
              <a:t> of each, </a:t>
            </a:r>
            <a:r>
              <a:rPr lang="en-US" sz="2600" b="1" dirty="0">
                <a:latin typeface="+mj-lt"/>
              </a:rPr>
              <a:t>Disadvantages</a:t>
            </a:r>
            <a:r>
              <a:rPr lang="en-US" sz="2600" dirty="0">
                <a:latin typeface="+mj-lt"/>
              </a:rPr>
              <a:t>, </a:t>
            </a:r>
            <a:r>
              <a:rPr lang="en-US" sz="2600" b="1" dirty="0" smtClean="0">
                <a:latin typeface="+mj-lt"/>
              </a:rPr>
              <a:t>Contraindications</a:t>
            </a:r>
            <a:endParaRPr lang="en-US" sz="2600" dirty="0">
              <a:latin typeface="+mj-lt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43839" y="491333"/>
            <a:ext cx="71199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dirty="0" smtClean="0"/>
              <a:t>Different pharmacological tools:</a:t>
            </a:r>
            <a:endParaRPr lang="ar-EG" sz="3600" dirty="0"/>
          </a:p>
        </p:txBody>
      </p:sp>
    </p:spTree>
    <p:extLst>
      <p:ext uri="{BB962C8B-B14F-4D97-AF65-F5344CB8AC3E}">
        <p14:creationId xmlns:p14="http://schemas.microsoft.com/office/powerpoint/2010/main" val="384494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7825" y="0"/>
            <a:ext cx="9674831" cy="1068512"/>
          </a:xfrm>
        </p:spPr>
        <p:txBody>
          <a:bodyPr/>
          <a:lstStyle/>
          <a:p>
            <a:r>
              <a:rPr lang="en-US" dirty="0" smtClean="0"/>
              <a:t>NRT</a:t>
            </a:r>
            <a:endParaRPr lang="ar-EG" dirty="0"/>
          </a:p>
        </p:txBody>
      </p:sp>
      <p:pic>
        <p:nvPicPr>
          <p:cNvPr id="4" name="image24.jpeg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421340" y="1379538"/>
            <a:ext cx="3655301" cy="353536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مربع نص 4"/>
          <p:cNvSpPr txBox="1"/>
          <p:nvPr/>
        </p:nvSpPr>
        <p:spPr>
          <a:xfrm>
            <a:off x="482599" y="1340833"/>
            <a:ext cx="7734300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600" dirty="0">
                <a:latin typeface="+mj-lt"/>
              </a:rPr>
              <a:t>Nicotine skin </a:t>
            </a:r>
            <a:r>
              <a:rPr lang="en-US" sz="2600" dirty="0" smtClean="0">
                <a:latin typeface="+mj-lt"/>
              </a:rPr>
              <a:t>patch: “</a:t>
            </a:r>
            <a:r>
              <a:rPr lang="en-US" sz="2600" dirty="0" err="1" smtClean="0">
                <a:latin typeface="+mj-lt"/>
              </a:rPr>
              <a:t>Habitrol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Nicoderm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Nicotrol</a:t>
            </a:r>
            <a:r>
              <a:rPr lang="en-US" sz="2600" dirty="0" smtClean="0">
                <a:latin typeface="+mj-lt"/>
              </a:rPr>
              <a:t>”</a:t>
            </a:r>
          </a:p>
          <a:p>
            <a:pPr algn="l" rtl="0"/>
            <a:endParaRPr lang="en-US" sz="2600" dirty="0" smtClean="0">
              <a:latin typeface="+mj-lt"/>
            </a:endParaRPr>
          </a:p>
          <a:p>
            <a:pPr algn="l" rtl="0"/>
            <a:r>
              <a:rPr lang="en-US" sz="2800" b="1" dirty="0" smtClean="0">
                <a:latin typeface="+mj-lt"/>
              </a:rPr>
              <a:t>How </a:t>
            </a:r>
            <a:r>
              <a:rPr lang="en-US" sz="2800" b="1" dirty="0">
                <a:latin typeface="+mj-lt"/>
              </a:rPr>
              <a:t>to use</a:t>
            </a:r>
            <a:r>
              <a:rPr lang="en-US" sz="2800" dirty="0">
                <a:latin typeface="+mj-lt"/>
              </a:rPr>
              <a:t>?</a:t>
            </a:r>
          </a:p>
          <a:p>
            <a:pPr algn="l" rtl="0"/>
            <a:r>
              <a:rPr lang="en-US" sz="2600" dirty="0">
                <a:latin typeface="+mj-lt"/>
              </a:rPr>
              <a:t>For a light smoker (≤ 20 cigarettes per day), start 14 or 7 </a:t>
            </a:r>
            <a:r>
              <a:rPr lang="en-US" sz="2600" dirty="0" smtClean="0">
                <a:latin typeface="+mj-lt"/>
              </a:rPr>
              <a:t>mg. </a:t>
            </a:r>
          </a:p>
          <a:p>
            <a:pPr algn="l" rtl="0"/>
            <a:endParaRPr lang="en-US" sz="2600" dirty="0">
              <a:latin typeface="+mj-lt"/>
            </a:endParaRPr>
          </a:p>
          <a:p>
            <a:pPr algn="l" rtl="0"/>
            <a:r>
              <a:rPr lang="en-US" sz="2600" dirty="0" smtClean="0">
                <a:latin typeface="+mj-lt"/>
              </a:rPr>
              <a:t>For </a:t>
            </a:r>
            <a:r>
              <a:rPr lang="en-US" sz="2600" dirty="0">
                <a:latin typeface="+mj-lt"/>
              </a:rPr>
              <a:t>a heavy smoker (&gt; 20 cigarettes per day) start 21 </a:t>
            </a:r>
            <a:r>
              <a:rPr lang="en-US" sz="2600" dirty="0" smtClean="0">
                <a:latin typeface="+mj-lt"/>
              </a:rPr>
              <a:t>mg</a:t>
            </a:r>
          </a:p>
          <a:p>
            <a:pPr algn="l" rtl="0"/>
            <a:endParaRPr lang="en-US" sz="2600" dirty="0">
              <a:latin typeface="+mj-lt"/>
            </a:endParaRPr>
          </a:p>
          <a:p>
            <a:pPr algn="l" rtl="0"/>
            <a:r>
              <a:rPr lang="en-US" sz="2800" b="1" dirty="0">
                <a:latin typeface="+mj-lt"/>
              </a:rPr>
              <a:t>For how long</a:t>
            </a:r>
            <a:r>
              <a:rPr lang="en-US" sz="2800" dirty="0">
                <a:latin typeface="+mj-lt"/>
              </a:rPr>
              <a:t>?</a:t>
            </a:r>
          </a:p>
          <a:p>
            <a:pPr algn="l" rtl="0"/>
            <a:r>
              <a:rPr lang="en-US" sz="2600" dirty="0">
                <a:latin typeface="+mj-lt"/>
              </a:rPr>
              <a:t>8-12 weeks or longer if necessary.</a:t>
            </a:r>
          </a:p>
          <a:p>
            <a:pPr algn="l" rtl="0"/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84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326" y="881010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chemeClr val="tx1"/>
                </a:solidFill>
              </a:rPr>
              <a:t>Possible side effects?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local skin reaction, disturbed sleep, nightmares.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tx1"/>
                </a:solidFill>
              </a:rPr>
              <a:t>Contraindications?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pregnant and breastfeeding, have had </a:t>
            </a:r>
            <a:r>
              <a:rPr lang="en-US" sz="2600" dirty="0">
                <a:solidFill>
                  <a:srgbClr val="FF0000"/>
                </a:solidFill>
              </a:rPr>
              <a:t>unstable heart condition </a:t>
            </a:r>
            <a:r>
              <a:rPr lang="en-US" sz="2600" dirty="0">
                <a:solidFill>
                  <a:schemeClr val="tx1"/>
                </a:solidFill>
              </a:rPr>
              <a:t>in the past 2 weeks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tx1"/>
                </a:solidFill>
              </a:rPr>
              <a:t>Advantages: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needs only to be applied once a </a:t>
            </a:r>
            <a:r>
              <a:rPr lang="en-US" sz="2600" dirty="0" smtClean="0">
                <a:solidFill>
                  <a:schemeClr val="tx1"/>
                </a:solidFill>
              </a:rPr>
              <a:t>day, can </a:t>
            </a:r>
            <a:r>
              <a:rPr lang="en-US" sz="2600" dirty="0">
                <a:solidFill>
                  <a:schemeClr val="tx1"/>
                </a:solidFill>
              </a:rPr>
              <a:t>control craving for 24 hours, delays weight gain while using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2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58086" y="158907"/>
            <a:ext cx="8058526" cy="889057"/>
          </a:xfrm>
        </p:spPr>
        <p:txBody>
          <a:bodyPr/>
          <a:lstStyle/>
          <a:p>
            <a:r>
              <a:rPr lang="en-US" dirty="0" smtClean="0"/>
              <a:t>NRT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4815" y="930239"/>
            <a:ext cx="6935787" cy="31877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600" dirty="0">
                <a:solidFill>
                  <a:schemeClr val="tx1"/>
                </a:solidFill>
              </a:rPr>
              <a:t>Nicotine gum (Nicorette):</a:t>
            </a:r>
          </a:p>
          <a:p>
            <a:pPr marL="0" indent="0" algn="l" rtl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2600" b="1" dirty="0">
                <a:solidFill>
                  <a:schemeClr val="tx1"/>
                </a:solidFill>
              </a:rPr>
              <a:t>How to use?</a:t>
            </a:r>
          </a:p>
          <a:p>
            <a:pPr marL="0" indent="0" algn="l" rtl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piece </a:t>
            </a:r>
            <a:r>
              <a:rPr lang="en-US" sz="2600" dirty="0">
                <a:solidFill>
                  <a:schemeClr val="tx1"/>
                </a:solidFill>
              </a:rPr>
              <a:t>of gum every 1-2 </a:t>
            </a:r>
            <a:r>
              <a:rPr lang="en-US" sz="2600" dirty="0" smtClean="0">
                <a:solidFill>
                  <a:schemeClr val="tx1"/>
                </a:solidFill>
              </a:rPr>
              <a:t>hours. 2 </a:t>
            </a:r>
            <a:r>
              <a:rPr lang="en-US" sz="2600" dirty="0">
                <a:solidFill>
                  <a:schemeClr val="tx1"/>
                </a:solidFill>
              </a:rPr>
              <a:t>mg for a light smoker (≤ 20 cigarettes per day).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4 </a:t>
            </a:r>
            <a:r>
              <a:rPr lang="en-US" sz="2600" dirty="0">
                <a:solidFill>
                  <a:schemeClr val="tx1"/>
                </a:solidFill>
              </a:rPr>
              <a:t>mg for a heavy smoker (&gt; 20 cigarettes per day).  stop smoking before starting.</a:t>
            </a:r>
          </a:p>
          <a:p>
            <a:pPr marL="0" indent="0" algn="l" rtl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2600" b="1" dirty="0">
                <a:solidFill>
                  <a:schemeClr val="tx1"/>
                </a:solidFill>
              </a:rPr>
              <a:t>For how long?</a:t>
            </a:r>
          </a:p>
          <a:p>
            <a:pPr marL="0" indent="0" algn="l" rtl="0">
              <a:buNone/>
            </a:pPr>
            <a:r>
              <a:rPr lang="en-US" sz="2600" dirty="0">
                <a:solidFill>
                  <a:schemeClr val="tx1"/>
                </a:solidFill>
              </a:rPr>
              <a:t>several weeks to several months or longer if necessary.</a:t>
            </a:r>
          </a:p>
          <a:p>
            <a:pPr marL="0" indent="0" algn="l" rtl="0">
              <a:buNone/>
            </a:pP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2" y="171354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6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52" y="665252"/>
            <a:ext cx="10972800" cy="45259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Possible side effects?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burning in throat, hiccups if chewed too quickly, dental problems.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Contraindications?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pregnant and breast feeding. have had </a:t>
            </a:r>
            <a:r>
              <a:rPr lang="en-US" dirty="0">
                <a:solidFill>
                  <a:srgbClr val="FF0000"/>
                </a:solidFill>
              </a:rPr>
              <a:t>unstable heart condition </a:t>
            </a:r>
            <a:r>
              <a:rPr lang="en-US" dirty="0">
                <a:solidFill>
                  <a:schemeClr val="tx1"/>
                </a:solidFill>
              </a:rPr>
              <a:t>in the past 2 weeks.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Advantages?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you can control when to take nicotine and how much. Satisfies oral cravings. Delays weight gain while using it.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32198" y="123289"/>
            <a:ext cx="10972800" cy="994025"/>
          </a:xfrm>
        </p:spPr>
        <p:txBody>
          <a:bodyPr/>
          <a:lstStyle/>
          <a:p>
            <a:r>
              <a:rPr lang="en-US" dirty="0" smtClean="0"/>
              <a:t>NRT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Nicotine nasal spray: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Nicotine here is </a:t>
            </a:r>
            <a:r>
              <a:rPr lang="en-US" dirty="0" smtClean="0">
                <a:solidFill>
                  <a:srgbClr val="FF0000"/>
                </a:solidFill>
              </a:rPr>
              <a:t>absorbed faster</a:t>
            </a:r>
            <a:r>
              <a:rPr lang="en-US" dirty="0" smtClean="0">
                <a:solidFill>
                  <a:schemeClr val="tx1"/>
                </a:solidFill>
              </a:rPr>
              <a:t>. And also its available for prescription use only.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Possible side effects?</a:t>
            </a:r>
          </a:p>
          <a:p>
            <a:pPr marL="0" indent="0" algn="l" rtl="0" fontAlgn="base">
              <a:buNone/>
            </a:pPr>
            <a:r>
              <a:rPr lang="en-US" dirty="0">
                <a:solidFill>
                  <a:schemeClr val="tx1"/>
                </a:solidFill>
              </a:rPr>
              <a:t>hot, peppery feeling in the back of the nose or throat</a:t>
            </a:r>
          </a:p>
          <a:p>
            <a:pPr marL="0" indent="0" algn="l" rtl="0" fontAlgn="base">
              <a:buNone/>
            </a:pPr>
            <a:r>
              <a:rPr lang="en-US" dirty="0">
                <a:solidFill>
                  <a:schemeClr val="tx1"/>
                </a:solidFill>
              </a:rPr>
              <a:t>runny nose</a:t>
            </a:r>
          </a:p>
          <a:p>
            <a:pPr marL="0" indent="0" algn="l" rtl="0" fontAlgn="base">
              <a:buNone/>
            </a:pPr>
            <a:r>
              <a:rPr lang="en-US" dirty="0">
                <a:solidFill>
                  <a:schemeClr val="tx1"/>
                </a:solidFill>
              </a:rPr>
              <a:t>throat irritation</a:t>
            </a:r>
          </a:p>
          <a:p>
            <a:pPr marL="0" indent="0" algn="l" rtl="0" fontAlgn="base">
              <a:buNone/>
            </a:pPr>
            <a:r>
              <a:rPr lang="en-US" dirty="0">
                <a:solidFill>
                  <a:schemeClr val="tx1"/>
                </a:solidFill>
              </a:rPr>
              <a:t>watering eyes</a:t>
            </a:r>
          </a:p>
          <a:p>
            <a:pPr marL="0" indent="0" algn="l" rtl="0" fontAlgn="base">
              <a:buNone/>
            </a:pPr>
            <a:r>
              <a:rPr lang="en-US" dirty="0">
                <a:solidFill>
                  <a:schemeClr val="tx1"/>
                </a:solidFill>
              </a:rPr>
              <a:t>sneezing</a:t>
            </a:r>
          </a:p>
          <a:p>
            <a:pPr marL="0" indent="0" algn="l" rtl="0" fontAlgn="base">
              <a:buNone/>
            </a:pPr>
            <a:r>
              <a:rPr lang="en-US" dirty="0">
                <a:solidFill>
                  <a:schemeClr val="tx1"/>
                </a:solidFill>
              </a:rPr>
              <a:t>coughing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0" y="3048001"/>
            <a:ext cx="34925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9326" y="102742"/>
            <a:ext cx="10972800" cy="1055670"/>
          </a:xfrm>
        </p:spPr>
        <p:txBody>
          <a:bodyPr/>
          <a:lstStyle/>
          <a:p>
            <a:r>
              <a:rPr lang="en-US" dirty="0" smtClean="0"/>
              <a:t>NRT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Nicotine inhalator :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</a:rPr>
              <a:t>The inhalator releases nicotine into your mouth when you inhale.</a:t>
            </a:r>
          </a:p>
          <a:p>
            <a:pPr marL="0" indent="0" algn="l" rtl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nicotine is then absorbed through the lining of your mouth and enters the bloodstream. The nicotine is sufficient to relieve unpleasant withdrawal symptoms and to decrease the cravings for smoking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 algn="l" rtl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Possible side effects:</a:t>
            </a:r>
          </a:p>
          <a:p>
            <a:pPr indent="0" algn="l" rtl="0">
              <a:buNone/>
              <a:defRPr sz="2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Local </a:t>
            </a:r>
            <a:r>
              <a:rPr lang="en-US" dirty="0">
                <a:solidFill>
                  <a:schemeClr val="tx1"/>
                </a:solidFill>
              </a:rPr>
              <a:t>irritation reactions, Coughing and rhinitis.</a:t>
            </a:r>
          </a:p>
          <a:p>
            <a:pPr indent="0" algn="l" rtl="0">
              <a:buNone/>
              <a:defRPr sz="2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  it is </a:t>
            </a:r>
            <a:r>
              <a:rPr lang="en-US" u="sng" dirty="0">
                <a:solidFill>
                  <a:schemeClr val="tx1"/>
                </a:solidFill>
              </a:rPr>
              <a:t>contraindicated</a:t>
            </a:r>
            <a:r>
              <a:rPr lang="en-US" dirty="0">
                <a:solidFill>
                  <a:schemeClr val="tx1"/>
                </a:solidFill>
              </a:rPr>
              <a:t> in case of </a:t>
            </a:r>
            <a:r>
              <a:rPr lang="en-US" dirty="0" err="1">
                <a:solidFill>
                  <a:srgbClr val="FF0000"/>
                </a:solidFill>
              </a:rPr>
              <a:t>bronchospastic</a:t>
            </a:r>
            <a:r>
              <a:rPr lang="en-US" dirty="0">
                <a:solidFill>
                  <a:srgbClr val="FF0000"/>
                </a:solidFill>
              </a:rPr>
              <a:t> disease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 algn="l" rtl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endParaRPr lang="ar-EG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775" y="4165179"/>
            <a:ext cx="1993633" cy="26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8778" y="205484"/>
            <a:ext cx="10972800" cy="952928"/>
          </a:xfrm>
        </p:spPr>
        <p:txBody>
          <a:bodyPr/>
          <a:lstStyle/>
          <a:p>
            <a:r>
              <a:rPr lang="en-US" dirty="0" smtClean="0"/>
              <a:t>Bupropion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5511" y="1525868"/>
            <a:ext cx="8946540" cy="419548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How to use it?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</a:rPr>
              <a:t>150 mg once a day (in the morning) for 3 </a:t>
            </a:r>
            <a:r>
              <a:rPr lang="en-US" dirty="0" smtClean="0">
                <a:solidFill>
                  <a:schemeClr val="tx1"/>
                </a:solidFill>
              </a:rPr>
              <a:t>days.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hen </a:t>
            </a:r>
            <a:r>
              <a:rPr lang="en-US" dirty="0">
                <a:solidFill>
                  <a:schemeClr val="tx1"/>
                </a:solidFill>
              </a:rPr>
              <a:t>twice a </a:t>
            </a:r>
            <a:r>
              <a:rPr lang="en-US" dirty="0" smtClean="0">
                <a:solidFill>
                  <a:schemeClr val="tx1"/>
                </a:solidFill>
              </a:rPr>
              <a:t>day.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Start </a:t>
            </a:r>
            <a:r>
              <a:rPr lang="en-US" dirty="0">
                <a:solidFill>
                  <a:schemeClr val="tx1"/>
                </a:solidFill>
              </a:rPr>
              <a:t>7-14 days before quit </a:t>
            </a:r>
            <a:r>
              <a:rPr lang="en-US" dirty="0" smtClean="0">
                <a:solidFill>
                  <a:schemeClr val="tx1"/>
                </a:solidFill>
              </a:rPr>
              <a:t>date.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For how long?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7-12 </a:t>
            </a:r>
            <a:r>
              <a:rPr lang="en-US" dirty="0">
                <a:solidFill>
                  <a:schemeClr val="tx1"/>
                </a:solidFill>
              </a:rPr>
              <a:t>weeks or longer if </a:t>
            </a:r>
            <a:r>
              <a:rPr lang="en-US" dirty="0" smtClean="0">
                <a:solidFill>
                  <a:schemeClr val="tx1"/>
                </a:solidFill>
              </a:rPr>
              <a:t>necessary.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920" y="4918835"/>
            <a:ext cx="3136080" cy="179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2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326" y="904126"/>
            <a:ext cx="10989924" cy="44823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Possible side effects?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Dry mouth &amp; insomnia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Minimal weight gain while you use </a:t>
            </a:r>
            <a:r>
              <a:rPr lang="en-US" dirty="0" smtClean="0">
                <a:solidFill>
                  <a:schemeClr val="tx1"/>
                </a:solidFill>
              </a:rPr>
              <a:t>it.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Contraindications?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pregnant or breastfeeding.  History of </a:t>
            </a:r>
            <a:r>
              <a:rPr lang="en-US" dirty="0">
                <a:solidFill>
                  <a:srgbClr val="FF0000"/>
                </a:solidFill>
              </a:rPr>
              <a:t>seizures</a:t>
            </a:r>
            <a:r>
              <a:rPr lang="en-US" dirty="0">
                <a:solidFill>
                  <a:schemeClr val="tx1"/>
                </a:solidFill>
              </a:rPr>
              <a:t>. Eating disorders. Taking monoamine oxidase </a:t>
            </a:r>
            <a:r>
              <a:rPr lang="en-US" dirty="0" smtClean="0">
                <a:solidFill>
                  <a:schemeClr val="tx1"/>
                </a:solidFill>
              </a:rPr>
              <a:t>inhibitors.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Advantages?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Inexpensive. </a:t>
            </a:r>
            <a:r>
              <a:rPr lang="en-US" dirty="0">
                <a:solidFill>
                  <a:srgbClr val="FF0000"/>
                </a:solidFill>
              </a:rPr>
              <a:t>improves depression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ar-EG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438151"/>
            <a:ext cx="11620500" cy="5688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Q2: What is the medication that is used for alcohol abuse?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/>
                </a:solidFill>
              </a:rPr>
              <a:t>Naloxone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/>
                </a:solidFill>
              </a:rPr>
              <a:t>Benzodiazepine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/>
                </a:solidFill>
              </a:rPr>
              <a:t>Naltrexone</a:t>
            </a:r>
          </a:p>
          <a:p>
            <a:pPr marL="742950" indent="-742950">
              <a:buAutoNum type="alphaUcPeriod"/>
            </a:pPr>
            <a:r>
              <a:rPr lang="en-US" sz="4000" dirty="0" err="1">
                <a:solidFill>
                  <a:schemeClr val="tx1"/>
                </a:solidFill>
              </a:rPr>
              <a:t>Physostigmine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742950" indent="-742950">
              <a:buAutoNum type="alphaUcPeriod"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3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9325" y="277402"/>
            <a:ext cx="10972800" cy="1014573"/>
          </a:xfrm>
        </p:spPr>
        <p:txBody>
          <a:bodyPr/>
          <a:lstStyle/>
          <a:p>
            <a:r>
              <a:rPr lang="en-US" dirty="0" err="1" smtClean="0"/>
              <a:t>Varenicline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Possible side effects?</a:t>
            </a:r>
          </a:p>
          <a:p>
            <a:pPr marL="0" indent="0" algn="l" rtl="0">
              <a:buNone/>
              <a:defRPr sz="2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 smtClean="0">
                <a:solidFill>
                  <a:schemeClr val="tx1"/>
                </a:solidFill>
              </a:rPr>
              <a:t>  Neuropsychiatric effects including depression and suicidal thoughts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 algn="l" rtl="0">
              <a:buNone/>
              <a:defRPr sz="2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Abnormal dreams and Nightmares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l" rtl="0">
              <a:buNone/>
              <a:defRPr sz="2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Cardiovascular </a:t>
            </a:r>
            <a:r>
              <a:rPr lang="en-US" dirty="0">
                <a:solidFill>
                  <a:schemeClr val="tx1"/>
                </a:solidFill>
              </a:rPr>
              <a:t>effects</a:t>
            </a:r>
          </a:p>
          <a:p>
            <a:pPr marL="0" indent="0" algn="l" rtl="0">
              <a:buNone/>
              <a:defRPr sz="2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  H</a:t>
            </a:r>
            <a:r>
              <a:rPr lang="en-US" dirty="0" smtClean="0">
                <a:solidFill>
                  <a:schemeClr val="tx1"/>
                </a:solidFill>
              </a:rPr>
              <a:t>eadache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l" rtl="0">
              <a:buNone/>
              <a:defRPr sz="2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  N</a:t>
            </a:r>
            <a:r>
              <a:rPr lang="en-US" dirty="0" smtClean="0">
                <a:solidFill>
                  <a:schemeClr val="tx1"/>
                </a:solidFill>
              </a:rPr>
              <a:t>ausea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l" rtl="0">
              <a:buNone/>
              <a:defRPr sz="2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  I</a:t>
            </a:r>
            <a:r>
              <a:rPr lang="en-US" dirty="0" smtClean="0">
                <a:solidFill>
                  <a:schemeClr val="tx1"/>
                </a:solidFill>
              </a:rPr>
              <a:t>nsomnia 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l" rtl="0">
              <a:buNone/>
              <a:defRPr sz="2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  V</a:t>
            </a:r>
            <a:r>
              <a:rPr lang="en-US" dirty="0" smtClean="0">
                <a:solidFill>
                  <a:schemeClr val="tx1"/>
                </a:solidFill>
              </a:rPr>
              <a:t>isual </a:t>
            </a:r>
            <a:r>
              <a:rPr lang="en-US" dirty="0">
                <a:solidFill>
                  <a:schemeClr val="tx1"/>
                </a:solidFill>
              </a:rPr>
              <a:t>disturbances</a:t>
            </a:r>
          </a:p>
          <a:p>
            <a:pPr marL="0" indent="0" algn="l" rtl="0">
              <a:buNone/>
            </a:pPr>
            <a:endParaRPr lang="ar-EG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55455"/>
            <a:ext cx="4688073" cy="349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9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564" y="364530"/>
            <a:ext cx="11846103" cy="578969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5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 Physical Benefits</a:t>
            </a:r>
          </a:p>
          <a:p>
            <a:pPr marL="0" indent="0" algn="l" rtl="0">
              <a:buNone/>
            </a:pPr>
            <a:r>
              <a:rPr lang="en-US" sz="5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54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Two hours after you quit, the amount of nicotine in your bloodstream will drop by half.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 Eight hours after quitting, there will be more oxygen in your body and your blood pressure will begin to lower.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 Your risk of developing cancer, heart disease, stroke and ulcers will go down.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You will be protecting your family from the dangers of second-hand smoke.</a:t>
            </a:r>
          </a:p>
          <a:p>
            <a:pPr lvl="1"/>
            <a:endParaRPr lang="ar-EG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15" y="154113"/>
            <a:ext cx="11825555" cy="6452170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tx1"/>
                </a:solidFill>
              </a:rPr>
              <a:t>If </a:t>
            </a:r>
            <a:r>
              <a:rPr lang="en-US" sz="2800" dirty="0" smtClean="0">
                <a:solidFill>
                  <a:schemeClr val="tx1"/>
                </a:solidFill>
              </a:rPr>
              <a:t>you are pregnant</a:t>
            </a:r>
            <a:r>
              <a:rPr lang="en-US" sz="2800" dirty="0">
                <a:solidFill>
                  <a:schemeClr val="tx1"/>
                </a:solidFill>
              </a:rPr>
              <a:t>, you will help prevent complications such as miscarriage and premature delivery, and your baby will more likely have a normal birth weight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Food will taste better and your sense of smell will improve.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Your teeth will be less stained.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You will have more energy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Physical activities will be easier and more enjoyable.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82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S</a:t>
            </a:r>
            <a:r>
              <a:rPr lang="en-US" dirty="0" smtClean="0"/>
              <a:t>ummary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4386" y="1857055"/>
            <a:ext cx="12192000" cy="47492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Quitting starts with self approaching and cooperation with the physician’s advices including pharmacological tools then follow-ups as advised by the physician.</a:t>
            </a:r>
            <a:endParaRPr lang="ar-EG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10" y="2150153"/>
            <a:ext cx="10972800" cy="1600200"/>
          </a:xfrm>
        </p:spPr>
        <p:txBody>
          <a:bodyPr/>
          <a:lstStyle/>
          <a:p>
            <a:r>
              <a:rPr lang="en-US" sz="7200" dirty="0" smtClean="0"/>
              <a:t>Case based discussion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170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5300" y="482601"/>
            <a:ext cx="10972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27 year-old male visits the PHC clinic. He is willing and ready to quit from smoking.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How to approach this patient?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1- Taking history of smoking </a:t>
            </a:r>
            <a:r>
              <a:rPr lang="en-US" sz="3200" b="1" dirty="0" smtClean="0">
                <a:solidFill>
                  <a:schemeClr val="tx1"/>
                </a:solidFill>
              </a:rPr>
              <a:t>(type, numbers per day, comorbidities, for how long, If tried to quit before?, other smokers at home/work place?)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2- Assess the patient willing </a:t>
            </a:r>
            <a:r>
              <a:rPr lang="en-US" sz="3200" b="1" dirty="0" smtClean="0">
                <a:solidFill>
                  <a:schemeClr val="tx1"/>
                </a:solidFill>
              </a:rPr>
              <a:t>(START?)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ar-EG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0500" y="177801"/>
            <a:ext cx="10972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From the history we found that this patient smokes 10 cigarette per day for the last 5 years and he has a history of multiple seizures attacks and he is on medications.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We start the management with advices </a:t>
            </a:r>
            <a:r>
              <a:rPr lang="en-US" sz="3200" b="1" dirty="0" smtClean="0">
                <a:solidFill>
                  <a:schemeClr val="tx1"/>
                </a:solidFill>
              </a:rPr>
              <a:t>(mention?)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Start pharmacotherapy </a:t>
            </a:r>
            <a:r>
              <a:rPr lang="en-US" sz="3200" b="1" dirty="0" smtClean="0">
                <a:solidFill>
                  <a:schemeClr val="tx1"/>
                </a:solidFill>
              </a:rPr>
              <a:t>(What should we give him?)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AVOID bupropion </a:t>
            </a:r>
            <a:r>
              <a:rPr lang="en-US" sz="3200" b="1" dirty="0" smtClean="0">
                <a:solidFill>
                  <a:schemeClr val="tx1"/>
                </a:solidFill>
              </a:rPr>
              <a:t>(WHY?)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Follow-up</a:t>
            </a:r>
            <a:endParaRPr lang="ar-EG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6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87" y="1787704"/>
            <a:ext cx="10972800" cy="1600200"/>
          </a:xfrm>
        </p:spPr>
        <p:txBody>
          <a:bodyPr/>
          <a:lstStyle/>
          <a:p>
            <a:r>
              <a:rPr lang="en-US" sz="7200" dirty="0"/>
              <a:t>Substance Abuse</a:t>
            </a:r>
          </a:p>
        </p:txBody>
      </p:sp>
    </p:spTree>
    <p:extLst>
      <p:ext uri="{BB962C8B-B14F-4D97-AF65-F5344CB8AC3E}">
        <p14:creationId xmlns:p14="http://schemas.microsoft.com/office/powerpoint/2010/main" val="37567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OVERVIEW</a:t>
            </a:r>
            <a:r>
              <a:rPr lang="en-US" dirty="0">
                <a:solidFill>
                  <a:schemeClr val="tx1"/>
                </a:solidFill>
              </a:rPr>
              <a:t> — Substance use disorders (SUD) are easy to recognize in the patient who has just been arrested for a motor vehicle violation or who presents with a request to discontinue using drugs.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denial is a significant barrier to identifying patients needing help for SUD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3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326" y="778269"/>
            <a:ext cx="11000198" cy="5488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●</a:t>
            </a:r>
            <a:r>
              <a:rPr lang="en-US" sz="3200" b="1" dirty="0">
                <a:solidFill>
                  <a:schemeClr val="tx1"/>
                </a:solidFill>
              </a:rPr>
              <a:t>Risky use</a:t>
            </a:r>
            <a:r>
              <a:rPr lang="en-US" sz="3200" dirty="0">
                <a:solidFill>
                  <a:schemeClr val="tx1"/>
                </a:solidFill>
              </a:rPr>
              <a:t> —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characterized </a:t>
            </a:r>
            <a:r>
              <a:rPr lang="en-US" sz="3200" dirty="0">
                <a:solidFill>
                  <a:schemeClr val="tx1"/>
                </a:solidFill>
              </a:rPr>
              <a:t>by consumption amounts that increase the likelihood of health consequences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●</a:t>
            </a:r>
            <a:r>
              <a:rPr lang="en-US" sz="3200" b="1" dirty="0">
                <a:solidFill>
                  <a:schemeClr val="tx1"/>
                </a:solidFill>
              </a:rPr>
              <a:t>Physical dependence</a:t>
            </a:r>
            <a:r>
              <a:rPr lang="en-US" sz="3200" dirty="0">
                <a:solidFill>
                  <a:schemeClr val="tx1"/>
                </a:solidFill>
              </a:rPr>
              <a:t> —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A </a:t>
            </a:r>
            <a:r>
              <a:rPr lang="en-US" sz="3200" dirty="0">
                <a:solidFill>
                  <a:schemeClr val="tx1"/>
                </a:solidFill>
              </a:rPr>
              <a:t>state of adaptation that is manifested by a withdrawal syndrome that can be produced by abrupt cessation of a substance or by tolerance to the substance.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9" y="387849"/>
            <a:ext cx="12031037" cy="6290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Q3: When </a:t>
            </a:r>
            <a:r>
              <a:rPr lang="en-US" sz="4000" b="1" dirty="0">
                <a:solidFill>
                  <a:schemeClr val="tx1"/>
                </a:solidFill>
              </a:rPr>
              <a:t>it is contraindicated </a:t>
            </a:r>
            <a:r>
              <a:rPr lang="en-US" sz="4000" b="1" dirty="0" smtClean="0">
                <a:solidFill>
                  <a:schemeClr val="tx1"/>
                </a:solidFill>
              </a:rPr>
              <a:t>to use  </a:t>
            </a:r>
            <a:r>
              <a:rPr lang="en-US" sz="4000" b="1" dirty="0">
                <a:solidFill>
                  <a:schemeClr val="tx1"/>
                </a:solidFill>
              </a:rPr>
              <a:t>Bupropion</a:t>
            </a:r>
            <a:r>
              <a:rPr lang="en-US" sz="4000" b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pPr marL="742950" indent="-742950">
              <a:buAutoNum type="alphaUcPeriod"/>
            </a:pPr>
            <a:r>
              <a:rPr lang="en-US" sz="4000" dirty="0">
                <a:solidFill>
                  <a:schemeClr val="tx1"/>
                </a:solidFill>
              </a:rPr>
              <a:t>Heart disease</a:t>
            </a:r>
          </a:p>
          <a:p>
            <a:pPr marL="742950" indent="-742950">
              <a:buAutoNum type="alphaUcPeriod"/>
            </a:pPr>
            <a:r>
              <a:rPr lang="en-US" sz="4000" dirty="0">
                <a:solidFill>
                  <a:schemeClr val="tx1"/>
                </a:solidFill>
              </a:rPr>
              <a:t>Seizure</a:t>
            </a:r>
          </a:p>
          <a:p>
            <a:pPr marL="742950" indent="-742950">
              <a:buAutoNum type="alphaUcPeriod"/>
            </a:pPr>
            <a:r>
              <a:rPr lang="en-US" sz="4000" dirty="0">
                <a:solidFill>
                  <a:schemeClr val="tx1"/>
                </a:solidFill>
              </a:rPr>
              <a:t>Kidney stones</a:t>
            </a:r>
          </a:p>
          <a:p>
            <a:pPr marL="742950" indent="-742950">
              <a:buAutoNum type="alphaUcPeriod"/>
            </a:pPr>
            <a:r>
              <a:rPr lang="en-US" sz="4000" dirty="0">
                <a:solidFill>
                  <a:schemeClr val="tx1"/>
                </a:solidFill>
              </a:rPr>
              <a:t>Peptic ulcer </a:t>
            </a:r>
          </a:p>
          <a:p>
            <a:pPr marL="742950" indent="-742950">
              <a:buAutoNum type="alphaUcPeriod"/>
            </a:pP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77" y="952929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●</a:t>
            </a:r>
            <a:r>
              <a:rPr lang="en-US" sz="2800" b="1" dirty="0">
                <a:solidFill>
                  <a:schemeClr val="tx1"/>
                </a:solidFill>
              </a:rPr>
              <a:t>Addiction</a:t>
            </a:r>
            <a:r>
              <a:rPr lang="en-US" sz="2800" dirty="0">
                <a:solidFill>
                  <a:schemeClr val="tx1"/>
                </a:solidFill>
              </a:rPr>
              <a:t> — A primary, chronic, </a:t>
            </a:r>
            <a:r>
              <a:rPr lang="en-US" sz="2800" dirty="0" err="1">
                <a:solidFill>
                  <a:schemeClr val="tx1"/>
                </a:solidFill>
              </a:rPr>
              <a:t>neurobiologic</a:t>
            </a:r>
            <a:r>
              <a:rPr lang="en-US" sz="2800" dirty="0">
                <a:solidFill>
                  <a:schemeClr val="tx1"/>
                </a:solidFill>
              </a:rPr>
              <a:t> disease, with psychosocial, and environmental factors influencing its development and manifestations. Addiction is characterized by behaviors that include impaired control over substance use, compulsive use, continued use despite harm, and craving [</a:t>
            </a:r>
            <a:r>
              <a:rPr lang="en-US" sz="2800" u="sng" dirty="0">
                <a:solidFill>
                  <a:schemeClr val="tx1"/>
                </a:solidFill>
                <a:hlinkClick r:id="rId2"/>
              </a:rPr>
              <a:t>5</a:t>
            </a:r>
            <a:r>
              <a:rPr lang="en-US" sz="2800" dirty="0" smtClean="0">
                <a:solidFill>
                  <a:schemeClr val="tx1"/>
                </a:solidFill>
              </a:rPr>
              <a:t>].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●</a:t>
            </a:r>
            <a:r>
              <a:rPr lang="en-US" sz="2800" b="1" dirty="0">
                <a:solidFill>
                  <a:schemeClr val="tx1"/>
                </a:solidFill>
              </a:rPr>
              <a:t>Unhealthy alcohol or other drug use</a:t>
            </a:r>
            <a:r>
              <a:rPr lang="en-US" sz="2800" dirty="0">
                <a:solidFill>
                  <a:schemeClr val="tx1"/>
                </a:solidFill>
              </a:rPr>
              <a:t> — Unhealthy use refers to the spectrum of use that can result in health consequences.</a:t>
            </a:r>
            <a:endParaRPr lang="ar-SA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9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smtClean="0"/>
              <a:t>Factors lead to SUD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Financial </a:t>
            </a:r>
            <a:r>
              <a:rPr lang="en-US" dirty="0" smtClean="0">
                <a:solidFill>
                  <a:schemeClr val="tx1"/>
                </a:solidFill>
              </a:rPr>
              <a:t>problems</a:t>
            </a:r>
            <a:endParaRPr lang="en-US" dirty="0">
              <a:solidFill>
                <a:schemeClr val="tx1"/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Problems at school or at </a:t>
            </a:r>
            <a:r>
              <a:rPr lang="en-US" dirty="0" smtClean="0">
                <a:solidFill>
                  <a:schemeClr val="tx1"/>
                </a:solidFill>
              </a:rPr>
              <a:t>work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Parents who have the same problem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Traumatic accidents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Smoking and caffeine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Friends (F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M)</a:t>
            </a:r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Health care worker</a:t>
            </a:r>
          </a:p>
          <a:p>
            <a:r>
              <a:rPr lang="en-US" dirty="0">
                <a:solidFill>
                  <a:schemeClr val="tx1"/>
                </a:solidFill>
              </a:rPr>
              <a:t>Other gender friend who have SUD 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519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smtClean="0"/>
              <a:t>Types of substance abuse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199" y="1825624"/>
            <a:ext cx="10651435" cy="4548671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smtClean="0">
                <a:solidFill>
                  <a:schemeClr val="tx1"/>
                </a:solidFill>
              </a:rPr>
              <a:t>Alcohol :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FEATURES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strong need to </a:t>
            </a:r>
            <a:r>
              <a:rPr lang="en-US" dirty="0" smtClean="0">
                <a:solidFill>
                  <a:schemeClr val="tx1"/>
                </a:solidFill>
              </a:rPr>
              <a:t>drink - </a:t>
            </a:r>
            <a:r>
              <a:rPr lang="en-US" dirty="0">
                <a:solidFill>
                  <a:schemeClr val="tx1"/>
                </a:solidFill>
              </a:rPr>
              <a:t>Loss of </a:t>
            </a:r>
            <a:r>
              <a:rPr lang="en-US" dirty="0" smtClean="0">
                <a:solidFill>
                  <a:schemeClr val="tx1"/>
                </a:solidFill>
              </a:rPr>
              <a:t>control - Physical dependence (withdrawal symptoms) - </a:t>
            </a:r>
            <a:r>
              <a:rPr lang="en-US" dirty="0">
                <a:solidFill>
                  <a:schemeClr val="tx1"/>
                </a:solidFill>
              </a:rPr>
              <a:t>the need to drink more alcohol to feel the same </a:t>
            </a:r>
            <a:r>
              <a:rPr lang="en-US" dirty="0" smtClean="0">
                <a:solidFill>
                  <a:schemeClr val="tx1"/>
                </a:solidFill>
              </a:rPr>
              <a:t>effect</a:t>
            </a:r>
          </a:p>
          <a:p>
            <a:pPr marL="0" indent="0" algn="l" rtl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Treatment: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Behavioral </a:t>
            </a:r>
            <a:r>
              <a:rPr lang="en-US" dirty="0" smtClean="0">
                <a:solidFill>
                  <a:schemeClr val="tx1"/>
                </a:solidFill>
              </a:rPr>
              <a:t>Treatments – Medications(Naltrexone) - </a:t>
            </a:r>
            <a:r>
              <a:rPr lang="en-US" dirty="0">
                <a:solidFill>
                  <a:schemeClr val="tx1"/>
                </a:solidFill>
              </a:rPr>
              <a:t>Mutual-Support </a:t>
            </a:r>
            <a:r>
              <a:rPr lang="en-US" dirty="0" smtClean="0">
                <a:solidFill>
                  <a:schemeClr val="tx1"/>
                </a:solidFill>
              </a:rPr>
              <a:t>Groups</a:t>
            </a:r>
          </a:p>
          <a:p>
            <a:pPr marL="0" indent="0" algn="l" rtl="0">
              <a:buNone/>
            </a:pPr>
            <a:endParaRPr lang="ar-SA" dirty="0" smtClean="0">
              <a:solidFill>
                <a:schemeClr val="tx1"/>
              </a:solidFill>
            </a:endParaRP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328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04" y="256855"/>
            <a:ext cx="11027596" cy="586931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Opioid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FEATURES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pin point pupil – coma – respiratory depression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treatment 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Naloxone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ar-SA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Sympathomimetic: 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FEATURES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dilation </a:t>
            </a:r>
            <a:r>
              <a:rPr lang="en-US" dirty="0">
                <a:solidFill>
                  <a:schemeClr val="tx1"/>
                </a:solidFill>
              </a:rPr>
              <a:t>of the pupil – tachycardia – sweating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Treatment: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supportive </a:t>
            </a:r>
            <a:r>
              <a:rPr lang="en-US" dirty="0">
                <a:solidFill>
                  <a:schemeClr val="tx1"/>
                </a:solidFill>
              </a:rPr>
              <a:t>care – benzodiazepine.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As A Friend  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604592" y="2650435"/>
            <a:ext cx="471709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2"/>
              </a:rPr>
              <a:t>1955</a:t>
            </a:r>
            <a:endParaRPr lang="ar-SA" sz="1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2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As A Doctor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US" sz="2800" dirty="0">
                <a:solidFill>
                  <a:schemeClr val="tx1"/>
                </a:solidFill>
              </a:rPr>
              <a:t>detoxification (the process by which the body rids itself of a drug)</a:t>
            </a:r>
          </a:p>
          <a:p>
            <a:pPr algn="l" rtl="0" fontAlgn="base"/>
            <a:r>
              <a:rPr lang="en-US" sz="2800" dirty="0">
                <a:solidFill>
                  <a:schemeClr val="tx1"/>
                </a:solidFill>
              </a:rPr>
              <a:t>behavioral counseling</a:t>
            </a:r>
          </a:p>
          <a:p>
            <a:pPr algn="l" rtl="0" fontAlgn="base"/>
            <a:r>
              <a:rPr lang="en-US" sz="2800" dirty="0">
                <a:solidFill>
                  <a:schemeClr val="tx1"/>
                </a:solidFill>
              </a:rPr>
              <a:t>medication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 rtl="0" fontAlgn="base"/>
            <a:r>
              <a:rPr lang="en-US" sz="2800" dirty="0" smtClean="0">
                <a:solidFill>
                  <a:schemeClr val="tx1"/>
                </a:solidFill>
              </a:rPr>
              <a:t>evaluation </a:t>
            </a:r>
            <a:r>
              <a:rPr lang="en-US" sz="2800" dirty="0">
                <a:solidFill>
                  <a:schemeClr val="tx1"/>
                </a:solidFill>
              </a:rPr>
              <a:t>and treatment for co-occurring mental health issues such as depression and anxiety</a:t>
            </a:r>
          </a:p>
          <a:p>
            <a:pPr algn="l" rtl="0" fontAlgn="base"/>
            <a:r>
              <a:rPr lang="en-US" sz="2800" dirty="0">
                <a:solidFill>
                  <a:schemeClr val="tx1"/>
                </a:solidFill>
              </a:rPr>
              <a:t>long-term follow-up to prevent relapse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633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438151"/>
            <a:ext cx="11620500" cy="5688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Q1: What is the most common diseases developed secondary to smoking?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/>
                </a:solidFill>
              </a:rPr>
              <a:t>Cancer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/>
                </a:solidFill>
              </a:rPr>
              <a:t>Cardiovascular diseases 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/>
                </a:solidFill>
              </a:rPr>
              <a:t>Respiratory diseases 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/>
                </a:solidFill>
              </a:rPr>
              <a:t>GI diseases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438151"/>
            <a:ext cx="11620500" cy="5688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Q2: What is the medication that is used for alcohol abuse?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/>
                </a:solidFill>
              </a:rPr>
              <a:t>Naloxone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/>
                </a:solidFill>
              </a:rPr>
              <a:t>Benzodiazepine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/>
                </a:solidFill>
              </a:rPr>
              <a:t>Naltrexone</a:t>
            </a:r>
          </a:p>
          <a:p>
            <a:pPr marL="742950" indent="-742950">
              <a:buAutoNum type="alphaUcPeriod"/>
            </a:pPr>
            <a:r>
              <a:rPr lang="en-US" sz="4000" dirty="0" err="1">
                <a:solidFill>
                  <a:schemeClr val="tx1"/>
                </a:solidFill>
              </a:rPr>
              <a:t>Physostigmine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742950" indent="-742950">
              <a:buAutoNum type="alphaUcPeriod"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7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9" y="387849"/>
            <a:ext cx="12031037" cy="6290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Q3: When </a:t>
            </a:r>
            <a:r>
              <a:rPr lang="en-US" sz="4000" b="1" dirty="0">
                <a:solidFill>
                  <a:schemeClr val="tx1"/>
                </a:solidFill>
              </a:rPr>
              <a:t>it is contraindicated </a:t>
            </a:r>
            <a:r>
              <a:rPr lang="en-US" sz="4000" b="1" dirty="0" smtClean="0">
                <a:solidFill>
                  <a:schemeClr val="tx1"/>
                </a:solidFill>
              </a:rPr>
              <a:t>to use  </a:t>
            </a:r>
            <a:r>
              <a:rPr lang="en-US" sz="4000" b="1" dirty="0">
                <a:solidFill>
                  <a:schemeClr val="tx1"/>
                </a:solidFill>
              </a:rPr>
              <a:t>Bupropion</a:t>
            </a:r>
            <a:r>
              <a:rPr lang="en-US" sz="4000" b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pPr marL="742950" indent="-742950">
              <a:buAutoNum type="alphaUcPeriod"/>
            </a:pPr>
            <a:r>
              <a:rPr lang="en-US" sz="4000" dirty="0">
                <a:solidFill>
                  <a:schemeClr val="tx1"/>
                </a:solidFill>
              </a:rPr>
              <a:t>Heart disease</a:t>
            </a:r>
          </a:p>
          <a:p>
            <a:pPr marL="742950" indent="-742950">
              <a:buAutoNum type="alphaUcPeriod"/>
            </a:pPr>
            <a:r>
              <a:rPr lang="en-US" sz="4000" dirty="0">
                <a:solidFill>
                  <a:schemeClr val="tx1"/>
                </a:solidFill>
              </a:rPr>
              <a:t>Seizure</a:t>
            </a:r>
          </a:p>
          <a:p>
            <a:pPr marL="742950" indent="-742950">
              <a:buAutoNum type="alphaUcPeriod"/>
            </a:pPr>
            <a:r>
              <a:rPr lang="en-US" sz="4000" dirty="0">
                <a:solidFill>
                  <a:schemeClr val="tx1"/>
                </a:solidFill>
              </a:rPr>
              <a:t>Kidney stones</a:t>
            </a:r>
          </a:p>
          <a:p>
            <a:pPr marL="742950" indent="-742950">
              <a:buAutoNum type="alphaUcPeriod"/>
            </a:pPr>
            <a:r>
              <a:rPr lang="en-US" sz="4000" dirty="0">
                <a:solidFill>
                  <a:schemeClr val="tx1"/>
                </a:solidFill>
              </a:rPr>
              <a:t>Peptic ulcer </a:t>
            </a:r>
          </a:p>
          <a:p>
            <a:pPr marL="742950" indent="-742950">
              <a:buAutoNum type="alphaUcPeriod"/>
            </a:pP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11" y="120722"/>
            <a:ext cx="11945420" cy="631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Q4: </a:t>
            </a:r>
            <a:r>
              <a:rPr lang="en-US" sz="4000" b="1" dirty="0">
                <a:solidFill>
                  <a:schemeClr val="tx1"/>
                </a:solidFill>
              </a:rPr>
              <a:t>what is the </a:t>
            </a:r>
            <a:r>
              <a:rPr lang="en-US" sz="4000" b="1" dirty="0" smtClean="0">
                <a:solidFill>
                  <a:schemeClr val="tx1"/>
                </a:solidFill>
              </a:rPr>
              <a:t>most effective </a:t>
            </a:r>
            <a:r>
              <a:rPr lang="en-US" sz="4000" b="1" dirty="0">
                <a:solidFill>
                  <a:schemeClr val="tx1"/>
                </a:solidFill>
              </a:rPr>
              <a:t>way for smokers to quit</a:t>
            </a:r>
            <a:r>
              <a:rPr lang="en-US" sz="4000" b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300" dirty="0" smtClean="0">
                <a:solidFill>
                  <a:schemeClr val="tx1"/>
                </a:solidFill>
              </a:rPr>
              <a:t>A. Sudden </a:t>
            </a:r>
            <a:r>
              <a:rPr lang="en-US" sz="4300" dirty="0">
                <a:solidFill>
                  <a:schemeClr val="tx1"/>
                </a:solidFill>
              </a:rPr>
              <a:t>withdrawal</a:t>
            </a:r>
          </a:p>
          <a:p>
            <a:pPr marL="0" indent="0">
              <a:buNone/>
            </a:pPr>
            <a:r>
              <a:rPr lang="en-US" sz="4300" dirty="0" smtClean="0">
                <a:solidFill>
                  <a:schemeClr val="tx1"/>
                </a:solidFill>
              </a:rPr>
              <a:t>B. Following </a:t>
            </a:r>
            <a:r>
              <a:rPr lang="en-US" sz="4300" dirty="0">
                <a:solidFill>
                  <a:schemeClr val="tx1"/>
                </a:solidFill>
              </a:rPr>
              <a:t>Doctor advices</a:t>
            </a:r>
          </a:p>
          <a:p>
            <a:pPr marL="0" indent="0">
              <a:buNone/>
            </a:pPr>
            <a:r>
              <a:rPr lang="en-US" sz="4300" dirty="0" smtClean="0">
                <a:solidFill>
                  <a:schemeClr val="tx1"/>
                </a:solidFill>
              </a:rPr>
              <a:t>C. Family </a:t>
            </a:r>
            <a:r>
              <a:rPr lang="en-US" sz="4300" dirty="0">
                <a:solidFill>
                  <a:schemeClr val="tx1"/>
                </a:solidFill>
              </a:rPr>
              <a:t>support</a:t>
            </a:r>
          </a:p>
          <a:p>
            <a:pPr marL="0" indent="0">
              <a:buNone/>
            </a:pPr>
            <a:r>
              <a:rPr lang="en-US" sz="4300" dirty="0" smtClean="0">
                <a:solidFill>
                  <a:schemeClr val="tx1"/>
                </a:solidFill>
              </a:rPr>
              <a:t>D. Following </a:t>
            </a:r>
            <a:r>
              <a:rPr lang="en-US" sz="4300" dirty="0">
                <a:solidFill>
                  <a:schemeClr val="tx1"/>
                </a:solidFill>
              </a:rPr>
              <a:t>peer advices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7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11" y="120722"/>
            <a:ext cx="11945420" cy="631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Q4: </a:t>
            </a:r>
            <a:r>
              <a:rPr lang="en-US" sz="4000" b="1" dirty="0">
                <a:solidFill>
                  <a:schemeClr val="tx1"/>
                </a:solidFill>
              </a:rPr>
              <a:t>W</a:t>
            </a:r>
            <a:r>
              <a:rPr lang="en-US" sz="4000" b="1" dirty="0" smtClean="0">
                <a:solidFill>
                  <a:schemeClr val="tx1"/>
                </a:solidFill>
              </a:rPr>
              <a:t>hat </a:t>
            </a:r>
            <a:r>
              <a:rPr lang="en-US" sz="4000" b="1" dirty="0">
                <a:solidFill>
                  <a:schemeClr val="tx1"/>
                </a:solidFill>
              </a:rPr>
              <a:t>is the </a:t>
            </a:r>
            <a:r>
              <a:rPr lang="en-US" sz="4000" b="1" dirty="0" smtClean="0">
                <a:solidFill>
                  <a:schemeClr val="tx1"/>
                </a:solidFill>
              </a:rPr>
              <a:t>most effective </a:t>
            </a:r>
            <a:r>
              <a:rPr lang="en-US" sz="4000" b="1" dirty="0">
                <a:solidFill>
                  <a:schemeClr val="tx1"/>
                </a:solidFill>
              </a:rPr>
              <a:t>way for smokers to quit</a:t>
            </a:r>
            <a:r>
              <a:rPr lang="en-US" sz="4000" b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300" dirty="0" smtClean="0">
                <a:solidFill>
                  <a:schemeClr val="tx1"/>
                </a:solidFill>
              </a:rPr>
              <a:t>A. Sudden </a:t>
            </a:r>
            <a:r>
              <a:rPr lang="en-US" sz="4300" dirty="0">
                <a:solidFill>
                  <a:schemeClr val="tx1"/>
                </a:solidFill>
              </a:rPr>
              <a:t>withdrawal</a:t>
            </a:r>
          </a:p>
          <a:p>
            <a:pPr marL="0" indent="0">
              <a:buNone/>
            </a:pPr>
            <a:r>
              <a:rPr lang="en-US" sz="4300" dirty="0" smtClean="0">
                <a:solidFill>
                  <a:schemeClr val="tx1"/>
                </a:solidFill>
              </a:rPr>
              <a:t>B. Following </a:t>
            </a:r>
            <a:r>
              <a:rPr lang="en-US" sz="4300" dirty="0">
                <a:solidFill>
                  <a:schemeClr val="tx1"/>
                </a:solidFill>
              </a:rPr>
              <a:t>Doctor advices</a:t>
            </a:r>
          </a:p>
          <a:p>
            <a:pPr marL="0" indent="0">
              <a:buNone/>
            </a:pPr>
            <a:r>
              <a:rPr lang="en-US" sz="4300" dirty="0" smtClean="0">
                <a:solidFill>
                  <a:schemeClr val="tx1"/>
                </a:solidFill>
              </a:rPr>
              <a:t>C. Family </a:t>
            </a:r>
            <a:r>
              <a:rPr lang="en-US" sz="4300" dirty="0">
                <a:solidFill>
                  <a:schemeClr val="tx1"/>
                </a:solidFill>
              </a:rPr>
              <a:t>support</a:t>
            </a:r>
          </a:p>
          <a:p>
            <a:pPr marL="0" indent="0">
              <a:buNone/>
            </a:pPr>
            <a:r>
              <a:rPr lang="en-US" sz="4300" dirty="0" smtClean="0">
                <a:solidFill>
                  <a:schemeClr val="tx1"/>
                </a:solidFill>
              </a:rPr>
              <a:t>D. Following </a:t>
            </a:r>
            <a:r>
              <a:rPr lang="en-US" sz="4300" dirty="0">
                <a:solidFill>
                  <a:schemeClr val="tx1"/>
                </a:solidFill>
              </a:rPr>
              <a:t>peer advices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 smtClean="0">
                <a:hlinkClick r:id="rId2"/>
              </a:rPr>
              <a:t>http://www.who.int/tobacco/surveillance/policy/country_profile/sau.pdf</a:t>
            </a:r>
            <a:endParaRPr lang="en-US" sz="1400" dirty="0" smtClean="0"/>
          </a:p>
          <a:p>
            <a:r>
              <a:rPr lang="en-US" sz="1400" dirty="0">
                <a:hlinkClick r:id="rId3"/>
              </a:rPr>
              <a:t>https://www.cdc.gov/tobacco/data_statistics/fact_sheets/health_effects/effects_cig_smoking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4"/>
              </a:rPr>
              <a:t>https://www.cdc.gov/tobacco/data_statistics/fact_sheets/secondhand_smoke/health_effects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r>
              <a:rPr lang="en-US" sz="1400" dirty="0" err="1" smtClean="0"/>
              <a:t>Silagy</a:t>
            </a:r>
            <a:r>
              <a:rPr lang="en-US" sz="1400" dirty="0" smtClean="0"/>
              <a:t> </a:t>
            </a:r>
            <a:r>
              <a:rPr lang="en-US" sz="1400" dirty="0"/>
              <a:t>C, </a:t>
            </a:r>
            <a:r>
              <a:rPr lang="en-US" sz="1400" dirty="0" err="1"/>
              <a:t>Ketteridge</a:t>
            </a:r>
            <a:r>
              <a:rPr lang="en-US" sz="1400" dirty="0"/>
              <a:t> S. Physician advice for smoking cessation. The Cochrane Library 1998.</a:t>
            </a:r>
          </a:p>
          <a:p>
            <a:r>
              <a:rPr lang="en-US" sz="1400" dirty="0" smtClean="0"/>
              <a:t>National </a:t>
            </a:r>
            <a:r>
              <a:rPr lang="en-US" sz="1400" dirty="0"/>
              <a:t>Health Service Executive. Smoking cessation guidelines for health professionals. Thorax 1998; (54 </a:t>
            </a:r>
            <a:r>
              <a:rPr lang="en-US" sz="1400" dirty="0" err="1"/>
              <a:t>Suppl</a:t>
            </a:r>
            <a:r>
              <a:rPr lang="en-US" sz="1400" dirty="0"/>
              <a:t>): S1-S19</a:t>
            </a:r>
          </a:p>
          <a:p>
            <a:r>
              <a:rPr lang="en-US" sz="1400" dirty="0" smtClean="0"/>
              <a:t>Goldberg </a:t>
            </a:r>
            <a:r>
              <a:rPr lang="en-US" sz="1400" dirty="0"/>
              <a:t>DN et al. Physician delivery of smoking-cessation advice based on the stages-of-change model. Am J </a:t>
            </a:r>
            <a:r>
              <a:rPr lang="en-US" sz="1400" dirty="0" err="1"/>
              <a:t>Prev</a:t>
            </a:r>
            <a:r>
              <a:rPr lang="en-US" sz="1400" dirty="0"/>
              <a:t> Med 1994; </a:t>
            </a:r>
            <a:r>
              <a:rPr lang="en-US" sz="1400" dirty="0" smtClean="0"/>
              <a:t>10:267-74</a:t>
            </a:r>
          </a:p>
          <a:p>
            <a:r>
              <a:rPr lang="en-US" sz="1400" b="1" dirty="0"/>
              <a:t>Substance use disorder: Principles for recognition and assessment in general medical care</a:t>
            </a:r>
          </a:p>
          <a:p>
            <a:r>
              <a:rPr lang="en-US" sz="1400" dirty="0">
                <a:hlinkClick r:id="rId5"/>
              </a:rPr>
              <a:t>https://medlineplus.gov/alcoholismandalcoholabuse.html</a:t>
            </a:r>
            <a:endParaRPr lang="en-US" sz="1400" dirty="0"/>
          </a:p>
          <a:p>
            <a:r>
              <a:rPr lang="en-US" sz="1400" dirty="0"/>
              <a:t>National Institute on Alcohol Abuse and Alcoholism</a:t>
            </a:r>
          </a:p>
          <a:p>
            <a:r>
              <a:rPr lang="en-US" sz="1400" dirty="0"/>
              <a:t>3rd year </a:t>
            </a:r>
            <a:r>
              <a:rPr lang="en-US" sz="1400" dirty="0" smtClean="0"/>
              <a:t>toxicology</a:t>
            </a:r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www.quit.org.au/staying-quit/managing-nicotine-withdrawal</a:t>
            </a:r>
            <a:endParaRPr lang="en-US" sz="1400" dirty="0" smtClean="0"/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www.cancer.org/healthy/stayawayfromtobacco/quitting-smoking-help-for-cravings-and-tough-situations</a:t>
            </a:r>
            <a:endParaRPr lang="en-US" sz="1400" dirty="0" smtClean="0"/>
          </a:p>
          <a:p>
            <a:r>
              <a:rPr lang="en-US" sz="1400" dirty="0">
                <a:hlinkClick r:id="rId8"/>
              </a:rPr>
              <a:t>https://www.nice.org.uk/guidance/ph10/chapter/4-Recommendations#pharmocotherapies-and-other-treatments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</a:t>
            </a:r>
            <a:endParaRPr lang="en-US" sz="1400" dirty="0"/>
          </a:p>
          <a:p>
            <a:pPr marL="0" indent="0">
              <a:buNone/>
            </a:pPr>
            <a:endParaRPr lang="ar-EG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Tobacco use is one of the main risk factors for a number of chronic diseases, including cancer, lung diseases, and cardiovascular diseases</a:t>
            </a:r>
            <a:r>
              <a:rPr lang="en-US" sz="4000" dirty="0" smtClean="0"/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28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2663" y="0"/>
            <a:ext cx="10972800" cy="940526"/>
          </a:xfrm>
        </p:spPr>
        <p:txBody>
          <a:bodyPr/>
          <a:lstStyle/>
          <a:p>
            <a:r>
              <a:rPr lang="en-US" dirty="0" smtClean="0"/>
              <a:t>Types of Tobacco</a:t>
            </a:r>
            <a:endParaRPr lang="ar-EG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12000" r="73952" b="52000"/>
          <a:stretch/>
        </p:blipFill>
        <p:spPr>
          <a:xfrm>
            <a:off x="849085" y="1306286"/>
            <a:ext cx="1972491" cy="246888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97623" y="1306286"/>
            <a:ext cx="24754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Cigarettes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1143" r="33857" b="42095"/>
          <a:stretch/>
        </p:blipFill>
        <p:spPr>
          <a:xfrm>
            <a:off x="4153989" y="1306286"/>
            <a:ext cx="2847704" cy="252113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9" t="26285" r="1666" b="46476"/>
          <a:stretch/>
        </p:blipFill>
        <p:spPr>
          <a:xfrm>
            <a:off x="8321040" y="1306286"/>
            <a:ext cx="2782388" cy="25024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9" t="66095" r="33810"/>
          <a:stretch/>
        </p:blipFill>
        <p:spPr>
          <a:xfrm>
            <a:off x="4153989" y="4193178"/>
            <a:ext cx="2836843" cy="197249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4" y="4019824"/>
            <a:ext cx="2050599" cy="2050599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636676" y="3949323"/>
            <a:ext cx="24754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Shisha</a:t>
            </a:r>
            <a:endParaRPr lang="ar-SA" sz="3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4203367"/>
            <a:ext cx="2798335" cy="1867056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8482500" y="5485648"/>
            <a:ext cx="24754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E-Cigarettes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0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578" y="1797978"/>
            <a:ext cx="10363200" cy="183565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Epidemiology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177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297</TotalTime>
  <Words>2028</Words>
  <Application>Microsoft Office PowerPoint</Application>
  <PresentationFormat>Custom</PresentationFormat>
  <Paragraphs>373</Paragraphs>
  <Slides>60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Executive</vt:lpstr>
      <vt:lpstr>Smoking and substance abuse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Tobacco</vt:lpstr>
      <vt:lpstr>Epidemiology</vt:lpstr>
      <vt:lpstr>PowerPoint Presentation</vt:lpstr>
      <vt:lpstr>PowerPoint Presentation</vt:lpstr>
      <vt:lpstr>PowerPoint Presentation</vt:lpstr>
      <vt:lpstr>PowerPoint Presentation</vt:lpstr>
      <vt:lpstr>Risks of smoking</vt:lpstr>
      <vt:lpstr>PowerPoint Presentation</vt:lpstr>
      <vt:lpstr>Health Effects of Secondhand Smoke</vt:lpstr>
      <vt:lpstr>PowerPoint Presentation</vt:lpstr>
      <vt:lpstr>Role of PHC  “smoking cessation clinics” and  “Approaching smokers to quit”</vt:lpstr>
      <vt:lpstr>PHC “smoking cessation clinics” role</vt:lpstr>
      <vt:lpstr>Getting ready to quit   “ self approachment ”</vt:lpstr>
      <vt:lpstr>Dealing with smokers whom are not considering about quitting:</vt:lpstr>
      <vt:lpstr>Dealing with smokers whom are considering about quitting:</vt:lpstr>
      <vt:lpstr>Dealing with smokers whom are ready to quit:</vt:lpstr>
      <vt:lpstr>Dealing with already quitted smokers:</vt:lpstr>
      <vt:lpstr>PowerPoint Presentation</vt:lpstr>
      <vt:lpstr>PowerPoint Presentation</vt:lpstr>
      <vt:lpstr>Withdrawal  and  Pharmacological tools ( Nicotine prep, Bupropion, Varenicline )</vt:lpstr>
      <vt:lpstr>Withdrawal</vt:lpstr>
      <vt:lpstr>PowerPoint Presentation</vt:lpstr>
      <vt:lpstr>Pharmacological tools:</vt:lpstr>
      <vt:lpstr>PowerPoint Presentation</vt:lpstr>
      <vt:lpstr>NRT</vt:lpstr>
      <vt:lpstr>PowerPoint Presentation</vt:lpstr>
      <vt:lpstr>NRT</vt:lpstr>
      <vt:lpstr>PowerPoint Presentation</vt:lpstr>
      <vt:lpstr>NRT</vt:lpstr>
      <vt:lpstr>NRT</vt:lpstr>
      <vt:lpstr>Bupropion</vt:lpstr>
      <vt:lpstr>PowerPoint Presentation</vt:lpstr>
      <vt:lpstr>Varenicline</vt:lpstr>
      <vt:lpstr>PowerPoint Presentation</vt:lpstr>
      <vt:lpstr>PowerPoint Presentation</vt:lpstr>
      <vt:lpstr>In Summary</vt:lpstr>
      <vt:lpstr>Case based discussion</vt:lpstr>
      <vt:lpstr>PowerPoint Presentation</vt:lpstr>
      <vt:lpstr>PowerPoint Presentation</vt:lpstr>
      <vt:lpstr>Substance Abuse</vt:lpstr>
      <vt:lpstr>PowerPoint Presentation</vt:lpstr>
      <vt:lpstr>PowerPoint Presentation</vt:lpstr>
      <vt:lpstr>PowerPoint Presentation</vt:lpstr>
      <vt:lpstr>Factors lead to SUD</vt:lpstr>
      <vt:lpstr>Types of substance abuse</vt:lpstr>
      <vt:lpstr>PowerPoint Presentation</vt:lpstr>
      <vt:lpstr>As A Friend  </vt:lpstr>
      <vt:lpstr>As A Doctor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Smoking and substance abuse</dc:title>
  <dc:creator>Windows User</dc:creator>
  <cp:lastModifiedBy>Muhannad sw</cp:lastModifiedBy>
  <cp:revision>62</cp:revision>
  <dcterms:created xsi:type="dcterms:W3CDTF">2017-01-03T07:01:58Z</dcterms:created>
  <dcterms:modified xsi:type="dcterms:W3CDTF">2017-01-10T09:37:42Z</dcterms:modified>
</cp:coreProperties>
</file>