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4" r:id="rId1"/>
  </p:sldMasterIdLst>
  <p:sldIdLst>
    <p:sldId id="293" r:id="rId2"/>
    <p:sldId id="300" r:id="rId3"/>
    <p:sldId id="316" r:id="rId4"/>
    <p:sldId id="315" r:id="rId5"/>
    <p:sldId id="310" r:id="rId6"/>
    <p:sldId id="313" r:id="rId7"/>
    <p:sldId id="294" r:id="rId8"/>
    <p:sldId id="295" r:id="rId9"/>
    <p:sldId id="296" r:id="rId10"/>
    <p:sldId id="297" r:id="rId11"/>
    <p:sldId id="298" r:id="rId12"/>
    <p:sldId id="299" r:id="rId13"/>
    <p:sldId id="259" r:id="rId14"/>
    <p:sldId id="260" r:id="rId15"/>
    <p:sldId id="266" r:id="rId16"/>
    <p:sldId id="267" r:id="rId17"/>
    <p:sldId id="268" r:id="rId18"/>
    <p:sldId id="269" r:id="rId19"/>
    <p:sldId id="270" r:id="rId20"/>
    <p:sldId id="272" r:id="rId21"/>
    <p:sldId id="275" r:id="rId22"/>
    <p:sldId id="276" r:id="rId23"/>
    <p:sldId id="289" r:id="rId24"/>
    <p:sldId id="303" r:id="rId25"/>
    <p:sldId id="290" r:id="rId26"/>
    <p:sldId id="291" r:id="rId27"/>
    <p:sldId id="292" r:id="rId28"/>
    <p:sldId id="304" r:id="rId29"/>
    <p:sldId id="277" r:id="rId30"/>
    <p:sldId id="301" r:id="rId31"/>
    <p:sldId id="278" r:id="rId32"/>
    <p:sldId id="279" r:id="rId33"/>
    <p:sldId id="302" r:id="rId34"/>
    <p:sldId id="280" r:id="rId35"/>
    <p:sldId id="281" r:id="rId36"/>
    <p:sldId id="305" r:id="rId37"/>
    <p:sldId id="306" r:id="rId38"/>
    <p:sldId id="320" r:id="rId39"/>
    <p:sldId id="307" r:id="rId40"/>
    <p:sldId id="319" r:id="rId41"/>
    <p:sldId id="308" r:id="rId42"/>
    <p:sldId id="317" r:id="rId43"/>
    <p:sldId id="309" r:id="rId44"/>
    <p:sldId id="318" r:id="rId45"/>
    <p:sldId id="282" r:id="rId46"/>
    <p:sldId id="283" r:id="rId47"/>
    <p:sldId id="284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592"/>
  </p:normalViewPr>
  <p:slideViewPr>
    <p:cSldViewPr snapToGrid="0" snapToObjects="1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5FDC-B6FA-ED40-AA18-D019AEEA2FCE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7E37-83E9-844F-8A04-4B7F3827D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64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5FDC-B6FA-ED40-AA18-D019AEEA2FCE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7E37-83E9-844F-8A04-4B7F3827D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93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5FDC-B6FA-ED40-AA18-D019AEEA2FCE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7E37-83E9-844F-8A04-4B7F3827D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5FDC-B6FA-ED40-AA18-D019AEEA2FCE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7E37-83E9-844F-8A04-4B7F3827D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560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5FDC-B6FA-ED40-AA18-D019AEEA2FCE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7E37-83E9-844F-8A04-4B7F3827D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63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5FDC-B6FA-ED40-AA18-D019AEEA2FCE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7E37-83E9-844F-8A04-4B7F3827D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92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5FDC-B6FA-ED40-AA18-D019AEEA2FCE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7E37-83E9-844F-8A04-4B7F3827D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01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5FDC-B6FA-ED40-AA18-D019AEEA2FCE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7E37-83E9-844F-8A04-4B7F3827D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4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5FDC-B6FA-ED40-AA18-D019AEEA2FCE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7E37-83E9-844F-8A04-4B7F3827D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83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5FDC-B6FA-ED40-AA18-D019AEEA2FCE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7E37-83E9-844F-8A04-4B7F3827D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01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5FDC-B6FA-ED40-AA18-D019AEEA2FCE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7E37-83E9-844F-8A04-4B7F3827D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49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5FDC-B6FA-ED40-AA18-D019AEEA2FCE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7E37-83E9-844F-8A04-4B7F3827D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327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5FDC-B6FA-ED40-AA18-D019AEEA2FCE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7E37-83E9-844F-8A04-4B7F3827D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93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5FDC-B6FA-ED40-AA18-D019AEEA2FCE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7E37-83E9-844F-8A04-4B7F3827D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33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5FDC-B6FA-ED40-AA18-D019AEEA2FCE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7E37-83E9-844F-8A04-4B7F3827D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812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5FDC-B6FA-ED40-AA18-D019AEEA2FCE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7E37-83E9-844F-8A04-4B7F3827D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26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973D5FDC-B6FA-ED40-AA18-D019AEEA2FCE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62B07E37-83E9-844F-8A04-4B7F3827D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6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973D5FDC-B6FA-ED40-AA18-D019AEEA2FCE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2B07E37-83E9-844F-8A04-4B7F3827D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31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s://medlineplus.gov/healthscreening.html" TargetMode="External"/><Relationship Id="rId3" Type="http://schemas.openxmlformats.org/officeDocument/2006/relationships/hyperlink" Target="http://www.aafp.org/afp/2016/0115/p103.html" TargetMode="External"/><Relationship Id="rId7" Type="http://schemas.openxmlformats.org/officeDocument/2006/relationships/hyperlink" Target="https://www.iwh.on.ca/wrmb/primary-secondary-and-tertiary-prevention" TargetMode="External"/><Relationship Id="rId2" Type="http://schemas.openxmlformats.org/officeDocument/2006/relationships/hyperlink" Target="http://www.colorectal-cancer.ca/en/screening/fobt-and-fi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mro.who.int/about-who/public-health-functions/health-promotion-disease-prevention.html" TargetMode="External"/><Relationship Id="rId5" Type="http://schemas.openxmlformats.org/officeDocument/2006/relationships/hyperlink" Target="https://en.oxforddictionaries.com/definition/prevention" TargetMode="External"/><Relationship Id="rId4" Type="http://schemas.openxmlformats.org/officeDocument/2006/relationships/hyperlink" Target="http://healthvermont.gov/adap/prevention/prevention_fact.aspx#Definition" TargetMode="External"/><Relationship Id="rId9" Type="http://schemas.openxmlformats.org/officeDocument/2006/relationships/hyperlink" Target="https://www.uptodate.com/contents/search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6292" y="2947860"/>
            <a:ext cx="9144000" cy="610903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Screening and prevention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341340" y="4151871"/>
            <a:ext cx="40035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Amr Al-</a:t>
            </a:r>
            <a:r>
              <a:rPr lang="en-US" b="1" dirty="0" err="1" smtClean="0">
                <a:solidFill>
                  <a:srgbClr val="00B0F0"/>
                </a:solidFill>
              </a:rPr>
              <a:t>warthan</a:t>
            </a:r>
            <a:r>
              <a:rPr lang="en-US" b="1" dirty="0" smtClean="0">
                <a:solidFill>
                  <a:srgbClr val="00B0F0"/>
                </a:solidFill>
              </a:rPr>
              <a:t>.</a:t>
            </a:r>
          </a:p>
          <a:p>
            <a:endParaRPr lang="en-US" b="1" dirty="0">
              <a:solidFill>
                <a:srgbClr val="00B0F0"/>
              </a:solidFill>
            </a:endParaRPr>
          </a:p>
          <a:p>
            <a:r>
              <a:rPr lang="en-US" b="1" dirty="0" err="1" smtClean="0">
                <a:solidFill>
                  <a:srgbClr val="00B0F0"/>
                </a:solidFill>
              </a:rPr>
              <a:t>Yazeed</a:t>
            </a:r>
            <a:r>
              <a:rPr lang="en-US" b="1" dirty="0" smtClean="0">
                <a:solidFill>
                  <a:srgbClr val="00B0F0"/>
                </a:solidFill>
              </a:rPr>
              <a:t> Al-</a:t>
            </a:r>
            <a:r>
              <a:rPr lang="en-US" b="1" dirty="0" err="1" smtClean="0">
                <a:solidFill>
                  <a:srgbClr val="00B0F0"/>
                </a:solidFill>
              </a:rPr>
              <a:t>harbi</a:t>
            </a:r>
            <a:r>
              <a:rPr lang="en-US" b="1" dirty="0" smtClean="0">
                <a:solidFill>
                  <a:srgbClr val="00B0F0"/>
                </a:solidFill>
              </a:rPr>
              <a:t>.</a:t>
            </a:r>
          </a:p>
          <a:p>
            <a:endParaRPr lang="en-US" b="1" dirty="0">
              <a:solidFill>
                <a:srgbClr val="00B0F0"/>
              </a:solidFill>
            </a:endParaRPr>
          </a:p>
          <a:p>
            <a:r>
              <a:rPr lang="en-US" b="1" dirty="0" smtClean="0">
                <a:solidFill>
                  <a:srgbClr val="00B0F0"/>
                </a:solidFill>
              </a:rPr>
              <a:t>Mohammed Al-</a:t>
            </a:r>
            <a:r>
              <a:rPr lang="en-US" b="1" dirty="0" err="1" smtClean="0">
                <a:solidFill>
                  <a:srgbClr val="00B0F0"/>
                </a:solidFill>
              </a:rPr>
              <a:t>shehri</a:t>
            </a:r>
            <a:r>
              <a:rPr lang="en-US" b="1" dirty="0" smtClean="0">
                <a:solidFill>
                  <a:srgbClr val="00B0F0"/>
                </a:solidFill>
              </a:rPr>
              <a:t>.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78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897039"/>
            <a:ext cx="9905998" cy="3712191"/>
          </a:xfrm>
        </p:spPr>
        <p:txBody>
          <a:bodyPr/>
          <a:lstStyle/>
          <a:p>
            <a:r>
              <a:rPr lang="en-GB" sz="2400" b="1" dirty="0" smtClean="0">
                <a:solidFill>
                  <a:srgbClr val="00B050"/>
                </a:solidFill>
              </a:rPr>
              <a:t>3- Tertiary prevention: </a:t>
            </a:r>
            <a:r>
              <a:rPr lang="en-GB" sz="2400" u="sng" dirty="0" smtClean="0"/>
              <a:t>prevention </a:t>
            </a:r>
            <a:r>
              <a:rPr lang="en-GB" sz="2400" u="sng" dirty="0"/>
              <a:t>of complications </a:t>
            </a:r>
            <a:r>
              <a:rPr lang="en-GB" sz="2400" dirty="0"/>
              <a:t>once the disease </a:t>
            </a:r>
            <a:r>
              <a:rPr lang="en-GB" sz="2400" dirty="0" smtClean="0"/>
              <a:t>is present. The goal is to improve the quality of life and prevent disabilities.</a:t>
            </a:r>
          </a:p>
          <a:p>
            <a:r>
              <a:rPr lang="en-GB" sz="2400" dirty="0" smtClean="0"/>
              <a:t>Ex:</a:t>
            </a:r>
          </a:p>
          <a:p>
            <a:pPr lvl="1">
              <a:buFont typeface="Wingdings" charset="2"/>
              <a:buChar char="ü"/>
            </a:pPr>
            <a:r>
              <a:rPr lang="en-GB" sz="2000" dirty="0" smtClean="0"/>
              <a:t>Stroke rehabilitation program. </a:t>
            </a:r>
          </a:p>
          <a:p>
            <a:pPr lvl="1">
              <a:buFont typeface="Wingdings" charset="2"/>
              <a:buChar char="ü"/>
            </a:pPr>
            <a:r>
              <a:rPr lang="en-GB" sz="2000" dirty="0" smtClean="0"/>
              <a:t>Palliative therapy.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811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</a:t>
            </a:r>
            <a:r>
              <a:rPr lang="en-GB" b="1" u="sng" dirty="0" smtClean="0"/>
              <a:t>screening</a:t>
            </a:r>
            <a:r>
              <a:rPr lang="en-GB" dirty="0" smtClean="0"/>
              <a:t>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129051"/>
            <a:ext cx="9905998" cy="2292825"/>
          </a:xfrm>
        </p:spPr>
        <p:txBody>
          <a:bodyPr/>
          <a:lstStyle/>
          <a:p>
            <a:r>
              <a:rPr lang="en-GB" sz="2800" dirty="0"/>
              <a:t>To look for diseases in a group of </a:t>
            </a:r>
            <a:r>
              <a:rPr lang="en-GB" sz="2800" u="sng" dirty="0"/>
              <a:t>asymptomatic people </a:t>
            </a:r>
            <a:r>
              <a:rPr lang="en-GB" sz="2800" dirty="0"/>
              <a:t>to identify these diseases in its early stages</a:t>
            </a:r>
            <a:r>
              <a:rPr lang="en-GB" sz="2800" dirty="0" smtClean="0"/>
              <a:t>.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417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The Wilson–</a:t>
            </a:r>
            <a:r>
              <a:rPr lang="en-GB" i="1" dirty="0" err="1"/>
              <a:t>Jungner</a:t>
            </a:r>
            <a:r>
              <a:rPr lang="en-GB" i="1" dirty="0"/>
              <a:t> </a:t>
            </a:r>
            <a:r>
              <a:rPr lang="en-GB" i="1" dirty="0" smtClean="0"/>
              <a:t>criteria: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Important health problem.</a:t>
            </a:r>
          </a:p>
          <a:p>
            <a:r>
              <a:rPr lang="en-GB" dirty="0" smtClean="0"/>
              <a:t>Has a detectable early stage.</a:t>
            </a:r>
          </a:p>
          <a:p>
            <a:r>
              <a:rPr lang="en-GB" dirty="0" smtClean="0"/>
              <a:t>Benefit from treating the disease in its early stage.</a:t>
            </a:r>
          </a:p>
          <a:p>
            <a:r>
              <a:rPr lang="en-GB" dirty="0" smtClean="0"/>
              <a:t>There is a suitable test to detect the disease in its early stage </a:t>
            </a:r>
            <a:r>
              <a:rPr lang="en-GB" dirty="0"/>
              <a:t>w</a:t>
            </a:r>
            <a:r>
              <a:rPr lang="en-GB" dirty="0" smtClean="0"/>
              <a:t>ith an identified interval for repeating the test and cost worthwhile.  </a:t>
            </a:r>
          </a:p>
          <a:p>
            <a:r>
              <a:rPr lang="en-GB" dirty="0" smtClean="0"/>
              <a:t>Low risk (physical and psychological) and high benefit.</a:t>
            </a:r>
          </a:p>
          <a:p>
            <a:r>
              <a:rPr lang="en-GB" dirty="0" smtClean="0"/>
              <a:t>A well understood natural history.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432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Benefits Of Screening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84094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 Improved prognosis </a:t>
            </a:r>
            <a:r>
              <a:rPr lang="en-US" dirty="0" smtClean="0"/>
              <a:t>for some cases detected by screening.</a:t>
            </a:r>
          </a:p>
          <a:p>
            <a:pPr>
              <a:buFont typeface="Wingdings" charset="2"/>
              <a:buChar char="v"/>
            </a:pPr>
            <a:endParaRPr lang="en-US" dirty="0" smtClean="0"/>
          </a:p>
          <a:p>
            <a:pPr>
              <a:buFont typeface="Wingdings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 Less radical treatment </a:t>
            </a:r>
            <a:r>
              <a:rPr lang="en-US" dirty="0" smtClean="0"/>
              <a:t>for some early cases. </a:t>
            </a:r>
          </a:p>
          <a:p>
            <a:pPr>
              <a:buFont typeface="Wingdings" charset="2"/>
              <a:buChar char="v"/>
            </a:pPr>
            <a:endParaRPr lang="en-US" dirty="0" smtClean="0"/>
          </a:p>
          <a:p>
            <a:pPr>
              <a:buFont typeface="Wingdings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 Reassurance</a:t>
            </a:r>
            <a:r>
              <a:rPr lang="en-US" dirty="0" smtClean="0"/>
              <a:t> for those with </a:t>
            </a:r>
            <a:r>
              <a:rPr lang="en-US" dirty="0" smtClean="0">
                <a:solidFill>
                  <a:srgbClr val="00B0F0"/>
                </a:solidFill>
              </a:rPr>
              <a:t>negative</a:t>
            </a:r>
            <a:r>
              <a:rPr lang="en-US" dirty="0" smtClean="0"/>
              <a:t> test results.</a:t>
            </a:r>
          </a:p>
          <a:p>
            <a:pPr>
              <a:buFont typeface="Wingdings" charset="2"/>
              <a:buChar char="v"/>
            </a:pPr>
            <a:endParaRPr lang="en-US" dirty="0" smtClean="0"/>
          </a:p>
          <a:p>
            <a:pPr>
              <a:buFont typeface="Wingdings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 Increased information </a:t>
            </a:r>
            <a:r>
              <a:rPr lang="en-US" dirty="0" smtClean="0"/>
              <a:t>on natural history of disease and benefits of treatment at early stage.</a:t>
            </a:r>
          </a:p>
          <a:p>
            <a:pPr>
              <a:buFont typeface="Wingdings" charset="2"/>
              <a:buChar char="v"/>
            </a:pPr>
            <a:endParaRPr lang="en-US" dirty="0" smtClean="0"/>
          </a:p>
          <a:p>
            <a:pPr>
              <a:buFont typeface="Wingdings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 Economic saving </a:t>
            </a:r>
            <a:r>
              <a:rPr lang="en-US" dirty="0" smtClean="0"/>
              <a:t>on future treatment.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Disadvantages Of Screening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 Longer morbidity </a:t>
            </a:r>
            <a:r>
              <a:rPr lang="en-US" dirty="0" smtClean="0"/>
              <a:t>in cases where prognosis is unaltered.</a:t>
            </a:r>
          </a:p>
          <a:p>
            <a:pPr>
              <a:buFont typeface="Wingdings" charset="2"/>
              <a:buChar char="v"/>
            </a:pPr>
            <a:endParaRPr lang="en-US" dirty="0" smtClean="0"/>
          </a:p>
          <a:p>
            <a:pPr>
              <a:buFont typeface="Wingdings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 False reassurance </a:t>
            </a:r>
            <a:r>
              <a:rPr lang="en-US" dirty="0" smtClean="0"/>
              <a:t>for those with </a:t>
            </a:r>
            <a:r>
              <a:rPr lang="en-US" dirty="0" smtClean="0">
                <a:solidFill>
                  <a:srgbClr val="00B0F0"/>
                </a:solidFill>
              </a:rPr>
              <a:t>false-negative</a:t>
            </a:r>
            <a:r>
              <a:rPr lang="en-US" dirty="0" smtClean="0"/>
              <a:t> results.</a:t>
            </a:r>
          </a:p>
          <a:p>
            <a:pPr>
              <a:buFont typeface="Wingdings" charset="2"/>
              <a:buChar char="v"/>
            </a:pPr>
            <a:endParaRPr lang="en-US" dirty="0" smtClean="0"/>
          </a:p>
          <a:p>
            <a:pPr>
              <a:buFont typeface="Wingdings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 Anxiety, Unnecessary intervention</a:t>
            </a:r>
            <a:r>
              <a:rPr lang="en-US" dirty="0" smtClean="0"/>
              <a:t> and sometimes morbidity for those with </a:t>
            </a:r>
            <a:r>
              <a:rPr lang="en-US" dirty="0" smtClean="0">
                <a:solidFill>
                  <a:srgbClr val="00B050"/>
                </a:solidFill>
              </a:rPr>
              <a:t>false-positive</a:t>
            </a:r>
            <a:r>
              <a:rPr lang="en-US" dirty="0" smtClean="0"/>
              <a:t> results.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37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71601"/>
            <a:ext cx="10515600" cy="2147888"/>
          </a:xfrm>
        </p:spPr>
        <p:txBody>
          <a:bodyPr/>
          <a:lstStyle/>
          <a:p>
            <a:r>
              <a:rPr lang="en-US" b="1" dirty="0" smtClean="0"/>
              <a:t>Periodic Health Examination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622323"/>
            <a:ext cx="10515600" cy="55463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0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Periodic Health Exam </a:t>
            </a:r>
            <a:r>
              <a:rPr lang="en-US" sz="3600" b="1" u="sng" dirty="0" smtClean="0"/>
              <a:t>under 6 years 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Dental health.</a:t>
            </a:r>
          </a:p>
          <a:p>
            <a:r>
              <a:rPr lang="en-US" b="1" dirty="0" smtClean="0"/>
              <a:t>Sun Exposure and Vitamin D: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 5–30 minutes of sun exposure between 10 AM and 3 PM at least twice a week to the face, arms, legs, or back.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Recommended Dietary Allowance (RDAs) for Vitamin D :	</a:t>
            </a:r>
          </a:p>
          <a:p>
            <a:pPr lvl="3">
              <a:buFont typeface="Wingdings" charset="2"/>
              <a:buChar char="§"/>
            </a:pPr>
            <a:r>
              <a:rPr lang="en-US" dirty="0" smtClean="0"/>
              <a:t>0 - 12 months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/>
              <a:t>400 IU (10 mcg) 	</a:t>
            </a:r>
          </a:p>
          <a:p>
            <a:pPr lvl="3">
              <a:buFont typeface="Wingdings" charset="2"/>
              <a:buChar char="§"/>
            </a:pPr>
            <a:r>
              <a:rPr lang="en-US" dirty="0" smtClean="0"/>
              <a:t>1 - 13 years  </a:t>
            </a:r>
            <a:r>
              <a:rPr lang="en-US" dirty="0" smtClean="0">
                <a:sym typeface="Wingdings"/>
              </a:rPr>
              <a:t>  </a:t>
            </a:r>
            <a:r>
              <a:rPr lang="en-US" dirty="0" smtClean="0"/>
              <a:t>600 IU(15 mcg)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46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21492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9437"/>
            <a:ext cx="3684373" cy="4187525"/>
          </a:xfrm>
        </p:spPr>
        <p:txBody>
          <a:bodyPr/>
          <a:lstStyle/>
          <a:p>
            <a:r>
              <a:rPr lang="en-US" dirty="0" smtClean="0"/>
              <a:t>The Red Reflex	</a:t>
            </a:r>
          </a:p>
          <a:p>
            <a:r>
              <a:rPr lang="en-US" dirty="0" smtClean="0"/>
              <a:t>The Corneal Light Reflex 	</a:t>
            </a:r>
          </a:p>
          <a:p>
            <a:r>
              <a:rPr lang="en-US" dirty="0" smtClean="0"/>
              <a:t>The Cover-Uncover Eye Test 	</a:t>
            </a:r>
          </a:p>
          <a:p>
            <a:r>
              <a:rPr lang="en-US" dirty="0" smtClean="0"/>
              <a:t>Evaluate Gross Hearing by observing an infant response to sound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34682" y="2594918"/>
            <a:ext cx="5263978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0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Sickling and G6PD </a:t>
            </a:r>
          </a:p>
          <a:p>
            <a:pPr marL="28575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000" cap="small" dirty="0" err="1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Phenylketoneuria</a:t>
            </a:r>
            <a:r>
              <a:rPr lang="en-US" sz="2000" cap="small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20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	</a:t>
            </a:r>
          </a:p>
          <a:p>
            <a:pPr marL="28575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0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Vitamin K injection: A single dose (1.0 mg) of intramuscular vitamin K after birth is effective in the prevention of classic </a:t>
            </a:r>
            <a:r>
              <a:rPr lang="en-US" sz="2000" cap="small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Haemolytic</a:t>
            </a:r>
            <a:r>
              <a:rPr lang="en-US" sz="20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disease of the newborn (HDN). Either intramuscular or oral (1.0 mg) vitamin K prophylaxis improves biochemical indices of coagulation status at 1 - 7 days. </a:t>
            </a:r>
            <a:r>
              <a:rPr lang="en-US" sz="1600" dirty="0" smtClean="0"/>
              <a:t>	</a:t>
            </a:r>
          </a:p>
          <a:p>
            <a:endParaRPr lang="en-US" sz="1600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4821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80984"/>
          </a:xfrm>
        </p:spPr>
        <p:txBody>
          <a:bodyPr/>
          <a:lstStyle/>
          <a:p>
            <a:r>
              <a:rPr lang="en-US" b="1" dirty="0"/>
              <a:t>Periodic Health Examination </a:t>
            </a:r>
            <a:br>
              <a:rPr lang="en-US" b="1" dirty="0"/>
            </a:br>
            <a:r>
              <a:rPr lang="en-US" sz="3600" b="1" u="sng" dirty="0"/>
              <a:t>(6 - 17 years)</a:t>
            </a:r>
            <a:endParaRPr lang="en-US" sz="3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088291"/>
            <a:ext cx="9905998" cy="3702909"/>
          </a:xfrm>
        </p:spPr>
        <p:txBody>
          <a:bodyPr/>
          <a:lstStyle/>
          <a:p>
            <a:r>
              <a:rPr lang="en-US" b="1" dirty="0"/>
              <a:t>Sun Exposure and </a:t>
            </a:r>
            <a:r>
              <a:rPr lang="en-US" b="1" dirty="0" smtClean="0"/>
              <a:t>Vitamin D.</a:t>
            </a:r>
            <a:endParaRPr lang="en-US" b="1" dirty="0"/>
          </a:p>
          <a:p>
            <a:r>
              <a:rPr lang="en-US" b="1" dirty="0"/>
              <a:t>Depression Screen</a:t>
            </a:r>
            <a:r>
              <a:rPr lang="en-US" dirty="0"/>
              <a:t>ing: Ask 2 simple questions about: Mood and loss of interest in the past 2 weeks from 12 years of age. 	</a:t>
            </a:r>
          </a:p>
          <a:p>
            <a:r>
              <a:rPr lang="en-US" b="1" dirty="0"/>
              <a:t>Oral </a:t>
            </a:r>
            <a:r>
              <a:rPr lang="en-US" b="1" dirty="0" smtClean="0"/>
              <a:t>Hygiene.</a:t>
            </a:r>
            <a:r>
              <a:rPr lang="en-US" b="1" dirty="0"/>
              <a:t>	</a:t>
            </a:r>
          </a:p>
          <a:p>
            <a:r>
              <a:rPr lang="en-US" b="1" dirty="0"/>
              <a:t>BMI Plotting Charts: Annually </a:t>
            </a:r>
          </a:p>
          <a:p>
            <a:r>
              <a:rPr lang="en-US" b="1" dirty="0" smtClean="0"/>
              <a:t>Sexually </a:t>
            </a:r>
            <a:r>
              <a:rPr lang="en-US" b="1" dirty="0"/>
              <a:t>Transmitted Infections. 		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33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614616"/>
          </a:xfrm>
        </p:spPr>
        <p:txBody>
          <a:bodyPr/>
          <a:lstStyle/>
          <a:p>
            <a:r>
              <a:rPr lang="en-US" dirty="0"/>
              <a:t>Periodic Health Examination</a:t>
            </a:r>
            <a:br>
              <a:rPr lang="en-US" dirty="0"/>
            </a:br>
            <a:r>
              <a:rPr lang="en-US" sz="3600" b="1" u="sng" dirty="0" smtClean="0"/>
              <a:t>(18 </a:t>
            </a:r>
            <a:r>
              <a:rPr lang="en-US" sz="3600" b="1" u="sng" dirty="0"/>
              <a:t>- 59 years)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125362"/>
            <a:ext cx="5358241" cy="4300152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Blood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Pressure.</a:t>
            </a:r>
            <a:r>
              <a:rPr lang="en-US" dirty="0" smtClean="0"/>
              <a:t> </a:t>
            </a:r>
            <a:r>
              <a:rPr lang="en-US" dirty="0"/>
              <a:t>	</a:t>
            </a: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Check Fasting Blood Sugar or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Hb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A1c.</a:t>
            </a:r>
            <a:r>
              <a:rPr lang="en-US" b="1" dirty="0"/>
              <a:t>	</a:t>
            </a:r>
          </a:p>
          <a:p>
            <a:pPr>
              <a:buFont typeface="Arial" charset="0"/>
              <a:buChar char="•"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Fasting Lipid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Screening: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Font typeface="Wingdings" charset="2"/>
              <a:buChar char="ü"/>
            </a:pPr>
            <a:r>
              <a:rPr lang="en-US" b="1" dirty="0"/>
              <a:t> every 5 years starting at age (F≥45 years (if they are at increased risk for CHD) - M≥35 years) </a:t>
            </a:r>
            <a:r>
              <a:rPr lang="en-US" sz="1600" dirty="0"/>
              <a:t>	</a:t>
            </a:r>
          </a:p>
          <a:p>
            <a:pPr lvl="1">
              <a:buFont typeface="Wingdings" charset="2"/>
              <a:buChar char="ü"/>
            </a:pPr>
            <a:endParaRPr lang="en-US" sz="1600" dirty="0"/>
          </a:p>
          <a:p>
            <a:pPr>
              <a:buFont typeface="Arial" charset="0"/>
              <a:buChar char="•"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Colon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Cancer.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charset="0"/>
              <a:buChar char="•"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Breast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Cancer.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Font typeface="Wingdings" charset="2"/>
              <a:buChar char="ü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22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346200"/>
          </a:xfrm>
        </p:spPr>
        <p:txBody>
          <a:bodyPr/>
          <a:lstStyle/>
          <a:p>
            <a:pPr lvl="0"/>
            <a:r>
              <a:rPr lang="en-US" altLang="en-US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Objectives:</a:t>
            </a:r>
            <a:br>
              <a:rPr lang="en-US" altLang="en-US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511301"/>
            <a:ext cx="9905998" cy="4279900"/>
          </a:xfrm>
        </p:spPr>
        <p:txBody>
          <a:bodyPr/>
          <a:lstStyle/>
          <a:p>
            <a:pPr marL="0" lvl="0" indent="0" defTabSz="9144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cap="non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     Definition of screening / prevention  and its uses in family </a:t>
            </a:r>
            <a:r>
              <a:rPr lang="en-US" altLang="en-US" cap="non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practice.</a:t>
            </a:r>
            <a:endParaRPr lang="en-US" altLang="en-US" cap="none" dirty="0">
              <a:effectLst/>
            </a:endParaRPr>
          </a:p>
          <a:p>
            <a:pPr marL="0" lvl="0" indent="0" defTabSz="9144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      To identify prevention types. </a:t>
            </a:r>
          </a:p>
          <a:p>
            <a:pPr marL="0" lvl="0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      To identify appropriate approaches for prevention and screening of common </a:t>
            </a:r>
            <a:r>
              <a:rPr lang="en-US" altLang="en-US" cap="non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problems</a:t>
            </a:r>
          </a:p>
          <a:p>
            <a:pPr marL="0" lvl="0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cap="non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in primary </a:t>
            </a:r>
            <a:r>
              <a:rPr lang="en-US" altLang="en-US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care.</a:t>
            </a:r>
          </a:p>
          <a:p>
            <a:pPr marL="0" lvl="0" indent="0" defTabSz="9144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      To explain pros and cons of screening .</a:t>
            </a:r>
            <a:endParaRPr lang="en-US" altLang="en-US" cap="none" dirty="0">
              <a:effectLst/>
            </a:endParaRPr>
          </a:p>
          <a:p>
            <a:pPr marL="0" lvl="0" indent="0" defTabSz="9144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      To justify the rational for selection of a screening </a:t>
            </a:r>
            <a:r>
              <a:rPr lang="en-US" altLang="en-US" cap="non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test.</a:t>
            </a:r>
            <a:endParaRPr lang="en-US" altLang="en-US" cap="none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5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Periodic Health Examination </a:t>
            </a:r>
            <a:r>
              <a:rPr lang="en-US" sz="3600" b="1" u="sng" dirty="0"/>
              <a:t>(60 above)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082801"/>
            <a:ext cx="9905998" cy="3708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65000"/>
                  </a:schemeClr>
                </a:solidFill>
              </a:rPr>
              <a:t>Fall Assessment and Prevention: </a:t>
            </a:r>
          </a:p>
          <a:p>
            <a:pPr lvl="1"/>
            <a:r>
              <a:rPr lang="en-US" dirty="0"/>
              <a:t>Risk Assessment: 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History of falls. 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Mobility problems. 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Poor performance on </a:t>
            </a:r>
            <a:r>
              <a:rPr lang="en-US" b="1" dirty="0">
                <a:solidFill>
                  <a:srgbClr val="00B050"/>
                </a:solidFill>
              </a:rPr>
              <a:t>the timed Get-Up-and-Go test </a:t>
            </a:r>
            <a:r>
              <a:rPr lang="en-US" dirty="0"/>
              <a:t>also identifies persons at increased risk for falling. 	</a:t>
            </a:r>
          </a:p>
          <a:p>
            <a:endParaRPr lang="en-US" dirty="0"/>
          </a:p>
          <a:p>
            <a:r>
              <a:rPr lang="en-US" b="1" dirty="0">
                <a:solidFill>
                  <a:schemeClr val="tx1">
                    <a:lumMod val="65000"/>
                  </a:schemeClr>
                </a:solidFill>
              </a:rPr>
              <a:t>Depression Screening</a:t>
            </a:r>
            <a:r>
              <a:rPr lang="en-US" b="1" dirty="0" smtClean="0">
                <a:solidFill>
                  <a:schemeClr val="tx1">
                    <a:lumMod val="65000"/>
                  </a:schemeClr>
                </a:solidFill>
              </a:rPr>
              <a:t>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55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559" y="2463113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What are common conditions or diseases</a:t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Where we can apply screening &amp; Preventive?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137" y="4868562"/>
            <a:ext cx="9905998" cy="71875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04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800100"/>
            <a:ext cx="9905998" cy="5130799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en-US" sz="2400" b="1" dirty="0"/>
              <a:t>Hypertension</a:t>
            </a:r>
          </a:p>
          <a:p>
            <a:r>
              <a:rPr lang="en-US" sz="2400" b="1" dirty="0"/>
              <a:t>Diabetes Mellitus</a:t>
            </a:r>
          </a:p>
          <a:p>
            <a:r>
              <a:rPr lang="en-US" sz="2400" b="1" dirty="0"/>
              <a:t>Colon cancer</a:t>
            </a:r>
          </a:p>
          <a:p>
            <a:r>
              <a:rPr lang="en-US" sz="2400" b="1" dirty="0"/>
              <a:t>Breast cancer</a:t>
            </a:r>
          </a:p>
          <a:p>
            <a:r>
              <a:rPr lang="en-US" sz="2400" b="1" dirty="0"/>
              <a:t>Prostate Cancer </a:t>
            </a:r>
          </a:p>
          <a:p>
            <a:r>
              <a:rPr lang="en-US" sz="2400" b="1" dirty="0"/>
              <a:t>Cervical cancer</a:t>
            </a:r>
          </a:p>
          <a:p>
            <a:r>
              <a:rPr lang="en-US" sz="2400" b="1" dirty="0"/>
              <a:t> CVD risk assessment</a:t>
            </a:r>
          </a:p>
        </p:txBody>
      </p:sp>
    </p:spTree>
    <p:extLst>
      <p:ext uri="{BB962C8B-B14F-4D97-AF65-F5344CB8AC3E}">
        <p14:creationId xmlns:p14="http://schemas.microsoft.com/office/powerpoint/2010/main" val="199151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339546"/>
            <a:ext cx="9905998" cy="1905000"/>
          </a:xfrm>
        </p:spPr>
        <p:txBody>
          <a:bodyPr/>
          <a:lstStyle/>
          <a:p>
            <a:pPr algn="ctr"/>
            <a:r>
              <a:rPr lang="en-US" b="1" dirty="0"/>
              <a:t>Diabetes Mellitus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4967416"/>
            <a:ext cx="9905998" cy="82378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27940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308101"/>
            <a:ext cx="9905998" cy="44831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/>
              <a:t>Diabetes mellitus is one of the most common diagnoses made by family physicians.</a:t>
            </a:r>
          </a:p>
          <a:p>
            <a:pPr>
              <a:lnSpc>
                <a:spcPct val="150000"/>
              </a:lnSpc>
            </a:pPr>
            <a:r>
              <a:rPr lang="en-US" b="1" dirty="0"/>
              <a:t>Uncontrolled diabetes can lead to </a:t>
            </a:r>
            <a:r>
              <a:rPr lang="en-US" b="1" dirty="0">
                <a:solidFill>
                  <a:srgbClr val="FF0000"/>
                </a:solidFill>
              </a:rPr>
              <a:t>blindness</a:t>
            </a:r>
            <a:r>
              <a:rPr lang="en-US" b="1" dirty="0"/>
              <a:t>, </a:t>
            </a:r>
            <a:r>
              <a:rPr lang="en-US" b="1" dirty="0">
                <a:solidFill>
                  <a:srgbClr val="FF0000"/>
                </a:solidFill>
              </a:rPr>
              <a:t>limb amputation</a:t>
            </a:r>
            <a:r>
              <a:rPr lang="en-US" b="1" dirty="0"/>
              <a:t>, </a:t>
            </a:r>
            <a:r>
              <a:rPr lang="en-US" b="1" dirty="0">
                <a:solidFill>
                  <a:srgbClr val="FF0000"/>
                </a:solidFill>
              </a:rPr>
              <a:t>kidney failure</a:t>
            </a:r>
            <a:r>
              <a:rPr lang="en-US" b="1" dirty="0"/>
              <a:t>, and </a:t>
            </a:r>
            <a:r>
              <a:rPr lang="en-US" b="1" dirty="0">
                <a:solidFill>
                  <a:srgbClr val="FF0000"/>
                </a:solidFill>
              </a:rPr>
              <a:t>vascular </a:t>
            </a:r>
            <a:r>
              <a:rPr lang="en-US" b="1" dirty="0" smtClean="0">
                <a:solidFill>
                  <a:srgbClr val="FF0000"/>
                </a:solidFill>
              </a:rPr>
              <a:t>heart </a:t>
            </a:r>
            <a:r>
              <a:rPr lang="en-US" b="1" dirty="0">
                <a:solidFill>
                  <a:srgbClr val="FF0000"/>
                </a:solidFill>
              </a:rPr>
              <a:t>disease. </a:t>
            </a:r>
          </a:p>
          <a:p>
            <a:pPr>
              <a:lnSpc>
                <a:spcPct val="150000"/>
              </a:lnSpc>
            </a:pPr>
            <a:r>
              <a:rPr lang="en-US" b="1" dirty="0"/>
              <a:t>Lifestyle and pharmacologic interventions decrease progression to diabetes in patients with impaired fasting glucose or impaired glucose tolerance. 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3807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77801"/>
            <a:ext cx="9905998" cy="6593702"/>
          </a:xfrm>
        </p:spPr>
        <p:txBody>
          <a:bodyPr>
            <a:noAutofit/>
          </a:bodyPr>
          <a:lstStyle/>
          <a:p>
            <a:endParaRPr lang="en-US" dirty="0"/>
          </a:p>
          <a:p>
            <a:pPr>
              <a:lnSpc>
                <a:spcPct val="210000"/>
              </a:lnSpc>
            </a:pPr>
            <a:r>
              <a:rPr lang="en-US" b="1" dirty="0" smtClean="0"/>
              <a:t>The </a:t>
            </a:r>
            <a:r>
              <a:rPr lang="en-US" b="1" dirty="0"/>
              <a:t>U.S. Preventive Services Task Force recommends screening for abnormal blood glucose and </a:t>
            </a:r>
            <a:r>
              <a:rPr lang="en-US" b="1" dirty="0">
                <a:solidFill>
                  <a:srgbClr val="00B050"/>
                </a:solidFill>
              </a:rPr>
              <a:t>type 2 diabetes </a:t>
            </a:r>
            <a:r>
              <a:rPr lang="en-US" b="1" dirty="0"/>
              <a:t>in </a:t>
            </a:r>
            <a:r>
              <a:rPr lang="en-US" b="1" dirty="0">
                <a:solidFill>
                  <a:srgbClr val="00B0F0"/>
                </a:solidFill>
              </a:rPr>
              <a:t>adults 40 to 70 years</a:t>
            </a:r>
            <a:r>
              <a:rPr lang="en-US" b="1" dirty="0"/>
              <a:t> of age who are overweight or obese, and </a:t>
            </a:r>
            <a:r>
              <a:rPr lang="en-US" b="1" dirty="0">
                <a:solidFill>
                  <a:srgbClr val="00B0F0"/>
                </a:solidFill>
              </a:rPr>
              <a:t>repeating testing every </a:t>
            </a:r>
            <a:r>
              <a:rPr lang="en-US" b="1" dirty="0" smtClean="0">
                <a:solidFill>
                  <a:srgbClr val="00B0F0"/>
                </a:solidFill>
              </a:rPr>
              <a:t>3 years </a:t>
            </a:r>
            <a:r>
              <a:rPr lang="en-US" b="1" dirty="0">
                <a:solidFill>
                  <a:srgbClr val="00B0F0"/>
                </a:solidFill>
              </a:rPr>
              <a:t>if results are normal</a:t>
            </a:r>
            <a:r>
              <a:rPr lang="en-US" b="1" dirty="0" smtClean="0">
                <a:solidFill>
                  <a:srgbClr val="00B0F0"/>
                </a:solidFill>
              </a:rPr>
              <a:t>.</a:t>
            </a:r>
          </a:p>
          <a:p>
            <a:pPr marL="285750" lvl="1">
              <a:lnSpc>
                <a:spcPct val="210000"/>
              </a:lnSpc>
            </a:pPr>
            <a:r>
              <a:rPr lang="en-US" sz="2000" b="1" dirty="0"/>
              <a:t>Screen all adults who are overweight ( BMI ≥ 25 kg/ m2) and have additional risk </a:t>
            </a:r>
            <a:r>
              <a:rPr lang="en-US" sz="2000" b="1" dirty="0" smtClean="0"/>
              <a:t>factors.</a:t>
            </a:r>
          </a:p>
          <a:p>
            <a:pPr marL="285750" lvl="1">
              <a:lnSpc>
                <a:spcPct val="210000"/>
              </a:lnSpc>
            </a:pPr>
            <a:r>
              <a:rPr lang="en-US" sz="2000" b="1" dirty="0"/>
              <a:t>Screening for </a:t>
            </a:r>
            <a:r>
              <a:rPr lang="en-US" sz="2000" b="1" dirty="0">
                <a:solidFill>
                  <a:srgbClr val="00B050"/>
                </a:solidFill>
              </a:rPr>
              <a:t>type 1 diabetes </a:t>
            </a:r>
            <a:r>
              <a:rPr lang="en-US" sz="2000" b="1" dirty="0"/>
              <a:t>is </a:t>
            </a:r>
            <a:r>
              <a:rPr lang="en-US" sz="2000" b="1" dirty="0">
                <a:solidFill>
                  <a:srgbClr val="FF0000"/>
                </a:solidFill>
              </a:rPr>
              <a:t>not recommended</a:t>
            </a:r>
            <a:r>
              <a:rPr lang="en-US" sz="2000" b="1" dirty="0" smtClean="0"/>
              <a:t>. </a:t>
            </a:r>
            <a:r>
              <a:rPr lang="en-US" sz="2000" b="1" dirty="0"/>
              <a:t>	</a:t>
            </a:r>
          </a:p>
          <a:p>
            <a:pPr>
              <a:lnSpc>
                <a:spcPct val="210000"/>
              </a:lnSpc>
            </a:pP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28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623751"/>
            <a:ext cx="9905998" cy="1905000"/>
          </a:xfrm>
        </p:spPr>
        <p:txBody>
          <a:bodyPr/>
          <a:lstStyle/>
          <a:p>
            <a:pPr algn="ctr"/>
            <a:r>
              <a:rPr lang="en-US" b="1" dirty="0"/>
              <a:t>Hypertension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5647038"/>
            <a:ext cx="9905998" cy="144162"/>
          </a:xfrm>
        </p:spPr>
        <p:txBody>
          <a:bodyPr>
            <a:normAutofit fontScale="250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778477"/>
            <a:ext cx="9905998" cy="5782961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USPSTF recommends screening for high blood pressure </a:t>
            </a:r>
            <a:r>
              <a:rPr lang="en-US" b="1" dirty="0">
                <a:solidFill>
                  <a:srgbClr val="00B0F0"/>
                </a:solidFill>
              </a:rPr>
              <a:t>in adults aged 18 years or </a:t>
            </a:r>
            <a:r>
              <a:rPr lang="en-US" b="1" dirty="0" smtClean="0">
                <a:solidFill>
                  <a:srgbClr val="00B0F0"/>
                </a:solidFill>
              </a:rPr>
              <a:t>older.</a:t>
            </a:r>
          </a:p>
          <a:p>
            <a:r>
              <a:rPr lang="en-US" b="1" u="sng" dirty="0">
                <a:solidFill>
                  <a:srgbClr val="00B050"/>
                </a:solidFill>
              </a:rPr>
              <a:t>Adults 40 years or older </a:t>
            </a:r>
            <a:r>
              <a:rPr lang="en-US" dirty="0"/>
              <a:t>should have their blood pressure measured at least </a:t>
            </a:r>
            <a:r>
              <a:rPr lang="en-US" dirty="0" smtClean="0">
                <a:solidFill>
                  <a:srgbClr val="FF0000"/>
                </a:solidFill>
              </a:rPr>
              <a:t>annually.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b="1" u="sng" dirty="0">
                <a:solidFill>
                  <a:srgbClr val="00B050"/>
                </a:solidFill>
              </a:rPr>
              <a:t>Adults between 18 and 39 years </a:t>
            </a:r>
            <a:r>
              <a:rPr lang="en-US" dirty="0"/>
              <a:t>should also be screened at least </a:t>
            </a:r>
            <a:r>
              <a:rPr lang="en-US" dirty="0">
                <a:solidFill>
                  <a:srgbClr val="FF0000"/>
                </a:solidFill>
              </a:rPr>
              <a:t>annually</a:t>
            </a:r>
            <a:r>
              <a:rPr lang="en-US" dirty="0"/>
              <a:t>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if they have risk factors for hypertension</a:t>
            </a:r>
            <a:r>
              <a:rPr lang="en-US" dirty="0"/>
              <a:t> (</a:t>
            </a:r>
            <a:r>
              <a:rPr lang="en-US" dirty="0" err="1"/>
              <a:t>eg</a:t>
            </a:r>
            <a:r>
              <a:rPr lang="en-US" dirty="0"/>
              <a:t>, obesity) or if their previously measured blood pressure was 130-139/85-89 mmHg</a:t>
            </a:r>
          </a:p>
          <a:p>
            <a:endParaRPr lang="en-US" dirty="0" smtClean="0"/>
          </a:p>
          <a:p>
            <a:r>
              <a:rPr lang="en-US" b="1" u="sng" dirty="0">
                <a:solidFill>
                  <a:srgbClr val="00B050"/>
                </a:solidFill>
              </a:rPr>
              <a:t>Adults between 18 and 39 years </a:t>
            </a:r>
            <a:r>
              <a:rPr lang="en-US" dirty="0"/>
              <a:t>whose latest blood pressure was &lt;130/80 mmHg and have no risk factors for hypertension should be screened at least </a:t>
            </a:r>
            <a:r>
              <a:rPr lang="en-US" dirty="0">
                <a:solidFill>
                  <a:srgbClr val="FF0000"/>
                </a:solidFill>
              </a:rPr>
              <a:t>every three years.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81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2540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244601"/>
            <a:ext cx="9905998" cy="4546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Office </a:t>
            </a:r>
            <a:r>
              <a:rPr lang="en-US" sz="2400" dirty="0"/>
              <a:t>measurement of blood pressure is done with a manual or automated sphygmomanometer. Proper protocol </a:t>
            </a:r>
            <a:r>
              <a:rPr lang="en-US" sz="2400" dirty="0">
                <a:solidFill>
                  <a:srgbClr val="92D050"/>
                </a:solidFill>
              </a:rPr>
              <a:t>is to use the mean of 2 measurements taken while the patient is seated</a:t>
            </a:r>
            <a:r>
              <a:rPr lang="en-US" sz="2400" dirty="0"/>
              <a:t>.</a:t>
            </a:r>
          </a:p>
          <a:p>
            <a:pPr lvl="2"/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allow for ≥ 5 minutes between entry into the office and blood pressure measurement.</a:t>
            </a:r>
          </a:p>
          <a:p>
            <a:pPr lvl="2"/>
            <a:r>
              <a:rPr lang="en-US" sz="1800" dirty="0">
                <a:solidFill>
                  <a:schemeClr val="tx1">
                    <a:lumMod val="65000"/>
                  </a:schemeClr>
                </a:solidFill>
              </a:rPr>
              <a:t> use an appropriately sized arm cuff, and place the patient's arm at the level of the right atrium. Multiple measurements over time have better positive predictive value than a single measurement.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430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314832"/>
            <a:ext cx="9905998" cy="1905000"/>
          </a:xfrm>
        </p:spPr>
        <p:txBody>
          <a:bodyPr/>
          <a:lstStyle/>
          <a:p>
            <a:pPr algn="ctr"/>
            <a:r>
              <a:rPr lang="en-US" b="1" dirty="0"/>
              <a:t>Colorectal Cancer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4942703"/>
            <a:ext cx="9905998" cy="84849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4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06500"/>
          </a:xfrm>
        </p:spPr>
        <p:txBody>
          <a:bodyPr/>
          <a:lstStyle/>
          <a:p>
            <a:pPr algn="ctr"/>
            <a:r>
              <a:rPr lang="en-US" dirty="0" smtClean="0"/>
              <a:t>MCQ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600201"/>
            <a:ext cx="9905998" cy="4191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Q1: 30 Years old male. On screening his BP was 135\85. Which one of the following statements is correct?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Screen him again after 3 years.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Life style modification and screen him every year.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Start treatment with ACE Inhibitor.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Do Nothing.</a:t>
            </a:r>
          </a:p>
          <a:p>
            <a:pPr marL="457200" indent="-457200">
              <a:buFont typeface="+mj-lt"/>
              <a:buAutoNum type="alphaUcPeriod"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72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874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574801"/>
            <a:ext cx="9905998" cy="4216400"/>
          </a:xfrm>
        </p:spPr>
        <p:txBody>
          <a:bodyPr/>
          <a:lstStyle/>
          <a:p>
            <a:r>
              <a:rPr lang="en-US" dirty="0"/>
              <a:t>Most common cancer in Saudi males and 3</a:t>
            </a:r>
            <a:r>
              <a:rPr lang="en-US" baseline="30000" dirty="0"/>
              <a:t>rd</a:t>
            </a:r>
            <a:r>
              <a:rPr lang="en-US" dirty="0"/>
              <a:t> in Saudi females.</a:t>
            </a:r>
          </a:p>
          <a:p>
            <a:r>
              <a:rPr lang="en-US" dirty="0"/>
              <a:t>25-30% of patients present with distant metastasis</a:t>
            </a:r>
          </a:p>
          <a:p>
            <a:r>
              <a:rPr lang="en-US" dirty="0"/>
              <a:t>Low survival rates due to late diagnosis </a:t>
            </a:r>
          </a:p>
          <a:p>
            <a:r>
              <a:rPr lang="en-US" dirty="0"/>
              <a:t>It’s an </a:t>
            </a:r>
            <a:r>
              <a:rPr lang="en-US" dirty="0">
                <a:solidFill>
                  <a:srgbClr val="FF0000"/>
                </a:solidFill>
              </a:rPr>
              <a:t>important health problem</a:t>
            </a:r>
            <a:r>
              <a:rPr lang="en-US" dirty="0"/>
              <a:t>, where early diagnosis is critical.</a:t>
            </a:r>
          </a:p>
        </p:txBody>
      </p:sp>
    </p:spTree>
    <p:extLst>
      <p:ext uri="{BB962C8B-B14F-4D97-AF65-F5344CB8AC3E}">
        <p14:creationId xmlns:p14="http://schemas.microsoft.com/office/powerpoint/2010/main" val="214152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838" y="111211"/>
            <a:ext cx="10429573" cy="6166021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en-US" sz="2400" b="1" dirty="0" smtClean="0"/>
              <a:t>Screening </a:t>
            </a:r>
            <a:r>
              <a:rPr lang="en-US" sz="2400" b="1" dirty="0"/>
              <a:t>in persons at average risk should </a:t>
            </a:r>
            <a:r>
              <a:rPr lang="en-US" sz="2400" b="1" dirty="0">
                <a:solidFill>
                  <a:srgbClr val="00B0F0"/>
                </a:solidFill>
              </a:rPr>
              <a:t>begin at 50 years of age</a:t>
            </a:r>
            <a:r>
              <a:rPr lang="en-US" sz="2400" dirty="0"/>
              <a:t>; the U.S. Preventive Services Task Force recommends against routine screening after 75 years of age. </a:t>
            </a:r>
            <a:endParaRPr lang="en-US" sz="2400" dirty="0" smtClean="0"/>
          </a:p>
          <a:p>
            <a:r>
              <a:rPr lang="en-US" sz="2400" dirty="0" smtClean="0"/>
              <a:t>Options </a:t>
            </a:r>
            <a:r>
              <a:rPr lang="en-US" sz="2400" dirty="0"/>
              <a:t>for screening include </a:t>
            </a:r>
            <a:r>
              <a:rPr lang="en-US" sz="2400" dirty="0" smtClean="0"/>
              <a:t>:</a:t>
            </a:r>
          </a:p>
          <a:p>
            <a:pPr lvl="1">
              <a:buFont typeface="Wingdings" charset="2"/>
              <a:buChar char="ü"/>
            </a:pPr>
            <a:r>
              <a:rPr lang="en-US" sz="2000" b="1" dirty="0" smtClean="0"/>
              <a:t>high-sensitivity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fecal occult blood </a:t>
            </a:r>
            <a:r>
              <a:rPr lang="en-US" sz="2000" b="1" dirty="0"/>
              <a:t>testing </a:t>
            </a:r>
            <a:r>
              <a:rPr lang="en-US" sz="2000" b="1" dirty="0" smtClean="0">
                <a:solidFill>
                  <a:srgbClr val="FF0000"/>
                </a:solidFill>
              </a:rPr>
              <a:t>annually</a:t>
            </a:r>
            <a:r>
              <a:rPr lang="en-US" sz="2000" b="1" dirty="0" smtClean="0"/>
              <a:t>.</a:t>
            </a:r>
          </a:p>
          <a:p>
            <a:pPr lvl="1">
              <a:buFont typeface="Wingdings" charset="2"/>
              <a:buChar char="ü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flexible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sigmoidoscopy </a:t>
            </a:r>
            <a:r>
              <a:rPr lang="en-US" sz="2000" b="1" dirty="0">
                <a:solidFill>
                  <a:srgbClr val="FF0000"/>
                </a:solidFill>
              </a:rPr>
              <a:t>every five years </a:t>
            </a:r>
            <a:r>
              <a:rPr lang="en-US" sz="2000" b="1" dirty="0"/>
              <a:t>with high-sensitivity fecal occult blood testing every three </a:t>
            </a:r>
            <a:r>
              <a:rPr lang="en-US" sz="2000" b="1" dirty="0" smtClean="0"/>
              <a:t>years.</a:t>
            </a:r>
          </a:p>
          <a:p>
            <a:pPr lvl="1">
              <a:buFont typeface="Wingdings" charset="2"/>
              <a:buChar char="ü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colonoscopy</a:t>
            </a:r>
            <a:r>
              <a:rPr lang="en-US" sz="2000" b="1" dirty="0" smtClean="0"/>
              <a:t> </a:t>
            </a:r>
            <a:r>
              <a:rPr lang="en-US" sz="2000" b="1" dirty="0">
                <a:solidFill>
                  <a:srgbClr val="FF0000"/>
                </a:solidFill>
              </a:rPr>
              <a:t>every 10 years</a:t>
            </a:r>
          </a:p>
        </p:txBody>
      </p:sp>
    </p:spTree>
    <p:extLst>
      <p:ext uri="{BB962C8B-B14F-4D97-AF65-F5344CB8AC3E}">
        <p14:creationId xmlns:p14="http://schemas.microsoft.com/office/powerpoint/2010/main" val="24962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910" y="2574325"/>
            <a:ext cx="9905998" cy="1905000"/>
          </a:xfrm>
        </p:spPr>
        <p:txBody>
          <a:bodyPr/>
          <a:lstStyle/>
          <a:p>
            <a:pPr algn="ctr"/>
            <a:r>
              <a:rPr lang="en-US" b="1" dirty="0"/>
              <a:t>Breast cancer</a:t>
            </a:r>
            <a:br>
              <a:rPr lang="en-US" b="1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634" y="3929449"/>
            <a:ext cx="2301063" cy="268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71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4191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358901"/>
            <a:ext cx="9905998" cy="364489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/>
              <a:t>The major form of Cancer among women.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It is the most common cause of death in women aged </a:t>
            </a:r>
            <a:r>
              <a:rPr lang="en-US" sz="2400" dirty="0" smtClean="0"/>
              <a:t>35-55.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691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568411"/>
            <a:ext cx="9905998" cy="5609967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Mammography </a:t>
            </a:r>
            <a:r>
              <a:rPr lang="en-US" b="1" dirty="0"/>
              <a:t>is the only screening test shown to reduce breast cancer–related mortality</a:t>
            </a:r>
            <a:r>
              <a:rPr lang="en-US" b="1" dirty="0" smtClean="0"/>
              <a:t>.</a:t>
            </a:r>
          </a:p>
          <a:p>
            <a:endParaRPr lang="en-US" b="1" dirty="0" smtClean="0"/>
          </a:p>
          <a:p>
            <a:r>
              <a:rPr lang="en-US" b="1" dirty="0" smtClean="0"/>
              <a:t>screening </a:t>
            </a:r>
            <a:r>
              <a:rPr lang="en-US" b="1" dirty="0"/>
              <a:t>should be offered at least </a:t>
            </a:r>
            <a:r>
              <a:rPr lang="en-US" b="1" dirty="0">
                <a:solidFill>
                  <a:srgbClr val="FF0000"/>
                </a:solidFill>
              </a:rPr>
              <a:t>biennially</a:t>
            </a:r>
            <a:r>
              <a:rPr lang="en-US" b="1" dirty="0"/>
              <a:t> to women </a:t>
            </a:r>
            <a:r>
              <a:rPr lang="en-US" b="1" dirty="0">
                <a:solidFill>
                  <a:srgbClr val="00B0F0"/>
                </a:solidFill>
              </a:rPr>
              <a:t>50 to 74 years of age</a:t>
            </a:r>
            <a:r>
              <a:rPr lang="en-US" b="1" dirty="0" smtClean="0">
                <a:solidFill>
                  <a:srgbClr val="00B0F0"/>
                </a:solidFill>
              </a:rPr>
              <a:t>.</a:t>
            </a:r>
          </a:p>
          <a:p>
            <a:endParaRPr lang="en-US" b="1" dirty="0" smtClean="0">
              <a:solidFill>
                <a:srgbClr val="00B0F0"/>
              </a:solidFill>
            </a:endParaRPr>
          </a:p>
          <a:p>
            <a:r>
              <a:rPr lang="en-US" b="1" dirty="0" smtClean="0"/>
              <a:t>For </a:t>
            </a:r>
            <a:r>
              <a:rPr lang="en-US" b="1" dirty="0"/>
              <a:t>women with an estimated lifetime breast cancer risk of </a:t>
            </a:r>
            <a:r>
              <a:rPr lang="en-US" b="1" dirty="0">
                <a:solidFill>
                  <a:srgbClr val="00B050"/>
                </a:solidFill>
              </a:rPr>
              <a:t>more than 20 percent </a:t>
            </a:r>
            <a:r>
              <a:rPr lang="en-US" b="1" dirty="0"/>
              <a:t>or </a:t>
            </a:r>
            <a:r>
              <a:rPr lang="en-US" b="1" dirty="0">
                <a:solidFill>
                  <a:srgbClr val="00B050"/>
                </a:solidFill>
              </a:rPr>
              <a:t>who have a </a:t>
            </a:r>
            <a:r>
              <a:rPr lang="en-US" b="1" i="1" dirty="0">
                <a:solidFill>
                  <a:srgbClr val="00B050"/>
                </a:solidFill>
              </a:rPr>
              <a:t>BRCA</a:t>
            </a:r>
            <a:r>
              <a:rPr lang="en-US" b="1" dirty="0">
                <a:solidFill>
                  <a:srgbClr val="00B050"/>
                </a:solidFill>
              </a:rPr>
              <a:t> mutation</a:t>
            </a:r>
            <a:r>
              <a:rPr lang="en-US" b="1" dirty="0"/>
              <a:t>, screening should begin </a:t>
            </a:r>
            <a:r>
              <a:rPr lang="en-US" b="1" dirty="0">
                <a:solidFill>
                  <a:srgbClr val="00B0F0"/>
                </a:solidFill>
              </a:rPr>
              <a:t>at 25 years of </a:t>
            </a:r>
            <a:r>
              <a:rPr lang="en-US" b="1" dirty="0" smtClean="0">
                <a:solidFill>
                  <a:srgbClr val="00B0F0"/>
                </a:solidFill>
              </a:rPr>
              <a:t>age.</a:t>
            </a:r>
            <a:endParaRPr lang="en-US" dirty="0">
              <a:solidFill>
                <a:srgbClr val="00B0F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44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270" y="1358900"/>
            <a:ext cx="6145587" cy="4810104"/>
          </a:xfrm>
        </p:spPr>
      </p:pic>
    </p:spTree>
    <p:extLst>
      <p:ext uri="{BB962C8B-B14F-4D97-AF65-F5344CB8AC3E}">
        <p14:creationId xmlns:p14="http://schemas.microsoft.com/office/powerpoint/2010/main" val="136780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6965787"/>
              </p:ext>
            </p:extLst>
          </p:nvPr>
        </p:nvGraphicFramePr>
        <p:xfrm>
          <a:off x="568410" y="259492"/>
          <a:ext cx="11059299" cy="61185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86433"/>
                <a:gridCol w="3686433"/>
                <a:gridCol w="3686433"/>
              </a:tblGrid>
              <a:tr h="34692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Condition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Initiating of Screening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Rescreening</a:t>
                      </a:r>
                      <a:endParaRPr lang="en-US" sz="1600" dirty="0"/>
                    </a:p>
                  </a:txBody>
                  <a:tcPr/>
                </a:tc>
              </a:tr>
              <a:tr h="110385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D.M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At 40 Years Old</a:t>
                      </a:r>
                    </a:p>
                    <a:p>
                      <a:endParaRPr lang="en-US" sz="1600" dirty="0" smtClean="0"/>
                    </a:p>
                    <a:p>
                      <a:r>
                        <a:rPr lang="en-US" sz="1600" dirty="0" smtClean="0"/>
                        <a:t>Screen</a:t>
                      </a:r>
                      <a:r>
                        <a:rPr lang="en-US" sz="1600" baseline="0" dirty="0" smtClean="0"/>
                        <a:t> all adult with risk factors.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Repeating test Every 3</a:t>
                      </a:r>
                      <a:r>
                        <a:rPr lang="en-US" sz="1600" baseline="0" dirty="0" smtClean="0"/>
                        <a:t> Years if the result is normal.</a:t>
                      </a:r>
                      <a:endParaRPr lang="en-US" sz="1600" dirty="0"/>
                    </a:p>
                  </a:txBody>
                  <a:tcPr/>
                </a:tc>
              </a:tr>
              <a:tr h="236540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HTN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At 18 Years</a:t>
                      </a:r>
                      <a:r>
                        <a:rPr lang="en-US" sz="1600" baseline="0" dirty="0" smtClean="0"/>
                        <a:t> Old.</a:t>
                      </a:r>
                    </a:p>
                    <a:p>
                      <a:endParaRPr lang="en-US" sz="1600" baseline="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Adults 40 years or older  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 Annually.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Adults between 18 and 39 years With risk factor 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 Annually.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Healthy 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Adults between 18 and 39 years 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 Every 3 Years.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145078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Colon Cancer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At 50 Years Old.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charset="0"/>
                        <a:buChar char="•"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fecal occult blood testing annually.</a:t>
                      </a:r>
                    </a:p>
                    <a:p>
                      <a:pPr marL="285750" lvl="0" indent="-285750">
                        <a:buFont typeface="Arial" charset="0"/>
                        <a:buChar char="•"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flexible sigmoidoscopy every five years</a:t>
                      </a:r>
                    </a:p>
                    <a:p>
                      <a:pPr marL="285750" lvl="0" indent="-285750">
                        <a:buFont typeface="Arial" charset="0"/>
                        <a:buChar char="•"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colonoscopy every 10 years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85154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Breast Cancer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At 50</a:t>
                      </a:r>
                      <a:r>
                        <a:rPr lang="en-US" sz="1600" baseline="0" dirty="0" smtClean="0"/>
                        <a:t> Years Old.</a:t>
                      </a:r>
                    </a:p>
                    <a:p>
                      <a:endParaRPr lang="en-US" sz="1600" baseline="0" dirty="0" smtClean="0"/>
                    </a:p>
                    <a:p>
                      <a:r>
                        <a:rPr lang="en-US" sz="1600" baseline="0" dirty="0" smtClean="0"/>
                        <a:t>Risk Factors? At 25 Y\O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Every</a:t>
                      </a:r>
                      <a:r>
                        <a:rPr lang="en-US" sz="1600" baseline="0" dirty="0" smtClean="0"/>
                        <a:t> 2 Years.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880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06500"/>
          </a:xfrm>
        </p:spPr>
        <p:txBody>
          <a:bodyPr/>
          <a:lstStyle/>
          <a:p>
            <a:pPr algn="ctr"/>
            <a:r>
              <a:rPr lang="en-US" dirty="0" smtClean="0"/>
              <a:t>MCQ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600201"/>
            <a:ext cx="9905998" cy="4191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Q1: 30 Years old male. On screening his BP was 135\85. Which one of the following statements is correct?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Screen him again after 3 years.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Life style modification and screen him every year.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Start treatment with ACE Inhibitor.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Do Nothing.</a:t>
            </a:r>
          </a:p>
          <a:p>
            <a:pPr marL="457200" indent="-457200">
              <a:buFont typeface="+mj-lt"/>
              <a:buAutoNum type="alphaUcPeriod"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64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06500"/>
          </a:xfrm>
        </p:spPr>
        <p:txBody>
          <a:bodyPr/>
          <a:lstStyle/>
          <a:p>
            <a:pPr algn="ctr"/>
            <a:r>
              <a:rPr lang="en-US" dirty="0" smtClean="0"/>
              <a:t>MCQ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600201"/>
            <a:ext cx="9905998" cy="4191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Q1: 30 Years old male. On screening his BP was 135\85. Which one of the following statements is correct?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Screen him again after 3 years.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32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Life style modification and screen him every year.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Start treatment with ACE Inhibitor.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Do Nothing.</a:t>
            </a:r>
          </a:p>
          <a:p>
            <a:pPr marL="457200" indent="-457200">
              <a:buFont typeface="+mj-lt"/>
              <a:buAutoNum type="alphaUcPeriod"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33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12573"/>
          </a:xfrm>
        </p:spPr>
        <p:txBody>
          <a:bodyPr/>
          <a:lstStyle/>
          <a:p>
            <a:pPr algn="ctr"/>
            <a:r>
              <a:rPr lang="en-US" smtClean="0"/>
              <a:t>MCQ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322173"/>
            <a:ext cx="9905998" cy="4469027"/>
          </a:xfrm>
        </p:spPr>
        <p:txBody>
          <a:bodyPr/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Q2: 55 Years  old male underwent Flexible Sigmoidoscopy for colon cancer screening. The result was Negative. When is the proper time to Rescreen the patient?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After 3 Years.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Every Year.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After 5 Years.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After 10 Years.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70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12573"/>
          </a:xfrm>
        </p:spPr>
        <p:txBody>
          <a:bodyPr/>
          <a:lstStyle/>
          <a:p>
            <a:pPr algn="ctr"/>
            <a:r>
              <a:rPr lang="en-US" smtClean="0"/>
              <a:t>MCQ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322173"/>
            <a:ext cx="9905998" cy="4469027"/>
          </a:xfrm>
        </p:spPr>
        <p:txBody>
          <a:bodyPr/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Q2: 55 Years  old male underwent Flexible Sigmoidoscopy for colon cancer screening. The result was Negative. When is the proper time to Rescreen the patient?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After 3 Years.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Every Year.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After 5 Years.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After 10 Years.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9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12573"/>
          </a:xfrm>
        </p:spPr>
        <p:txBody>
          <a:bodyPr/>
          <a:lstStyle/>
          <a:p>
            <a:pPr algn="ctr"/>
            <a:r>
              <a:rPr lang="en-US" smtClean="0"/>
              <a:t>MCQ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322173"/>
            <a:ext cx="9905998" cy="4469027"/>
          </a:xfrm>
        </p:spPr>
        <p:txBody>
          <a:bodyPr/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Q2: 55 Years  old male underwent Flexible Sigmoidoscopy for colon cancer screening. The result was Negative. When is the proper time to Rescreen the patient?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After 3 Years.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Every Year.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32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After 5 Years.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After 10 Years.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33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626076"/>
          </a:xfrm>
        </p:spPr>
        <p:txBody>
          <a:bodyPr/>
          <a:lstStyle/>
          <a:p>
            <a:pPr algn="ctr"/>
            <a:r>
              <a:rPr lang="en-US" dirty="0" smtClean="0"/>
              <a:t>MCQ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235677"/>
            <a:ext cx="9905998" cy="4555524"/>
          </a:xfrm>
        </p:spPr>
        <p:txBody>
          <a:bodyPr/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 Q3: WHICH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ONE OF THE FOLLOWING IS CONSEDRED AS TERTIARRY PREVENTION: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educational programs.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palliative therapy.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lifestyle modification.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fecal occult blood test.</a:t>
            </a:r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45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626076"/>
          </a:xfrm>
        </p:spPr>
        <p:txBody>
          <a:bodyPr/>
          <a:lstStyle/>
          <a:p>
            <a:pPr algn="ctr"/>
            <a:r>
              <a:rPr lang="en-US" dirty="0" smtClean="0"/>
              <a:t>MCQ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235677"/>
            <a:ext cx="9905998" cy="4555524"/>
          </a:xfrm>
        </p:spPr>
        <p:txBody>
          <a:bodyPr/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 Q3: WHICH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ONE OF THE FOLLOWING IS CONSEDRED AS TERTIARRY PREVENTION: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educational programs.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32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palliative therapy.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lifestyle modification.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fecal occult blood test.</a:t>
            </a:r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1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89005"/>
          </a:xfrm>
        </p:spPr>
        <p:txBody>
          <a:bodyPr/>
          <a:lstStyle/>
          <a:p>
            <a:pPr algn="ctr"/>
            <a:r>
              <a:rPr lang="en-US" smtClean="0"/>
              <a:t>MCQ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198605"/>
            <a:ext cx="9905998" cy="4592595"/>
          </a:xfrm>
        </p:spPr>
        <p:txBody>
          <a:bodyPr/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Q4: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screening tests fall under which one of the following: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primordial prevention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primary prevention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secondary prevention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tertiary prevention</a:t>
            </a:r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72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89005"/>
          </a:xfrm>
        </p:spPr>
        <p:txBody>
          <a:bodyPr/>
          <a:lstStyle/>
          <a:p>
            <a:pPr algn="ctr"/>
            <a:r>
              <a:rPr lang="en-US" smtClean="0"/>
              <a:t>MCQ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198605"/>
            <a:ext cx="9905998" cy="4592595"/>
          </a:xfrm>
        </p:spPr>
        <p:txBody>
          <a:bodyPr/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Q4: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screening tests fall under which one of the following: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primordial prevention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primary prevention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32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secondary prevention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tertiary prevention</a:t>
            </a:r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18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549611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Questions?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5350476"/>
            <a:ext cx="9905998" cy="44072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64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215978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THANK YOU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03397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>
                <a:hlinkClick r:id="rId2"/>
              </a:rPr>
              <a:t>http://www.colorectal-cancer.ca/en/screening/fobt-and-fit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>
                <a:hlinkClick r:id="rId3"/>
              </a:rPr>
              <a:t>http://www.aafp.org/afp/2016/0115/p103.html</a:t>
            </a:r>
            <a:r>
              <a:rPr lang="en-US" dirty="0"/>
              <a:t> </a:t>
            </a:r>
          </a:p>
          <a:p>
            <a:r>
              <a:rPr lang="en-US" dirty="0"/>
              <a:t>Oxford Hand Book Of General Practice 4TH </a:t>
            </a:r>
            <a:r>
              <a:rPr lang="en-US" dirty="0" smtClean="0"/>
              <a:t>Edition</a:t>
            </a:r>
          </a:p>
          <a:p>
            <a:r>
              <a:rPr lang="en-GB" u="sng" dirty="0">
                <a:effectLst/>
                <a:hlinkClick r:id="rId4"/>
              </a:rPr>
              <a:t>http://healthvermont.gov/adap/prevention/prevention_fact.aspx#Definition</a:t>
            </a:r>
            <a:endParaRPr lang="en-GB" dirty="0">
              <a:effectLst/>
            </a:endParaRPr>
          </a:p>
          <a:p>
            <a:r>
              <a:rPr lang="en-GB" u="sng" dirty="0">
                <a:effectLst/>
                <a:hlinkClick r:id="rId5"/>
              </a:rPr>
              <a:t>https://en.oxforddictionaries.com/definition/prevention</a:t>
            </a:r>
            <a:endParaRPr lang="en-GB" dirty="0">
              <a:effectLst/>
            </a:endParaRPr>
          </a:p>
          <a:p>
            <a:r>
              <a:rPr lang="en-GB" u="sng" dirty="0">
                <a:effectLst/>
                <a:hlinkClick r:id="rId6"/>
              </a:rPr>
              <a:t>http://www.emro.who.int/about-who/public-health-functions/health-promotion-disease-prevention.html</a:t>
            </a:r>
            <a:endParaRPr lang="en-GB" dirty="0">
              <a:effectLst/>
            </a:endParaRPr>
          </a:p>
          <a:p>
            <a:r>
              <a:rPr lang="en-GB" u="sng" dirty="0">
                <a:effectLst/>
                <a:hlinkClick r:id="rId7"/>
              </a:rPr>
              <a:t>https://www.iwh.on.ca/wrmb/primary-secondary-and-tertiary-prevention</a:t>
            </a:r>
            <a:endParaRPr lang="en-GB" dirty="0">
              <a:effectLst/>
            </a:endParaRPr>
          </a:p>
          <a:p>
            <a:r>
              <a:rPr lang="en-GB" u="sng" dirty="0">
                <a:effectLst/>
                <a:hlinkClick r:id="rId8"/>
              </a:rPr>
              <a:t>https://</a:t>
            </a:r>
            <a:r>
              <a:rPr lang="en-GB" u="sng" dirty="0" smtClean="0">
                <a:effectLst/>
                <a:hlinkClick r:id="rId8"/>
              </a:rPr>
              <a:t>medlineplus.gov/healthscreening.html</a:t>
            </a:r>
            <a:endParaRPr lang="en-GB" u="sng" dirty="0" smtClean="0">
              <a:effectLst/>
            </a:endParaRPr>
          </a:p>
          <a:p>
            <a:r>
              <a:rPr lang="en-GB" dirty="0">
                <a:effectLst/>
                <a:hlinkClick r:id="rId9"/>
              </a:rPr>
              <a:t>https://</a:t>
            </a:r>
            <a:r>
              <a:rPr lang="en-GB" dirty="0" smtClean="0">
                <a:effectLst/>
                <a:hlinkClick r:id="rId9"/>
              </a:rPr>
              <a:t>www.uptodate.com/contents/search</a:t>
            </a:r>
            <a:r>
              <a:rPr lang="en-GB" dirty="0" smtClean="0">
                <a:effectLst/>
              </a:rPr>
              <a:t> </a:t>
            </a:r>
            <a:endParaRPr lang="en-GB" dirty="0">
              <a:effectLst/>
            </a:endParaRPr>
          </a:p>
          <a:p>
            <a:endParaRPr lang="en-US" dirty="0"/>
          </a:p>
          <a:p>
            <a:pPr lvl="0"/>
            <a:endParaRPr lang="ar-S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459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626076"/>
          </a:xfrm>
        </p:spPr>
        <p:txBody>
          <a:bodyPr/>
          <a:lstStyle/>
          <a:p>
            <a:pPr algn="ctr"/>
            <a:r>
              <a:rPr lang="en-US" dirty="0" smtClean="0"/>
              <a:t>MCQ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235677"/>
            <a:ext cx="9905998" cy="4555524"/>
          </a:xfrm>
        </p:spPr>
        <p:txBody>
          <a:bodyPr/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 Q3: WHICH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ONE OF THE FOLLOWING IS CONSEDRED AS TERTIARRY PREVENTION: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educational programs.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palliative therapy.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lifestyle modification.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fecal occult blood test.</a:t>
            </a:r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41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89005"/>
          </a:xfrm>
        </p:spPr>
        <p:txBody>
          <a:bodyPr/>
          <a:lstStyle/>
          <a:p>
            <a:pPr algn="ctr"/>
            <a:r>
              <a:rPr lang="en-US" smtClean="0"/>
              <a:t>MCQ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198605"/>
            <a:ext cx="9905998" cy="4592595"/>
          </a:xfrm>
        </p:spPr>
        <p:txBody>
          <a:bodyPr/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Q4: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screening tests fall under which one of the following: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primordial prevention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primary prevention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secondary prevention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tertiary prevention</a:t>
            </a:r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22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</a:t>
            </a:r>
            <a:r>
              <a:rPr lang="en-GB" b="1" u="sng" dirty="0" smtClean="0"/>
              <a:t>prevention</a:t>
            </a:r>
            <a:r>
              <a:rPr lang="en-GB" dirty="0" smtClean="0"/>
              <a:t>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060813"/>
            <a:ext cx="9905998" cy="1965278"/>
          </a:xfrm>
        </p:spPr>
        <p:txBody>
          <a:bodyPr/>
          <a:lstStyle/>
          <a:p>
            <a:r>
              <a:rPr lang="en-GB" dirty="0"/>
              <a:t>Averting and eliminating diseases and minimizing the impact of diseases</a:t>
            </a:r>
            <a:r>
              <a:rPr lang="en-GB" dirty="0" smtClean="0"/>
              <a:t>.</a:t>
            </a:r>
          </a:p>
          <a:p>
            <a:r>
              <a:rPr lang="en-GB" dirty="0"/>
              <a:t>The action of stopping something from happening</a:t>
            </a:r>
          </a:p>
        </p:txBody>
      </p:sp>
    </p:spTree>
    <p:extLst>
      <p:ext uri="{BB962C8B-B14F-4D97-AF65-F5344CB8AC3E}">
        <p14:creationId xmlns:p14="http://schemas.microsoft.com/office/powerpoint/2010/main" val="126164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Types of prevention: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B050"/>
                </a:solidFill>
              </a:rPr>
              <a:t>1- primary prevention: </a:t>
            </a:r>
            <a:r>
              <a:rPr lang="en-GB" u="sng" dirty="0" smtClean="0"/>
              <a:t>Prevention </a:t>
            </a:r>
            <a:r>
              <a:rPr lang="en-GB" u="sng" dirty="0"/>
              <a:t>of disease </a:t>
            </a:r>
            <a:r>
              <a:rPr lang="en-GB" u="sng" dirty="0" smtClean="0"/>
              <a:t>occurrence</a:t>
            </a:r>
            <a:r>
              <a:rPr lang="en-GB" dirty="0" smtClean="0"/>
              <a:t>.</a:t>
            </a:r>
          </a:p>
          <a:p>
            <a:r>
              <a:rPr lang="en-GB" dirty="0" smtClean="0"/>
              <a:t>Ex:</a:t>
            </a:r>
          </a:p>
          <a:p>
            <a:pPr lvl="1">
              <a:buFont typeface="Wingdings" charset="2"/>
              <a:buChar char="ü"/>
            </a:pPr>
            <a:r>
              <a:rPr lang="en-GB" sz="2000" dirty="0" smtClean="0"/>
              <a:t>Sanitation of the environment.</a:t>
            </a:r>
          </a:p>
          <a:p>
            <a:pPr lvl="1">
              <a:buFont typeface="Wingdings" charset="2"/>
              <a:buChar char="ü"/>
            </a:pPr>
            <a:r>
              <a:rPr lang="en-GB" sz="2000" dirty="0" smtClean="0"/>
              <a:t>Life style modification.</a:t>
            </a:r>
          </a:p>
          <a:p>
            <a:pPr lvl="1">
              <a:buFont typeface="Wingdings" charset="2"/>
              <a:buChar char="ü"/>
            </a:pPr>
            <a:r>
              <a:rPr lang="en-GB" sz="2000" dirty="0"/>
              <a:t>Nutritional and food </a:t>
            </a:r>
            <a:r>
              <a:rPr lang="en-GB" sz="2000" dirty="0" smtClean="0"/>
              <a:t>supplementation.</a:t>
            </a:r>
          </a:p>
          <a:p>
            <a:pPr lvl="1">
              <a:buFont typeface="Wingdings" charset="2"/>
              <a:buChar char="ü"/>
            </a:pPr>
            <a:r>
              <a:rPr lang="en-GB" sz="2000" dirty="0" smtClean="0"/>
              <a:t>Vaccination.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37960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047164"/>
            <a:ext cx="9905998" cy="3370997"/>
          </a:xfrm>
        </p:spPr>
        <p:txBody>
          <a:bodyPr/>
          <a:lstStyle/>
          <a:p>
            <a:r>
              <a:rPr lang="en-GB" sz="2800" b="1" dirty="0" smtClean="0">
                <a:solidFill>
                  <a:srgbClr val="00B050"/>
                </a:solidFill>
              </a:rPr>
              <a:t>2- secondary prevention: </a:t>
            </a:r>
            <a:r>
              <a:rPr lang="en-GB" sz="2800" u="sng" dirty="0"/>
              <a:t>Controlling disease </a:t>
            </a:r>
            <a:r>
              <a:rPr lang="en-GB" sz="2800" dirty="0"/>
              <a:t>in early </a:t>
            </a:r>
            <a:r>
              <a:rPr lang="en-GB" sz="2800" dirty="0" smtClean="0"/>
              <a:t>form.</a:t>
            </a:r>
            <a:r>
              <a:rPr lang="en-US" sz="2800" dirty="0" smtClean="0"/>
              <a:t> The goal is to reduce the impact of a disease or injury that has already occurred.</a:t>
            </a:r>
            <a:endParaRPr lang="en-GB" sz="2800" dirty="0" smtClean="0"/>
          </a:p>
          <a:p>
            <a:r>
              <a:rPr lang="en-GB" sz="2800" dirty="0" smtClean="0"/>
              <a:t>Ex:</a:t>
            </a:r>
          </a:p>
          <a:p>
            <a:pPr lvl="1">
              <a:buFont typeface="Wingdings" charset="2"/>
              <a:buChar char="ü"/>
            </a:pPr>
            <a:r>
              <a:rPr lang="en-GB" sz="2400" dirty="0" smtClean="0"/>
              <a:t>Carcinoma in situ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279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1540</TotalTime>
  <Words>1543</Words>
  <Application>Microsoft Office PowerPoint</Application>
  <PresentationFormat>Widescreen</PresentationFormat>
  <Paragraphs>248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Century Gothic</vt:lpstr>
      <vt:lpstr>Tahoma</vt:lpstr>
      <vt:lpstr>Times New Roman</vt:lpstr>
      <vt:lpstr>Wingdings</vt:lpstr>
      <vt:lpstr>Mesh</vt:lpstr>
      <vt:lpstr>Screening and prevention</vt:lpstr>
      <vt:lpstr>Objectives: </vt:lpstr>
      <vt:lpstr>MCQ</vt:lpstr>
      <vt:lpstr>MCQ</vt:lpstr>
      <vt:lpstr>MCQ</vt:lpstr>
      <vt:lpstr>MCQ</vt:lpstr>
      <vt:lpstr>What is prevention:</vt:lpstr>
      <vt:lpstr>Types of prevention:</vt:lpstr>
      <vt:lpstr>PowerPoint Presentation</vt:lpstr>
      <vt:lpstr>PowerPoint Presentation</vt:lpstr>
      <vt:lpstr>What is screening:</vt:lpstr>
      <vt:lpstr>The Wilson–Jungner criteria:</vt:lpstr>
      <vt:lpstr>Benefits Of Screening</vt:lpstr>
      <vt:lpstr>Disadvantages Of Screening</vt:lpstr>
      <vt:lpstr>Periodic Health Examination </vt:lpstr>
      <vt:lpstr>Periodic Health Exam under 6 years </vt:lpstr>
      <vt:lpstr>PowerPoint Presentation</vt:lpstr>
      <vt:lpstr>Periodic Health Examination  (6 - 17 years)</vt:lpstr>
      <vt:lpstr>Periodic Health Examination (18 - 59 years)</vt:lpstr>
      <vt:lpstr>Periodic Health Examination (60 above) </vt:lpstr>
      <vt:lpstr>What are common conditions or diseases  Where we can apply screening &amp; Preventive?</vt:lpstr>
      <vt:lpstr>PowerPoint Presentation</vt:lpstr>
      <vt:lpstr>Diabetes Mellitus </vt:lpstr>
      <vt:lpstr>PowerPoint Presentation</vt:lpstr>
      <vt:lpstr>PowerPoint Presentation</vt:lpstr>
      <vt:lpstr>Hypertension </vt:lpstr>
      <vt:lpstr>PowerPoint Presentation</vt:lpstr>
      <vt:lpstr>PowerPoint Presentation</vt:lpstr>
      <vt:lpstr>Colorectal Cancer </vt:lpstr>
      <vt:lpstr>PowerPoint Presentation</vt:lpstr>
      <vt:lpstr>PowerPoint Presentation</vt:lpstr>
      <vt:lpstr>Breast cancer </vt:lpstr>
      <vt:lpstr>PowerPoint Presentation</vt:lpstr>
      <vt:lpstr>PowerPoint Presentation</vt:lpstr>
      <vt:lpstr>PowerPoint Presentation</vt:lpstr>
      <vt:lpstr>PowerPoint Presentation</vt:lpstr>
      <vt:lpstr>MCQ</vt:lpstr>
      <vt:lpstr>MCQ</vt:lpstr>
      <vt:lpstr>MCQ</vt:lpstr>
      <vt:lpstr>MCQ</vt:lpstr>
      <vt:lpstr>MCQ</vt:lpstr>
      <vt:lpstr>MCQ</vt:lpstr>
      <vt:lpstr>MCQ</vt:lpstr>
      <vt:lpstr>MCQ</vt:lpstr>
      <vt:lpstr>Questions?</vt:lpstr>
      <vt:lpstr>THANK YOU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محمد</dc:creator>
  <cp:lastModifiedBy>3MR 2L-WARTHAN</cp:lastModifiedBy>
  <cp:revision>46</cp:revision>
  <dcterms:created xsi:type="dcterms:W3CDTF">2016-12-23T20:01:18Z</dcterms:created>
  <dcterms:modified xsi:type="dcterms:W3CDTF">2016-12-26T07:01:14Z</dcterms:modified>
</cp:coreProperties>
</file>