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48"/>
  </p:notesMasterIdLst>
  <p:sldIdLst>
    <p:sldId id="304" r:id="rId2"/>
    <p:sldId id="302" r:id="rId3"/>
    <p:sldId id="303" r:id="rId4"/>
    <p:sldId id="290" r:id="rId5"/>
    <p:sldId id="291" r:id="rId6"/>
    <p:sldId id="292" r:id="rId7"/>
    <p:sldId id="293" r:id="rId8"/>
    <p:sldId id="294" r:id="rId9"/>
    <p:sldId id="296" r:id="rId10"/>
    <p:sldId id="297" r:id="rId11"/>
    <p:sldId id="301" r:id="rId12"/>
    <p:sldId id="298" r:id="rId13"/>
    <p:sldId id="300" r:id="rId14"/>
    <p:sldId id="320" r:id="rId15"/>
    <p:sldId id="322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62" r:id="rId26"/>
    <p:sldId id="263" r:id="rId27"/>
    <p:sldId id="261" r:id="rId28"/>
    <p:sldId id="314" r:id="rId29"/>
    <p:sldId id="256" r:id="rId30"/>
    <p:sldId id="257" r:id="rId31"/>
    <p:sldId id="259" r:id="rId32"/>
    <p:sldId id="258" r:id="rId33"/>
    <p:sldId id="260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315" r:id="rId44"/>
    <p:sldId id="317" r:id="rId45"/>
    <p:sldId id="279" r:id="rId46"/>
    <p:sldId id="3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حمد الغفيلي" initials="محمد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7946"/>
  </p:normalViewPr>
  <p:slideViewPr>
    <p:cSldViewPr snapToGrid="0" snapToObjects="1">
      <p:cViewPr varScale="1">
        <p:scale>
          <a:sx n="83" d="100"/>
          <a:sy n="83" d="100"/>
        </p:scale>
        <p:origin x="1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13D66-73A3-444E-8FA5-A50EDF9B778C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2986-BF6F-E544-837E-9D8DA029F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women in developing countries, cervical cancer was the second most common type of cancer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2986-BF6F-E544-837E-9D8DA029FA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4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2986-BF6F-E544-837E-9D8DA029FA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2986-BF6F-E544-837E-9D8DA029FAD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7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‪nipples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slightly retracting‬</a:t>
            </a:r>
          </a:p>
          <a:p>
            <a:pPr marL="0" algn="r" defTabSz="914400" rtl="1" eaLnBrk="1" latinLnBrk="0" hangingPunct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lump</a:t>
            </a:r>
            <a:endParaRPr lang="x-non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depo </a:t>
            </a:r>
            <a:r>
              <a:rPr lang="en-US" dirty="0" err="1" smtClean="0"/>
              <a:t>provera</a:t>
            </a:r>
            <a:r>
              <a:rPr lang="en-US" dirty="0" smtClean="0"/>
              <a:t> : birth control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2986-BF6F-E544-837E-9D8DA029FA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8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biopsy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4E9C-5551-4325-93F8-C1FCE86E2B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63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3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2B4073-460B-224C-A2C2-47AD0D2FE2AD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612731-2306-6340-B583-5006BC3A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0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d/chlamydia/the-facts/default.htm" TargetMode="External"/><Relationship Id="rId4" Type="http://schemas.openxmlformats.org/officeDocument/2006/relationships/hyperlink" Target="https://www.cdc.gov/std/syphilis/the-facts/default.htm" TargetMode="External"/><Relationship Id="rId5" Type="http://schemas.openxmlformats.org/officeDocument/2006/relationships/hyperlink" Target="https://www.cdc.gov/std/pregnancy/the-facts/default.htm" TargetMode="External"/><Relationship Id="rId6" Type="http://schemas.openxmlformats.org/officeDocument/2006/relationships/hyperlink" Target="https://www.cdc.gov/preconception/planning.html" TargetMode="External"/><Relationship Id="rId7" Type="http://schemas.openxmlformats.org/officeDocument/2006/relationships/hyperlink" Target="https://www.cdc.gov/ncbddd/fasd/alcohol-use.html" TargetMode="External"/><Relationship Id="rId8" Type="http://schemas.openxmlformats.org/officeDocument/2006/relationships/hyperlink" Target="https://www.cdc.gov/features/pregnantdontsmoke/index.html" TargetMode="External"/><Relationship Id="rId9" Type="http://schemas.openxmlformats.org/officeDocument/2006/relationships/hyperlink" Target="https://www.uptodate.com/contents/screening-for-osteoporosis?source=search_result&amp;search=screening%20osteoporosis%20in%20women&amp;selectedTitle=1~150#H20" TargetMode="External"/><Relationship Id="rId10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std/herpes/the-facts/default.htm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56294" y="3456637"/>
            <a:ext cx="9144000" cy="1641490"/>
          </a:xfrm>
        </p:spPr>
        <p:txBody>
          <a:bodyPr/>
          <a:lstStyle/>
          <a:p>
            <a:r>
              <a:rPr lang="en-US" dirty="0" smtClean="0"/>
              <a:t>WOMEN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41" y="1825625"/>
            <a:ext cx="10811359" cy="4351338"/>
          </a:xfrm>
        </p:spPr>
        <p:txBody>
          <a:bodyPr>
            <a:noAutofit/>
          </a:bodyPr>
          <a:lstStyle/>
          <a:p>
            <a:pPr marL="342900" indent="0">
              <a:lnSpc>
                <a:spcPct val="110000"/>
              </a:lnSpc>
              <a:buNone/>
            </a:pPr>
            <a:r>
              <a:rPr lang="en-US" dirty="0"/>
              <a:t>Dyslipidemia: </a:t>
            </a:r>
          </a:p>
          <a:p>
            <a:pPr marL="571500">
              <a:lnSpc>
                <a:spcPct val="110000"/>
              </a:lnSpc>
            </a:pPr>
            <a:r>
              <a:rPr lang="en-US" dirty="0"/>
              <a:t>Patients aged 17 to 21 years suggested to undergo one-time screening for hyperlipidemia</a:t>
            </a:r>
            <a:r>
              <a:rPr lang="en-US" dirty="0" smtClean="0"/>
              <a:t>:</a:t>
            </a:r>
            <a:endParaRPr lang="en-US" dirty="0"/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High risk patients:  screening starts at age 25 for men and 35 for women</a:t>
            </a:r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Not at high risk:   screening starts at age age 35 for men and 45 for women</a:t>
            </a:r>
            <a:r>
              <a:rPr lang="en-US" dirty="0" smtClean="0"/>
              <a:t>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>
              <a:lnSpc>
                <a:spcPct val="110000"/>
              </a:lnSpc>
            </a:pPr>
            <a:r>
              <a:rPr lang="en-US" dirty="0"/>
              <a:t>When a decision is made to screen lipids we suggest measuring</a:t>
            </a:r>
            <a:r>
              <a:rPr lang="en-US" dirty="0" smtClean="0"/>
              <a:t>:</a:t>
            </a:r>
            <a:endParaRPr lang="x-none" dirty="0" smtClean="0"/>
          </a:p>
          <a:p>
            <a:pPr marL="571500">
              <a:lnSpc>
                <a:spcPct val="110000"/>
              </a:lnSpc>
            </a:pPr>
            <a:endParaRPr lang="en-US" dirty="0"/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Total Cholesterol.</a:t>
            </a:r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High Density Lipoprotein Cholesterol</a:t>
            </a:r>
          </a:p>
        </p:txBody>
      </p:sp>
    </p:spTree>
    <p:extLst>
      <p:ext uri="{BB962C8B-B14F-4D97-AF65-F5344CB8AC3E}">
        <p14:creationId xmlns:p14="http://schemas.microsoft.com/office/powerpoint/2010/main" val="18846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/>
            <a:r>
              <a:rPr lang="en-US" sz="2400" b="1" dirty="0"/>
              <a:t>   </a:t>
            </a:r>
            <a:r>
              <a:rPr lang="en-US" dirty="0"/>
              <a:t>Diabetes Mellitus:</a:t>
            </a:r>
          </a:p>
          <a:p>
            <a:pPr marL="914400"/>
            <a:r>
              <a:rPr lang="en-US" dirty="0"/>
              <a:t>Screening tests include Hg-A1C level, fasting plasma glucose level, and two-hour 75-g oral glucose tolerance test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0000" y="4001294"/>
            <a:ext cx="10233800" cy="1475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/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marL="571500" algn="ctr">
              <a:lnSpc>
                <a:spcPct val="110000"/>
              </a:lnSpc>
            </a:pP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Screening</a:t>
            </a:r>
            <a:r>
              <a:rPr lang="en-US" dirty="0" smtClean="0"/>
              <a:t> </a:t>
            </a:r>
            <a:r>
              <a:rPr lang="en-US" sz="53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criteria of DM</a:t>
            </a: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>
              <a:lnSpc>
                <a:spcPct val="110000"/>
              </a:lnSpc>
            </a:pPr>
            <a:r>
              <a:rPr lang="en-US" dirty="0"/>
              <a:t> All adults beginning at 45 years of age</a:t>
            </a:r>
            <a:r>
              <a:rPr lang="en-US" dirty="0" smtClean="0"/>
              <a:t>.</a:t>
            </a:r>
            <a:endParaRPr lang="x-none" dirty="0" smtClean="0"/>
          </a:p>
          <a:p>
            <a:pPr marL="571500">
              <a:lnSpc>
                <a:spcPct val="110000"/>
              </a:lnSpc>
            </a:pPr>
            <a:endParaRPr lang="en-US" dirty="0"/>
          </a:p>
          <a:p>
            <a:pPr marL="571500">
              <a:lnSpc>
                <a:spcPct val="110000"/>
              </a:lnSpc>
            </a:pPr>
            <a:r>
              <a:rPr lang="en-US" dirty="0"/>
              <a:t> Adults with BMI ≥ 25 plus one of the following risk factors</a:t>
            </a:r>
            <a:r>
              <a:rPr lang="en-US" dirty="0" smtClean="0"/>
              <a:t>:</a:t>
            </a:r>
            <a:endParaRPr lang="en-US" dirty="0"/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  Physical inactivity .</a:t>
            </a:r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 1st degree relative with DMT2.</a:t>
            </a:r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Hypertension.</a:t>
            </a:r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 HDL &lt; 35 mg/</a:t>
            </a:r>
            <a:r>
              <a:rPr lang="en-US" dirty="0" err="1"/>
              <a:t>dL</a:t>
            </a:r>
            <a:r>
              <a:rPr lang="en-US" dirty="0"/>
              <a:t> or TAG &gt; 150 mg/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  <a:p>
            <a:pPr marL="800100" indent="-457200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Polycystic ovarian syndrome 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/>
            <a:r>
              <a:rPr lang="en-US" dirty="0"/>
              <a:t>Hypertension: </a:t>
            </a:r>
            <a:endParaRPr lang="x-none" dirty="0"/>
          </a:p>
          <a:p>
            <a:pPr marL="1028700" lvl="1"/>
            <a:r>
              <a:rPr lang="en-US" dirty="0"/>
              <a:t>Screen for elevated blood pressure (greater than 140/90 mm Hg) in all adults 18 years and older. </a:t>
            </a:r>
          </a:p>
          <a:p>
            <a:pPr marL="5715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956" y="29978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Health issues unique to women</a:t>
            </a: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927648" y="404665"/>
            <a:ext cx="60960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Cervical Cancer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83627" y="1565330"/>
            <a:ext cx="7275491" cy="3905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Cervical cancer used to be the leading cause of cancer </a:t>
            </a:r>
            <a:r>
              <a:rPr lang="en-US" sz="2400" b="1" dirty="0" smtClean="0"/>
              <a:t>death. 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Cervical cancer is the third most common cancer in the </a:t>
            </a:r>
            <a:r>
              <a:rPr lang="en-US" sz="2400" b="1" dirty="0" smtClean="0"/>
              <a:t>world.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Cervical </a:t>
            </a:r>
            <a:r>
              <a:rPr lang="en-US" sz="2400" b="1" dirty="0"/>
              <a:t>cancer is highly </a:t>
            </a:r>
            <a:r>
              <a:rPr lang="en-US" sz="2400" b="1" dirty="0" smtClean="0"/>
              <a:t>preventable because </a:t>
            </a:r>
            <a:r>
              <a:rPr lang="en-US" sz="2400" b="1" dirty="0"/>
              <a:t>screening tests and a vaccine to prevent </a:t>
            </a:r>
            <a:r>
              <a:rPr lang="en-US" sz="2400" b="1" dirty="0">
                <a:solidFill>
                  <a:srgbClr val="FF0000"/>
                </a:solidFill>
              </a:rPr>
              <a:t>human papillomavirus (HPV)</a:t>
            </a:r>
            <a:r>
              <a:rPr lang="en-US" sz="2400" b="1" dirty="0"/>
              <a:t> infections are available.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36" y="1565330"/>
            <a:ext cx="2088232" cy="40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1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07568" y="620688"/>
            <a:ext cx="792088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Risk Factors for Cervical Cancer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379349" y="2107769"/>
            <a:ext cx="8317051" cy="3625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Almost all cervical cancers are caused by human papillomavirus (HPV)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Other things can increase your risk of cervical cancer—</a:t>
            </a:r>
          </a:p>
          <a:p>
            <a:pPr marL="18288" indent="0">
              <a:buNone/>
            </a:pPr>
            <a:r>
              <a:rPr lang="en-US" sz="2400" b="1" dirty="0"/>
              <a:t>  - Smoking.</a:t>
            </a:r>
          </a:p>
          <a:p>
            <a:pPr marL="18288" indent="0">
              <a:buNone/>
            </a:pPr>
            <a:r>
              <a:rPr lang="en-US" sz="2400" b="1" dirty="0"/>
              <a:t>  - Having given birth to three or more children.</a:t>
            </a:r>
          </a:p>
          <a:p>
            <a:pPr marL="18288" indent="0">
              <a:buNone/>
            </a:pPr>
            <a:r>
              <a:rPr lang="en-US" sz="2400" b="1" dirty="0"/>
              <a:t>  - Having several sexual partners.</a:t>
            </a:r>
          </a:p>
        </p:txBody>
      </p:sp>
    </p:spTree>
    <p:extLst>
      <p:ext uri="{BB962C8B-B14F-4D97-AF65-F5344CB8AC3E}">
        <p14:creationId xmlns:p14="http://schemas.microsoft.com/office/powerpoint/2010/main" val="19967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495600" y="764704"/>
            <a:ext cx="7488832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Cervical Cancer: Diagnosis and Treatment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33031" y="2113549"/>
            <a:ext cx="7848872" cy="31683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Early detection: Pap test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Tests to confirm a diagnosis of cervical cancer include:</a:t>
            </a:r>
          </a:p>
          <a:p>
            <a:pPr marL="18288" indent="0">
              <a:buNone/>
            </a:pPr>
            <a:r>
              <a:rPr lang="en-US" sz="2400" b="1" dirty="0"/>
              <a:t>   - A colposcopy and cervical biopsy. </a:t>
            </a:r>
          </a:p>
          <a:p>
            <a:pPr marL="18288" indent="0">
              <a:buNone/>
            </a:pPr>
            <a:r>
              <a:rPr lang="en-US" sz="2400" b="1" dirty="0"/>
              <a:t>   - An </a:t>
            </a:r>
            <a:r>
              <a:rPr lang="en-US" sz="2400" b="1" dirty="0" err="1"/>
              <a:t>endocervical</a:t>
            </a:r>
            <a:r>
              <a:rPr lang="en-US" sz="2400" b="1" dirty="0"/>
              <a:t> biopsy (or curettage). </a:t>
            </a:r>
          </a:p>
          <a:p>
            <a:pPr marL="18288" indent="0">
              <a:buNone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Surgery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Chemotherapy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15143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83632" y="481204"/>
            <a:ext cx="60960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Breast cancer 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78073" y="1548501"/>
            <a:ext cx="8601559" cy="549653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Breast cancer is a group of diseases that affects breast tissue. Both women and men can get breast cancer, though it is much more common in women.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Breast cancer is the most common cancer among women in the United States.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Breast cancer is the second leading cause of cancer deaths among women in the United States.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Getting mammograms regularly can lower the risk of dying from breast cancer.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80" y="2208443"/>
            <a:ext cx="2592288" cy="34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939" y="1924943"/>
            <a:ext cx="10662834" cy="39604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/>
              <a:t/>
            </a:r>
            <a:br>
              <a:rPr lang="en-US" sz="7200" dirty="0"/>
            </a:b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71500">
              <a:lnSpc>
                <a:spcPct val="110000"/>
              </a:lnSpc>
            </a:pPr>
            <a:r>
              <a:rPr lang="en-US" sz="11200" dirty="0"/>
              <a:t>Women's health refers to the branch of medicine that focuses on screening , diagnosis and management of diseases and conditions that affect a woman's physical and emotional well-being.</a:t>
            </a:r>
          </a:p>
          <a:p>
            <a:pPr marL="571500">
              <a:lnSpc>
                <a:spcPct val="110000"/>
              </a:lnSpc>
            </a:pPr>
            <a:endParaRPr lang="en-US" sz="11200" dirty="0" smtClean="0"/>
          </a:p>
          <a:p>
            <a:pPr marL="342900" indent="0">
              <a:lnSpc>
                <a:spcPct val="110000"/>
              </a:lnSpc>
              <a:buNone/>
            </a:pPr>
            <a:r>
              <a:rPr lang="en-US" sz="11200" dirty="0" smtClean="0"/>
              <a:t>It </a:t>
            </a:r>
            <a:r>
              <a:rPr lang="en-US" sz="11200" dirty="0"/>
              <a:t>is important to </a:t>
            </a:r>
            <a:r>
              <a:rPr lang="en-US" sz="11200" dirty="0" smtClean="0"/>
              <a:t>:</a:t>
            </a:r>
          </a:p>
          <a:p>
            <a:pPr marL="571500">
              <a:lnSpc>
                <a:spcPct val="110000"/>
              </a:lnSpc>
            </a:pPr>
            <a:r>
              <a:rPr lang="en-US" sz="11200" dirty="0" smtClean="0"/>
              <a:t>Preservation of wellness</a:t>
            </a:r>
          </a:p>
          <a:p>
            <a:pPr marL="571500">
              <a:lnSpc>
                <a:spcPct val="110000"/>
              </a:lnSpc>
            </a:pPr>
            <a:r>
              <a:rPr lang="en-US" sz="11200" dirty="0" smtClean="0"/>
              <a:t>Prevention </a:t>
            </a:r>
            <a:r>
              <a:rPr lang="en-US" sz="11200" dirty="0"/>
              <a:t>of illness  </a:t>
            </a:r>
            <a:br>
              <a:rPr lang="en-US" sz="11200" dirty="0"/>
            </a:br>
            <a:r>
              <a:rPr lang="en-US" sz="11200" dirty="0"/>
              <a:t> </a:t>
            </a:r>
          </a:p>
          <a:p>
            <a:pPr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rgbClr val="92D050"/>
                </a:solidFill>
              </a:rPr>
              <a:t> </a:t>
            </a:r>
          </a:p>
          <a:p>
            <a:pPr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83832" y="692697"/>
            <a:ext cx="345638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algn="ctr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sz="4800" spc="-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</a:p>
        </p:txBody>
      </p:sp>
    </p:spTree>
    <p:extLst>
      <p:ext uri="{BB962C8B-B14F-4D97-AF65-F5344CB8AC3E}">
        <p14:creationId xmlns:p14="http://schemas.microsoft.com/office/powerpoint/2010/main" val="1557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927648" y="404665"/>
            <a:ext cx="60960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None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Kinds of Breast Cancer</a:t>
            </a:r>
            <a:endParaRPr lang="en-GB" sz="3200" dirty="0">
              <a:solidFill>
                <a:srgbClr val="92D050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09966" y="1689315"/>
            <a:ext cx="6506114" cy="418795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The most common kinds of breast cancer are :- </a:t>
            </a:r>
          </a:p>
          <a:p>
            <a:pPr marL="18288" indent="0">
              <a:buNone/>
            </a:pPr>
            <a:r>
              <a:rPr lang="en-US" sz="2400" b="1" dirty="0"/>
              <a:t>  - Invasive ductal carcinoma.</a:t>
            </a:r>
          </a:p>
          <a:p>
            <a:pPr marL="18288" indent="0">
              <a:buNone/>
            </a:pPr>
            <a:r>
              <a:rPr lang="en-US" sz="2400" b="1" dirty="0"/>
              <a:t>  - Invasive lobular carcinoma. </a:t>
            </a:r>
          </a:p>
          <a:p>
            <a:pPr marL="18288" indent="0">
              <a:buNone/>
            </a:pPr>
            <a:endParaRPr lang="en-US" sz="2400" b="1" dirty="0"/>
          </a:p>
          <a:p>
            <a:pPr marL="18288" indent="0">
              <a:buNone/>
            </a:pPr>
            <a:r>
              <a:rPr lang="en-US" sz="2400" b="1" dirty="0"/>
              <a:t>There are several other less common kinds of breast cancer, such as Paget’s disease, medullary, mucinous, and inflammatory breast cancer.</a:t>
            </a:r>
          </a:p>
          <a:p>
            <a:pPr marL="18288" indent="0">
              <a:buNone/>
            </a:pPr>
            <a:endParaRPr lang="en-US" sz="2400" b="1" dirty="0">
              <a:solidFill>
                <a:srgbClr val="92D050"/>
              </a:solidFill>
            </a:endParaRPr>
          </a:p>
          <a:p>
            <a:pPr marL="18288" indent="0">
              <a:buNone/>
            </a:pP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988840"/>
            <a:ext cx="3240360" cy="468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68760" y="692696"/>
            <a:ext cx="7643664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Symptoms of Breast Cancer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46050" y="1913023"/>
            <a:ext cx="7848872" cy="33123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New lump in the breast or underarm (armpit).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Thickening or swelling of part of the breast.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Irritation or dimpling of breast skin.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Redness or flaky skin in the nipple area or the breast.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Pulling in of the nipple or pain in the nipple area.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Nipple discharge other than breast milk, including blood.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Any change in the size or the shape of the breast.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Pain in any area of the breast.</a:t>
            </a:r>
          </a:p>
        </p:txBody>
      </p:sp>
    </p:spTree>
    <p:extLst>
      <p:ext uri="{BB962C8B-B14F-4D97-AF65-F5344CB8AC3E}">
        <p14:creationId xmlns:p14="http://schemas.microsoft.com/office/powerpoint/2010/main" val="1929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91544" y="260648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Risk Factors for Breast Cancer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628800"/>
            <a:ext cx="864095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045776" y="620688"/>
            <a:ext cx="7722632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Diagnosis of Breast Cancer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847528" y="2780929"/>
            <a:ext cx="7848872" cy="25922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Breast ultrasound.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Diagnostic mammogram.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Magnetic resonance imaging (MRI)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Biopsy.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22583" y="389167"/>
            <a:ext cx="7473817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Treatment of Breast Cancer</a:t>
            </a:r>
            <a:endParaRPr lang="en-GB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847528" y="2924945"/>
            <a:ext cx="7848872" cy="25922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/>
              <a:t>Surgery.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/>
              <a:t>Chemotherapy.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/>
              <a:t>Hormonal therapy.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/>
              <a:t>Radiation therapy. </a:t>
            </a:r>
          </a:p>
        </p:txBody>
      </p:sp>
    </p:spTree>
    <p:extLst>
      <p:ext uri="{BB962C8B-B14F-4D97-AF65-F5344CB8AC3E}">
        <p14:creationId xmlns:p14="http://schemas.microsoft.com/office/powerpoint/2010/main" val="21035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Planning for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Plan and Take </a:t>
            </a:r>
            <a:r>
              <a:rPr lang="en-US" dirty="0" smtClean="0"/>
              <a:t>Action</a:t>
            </a:r>
          </a:p>
          <a:p>
            <a:endParaRPr lang="en-US" dirty="0" smtClean="0"/>
          </a:p>
          <a:p>
            <a:r>
              <a:rPr lang="en-US" dirty="0"/>
              <a:t>See </a:t>
            </a:r>
            <a:r>
              <a:rPr lang="en-US" dirty="0" smtClean="0"/>
              <a:t>Her Doctor</a:t>
            </a:r>
          </a:p>
          <a:p>
            <a:pPr lvl="1"/>
            <a:r>
              <a:rPr lang="en-US" dirty="0"/>
              <a:t>Medical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/>
              <a:t>Lifestyle and Behaviors</a:t>
            </a:r>
          </a:p>
          <a:p>
            <a:pPr lvl="1"/>
            <a:r>
              <a:rPr lang="en-US" dirty="0" smtClean="0"/>
              <a:t>Medications</a:t>
            </a:r>
          </a:p>
          <a:p>
            <a:pPr lvl="1"/>
            <a:r>
              <a:rPr lang="en-US" dirty="0" smtClean="0"/>
              <a:t>Vaccinations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92" y="1414808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400 Micrograms of Folic Acid Every </a:t>
            </a:r>
            <a:r>
              <a:rPr lang="en-US" dirty="0" smtClean="0"/>
              <a:t>Day</a:t>
            </a:r>
          </a:p>
          <a:p>
            <a:endParaRPr lang="en-US" dirty="0"/>
          </a:p>
          <a:p>
            <a:r>
              <a:rPr lang="en-US" dirty="0"/>
              <a:t>Stop Drinking Alcohol, Smoking, and Using Street </a:t>
            </a:r>
            <a:r>
              <a:rPr lang="en-US" dirty="0" smtClean="0"/>
              <a:t>Drugs</a:t>
            </a:r>
          </a:p>
          <a:p>
            <a:endParaRPr lang="en-US" dirty="0"/>
          </a:p>
          <a:p>
            <a:r>
              <a:rPr lang="en-US" dirty="0"/>
              <a:t>Avoid Toxic Substances and Environmental </a:t>
            </a:r>
            <a:r>
              <a:rPr lang="en-US" dirty="0" smtClean="0"/>
              <a:t>Contaminants</a:t>
            </a:r>
          </a:p>
          <a:p>
            <a:endParaRPr lang="en-US" dirty="0"/>
          </a:p>
          <a:p>
            <a:r>
              <a:rPr lang="en-US" dirty="0"/>
              <a:t>Reach and Maintain a Healthy </a:t>
            </a:r>
            <a:r>
              <a:rPr lang="en-US" dirty="0" smtClean="0"/>
              <a:t>Weight</a:t>
            </a:r>
          </a:p>
          <a:p>
            <a:endParaRPr lang="en-US" dirty="0" smtClean="0"/>
          </a:p>
          <a:p>
            <a:r>
              <a:rPr lang="en-US" dirty="0"/>
              <a:t>Get Mentally Healthy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contraceptive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4990453"/>
          </a:xfrm>
        </p:spPr>
        <p:txBody>
          <a:bodyPr>
            <a:normAutofit/>
          </a:bodyPr>
          <a:lstStyle/>
          <a:p>
            <a:r>
              <a:rPr lang="en-US" dirty="0"/>
              <a:t>Do you want to be pregnant in the future</a:t>
            </a:r>
            <a:r>
              <a:rPr lang="en-US" dirty="0" smtClean="0"/>
              <a:t>?</a:t>
            </a:r>
          </a:p>
          <a:p>
            <a:r>
              <a:rPr lang="ro-RO" dirty="0" err="1" smtClean="0"/>
              <a:t>If</a:t>
            </a:r>
            <a:r>
              <a:rPr lang="ro-RO" dirty="0" smtClean="0"/>
              <a:t> </a:t>
            </a:r>
            <a:r>
              <a:rPr lang="ro-RO" dirty="0"/>
              <a:t>yes, </a:t>
            </a:r>
            <a:r>
              <a:rPr lang="ro-RO" dirty="0" err="1"/>
              <a:t>when</a:t>
            </a:r>
            <a:r>
              <a:rPr lang="ro-RO" dirty="0"/>
              <a:t> do </a:t>
            </a:r>
            <a:r>
              <a:rPr lang="ro-RO" dirty="0" err="1"/>
              <a:t>you</a:t>
            </a:r>
            <a:r>
              <a:rPr lang="ro-RO" dirty="0"/>
              <a:t> </a:t>
            </a:r>
            <a:r>
              <a:rPr lang="ro-RO" dirty="0" err="1"/>
              <a:t>want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be</a:t>
            </a:r>
            <a:r>
              <a:rPr lang="ro-RO" dirty="0"/>
              <a:t> pregnant</a:t>
            </a:r>
            <a:r>
              <a:rPr lang="ro-RO" dirty="0" smtClean="0"/>
              <a:t>?</a:t>
            </a:r>
            <a:endParaRPr lang="x-none" dirty="0" smtClean="0"/>
          </a:p>
          <a:p>
            <a:endParaRPr lang="x-none" dirty="0"/>
          </a:p>
          <a:p>
            <a:pPr>
              <a:buFont typeface="Wingdings" charset="2"/>
              <a:buChar char="ü"/>
            </a:pPr>
            <a:r>
              <a:rPr lang="en-US" b="1" dirty="0"/>
              <a:t>Women who desire pregnancy within one year</a:t>
            </a:r>
            <a:r>
              <a:rPr lang="en-US" dirty="0"/>
              <a:t> </a:t>
            </a:r>
            <a:endParaRPr lang="x-none" dirty="0" smtClean="0"/>
          </a:p>
          <a:p>
            <a:pPr lvl="1">
              <a:buFont typeface="Courier New" charset="0"/>
              <a:buChar char="o"/>
            </a:pPr>
            <a:r>
              <a:rPr lang="en-US" dirty="0" smtClean="0"/>
              <a:t>we </a:t>
            </a:r>
            <a:r>
              <a:rPr lang="en-US" dirty="0"/>
              <a:t>provide information about reversible contraceptives</a:t>
            </a:r>
            <a:endParaRPr lang="ro-RO" dirty="0"/>
          </a:p>
          <a:p>
            <a:pPr>
              <a:buFont typeface="Wingdings" charset="2"/>
              <a:buChar char="ü"/>
            </a:pPr>
            <a:r>
              <a:rPr lang="en-US" b="1" dirty="0"/>
              <a:t>Women who do not desire pregnancy within one year</a:t>
            </a:r>
            <a:r>
              <a:rPr lang="en-US" dirty="0"/>
              <a:t> </a:t>
            </a:r>
            <a:endParaRPr lang="x-none" dirty="0" smtClean="0"/>
          </a:p>
          <a:p>
            <a:pPr lvl="1">
              <a:buFont typeface="Courier New" charset="0"/>
              <a:buChar char="o"/>
            </a:pPr>
            <a:r>
              <a:rPr lang="en-US" dirty="0" smtClean="0"/>
              <a:t>For </a:t>
            </a:r>
            <a:r>
              <a:rPr lang="en-US" dirty="0"/>
              <a:t>women who desire long-term contraception, we provide information on reversible and permanent contraceptive options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28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78" y="325685"/>
            <a:ext cx="7014287" cy="6347223"/>
          </a:xfrm>
        </p:spPr>
      </p:pic>
    </p:spTree>
    <p:extLst>
      <p:ext uri="{BB962C8B-B14F-4D97-AF65-F5344CB8AC3E}">
        <p14:creationId xmlns:p14="http://schemas.microsoft.com/office/powerpoint/2010/main" val="3521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478" y="406746"/>
            <a:ext cx="9144000" cy="2387600"/>
          </a:xfrm>
        </p:spPr>
        <p:txBody>
          <a:bodyPr anchor="ctr"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STIs among women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439" y="2794346"/>
            <a:ext cx="11019294" cy="3657600"/>
          </a:xfrm>
        </p:spPr>
        <p:txBody>
          <a:bodyPr anchor="ctr">
            <a:normAutofit/>
          </a:bodyPr>
          <a:lstStyle/>
          <a:p>
            <a:pPr marL="228600" lvl="1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effect of </a:t>
            </a:r>
            <a:r>
              <a:rPr lang="en-US" sz="2400" dirty="0" smtClean="0"/>
              <a:t>STIs </a:t>
            </a:r>
            <a:r>
              <a:rPr lang="en-US" sz="2400" dirty="0"/>
              <a:t>on women can be more serious than men</a:t>
            </a:r>
            <a:r>
              <a:rPr lang="en-US" sz="2400" dirty="0" smtClean="0"/>
              <a:t>.</a:t>
            </a:r>
            <a:endParaRPr lang="x-none" sz="2400" dirty="0" smtClean="0"/>
          </a:p>
          <a:p>
            <a:pPr marL="228600" lvl="1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lvl="1" indent="-228600" algn="l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Untreated </a:t>
            </a:r>
            <a:r>
              <a:rPr lang="en-US" sz="2400" dirty="0" smtClean="0"/>
              <a:t>STIs </a:t>
            </a:r>
            <a:r>
              <a:rPr lang="en-US" sz="2400" dirty="0"/>
              <a:t>can cause </a:t>
            </a:r>
            <a:r>
              <a:rPr lang="en-US" sz="2400" dirty="0">
                <a:solidFill>
                  <a:srgbClr val="FF0000"/>
                </a:solidFill>
              </a:rPr>
              <a:t>infertility</a:t>
            </a:r>
            <a:r>
              <a:rPr lang="en-US" sz="2400" dirty="0"/>
              <a:t>, pelvic inflammatory diseases, pre-term delivery, and fetal/neonatal pathologies, </a:t>
            </a:r>
            <a:r>
              <a:rPr lang="en-US" sz="2400" dirty="0">
                <a:solidFill>
                  <a:srgbClr val="FF0000"/>
                </a:solidFill>
              </a:rPr>
              <a:t>ectopic pregnancy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chemeClr val="tx1"/>
                </a:solidFill>
              </a:rPr>
              <a:t>increased risk of HIV transmission or worst cervical cancer</a:t>
            </a:r>
            <a:r>
              <a:rPr lang="en-US" sz="3500" u="sng" dirty="0">
                <a:solidFill>
                  <a:schemeClr val="tx1"/>
                </a:solidFill>
              </a:rPr>
              <a:t>. </a:t>
            </a:r>
          </a:p>
          <a:p>
            <a:endParaRPr lang="en-US" sz="51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1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956" y="1759060"/>
            <a:ext cx="10414861" cy="4176792"/>
          </a:xfrm>
        </p:spPr>
        <p:txBody>
          <a:bodyPr>
            <a:noAutofit/>
          </a:bodyPr>
          <a:lstStyle/>
          <a:p>
            <a:pPr marL="571500">
              <a:lnSpc>
                <a:spcPct val="110000"/>
              </a:lnSpc>
            </a:pPr>
            <a:r>
              <a:rPr lang="en-US" dirty="0"/>
              <a:t>The women's health services team includes doctors and health care providers from a variety of different specialties. </a:t>
            </a:r>
            <a:r>
              <a:rPr lang="en-US" dirty="0" smtClean="0"/>
              <a:t>include</a:t>
            </a:r>
            <a:r>
              <a:rPr lang="en-US" dirty="0"/>
              <a:t>:</a:t>
            </a:r>
          </a:p>
          <a:p>
            <a:pPr marL="571500">
              <a:lnSpc>
                <a:spcPct val="110000"/>
              </a:lnSpc>
            </a:pPr>
            <a:r>
              <a:rPr lang="en-US" dirty="0"/>
              <a:t>Obstetrician/gynecologist</a:t>
            </a:r>
          </a:p>
          <a:p>
            <a:pPr marL="571500">
              <a:lnSpc>
                <a:spcPct val="110000"/>
              </a:lnSpc>
            </a:pPr>
            <a:r>
              <a:rPr lang="en-US" dirty="0"/>
              <a:t>General surgeons specializing in breast care</a:t>
            </a:r>
          </a:p>
          <a:p>
            <a:pPr marL="571500">
              <a:lnSpc>
                <a:spcPct val="110000"/>
              </a:lnSpc>
            </a:pPr>
            <a:r>
              <a:rPr lang="en-US" dirty="0" err="1" smtClean="0"/>
              <a:t>Perinatologist</a:t>
            </a:r>
            <a:endParaRPr lang="en-US" dirty="0"/>
          </a:p>
          <a:p>
            <a:pPr marL="571500">
              <a:lnSpc>
                <a:spcPct val="110000"/>
              </a:lnSpc>
            </a:pPr>
            <a:r>
              <a:rPr lang="en-US" dirty="0" smtClean="0"/>
              <a:t>Primary </a:t>
            </a:r>
            <a:r>
              <a:rPr lang="en-US" dirty="0"/>
              <a:t>care </a:t>
            </a:r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240" y="620688"/>
            <a:ext cx="7543800" cy="914400"/>
          </a:xfrm>
        </p:spPr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spc="-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Who provides woman health </a:t>
            </a:r>
          </a:p>
        </p:txBody>
      </p:sp>
    </p:spTree>
    <p:extLst>
      <p:ext uri="{BB962C8B-B14F-4D97-AF65-F5344CB8AC3E}">
        <p14:creationId xmlns:p14="http://schemas.microsoft.com/office/powerpoint/2010/main" val="2371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Sexually transmitted infection </a:t>
            </a:r>
            <a:b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8980"/>
          </a:xfrm>
        </p:spPr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/>
              <a:t>risk group: </a:t>
            </a:r>
            <a:endParaRPr lang="x-none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Sexually </a:t>
            </a:r>
            <a:r>
              <a:rPr lang="en-US" dirty="0"/>
              <a:t>active </a:t>
            </a:r>
            <a:r>
              <a:rPr lang="en-US" dirty="0" smtClean="0"/>
              <a:t>adults, with </a:t>
            </a:r>
            <a:r>
              <a:rPr lang="en-US" dirty="0"/>
              <a:t>multiple </a:t>
            </a:r>
            <a:r>
              <a:rPr lang="en-US" dirty="0" smtClean="0"/>
              <a:t>partners</a:t>
            </a:r>
            <a:endParaRPr lang="x-none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who </a:t>
            </a:r>
            <a:r>
              <a:rPr lang="en-US" dirty="0"/>
              <a:t>have an STI or have had one within the past </a:t>
            </a:r>
            <a:r>
              <a:rPr lang="en-US" dirty="0" smtClean="0"/>
              <a:t>year</a:t>
            </a:r>
            <a:endParaRPr lang="x-none" dirty="0"/>
          </a:p>
          <a:p>
            <a:pPr>
              <a:buFont typeface="Wingdings" charset="2"/>
              <a:buChar char="ü"/>
            </a:pPr>
            <a:endParaRPr lang="x-none" dirty="0" smtClean="0"/>
          </a:p>
          <a:p>
            <a:pPr>
              <a:buFont typeface="Wingdings" charset="2"/>
              <a:buChar char="ü"/>
            </a:pPr>
            <a:endParaRPr lang="en-US" dirty="0"/>
          </a:p>
          <a:p>
            <a:r>
              <a:rPr lang="en-US" dirty="0" smtClean="0"/>
              <a:t>Causative organisms: chlamydia, gonorrhea, syphilis, HIV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1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sexually active women 24 years and younger should be screened annually for chlamydia.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High-risk women should be screened at least annually for chlamydia, gonorrhea, and syphilis.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All adolescents should be screened and adults through 65 years of age for HIV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9774" y="755374"/>
            <a:ext cx="8097079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algn="ctr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of </a:t>
            </a: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0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365125"/>
            <a:ext cx="11959525" cy="1325563"/>
          </a:xfrm>
        </p:spPr>
        <p:txBody>
          <a:bodyPr>
            <a:no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HOW CAN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STIs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AFFECT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MOTHER AND HER FETUS ?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may </a:t>
            </a:r>
            <a:r>
              <a:rPr lang="en-US" dirty="0"/>
              <a:t>pass the infection to </a:t>
            </a:r>
            <a:r>
              <a:rPr lang="en-US" dirty="0" smtClean="0"/>
              <a:t>her baby </a:t>
            </a:r>
            <a:r>
              <a:rPr lang="en-US" dirty="0"/>
              <a:t>before, during, or after the baby’s birth.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She could </a:t>
            </a:r>
            <a:r>
              <a:rPr lang="en-US" dirty="0"/>
              <a:t>go into labor too early. This makes it more likely that </a:t>
            </a:r>
            <a:r>
              <a:rPr lang="en-US" dirty="0" smtClean="0"/>
              <a:t>her baby </a:t>
            </a:r>
            <a:r>
              <a:rPr lang="en-US" dirty="0"/>
              <a:t>will be born weighing less than 5 pounds, which is less than a healthy newborn baby should weigh. </a:t>
            </a:r>
          </a:p>
        </p:txBody>
      </p:sp>
    </p:spTree>
    <p:extLst>
      <p:ext uri="{BB962C8B-B14F-4D97-AF65-F5344CB8AC3E}">
        <p14:creationId xmlns:p14="http://schemas.microsoft.com/office/powerpoint/2010/main" val="19752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40" y="1454564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doctor might decide to do a cesarean delivery (“C-section”) to protect her baby from infection.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infection may cause serious health problems in her baby.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93" y="232474"/>
            <a:ext cx="7244862" cy="1838960"/>
          </a:xfrm>
        </p:spPr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Osteoporosis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073" y="1101896"/>
            <a:ext cx="9940222" cy="3967566"/>
          </a:xfrm>
        </p:spPr>
        <p:txBody>
          <a:bodyPr anchor="ctr">
            <a:noAutofit/>
          </a:bodyPr>
          <a:lstStyle/>
          <a:p>
            <a:pPr algn="justLow"/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Screening for osteoporosis involves fracture risk assessment and measurement of bone mineral density  We recommend assessing risk factors for fracture in all adults, especially postmenopausal women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Test of screening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— DXA is the most widely used method for measuring BMD</a:t>
            </a:r>
          </a:p>
          <a:p>
            <a:endParaRPr lang="en-US" dirty="0"/>
          </a:p>
          <a:p>
            <a:r>
              <a:rPr lang="en-US" dirty="0"/>
              <a:t>Criteria of screening:</a:t>
            </a:r>
          </a:p>
          <a:p>
            <a:r>
              <a:rPr lang="en-US" dirty="0"/>
              <a:t>  in all women 65 years of age and older </a:t>
            </a:r>
          </a:p>
          <a:p>
            <a:r>
              <a:rPr lang="en-US" dirty="0"/>
              <a:t>in postmenopausal women less than 65 years if one or more risk factors are present . ( next slide )</a:t>
            </a:r>
          </a:p>
          <a:p>
            <a:r>
              <a:rPr lang="en-US" dirty="0"/>
              <a:t>We suggest not performing routine BMD measurements in premenopausal women. </a:t>
            </a:r>
          </a:p>
          <a:p>
            <a:r>
              <a:rPr lang="en-US" dirty="0"/>
              <a:t> Postmenopausal women with fracture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64810" y="848685"/>
            <a:ext cx="59326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Dual-energy x-ray absorptiometry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76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46" y="500062"/>
            <a:ext cx="10971508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Risk</a:t>
            </a:r>
            <a:r>
              <a:rPr lang="en-US" b="1" dirty="0"/>
              <a:t>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factors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rPr>
              <a:t>Validated risk factors that are independent of BMD include the following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38583"/>
            <a:ext cx="10233800" cy="4351338"/>
          </a:xfrm>
        </p:spPr>
        <p:txBody>
          <a:bodyPr/>
          <a:lstStyle/>
          <a:p>
            <a:r>
              <a:rPr lang="en-US" dirty="0" smtClean="0"/>
              <a:t>Advanced </a:t>
            </a:r>
            <a:r>
              <a:rPr lang="en-US" dirty="0"/>
              <a:t>age</a:t>
            </a:r>
          </a:p>
          <a:p>
            <a:r>
              <a:rPr lang="en-US" dirty="0" smtClean="0"/>
              <a:t>Previous </a:t>
            </a:r>
            <a:r>
              <a:rPr lang="en-US" dirty="0"/>
              <a:t>fracture</a:t>
            </a:r>
          </a:p>
          <a:p>
            <a:r>
              <a:rPr lang="en-US" dirty="0" smtClean="0"/>
              <a:t>Long-term </a:t>
            </a:r>
            <a:r>
              <a:rPr lang="en-US" dirty="0"/>
              <a:t>glucocorticoid therapy</a:t>
            </a:r>
          </a:p>
          <a:p>
            <a:r>
              <a:rPr lang="en-US" dirty="0" smtClean="0"/>
              <a:t>Low </a:t>
            </a:r>
            <a:r>
              <a:rPr lang="en-US" dirty="0"/>
              <a:t>body weight (less than 58 kg [127 </a:t>
            </a:r>
            <a:r>
              <a:rPr lang="en-US" dirty="0" err="1"/>
              <a:t>lb</a:t>
            </a:r>
            <a:r>
              <a:rPr lang="en-US" dirty="0"/>
              <a:t>])</a:t>
            </a:r>
          </a:p>
          <a:p>
            <a:r>
              <a:rPr lang="en-US" dirty="0" smtClean="0"/>
              <a:t>Family </a:t>
            </a:r>
            <a:r>
              <a:rPr lang="en-US" dirty="0"/>
              <a:t>history of hip fracture</a:t>
            </a:r>
          </a:p>
          <a:p>
            <a:r>
              <a:rPr lang="en-US" dirty="0" smtClean="0"/>
              <a:t>Cigarette </a:t>
            </a:r>
            <a:r>
              <a:rPr lang="en-US" dirty="0"/>
              <a:t>smoking</a:t>
            </a:r>
          </a:p>
          <a:p>
            <a:r>
              <a:rPr lang="en-US" dirty="0" smtClean="0"/>
              <a:t>Excess </a:t>
            </a:r>
            <a:r>
              <a:rPr lang="en-US" dirty="0"/>
              <a:t>alcohol intake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43" y="594619"/>
            <a:ext cx="10233800" cy="5495622"/>
          </a:xfrm>
        </p:spPr>
        <p:txBody>
          <a:bodyPr>
            <a:normAutofit/>
          </a:bodyPr>
          <a:lstStyle/>
          <a:p>
            <a:r>
              <a:rPr lang="en-US" dirty="0" smtClean="0"/>
              <a:t>Site of screening: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DXA of hip and spine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Repeat of screening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  In women 65 years of age and older with normal or slightly low   bone mass with no risk factor (follow-up DXA in 10 to 15 years).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- In women 65 years of age and older with low bone mass at any site, and with no risk  ( follow-up DXA in three to five years )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immunization</a:t>
            </a:r>
            <a:r>
              <a:rPr lang="en-US" sz="8000" b="1" dirty="0"/>
              <a:t> 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immunization protects both the mother and fetus from the morbidity of certain infections</a:t>
            </a:r>
          </a:p>
          <a:p>
            <a:r>
              <a:rPr lang="en-US" dirty="0"/>
              <a:t>Ideally, women should be vaccinated against preventable diseases in their environment prior to conception according to the recommended adult immunization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73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7" y="0"/>
            <a:ext cx="7990451" cy="85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434" y="196765"/>
            <a:ext cx="7772400" cy="1470025"/>
          </a:xfrm>
        </p:spPr>
        <p:txBody>
          <a:bodyPr anchor="ctr"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CVD in Women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427" y="714801"/>
            <a:ext cx="9934414" cy="4347368"/>
          </a:xfrm>
        </p:spPr>
        <p:txBody>
          <a:bodyPr/>
          <a:lstStyle/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Cardiovascular disease (CVD) is the leading cause of death in women.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The incidence of myocardial infarction (MI) in women, although lower than in men, increases dramatically following menopause.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Immunizations that may be administered before, during, and after pregnancy</a:t>
            </a:r>
            <a:b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378"/>
            <a:ext cx="12192000" cy="53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9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general guidelines for immunization of pregnant women:</a:t>
            </a:r>
            <a:b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● </a:t>
            </a:r>
            <a:r>
              <a:rPr lang="en-US" dirty="0"/>
              <a:t>immunizations routinely recommended for all pregnant women: </a:t>
            </a:r>
            <a:r>
              <a:rPr lang="en-US" dirty="0">
                <a:solidFill>
                  <a:srgbClr val="FF0000"/>
                </a:solidFill>
              </a:rPr>
              <a:t>tetanus, diphtheria, pertussis, and influenza.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●  </a:t>
            </a:r>
            <a:r>
              <a:rPr lang="en-US" dirty="0" smtClean="0"/>
              <a:t>Following </a:t>
            </a:r>
            <a:r>
              <a:rPr lang="en-US" dirty="0"/>
              <a:t>delivery, postpartum women should receive all recommended vaccines that could not be or were not administered during pregnancy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, measles, mumps, and rubella; varicella; tetanus toxoid, diphtheria, and </a:t>
            </a:r>
            <a:r>
              <a:rPr lang="en-US" dirty="0" err="1">
                <a:solidFill>
                  <a:srgbClr val="FF0000"/>
                </a:solidFill>
              </a:rPr>
              <a:t>acellular</a:t>
            </a:r>
            <a:r>
              <a:rPr lang="en-US" dirty="0">
                <a:solidFill>
                  <a:srgbClr val="FF0000"/>
                </a:solidFill>
              </a:rPr>
              <a:t> pertussis 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●  </a:t>
            </a:r>
            <a:r>
              <a:rPr lang="en-US" dirty="0" smtClean="0"/>
              <a:t>Providers </a:t>
            </a:r>
            <a:r>
              <a:rPr lang="en-US" dirty="0"/>
              <a:t>should be aware of and follow contraindications and precautions for immunization of pregnant women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avoid administration of live attenuated virus vaccines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55136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Two types of vaccines 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Routine </a:t>
            </a:r>
            <a:r>
              <a:rPr lang="en-US" dirty="0"/>
              <a:t>Vaccines</a:t>
            </a:r>
            <a:r>
              <a:rPr lang="en-US" dirty="0" smtClean="0">
                <a:effectLst/>
              </a:rPr>
              <a:t> :</a:t>
            </a:r>
          </a:p>
          <a:p>
            <a:pPr marL="0" indent="0">
              <a:buNone/>
            </a:pPr>
            <a:r>
              <a:rPr lang="en-US" sz="2000" dirty="0" smtClean="0"/>
              <a:t>Hepatitis A, Hepatitis B ,Human Papillomavirus (HPV), Influenza (inactivated) , Influenza (LAIV), Measles, Mumps, Rubella (MMR), Meningococcal, Meningococcal (</a:t>
            </a:r>
            <a:r>
              <a:rPr lang="en-US" sz="2000" dirty="0" err="1" smtClean="0"/>
              <a:t>MenB</a:t>
            </a:r>
            <a:r>
              <a:rPr lang="en-US" sz="2000" dirty="0" smtClean="0"/>
              <a:t>),Pneumococcal Conjugate (PCV13), Pneumococcal Polysaccharide (PPSV23) ,Polio (IPV) , Tetanus, Diphtheria, and Pertussis (</a:t>
            </a:r>
            <a:r>
              <a:rPr lang="en-US" sz="2000" dirty="0" err="1" smtClean="0"/>
              <a:t>Tdap</a:t>
            </a:r>
            <a:r>
              <a:rPr lang="en-US" sz="2000" dirty="0" smtClean="0"/>
              <a:t>); &amp; Tetanus and Diphtheria (Td) ,Varicella , </a:t>
            </a:r>
            <a:r>
              <a:rPr lang="en-US" sz="2000" dirty="0"/>
              <a:t>Zoster</a:t>
            </a:r>
          </a:p>
          <a:p>
            <a:pPr marL="0" indent="0">
              <a:buNone/>
            </a:pPr>
            <a:r>
              <a:rPr lang="en-US" dirty="0"/>
              <a:t>Travel and Other</a:t>
            </a:r>
            <a:r>
              <a:rPr lang="en-US" dirty="0" smtClean="0"/>
              <a:t>:</a:t>
            </a:r>
          </a:p>
          <a:p>
            <a:pPr marL="0" lvl="0" indent="0">
              <a:buNone/>
            </a:pPr>
            <a:r>
              <a:rPr lang="en-US" sz="1900" dirty="0" smtClean="0"/>
              <a:t> Anthrax , BCG , Japanese Encephalitis , Rabies  , Typhoid , </a:t>
            </a:r>
            <a:r>
              <a:rPr lang="en-US" sz="1900" dirty="0" err="1" smtClean="0"/>
              <a:t>Vaccinia</a:t>
            </a:r>
            <a:r>
              <a:rPr lang="en-US" sz="1900" dirty="0" smtClean="0"/>
              <a:t> </a:t>
            </a:r>
            <a:r>
              <a:rPr lang="en-US" sz="1900" dirty="0"/>
              <a:t>(</a:t>
            </a:r>
            <a:r>
              <a:rPr lang="en-US" sz="1900" dirty="0" smtClean="0"/>
              <a:t>Smallpox) , Yellow </a:t>
            </a:r>
            <a:r>
              <a:rPr lang="en-US" sz="1900" dirty="0"/>
              <a:t>Fever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8" y="1069383"/>
            <a:ext cx="11530739" cy="520057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Which </a:t>
            </a:r>
            <a:r>
              <a:rPr lang="en-US" dirty="0"/>
              <a:t>of the following factors increases the risk of breast cancer among women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a. Obesity and </a:t>
            </a:r>
            <a:r>
              <a:rPr lang="en-US" dirty="0" err="1" smtClean="0"/>
              <a:t>nulliparity</a:t>
            </a:r>
            <a:r>
              <a:rPr lang="en-US" dirty="0" smtClean="0"/>
              <a:t>*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b. Age at menarche  </a:t>
            </a:r>
            <a:r>
              <a:rPr lang="en-US" dirty="0" smtClean="0"/>
              <a:t>  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Multiple pregnancies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Low-fiber diet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81" y="1379349"/>
            <a:ext cx="12021519" cy="4797614"/>
          </a:xfrm>
        </p:spPr>
        <p:txBody>
          <a:bodyPr>
            <a:normAutofit/>
          </a:bodyPr>
          <a:lstStyle/>
          <a:p>
            <a:r>
              <a:rPr lang="en-US" sz="3200" dirty="0"/>
              <a:t>Which one of the following is  Criteria of screening Osteoporosis?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A-Women younger than 65 year old with one or more risk factor of osteoporosis</a:t>
            </a:r>
            <a:r>
              <a:rPr lang="en-US" dirty="0" smtClean="0"/>
              <a:t>*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B-All women below 65 year </a:t>
            </a:r>
            <a:r>
              <a:rPr lang="en-US" dirty="0" smtClean="0"/>
              <a:t>old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C-Postmenopausal women without fracture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3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https://www.cdc.gov/std/herpes/the-facts/default.htm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https://www.cdc.gov/std/chlamydia/the-facts/default.htm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https://www.cdc.gov/std/syphilis/the-facts/default.htm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https://www.cdc.gov/std/pregnancy/the-facts/default.htm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https://www.cdc.gov/preconception/planning.html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https://www.cdc.gov/ncbddd/fasd/alcohol-use.html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https://www.cdc.gov/features/pregnantdontsmoke/index.html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https://www.uptodate.com/contents/screening-for-osteoporosis?source=search_result&amp;search=screening%20osteoporosis%20in%20women&amp;selectedTitle=1~150#H20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10" invalidUrl="https://www.uptodate.com/contents/immunizations-during-pregnancy?source=search_result&amp;search=Recommended immunizations for women.&amp;selectedTitle=1~150"/>
              </a:rPr>
              <a:t>https://www.uptodate.com/contents/immunizations-during-pregnancy?source=search_result&amp;search=Recommended%20immunizations%20for%20women.&amp;selectedTitle=1~150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6773"/>
            <a:ext cx="10515600" cy="410019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Done by:</a:t>
            </a:r>
          </a:p>
          <a:p>
            <a:pPr marL="0" indent="0">
              <a:buNone/>
            </a:pPr>
            <a:r>
              <a:rPr lang="en-US" dirty="0" smtClean="0"/>
              <a:t>Mohammad </a:t>
            </a:r>
            <a:r>
              <a:rPr lang="en-US" dirty="0" err="1" smtClean="0"/>
              <a:t>AlGhofili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Ibrahim </a:t>
            </a:r>
            <a:r>
              <a:rPr lang="en-US" dirty="0" err="1" smtClean="0"/>
              <a:t>AlRabia</a:t>
            </a:r>
            <a:r>
              <a:rPr lang="en-US" dirty="0" err="1"/>
              <a:t>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Mohammad </a:t>
            </a:r>
            <a:r>
              <a:rPr lang="en-US" dirty="0" err="1" smtClean="0"/>
              <a:t>AlBaz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CVD in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Risk factors in common with men:</a:t>
            </a:r>
          </a:p>
          <a:p>
            <a:endParaRPr lang="en-US" b="1" dirty="0"/>
          </a:p>
          <a:p>
            <a:pPr lvl="1"/>
            <a:r>
              <a:rPr lang="en-US" sz="3200" dirty="0"/>
              <a:t>Age</a:t>
            </a:r>
          </a:p>
          <a:p>
            <a:pPr lvl="1"/>
            <a:r>
              <a:rPr lang="en-US" sz="3200" dirty="0"/>
              <a:t>Family history.</a:t>
            </a:r>
          </a:p>
          <a:p>
            <a:pPr lvl="1"/>
            <a:r>
              <a:rPr lang="en-US" sz="3200" dirty="0"/>
              <a:t>Hypertension.</a:t>
            </a:r>
          </a:p>
          <a:p>
            <a:pPr lvl="1"/>
            <a:r>
              <a:rPr lang="en-US" sz="3200" dirty="0"/>
              <a:t>Lipids and lipoproteins.</a:t>
            </a:r>
          </a:p>
          <a:p>
            <a:pPr lvl="1"/>
            <a:r>
              <a:rPr lang="en-US" sz="3200" dirty="0"/>
              <a:t>Diabetes mellitus.</a:t>
            </a:r>
          </a:p>
          <a:p>
            <a:pPr lvl="1"/>
            <a:r>
              <a:rPr lang="en-US" sz="3200" dirty="0"/>
              <a:t>Lifestyle factors.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CVD in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1690688"/>
            <a:ext cx="10857854" cy="495259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   </a:t>
            </a:r>
            <a:r>
              <a:rPr lang="en-US" sz="2400" dirty="0"/>
              <a:t>Risk factors unique to women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Menarche: Early menarche appears to be associated with future CVD risk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Menopause: Postmenopausal state as a risk factor for </a:t>
            </a:r>
            <a:r>
              <a:rPr lang="en-US" sz="2400" dirty="0" smtClean="0"/>
              <a:t>CVD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Hysterectomy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Premenstrual syndrome: Variety of physical and emotional symptoms and typically occurs in the days prior to the onset of </a:t>
            </a:r>
            <a:r>
              <a:rPr lang="en-US" sz="2400" dirty="0" smtClean="0"/>
              <a:t>menses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Oral contraceptives</a:t>
            </a:r>
          </a:p>
        </p:txBody>
      </p:sp>
    </p:spTree>
    <p:extLst>
      <p:ext uri="{BB962C8B-B14F-4D97-AF65-F5344CB8AC3E}">
        <p14:creationId xmlns:p14="http://schemas.microsoft.com/office/powerpoint/2010/main" val="14804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CVD in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/>
            <a:r>
              <a:rPr lang="en-US" b="1" dirty="0"/>
              <a:t>    </a:t>
            </a:r>
            <a:r>
              <a:rPr lang="en-US" dirty="0"/>
              <a:t>Pregnancy complications:</a:t>
            </a:r>
          </a:p>
          <a:p>
            <a:pPr marL="571500"/>
            <a:endParaRPr lang="en-US" dirty="0"/>
          </a:p>
          <a:p>
            <a:pPr marL="571500"/>
            <a:r>
              <a:rPr lang="en-US" dirty="0"/>
              <a:t>Hypertension and diabetes that develop during pregnancy.</a:t>
            </a:r>
          </a:p>
          <a:p>
            <a:pPr marL="571500"/>
            <a:endParaRPr lang="en-US" dirty="0"/>
          </a:p>
          <a:p>
            <a:pPr marL="571500"/>
            <a:r>
              <a:rPr lang="en-US" dirty="0"/>
              <a:t>Spontaneous pregnancy loss.</a:t>
            </a:r>
          </a:p>
          <a:p>
            <a:pPr marL="571500"/>
            <a:endParaRPr lang="en-US" dirty="0"/>
          </a:p>
          <a:p>
            <a:pPr marL="571500"/>
            <a:r>
              <a:rPr lang="en-US" dirty="0"/>
              <a:t>Preterm birth.</a:t>
            </a:r>
          </a:p>
        </p:txBody>
      </p:sp>
    </p:spTree>
    <p:extLst>
      <p:ext uri="{BB962C8B-B14F-4D97-AF65-F5344CB8AC3E}">
        <p14:creationId xmlns:p14="http://schemas.microsoft.com/office/powerpoint/2010/main" val="1440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6434"/>
            <a:ext cx="8229600" cy="1143000"/>
          </a:xfrm>
        </p:spPr>
        <p:txBody>
          <a:bodyPr>
            <a:no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Incidence of myocardial infarction in men and women</a:t>
            </a:r>
            <a:b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MI_incidence_in_men_and_wo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63" b="-10163"/>
          <a:stretch>
            <a:fillRect/>
          </a:stretch>
        </p:blipFill>
        <p:spPr>
          <a:xfrm>
            <a:off x="2861337" y="1886227"/>
            <a:ext cx="6583900" cy="4039331"/>
          </a:xfrm>
        </p:spPr>
      </p:pic>
    </p:spTree>
    <p:extLst>
      <p:ext uri="{BB962C8B-B14F-4D97-AF65-F5344CB8AC3E}">
        <p14:creationId xmlns:p14="http://schemas.microsoft.com/office/powerpoint/2010/main" val="1615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algn="ctr">
              <a:spcBef>
                <a:spcPct val="20000"/>
              </a:spcBef>
              <a:buSzPct val="60000"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CVD in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/>
            <a:r>
              <a:rPr lang="en-US" b="1" dirty="0" smtClean="0"/>
              <a:t>    </a:t>
            </a:r>
            <a:r>
              <a:rPr lang="en-US" dirty="0"/>
              <a:t>Use of Aspirin in prevention of CVD:</a:t>
            </a:r>
          </a:p>
          <a:p>
            <a:pPr marL="571500"/>
            <a:endParaRPr lang="en-US" dirty="0"/>
          </a:p>
          <a:p>
            <a:pPr marL="571500"/>
            <a:r>
              <a:rPr lang="en-US" dirty="0"/>
              <a:t>In women age  55-79 years old, 75 mg of Aspirin per day for at least 10 years for primary prevention decreases the risk of myocardial infarction (MI) and possibly all-cause mortality.</a:t>
            </a:r>
          </a:p>
        </p:txBody>
      </p:sp>
    </p:spTree>
    <p:extLst>
      <p:ext uri="{BB962C8B-B14F-4D97-AF65-F5344CB8AC3E}">
        <p14:creationId xmlns:p14="http://schemas.microsoft.com/office/powerpoint/2010/main" val="7512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1860</TotalTime>
  <Words>1507</Words>
  <Application>Microsoft Macintosh PowerPoint</Application>
  <PresentationFormat>Widescreen</PresentationFormat>
  <Paragraphs>285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Corbel</vt:lpstr>
      <vt:lpstr>Courier New</vt:lpstr>
      <vt:lpstr>Wingdings</vt:lpstr>
      <vt:lpstr>Depth</vt:lpstr>
      <vt:lpstr>WOMEN HEALTH</vt:lpstr>
      <vt:lpstr>PowerPoint Presentation</vt:lpstr>
      <vt:lpstr>Who provides woman health </vt:lpstr>
      <vt:lpstr>CVD in Women</vt:lpstr>
      <vt:lpstr>CVD in Women</vt:lpstr>
      <vt:lpstr>CVD in Women</vt:lpstr>
      <vt:lpstr>CVD in Women</vt:lpstr>
      <vt:lpstr>Incidence of myocardial infarction in men and women </vt:lpstr>
      <vt:lpstr>CVD in Women</vt:lpstr>
      <vt:lpstr>Screening</vt:lpstr>
      <vt:lpstr>PowerPoint Presentation</vt:lpstr>
      <vt:lpstr>Screening</vt:lpstr>
      <vt:lpstr>  Screening criteria of DM  </vt:lpstr>
      <vt:lpstr>Screening</vt:lpstr>
      <vt:lpstr> Health issues unique to women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for pregnancy</vt:lpstr>
      <vt:lpstr>PowerPoint Presentation</vt:lpstr>
      <vt:lpstr>contraceptive</vt:lpstr>
      <vt:lpstr>PowerPoint Presentation</vt:lpstr>
      <vt:lpstr>STIs among women</vt:lpstr>
      <vt:lpstr>Sexually transmitted infection  </vt:lpstr>
      <vt:lpstr>PowerPoint Presentation</vt:lpstr>
      <vt:lpstr>HOW CAN  STIs AFFECT THE MOTHER AND HER FETUS ?  </vt:lpstr>
      <vt:lpstr>PowerPoint Presentation</vt:lpstr>
      <vt:lpstr>Osteoporosis </vt:lpstr>
      <vt:lpstr>Test of screening :  </vt:lpstr>
      <vt:lpstr>Risk factors Validated risk factors that are independent of BMD include the following: </vt:lpstr>
      <vt:lpstr>PowerPoint Presentation</vt:lpstr>
      <vt:lpstr>immunization </vt:lpstr>
      <vt:lpstr>PowerPoint Presentation</vt:lpstr>
      <vt:lpstr>Immunizations that may be administered before, during, and after pregnancy </vt:lpstr>
      <vt:lpstr>general guidelines for immunization of pregnant women: </vt:lpstr>
      <vt:lpstr>Two types of vaccines  </vt:lpstr>
      <vt:lpstr>PowerPoint Presentation</vt:lpstr>
      <vt:lpstr>PowerPoint Presentation</vt:lpstr>
      <vt:lpstr>reference</vt:lpstr>
      <vt:lpstr>Thank You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 among women</dc:title>
  <dc:creator>محمد الغفيلي</dc:creator>
  <cp:lastModifiedBy>محمد الغفيلي</cp:lastModifiedBy>
  <cp:revision>37</cp:revision>
  <dcterms:created xsi:type="dcterms:W3CDTF">2016-12-25T18:45:46Z</dcterms:created>
  <dcterms:modified xsi:type="dcterms:W3CDTF">2016-12-30T10:51:11Z</dcterms:modified>
</cp:coreProperties>
</file>