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301" r:id="rId3"/>
    <p:sldId id="302" r:id="rId4"/>
    <p:sldId id="303" r:id="rId5"/>
    <p:sldId id="304" r:id="rId6"/>
    <p:sldId id="305" r:id="rId7"/>
    <p:sldId id="261" r:id="rId8"/>
    <p:sldId id="257" r:id="rId9"/>
    <p:sldId id="258" r:id="rId10"/>
    <p:sldId id="259" r:id="rId11"/>
    <p:sldId id="262" r:id="rId12"/>
    <p:sldId id="263" r:id="rId13"/>
    <p:sldId id="260" r:id="rId14"/>
    <p:sldId id="264" r:id="rId15"/>
    <p:sldId id="265" r:id="rId16"/>
    <p:sldId id="266"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6" r:id="rId50"/>
    <p:sldId id="307" r:id="rId51"/>
    <p:sldId id="308" r:id="rId52"/>
    <p:sldId id="309" r:id="rId53"/>
    <p:sldId id="310" r:id="rId54"/>
    <p:sldId id="300" r:id="rId55"/>
    <p:sldId id="311" r:id="rId56"/>
    <p:sldId id="312" r:id="rId5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644"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AC8FD9-57AD-487C-9935-7BD1F3BDCFC4}" type="datetimeFigureOut">
              <a:rPr lang="ar-SA" smtClean="0"/>
              <a:t>06/02/1438</a:t>
            </a:fld>
            <a:endParaRPr lang="ar-SA"/>
          </a:p>
        </p:txBody>
      </p:sp>
      <p:sp>
        <p:nvSpPr>
          <p:cNvPr id="5" name="Footer Placeholder 4"/>
          <p:cNvSpPr>
            <a:spLocks noGrp="1"/>
          </p:cNvSpPr>
          <p:nvPr>
            <p:ph type="ftr" sz="quarter" idx="11"/>
          </p:nvPr>
        </p:nvSpPr>
        <p:spPr/>
        <p:txBody>
          <a:bodyPr/>
          <a:lstStyle/>
          <a:p>
            <a:endParaRPr lang="ar-SA"/>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C6C8F44-5235-44E0-8004-D5288AFBF361}"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AC8FD9-57AD-487C-9935-7BD1F3BDCFC4}" type="datetimeFigureOut">
              <a:rPr lang="ar-SA" smtClean="0"/>
              <a:t>06/02/1438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C6C8F44-5235-44E0-8004-D5288AFBF361}"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AC8FD9-57AD-487C-9935-7BD1F3BDCFC4}" type="datetimeFigureOut">
              <a:rPr lang="ar-SA" smtClean="0"/>
              <a:t>06/02/1438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C6C8F44-5235-44E0-8004-D5288AFBF361}"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AC8FD9-57AD-487C-9935-7BD1F3BDCFC4}" type="datetimeFigureOut">
              <a:rPr lang="ar-SA" smtClean="0"/>
              <a:t>06/02/1438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C6C8F44-5235-44E0-8004-D5288AFBF361}"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BAC8FD9-57AD-487C-9935-7BD1F3BDCFC4}" type="datetimeFigureOut">
              <a:rPr lang="ar-SA" smtClean="0"/>
              <a:t>06/02/1438</a:t>
            </a:fld>
            <a:endParaRPr lang="ar-SA"/>
          </a:p>
        </p:txBody>
      </p:sp>
      <p:sp>
        <p:nvSpPr>
          <p:cNvPr id="8" name="Slide Number Placeholder 7"/>
          <p:cNvSpPr>
            <a:spLocks noGrp="1"/>
          </p:cNvSpPr>
          <p:nvPr>
            <p:ph type="sldNum" sz="quarter" idx="11"/>
          </p:nvPr>
        </p:nvSpPr>
        <p:spPr/>
        <p:txBody>
          <a:bodyPr/>
          <a:lstStyle/>
          <a:p>
            <a:fld id="{FC6C8F44-5235-44E0-8004-D5288AFBF361}" type="slidenum">
              <a:rPr lang="ar-SA" smtClean="0"/>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AC8FD9-57AD-487C-9935-7BD1F3BDCFC4}" type="datetimeFigureOut">
              <a:rPr lang="ar-SA" smtClean="0"/>
              <a:t>06/02/1438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C6C8F44-5235-44E0-8004-D5288AFBF361}"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AC8FD9-57AD-487C-9935-7BD1F3BDCFC4}" type="datetimeFigureOut">
              <a:rPr lang="ar-SA" smtClean="0"/>
              <a:t>06/02/1438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FC6C8F44-5235-44E0-8004-D5288AFBF361}"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AC8FD9-57AD-487C-9935-7BD1F3BDCFC4}" type="datetimeFigureOut">
              <a:rPr lang="ar-SA" smtClean="0"/>
              <a:t>06/02/1438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FC6C8F44-5235-44E0-8004-D5288AFBF361}"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AC8FD9-57AD-487C-9935-7BD1F3BDCFC4}" type="datetimeFigureOut">
              <a:rPr lang="ar-SA" smtClean="0"/>
              <a:t>06/02/1438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FC6C8F44-5235-44E0-8004-D5288AFBF361}"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AC8FD9-57AD-487C-9935-7BD1F3BDCFC4}" type="datetimeFigureOut">
              <a:rPr lang="ar-SA" smtClean="0"/>
              <a:t>06/02/1438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C6C8F44-5235-44E0-8004-D5288AFBF361}" type="slidenum">
              <a:rPr lang="ar-SA" smtClean="0"/>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AC8FD9-57AD-487C-9935-7BD1F3BDCFC4}" type="datetimeFigureOut">
              <a:rPr lang="ar-SA" smtClean="0"/>
              <a:t>06/02/1438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C6C8F44-5235-44E0-8004-D5288AFBF361}" type="slidenum">
              <a:rPr lang="ar-SA" smtClean="0"/>
              <a:t>‹#›</a:t>
            </a:fld>
            <a:endParaRPr lang="ar-SA"/>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BAC8FD9-57AD-487C-9935-7BD1F3BDCFC4}" type="datetimeFigureOut">
              <a:rPr lang="ar-SA" smtClean="0"/>
              <a:t>06/02/1438</a:t>
            </a:fld>
            <a:endParaRPr lang="ar-SA"/>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ar-SA"/>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C6C8F44-5235-44E0-8004-D5288AFBF361}" type="slidenum">
              <a:rPr lang="ar-SA" smtClean="0"/>
              <a:t>‹#›</a:t>
            </a:fld>
            <a:endParaRPr lang="ar-SA"/>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who.int/mediacentre/factsheets/fs345/en/"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Latin_languag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200" y="692696"/>
            <a:ext cx="7772400" cy="4107903"/>
          </a:xfrm>
        </p:spPr>
        <p:txBody>
          <a:bodyPr anchor="ctr">
            <a:normAutofit/>
          </a:bodyPr>
          <a:lstStyle/>
          <a:p>
            <a:pPr algn="ctr"/>
            <a:r>
              <a:rPr lang="en-US" sz="8000" dirty="0"/>
              <a:t>Adolescent Health</a:t>
            </a:r>
          </a:p>
        </p:txBody>
      </p:sp>
      <p:sp>
        <p:nvSpPr>
          <p:cNvPr id="6" name="TextBox 5"/>
          <p:cNvSpPr txBox="1"/>
          <p:nvPr/>
        </p:nvSpPr>
        <p:spPr>
          <a:xfrm>
            <a:off x="1115616" y="4797151"/>
            <a:ext cx="6336704" cy="1631216"/>
          </a:xfrm>
          <a:prstGeom prst="rect">
            <a:avLst/>
          </a:prstGeom>
          <a:noFill/>
        </p:spPr>
        <p:txBody>
          <a:bodyPr wrap="square" rtlCol="1">
            <a:spAutoFit/>
          </a:bodyPr>
          <a:lstStyle/>
          <a:p>
            <a:pPr algn="ctr"/>
            <a:r>
              <a:rPr lang="en-US" sz="2000" b="1" dirty="0" smtClean="0">
                <a:solidFill>
                  <a:schemeClr val="tx2"/>
                </a:solidFill>
                <a:latin typeface="Adobe Fan Heiti Std B" pitchFamily="34" charset="-128"/>
                <a:ea typeface="Adobe Fan Heiti Std B" pitchFamily="34" charset="-128"/>
              </a:rPr>
              <a:t>Abdulrahman Bahkley           433100432</a:t>
            </a:r>
          </a:p>
          <a:p>
            <a:pPr algn="l"/>
            <a:r>
              <a:rPr lang="en-US" sz="2000" b="1" dirty="0" smtClean="0">
                <a:latin typeface="Adobe Fan Heiti Std B" pitchFamily="34" charset="-128"/>
                <a:ea typeface="Adobe Fan Heiti Std B" pitchFamily="34" charset="-128"/>
              </a:rPr>
              <a:t>           </a:t>
            </a:r>
            <a:r>
              <a:rPr lang="en-US" sz="2000" b="1" dirty="0" smtClean="0">
                <a:solidFill>
                  <a:schemeClr val="tx2"/>
                </a:solidFill>
                <a:latin typeface="Adobe Fan Heiti Std B" pitchFamily="34" charset="-128"/>
                <a:ea typeface="Adobe Fan Heiti Std B" pitchFamily="34" charset="-128"/>
              </a:rPr>
              <a:t>Mohammed </a:t>
            </a:r>
            <a:r>
              <a:rPr lang="en-US" sz="2000" b="1" dirty="0" smtClean="0">
                <a:solidFill>
                  <a:schemeClr val="tx2"/>
                </a:solidFill>
                <a:latin typeface="Adobe Fan Heiti Std B" pitchFamily="34" charset="-128"/>
                <a:ea typeface="Adobe Fan Heiti Std B" pitchFamily="34" charset="-128"/>
              </a:rPr>
              <a:t>Almanie</a:t>
            </a:r>
            <a:r>
              <a:rPr lang="en-US" sz="2000" b="1" dirty="0" smtClean="0">
                <a:solidFill>
                  <a:schemeClr val="tx2"/>
                </a:solidFill>
                <a:latin typeface="Adobe Fan Heiti Std B" pitchFamily="34" charset="-128"/>
                <a:ea typeface="Adobe Fan Heiti Std B" pitchFamily="34" charset="-128"/>
              </a:rPr>
              <a:t>              433102961</a:t>
            </a:r>
            <a:endParaRPr lang="en-US" sz="2000" b="1" dirty="0" smtClean="0">
              <a:solidFill>
                <a:schemeClr val="tx2"/>
              </a:solidFill>
              <a:latin typeface="Adobe Fan Heiti Std B" pitchFamily="34" charset="-128"/>
              <a:ea typeface="Adobe Fan Heiti Std B" pitchFamily="34" charset="-128"/>
            </a:endParaRPr>
          </a:p>
          <a:p>
            <a:pPr algn="ctr"/>
            <a:r>
              <a:rPr lang="en-US" sz="2000" b="1" dirty="0" smtClean="0">
                <a:solidFill>
                  <a:schemeClr val="tx2"/>
                </a:solidFill>
                <a:latin typeface="Adobe Fan Heiti Std B" pitchFamily="34" charset="-128"/>
                <a:ea typeface="Adobe Fan Heiti Std B" pitchFamily="34" charset="-128"/>
              </a:rPr>
              <a:t>  </a:t>
            </a:r>
            <a:r>
              <a:rPr lang="en-US" sz="2000" b="1" dirty="0" err="1" smtClean="0">
                <a:solidFill>
                  <a:schemeClr val="tx2"/>
                </a:solidFill>
                <a:latin typeface="Adobe Fan Heiti Std B" pitchFamily="34" charset="-128"/>
                <a:ea typeface="Adobe Fan Heiti Std B" pitchFamily="34" charset="-128"/>
              </a:rPr>
              <a:t>Saad</a:t>
            </a:r>
            <a:r>
              <a:rPr lang="en-US" sz="2000" b="1" dirty="0" smtClean="0">
                <a:solidFill>
                  <a:schemeClr val="tx2"/>
                </a:solidFill>
                <a:latin typeface="Adobe Fan Heiti Std B" pitchFamily="34" charset="-128"/>
                <a:ea typeface="Adobe Fan Heiti Std B" pitchFamily="34" charset="-128"/>
              </a:rPr>
              <a:t> </a:t>
            </a:r>
            <a:r>
              <a:rPr lang="en-US" sz="2000" b="1" dirty="0" smtClean="0">
                <a:solidFill>
                  <a:schemeClr val="tx2"/>
                </a:solidFill>
                <a:latin typeface="Adobe Fan Heiti Std B" pitchFamily="34" charset="-128"/>
                <a:ea typeface="Adobe Fan Heiti Std B" pitchFamily="34" charset="-128"/>
              </a:rPr>
              <a:t>Alsaeed</a:t>
            </a:r>
            <a:r>
              <a:rPr lang="en-US" sz="2000" b="1" dirty="0" smtClean="0">
                <a:solidFill>
                  <a:schemeClr val="tx2"/>
                </a:solidFill>
                <a:latin typeface="Adobe Fan Heiti Std B" pitchFamily="34" charset="-128"/>
                <a:ea typeface="Adobe Fan Heiti Std B" pitchFamily="34" charset="-128"/>
              </a:rPr>
              <a:t>                       430105055  </a:t>
            </a:r>
            <a:endParaRPr lang="en-US" sz="2000" b="1" dirty="0">
              <a:solidFill>
                <a:schemeClr val="tx2"/>
              </a:solidFill>
              <a:latin typeface="Adobe Fan Heiti Std B" pitchFamily="34" charset="-128"/>
              <a:ea typeface="Adobe Fan Heiti Std B" pitchFamily="34" charset="-128"/>
            </a:endParaRPr>
          </a:p>
          <a:p>
            <a:pPr algn="ctr"/>
            <a:endParaRPr lang="en-US" sz="2000" b="1" dirty="0" smtClean="0">
              <a:latin typeface="Adobe Fan Heiti Std B" pitchFamily="34" charset="-128"/>
              <a:ea typeface="Adobe Fan Heiti Std B" pitchFamily="34" charset="-128"/>
            </a:endParaRPr>
          </a:p>
          <a:p>
            <a:pPr algn="ctr"/>
            <a:endParaRPr lang="ar-SA" sz="2000" b="1"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1198761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Skeletal </a:t>
            </a:r>
            <a:r>
              <a:rPr lang="en-US" b="1" dirty="0" smtClean="0"/>
              <a:t>changes</a:t>
            </a:r>
            <a:endParaRPr lang="ar-SA" dirty="0"/>
          </a:p>
        </p:txBody>
      </p:sp>
      <p:sp>
        <p:nvSpPr>
          <p:cNvPr id="4" name="Content Placeholder 2"/>
          <p:cNvSpPr>
            <a:spLocks noGrp="1"/>
          </p:cNvSpPr>
          <p:nvPr>
            <p:ph idx="1"/>
          </p:nvPr>
        </p:nvSpPr>
        <p:spPr/>
        <p:txBody>
          <a:bodyPr/>
          <a:lstStyle/>
          <a:p>
            <a:pPr marL="0" indent="0" algn="l">
              <a:buNone/>
            </a:pPr>
            <a:endParaRPr lang="en-US" dirty="0"/>
          </a:p>
          <a:p>
            <a:pPr algn="l"/>
            <a:r>
              <a:rPr lang="en-US" dirty="0" smtClean="0"/>
              <a:t>1-</a:t>
            </a:r>
            <a:r>
              <a:rPr lang="en-US" u="sng" dirty="0" smtClean="0"/>
              <a:t>Height </a:t>
            </a:r>
            <a:r>
              <a:rPr lang="en-US" dirty="0"/>
              <a:t>grow peak in </a:t>
            </a:r>
            <a:r>
              <a:rPr lang="en-US" dirty="0">
                <a:solidFill>
                  <a:schemeClr val="tx2"/>
                </a:solidFill>
              </a:rPr>
              <a:t>boys</a:t>
            </a:r>
            <a:r>
              <a:rPr lang="en-US" dirty="0"/>
              <a:t> are at the age of </a:t>
            </a:r>
            <a:r>
              <a:rPr lang="en-US" dirty="0">
                <a:solidFill>
                  <a:schemeClr val="tx2"/>
                </a:solidFill>
              </a:rPr>
              <a:t>13</a:t>
            </a:r>
            <a:r>
              <a:rPr lang="en-US" dirty="0"/>
              <a:t> and </a:t>
            </a:r>
            <a:r>
              <a:rPr lang="en-US" dirty="0" smtClean="0"/>
              <a:t>they </a:t>
            </a:r>
            <a:r>
              <a:rPr lang="en-US" dirty="0"/>
              <a:t>grow average of </a:t>
            </a:r>
            <a:r>
              <a:rPr lang="en-US" dirty="0">
                <a:solidFill>
                  <a:schemeClr val="tx2"/>
                </a:solidFill>
              </a:rPr>
              <a:t>26 cm </a:t>
            </a:r>
            <a:r>
              <a:rPr lang="en-US" dirty="0"/>
              <a:t>and height growth peak in </a:t>
            </a:r>
            <a:r>
              <a:rPr lang="en-US" dirty="0">
                <a:solidFill>
                  <a:schemeClr val="tx2"/>
                </a:solidFill>
              </a:rPr>
              <a:t>girls</a:t>
            </a:r>
            <a:r>
              <a:rPr lang="en-US" dirty="0"/>
              <a:t> are at the age of </a:t>
            </a:r>
            <a:r>
              <a:rPr lang="en-US" dirty="0">
                <a:solidFill>
                  <a:schemeClr val="tx2"/>
                </a:solidFill>
              </a:rPr>
              <a:t>11</a:t>
            </a:r>
            <a:r>
              <a:rPr lang="en-US" dirty="0"/>
              <a:t> and they grow average of </a:t>
            </a:r>
            <a:r>
              <a:rPr lang="en-US" dirty="0">
                <a:solidFill>
                  <a:schemeClr val="tx2"/>
                </a:solidFill>
              </a:rPr>
              <a:t>23 cm</a:t>
            </a:r>
            <a:r>
              <a:rPr lang="en-US" dirty="0"/>
              <a:t>.</a:t>
            </a:r>
          </a:p>
          <a:p>
            <a:pPr algn="l"/>
            <a:r>
              <a:rPr lang="en-US" dirty="0" smtClean="0"/>
              <a:t>2-</a:t>
            </a:r>
            <a:r>
              <a:rPr lang="en-US" u="sng" dirty="0" smtClean="0"/>
              <a:t>Weight </a:t>
            </a:r>
            <a:r>
              <a:rPr lang="en-US" dirty="0"/>
              <a:t>gain in </a:t>
            </a:r>
            <a:r>
              <a:rPr lang="en-US" dirty="0">
                <a:solidFill>
                  <a:schemeClr val="tx2"/>
                </a:solidFill>
              </a:rPr>
              <a:t>boys</a:t>
            </a:r>
            <a:r>
              <a:rPr lang="en-US" dirty="0"/>
              <a:t> mostly because of </a:t>
            </a:r>
            <a:r>
              <a:rPr lang="en-US" dirty="0" smtClean="0">
                <a:solidFill>
                  <a:schemeClr val="tx2"/>
                </a:solidFill>
              </a:rPr>
              <a:t>muscle growth </a:t>
            </a:r>
            <a:r>
              <a:rPr lang="en-US" dirty="0"/>
              <a:t>and for </a:t>
            </a:r>
            <a:r>
              <a:rPr lang="en-US" dirty="0">
                <a:solidFill>
                  <a:schemeClr val="tx2"/>
                </a:solidFill>
              </a:rPr>
              <a:t>girls</a:t>
            </a:r>
            <a:r>
              <a:rPr lang="en-US" dirty="0"/>
              <a:t> are because of </a:t>
            </a:r>
            <a:r>
              <a:rPr lang="en-US" dirty="0">
                <a:solidFill>
                  <a:schemeClr val="tx2"/>
                </a:solidFill>
              </a:rPr>
              <a:t>fat</a:t>
            </a:r>
            <a:r>
              <a:rPr lang="en-US" dirty="0"/>
              <a:t> that develop in </a:t>
            </a:r>
            <a:r>
              <a:rPr lang="en-US" dirty="0">
                <a:solidFill>
                  <a:schemeClr val="tx2"/>
                </a:solidFill>
              </a:rPr>
              <a:t>breast and hips</a:t>
            </a:r>
            <a:r>
              <a:rPr lang="en-US" dirty="0"/>
              <a:t>.  </a:t>
            </a:r>
          </a:p>
        </p:txBody>
      </p:sp>
    </p:spTree>
    <p:extLst>
      <p:ext uri="{BB962C8B-B14F-4D97-AF65-F5344CB8AC3E}">
        <p14:creationId xmlns:p14="http://schemas.microsoft.com/office/powerpoint/2010/main" val="204186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Hormonal changes in puberty</a:t>
            </a:r>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2276872"/>
            <a:ext cx="5229225" cy="3724275"/>
          </a:xfrm>
        </p:spPr>
      </p:pic>
      <p:sp>
        <p:nvSpPr>
          <p:cNvPr id="5" name="Content Placeholder 2"/>
          <p:cNvSpPr txBox="1">
            <a:spLocks/>
          </p:cNvSpPr>
          <p:nvPr/>
        </p:nvSpPr>
        <p:spPr>
          <a:xfrm>
            <a:off x="6055568" y="2059534"/>
            <a:ext cx="2520280" cy="3874593"/>
          </a:xfrm>
          <a:prstGeom prst="rect">
            <a:avLst/>
          </a:prstGeom>
        </p:spPr>
        <p:txBody>
          <a:bodyPr vert="horz" lIns="91440" tIns="45720" rIns="91440" bIns="45720" rtlCol="0">
            <a:normAutofit fontScale="92500" lnSpcReduction="10000"/>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l"/>
            <a:endParaRPr lang="en-US" dirty="0" smtClean="0"/>
          </a:p>
          <a:p>
            <a:pPr algn="l"/>
            <a:r>
              <a:rPr lang="en-US" dirty="0" smtClean="0"/>
              <a:t>● Hypothalamus releases GNRH to anterior pituitary to stimulate it</a:t>
            </a:r>
          </a:p>
          <a:p>
            <a:pPr algn="l"/>
            <a:r>
              <a:rPr lang="en-US" dirty="0"/>
              <a:t>● </a:t>
            </a:r>
            <a:r>
              <a:rPr lang="en-US" dirty="0" smtClean="0"/>
              <a:t>Anterior pituitary then releases LH &amp; FSH to testis and ovaries</a:t>
            </a:r>
          </a:p>
          <a:p>
            <a:pPr algn="l"/>
            <a:r>
              <a:rPr lang="en-US" dirty="0"/>
              <a:t>● </a:t>
            </a:r>
            <a:r>
              <a:rPr lang="en-US" dirty="0" smtClean="0"/>
              <a:t>Sex steroid synthesis</a:t>
            </a:r>
          </a:p>
          <a:p>
            <a:pPr algn="l"/>
            <a:r>
              <a:rPr lang="en-US" dirty="0"/>
              <a:t>● </a:t>
            </a:r>
            <a:r>
              <a:rPr lang="en-US" dirty="0" smtClean="0"/>
              <a:t>Sexual maturation </a:t>
            </a:r>
            <a:endParaRPr lang="en-US" dirty="0"/>
          </a:p>
        </p:txBody>
      </p:sp>
    </p:spTree>
    <p:extLst>
      <p:ext uri="{BB962C8B-B14F-4D97-AF65-F5344CB8AC3E}">
        <p14:creationId xmlns:p14="http://schemas.microsoft.com/office/powerpoint/2010/main" val="12711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arn(inVertic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arn(inVertical)">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barn(inVertical)">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t>Behavioral changes in adolescence </a:t>
            </a:r>
          </a:p>
        </p:txBody>
      </p:sp>
      <p:sp>
        <p:nvSpPr>
          <p:cNvPr id="5" name="Content Placeholder 2"/>
          <p:cNvSpPr>
            <a:spLocks noGrp="1"/>
          </p:cNvSpPr>
          <p:nvPr>
            <p:ph idx="1"/>
          </p:nvPr>
        </p:nvSpPr>
        <p:spPr/>
        <p:txBody>
          <a:bodyPr>
            <a:normAutofit/>
          </a:bodyPr>
          <a:lstStyle/>
          <a:p>
            <a:pPr marL="0" indent="0" algn="l">
              <a:buNone/>
            </a:pPr>
            <a:r>
              <a:rPr lang="en-US" b="1" u="sng" dirty="0"/>
              <a:t>Social changes:</a:t>
            </a:r>
          </a:p>
          <a:p>
            <a:pPr marL="0" indent="0" algn="l">
              <a:buNone/>
            </a:pPr>
            <a:endParaRPr lang="en-US" b="1" u="sng" dirty="0"/>
          </a:p>
          <a:p>
            <a:pPr algn="l"/>
            <a:r>
              <a:rPr lang="en-US" dirty="0"/>
              <a:t>● Searching for identity: young people are busy working out who they are and where they fit in the world, and this can be influenced by gender, peer group, cultural background, and family expectations.</a:t>
            </a:r>
          </a:p>
          <a:p>
            <a:pPr algn="l"/>
            <a:r>
              <a:rPr lang="en-US" dirty="0"/>
              <a:t>● Seeking more independence: this is likely to influence the decisions your child makes and the relationship with his family and friends.</a:t>
            </a:r>
          </a:p>
          <a:p>
            <a:pPr algn="l"/>
            <a:r>
              <a:rPr lang="en-US" dirty="0"/>
              <a:t>● Seeking more responsibility at home &amp; school. </a:t>
            </a:r>
          </a:p>
        </p:txBody>
      </p:sp>
    </p:spTree>
    <p:extLst>
      <p:ext uri="{BB962C8B-B14F-4D97-AF65-F5344CB8AC3E}">
        <p14:creationId xmlns:p14="http://schemas.microsoft.com/office/powerpoint/2010/main" val="383473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pPr algn="l"/>
            <a:r>
              <a:rPr lang="en-US" dirty="0"/>
              <a:t>● Looking for new experiences and engaging in more risk taking behavior; they get into more fights and they might carry </a:t>
            </a:r>
            <a:r>
              <a:rPr lang="en-US" dirty="0" smtClean="0"/>
              <a:t>weapons.</a:t>
            </a:r>
          </a:p>
          <a:p>
            <a:pPr algn="l"/>
            <a:r>
              <a:rPr lang="en-US" dirty="0"/>
              <a:t>● Thinking more about ‘right’ &amp; ‘wrong’ your child will start developing a stronger individual set of values and </a:t>
            </a:r>
            <a:r>
              <a:rPr lang="en-US" dirty="0" smtClean="0"/>
              <a:t>morals.</a:t>
            </a:r>
          </a:p>
          <a:p>
            <a:pPr algn="l"/>
            <a:r>
              <a:rPr lang="en-US" dirty="0"/>
              <a:t>● Influenced more by friends, especially when it comes to behavioral and sense of self-esteem they can use tobacco just because there close friends are smokers.</a:t>
            </a:r>
          </a:p>
          <a:p>
            <a:pPr algn="l"/>
            <a:r>
              <a:rPr lang="en-US" dirty="0"/>
              <a:t>● Communicating in different ways: the internet, mobile phones, and social media can significantly influence them and learn about the world.</a:t>
            </a:r>
          </a:p>
        </p:txBody>
      </p:sp>
    </p:spTree>
    <p:extLst>
      <p:ext uri="{BB962C8B-B14F-4D97-AF65-F5344CB8AC3E}">
        <p14:creationId xmlns:p14="http://schemas.microsoft.com/office/powerpoint/2010/main" val="377418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pPr marL="0" indent="0" algn="l">
              <a:buNone/>
            </a:pPr>
            <a:r>
              <a:rPr lang="en-US" b="1" u="sng" dirty="0"/>
              <a:t>Emotional changes :</a:t>
            </a:r>
          </a:p>
          <a:p>
            <a:pPr marL="0" indent="0" algn="l">
              <a:buNone/>
            </a:pPr>
            <a:endParaRPr lang="en-US" b="1" u="sng" dirty="0"/>
          </a:p>
          <a:p>
            <a:pPr algn="l"/>
            <a:r>
              <a:rPr lang="en-US" dirty="0"/>
              <a:t>● </a:t>
            </a:r>
            <a:r>
              <a:rPr lang="en-US" dirty="0" smtClean="0">
                <a:solidFill>
                  <a:schemeClr val="tx1">
                    <a:lumMod val="75000"/>
                    <a:lumOff val="25000"/>
                  </a:schemeClr>
                </a:solidFill>
              </a:rPr>
              <a:t>Show </a:t>
            </a:r>
            <a:r>
              <a:rPr lang="en-US" dirty="0">
                <a:solidFill>
                  <a:schemeClr val="tx1">
                    <a:lumMod val="75000"/>
                    <a:lumOff val="25000"/>
                  </a:schemeClr>
                </a:solidFill>
              </a:rPr>
              <a:t>strong feelings and intense emotions at different times, moods might seem unpredictable</a:t>
            </a:r>
          </a:p>
          <a:p>
            <a:pPr algn="l"/>
            <a:r>
              <a:rPr lang="en-US" dirty="0"/>
              <a:t>● </a:t>
            </a:r>
            <a:r>
              <a:rPr lang="en-US" dirty="0" smtClean="0"/>
              <a:t> </a:t>
            </a:r>
            <a:r>
              <a:rPr lang="en-US" dirty="0" smtClean="0">
                <a:solidFill>
                  <a:schemeClr val="tx1">
                    <a:lumMod val="75000"/>
                    <a:lumOff val="25000"/>
                  </a:schemeClr>
                </a:solidFill>
              </a:rPr>
              <a:t>Your </a:t>
            </a:r>
            <a:r>
              <a:rPr lang="en-US" dirty="0">
                <a:solidFill>
                  <a:schemeClr val="tx1">
                    <a:lumMod val="75000"/>
                    <a:lumOff val="25000"/>
                  </a:schemeClr>
                </a:solidFill>
              </a:rPr>
              <a:t>child will be more sensitive to your emotions</a:t>
            </a:r>
          </a:p>
          <a:p>
            <a:pPr algn="l"/>
            <a:r>
              <a:rPr lang="en-US" dirty="0"/>
              <a:t>● </a:t>
            </a:r>
            <a:r>
              <a:rPr lang="en-US" dirty="0" smtClean="0"/>
              <a:t> </a:t>
            </a:r>
            <a:r>
              <a:rPr lang="en-US" dirty="0" smtClean="0">
                <a:solidFill>
                  <a:schemeClr val="tx1">
                    <a:lumMod val="75000"/>
                    <a:lumOff val="25000"/>
                  </a:schemeClr>
                </a:solidFill>
              </a:rPr>
              <a:t>Becoming </a:t>
            </a:r>
            <a:r>
              <a:rPr lang="en-US" dirty="0">
                <a:solidFill>
                  <a:schemeClr val="tx1">
                    <a:lumMod val="75000"/>
                    <a:lumOff val="25000"/>
                  </a:schemeClr>
                </a:solidFill>
              </a:rPr>
              <a:t>more self conscious especially about physical appearance</a:t>
            </a:r>
          </a:p>
          <a:p>
            <a:pPr algn="l"/>
            <a:r>
              <a:rPr lang="en-US" dirty="0"/>
              <a:t>● </a:t>
            </a:r>
            <a:r>
              <a:rPr lang="en-US" dirty="0" smtClean="0">
                <a:solidFill>
                  <a:schemeClr val="tx1">
                    <a:lumMod val="75000"/>
                    <a:lumOff val="25000"/>
                  </a:schemeClr>
                </a:solidFill>
              </a:rPr>
              <a:t>Goes </a:t>
            </a:r>
            <a:r>
              <a:rPr lang="en-US" dirty="0">
                <a:solidFill>
                  <a:schemeClr val="tx1">
                    <a:lumMod val="75000"/>
                    <a:lumOff val="25000"/>
                  </a:schemeClr>
                </a:solidFill>
              </a:rPr>
              <a:t>through ‘bulletproof’ stage of thinking as if nothing bad can happen and still learning about consequences of their actions</a:t>
            </a:r>
            <a:endParaRPr lang="en-US" dirty="0">
              <a:solidFill>
                <a:srgbClr val="2F97B5"/>
              </a:solidFill>
            </a:endParaRPr>
          </a:p>
        </p:txBody>
      </p:sp>
    </p:spTree>
    <p:extLst>
      <p:ext uri="{BB962C8B-B14F-4D97-AF65-F5344CB8AC3E}">
        <p14:creationId xmlns:p14="http://schemas.microsoft.com/office/powerpoint/2010/main" val="15812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additive="base">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pPr marL="0" indent="0" algn="l">
              <a:buNone/>
            </a:pPr>
            <a:r>
              <a:rPr lang="en-US" b="1" u="sng" dirty="0"/>
              <a:t>Dietary changes:</a:t>
            </a:r>
          </a:p>
          <a:p>
            <a:pPr marL="0" indent="0" algn="l">
              <a:buNone/>
            </a:pPr>
            <a:endParaRPr lang="en-US" b="1" u="sng" dirty="0"/>
          </a:p>
          <a:p>
            <a:pPr algn="l"/>
            <a:r>
              <a:rPr lang="en-US" dirty="0"/>
              <a:t>● </a:t>
            </a:r>
            <a:r>
              <a:rPr lang="en-US" dirty="0" smtClean="0">
                <a:solidFill>
                  <a:schemeClr val="tx1">
                    <a:lumMod val="75000"/>
                    <a:lumOff val="25000"/>
                  </a:schemeClr>
                </a:solidFill>
              </a:rPr>
              <a:t>Weight </a:t>
            </a:r>
            <a:r>
              <a:rPr lang="en-US" dirty="0">
                <a:solidFill>
                  <a:schemeClr val="tx1">
                    <a:lumMod val="75000"/>
                    <a:lumOff val="25000"/>
                  </a:schemeClr>
                </a:solidFill>
              </a:rPr>
              <a:t>problems ‘obesity’ from eating a lot of junk food and physical inactivity </a:t>
            </a:r>
          </a:p>
          <a:p>
            <a:pPr algn="l"/>
            <a:r>
              <a:rPr lang="en-US" dirty="0"/>
              <a:t>● </a:t>
            </a:r>
            <a:r>
              <a:rPr lang="en-US" dirty="0" smtClean="0">
                <a:solidFill>
                  <a:schemeClr val="tx1">
                    <a:lumMod val="75000"/>
                    <a:lumOff val="25000"/>
                  </a:schemeClr>
                </a:solidFill>
              </a:rPr>
              <a:t>Anorexia </a:t>
            </a:r>
            <a:r>
              <a:rPr lang="en-US" dirty="0">
                <a:solidFill>
                  <a:schemeClr val="tx1">
                    <a:lumMod val="75000"/>
                    <a:lumOff val="25000"/>
                  </a:schemeClr>
                </a:solidFill>
              </a:rPr>
              <a:t>nervosa and bulimia from not eating because of appearance </a:t>
            </a:r>
          </a:p>
        </p:txBody>
      </p:sp>
    </p:spTree>
    <p:extLst>
      <p:ext uri="{BB962C8B-B14F-4D97-AF65-F5344CB8AC3E}">
        <p14:creationId xmlns:p14="http://schemas.microsoft.com/office/powerpoint/2010/main" val="405194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additive="base">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t>Importance of adolescence health</a:t>
            </a:r>
          </a:p>
        </p:txBody>
      </p:sp>
      <p:sp>
        <p:nvSpPr>
          <p:cNvPr id="5" name="Content Placeholder 2"/>
          <p:cNvSpPr>
            <a:spLocks noGrp="1"/>
          </p:cNvSpPr>
          <p:nvPr>
            <p:ph idx="1"/>
          </p:nvPr>
        </p:nvSpPr>
        <p:spPr>
          <a:xfrm>
            <a:off x="467544" y="2060848"/>
            <a:ext cx="7620000" cy="4373563"/>
          </a:xfrm>
        </p:spPr>
        <p:txBody>
          <a:bodyPr/>
          <a:lstStyle/>
          <a:p>
            <a:pPr marL="0" indent="0" algn="l">
              <a:buNone/>
            </a:pPr>
            <a:r>
              <a:rPr lang="en-US" dirty="0"/>
              <a:t>Adolescence health is not just a question of individual well being as the size of adolescence population grows especially in developing countries the health of young people will be a major determent of economic, social development and progress. Investing in research, polices and programs to improve adolescence health is a key strategy to preserve gains in childhood health and ensure the boys and girls grow into healthy and productive men and women.</a:t>
            </a:r>
          </a:p>
        </p:txBody>
      </p:sp>
    </p:spTree>
    <p:extLst>
      <p:ext uri="{BB962C8B-B14F-4D97-AF65-F5344CB8AC3E}">
        <p14:creationId xmlns:p14="http://schemas.microsoft.com/office/powerpoint/2010/main" val="130552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Adolescent Health Problems</a:t>
            </a:r>
            <a:br>
              <a:rPr lang="en-US" dirty="0"/>
            </a:br>
            <a:endParaRPr lang="en-US" dirty="0"/>
          </a:p>
        </p:txBody>
      </p:sp>
      <p:sp>
        <p:nvSpPr>
          <p:cNvPr id="3" name="Content Placeholder 2"/>
          <p:cNvSpPr>
            <a:spLocks noGrp="1"/>
          </p:cNvSpPr>
          <p:nvPr>
            <p:ph idx="1"/>
          </p:nvPr>
        </p:nvSpPr>
        <p:spPr>
          <a:xfrm>
            <a:off x="466725" y="1600200"/>
            <a:ext cx="7620000" cy="4800600"/>
          </a:xfrm>
        </p:spPr>
        <p:txBody>
          <a:bodyPr>
            <a:normAutofit/>
          </a:bodyPr>
          <a:lstStyle/>
          <a:p>
            <a:pPr marL="114300" indent="0" algn="l">
              <a:buNone/>
            </a:pPr>
            <a:r>
              <a:rPr lang="en-US" sz="2000" dirty="0" smtClean="0"/>
              <a:t>What are they?</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09800"/>
            <a:ext cx="2247900" cy="213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0" y="2238375"/>
            <a:ext cx="2266950" cy="21050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2238375"/>
            <a:ext cx="2667000" cy="21050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4412672"/>
            <a:ext cx="2247900" cy="211974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250" y="4412672"/>
            <a:ext cx="2266950" cy="211974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6454" y="4412672"/>
            <a:ext cx="2653145" cy="211974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8673" y="2895600"/>
            <a:ext cx="3124200" cy="2895600"/>
          </a:xfrm>
          <a:prstGeom prst="rect">
            <a:avLst/>
          </a:prstGeom>
        </p:spPr>
      </p:pic>
    </p:spTree>
    <p:extLst>
      <p:ext uri="{BB962C8B-B14F-4D97-AF65-F5344CB8AC3E}">
        <p14:creationId xmlns:p14="http://schemas.microsoft.com/office/powerpoint/2010/main" val="231984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Mortality rate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57400"/>
            <a:ext cx="76200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4220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Causes of mortality in adolescents </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83080"/>
            <a:ext cx="7620000" cy="4434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1706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 Adolescence age is between:</a:t>
            </a:r>
            <a:endParaRPr lang="en-US" dirty="0"/>
          </a:p>
        </p:txBody>
      </p:sp>
      <p:sp>
        <p:nvSpPr>
          <p:cNvPr id="3" name="Content Placeholder 2"/>
          <p:cNvSpPr>
            <a:spLocks noGrp="1"/>
          </p:cNvSpPr>
          <p:nvPr>
            <p:ph idx="1"/>
          </p:nvPr>
        </p:nvSpPr>
        <p:spPr>
          <a:xfrm>
            <a:off x="734325" y="1852130"/>
            <a:ext cx="7675350" cy="4351338"/>
          </a:xfrm>
        </p:spPr>
        <p:txBody>
          <a:bodyPr>
            <a:normAutofit/>
          </a:bodyPr>
          <a:lstStyle/>
          <a:p>
            <a:pPr marL="914400" indent="-914400" algn="l" rtl="0">
              <a:buFont typeface="+mj-lt"/>
              <a:buAutoNum type="alphaLcParenR"/>
            </a:pPr>
            <a:r>
              <a:rPr lang="en-US" sz="4800" dirty="0" smtClean="0"/>
              <a:t>7-18</a:t>
            </a:r>
          </a:p>
          <a:p>
            <a:pPr marL="914400" indent="-914400" algn="l" rtl="0">
              <a:buFont typeface="+mj-lt"/>
              <a:buAutoNum type="alphaLcParenR"/>
            </a:pPr>
            <a:r>
              <a:rPr lang="en-US" sz="4800" dirty="0" smtClean="0"/>
              <a:t>10-15</a:t>
            </a:r>
          </a:p>
          <a:p>
            <a:pPr marL="914400" indent="-914400" algn="l" rtl="0">
              <a:buFont typeface="+mj-lt"/>
              <a:buAutoNum type="alphaLcParenR"/>
            </a:pPr>
            <a:r>
              <a:rPr lang="en-US" sz="4800" dirty="0" smtClean="0"/>
              <a:t>10-19</a:t>
            </a:r>
          </a:p>
          <a:p>
            <a:pPr marL="914400" indent="-914400" algn="l" rtl="0">
              <a:buFont typeface="+mj-lt"/>
              <a:buAutoNum type="alphaLcParenR"/>
            </a:pPr>
            <a:r>
              <a:rPr lang="en-US" sz="4800" dirty="0"/>
              <a:t>4</a:t>
            </a:r>
            <a:r>
              <a:rPr lang="en-US" sz="4800" dirty="0" smtClean="0"/>
              <a:t>-20</a:t>
            </a:r>
            <a:endParaRPr lang="en-US" sz="4800" dirty="0"/>
          </a:p>
        </p:txBody>
      </p:sp>
    </p:spTree>
    <p:extLst>
      <p:ext uri="{BB962C8B-B14F-4D97-AF65-F5344CB8AC3E}">
        <p14:creationId xmlns:p14="http://schemas.microsoft.com/office/powerpoint/2010/main" val="1178094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r>
              <a:rPr lang="en-US" dirty="0" smtClean="0"/>
              <a:t>Injuries</a:t>
            </a:r>
            <a:endParaRPr lang="en-US" dirty="0"/>
          </a:p>
        </p:txBody>
      </p:sp>
      <p:sp>
        <p:nvSpPr>
          <p:cNvPr id="3" name="Content Placeholder 2"/>
          <p:cNvSpPr>
            <a:spLocks noGrp="1"/>
          </p:cNvSpPr>
          <p:nvPr>
            <p:ph idx="1"/>
          </p:nvPr>
        </p:nvSpPr>
        <p:spPr/>
        <p:txBody>
          <a:bodyPr/>
          <a:lstStyle/>
          <a:p>
            <a:pPr algn="l"/>
            <a:r>
              <a:rPr lang="en-US" dirty="0"/>
              <a:t>Unintentional injuries are a leading cause of death and disability among adolescents. Transportation is the largest source of these injuries. Other major causes involve drowning, poisonings, fires, </a:t>
            </a:r>
            <a:r>
              <a:rPr lang="en-US" dirty="0" smtClean="0"/>
              <a:t>sports and work related injuries.</a:t>
            </a:r>
          </a:p>
          <a:p>
            <a:pPr marL="114300" indent="0">
              <a:buNone/>
            </a:pPr>
            <a:endParaRPr lang="en-US" dirty="0"/>
          </a:p>
          <a:p>
            <a:pPr marL="114300" indent="0" algn="l">
              <a:buNone/>
            </a:pPr>
            <a:r>
              <a:rPr lang="en-US" sz="2800" dirty="0" smtClean="0"/>
              <a:t>In 2012:</a:t>
            </a:r>
          </a:p>
          <a:p>
            <a:pPr marL="114300" indent="0" algn="l">
              <a:buNone/>
            </a:pPr>
            <a:r>
              <a:rPr lang="en-US" dirty="0"/>
              <a:t>120,000 adolescents died as a result of road traffic </a:t>
            </a:r>
            <a:r>
              <a:rPr lang="en-US" dirty="0" smtClean="0"/>
              <a:t>accidents </a:t>
            </a:r>
          </a:p>
          <a:p>
            <a:pPr marL="114300" indent="0" algn="l">
              <a:buNone/>
            </a:pPr>
            <a:r>
              <a:rPr lang="en-US" dirty="0" smtClean="0"/>
              <a:t>60 </a:t>
            </a:r>
            <a:r>
              <a:rPr lang="en-US" dirty="0"/>
              <a:t>000, two-thirds of them boys</a:t>
            </a:r>
            <a:r>
              <a:rPr lang="en-US" dirty="0" smtClean="0"/>
              <a:t>, died drowning</a:t>
            </a:r>
          </a:p>
          <a:p>
            <a:pPr marL="114300" indent="0">
              <a:buNone/>
            </a:pPr>
            <a:endParaRPr lang="en-US" dirty="0" smtClean="0"/>
          </a:p>
          <a:p>
            <a:pPr marL="114300" indent="0">
              <a:buNone/>
            </a:pPr>
            <a:r>
              <a:rPr lang="en-US" dirty="0" smtClean="0"/>
              <a:t> </a:t>
            </a:r>
            <a:endParaRPr lang="en-US" dirty="0"/>
          </a:p>
        </p:txBody>
      </p:sp>
    </p:spTree>
    <p:extLst>
      <p:ext uri="{BB962C8B-B14F-4D97-AF65-F5344CB8AC3E}">
        <p14:creationId xmlns:p14="http://schemas.microsoft.com/office/powerpoint/2010/main" val="36798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n-US" dirty="0" smtClean="0"/>
              <a:t>Injuries</a:t>
            </a:r>
            <a:endParaRPr lang="en-US" dirty="0"/>
          </a:p>
        </p:txBody>
      </p:sp>
      <p:sp>
        <p:nvSpPr>
          <p:cNvPr id="3" name="Content Placeholder 2"/>
          <p:cNvSpPr>
            <a:spLocks noGrp="1"/>
          </p:cNvSpPr>
          <p:nvPr>
            <p:ph idx="1"/>
          </p:nvPr>
        </p:nvSpPr>
        <p:spPr/>
        <p:txBody>
          <a:bodyPr>
            <a:normAutofit/>
          </a:bodyPr>
          <a:lstStyle/>
          <a:p>
            <a:pPr marL="114300" indent="0" algn="l">
              <a:buNone/>
            </a:pPr>
            <a:r>
              <a:rPr lang="en-US" sz="2800" dirty="0" smtClean="0"/>
              <a:t>Consequences of injuries:</a:t>
            </a:r>
          </a:p>
          <a:p>
            <a:pPr marL="114300" indent="0" algn="l">
              <a:buNone/>
            </a:pPr>
            <a:r>
              <a:rPr lang="en-US" sz="2800" dirty="0" smtClean="0"/>
              <a:t>1-physical  </a:t>
            </a:r>
          </a:p>
          <a:p>
            <a:pPr marL="114300" indent="0" algn="l">
              <a:buNone/>
            </a:pPr>
            <a:r>
              <a:rPr lang="en-US" sz="2800" dirty="0" smtClean="0"/>
              <a:t>2- psychological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276872"/>
            <a:ext cx="3810000" cy="3810000"/>
          </a:xfrm>
          <a:prstGeom prst="rect">
            <a:avLst/>
          </a:prstGeom>
        </p:spPr>
      </p:pic>
    </p:spTree>
    <p:extLst>
      <p:ext uri="{BB962C8B-B14F-4D97-AF65-F5344CB8AC3E}">
        <p14:creationId xmlns:p14="http://schemas.microsoft.com/office/powerpoint/2010/main" val="221916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Violence </a:t>
            </a:r>
            <a:endParaRPr lang="en-US" dirty="0"/>
          </a:p>
        </p:txBody>
      </p:sp>
      <p:sp>
        <p:nvSpPr>
          <p:cNvPr id="3" name="Content Placeholder 2"/>
          <p:cNvSpPr>
            <a:spLocks noGrp="1"/>
          </p:cNvSpPr>
          <p:nvPr>
            <p:ph idx="1"/>
          </p:nvPr>
        </p:nvSpPr>
        <p:spPr/>
        <p:txBody>
          <a:bodyPr/>
          <a:lstStyle/>
          <a:p>
            <a:pPr algn="l"/>
            <a:r>
              <a:rPr lang="en-US" dirty="0"/>
              <a:t> Around 1 of every 3 deaths among adolescent males of the low- and middle-income countries in the WHO Americas Region is due to violence. Globally, some 30% of girls aged 15 to 19 experience violence by a partner.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408218"/>
            <a:ext cx="2571750" cy="2571750"/>
          </a:xfrm>
          <a:prstGeom prst="rect">
            <a:avLst/>
          </a:prstGeom>
        </p:spPr>
      </p:pic>
    </p:spTree>
    <p:extLst>
      <p:ext uri="{BB962C8B-B14F-4D97-AF65-F5344CB8AC3E}">
        <p14:creationId xmlns:p14="http://schemas.microsoft.com/office/powerpoint/2010/main" val="189984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Violence </a:t>
            </a:r>
            <a:endParaRPr lang="en-US" dirty="0"/>
          </a:p>
        </p:txBody>
      </p:sp>
      <p:sp>
        <p:nvSpPr>
          <p:cNvPr id="3" name="Content Placeholder 2"/>
          <p:cNvSpPr>
            <a:spLocks noGrp="1"/>
          </p:cNvSpPr>
          <p:nvPr>
            <p:ph idx="1"/>
          </p:nvPr>
        </p:nvSpPr>
        <p:spPr/>
        <p:txBody>
          <a:bodyPr/>
          <a:lstStyle/>
          <a:p>
            <a:pPr marL="114300" indent="0" algn="l">
              <a:buNone/>
            </a:pPr>
            <a:r>
              <a:rPr lang="en-US" sz="2400" dirty="0" smtClean="0"/>
              <a:t>Risk factors that contribute to violent behavior:</a:t>
            </a:r>
          </a:p>
          <a:p>
            <a:pPr marL="114300" indent="0" algn="l">
              <a:buNone/>
            </a:pPr>
            <a:r>
              <a:rPr lang="en-US" dirty="0"/>
              <a:t>1-Being </a:t>
            </a:r>
            <a:r>
              <a:rPr lang="en-US" dirty="0" smtClean="0"/>
              <a:t>a </a:t>
            </a:r>
            <a:r>
              <a:rPr lang="en-US" dirty="0"/>
              <a:t>victim of physical </a:t>
            </a:r>
            <a:r>
              <a:rPr lang="en-US" dirty="0" smtClean="0"/>
              <a:t>and/or </a:t>
            </a:r>
            <a:r>
              <a:rPr lang="en-US" dirty="0"/>
              <a:t>sexual </a:t>
            </a:r>
            <a:r>
              <a:rPr lang="en-US" dirty="0" smtClean="0"/>
              <a:t>abuse</a:t>
            </a:r>
          </a:p>
          <a:p>
            <a:pPr marL="114300" indent="0" algn="l">
              <a:buNone/>
            </a:pPr>
            <a:r>
              <a:rPr lang="en-US" dirty="0"/>
              <a:t>2-Exposure to violence in the home and/or community</a:t>
            </a:r>
          </a:p>
          <a:p>
            <a:pPr marL="114300" indent="0" algn="l">
              <a:buNone/>
            </a:pPr>
            <a:r>
              <a:rPr lang="en-US" dirty="0" smtClean="0"/>
              <a:t>3-Gentic factors</a:t>
            </a:r>
          </a:p>
          <a:p>
            <a:pPr marL="114300" indent="0" algn="l">
              <a:buNone/>
            </a:pPr>
            <a:r>
              <a:rPr lang="en-US" dirty="0"/>
              <a:t>4-Use of Drugs or </a:t>
            </a:r>
            <a:r>
              <a:rPr lang="en-US" dirty="0" smtClean="0"/>
              <a:t>Alcohol</a:t>
            </a:r>
          </a:p>
          <a:p>
            <a:pPr marL="114300" indent="0" algn="l">
              <a:buNone/>
            </a:pPr>
            <a:r>
              <a:rPr lang="en-US" dirty="0" smtClean="0"/>
              <a:t>5-Exposure to violence in media (TV, Movies, Video Games)</a:t>
            </a:r>
          </a:p>
          <a:p>
            <a:pPr marL="114300" indent="0" algn="l">
              <a:buNone/>
            </a:pPr>
            <a:r>
              <a:rPr lang="en-US" dirty="0" smtClean="0"/>
              <a:t>6-Victim of Bullying</a:t>
            </a:r>
            <a:endParaRPr lang="en-US" dirty="0"/>
          </a:p>
        </p:txBody>
      </p:sp>
    </p:spTree>
    <p:extLst>
      <p:ext uri="{BB962C8B-B14F-4D97-AF65-F5344CB8AC3E}">
        <p14:creationId xmlns:p14="http://schemas.microsoft.com/office/powerpoint/2010/main" val="375338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HIV and other STDs</a:t>
            </a:r>
            <a:endParaRPr lang="en-US" sz="4800" dirty="0"/>
          </a:p>
        </p:txBody>
      </p:sp>
      <p:sp>
        <p:nvSpPr>
          <p:cNvPr id="3" name="Content Placeholder 2"/>
          <p:cNvSpPr>
            <a:spLocks noGrp="1"/>
          </p:cNvSpPr>
          <p:nvPr>
            <p:ph idx="1"/>
          </p:nvPr>
        </p:nvSpPr>
        <p:spPr>
          <a:xfrm>
            <a:off x="467544" y="1772816"/>
            <a:ext cx="7620000" cy="4373563"/>
          </a:xfrm>
        </p:spPr>
        <p:txBody>
          <a:bodyPr/>
          <a:lstStyle/>
          <a:p>
            <a:pPr algn="l"/>
            <a:r>
              <a:rPr lang="en-US" dirty="0" smtClean="0"/>
              <a:t>HIV: More </a:t>
            </a:r>
            <a:r>
              <a:rPr lang="en-US" dirty="0"/>
              <a:t>than 2 million adolescents are living with HIV. Although the overall number of HIV-related deaths is down 30% since the peak in 2006 estimates suggest that HIV deaths among adolescents are </a:t>
            </a:r>
            <a:r>
              <a:rPr lang="en-US" dirty="0" smtClean="0"/>
              <a:t>rising.</a:t>
            </a:r>
          </a:p>
          <a:p>
            <a:pPr marL="114300" indent="0" algn="l">
              <a:buNone/>
            </a:pPr>
            <a:endParaRPr lang="en-US" dirty="0" smtClean="0"/>
          </a:p>
          <a:p>
            <a:pPr algn="l"/>
            <a:r>
              <a:rPr lang="en-US" dirty="0"/>
              <a:t>STD: CDC estimates that 20 million new sexually transmitted infections occur in the United States each year, half of which are between people aged </a:t>
            </a:r>
            <a:r>
              <a:rPr lang="en-US" dirty="0" smtClean="0"/>
              <a:t>15-24.</a:t>
            </a:r>
            <a:endParaRPr lang="en-US" dirty="0"/>
          </a:p>
        </p:txBody>
      </p:sp>
    </p:spTree>
    <p:extLst>
      <p:ext uri="{BB962C8B-B14F-4D97-AF65-F5344CB8AC3E}">
        <p14:creationId xmlns:p14="http://schemas.microsoft.com/office/powerpoint/2010/main" val="321118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pregnancy and childbirth</a:t>
            </a:r>
            <a:endParaRPr lang="en-US" dirty="0"/>
          </a:p>
        </p:txBody>
      </p:sp>
      <p:sp>
        <p:nvSpPr>
          <p:cNvPr id="3" name="Content Placeholder 2"/>
          <p:cNvSpPr>
            <a:spLocks noGrp="1"/>
          </p:cNvSpPr>
          <p:nvPr>
            <p:ph idx="1"/>
          </p:nvPr>
        </p:nvSpPr>
        <p:spPr/>
        <p:txBody>
          <a:bodyPr/>
          <a:lstStyle/>
          <a:p>
            <a:pPr algn="l"/>
            <a:r>
              <a:rPr lang="en-US" dirty="0"/>
              <a:t>Complications linked to pregnancy and childbirth are the second cause of death for 15-19-year-old girls globally. Some 11% of all births worldwide are to girls aged 15 to 19 years, and the vast majority are in low- and middle-income countries</a:t>
            </a:r>
            <a:r>
              <a:rPr lang="en-US" dirty="0" smtClean="0"/>
              <a:t>.</a:t>
            </a:r>
          </a:p>
          <a:p>
            <a:pPr algn="l"/>
            <a:endParaRPr lang="en-US" dirty="0"/>
          </a:p>
          <a:p>
            <a:pPr algn="l"/>
            <a:endParaRPr lang="en-US" dirty="0" smtClean="0"/>
          </a:p>
          <a:p>
            <a:pPr algn="l"/>
            <a:r>
              <a:rPr lang="en-US" dirty="0" smtClean="0"/>
              <a:t>It puts a risk on both mother and child.</a:t>
            </a:r>
            <a:endParaRPr lang="en-US" dirty="0"/>
          </a:p>
        </p:txBody>
      </p:sp>
    </p:spTree>
    <p:extLst>
      <p:ext uri="{BB962C8B-B14F-4D97-AF65-F5344CB8AC3E}">
        <p14:creationId xmlns:p14="http://schemas.microsoft.com/office/powerpoint/2010/main" val="4010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533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944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Malnutrition and Obesity</a:t>
            </a:r>
            <a:endParaRPr lang="en-US" dirty="0"/>
          </a:p>
        </p:txBody>
      </p:sp>
      <p:sp>
        <p:nvSpPr>
          <p:cNvPr id="3" name="Content Placeholder 2"/>
          <p:cNvSpPr>
            <a:spLocks noGrp="1"/>
          </p:cNvSpPr>
          <p:nvPr>
            <p:ph idx="1"/>
          </p:nvPr>
        </p:nvSpPr>
        <p:spPr/>
        <p:txBody>
          <a:bodyPr/>
          <a:lstStyle/>
          <a:p>
            <a:pPr algn="l"/>
            <a:r>
              <a:rPr lang="en-US" dirty="0"/>
              <a:t>Many boys and girls in developing countries enter adolescence undernourished, making them more vulnerable to disease and early death. The number of adolescents who are overweight or obese is increasing in both low- and high-income </a:t>
            </a:r>
            <a:r>
              <a:rPr lang="en-US" dirty="0" smtClean="0"/>
              <a:t>countries.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276600"/>
            <a:ext cx="6781800" cy="2895600"/>
          </a:xfrm>
          <a:prstGeom prst="rect">
            <a:avLst/>
          </a:prstGeom>
        </p:spPr>
      </p:pic>
    </p:spTree>
    <p:extLst>
      <p:ext uri="{BB962C8B-B14F-4D97-AF65-F5344CB8AC3E}">
        <p14:creationId xmlns:p14="http://schemas.microsoft.com/office/powerpoint/2010/main" val="1672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abuse</a:t>
            </a:r>
            <a:endParaRPr lang="en-US" dirty="0"/>
          </a:p>
        </p:txBody>
      </p:sp>
      <p:sp>
        <p:nvSpPr>
          <p:cNvPr id="3" name="Content Placeholder 2"/>
          <p:cNvSpPr>
            <a:spLocks noGrp="1"/>
          </p:cNvSpPr>
          <p:nvPr>
            <p:ph idx="1"/>
          </p:nvPr>
        </p:nvSpPr>
        <p:spPr/>
        <p:txBody>
          <a:bodyPr/>
          <a:lstStyle/>
          <a:p>
            <a:pPr algn="l"/>
            <a:r>
              <a:rPr lang="en-US" dirty="0"/>
              <a:t>Many teens try tobacco, alcohol, and drugs for various reasons. They might do it to fit in with certain people, they like how it makes them feel, or they believe it makes them more grown up. </a:t>
            </a:r>
            <a:r>
              <a:rPr lang="en-US" dirty="0" smtClean="0"/>
              <a:t> </a:t>
            </a:r>
          </a:p>
          <a:p>
            <a:pPr algn="l"/>
            <a:endParaRPr lang="en-US" dirty="0"/>
          </a:p>
          <a:p>
            <a:pPr algn="l"/>
            <a:r>
              <a:rPr lang="en-US" dirty="0"/>
              <a:t>The vast majority of people using tobacco today began doing so when they were adolescents</a:t>
            </a:r>
          </a:p>
        </p:txBody>
      </p:sp>
    </p:spTree>
    <p:extLst>
      <p:ext uri="{BB962C8B-B14F-4D97-AF65-F5344CB8AC3E}">
        <p14:creationId xmlns:p14="http://schemas.microsoft.com/office/powerpoint/2010/main" val="95981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5181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942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2604"/>
            <a:ext cx="7886700" cy="1325563"/>
          </a:xfrm>
        </p:spPr>
        <p:txBody>
          <a:bodyPr>
            <a:normAutofit fontScale="90000"/>
          </a:bodyPr>
          <a:lstStyle/>
          <a:p>
            <a:r>
              <a:rPr lang="en-US" dirty="0" smtClean="0"/>
              <a:t>Q2. What is the adolescence population in Saudi Arabia?</a:t>
            </a:r>
            <a:endParaRPr lang="en-US" dirty="0"/>
          </a:p>
        </p:txBody>
      </p:sp>
      <p:sp>
        <p:nvSpPr>
          <p:cNvPr id="3" name="Content Placeholder 2"/>
          <p:cNvSpPr>
            <a:spLocks noGrp="1"/>
          </p:cNvSpPr>
          <p:nvPr>
            <p:ph idx="1"/>
          </p:nvPr>
        </p:nvSpPr>
        <p:spPr>
          <a:xfrm>
            <a:off x="734325" y="2011155"/>
            <a:ext cx="7675350" cy="4351338"/>
          </a:xfrm>
        </p:spPr>
        <p:txBody>
          <a:bodyPr>
            <a:normAutofit/>
          </a:bodyPr>
          <a:lstStyle/>
          <a:p>
            <a:pPr marL="914400" indent="-914400" algn="l" rtl="0">
              <a:buFont typeface="+mj-lt"/>
              <a:buAutoNum type="alphaLcParenR"/>
            </a:pPr>
            <a:r>
              <a:rPr lang="en-US" sz="4800" dirty="0" smtClean="0"/>
              <a:t>10%</a:t>
            </a:r>
          </a:p>
          <a:p>
            <a:pPr marL="914400" indent="-914400" algn="l" rtl="0">
              <a:buFont typeface="+mj-lt"/>
              <a:buAutoNum type="alphaLcParenR"/>
            </a:pPr>
            <a:r>
              <a:rPr lang="en-US" sz="4800" dirty="0" smtClean="0"/>
              <a:t>25%</a:t>
            </a:r>
          </a:p>
          <a:p>
            <a:pPr marL="914400" indent="-914400" algn="l" rtl="0">
              <a:buFont typeface="+mj-lt"/>
              <a:buAutoNum type="alphaLcParenR"/>
            </a:pPr>
            <a:r>
              <a:rPr lang="en-US" sz="4800" dirty="0" smtClean="0"/>
              <a:t>30%</a:t>
            </a:r>
          </a:p>
          <a:p>
            <a:pPr marL="914400" indent="-914400" algn="l" rtl="0">
              <a:buFont typeface="+mj-lt"/>
              <a:buAutoNum type="alphaLcParenR"/>
            </a:pPr>
            <a:r>
              <a:rPr lang="en-US" sz="4800" dirty="0" smtClean="0"/>
              <a:t>50%</a:t>
            </a:r>
            <a:endParaRPr lang="en-US" sz="4800" dirty="0"/>
          </a:p>
        </p:txBody>
      </p:sp>
    </p:spTree>
    <p:extLst>
      <p:ext uri="{BB962C8B-B14F-4D97-AF65-F5344CB8AC3E}">
        <p14:creationId xmlns:p14="http://schemas.microsoft.com/office/powerpoint/2010/main" val="2578733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a:t>
            </a:r>
            <a:endParaRPr lang="en-US" dirty="0"/>
          </a:p>
        </p:txBody>
      </p:sp>
      <p:sp>
        <p:nvSpPr>
          <p:cNvPr id="3" name="Content Placeholder 2"/>
          <p:cNvSpPr>
            <a:spLocks noGrp="1"/>
          </p:cNvSpPr>
          <p:nvPr>
            <p:ph idx="1"/>
          </p:nvPr>
        </p:nvSpPr>
        <p:spPr/>
        <p:txBody>
          <a:bodyPr/>
          <a:lstStyle/>
          <a:p>
            <a:pPr algn="l"/>
            <a:r>
              <a:rPr lang="en-US" dirty="0"/>
              <a:t>Depression is the top cause of illness and disability among adolescents and suicide is the third cause of death. Violence, poverty, humiliation and feeling devalued can increase the risk of developing mental health problems</a:t>
            </a:r>
            <a:r>
              <a:rPr lang="en-US" dirty="0" smtClean="0"/>
              <a:t>.</a:t>
            </a:r>
          </a:p>
          <a:p>
            <a:pPr algn="l"/>
            <a:endParaRPr lang="en-US" dirty="0"/>
          </a:p>
          <a:p>
            <a:pPr algn="l"/>
            <a:r>
              <a:rPr lang="en-US" dirty="0"/>
              <a:t>Most </a:t>
            </a:r>
            <a:r>
              <a:rPr lang="en-US" dirty="0" smtClean="0"/>
              <a:t>mental </a:t>
            </a:r>
            <a:r>
              <a:rPr lang="en-US" dirty="0"/>
              <a:t>disorders follow a developmental course that typically starts early in </a:t>
            </a:r>
            <a:r>
              <a:rPr lang="en-US" dirty="0" smtClean="0"/>
              <a:t>life.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267200"/>
            <a:ext cx="2286000" cy="2419350"/>
          </a:xfrm>
          <a:prstGeom prst="rect">
            <a:avLst/>
          </a:prstGeom>
        </p:spPr>
      </p:pic>
    </p:spTree>
    <p:extLst>
      <p:ext uri="{BB962C8B-B14F-4D97-AF65-F5344CB8AC3E}">
        <p14:creationId xmlns:p14="http://schemas.microsoft.com/office/powerpoint/2010/main" val="259249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gn="l"/>
            <a:r>
              <a:rPr lang="en-US" dirty="0" smtClean="0"/>
              <a:t>Warning signs that  indicates a call for help:</a:t>
            </a:r>
          </a:p>
          <a:p>
            <a:pPr marL="114300" indent="0" algn="l">
              <a:buNone/>
            </a:pPr>
            <a:r>
              <a:rPr lang="en-US" dirty="0"/>
              <a:t> </a:t>
            </a:r>
            <a:r>
              <a:rPr lang="en-US" dirty="0" smtClean="0"/>
              <a:t>   1-Feeling angry or worried</a:t>
            </a:r>
          </a:p>
          <a:p>
            <a:pPr marL="114300" indent="0" algn="l">
              <a:buNone/>
            </a:pPr>
            <a:r>
              <a:rPr lang="en-US" dirty="0"/>
              <a:t> </a:t>
            </a:r>
            <a:r>
              <a:rPr lang="en-US" dirty="0" smtClean="0"/>
              <a:t>   2-Unable to enjoy pleasurable activities</a:t>
            </a:r>
          </a:p>
          <a:p>
            <a:pPr marL="114300" indent="0" algn="l">
              <a:buNone/>
            </a:pPr>
            <a:r>
              <a:rPr lang="en-US" dirty="0"/>
              <a:t> </a:t>
            </a:r>
            <a:r>
              <a:rPr lang="en-US" dirty="0" smtClean="0"/>
              <a:t>   3-Low or no energy </a:t>
            </a:r>
          </a:p>
          <a:p>
            <a:pPr marL="114300" indent="0" algn="l">
              <a:buNone/>
            </a:pPr>
            <a:r>
              <a:rPr lang="en-US" dirty="0"/>
              <a:t> </a:t>
            </a:r>
            <a:r>
              <a:rPr lang="en-US" dirty="0" smtClean="0"/>
              <a:t>   4-Isolate themselves</a:t>
            </a:r>
          </a:p>
          <a:p>
            <a:pPr marL="114300" indent="0" algn="l">
              <a:buNone/>
            </a:pPr>
            <a:r>
              <a:rPr lang="en-US" dirty="0"/>
              <a:t> </a:t>
            </a:r>
            <a:r>
              <a:rPr lang="en-US" dirty="0" smtClean="0"/>
              <a:t>   5-Substance abuse</a:t>
            </a:r>
          </a:p>
          <a:p>
            <a:pPr marL="114300" indent="0" algn="l">
              <a:buNone/>
            </a:pPr>
            <a:r>
              <a:rPr lang="en-US" dirty="0"/>
              <a:t> </a:t>
            </a:r>
            <a:r>
              <a:rPr lang="en-US" dirty="0" smtClean="0"/>
              <a:t>   6-Suicidal thoughts</a:t>
            </a:r>
          </a:p>
          <a:p>
            <a:pPr marL="114300" indent="0" algn="l">
              <a:buNone/>
            </a:pPr>
            <a:r>
              <a:rPr lang="en-US" dirty="0"/>
              <a:t> </a:t>
            </a:r>
            <a:r>
              <a:rPr lang="en-US" dirty="0" smtClean="0"/>
              <a:t>   7-Can’t sleep or eat</a:t>
            </a:r>
          </a:p>
          <a:p>
            <a:pPr marL="114300" indent="0" algn="l">
              <a:buNone/>
            </a:pPr>
            <a:r>
              <a:rPr lang="en-US" dirty="0"/>
              <a:t> </a:t>
            </a:r>
            <a:r>
              <a:rPr lang="en-US" dirty="0" smtClean="0"/>
              <a:t>   8-Hurt her/himself or others</a:t>
            </a:r>
          </a:p>
          <a:p>
            <a:pPr marL="114300" indent="0" algn="l">
              <a:buNone/>
            </a:pPr>
            <a:r>
              <a:rPr lang="en-US" dirty="0"/>
              <a:t> </a:t>
            </a:r>
            <a:r>
              <a:rPr lang="en-US" dirty="0" smtClean="0"/>
              <a:t>   9-Hears voices  </a:t>
            </a:r>
            <a:endParaRPr lang="en-US" dirty="0"/>
          </a:p>
        </p:txBody>
      </p:sp>
    </p:spTree>
    <p:extLst>
      <p:ext uri="{BB962C8B-B14F-4D97-AF65-F5344CB8AC3E}">
        <p14:creationId xmlns:p14="http://schemas.microsoft.com/office/powerpoint/2010/main" val="215011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Adolescent health problems in Saudi Arabia </a:t>
            </a:r>
            <a:endParaRPr lang="en-US" sz="3200" dirty="0"/>
          </a:p>
        </p:txBody>
      </p:sp>
      <p:sp>
        <p:nvSpPr>
          <p:cNvPr id="3" name="Content Placeholder 2"/>
          <p:cNvSpPr>
            <a:spLocks noGrp="1"/>
          </p:cNvSpPr>
          <p:nvPr>
            <p:ph idx="1"/>
          </p:nvPr>
        </p:nvSpPr>
        <p:spPr/>
        <p:txBody>
          <a:bodyPr>
            <a:normAutofit/>
          </a:bodyPr>
          <a:lstStyle/>
          <a:p>
            <a:pPr marL="114300" indent="0" algn="l">
              <a:buNone/>
            </a:pPr>
            <a:r>
              <a:rPr lang="en-US" sz="2400" dirty="0" smtClean="0"/>
              <a:t>25% of Saudi population are Adolescents</a:t>
            </a:r>
          </a:p>
          <a:p>
            <a:pPr marL="114300" indent="0" algn="ctr">
              <a:buNone/>
            </a:pPr>
            <a:r>
              <a:rPr lang="en-US" sz="3200" dirty="0" smtClean="0"/>
              <a:t>What are the problems we face?</a:t>
            </a:r>
          </a:p>
          <a:p>
            <a:pPr marL="114300" indent="0" algn="ctr">
              <a:buNone/>
            </a:pPr>
            <a:endParaRPr lang="en-US" sz="3200" dirty="0" smtClean="0"/>
          </a:p>
          <a:p>
            <a:pPr marL="114300" indent="0" algn="ctr">
              <a:buNone/>
            </a:pPr>
            <a:endParaRPr lang="en-US" sz="3200" dirty="0"/>
          </a:p>
          <a:p>
            <a:pPr marL="114300" indent="0" algn="ctr">
              <a:buNone/>
            </a:pP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645024"/>
            <a:ext cx="2786062" cy="3024188"/>
          </a:xfrm>
          <a:prstGeom prst="rect">
            <a:avLst/>
          </a:prstGeom>
        </p:spPr>
      </p:pic>
    </p:spTree>
    <p:extLst>
      <p:ext uri="{BB962C8B-B14F-4D97-AF65-F5344CB8AC3E}">
        <p14:creationId xmlns:p14="http://schemas.microsoft.com/office/powerpoint/2010/main" val="48263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Comparison between Arab and Global</a:t>
            </a:r>
            <a:endParaRPr lang="en-US" sz="3600" dirty="0"/>
          </a:p>
        </p:txBody>
      </p:sp>
      <p:sp>
        <p:nvSpPr>
          <p:cNvPr id="3" name="Content Placeholder 2"/>
          <p:cNvSpPr>
            <a:spLocks noGrp="1"/>
          </p:cNvSpPr>
          <p:nvPr>
            <p:ph idx="1"/>
          </p:nvPr>
        </p:nvSpPr>
        <p:spPr/>
        <p:txBody>
          <a:bodyPr/>
          <a:lstStyle/>
          <a:p>
            <a:pPr algn="l"/>
            <a:r>
              <a:rPr lang="en-US" dirty="0"/>
              <a:t>The proportion of deaths due to </a:t>
            </a:r>
            <a:r>
              <a:rPr lang="en-US" dirty="0" smtClean="0"/>
              <a:t>cardiovascular </a:t>
            </a:r>
            <a:r>
              <a:rPr lang="en-US" dirty="0"/>
              <a:t>and </a:t>
            </a:r>
            <a:r>
              <a:rPr lang="en-US" dirty="0" smtClean="0"/>
              <a:t>circulatory diseases </a:t>
            </a:r>
            <a:r>
              <a:rPr lang="en-US" dirty="0"/>
              <a:t>is nearly three times higher </a:t>
            </a:r>
            <a:r>
              <a:rPr lang="en-US" dirty="0" smtClean="0"/>
              <a:t> among </a:t>
            </a:r>
            <a:r>
              <a:rPr lang="en-US" dirty="0"/>
              <a:t>Arab adolescents (both </a:t>
            </a:r>
            <a:r>
              <a:rPr lang="en-US" dirty="0" smtClean="0"/>
              <a:t>male and </a:t>
            </a:r>
            <a:r>
              <a:rPr lang="en-US" dirty="0"/>
              <a:t>female) than the global average.</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217" y="2743200"/>
            <a:ext cx="5511567" cy="3815698"/>
          </a:xfrm>
          <a:prstGeom prst="rect">
            <a:avLst/>
          </a:prstGeom>
        </p:spPr>
      </p:pic>
    </p:spTree>
    <p:extLst>
      <p:ext uri="{BB962C8B-B14F-4D97-AF65-F5344CB8AC3E}">
        <p14:creationId xmlns:p14="http://schemas.microsoft.com/office/powerpoint/2010/main" val="1257669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Injuries</a:t>
            </a:r>
            <a:endParaRPr lang="en-US" dirty="0"/>
          </a:p>
        </p:txBody>
      </p:sp>
      <p:sp>
        <p:nvSpPr>
          <p:cNvPr id="3" name="Content Placeholder 2"/>
          <p:cNvSpPr>
            <a:spLocks noGrp="1"/>
          </p:cNvSpPr>
          <p:nvPr>
            <p:ph idx="1"/>
          </p:nvPr>
        </p:nvSpPr>
        <p:spPr/>
        <p:txBody>
          <a:bodyPr/>
          <a:lstStyle/>
          <a:p>
            <a:pPr algn="l"/>
            <a:r>
              <a:rPr lang="en-US" dirty="0"/>
              <a:t>A study to determine the incidence and pattern of injuries among children and adolescents &lt;18 years old in Riyadh city was done in 2011. The study included 1650 children and adolescents. Of them, 22.2% reported having had injuries in the previous 12 months. The most common injuries were falls (40.4%), Road Traffic Accidents (RTA) (15%), food intoxication (8.8%). Males were more affected by injuries than females (26% vs. 18</a:t>
            </a:r>
            <a:r>
              <a:rPr lang="en-US" dirty="0" smtClean="0"/>
              <a:t>%)</a:t>
            </a:r>
          </a:p>
          <a:p>
            <a:pPr algn="l"/>
            <a:endParaRPr lang="en-US" dirty="0"/>
          </a:p>
          <a:p>
            <a:pPr algn="l"/>
            <a:r>
              <a:rPr lang="en-US" dirty="0"/>
              <a:t>The epidemiology of traumatic head injury in children and adolescents in Saudi Arabia has been studied in 2013. </a:t>
            </a:r>
          </a:p>
        </p:txBody>
      </p:sp>
    </p:spTree>
    <p:extLst>
      <p:ext uri="{BB962C8B-B14F-4D97-AF65-F5344CB8AC3E}">
        <p14:creationId xmlns:p14="http://schemas.microsoft.com/office/powerpoint/2010/main" val="306655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a:t>
            </a:r>
            <a:endParaRPr lang="en-US" dirty="0"/>
          </a:p>
        </p:txBody>
      </p:sp>
      <p:sp>
        <p:nvSpPr>
          <p:cNvPr id="3" name="Content Placeholder 2"/>
          <p:cNvSpPr>
            <a:spLocks noGrp="1"/>
          </p:cNvSpPr>
          <p:nvPr>
            <p:ph idx="1"/>
          </p:nvPr>
        </p:nvSpPr>
        <p:spPr/>
        <p:txBody>
          <a:bodyPr/>
          <a:lstStyle/>
          <a:p>
            <a:pPr marL="114300" indent="0" algn="l">
              <a:buNone/>
            </a:pPr>
            <a:r>
              <a:rPr lang="en-US" dirty="0"/>
              <a:t>A descriptive analytic study in 2005 described the pattern and characteristics of HIV/AIDS cases in Saudi Arabia</a:t>
            </a:r>
            <a:r>
              <a:rPr lang="en-US" dirty="0" smtClean="0"/>
              <a:t>.</a:t>
            </a:r>
          </a:p>
          <a:p>
            <a:pPr marL="114300" indent="0">
              <a:buNone/>
            </a:pPr>
            <a:endParaRPr lang="en-US" dirty="0" smtClean="0"/>
          </a:p>
          <a:p>
            <a:pPr marL="114300" indent="0" algn="l">
              <a:buNone/>
            </a:pPr>
            <a:r>
              <a:rPr lang="en-US" dirty="0"/>
              <a:t>As of 2003, 1743 Saudi nationals and 6064 non-Saudi HIV cases were reported. Among Saudis, 872 were AIDS cases. Males accounted for 1329 HIV infections (77%) with a male-to-female ratio of about 3:1. Adults 15-49 years constituted 78% of cases, including 46% of cases infected through sexual activity, while 33% of reported HIV seropositive cases had already died. Most cases (67%) were registered in Jeddah, Riyadh and Dammam. Infection through blood transfusion declined with no reported cases since 2001</a:t>
            </a:r>
          </a:p>
        </p:txBody>
      </p:sp>
    </p:spTree>
    <p:extLst>
      <p:ext uri="{BB962C8B-B14F-4D97-AF65-F5344CB8AC3E}">
        <p14:creationId xmlns:p14="http://schemas.microsoft.com/office/powerpoint/2010/main" val="42152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Malnutrition and Obesity</a:t>
            </a:r>
            <a:endParaRPr lang="en-US" dirty="0"/>
          </a:p>
        </p:txBody>
      </p:sp>
      <p:sp>
        <p:nvSpPr>
          <p:cNvPr id="3" name="Content Placeholder 2"/>
          <p:cNvSpPr>
            <a:spLocks noGrp="1"/>
          </p:cNvSpPr>
          <p:nvPr>
            <p:ph idx="1"/>
          </p:nvPr>
        </p:nvSpPr>
        <p:spPr/>
        <p:txBody>
          <a:bodyPr>
            <a:normAutofit fontScale="92500" lnSpcReduction="20000"/>
          </a:bodyPr>
          <a:lstStyle/>
          <a:p>
            <a:pPr marL="114300" indent="0" algn="l">
              <a:buNone/>
            </a:pPr>
            <a:r>
              <a:rPr lang="en-US" dirty="0" smtClean="0"/>
              <a:t>A </a:t>
            </a:r>
            <a:r>
              <a:rPr lang="en-US" dirty="0"/>
              <a:t>study was carried out with the aim of identifying the health risk behaviors and health status of adolescents in Saudi Arabia, in 2015. It was a cross-sectional, school-based study was in all 13 regions of Saudi </a:t>
            </a:r>
            <a:r>
              <a:rPr lang="en-US" dirty="0" smtClean="0"/>
              <a:t>Arabia</a:t>
            </a:r>
            <a:r>
              <a:rPr lang="en-US" dirty="0"/>
              <a:t> with </a:t>
            </a:r>
            <a:r>
              <a:rPr lang="en-US" dirty="0" smtClean="0"/>
              <a:t>a </a:t>
            </a:r>
            <a:r>
              <a:rPr lang="en-US" dirty="0"/>
              <a:t>total of 12,575 adolescents </a:t>
            </a:r>
            <a:r>
              <a:rPr lang="en-US" dirty="0" smtClean="0"/>
              <a:t>participated.</a:t>
            </a:r>
          </a:p>
          <a:p>
            <a:pPr marL="114300" indent="0" algn="l">
              <a:buNone/>
            </a:pPr>
            <a:endParaRPr lang="en-US" dirty="0" smtClean="0"/>
          </a:p>
          <a:p>
            <a:pPr marL="114300" indent="0" algn="l">
              <a:buNone/>
            </a:pPr>
            <a:r>
              <a:rPr lang="en-US" dirty="0" smtClean="0"/>
              <a:t> 28</a:t>
            </a:r>
            <a:r>
              <a:rPr lang="en-US" dirty="0"/>
              <a:t>% of adolescents reported having a chronic health condition</a:t>
            </a:r>
          </a:p>
          <a:p>
            <a:pPr marL="114300" indent="0" algn="l">
              <a:buNone/>
            </a:pPr>
            <a:r>
              <a:rPr lang="en-US" dirty="0"/>
              <a:t>14.3% reported having symptoms suggestive of depression</a:t>
            </a:r>
          </a:p>
          <a:p>
            <a:pPr marL="114300" indent="0" algn="l">
              <a:buNone/>
            </a:pPr>
            <a:r>
              <a:rPr lang="en-US" dirty="0"/>
              <a:t>30.0% were overweight/obese</a:t>
            </a:r>
          </a:p>
          <a:p>
            <a:pPr marL="114300" indent="0" algn="l">
              <a:buNone/>
            </a:pPr>
            <a:r>
              <a:rPr lang="en-US" dirty="0"/>
              <a:t>95.6% were vitamin D deficient</a:t>
            </a:r>
          </a:p>
          <a:p>
            <a:pPr marL="114300" indent="0" algn="l">
              <a:buNone/>
            </a:pPr>
            <a:r>
              <a:rPr lang="en-US" dirty="0"/>
              <a:t>Almost half of all adolescents did not engage in any physical exercise. Females reported complete absence of exercise much more than males</a:t>
            </a:r>
          </a:p>
          <a:p>
            <a:pPr marL="114300" indent="0" algn="l">
              <a:buNone/>
            </a:pPr>
            <a:r>
              <a:rPr lang="en-US" dirty="0"/>
              <a:t>42% spent at least 2 hours/day watching television.</a:t>
            </a:r>
          </a:p>
          <a:p>
            <a:endParaRPr lang="en-US" dirty="0"/>
          </a:p>
        </p:txBody>
      </p:sp>
    </p:spTree>
    <p:extLst>
      <p:ext uri="{BB962C8B-B14F-4D97-AF65-F5344CB8AC3E}">
        <p14:creationId xmlns:p14="http://schemas.microsoft.com/office/powerpoint/2010/main" val="145767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Abuse</a:t>
            </a:r>
            <a:endParaRPr lang="en-US" dirty="0"/>
          </a:p>
        </p:txBody>
      </p:sp>
      <p:sp>
        <p:nvSpPr>
          <p:cNvPr id="3" name="Content Placeholder 2"/>
          <p:cNvSpPr>
            <a:spLocks noGrp="1"/>
          </p:cNvSpPr>
          <p:nvPr>
            <p:ph idx="1"/>
          </p:nvPr>
        </p:nvSpPr>
        <p:spPr/>
        <p:txBody>
          <a:bodyPr/>
          <a:lstStyle/>
          <a:p>
            <a:pPr algn="l"/>
            <a:r>
              <a:rPr lang="en-US" dirty="0" smtClean="0"/>
              <a:t>Tobacco use in Arab </a:t>
            </a:r>
            <a:r>
              <a:rPr lang="en-US" dirty="0"/>
              <a:t>countries includes both cigarettes </a:t>
            </a:r>
            <a:r>
              <a:rPr lang="en-US" dirty="0" smtClean="0"/>
              <a:t>and shisha</a:t>
            </a:r>
            <a:r>
              <a:rPr lang="en-US" dirty="0"/>
              <a:t>. Due to the restriction of religion and law on alcohol and drug use, knowledge is relatively less in Arab countries compared with other regions and most evidence is patchy and </a:t>
            </a:r>
            <a:r>
              <a:rPr lang="en-US" dirty="0" smtClean="0"/>
              <a:t>outdated</a:t>
            </a:r>
            <a:r>
              <a:rPr lang="en-US" dirty="0"/>
              <a:t>.</a:t>
            </a:r>
            <a:endParaRPr lang="en-US" dirty="0" smtClean="0"/>
          </a:p>
          <a:p>
            <a:pPr marL="114300" indent="0" algn="l">
              <a:buNone/>
            </a:pPr>
            <a:r>
              <a:rPr lang="en-US" dirty="0" smtClean="0"/>
              <a:t> Tobacco </a:t>
            </a:r>
            <a:r>
              <a:rPr lang="en-US" dirty="0"/>
              <a:t>Surveys found that 11%-42% of boys aged 13-15 years in 20 Arab countries reported using tobacco in the past 30 days. Arab girls were noted to less tobacco </a:t>
            </a:r>
            <a:r>
              <a:rPr lang="en-US" dirty="0" smtClean="0"/>
              <a:t>use</a:t>
            </a:r>
          </a:p>
          <a:p>
            <a:pPr marL="114300" indent="0" algn="l">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4381500"/>
            <a:ext cx="2857500" cy="2476500"/>
          </a:xfrm>
          <a:prstGeom prst="rect">
            <a:avLst/>
          </a:prstGeom>
        </p:spPr>
      </p:pic>
    </p:spTree>
    <p:extLst>
      <p:ext uri="{BB962C8B-B14F-4D97-AF65-F5344CB8AC3E}">
        <p14:creationId xmlns:p14="http://schemas.microsoft.com/office/powerpoint/2010/main" val="311414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685800"/>
            <a:ext cx="7772400" cy="5620386"/>
          </a:xfrm>
          <a:prstGeom prst="rect">
            <a:avLst/>
          </a:prstGeom>
        </p:spPr>
      </p:pic>
    </p:spTree>
    <p:extLst>
      <p:ext uri="{BB962C8B-B14F-4D97-AF65-F5344CB8AC3E}">
        <p14:creationId xmlns:p14="http://schemas.microsoft.com/office/powerpoint/2010/main" val="938038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a:t>
            </a:r>
            <a:endParaRPr lang="en-US" dirty="0"/>
          </a:p>
        </p:txBody>
      </p:sp>
      <p:sp>
        <p:nvSpPr>
          <p:cNvPr id="3" name="Content Placeholder 2"/>
          <p:cNvSpPr>
            <a:spLocks noGrp="1"/>
          </p:cNvSpPr>
          <p:nvPr>
            <p:ph idx="1"/>
          </p:nvPr>
        </p:nvSpPr>
        <p:spPr/>
        <p:txBody>
          <a:bodyPr/>
          <a:lstStyle/>
          <a:p>
            <a:pPr algn="l"/>
            <a:r>
              <a:rPr lang="en-US" dirty="0"/>
              <a:t>A study conducted on 1723 Saudi school students in </a:t>
            </a:r>
            <a:r>
              <a:rPr lang="en-US" dirty="0"/>
              <a:t>Abha</a:t>
            </a:r>
            <a:r>
              <a:rPr lang="en-US" dirty="0"/>
              <a:t> in 2007 to see the prevalence of depression, anxiety, and stress among them.</a:t>
            </a:r>
          </a:p>
          <a:p>
            <a:pPr algn="l"/>
            <a:r>
              <a:rPr lang="en-US" dirty="0"/>
              <a:t>A study carried out in </a:t>
            </a:r>
            <a:r>
              <a:rPr lang="en-US" dirty="0"/>
              <a:t>Tiaf</a:t>
            </a:r>
            <a:r>
              <a:rPr lang="en-US" dirty="0"/>
              <a:t> Governorate, Saudi Arabia</a:t>
            </a:r>
          </a:p>
        </p:txBody>
      </p:sp>
    </p:spTree>
    <p:extLst>
      <p:ext uri="{BB962C8B-B14F-4D97-AF65-F5344CB8AC3E}">
        <p14:creationId xmlns:p14="http://schemas.microsoft.com/office/powerpoint/2010/main" val="1300135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Q3. What age group has the </a:t>
            </a:r>
            <a:r>
              <a:rPr lang="en-US" sz="2800" dirty="0" smtClean="0"/>
              <a:t>lowest </a:t>
            </a:r>
            <a:r>
              <a:rPr lang="en-US" sz="2800" dirty="0" smtClean="0"/>
              <a:t>mortality rate among these?</a:t>
            </a:r>
            <a:endParaRPr lang="en-US" sz="2800" dirty="0"/>
          </a:p>
        </p:txBody>
      </p:sp>
      <p:sp>
        <p:nvSpPr>
          <p:cNvPr id="3" name="Content Placeholder 2"/>
          <p:cNvSpPr>
            <a:spLocks noGrp="1"/>
          </p:cNvSpPr>
          <p:nvPr>
            <p:ph idx="1"/>
          </p:nvPr>
        </p:nvSpPr>
        <p:spPr>
          <a:xfrm>
            <a:off x="628650" y="2262947"/>
            <a:ext cx="7675350" cy="4351338"/>
          </a:xfrm>
        </p:spPr>
        <p:txBody>
          <a:bodyPr>
            <a:normAutofit/>
          </a:bodyPr>
          <a:lstStyle/>
          <a:p>
            <a:pPr marL="514350" indent="-514350" algn="l" rtl="0">
              <a:buFont typeface="+mj-lt"/>
              <a:buAutoNum type="alphaLcParenR"/>
            </a:pPr>
            <a:r>
              <a:rPr lang="en-US" sz="4800" dirty="0" smtClean="0"/>
              <a:t>0-4 years</a:t>
            </a:r>
          </a:p>
          <a:p>
            <a:pPr marL="514350" indent="-514350" algn="l" rtl="0">
              <a:buFont typeface="+mj-lt"/>
              <a:buAutoNum type="alphaLcParenR"/>
            </a:pPr>
            <a:r>
              <a:rPr lang="en-US" sz="4800" dirty="0" smtClean="0"/>
              <a:t>10-19 years</a:t>
            </a:r>
          </a:p>
          <a:p>
            <a:pPr marL="514350" indent="-514350" algn="l" rtl="0">
              <a:buFont typeface="+mj-lt"/>
              <a:buAutoNum type="alphaLcParenR"/>
            </a:pPr>
            <a:r>
              <a:rPr lang="en-US" sz="4800" dirty="0" smtClean="0"/>
              <a:t>20-24 years</a:t>
            </a:r>
          </a:p>
          <a:p>
            <a:pPr marL="514350" indent="-514350" algn="l" rtl="0">
              <a:buFont typeface="+mj-lt"/>
              <a:buAutoNum type="alphaLcParenR"/>
            </a:pPr>
            <a:r>
              <a:rPr lang="en-US" sz="4800" dirty="0" smtClean="0"/>
              <a:t>25-59 years</a:t>
            </a:r>
            <a:endParaRPr lang="en-US" sz="4800" dirty="0"/>
          </a:p>
        </p:txBody>
      </p:sp>
    </p:spTree>
    <p:extLst>
      <p:ext uri="{BB962C8B-B14F-4D97-AF65-F5344CB8AC3E}">
        <p14:creationId xmlns:p14="http://schemas.microsoft.com/office/powerpoint/2010/main" val="423236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t>Approach to dealing with adolescents</a:t>
            </a:r>
          </a:p>
        </p:txBody>
      </p:sp>
      <p:sp>
        <p:nvSpPr>
          <p:cNvPr id="3" name="Content Placeholder 2"/>
          <p:cNvSpPr>
            <a:spLocks noGrp="1"/>
          </p:cNvSpPr>
          <p:nvPr>
            <p:ph idx="1"/>
          </p:nvPr>
        </p:nvSpPr>
        <p:spPr>
          <a:xfrm>
            <a:off x="539552" y="1772816"/>
            <a:ext cx="7620000" cy="4373563"/>
          </a:xfrm>
        </p:spPr>
        <p:txBody>
          <a:bodyPr>
            <a:normAutofit fontScale="90000" lnSpcReduction="20000"/>
          </a:bodyPr>
          <a:lstStyle/>
          <a:p>
            <a:pPr marL="571500" indent="-571500" algn="l"/>
            <a:r>
              <a:rPr lang="en-US" sz="4000" dirty="0">
                <a:sym typeface="+mn-ea"/>
              </a:rPr>
              <a:t>Primary care physicians are well situated to deal with adolescents and discuss risks and offer interventions.</a:t>
            </a:r>
            <a:endParaRPr lang="en-US" sz="4000" dirty="0"/>
          </a:p>
          <a:p>
            <a:pPr marL="571500" indent="-571500" algn="l"/>
            <a:r>
              <a:rPr lang="en-US" sz="4000" dirty="0"/>
              <a:t>but some physicians are missing this </a:t>
            </a:r>
            <a:r>
              <a:rPr lang="en-US" sz="4000" u="sng" dirty="0">
                <a:sym typeface="+mn-ea"/>
              </a:rPr>
              <a:t>key opportunities</a:t>
            </a:r>
            <a:r>
              <a:rPr lang="en-US" sz="4000" dirty="0"/>
              <a:t> </a:t>
            </a:r>
            <a:r>
              <a:rPr lang="en-US" sz="4000" dirty="0" smtClean="0"/>
              <a:t>because:</a:t>
            </a:r>
          </a:p>
          <a:p>
            <a:pPr marL="571500" indent="-571500" algn="l"/>
            <a:r>
              <a:rPr lang="en-US" sz="2100" b="0" dirty="0" smtClean="0"/>
              <a:t> 1. lack </a:t>
            </a:r>
            <a:r>
              <a:rPr lang="en-US" sz="2100" b="0" dirty="0"/>
              <a:t>of data indicating what makes up an effective </a:t>
            </a:r>
            <a:r>
              <a:rPr lang="en-US" sz="2100" b="0" dirty="0" smtClean="0"/>
              <a:t>physician-</a:t>
            </a:r>
          </a:p>
          <a:p>
            <a:pPr marL="571500" indent="-571500" algn="l"/>
            <a:r>
              <a:rPr lang="en-US" sz="2100" b="0" dirty="0" smtClean="0"/>
              <a:t>adolescent conversation.</a:t>
            </a:r>
          </a:p>
          <a:p>
            <a:pPr marL="571500" indent="-571500" algn="l"/>
            <a:r>
              <a:rPr lang="en-US" sz="2100" b="0" dirty="0" smtClean="0"/>
              <a:t>2. physician </a:t>
            </a:r>
            <a:r>
              <a:rPr lang="en-US" sz="2100" b="0" dirty="0"/>
              <a:t>and adolescent discomfort with addressing sensitive topics</a:t>
            </a:r>
            <a:endParaRPr lang="en-US" sz="2100" b="0" dirty="0" smtClean="0"/>
          </a:p>
          <a:p>
            <a:pPr marL="571500" indent="-571500" algn="l"/>
            <a:endParaRPr lang="en-US" sz="2100" b="0" dirty="0" smtClean="0"/>
          </a:p>
        </p:txBody>
      </p:sp>
    </p:spTree>
    <p:extLst>
      <p:ext uri="{BB962C8B-B14F-4D97-AF65-F5344CB8AC3E}">
        <p14:creationId xmlns:p14="http://schemas.microsoft.com/office/powerpoint/2010/main" val="317673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97623"/>
            <a:ext cx="7886700" cy="5279341"/>
          </a:xfrm>
        </p:spPr>
        <p:txBody>
          <a:bodyPr/>
          <a:lstStyle/>
          <a:p>
            <a:pPr marL="0" indent="0" algn="l">
              <a:buNone/>
            </a:pPr>
            <a:r>
              <a:rPr lang="en-US" dirty="0"/>
              <a:t>Physicians can establish a productive relationship with adolescents through the following steps:</a:t>
            </a:r>
          </a:p>
          <a:p>
            <a:pPr marL="0" indent="0">
              <a:buNone/>
            </a:pPr>
            <a:endParaRPr lang="en-US" dirty="0"/>
          </a:p>
          <a:p>
            <a:pPr marL="457200" indent="-457200" algn="l" rtl="0">
              <a:buFont typeface="+mj-lt"/>
              <a:buAutoNum type="arabicPeriod"/>
            </a:pPr>
            <a:r>
              <a:rPr lang="en-US" dirty="0"/>
              <a:t>Assess the individual adolescent's ability to understand the consequences of risky behavior</a:t>
            </a:r>
          </a:p>
          <a:p>
            <a:pPr marL="457200" indent="-457200" algn="l" rtl="0">
              <a:buFont typeface="+mj-lt"/>
              <a:buAutoNum type="arabicPeriod"/>
            </a:pPr>
            <a:r>
              <a:rPr lang="en-US" dirty="0"/>
              <a:t>Assess the role of the parent</a:t>
            </a:r>
          </a:p>
          <a:p>
            <a:pPr marL="457200" indent="-457200" algn="l" rtl="0">
              <a:buFont typeface="+mj-lt"/>
              <a:buAutoNum type="arabicPeriod"/>
            </a:pPr>
            <a:r>
              <a:rPr lang="en-US" dirty="0"/>
              <a:t>Meet privately and raise sensitive topics </a:t>
            </a:r>
          </a:p>
          <a:p>
            <a:pPr marL="457200" indent="-457200" algn="l" rtl="0">
              <a:buFont typeface="+mj-lt"/>
              <a:buAutoNum type="arabicPeriod"/>
            </a:pPr>
            <a:r>
              <a:rPr lang="en-US" dirty="0"/>
              <a:t>Use the physician-patient relationship to personalize risk-reduction messages.</a:t>
            </a:r>
          </a:p>
          <a:p>
            <a:pPr marL="457200" indent="-457200" algn="l" rtl="0">
              <a:buFont typeface="+mj-lt"/>
              <a:buAutoNum type="arabicPeriod"/>
            </a:pPr>
            <a:r>
              <a:rPr lang="en-US" dirty="0">
                <a:sym typeface="+mn-ea"/>
              </a:rPr>
              <a:t>Physicians should use empathic, personal messages to communicate with adolescents about these issues</a:t>
            </a:r>
            <a:endParaRPr lang="en-US" dirty="0"/>
          </a:p>
          <a:p>
            <a:pPr marL="457200" indent="-457200" algn="l" rtl="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52208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t>Approach to common adolescent health problems </a:t>
            </a:r>
          </a:p>
        </p:txBody>
      </p:sp>
      <p:sp>
        <p:nvSpPr>
          <p:cNvPr id="3" name="Content Placeholder 2"/>
          <p:cNvSpPr>
            <a:spLocks noGrp="1"/>
          </p:cNvSpPr>
          <p:nvPr>
            <p:ph idx="1"/>
          </p:nvPr>
        </p:nvSpPr>
        <p:spPr>
          <a:xfrm>
            <a:off x="616067" y="2055303"/>
            <a:ext cx="7886700" cy="4465608"/>
          </a:xfrm>
        </p:spPr>
        <p:txBody>
          <a:bodyPr>
            <a:normAutofit/>
          </a:bodyPr>
          <a:lstStyle/>
          <a:p>
            <a:pPr algn="l" rtl="0">
              <a:buFont typeface="Wingdings" panose="05000000000000000000" charset="0"/>
              <a:buChar char="v"/>
            </a:pPr>
            <a:r>
              <a:rPr lang="en-US" dirty="0"/>
              <a:t>smokin,substance abuse </a:t>
            </a:r>
          </a:p>
          <a:p>
            <a:pPr algn="l" rtl="0">
              <a:buFont typeface="Wingdings" panose="05000000000000000000" charset="0"/>
              <a:buChar char="ü"/>
            </a:pPr>
            <a:r>
              <a:rPr lang="en-US" dirty="0"/>
              <a:t>Prohibiting the sale of tobacco products to minors</a:t>
            </a:r>
          </a:p>
          <a:p>
            <a:pPr algn="l" rtl="0">
              <a:buFont typeface="Wingdings" panose="05000000000000000000" charset="0"/>
              <a:buChar char="ü"/>
            </a:pPr>
            <a:r>
              <a:rPr lang="en-US" dirty="0"/>
              <a:t>increasing the price of tobacco products through higher taxes, </a:t>
            </a:r>
          </a:p>
          <a:p>
            <a:pPr algn="l" rtl="0">
              <a:buFont typeface="Wingdings" panose="05000000000000000000" charset="0"/>
              <a:buChar char="ü"/>
            </a:pPr>
            <a:r>
              <a:rPr lang="en-US" dirty="0"/>
              <a:t>banning smoking advertising </a:t>
            </a:r>
          </a:p>
          <a:p>
            <a:pPr algn="l" rtl="0">
              <a:buFont typeface="Wingdings" panose="05000000000000000000" charset="0"/>
              <a:buChar char="ü"/>
            </a:pPr>
            <a:r>
              <a:rPr lang="en-US" dirty="0"/>
              <a:t>ensuring smoke-free environments</a:t>
            </a:r>
          </a:p>
          <a:p>
            <a:pPr algn="l" rtl="0">
              <a:buFont typeface="Wingdings" panose="05000000000000000000" charset="0"/>
              <a:buChar char="ü"/>
            </a:pPr>
            <a:r>
              <a:rPr lang="en-US" dirty="0"/>
              <a:t>counseling and explain the dangers of using illegal drug.(role of family,school and community)</a:t>
            </a:r>
          </a:p>
          <a:p>
            <a:endParaRPr lang="en-US" dirty="0"/>
          </a:p>
        </p:txBody>
      </p:sp>
    </p:spTree>
    <p:extLst>
      <p:ext uri="{BB962C8B-B14F-4D97-AF65-F5344CB8AC3E}">
        <p14:creationId xmlns:p14="http://schemas.microsoft.com/office/powerpoint/2010/main" val="110554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105" y="730250"/>
            <a:ext cx="7675245" cy="5447030"/>
          </a:xfrm>
        </p:spPr>
        <p:txBody>
          <a:bodyPr>
            <a:normAutofit/>
          </a:bodyPr>
          <a:lstStyle/>
          <a:p>
            <a:pPr marL="457200" indent="-457200" algn="l" rtl="0">
              <a:buFont typeface="Wingdings" panose="05000000000000000000" charset="0"/>
              <a:buChar char="v"/>
            </a:pPr>
            <a:r>
              <a:rPr lang="en-US" dirty="0">
                <a:sym typeface="+mn-ea"/>
              </a:rPr>
              <a:t>Mental health</a:t>
            </a:r>
          </a:p>
          <a:p>
            <a:pPr algn="l" rtl="0">
              <a:buFont typeface="Wingdings" panose="05000000000000000000" charset="0"/>
              <a:buChar char="ü"/>
            </a:pPr>
            <a:r>
              <a:rPr lang="en-US" dirty="0"/>
              <a:t>Building life skills in children and adolescents and providing them with psychosocial support  can help promote good mental health and reduce violence</a:t>
            </a:r>
          </a:p>
          <a:p>
            <a:pPr marL="457200" indent="-457200" algn="l" rtl="0">
              <a:buFont typeface="Wingdings" panose="05000000000000000000" charset="0"/>
              <a:buChar char="v"/>
            </a:pPr>
            <a:r>
              <a:rPr lang="en-US" dirty="0"/>
              <a:t>we should take care about Environmental factors, including family, peer group, school, neighborhood,  and societal cues,because they can either support or refute young people’s health.</a:t>
            </a:r>
          </a:p>
          <a:p>
            <a:pPr marL="457200" indent="-457200" algn="l" rtl="0">
              <a:buFont typeface="Wingdings" panose="05000000000000000000" charset="0"/>
              <a:buChar char="v"/>
            </a:pPr>
            <a:r>
              <a:rPr lang="en-US" dirty="0"/>
              <a:t>Early pregnancy and childbirth</a:t>
            </a:r>
          </a:p>
          <a:p>
            <a:pPr algn="l" rtl="0">
              <a:buFont typeface="Wingdings" panose="05000000000000000000" charset="0"/>
              <a:buChar char="ü"/>
            </a:pPr>
            <a:r>
              <a:rPr lang="en-US" dirty="0"/>
              <a:t>Better access to contraceptive information and services can reduce the numbers</a:t>
            </a:r>
          </a:p>
          <a:p>
            <a:pPr algn="l" rtl="0">
              <a:buFont typeface="Wingdings" panose="05000000000000000000" charset="0"/>
              <a:buChar char="ü"/>
            </a:pPr>
            <a:r>
              <a:rPr lang="en-US" dirty="0"/>
              <a:t>Girls who do become pregnant need access to quality antenatal care</a:t>
            </a:r>
          </a:p>
        </p:txBody>
      </p:sp>
    </p:spTree>
    <p:extLst>
      <p:ext uri="{BB962C8B-B14F-4D97-AF65-F5344CB8AC3E}">
        <p14:creationId xmlns:p14="http://schemas.microsoft.com/office/powerpoint/2010/main" val="18500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42570"/>
            <a:ext cx="7886700" cy="5934710"/>
          </a:xfrm>
        </p:spPr>
        <p:txBody>
          <a:bodyPr/>
          <a:lstStyle/>
          <a:p>
            <a:pPr algn="l" rtl="0">
              <a:buFont typeface="Wingdings" panose="05000000000000000000" charset="0"/>
              <a:buChar char="v"/>
            </a:pPr>
            <a:r>
              <a:rPr lang="en-US" dirty="0">
                <a:sym typeface="+mn-ea"/>
              </a:rPr>
              <a:t>obesity and physical inactivity:</a:t>
            </a:r>
          </a:p>
          <a:p>
            <a:pPr algn="l" rtl="0">
              <a:buFont typeface="Wingdings" panose="05000000000000000000" charset="0"/>
              <a:buChar char="ü"/>
            </a:pPr>
            <a:r>
              <a:rPr lang="en-US" dirty="0">
                <a:sym typeface="+mn-ea"/>
              </a:rPr>
              <a:t> providing access to healthy foods and opportunities to engage in physical activity</a:t>
            </a:r>
          </a:p>
          <a:p>
            <a:pPr algn="l" rtl="0">
              <a:buFont typeface="Wingdings" panose="05000000000000000000" charset="0"/>
              <a:buChar char="ü"/>
            </a:pPr>
            <a:r>
              <a:rPr lang="en-US" dirty="0">
                <a:sym typeface="+mn-ea"/>
              </a:rPr>
              <a:t>Developing healthy eating and exercise habits at adolescents are foundations for good health in adulthood</a:t>
            </a:r>
          </a:p>
          <a:p>
            <a:pPr algn="l" rtl="0">
              <a:buFont typeface="Wingdings" panose="05000000000000000000" charset="0"/>
              <a:buChar char="ü"/>
            </a:pPr>
            <a:endParaRPr lang="en-US" dirty="0">
              <a:sym typeface="+mn-ea"/>
            </a:endParaRPr>
          </a:p>
          <a:p>
            <a:pPr algn="l" rtl="0">
              <a:buFont typeface="Wingdings" panose="05000000000000000000" charset="0"/>
              <a:buChar char="v"/>
            </a:pPr>
            <a:r>
              <a:rPr lang="en-US" dirty="0"/>
              <a:t>Injuries:</a:t>
            </a:r>
          </a:p>
          <a:p>
            <a:pPr algn="l" rtl="0">
              <a:buFont typeface="Wingdings" panose="05000000000000000000" charset="0"/>
              <a:buChar char="ü"/>
            </a:pPr>
            <a:r>
              <a:rPr lang="en-US" dirty="0"/>
              <a:t>Young drivers need advice on driving safely</a:t>
            </a:r>
          </a:p>
          <a:p>
            <a:pPr algn="l" rtl="0">
              <a:buFont typeface="Wingdings" panose="05000000000000000000" charset="0"/>
              <a:buChar char="ü"/>
            </a:pPr>
            <a:r>
              <a:rPr lang="en-US" dirty="0">
                <a:sym typeface="+mn-ea"/>
              </a:rPr>
              <a:t>forbidding adolescents aged less than 18 years from driving</a:t>
            </a:r>
            <a:endParaRPr lang="en-US" dirty="0"/>
          </a:p>
          <a:p>
            <a:pPr algn="l" rtl="0">
              <a:buFont typeface="Wingdings" panose="05000000000000000000" charset="0"/>
              <a:buChar char="ü"/>
            </a:pPr>
            <a:endParaRPr lang="en-US" dirty="0"/>
          </a:p>
        </p:txBody>
      </p:sp>
    </p:spTree>
    <p:extLst>
      <p:ext uri="{BB962C8B-B14F-4D97-AF65-F5344CB8AC3E}">
        <p14:creationId xmlns:p14="http://schemas.microsoft.com/office/powerpoint/2010/main" val="30328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family </a:t>
            </a:r>
          </a:p>
        </p:txBody>
      </p:sp>
      <p:sp>
        <p:nvSpPr>
          <p:cNvPr id="3" name="Content Placeholder 2"/>
          <p:cNvSpPr>
            <a:spLocks noGrp="1"/>
          </p:cNvSpPr>
          <p:nvPr>
            <p:ph idx="1"/>
          </p:nvPr>
        </p:nvSpPr>
        <p:spPr/>
        <p:txBody>
          <a:bodyPr>
            <a:normAutofit/>
          </a:bodyPr>
          <a:lstStyle/>
          <a:p>
            <a:pPr algn="l" rtl="0"/>
            <a:r>
              <a:rPr lang="en-US" dirty="0"/>
              <a:t>Adolescents who  have good communication and are bonded with an adult are less likely to engage in risky behaviors.</a:t>
            </a:r>
            <a:endParaRPr lang="en-US" u="sng" dirty="0"/>
          </a:p>
          <a:p>
            <a:pPr algn="l" rtl="0"/>
            <a:endParaRPr lang="en-US" u="sng" dirty="0"/>
          </a:p>
          <a:p>
            <a:pPr algn="l" rtl="0"/>
            <a:r>
              <a:rPr lang="en-US" dirty="0"/>
              <a:t>Parents supervision and involved with their adolescents' activities are promoting a safe environment.</a:t>
            </a:r>
          </a:p>
          <a:p>
            <a:pPr algn="l" rtl="0"/>
            <a:endParaRPr lang="en-US" dirty="0"/>
          </a:p>
          <a:p>
            <a:pPr algn="l" rtl="0"/>
            <a:r>
              <a:rPr lang="en-US" dirty="0"/>
              <a:t>The children of families living in poverty are more likely to have health conditions and poorer health status, as well as less access to and utilization of health care.</a:t>
            </a:r>
          </a:p>
        </p:txBody>
      </p:sp>
    </p:spTree>
    <p:extLst>
      <p:ext uri="{BB962C8B-B14F-4D97-AF65-F5344CB8AC3E}">
        <p14:creationId xmlns:p14="http://schemas.microsoft.com/office/powerpoint/2010/main" val="1789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school</a:t>
            </a:r>
          </a:p>
        </p:txBody>
      </p:sp>
      <p:sp>
        <p:nvSpPr>
          <p:cNvPr id="3" name="Content Placeholder 2"/>
          <p:cNvSpPr>
            <a:spLocks noGrp="1"/>
          </p:cNvSpPr>
          <p:nvPr>
            <p:ph idx="1"/>
          </p:nvPr>
        </p:nvSpPr>
        <p:spPr/>
        <p:txBody>
          <a:bodyPr>
            <a:normAutofit fontScale="90000" lnSpcReduction="10000"/>
          </a:bodyPr>
          <a:lstStyle/>
          <a:p>
            <a:pPr algn="l" rtl="0"/>
            <a:r>
              <a:rPr lang="en-US" dirty="0"/>
              <a:t>School environment and behavior of teachers play a major role in character building and personality development of adolescents.</a:t>
            </a:r>
          </a:p>
          <a:p>
            <a:pPr algn="l" rtl="0"/>
            <a:endParaRPr lang="en-US" dirty="0"/>
          </a:p>
          <a:p>
            <a:pPr algn="l" rtl="0"/>
            <a:r>
              <a:rPr lang="en-US" dirty="0"/>
              <a:t>S</a:t>
            </a:r>
            <a:r>
              <a:rPr lang="en-US" dirty="0" smtClean="0"/>
              <a:t>chool </a:t>
            </a:r>
            <a:r>
              <a:rPr lang="en-US" dirty="0"/>
              <a:t>health clinics for health education &amp; counseling has important role.</a:t>
            </a:r>
            <a:endParaRPr lang="en-US" b="1" dirty="0"/>
          </a:p>
          <a:p>
            <a:pPr algn="l" rtl="0"/>
            <a:endParaRPr lang="en-US" dirty="0"/>
          </a:p>
          <a:p>
            <a:pPr algn="l" rtl="0"/>
            <a:r>
              <a:rPr lang="en-US" dirty="0"/>
              <a:t> Proficient academic skills are associated with lower rates of risky behaviors and higher rates of healthy behaviors.</a:t>
            </a:r>
            <a:endParaRPr lang="en-US" u="sng" dirty="0"/>
          </a:p>
          <a:p>
            <a:pPr algn="l" rtl="0"/>
            <a:endParaRPr lang="en-US" dirty="0"/>
          </a:p>
          <a:p>
            <a:pPr algn="l" rtl="0"/>
            <a:r>
              <a:rPr lang="en-US" dirty="0"/>
              <a:t>The school social environment affects students' attendance, academic achievement, and behavior. </a:t>
            </a:r>
          </a:p>
          <a:p>
            <a:pPr algn="l" rtl="0"/>
            <a:r>
              <a:rPr lang="en-US" dirty="0"/>
              <a:t>A safe and healthy school environment  protects against risky behaviors</a:t>
            </a:r>
            <a:r>
              <a:rPr lang="en-US" b="1" dirty="0"/>
              <a:t> </a:t>
            </a:r>
            <a:r>
              <a:rPr lang="en-US" dirty="0"/>
              <a:t>and dropping out.</a:t>
            </a:r>
          </a:p>
        </p:txBody>
      </p:sp>
    </p:spTree>
    <p:extLst>
      <p:ext uri="{BB962C8B-B14F-4D97-AF65-F5344CB8AC3E}">
        <p14:creationId xmlns:p14="http://schemas.microsoft.com/office/powerpoint/2010/main" val="397588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community </a:t>
            </a:r>
          </a:p>
        </p:txBody>
      </p:sp>
      <p:sp>
        <p:nvSpPr>
          <p:cNvPr id="3" name="Content Placeholder 2"/>
          <p:cNvSpPr>
            <a:spLocks noGrp="1"/>
          </p:cNvSpPr>
          <p:nvPr>
            <p:ph idx="1"/>
          </p:nvPr>
        </p:nvSpPr>
        <p:spPr/>
        <p:txBody>
          <a:bodyPr>
            <a:normAutofit/>
          </a:bodyPr>
          <a:lstStyle/>
          <a:p>
            <a:pPr algn="l" rtl="0"/>
            <a:r>
              <a:rPr lang="en-US" dirty="0"/>
              <a:t>Antismoking program should be established, including prohibition of the sale and use of cigarettes in public places.</a:t>
            </a:r>
          </a:p>
          <a:p>
            <a:pPr algn="l" rtl="0"/>
            <a:r>
              <a:rPr lang="en-US" dirty="0"/>
              <a:t> application of firm traffic laws forbidding adolescents aged less than 18 years from driving</a:t>
            </a:r>
          </a:p>
          <a:p>
            <a:pPr algn="l" rtl="0"/>
            <a:r>
              <a:rPr lang="en-US" dirty="0"/>
              <a:t>raising awareness of health issues for young people among the general public and special groups</a:t>
            </a:r>
          </a:p>
          <a:p>
            <a:pPr algn="l" rtl="0"/>
            <a:r>
              <a:rPr lang="en-US" dirty="0"/>
              <a:t>Supervision over media content because, adolescents who are exposed to media portrayals of violence, sexual content, smoking, and drinking are at risk for adopting these behaviors</a:t>
            </a:r>
          </a:p>
          <a:p>
            <a:pPr algn="l" rtl="0"/>
            <a:r>
              <a:rPr lang="en-US" dirty="0"/>
              <a:t>production of evidence-based guidelines to support health services and other sectors</a:t>
            </a:r>
          </a:p>
        </p:txBody>
      </p:sp>
    </p:spTree>
    <p:extLst>
      <p:ext uri="{BB962C8B-B14F-4D97-AF65-F5344CB8AC3E}">
        <p14:creationId xmlns:p14="http://schemas.microsoft.com/office/powerpoint/2010/main" val="226310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19058"/>
          </a:xfrm>
        </p:spPr>
        <p:txBody>
          <a:bodyPr/>
          <a:lstStyle/>
          <a:p>
            <a:r>
              <a:rPr lang="en-US" dirty="0"/>
              <a:t>Take home message</a:t>
            </a:r>
          </a:p>
        </p:txBody>
      </p:sp>
      <p:sp>
        <p:nvSpPr>
          <p:cNvPr id="3" name="Content Placeholder 2"/>
          <p:cNvSpPr>
            <a:spLocks noGrp="1"/>
          </p:cNvSpPr>
          <p:nvPr>
            <p:ph idx="1"/>
          </p:nvPr>
        </p:nvSpPr>
        <p:spPr>
          <a:xfrm>
            <a:off x="628650" y="1384185"/>
            <a:ext cx="7886700" cy="4792779"/>
          </a:xfrm>
        </p:spPr>
        <p:txBody>
          <a:bodyPr>
            <a:normAutofit lnSpcReduction="10000"/>
          </a:bodyPr>
          <a:lstStyle/>
          <a:p>
            <a:pPr algn="l" rtl="0"/>
            <a:r>
              <a:rPr lang="en-US" dirty="0"/>
              <a:t>Adolescence is a very critical stage in one’s life. It’s where biological, physiological, and psychological maturation happens. Taking risks at this age without thinking of the consequences is common. Which may lead to serious illnesses, disabilities, and death.</a:t>
            </a:r>
          </a:p>
          <a:p>
            <a:pPr algn="l" rtl="0"/>
            <a:r>
              <a:rPr lang="en-US" dirty="0"/>
              <a:t>Unintentional injuries are the leading cause of death among adolescence, and in most cases they’re preventable.</a:t>
            </a:r>
          </a:p>
          <a:p>
            <a:pPr algn="l" rtl="0"/>
            <a:r>
              <a:rPr lang="en-US" dirty="0"/>
              <a:t>The health problems in adolescents globally are to some extent similar to those in Saudi Arabia. Such as the widespread of smoking, obesity, injuries, mental problems, physical inactivity..</a:t>
            </a:r>
          </a:p>
          <a:p>
            <a:pPr algn="l" rtl="0"/>
            <a:r>
              <a:rPr lang="en-US" dirty="0"/>
              <a:t>The efforts to prevent these problems from happening in the first place and the right approach to deal with them should be studied extensively. </a:t>
            </a:r>
          </a:p>
          <a:p>
            <a:endParaRPr lang="en-US" dirty="0"/>
          </a:p>
          <a:p>
            <a:endParaRPr lang="en-US" dirty="0"/>
          </a:p>
        </p:txBody>
      </p:sp>
    </p:spTree>
    <p:extLst>
      <p:ext uri="{BB962C8B-B14F-4D97-AF65-F5344CB8AC3E}">
        <p14:creationId xmlns:p14="http://schemas.microsoft.com/office/powerpoint/2010/main" val="51872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 Adolescence age is between:</a:t>
            </a:r>
            <a:endParaRPr lang="en-US" dirty="0"/>
          </a:p>
        </p:txBody>
      </p:sp>
      <p:sp>
        <p:nvSpPr>
          <p:cNvPr id="3" name="Content Placeholder 2"/>
          <p:cNvSpPr>
            <a:spLocks noGrp="1"/>
          </p:cNvSpPr>
          <p:nvPr>
            <p:ph idx="1"/>
          </p:nvPr>
        </p:nvSpPr>
        <p:spPr>
          <a:xfrm>
            <a:off x="734325" y="1852130"/>
            <a:ext cx="7675350" cy="4351338"/>
          </a:xfrm>
        </p:spPr>
        <p:txBody>
          <a:bodyPr>
            <a:normAutofit/>
          </a:bodyPr>
          <a:lstStyle/>
          <a:p>
            <a:pPr marL="914400" indent="-914400" algn="l" rtl="0">
              <a:buFont typeface="+mj-lt"/>
              <a:buAutoNum type="alphaLcParenR"/>
            </a:pPr>
            <a:r>
              <a:rPr lang="en-US" sz="4800" dirty="0" smtClean="0"/>
              <a:t>7-18</a:t>
            </a:r>
          </a:p>
          <a:p>
            <a:pPr marL="914400" indent="-914400" algn="l" rtl="0">
              <a:buFont typeface="+mj-lt"/>
              <a:buAutoNum type="alphaLcParenR"/>
            </a:pPr>
            <a:r>
              <a:rPr lang="en-US" sz="4800" dirty="0" smtClean="0"/>
              <a:t>10-15</a:t>
            </a:r>
          </a:p>
          <a:p>
            <a:pPr marL="914400" indent="-914400" algn="l" rtl="0">
              <a:buFont typeface="+mj-lt"/>
              <a:buAutoNum type="alphaLcParenR"/>
            </a:pPr>
            <a:r>
              <a:rPr lang="en-US" sz="4800" dirty="0" smtClean="0"/>
              <a:t>10-19</a:t>
            </a:r>
          </a:p>
          <a:p>
            <a:pPr marL="914400" indent="-914400" algn="l" rtl="0">
              <a:buFont typeface="+mj-lt"/>
              <a:buAutoNum type="alphaLcParenR"/>
            </a:pPr>
            <a:r>
              <a:rPr lang="en-US" sz="4800" dirty="0"/>
              <a:t>4</a:t>
            </a:r>
            <a:r>
              <a:rPr lang="en-US" sz="4800" dirty="0" smtClean="0"/>
              <a:t>-20</a:t>
            </a:r>
            <a:endParaRPr lang="en-US" sz="4800" dirty="0"/>
          </a:p>
        </p:txBody>
      </p:sp>
      <p:sp>
        <p:nvSpPr>
          <p:cNvPr id="4" name="Left Arrow 3"/>
          <p:cNvSpPr/>
          <p:nvPr/>
        </p:nvSpPr>
        <p:spPr>
          <a:xfrm>
            <a:off x="3635896" y="4005064"/>
            <a:ext cx="1728192" cy="432048"/>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054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Q4. What is the leading cause of death in adolescents?</a:t>
            </a:r>
            <a:endParaRPr lang="en-US" sz="2800" dirty="0"/>
          </a:p>
        </p:txBody>
      </p:sp>
      <p:sp>
        <p:nvSpPr>
          <p:cNvPr id="3" name="Content Placeholder 2"/>
          <p:cNvSpPr>
            <a:spLocks noGrp="1"/>
          </p:cNvSpPr>
          <p:nvPr>
            <p:ph idx="1"/>
          </p:nvPr>
        </p:nvSpPr>
        <p:spPr>
          <a:xfrm>
            <a:off x="628650" y="2368964"/>
            <a:ext cx="7675350" cy="4351338"/>
          </a:xfrm>
        </p:spPr>
        <p:txBody>
          <a:bodyPr>
            <a:normAutofit/>
          </a:bodyPr>
          <a:lstStyle/>
          <a:p>
            <a:pPr marL="914400" indent="-914400" algn="l" rtl="0">
              <a:buFont typeface="+mj-lt"/>
              <a:buAutoNum type="alphaLcParenR"/>
            </a:pPr>
            <a:r>
              <a:rPr lang="en-US" sz="4800" dirty="0" smtClean="0"/>
              <a:t>HIV</a:t>
            </a:r>
          </a:p>
          <a:p>
            <a:pPr marL="914400" indent="-914400" algn="l" rtl="0">
              <a:buFont typeface="+mj-lt"/>
              <a:buAutoNum type="alphaLcParenR"/>
            </a:pPr>
            <a:r>
              <a:rPr lang="en-US" sz="4800" dirty="0" smtClean="0"/>
              <a:t>Injuries</a:t>
            </a:r>
          </a:p>
          <a:p>
            <a:pPr marL="914400" indent="-914400" algn="l" rtl="0">
              <a:buFont typeface="+mj-lt"/>
              <a:buAutoNum type="alphaLcParenR"/>
            </a:pPr>
            <a:r>
              <a:rPr lang="en-US" sz="4800" dirty="0" smtClean="0"/>
              <a:t>Cancer</a:t>
            </a:r>
          </a:p>
          <a:p>
            <a:pPr marL="914400" indent="-914400" algn="l" rtl="0">
              <a:buFont typeface="+mj-lt"/>
              <a:buAutoNum type="alphaLcParenR"/>
            </a:pPr>
            <a:r>
              <a:rPr lang="en-US" sz="4800" dirty="0" smtClean="0"/>
              <a:t>Suicide </a:t>
            </a:r>
          </a:p>
          <a:p>
            <a:pPr marL="914400" indent="-914400">
              <a:buFont typeface="+mj-lt"/>
              <a:buAutoNum type="alphaLcParenR"/>
            </a:pPr>
            <a:endParaRPr lang="en-US" sz="4800" dirty="0" smtClean="0"/>
          </a:p>
          <a:p>
            <a:pPr marL="914400" indent="-914400">
              <a:buFont typeface="+mj-lt"/>
              <a:buAutoNum type="alphaLcParenR"/>
            </a:pPr>
            <a:endParaRPr lang="en-US" sz="4800" dirty="0"/>
          </a:p>
        </p:txBody>
      </p:sp>
    </p:spTree>
    <p:extLst>
      <p:ext uri="{BB962C8B-B14F-4D97-AF65-F5344CB8AC3E}">
        <p14:creationId xmlns:p14="http://schemas.microsoft.com/office/powerpoint/2010/main" val="8943651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2604"/>
            <a:ext cx="7886700" cy="1325563"/>
          </a:xfrm>
        </p:spPr>
        <p:txBody>
          <a:bodyPr>
            <a:normAutofit fontScale="90000"/>
          </a:bodyPr>
          <a:lstStyle/>
          <a:p>
            <a:r>
              <a:rPr lang="en-US" dirty="0" smtClean="0"/>
              <a:t>Q2. What is the adolescence population in Saudi Arabia?</a:t>
            </a:r>
            <a:endParaRPr lang="en-US" dirty="0"/>
          </a:p>
        </p:txBody>
      </p:sp>
      <p:sp>
        <p:nvSpPr>
          <p:cNvPr id="3" name="Content Placeholder 2"/>
          <p:cNvSpPr>
            <a:spLocks noGrp="1"/>
          </p:cNvSpPr>
          <p:nvPr>
            <p:ph idx="1"/>
          </p:nvPr>
        </p:nvSpPr>
        <p:spPr>
          <a:xfrm>
            <a:off x="734325" y="2011155"/>
            <a:ext cx="7675350" cy="4351338"/>
          </a:xfrm>
        </p:spPr>
        <p:txBody>
          <a:bodyPr>
            <a:normAutofit/>
          </a:bodyPr>
          <a:lstStyle/>
          <a:p>
            <a:pPr marL="914400" indent="-914400" algn="l" rtl="0">
              <a:buFont typeface="+mj-lt"/>
              <a:buAutoNum type="alphaLcParenR"/>
            </a:pPr>
            <a:r>
              <a:rPr lang="en-US" sz="4800" dirty="0" smtClean="0"/>
              <a:t>10%</a:t>
            </a:r>
          </a:p>
          <a:p>
            <a:pPr marL="914400" indent="-914400" algn="l" rtl="0">
              <a:buFont typeface="+mj-lt"/>
              <a:buAutoNum type="alphaLcParenR"/>
            </a:pPr>
            <a:r>
              <a:rPr lang="en-US" sz="4800" dirty="0" smtClean="0"/>
              <a:t>25%</a:t>
            </a:r>
          </a:p>
          <a:p>
            <a:pPr marL="914400" indent="-914400" algn="l" rtl="0">
              <a:buFont typeface="+mj-lt"/>
              <a:buAutoNum type="alphaLcParenR"/>
            </a:pPr>
            <a:r>
              <a:rPr lang="en-US" sz="4800" dirty="0" smtClean="0"/>
              <a:t>30%</a:t>
            </a:r>
          </a:p>
          <a:p>
            <a:pPr marL="914400" indent="-914400" algn="l" rtl="0">
              <a:buFont typeface="+mj-lt"/>
              <a:buAutoNum type="alphaLcParenR"/>
            </a:pPr>
            <a:r>
              <a:rPr lang="en-US" sz="4800" dirty="0" smtClean="0"/>
              <a:t>50%</a:t>
            </a:r>
            <a:endParaRPr lang="en-US" sz="4800" dirty="0"/>
          </a:p>
        </p:txBody>
      </p:sp>
      <p:sp>
        <p:nvSpPr>
          <p:cNvPr id="4" name="Left Arrow 3"/>
          <p:cNvSpPr/>
          <p:nvPr/>
        </p:nvSpPr>
        <p:spPr>
          <a:xfrm>
            <a:off x="3851920" y="3212976"/>
            <a:ext cx="2016224" cy="432048"/>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76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Q3. What age group has the </a:t>
            </a:r>
            <a:r>
              <a:rPr lang="en-US" sz="2800" dirty="0" smtClean="0"/>
              <a:t>lowest </a:t>
            </a:r>
            <a:r>
              <a:rPr lang="en-US" sz="2800" dirty="0" smtClean="0"/>
              <a:t>mortality rate among these?</a:t>
            </a:r>
            <a:endParaRPr lang="en-US" sz="2800" dirty="0"/>
          </a:p>
        </p:txBody>
      </p:sp>
      <p:sp>
        <p:nvSpPr>
          <p:cNvPr id="3" name="Content Placeholder 2"/>
          <p:cNvSpPr>
            <a:spLocks noGrp="1"/>
          </p:cNvSpPr>
          <p:nvPr>
            <p:ph idx="1"/>
          </p:nvPr>
        </p:nvSpPr>
        <p:spPr>
          <a:xfrm>
            <a:off x="628650" y="2262947"/>
            <a:ext cx="7675350" cy="4351338"/>
          </a:xfrm>
        </p:spPr>
        <p:txBody>
          <a:bodyPr>
            <a:normAutofit/>
          </a:bodyPr>
          <a:lstStyle/>
          <a:p>
            <a:pPr marL="514350" indent="-514350" algn="l" rtl="0">
              <a:buFont typeface="+mj-lt"/>
              <a:buAutoNum type="alphaLcParenR"/>
            </a:pPr>
            <a:r>
              <a:rPr lang="en-US" sz="4800" dirty="0" smtClean="0"/>
              <a:t>0-4 years</a:t>
            </a:r>
          </a:p>
          <a:p>
            <a:pPr marL="514350" indent="-514350" algn="l" rtl="0">
              <a:buFont typeface="+mj-lt"/>
              <a:buAutoNum type="alphaLcParenR"/>
            </a:pPr>
            <a:r>
              <a:rPr lang="en-US" sz="4800" dirty="0" smtClean="0"/>
              <a:t>10-19 years</a:t>
            </a:r>
          </a:p>
          <a:p>
            <a:pPr marL="514350" indent="-514350" algn="l" rtl="0">
              <a:buFont typeface="+mj-lt"/>
              <a:buAutoNum type="alphaLcParenR"/>
            </a:pPr>
            <a:r>
              <a:rPr lang="en-US" sz="4800" dirty="0" smtClean="0"/>
              <a:t>20-24 years</a:t>
            </a:r>
          </a:p>
          <a:p>
            <a:pPr marL="514350" indent="-514350" algn="l" rtl="0">
              <a:buFont typeface="+mj-lt"/>
              <a:buAutoNum type="alphaLcParenR"/>
            </a:pPr>
            <a:r>
              <a:rPr lang="en-US" sz="4800" dirty="0" smtClean="0"/>
              <a:t>25-59 years</a:t>
            </a:r>
            <a:endParaRPr lang="en-US" sz="4800" dirty="0"/>
          </a:p>
        </p:txBody>
      </p:sp>
      <p:sp>
        <p:nvSpPr>
          <p:cNvPr id="4" name="Left Arrow 3"/>
          <p:cNvSpPr/>
          <p:nvPr/>
        </p:nvSpPr>
        <p:spPr>
          <a:xfrm>
            <a:off x="5364088" y="3573016"/>
            <a:ext cx="1728192" cy="36004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245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Q4. What is the leading cause of death in adolescents?</a:t>
            </a:r>
            <a:endParaRPr lang="en-US" sz="2800" dirty="0"/>
          </a:p>
        </p:txBody>
      </p:sp>
      <p:sp>
        <p:nvSpPr>
          <p:cNvPr id="3" name="Content Placeholder 2"/>
          <p:cNvSpPr>
            <a:spLocks noGrp="1"/>
          </p:cNvSpPr>
          <p:nvPr>
            <p:ph idx="1"/>
          </p:nvPr>
        </p:nvSpPr>
        <p:spPr>
          <a:xfrm>
            <a:off x="628650" y="2368964"/>
            <a:ext cx="7675350" cy="4351338"/>
          </a:xfrm>
        </p:spPr>
        <p:txBody>
          <a:bodyPr>
            <a:normAutofit/>
          </a:bodyPr>
          <a:lstStyle/>
          <a:p>
            <a:pPr marL="914400" indent="-914400" algn="l" rtl="0">
              <a:buFont typeface="+mj-lt"/>
              <a:buAutoNum type="alphaLcParenR"/>
            </a:pPr>
            <a:r>
              <a:rPr lang="en-US" sz="4800" dirty="0" smtClean="0"/>
              <a:t>HIV</a:t>
            </a:r>
          </a:p>
          <a:p>
            <a:pPr marL="914400" indent="-914400" algn="l" rtl="0">
              <a:buFont typeface="+mj-lt"/>
              <a:buAutoNum type="alphaLcParenR"/>
            </a:pPr>
            <a:r>
              <a:rPr lang="en-US" sz="4800" dirty="0" smtClean="0"/>
              <a:t>Injuries</a:t>
            </a:r>
          </a:p>
          <a:p>
            <a:pPr marL="914400" indent="-914400" algn="l" rtl="0">
              <a:buFont typeface="+mj-lt"/>
              <a:buAutoNum type="alphaLcParenR"/>
            </a:pPr>
            <a:r>
              <a:rPr lang="en-US" sz="4800" dirty="0" smtClean="0"/>
              <a:t>Cancer</a:t>
            </a:r>
          </a:p>
          <a:p>
            <a:pPr marL="914400" indent="-914400" algn="l" rtl="0">
              <a:buFont typeface="+mj-lt"/>
              <a:buAutoNum type="alphaLcParenR"/>
            </a:pPr>
            <a:r>
              <a:rPr lang="en-US" sz="4800" dirty="0" smtClean="0"/>
              <a:t>Suicide </a:t>
            </a:r>
          </a:p>
          <a:p>
            <a:pPr marL="914400" indent="-914400">
              <a:buFont typeface="+mj-lt"/>
              <a:buAutoNum type="alphaLcParenR"/>
            </a:pPr>
            <a:endParaRPr lang="en-US" sz="4800" dirty="0" smtClean="0"/>
          </a:p>
          <a:p>
            <a:pPr marL="914400" indent="-914400">
              <a:buFont typeface="+mj-lt"/>
              <a:buAutoNum type="alphaLcParenR"/>
            </a:pPr>
            <a:endParaRPr lang="en-US" sz="4800" dirty="0"/>
          </a:p>
        </p:txBody>
      </p:sp>
      <p:sp>
        <p:nvSpPr>
          <p:cNvPr id="4" name="Left Arrow 3"/>
          <p:cNvSpPr/>
          <p:nvPr/>
        </p:nvSpPr>
        <p:spPr>
          <a:xfrm>
            <a:off x="4716016" y="3603043"/>
            <a:ext cx="1728192" cy="432048"/>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213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2117"/>
            <a:ext cx="7886700" cy="1325563"/>
          </a:xfrm>
        </p:spPr>
        <p:txBody>
          <a:bodyPr>
            <a:normAutofit fontScale="90000"/>
          </a:bodyPr>
          <a:lstStyle/>
          <a:p>
            <a:r>
              <a:rPr lang="en-US" dirty="0" smtClean="0"/>
              <a:t>Q5. What is the most common mental health problem in adolescence?</a:t>
            </a:r>
            <a:endParaRPr lang="en-US" dirty="0"/>
          </a:p>
        </p:txBody>
      </p:sp>
      <p:sp>
        <p:nvSpPr>
          <p:cNvPr id="3" name="Content Placeholder 2"/>
          <p:cNvSpPr>
            <a:spLocks noGrp="1"/>
          </p:cNvSpPr>
          <p:nvPr>
            <p:ph idx="1"/>
          </p:nvPr>
        </p:nvSpPr>
        <p:spPr>
          <a:xfrm>
            <a:off x="628650" y="1838877"/>
            <a:ext cx="7675350" cy="4351338"/>
          </a:xfrm>
        </p:spPr>
        <p:txBody>
          <a:bodyPr>
            <a:normAutofit/>
          </a:bodyPr>
          <a:lstStyle/>
          <a:p>
            <a:pPr marL="914400" indent="-914400" algn="l" rtl="0">
              <a:buFont typeface="+mj-lt"/>
              <a:buAutoNum type="alphaLcParenR"/>
            </a:pPr>
            <a:r>
              <a:rPr lang="en-US" sz="4800" dirty="0" smtClean="0"/>
              <a:t>Anxiety</a:t>
            </a:r>
          </a:p>
          <a:p>
            <a:pPr marL="914400" indent="-914400" algn="l" rtl="0">
              <a:buFont typeface="+mj-lt"/>
              <a:buAutoNum type="alphaLcParenR"/>
            </a:pPr>
            <a:r>
              <a:rPr lang="en-US" sz="4800" dirty="0" smtClean="0"/>
              <a:t>Schizophrenia </a:t>
            </a:r>
          </a:p>
          <a:p>
            <a:pPr marL="914400" indent="-914400" algn="l" rtl="0">
              <a:buFont typeface="+mj-lt"/>
              <a:buAutoNum type="alphaLcParenR"/>
            </a:pPr>
            <a:r>
              <a:rPr lang="en-US" sz="4800" dirty="0" smtClean="0"/>
              <a:t>Depression</a:t>
            </a:r>
          </a:p>
          <a:p>
            <a:pPr marL="914400" indent="-914400" algn="l" rtl="0">
              <a:buFont typeface="+mj-lt"/>
              <a:buAutoNum type="alphaLcParenR"/>
            </a:pPr>
            <a:r>
              <a:rPr lang="en-US" sz="4800" dirty="0" smtClean="0"/>
              <a:t>Bipolar</a:t>
            </a:r>
            <a:endParaRPr lang="en-US" sz="4800" dirty="0"/>
          </a:p>
        </p:txBody>
      </p:sp>
      <p:sp>
        <p:nvSpPr>
          <p:cNvPr id="4" name="Left Arrow 3"/>
          <p:cNvSpPr/>
          <p:nvPr/>
        </p:nvSpPr>
        <p:spPr>
          <a:xfrm>
            <a:off x="5879580" y="4064420"/>
            <a:ext cx="1800200" cy="432048"/>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811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114300" algn="l" rtl="0"/>
            <a:r>
              <a:rPr lang="en-US" dirty="0" smtClean="0"/>
              <a:t>1-</a:t>
            </a:r>
            <a:r>
              <a:rPr lang="en-US" dirty="0"/>
              <a:t> </a:t>
            </a:r>
            <a:r>
              <a:rPr lang="en-US" dirty="0" smtClean="0"/>
              <a:t>WHO/</a:t>
            </a:r>
            <a:r>
              <a:rPr lang="en-US" dirty="0" smtClean="0">
                <a:hlinkClick r:id="rId2"/>
              </a:rPr>
              <a:t>http</a:t>
            </a:r>
            <a:r>
              <a:rPr lang="en-US" dirty="0">
                <a:hlinkClick r:id="rId2"/>
              </a:rPr>
              <a:t>://www.who.int/mediacentre/factsheets/fs345/en/</a:t>
            </a:r>
            <a:endParaRPr lang="en-US" dirty="0"/>
          </a:p>
          <a:p>
            <a:pPr marL="114300" indent="0" algn="l" rtl="0">
              <a:buNone/>
            </a:pPr>
            <a:r>
              <a:rPr lang="en-US" dirty="0" smtClean="0"/>
              <a:t>2-Review of unintentional injuries in adolescents/</a:t>
            </a:r>
            <a:r>
              <a:rPr lang="en-US" u="sng" dirty="0" smtClean="0">
                <a:solidFill>
                  <a:schemeClr val="accent2">
                    <a:lumMod val="75000"/>
                  </a:schemeClr>
                </a:solidFill>
              </a:rPr>
              <a:t>https</a:t>
            </a:r>
            <a:r>
              <a:rPr lang="en-US" u="sng" dirty="0">
                <a:solidFill>
                  <a:schemeClr val="accent2">
                    <a:lumMod val="75000"/>
                  </a:schemeClr>
                </a:solidFill>
              </a:rPr>
              <a:t>://</a:t>
            </a:r>
            <a:r>
              <a:rPr lang="en-US" sz="2100" u="sng" dirty="0" smtClean="0">
                <a:solidFill>
                  <a:schemeClr val="accent2">
                    <a:lumMod val="75000"/>
                  </a:schemeClr>
                </a:solidFill>
              </a:rPr>
              <a:t>www.ncbi.nlm.nih.gov/pubmed/20235851</a:t>
            </a:r>
          </a:p>
          <a:p>
            <a:pPr marL="114300" algn="l" rtl="0"/>
            <a:r>
              <a:rPr lang="en-US" sz="2100" dirty="0"/>
              <a:t>3-WHO/</a:t>
            </a:r>
            <a:r>
              <a:rPr lang="en-US" sz="2100" u="sng" dirty="0">
                <a:solidFill>
                  <a:schemeClr val="accent2">
                    <a:lumMod val="75000"/>
                  </a:schemeClr>
                </a:solidFill>
              </a:rPr>
              <a:t>http://www.who.int/topics/adolescent_health/en/</a:t>
            </a:r>
            <a:endParaRPr lang="en-US" sz="2100" u="sng" dirty="0"/>
          </a:p>
          <a:p>
            <a:pPr marL="114300" algn="l" rtl="0"/>
            <a:r>
              <a:rPr lang="en-US" dirty="0" smtClean="0"/>
              <a:t>3-</a:t>
            </a:r>
            <a:r>
              <a:rPr lang="en-US" dirty="0"/>
              <a:t> Al-</a:t>
            </a:r>
            <a:r>
              <a:rPr lang="en-US" dirty="0"/>
              <a:t>Gelban</a:t>
            </a:r>
            <a:r>
              <a:rPr lang="en-US" dirty="0"/>
              <a:t>, K. S. "Depression, Anxiety And Stress Among Saudi Adolescent School Boys". </a:t>
            </a:r>
            <a:r>
              <a:rPr lang="en-US" i="1" dirty="0"/>
              <a:t>The Journal of the Royal Society for the Promotion of Health</a:t>
            </a:r>
            <a:r>
              <a:rPr lang="en-US" dirty="0"/>
              <a:t> 127.1 (2007): 33-37. Web.</a:t>
            </a:r>
          </a:p>
          <a:p>
            <a:pPr marL="114300" algn="l" rtl="0"/>
            <a:r>
              <a:rPr lang="en-US" dirty="0" smtClean="0"/>
              <a:t>4-</a:t>
            </a:r>
            <a:r>
              <a:rPr lang="en-US" dirty="0"/>
              <a:t> </a:t>
            </a:r>
            <a:r>
              <a:rPr lang="en-US" dirty="0"/>
              <a:t>Alhabdan</a:t>
            </a:r>
            <a:r>
              <a:rPr lang="en-US" dirty="0"/>
              <a:t> S, et al. "Epidemiology Of Traumatic Head Injury In Children And Adolescents In A Major Trauma Center In Saudi Arabia: Implications For Injury Prevention. - </a:t>
            </a:r>
            <a:r>
              <a:rPr lang="en-US" dirty="0"/>
              <a:t>Pubmed</a:t>
            </a:r>
            <a:r>
              <a:rPr lang="en-US" dirty="0"/>
              <a:t> - NCBI". </a:t>
            </a:r>
            <a:r>
              <a:rPr lang="en-US" dirty="0"/>
              <a:t>N.p</a:t>
            </a:r>
            <a:r>
              <a:rPr lang="en-US" dirty="0"/>
              <a:t>., 2013. </a:t>
            </a:r>
            <a:r>
              <a:rPr lang="en-US" dirty="0" smtClean="0"/>
              <a:t>Print.</a:t>
            </a:r>
          </a:p>
          <a:p>
            <a:pPr marL="114300" algn="l" rtl="0"/>
            <a:r>
              <a:rPr lang="en-US" dirty="0" smtClean="0"/>
              <a:t>5-</a:t>
            </a:r>
            <a:r>
              <a:rPr lang="en-US" dirty="0"/>
              <a:t> Gad, A. et al. "Pattern Of Injuries Among Children And Adolescents In Riyadh, Saudi Arabia: A Household Survey". </a:t>
            </a:r>
            <a:r>
              <a:rPr lang="en-US" i="1" dirty="0"/>
              <a:t>Journal of Tropical Pediatrics</a:t>
            </a:r>
            <a:r>
              <a:rPr lang="en-US" dirty="0"/>
              <a:t> 57.3 (2010): 179-184. Web. 2 Oct. 2016.</a:t>
            </a:r>
          </a:p>
          <a:p>
            <a:pPr marL="114300" algn="l" rtl="0"/>
            <a:r>
              <a:rPr lang="en-US" dirty="0" smtClean="0"/>
              <a:t>6-</a:t>
            </a:r>
            <a:r>
              <a:rPr lang="en-US" dirty="0"/>
              <a:t> </a:t>
            </a:r>
            <a:r>
              <a:rPr lang="en-US" dirty="0"/>
              <a:t>Alzahrani</a:t>
            </a:r>
            <a:r>
              <a:rPr lang="en-US" dirty="0"/>
              <a:t>, </a:t>
            </a:r>
            <a:r>
              <a:rPr lang="en-US" dirty="0"/>
              <a:t>Saeed</a:t>
            </a:r>
            <a:r>
              <a:rPr lang="en-US" dirty="0"/>
              <a:t> G et al. "Patterns Of Clustering Of Six Health-Compromising </a:t>
            </a:r>
            <a:r>
              <a:rPr lang="en-US" dirty="0"/>
              <a:t>Behaviours</a:t>
            </a:r>
            <a:r>
              <a:rPr lang="en-US" dirty="0"/>
              <a:t> In Saudi Adolescents". </a:t>
            </a:r>
            <a:r>
              <a:rPr lang="en-US" i="1" dirty="0"/>
              <a:t>BMC Public Health</a:t>
            </a:r>
            <a:r>
              <a:rPr lang="en-US" dirty="0"/>
              <a:t> 14.1 (2014): n. </a:t>
            </a:r>
            <a:r>
              <a:rPr lang="en-US" dirty="0"/>
              <a:t>pag</a:t>
            </a:r>
            <a:r>
              <a:rPr lang="en-US" dirty="0"/>
              <a:t>. </a:t>
            </a:r>
            <a:r>
              <a:rPr lang="en-US" dirty="0" smtClean="0"/>
              <a:t>Web.</a:t>
            </a:r>
          </a:p>
          <a:p>
            <a:pPr marL="114300" algn="l" rtl="0"/>
            <a:r>
              <a:rPr lang="en-US" dirty="0" smtClean="0"/>
              <a:t>7-</a:t>
            </a:r>
            <a:r>
              <a:rPr lang="en-US" dirty="0"/>
              <a:t> "Medical And Behavioral Problems Among Saudi Adolescents". </a:t>
            </a:r>
            <a:r>
              <a:rPr lang="en-US" i="1" dirty="0"/>
              <a:t>International Journal of Health Sciences</a:t>
            </a:r>
            <a:r>
              <a:rPr lang="en-US" dirty="0"/>
              <a:t> 7.2 (2013): V. Web. 2 Oct. 2016.</a:t>
            </a:r>
          </a:p>
          <a:p>
            <a:pPr marL="114300" algn="l" rtl="0"/>
            <a:r>
              <a:rPr lang="en-US" dirty="0" smtClean="0"/>
              <a:t>8-</a:t>
            </a:r>
            <a:r>
              <a:rPr lang="en-US" dirty="0"/>
              <a:t> Stigma towards People Living with HIV/AIDS (PLWAs) among Adolescents of Riyadh, Kingdom of Saudi Arabia | Journal of AIDS &amp; Clinical Research</a:t>
            </a:r>
          </a:p>
          <a:p>
            <a:pPr marL="114300" algn="l" rtl="0"/>
            <a:endParaRPr lang="en-US" dirty="0" smtClean="0"/>
          </a:p>
          <a:p>
            <a:pPr marL="114300" indent="0" algn="l" rtl="0">
              <a:buNone/>
            </a:pPr>
            <a:r>
              <a:rPr lang="en-US" dirty="0" smtClean="0"/>
              <a:t> </a:t>
            </a:r>
            <a:endParaRPr lang="en-US" dirty="0"/>
          </a:p>
        </p:txBody>
      </p:sp>
    </p:spTree>
    <p:extLst>
      <p:ext uri="{BB962C8B-B14F-4D97-AF65-F5344CB8AC3E}">
        <p14:creationId xmlns:p14="http://schemas.microsoft.com/office/powerpoint/2010/main" val="28027104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rtl="0"/>
            <a:r>
              <a:rPr lang="en-US" sz="8800" dirty="0" smtClean="0"/>
              <a:t>Questions</a:t>
            </a:r>
            <a:endParaRPr lang="en-US" sz="8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063" y="3212976"/>
            <a:ext cx="3333750" cy="3009900"/>
          </a:xfrm>
          <a:prstGeom prst="rect">
            <a:avLst/>
          </a:prstGeom>
        </p:spPr>
      </p:pic>
    </p:spTree>
    <p:extLst>
      <p:ext uri="{BB962C8B-B14F-4D97-AF65-F5344CB8AC3E}">
        <p14:creationId xmlns:p14="http://schemas.microsoft.com/office/powerpoint/2010/main" val="27712499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rtl="0"/>
            <a:r>
              <a:rPr lang="en-US" sz="6600" dirty="0" smtClean="0">
                <a:effectLst>
                  <a:glow rad="139700">
                    <a:schemeClr val="accent4">
                      <a:satMod val="175000"/>
                      <a:alpha val="40000"/>
                    </a:schemeClr>
                  </a:glow>
                </a:effectLst>
              </a:rPr>
              <a:t>Thank you</a:t>
            </a:r>
            <a:endParaRPr lang="en-US" sz="6600" dirty="0">
              <a:effectLst>
                <a:glow rad="139700">
                  <a:schemeClr val="accent4">
                    <a:satMod val="175000"/>
                    <a:alpha val="40000"/>
                  </a:schemeClr>
                </a:glow>
              </a:effectLst>
            </a:endParaRPr>
          </a:p>
        </p:txBody>
      </p:sp>
    </p:spTree>
    <p:extLst>
      <p:ext uri="{BB962C8B-B14F-4D97-AF65-F5344CB8AC3E}">
        <p14:creationId xmlns:p14="http://schemas.microsoft.com/office/powerpoint/2010/main" val="2063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2117"/>
            <a:ext cx="7886700" cy="1325563"/>
          </a:xfrm>
        </p:spPr>
        <p:txBody>
          <a:bodyPr>
            <a:normAutofit fontScale="90000"/>
          </a:bodyPr>
          <a:lstStyle/>
          <a:p>
            <a:r>
              <a:rPr lang="en-US" dirty="0" smtClean="0"/>
              <a:t>Q5. What is the most common mental health problem in adolescence?</a:t>
            </a:r>
            <a:endParaRPr lang="en-US" dirty="0"/>
          </a:p>
        </p:txBody>
      </p:sp>
      <p:sp>
        <p:nvSpPr>
          <p:cNvPr id="3" name="Content Placeholder 2"/>
          <p:cNvSpPr>
            <a:spLocks noGrp="1"/>
          </p:cNvSpPr>
          <p:nvPr>
            <p:ph idx="1"/>
          </p:nvPr>
        </p:nvSpPr>
        <p:spPr>
          <a:xfrm>
            <a:off x="628650" y="1838877"/>
            <a:ext cx="7675350" cy="4351338"/>
          </a:xfrm>
        </p:spPr>
        <p:txBody>
          <a:bodyPr>
            <a:normAutofit/>
          </a:bodyPr>
          <a:lstStyle/>
          <a:p>
            <a:pPr marL="914400" indent="-914400" algn="l" rtl="0">
              <a:buFont typeface="+mj-lt"/>
              <a:buAutoNum type="alphaLcParenR"/>
            </a:pPr>
            <a:r>
              <a:rPr lang="en-US" sz="4800" dirty="0" smtClean="0"/>
              <a:t>Anxiety</a:t>
            </a:r>
          </a:p>
          <a:p>
            <a:pPr marL="914400" indent="-914400" algn="l" rtl="0">
              <a:buFont typeface="+mj-lt"/>
              <a:buAutoNum type="alphaLcParenR"/>
            </a:pPr>
            <a:r>
              <a:rPr lang="en-US" sz="4800" dirty="0" smtClean="0"/>
              <a:t>Schizophrenia </a:t>
            </a:r>
          </a:p>
          <a:p>
            <a:pPr marL="914400" indent="-914400" algn="l" rtl="0">
              <a:buFont typeface="+mj-lt"/>
              <a:buAutoNum type="alphaLcParenR"/>
            </a:pPr>
            <a:r>
              <a:rPr lang="en-US" sz="4800" dirty="0" smtClean="0"/>
              <a:t>Depression</a:t>
            </a:r>
          </a:p>
          <a:p>
            <a:pPr marL="914400" indent="-914400" algn="l" rtl="0">
              <a:buFont typeface="+mj-lt"/>
              <a:buAutoNum type="alphaLcParenR"/>
            </a:pPr>
            <a:r>
              <a:rPr lang="en-US" sz="4800" dirty="0" smtClean="0"/>
              <a:t>Bipolar</a:t>
            </a:r>
            <a:endParaRPr lang="en-US" sz="4800" dirty="0"/>
          </a:p>
        </p:txBody>
      </p:sp>
    </p:spTree>
    <p:extLst>
      <p:ext uri="{BB962C8B-B14F-4D97-AF65-F5344CB8AC3E}">
        <p14:creationId xmlns:p14="http://schemas.microsoft.com/office/powerpoint/2010/main" val="3483886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484784"/>
            <a:ext cx="5791200" cy="1371600"/>
          </a:xfrm>
        </p:spPr>
        <p:txBody>
          <a:bodyPr/>
          <a:lstStyle/>
          <a:p>
            <a:r>
              <a:rPr lang="en-US" dirty="0"/>
              <a:t>Adolescence</a:t>
            </a:r>
            <a:endParaRPr lang="ar-SA" dirty="0"/>
          </a:p>
        </p:txBody>
      </p:sp>
      <p:sp>
        <p:nvSpPr>
          <p:cNvPr id="3" name="Content Placeholder 2"/>
          <p:cNvSpPr>
            <a:spLocks noGrp="1"/>
          </p:cNvSpPr>
          <p:nvPr>
            <p:ph idx="1"/>
          </p:nvPr>
        </p:nvSpPr>
        <p:spPr>
          <a:xfrm>
            <a:off x="611560" y="3068960"/>
            <a:ext cx="7620000" cy="1656184"/>
          </a:xfrm>
        </p:spPr>
        <p:txBody>
          <a:bodyPr>
            <a:normAutofit fontScale="77500" lnSpcReduction="20000"/>
          </a:bodyPr>
          <a:lstStyle/>
          <a:p>
            <a:pPr algn="ctr"/>
            <a:r>
              <a:rPr lang="en-US" dirty="0"/>
              <a:t>Adolescence (from </a:t>
            </a:r>
            <a:r>
              <a:rPr lang="en-US" dirty="0">
                <a:hlinkClick r:id="rId2" tooltip="Latin language"/>
              </a:rPr>
              <a:t>Latin</a:t>
            </a:r>
            <a:r>
              <a:rPr lang="en-US" dirty="0"/>
              <a:t> </a:t>
            </a:r>
            <a:r>
              <a:rPr lang="en-US" i="1" dirty="0"/>
              <a:t>adolescere</a:t>
            </a:r>
            <a:r>
              <a:rPr lang="en-US" dirty="0"/>
              <a:t>, meaning "to </a:t>
            </a:r>
            <a:r>
              <a:rPr lang="en-US" u="sng" dirty="0"/>
              <a:t>grow up</a:t>
            </a:r>
            <a:r>
              <a:rPr lang="en-US" dirty="0" smtClean="0"/>
              <a:t>")</a:t>
            </a:r>
          </a:p>
          <a:p>
            <a:pPr algn="ctr"/>
            <a:endParaRPr lang="en-US" dirty="0"/>
          </a:p>
          <a:p>
            <a:pPr algn="ctr"/>
            <a:r>
              <a:rPr lang="en-US" dirty="0"/>
              <a:t>“</a:t>
            </a:r>
          </a:p>
          <a:p>
            <a:pPr algn="ctr"/>
            <a:r>
              <a:rPr lang="en-US" dirty="0"/>
              <a:t>It takes courage to </a:t>
            </a:r>
            <a:r>
              <a:rPr lang="en-US" u="sng" dirty="0"/>
              <a:t>grow up </a:t>
            </a:r>
            <a:r>
              <a:rPr lang="en-US" dirty="0"/>
              <a:t>and become who you really are.      </a:t>
            </a:r>
          </a:p>
          <a:p>
            <a:pPr algn="ctr"/>
            <a:r>
              <a:rPr lang="en-US" i="1" dirty="0"/>
              <a:t>E. E. Cummings</a:t>
            </a:r>
            <a:endParaRPr lang="en-US" dirty="0"/>
          </a:p>
          <a:p>
            <a:pPr algn="ctr"/>
            <a:endParaRPr lang="ar-SA" dirty="0"/>
          </a:p>
        </p:txBody>
      </p:sp>
    </p:spTree>
    <p:extLst>
      <p:ext uri="{BB962C8B-B14F-4D97-AF65-F5344CB8AC3E}">
        <p14:creationId xmlns:p14="http://schemas.microsoft.com/office/powerpoint/2010/main" val="2593634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Definition of </a:t>
            </a:r>
            <a:r>
              <a:rPr lang="en-US" dirty="0" smtClean="0"/>
              <a:t>adolescence age </a:t>
            </a:r>
            <a:endParaRPr lang="en-US" dirty="0"/>
          </a:p>
        </p:txBody>
      </p:sp>
      <p:sp>
        <p:nvSpPr>
          <p:cNvPr id="4" name="Content Placeholder 2"/>
          <p:cNvSpPr>
            <a:spLocks noGrp="1"/>
          </p:cNvSpPr>
          <p:nvPr>
            <p:ph idx="1"/>
          </p:nvPr>
        </p:nvSpPr>
        <p:spPr>
          <a:xfrm>
            <a:off x="467544" y="2060848"/>
            <a:ext cx="7620000" cy="4373563"/>
          </a:xfrm>
        </p:spPr>
        <p:txBody>
          <a:bodyPr/>
          <a:lstStyle/>
          <a:p>
            <a:pPr marL="0" indent="0" algn="l">
              <a:buNone/>
            </a:pPr>
            <a:endParaRPr lang="en-US" dirty="0">
              <a:solidFill>
                <a:schemeClr val="tx1">
                  <a:lumMod val="95000"/>
                  <a:lumOff val="5000"/>
                </a:schemeClr>
              </a:solidFill>
            </a:endParaRPr>
          </a:p>
          <a:p>
            <a:pPr marL="0" indent="0" algn="l">
              <a:buNone/>
            </a:pPr>
            <a:r>
              <a:rPr lang="en-US" dirty="0">
                <a:solidFill>
                  <a:schemeClr val="tx1">
                    <a:lumMod val="95000"/>
                    <a:lumOff val="5000"/>
                  </a:schemeClr>
                </a:solidFill>
              </a:rPr>
              <a:t>WHO identifies adolescence as the period in human growth and development that occurs after childhood and before adulthood, from ages </a:t>
            </a:r>
            <a:r>
              <a:rPr lang="en-US" dirty="0">
                <a:solidFill>
                  <a:schemeClr val="tx2"/>
                </a:solidFill>
              </a:rPr>
              <a:t>10 to 19</a:t>
            </a:r>
            <a:r>
              <a:rPr lang="en-US" dirty="0">
                <a:solidFill>
                  <a:schemeClr val="tx1">
                    <a:lumMod val="95000"/>
                    <a:lumOff val="5000"/>
                  </a:schemeClr>
                </a:solidFill>
              </a:rPr>
              <a:t>.</a:t>
            </a:r>
          </a:p>
          <a:p>
            <a:pPr marL="0" indent="0" algn="l">
              <a:buNone/>
            </a:pPr>
            <a:endParaRPr lang="en-US" dirty="0">
              <a:solidFill>
                <a:schemeClr val="tx1">
                  <a:lumMod val="95000"/>
                  <a:lumOff val="5000"/>
                </a:schemeClr>
              </a:solidFill>
            </a:endParaRPr>
          </a:p>
          <a:p>
            <a:pPr marL="0" indent="0" algn="l">
              <a:buNone/>
            </a:pPr>
            <a:r>
              <a:rPr lang="en-US" dirty="0">
                <a:solidFill>
                  <a:schemeClr val="tx1">
                    <a:lumMod val="95000"/>
                    <a:lumOff val="5000"/>
                  </a:schemeClr>
                </a:solidFill>
              </a:rPr>
              <a:t>Biological processes drive many aspects of this growth and development with the onset of puberty , marking the passage from childhood to adolescence.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325760"/>
            <a:ext cx="1524000" cy="1038225"/>
          </a:xfrm>
          <a:prstGeom prst="rect">
            <a:avLst/>
          </a:prstGeom>
        </p:spPr>
      </p:pic>
    </p:spTree>
    <p:extLst>
      <p:ext uri="{BB962C8B-B14F-4D97-AF65-F5344CB8AC3E}">
        <p14:creationId xmlns:p14="http://schemas.microsoft.com/office/powerpoint/2010/main" val="388347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419056" cy="1371600"/>
          </a:xfrm>
        </p:spPr>
        <p:txBody>
          <a:bodyPr>
            <a:normAutofit fontScale="90000"/>
          </a:bodyPr>
          <a:lstStyle/>
          <a:p>
            <a:r>
              <a:rPr lang="en-US" dirty="0"/>
              <a:t>Physiological changes </a:t>
            </a:r>
            <a:r>
              <a:rPr lang="en-US" dirty="0" smtClean="0"/>
              <a:t>in </a:t>
            </a:r>
            <a:r>
              <a:rPr lang="en-US" dirty="0"/>
              <a:t>adolescence</a:t>
            </a:r>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6450" y="1796256"/>
            <a:ext cx="4381500" cy="4286250"/>
          </a:xfrm>
        </p:spPr>
      </p:pic>
    </p:spTree>
    <p:extLst>
      <p:ext uri="{BB962C8B-B14F-4D97-AF65-F5344CB8AC3E}">
        <p14:creationId xmlns:p14="http://schemas.microsoft.com/office/powerpoint/2010/main" val="6001171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1258</TotalTime>
  <Words>2437</Words>
  <Application>Microsoft Office PowerPoint</Application>
  <PresentationFormat>On-screen Show (4:3)</PresentationFormat>
  <Paragraphs>256</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Essential</vt:lpstr>
      <vt:lpstr>Adolescent Health</vt:lpstr>
      <vt:lpstr>Q1. Adolescence age is between:</vt:lpstr>
      <vt:lpstr>Q2. What is the adolescence population in Saudi Arabia?</vt:lpstr>
      <vt:lpstr>Q3. What age group has the lowest mortality rate among these?</vt:lpstr>
      <vt:lpstr>Q4. What is the leading cause of death in adolescents?</vt:lpstr>
      <vt:lpstr>Q5. What is the most common mental health problem in adolescence?</vt:lpstr>
      <vt:lpstr>Adolescence</vt:lpstr>
      <vt:lpstr>Definition of adolescence age </vt:lpstr>
      <vt:lpstr>Physiological changes in adolescence</vt:lpstr>
      <vt:lpstr>Skeletal changes</vt:lpstr>
      <vt:lpstr>Hormonal changes in puberty</vt:lpstr>
      <vt:lpstr>Behavioral changes in adolescence </vt:lpstr>
      <vt:lpstr>PowerPoint Presentation</vt:lpstr>
      <vt:lpstr>PowerPoint Presentation</vt:lpstr>
      <vt:lpstr>PowerPoint Presentation</vt:lpstr>
      <vt:lpstr>Importance of adolescence health</vt:lpstr>
      <vt:lpstr>Adolescent Health Problems </vt:lpstr>
      <vt:lpstr>Mortality rate </vt:lpstr>
      <vt:lpstr>Causes of mortality in adolescents </vt:lpstr>
      <vt:lpstr>Injuries</vt:lpstr>
      <vt:lpstr>Injuries</vt:lpstr>
      <vt:lpstr>Violence </vt:lpstr>
      <vt:lpstr>Violence </vt:lpstr>
      <vt:lpstr>HIV and other STDs</vt:lpstr>
      <vt:lpstr>Early pregnancy and childbirth</vt:lpstr>
      <vt:lpstr>PowerPoint Presentation</vt:lpstr>
      <vt:lpstr>Malnutrition and Obesity</vt:lpstr>
      <vt:lpstr>Substance abuse</vt:lpstr>
      <vt:lpstr>PowerPoint Presentation</vt:lpstr>
      <vt:lpstr>Mental Health</vt:lpstr>
      <vt:lpstr>PowerPoint Presentation</vt:lpstr>
      <vt:lpstr>Adolescent health problems in Saudi Arabia </vt:lpstr>
      <vt:lpstr>Comparison between Arab and Global</vt:lpstr>
      <vt:lpstr>Injuries</vt:lpstr>
      <vt:lpstr>HIV</vt:lpstr>
      <vt:lpstr>Malnutrition and Obesity</vt:lpstr>
      <vt:lpstr>Substance Abuse</vt:lpstr>
      <vt:lpstr>PowerPoint Presentation</vt:lpstr>
      <vt:lpstr>Mental Health</vt:lpstr>
      <vt:lpstr>Approach to dealing with adolescents</vt:lpstr>
      <vt:lpstr>PowerPoint Presentation</vt:lpstr>
      <vt:lpstr>Approach to common adolescent health problems </vt:lpstr>
      <vt:lpstr>PowerPoint Presentation</vt:lpstr>
      <vt:lpstr>PowerPoint Presentation</vt:lpstr>
      <vt:lpstr>Role of family </vt:lpstr>
      <vt:lpstr>Role of school</vt:lpstr>
      <vt:lpstr>Role of community </vt:lpstr>
      <vt:lpstr>Take home message</vt:lpstr>
      <vt:lpstr>Q1. Adolescence age is between:</vt:lpstr>
      <vt:lpstr>Q2. What is the adolescence population in Saudi Arabia?</vt:lpstr>
      <vt:lpstr>Q3. What age group has the lowest mortality rate among these?</vt:lpstr>
      <vt:lpstr>Q4. What is the leading cause of death in adolescents?</vt:lpstr>
      <vt:lpstr>Q5. What is the most common mental health problem in adolescence?</vt:lpstr>
      <vt:lpstr>References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aBahkley</dc:creator>
  <cp:lastModifiedBy>N.A.S</cp:lastModifiedBy>
  <cp:revision>16</cp:revision>
  <dcterms:created xsi:type="dcterms:W3CDTF">2016-11-05T18:08:10Z</dcterms:created>
  <dcterms:modified xsi:type="dcterms:W3CDTF">2016-11-06T20:40:34Z</dcterms:modified>
</cp:coreProperties>
</file>