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5"/>
  </p:notesMasterIdLst>
  <p:sldIdLst>
    <p:sldId id="256" r:id="rId2"/>
    <p:sldId id="257" r:id="rId3"/>
    <p:sldId id="258" r:id="rId4"/>
    <p:sldId id="286" r:id="rId5"/>
    <p:sldId id="285" r:id="rId6"/>
    <p:sldId id="259" r:id="rId7"/>
    <p:sldId id="284" r:id="rId8"/>
    <p:sldId id="260" r:id="rId9"/>
    <p:sldId id="267" r:id="rId10"/>
    <p:sldId id="270" r:id="rId11"/>
    <p:sldId id="271" r:id="rId12"/>
    <p:sldId id="272" r:id="rId13"/>
    <p:sldId id="274" r:id="rId14"/>
    <p:sldId id="273" r:id="rId15"/>
    <p:sldId id="275" r:id="rId16"/>
    <p:sldId id="276" r:id="rId17"/>
    <p:sldId id="262" r:id="rId18"/>
    <p:sldId id="263" r:id="rId19"/>
    <p:sldId id="287" r:id="rId20"/>
    <p:sldId id="309" r:id="rId21"/>
    <p:sldId id="264" r:id="rId22"/>
    <p:sldId id="265" r:id="rId23"/>
    <p:sldId id="266" r:id="rId24"/>
    <p:sldId id="288" r:id="rId25"/>
    <p:sldId id="289" r:id="rId26"/>
    <p:sldId id="290" r:id="rId27"/>
    <p:sldId id="291" r:id="rId28"/>
    <p:sldId id="292" r:id="rId29"/>
    <p:sldId id="268" r:id="rId30"/>
    <p:sldId id="277" r:id="rId31"/>
    <p:sldId id="278" r:id="rId32"/>
    <p:sldId id="279" r:id="rId33"/>
    <p:sldId id="312" r:id="rId34"/>
    <p:sldId id="269" r:id="rId35"/>
    <p:sldId id="311" r:id="rId36"/>
    <p:sldId id="293" r:id="rId37"/>
    <p:sldId id="294" r:id="rId38"/>
    <p:sldId id="313" r:id="rId39"/>
    <p:sldId id="295" r:id="rId40"/>
    <p:sldId id="296" r:id="rId41"/>
    <p:sldId id="297" r:id="rId42"/>
    <p:sldId id="298" r:id="rId43"/>
    <p:sldId id="299" r:id="rId44"/>
    <p:sldId id="300" r:id="rId45"/>
    <p:sldId id="310" r:id="rId46"/>
    <p:sldId id="303" r:id="rId47"/>
    <p:sldId id="304" r:id="rId48"/>
    <p:sldId id="305" r:id="rId49"/>
    <p:sldId id="306" r:id="rId50"/>
    <p:sldId id="307" r:id="rId51"/>
    <p:sldId id="308" r:id="rId52"/>
    <p:sldId id="281" r:id="rId53"/>
    <p:sldId id="31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7A0D7E-4893-45E1-A3BE-40AB24AAF66C}" type="datetimeFigureOut">
              <a:rPr lang="en-US" smtClean="0"/>
              <a:t>11/22/2016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EA7F35-8DD9-4470-8736-F9ADAE3A4D42}" type="slidenum">
              <a:rPr lang="en-US" smtClean="0"/>
              <a:t>‹#›</a:t>
            </a:fld>
            <a:endParaRPr lang="en-US"/>
          </a:p>
        </p:txBody>
      </p:sp>
    </p:spTree>
    <p:extLst>
      <p:ext uri="{BB962C8B-B14F-4D97-AF65-F5344CB8AC3E}">
        <p14:creationId xmlns:p14="http://schemas.microsoft.com/office/powerpoint/2010/main" val="4199965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This</a:t>
            </a:r>
            <a:r>
              <a:rPr lang="en-US" baseline="0" dirty="0" smtClean="0"/>
              <a:t> slide lets the audience know that </a:t>
            </a:r>
            <a:r>
              <a:rPr lang="en-US" i="1" baseline="0" dirty="0" smtClean="0"/>
              <a:t>everyone</a:t>
            </a:r>
            <a:r>
              <a:rPr lang="en-US" baseline="0" dirty="0" smtClean="0"/>
              <a:t> is at “some stage” of retirement planning.</a:t>
            </a:r>
            <a:endParaRPr lang="en-US" dirty="0" smtClean="0"/>
          </a:p>
          <a:p>
            <a:endParaRPr lang="en-US" dirty="0"/>
          </a:p>
        </p:txBody>
      </p:sp>
      <p:sp>
        <p:nvSpPr>
          <p:cNvPr id="4" name="Slide Number Placeholder 3"/>
          <p:cNvSpPr>
            <a:spLocks noGrp="1"/>
          </p:cNvSpPr>
          <p:nvPr>
            <p:ph type="sldNum" sz="quarter" idx="10"/>
          </p:nvPr>
        </p:nvSpPr>
        <p:spPr/>
        <p:txBody>
          <a:bodyPr/>
          <a:lstStyle/>
          <a:p>
            <a:fld id="{1DDF3D7E-3B35-4228-B8F6-ADD7A76DFE8D}" type="slidenum">
              <a:rPr lang="en-US" smtClean="0"/>
              <a:t>24</a:t>
            </a:fld>
            <a:endParaRPr lang="en-US"/>
          </a:p>
        </p:txBody>
      </p:sp>
    </p:spTree>
    <p:extLst>
      <p:ext uri="{BB962C8B-B14F-4D97-AF65-F5344CB8AC3E}">
        <p14:creationId xmlns:p14="http://schemas.microsoft.com/office/powerpoint/2010/main" val="107290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This</a:t>
            </a:r>
            <a:r>
              <a:rPr lang="en-US" baseline="0" dirty="0" smtClean="0"/>
              <a:t> slide lets the audience know that </a:t>
            </a:r>
            <a:r>
              <a:rPr lang="en-US" i="1" baseline="0" dirty="0" smtClean="0"/>
              <a:t>everyone</a:t>
            </a:r>
            <a:r>
              <a:rPr lang="en-US" baseline="0" dirty="0" smtClean="0"/>
              <a:t> is at “some stage” of retirement planning.</a:t>
            </a:r>
            <a:endParaRPr lang="en-US" dirty="0" smtClean="0"/>
          </a:p>
          <a:p>
            <a:endParaRPr lang="en-US" dirty="0"/>
          </a:p>
        </p:txBody>
      </p:sp>
      <p:sp>
        <p:nvSpPr>
          <p:cNvPr id="4" name="Slide Number Placeholder 3"/>
          <p:cNvSpPr>
            <a:spLocks noGrp="1"/>
          </p:cNvSpPr>
          <p:nvPr>
            <p:ph type="sldNum" sz="quarter" idx="10"/>
          </p:nvPr>
        </p:nvSpPr>
        <p:spPr/>
        <p:txBody>
          <a:bodyPr/>
          <a:lstStyle/>
          <a:p>
            <a:fld id="{1DDF3D7E-3B35-4228-B8F6-ADD7A76DFE8D}" type="slidenum">
              <a:rPr lang="en-US" smtClean="0"/>
              <a:t>25</a:t>
            </a:fld>
            <a:endParaRPr lang="en-US"/>
          </a:p>
        </p:txBody>
      </p:sp>
    </p:spTree>
    <p:extLst>
      <p:ext uri="{BB962C8B-B14F-4D97-AF65-F5344CB8AC3E}">
        <p14:creationId xmlns:p14="http://schemas.microsoft.com/office/powerpoint/2010/main" val="1072901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This</a:t>
            </a:r>
            <a:r>
              <a:rPr lang="en-US" baseline="0" dirty="0" smtClean="0"/>
              <a:t> slide lets the audience know that </a:t>
            </a:r>
            <a:r>
              <a:rPr lang="en-US" i="1" baseline="0" dirty="0" smtClean="0"/>
              <a:t>everyone</a:t>
            </a:r>
            <a:r>
              <a:rPr lang="en-US" baseline="0" dirty="0" smtClean="0"/>
              <a:t> is at “some stage” of retirement planning.</a:t>
            </a:r>
            <a:endParaRPr lang="en-US" dirty="0" smtClean="0"/>
          </a:p>
          <a:p>
            <a:endParaRPr lang="en-US" dirty="0"/>
          </a:p>
        </p:txBody>
      </p:sp>
      <p:sp>
        <p:nvSpPr>
          <p:cNvPr id="4" name="Slide Number Placeholder 3"/>
          <p:cNvSpPr>
            <a:spLocks noGrp="1"/>
          </p:cNvSpPr>
          <p:nvPr>
            <p:ph type="sldNum" sz="quarter" idx="10"/>
          </p:nvPr>
        </p:nvSpPr>
        <p:spPr/>
        <p:txBody>
          <a:bodyPr/>
          <a:lstStyle/>
          <a:p>
            <a:fld id="{1DDF3D7E-3B35-4228-B8F6-ADD7A76DFE8D}" type="slidenum">
              <a:rPr lang="en-US" smtClean="0"/>
              <a:t>26</a:t>
            </a:fld>
            <a:endParaRPr lang="en-US"/>
          </a:p>
        </p:txBody>
      </p:sp>
    </p:spTree>
    <p:extLst>
      <p:ext uri="{BB962C8B-B14F-4D97-AF65-F5344CB8AC3E}">
        <p14:creationId xmlns:p14="http://schemas.microsoft.com/office/powerpoint/2010/main" val="107290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This</a:t>
            </a:r>
            <a:r>
              <a:rPr lang="en-US" baseline="0" dirty="0" smtClean="0"/>
              <a:t> slide lets the audience know that </a:t>
            </a:r>
            <a:r>
              <a:rPr lang="en-US" i="1" baseline="0" dirty="0" smtClean="0"/>
              <a:t>everyone</a:t>
            </a:r>
            <a:r>
              <a:rPr lang="en-US" baseline="0" dirty="0" smtClean="0"/>
              <a:t> is at “some stage” of retirement planning.</a:t>
            </a:r>
            <a:endParaRPr lang="en-US" dirty="0" smtClean="0"/>
          </a:p>
          <a:p>
            <a:endParaRPr lang="en-US" dirty="0"/>
          </a:p>
        </p:txBody>
      </p:sp>
      <p:sp>
        <p:nvSpPr>
          <p:cNvPr id="4" name="Slide Number Placeholder 3"/>
          <p:cNvSpPr>
            <a:spLocks noGrp="1"/>
          </p:cNvSpPr>
          <p:nvPr>
            <p:ph type="sldNum" sz="quarter" idx="10"/>
          </p:nvPr>
        </p:nvSpPr>
        <p:spPr/>
        <p:txBody>
          <a:bodyPr/>
          <a:lstStyle/>
          <a:p>
            <a:fld id="{1DDF3D7E-3B35-4228-B8F6-ADD7A76DFE8D}" type="slidenum">
              <a:rPr lang="en-US" smtClean="0"/>
              <a:t>27</a:t>
            </a:fld>
            <a:endParaRPr lang="en-US"/>
          </a:p>
        </p:txBody>
      </p:sp>
    </p:spTree>
    <p:extLst>
      <p:ext uri="{BB962C8B-B14F-4D97-AF65-F5344CB8AC3E}">
        <p14:creationId xmlns:p14="http://schemas.microsoft.com/office/powerpoint/2010/main" val="107290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This</a:t>
            </a:r>
            <a:r>
              <a:rPr lang="en-US" baseline="0" dirty="0" smtClean="0"/>
              <a:t> slide lets the audience know that </a:t>
            </a:r>
            <a:r>
              <a:rPr lang="en-US" i="1" baseline="0" dirty="0" smtClean="0"/>
              <a:t>everyone</a:t>
            </a:r>
            <a:r>
              <a:rPr lang="en-US" baseline="0" dirty="0" smtClean="0"/>
              <a:t> is at “some stage” of retirement planning.</a:t>
            </a:r>
            <a:endParaRPr lang="en-US" dirty="0" smtClean="0"/>
          </a:p>
          <a:p>
            <a:endParaRPr lang="en-US" dirty="0"/>
          </a:p>
        </p:txBody>
      </p:sp>
      <p:sp>
        <p:nvSpPr>
          <p:cNvPr id="4" name="Slide Number Placeholder 3"/>
          <p:cNvSpPr>
            <a:spLocks noGrp="1"/>
          </p:cNvSpPr>
          <p:nvPr>
            <p:ph type="sldNum" sz="quarter" idx="10"/>
          </p:nvPr>
        </p:nvSpPr>
        <p:spPr/>
        <p:txBody>
          <a:bodyPr/>
          <a:lstStyle/>
          <a:p>
            <a:fld id="{1DDF3D7E-3B35-4228-B8F6-ADD7A76DFE8D}" type="slidenum">
              <a:rPr lang="en-US" smtClean="0"/>
              <a:t>28</a:t>
            </a:fld>
            <a:endParaRPr lang="en-US"/>
          </a:p>
        </p:txBody>
      </p:sp>
    </p:spTree>
    <p:extLst>
      <p:ext uri="{BB962C8B-B14F-4D97-AF65-F5344CB8AC3E}">
        <p14:creationId xmlns:p14="http://schemas.microsoft.com/office/powerpoint/2010/main" val="107290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1B2678C-74F6-4980-9AEC-13710DCD2969}" type="datetimeFigureOut">
              <a:rPr lang="en-US" smtClean="0"/>
              <a:t>11/22/2016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4CD8CBC-FE0E-4B8F-9C8A-42DD7579FA0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B2678C-74F6-4980-9AEC-13710DCD2969}"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D8CBC-FE0E-4B8F-9C8A-42DD7579FA0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B2678C-74F6-4980-9AEC-13710DCD2969}"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D8CBC-FE0E-4B8F-9C8A-42DD7579FA0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B2678C-74F6-4980-9AEC-13710DCD2969}"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D8CBC-FE0E-4B8F-9C8A-42DD7579FA0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B2678C-74F6-4980-9AEC-13710DCD2969}"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D8CBC-FE0E-4B8F-9C8A-42DD7579FA0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B2678C-74F6-4980-9AEC-13710DCD2969}"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D8CBC-FE0E-4B8F-9C8A-42DD7579FA0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1B2678C-74F6-4980-9AEC-13710DCD2969}" type="datetimeFigureOut">
              <a:rPr lang="en-US" smtClean="0"/>
              <a:t>11/22/2016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D8CBC-FE0E-4B8F-9C8A-42DD7579FA0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1B2678C-74F6-4980-9AEC-13710DCD2969}" type="datetimeFigureOut">
              <a:rPr lang="en-US" smtClean="0"/>
              <a:t>11/22/2016</a:t>
            </a:fld>
            <a:endParaRPr lang="en-US"/>
          </a:p>
        </p:txBody>
      </p:sp>
      <p:sp>
        <p:nvSpPr>
          <p:cNvPr id="8" name="Slide Number Placeholder 7"/>
          <p:cNvSpPr>
            <a:spLocks noGrp="1"/>
          </p:cNvSpPr>
          <p:nvPr>
            <p:ph type="sldNum" sz="quarter" idx="11"/>
          </p:nvPr>
        </p:nvSpPr>
        <p:spPr/>
        <p:txBody>
          <a:bodyPr/>
          <a:lstStyle/>
          <a:p>
            <a:fld id="{04CD8CBC-FE0E-4B8F-9C8A-42DD7579FA0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2678C-74F6-4980-9AEC-13710DCD2969}" type="datetimeFigureOut">
              <a:rPr lang="en-US" smtClean="0"/>
              <a:t>11/22/2016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CD8CBC-FE0E-4B8F-9C8A-42DD7579FA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B2678C-74F6-4980-9AEC-13710DCD2969}"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04CD8CBC-FE0E-4B8F-9C8A-42DD7579FA0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61B2678C-74F6-4980-9AEC-13710DCD2969}"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D8CBC-FE0E-4B8F-9C8A-42DD7579FA0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1B2678C-74F6-4980-9AEC-13710DCD2969}" type="datetimeFigureOut">
              <a:rPr lang="en-US" smtClean="0"/>
              <a:t>11/22/2016</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4CD8CBC-FE0E-4B8F-9C8A-42DD7579FA0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nhs.uk/Conditions/Back-pain/Pages/Prevention.aspx" TargetMode="External"/><Relationship Id="rId2" Type="http://schemas.openxmlformats.org/officeDocument/2006/relationships/hyperlink" Target="https://www.nice.org.uk/guidance/cg88/chapter/1-Guidance#referral-for-surgery" TargetMode="External"/><Relationship Id="rId1" Type="http://schemas.openxmlformats.org/officeDocument/2006/relationships/slideLayout" Target="../slideLayouts/slideLayout2.xml"/><Relationship Id="rId5" Type="http://schemas.openxmlformats.org/officeDocument/2006/relationships/hyperlink" Target="http://www.medpagetoday.com/painmanagement/backpain/44931" TargetMode="External"/><Relationship Id="rId4" Type="http://schemas.openxmlformats.org/officeDocument/2006/relationships/hyperlink" Target="http://www.afhsr.med.sa/!web/images/he/prosh/LBP_Awaji.pdf"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58825"/>
            <a:ext cx="7772400" cy="1146175"/>
          </a:xfrm>
        </p:spPr>
        <p:txBody>
          <a:bodyPr>
            <a:normAutofit/>
          </a:bodyPr>
          <a:lstStyle/>
          <a:p>
            <a:pPr algn="ctr"/>
            <a:r>
              <a:rPr lang="en-US" sz="4400" cap="none" dirty="0" smtClean="0"/>
              <a:t>Back pain</a:t>
            </a:r>
            <a:endParaRPr lang="en-US" sz="4400" cap="none" dirty="0"/>
          </a:p>
        </p:txBody>
      </p:sp>
      <p:sp>
        <p:nvSpPr>
          <p:cNvPr id="3" name="Subtitle 2"/>
          <p:cNvSpPr>
            <a:spLocks noGrp="1"/>
          </p:cNvSpPr>
          <p:nvPr>
            <p:ph type="subTitle" idx="1"/>
          </p:nvPr>
        </p:nvSpPr>
        <p:spPr>
          <a:xfrm>
            <a:off x="152400" y="5105400"/>
            <a:ext cx="3200400" cy="1543496"/>
          </a:xfrm>
        </p:spPr>
        <p:txBody>
          <a:bodyPr>
            <a:normAutofit/>
          </a:bodyPr>
          <a:lstStyle/>
          <a:p>
            <a:pPr algn="ctr"/>
            <a:r>
              <a:rPr lang="en-US" b="1" dirty="0" smtClean="0"/>
              <a:t>Done by:</a:t>
            </a:r>
          </a:p>
          <a:p>
            <a:pPr algn="ctr"/>
            <a:r>
              <a:rPr lang="en-US" dirty="0" smtClean="0"/>
              <a:t>Matar Aldawsari</a:t>
            </a:r>
          </a:p>
          <a:p>
            <a:pPr algn="ctr"/>
            <a:r>
              <a:rPr lang="en-US" dirty="0" err="1" smtClean="0"/>
              <a:t>Ziyad</a:t>
            </a:r>
            <a:r>
              <a:rPr lang="en-US" dirty="0" smtClean="0"/>
              <a:t> </a:t>
            </a:r>
            <a:r>
              <a:rPr lang="en-US" dirty="0" err="1" smtClean="0"/>
              <a:t>Altasan</a:t>
            </a:r>
            <a:endParaRPr lang="en-US" dirty="0" smtClean="0"/>
          </a:p>
          <a:p>
            <a:pPr algn="ctr"/>
            <a:r>
              <a:rPr lang="en-US" dirty="0" smtClean="0"/>
              <a:t>Youssef </a:t>
            </a:r>
            <a:r>
              <a:rPr lang="en-US" dirty="0" err="1" smtClean="0"/>
              <a:t>Alnamshan</a:t>
            </a:r>
            <a:endParaRPr lang="en-US" dirty="0" smtClean="0"/>
          </a:p>
        </p:txBody>
      </p:sp>
      <p:sp>
        <p:nvSpPr>
          <p:cNvPr id="5" name="Subtitle 2"/>
          <p:cNvSpPr txBox="1">
            <a:spLocks/>
          </p:cNvSpPr>
          <p:nvPr/>
        </p:nvSpPr>
        <p:spPr>
          <a:xfrm>
            <a:off x="4800600" y="5734496"/>
            <a:ext cx="3733800" cy="1199704"/>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en-US" dirty="0" smtClean="0"/>
              <a:t>Tutor:</a:t>
            </a:r>
          </a:p>
          <a:p>
            <a:pPr algn="ctr"/>
            <a:r>
              <a:rPr lang="en-US" sz="2000" dirty="0"/>
              <a:t>Prof. </a:t>
            </a:r>
            <a:r>
              <a:rPr lang="en-US" sz="2000" dirty="0" err="1"/>
              <a:t>Sulaiman</a:t>
            </a:r>
            <a:r>
              <a:rPr lang="en-US" sz="2000" dirty="0"/>
              <a:t> Al-</a:t>
            </a:r>
            <a:r>
              <a:rPr lang="en-US" sz="2000" dirty="0" err="1"/>
              <a:t>Shammari</a:t>
            </a:r>
            <a:endParaRPr lang="en-US"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905000"/>
            <a:ext cx="4724617"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3209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Mechanical</a:t>
            </a:r>
            <a:r>
              <a:rPr lang="en-US" sz="4000" dirty="0"/>
              <a:t> </a:t>
            </a: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back</a:t>
            </a:r>
            <a:r>
              <a:rPr lang="en-US" sz="4000" dirty="0"/>
              <a:t> </a:t>
            </a: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pain</a:t>
            </a:r>
            <a:r>
              <a:rPr lang="en-US" sz="4000" dirty="0"/>
              <a:t> </a:t>
            </a:r>
          </a:p>
        </p:txBody>
      </p:sp>
      <p:sp>
        <p:nvSpPr>
          <p:cNvPr id="3" name="Content Placeholder 2"/>
          <p:cNvSpPr>
            <a:spLocks noGrp="1"/>
          </p:cNvSpPr>
          <p:nvPr>
            <p:ph idx="1"/>
          </p:nvPr>
        </p:nvSpPr>
        <p:spPr>
          <a:xfrm>
            <a:off x="457200" y="1600200"/>
            <a:ext cx="7924800" cy="4525963"/>
          </a:xfrm>
        </p:spPr>
        <p:txBody>
          <a:bodyPr>
            <a:normAutofit/>
          </a:bodyPr>
          <a:lstStyle/>
          <a:p>
            <a:endParaRPr lang="en-US" dirty="0" smtClean="0"/>
          </a:p>
          <a:p>
            <a:r>
              <a:rPr lang="en-US" dirty="0" smtClean="0"/>
              <a:t>Diffuse </a:t>
            </a:r>
            <a:r>
              <a:rPr lang="en-US" dirty="0"/>
              <a:t>and unilateral. </a:t>
            </a:r>
          </a:p>
          <a:p>
            <a:r>
              <a:rPr lang="en-US" dirty="0"/>
              <a:t>Deep and dull. </a:t>
            </a:r>
          </a:p>
          <a:p>
            <a:r>
              <a:rPr lang="en-US" dirty="0"/>
              <a:t>Moderate intensity</a:t>
            </a:r>
            <a:r>
              <a:rPr lang="en-US" dirty="0" smtClean="0"/>
              <a:t>.</a:t>
            </a:r>
            <a:endParaRPr lang="ar-SA" dirty="0"/>
          </a:p>
          <a:p>
            <a:r>
              <a:rPr lang="en-US" dirty="0"/>
              <a:t>Relived by Rest.</a:t>
            </a:r>
          </a:p>
          <a:p>
            <a:r>
              <a:rPr lang="en-US" dirty="0"/>
              <a:t>Increased by activity and at </a:t>
            </a:r>
            <a:r>
              <a:rPr lang="en-US" dirty="0" smtClean="0"/>
              <a:t>end </a:t>
            </a:r>
            <a:r>
              <a:rPr lang="en-US" dirty="0"/>
              <a:t>of the day</a:t>
            </a:r>
            <a:r>
              <a:rPr lang="en-US" dirty="0" smtClean="0"/>
              <a:t>.</a:t>
            </a:r>
          </a:p>
          <a:p>
            <a:pPr marL="0" indent="0">
              <a:buNone/>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2075366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4000" dirty="0" smtClean="0"/>
              <a:t>Causes of mechanical </a:t>
            </a:r>
            <a:r>
              <a:rPr lang="en-US" sz="4000" dirty="0"/>
              <a:t>back pain </a:t>
            </a:r>
            <a:endParaRPr lang="en-US" sz="4000" b="1" dirty="0"/>
          </a:p>
        </p:txBody>
      </p:sp>
      <p:sp>
        <p:nvSpPr>
          <p:cNvPr id="3" name="Content Placeholder 2"/>
          <p:cNvSpPr>
            <a:spLocks noGrp="1"/>
          </p:cNvSpPr>
          <p:nvPr>
            <p:ph idx="1"/>
          </p:nvPr>
        </p:nvSpPr>
        <p:spPr>
          <a:xfrm>
            <a:off x="457200" y="2167128"/>
            <a:ext cx="8229600" cy="2557272"/>
          </a:xfrm>
        </p:spPr>
        <p:txBody>
          <a:bodyPr>
            <a:normAutofit lnSpcReduction="10000"/>
          </a:bodyPr>
          <a:lstStyle/>
          <a:p>
            <a:r>
              <a:rPr lang="en-US" dirty="0" smtClean="0"/>
              <a:t>Trauma</a:t>
            </a:r>
            <a:endParaRPr lang="en-US" dirty="0"/>
          </a:p>
          <a:p>
            <a:r>
              <a:rPr lang="en-US" dirty="0"/>
              <a:t>Improper posture</a:t>
            </a:r>
          </a:p>
          <a:p>
            <a:r>
              <a:rPr lang="en-US" dirty="0"/>
              <a:t>Poorly designed chairs</a:t>
            </a:r>
          </a:p>
          <a:p>
            <a:r>
              <a:rPr lang="en-US" dirty="0"/>
              <a:t>Obesity/ pregnancy</a:t>
            </a:r>
          </a:p>
          <a:p>
            <a:r>
              <a:rPr lang="en-US" dirty="0"/>
              <a:t>Lifting heavy weight</a:t>
            </a:r>
          </a:p>
          <a:p>
            <a:endParaRPr lang="en-US" dirty="0"/>
          </a:p>
        </p:txBody>
      </p:sp>
    </p:spTree>
    <p:extLst>
      <p:ext uri="{BB962C8B-B14F-4D97-AF65-F5344CB8AC3E}">
        <p14:creationId xmlns:p14="http://schemas.microsoft.com/office/powerpoint/2010/main" val="1384165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Inflammatory</a:t>
            </a:r>
            <a:r>
              <a:rPr lang="en-US" sz="4000" dirty="0"/>
              <a:t> </a:t>
            </a: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back</a:t>
            </a:r>
            <a:r>
              <a:rPr lang="en-US" sz="4000" dirty="0"/>
              <a:t> </a:t>
            </a: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pain</a:t>
            </a:r>
            <a:r>
              <a:rPr lang="en-US" sz="4000" dirty="0"/>
              <a:t> </a:t>
            </a:r>
          </a:p>
        </p:txBody>
      </p:sp>
      <p:sp>
        <p:nvSpPr>
          <p:cNvPr id="3" name="Content Placeholder 2"/>
          <p:cNvSpPr>
            <a:spLocks noGrp="1"/>
          </p:cNvSpPr>
          <p:nvPr>
            <p:ph idx="1"/>
          </p:nvPr>
        </p:nvSpPr>
        <p:spPr>
          <a:xfrm>
            <a:off x="457200" y="1786128"/>
            <a:ext cx="8229600" cy="3547872"/>
          </a:xfrm>
        </p:spPr>
        <p:txBody>
          <a:bodyPr>
            <a:normAutofit/>
          </a:bodyPr>
          <a:lstStyle/>
          <a:p>
            <a:r>
              <a:rPr lang="en-US" dirty="0"/>
              <a:t>Chronic pain.</a:t>
            </a:r>
          </a:p>
          <a:p>
            <a:r>
              <a:rPr lang="en-US" dirty="0" smtClean="0"/>
              <a:t>Gradual onset</a:t>
            </a:r>
            <a:r>
              <a:rPr lang="en-US" dirty="0"/>
              <a:t>. </a:t>
            </a:r>
          </a:p>
          <a:p>
            <a:r>
              <a:rPr lang="en-US" dirty="0" smtClean="0"/>
              <a:t>Increased </a:t>
            </a:r>
            <a:r>
              <a:rPr lang="en-US" dirty="0"/>
              <a:t>by Rest.</a:t>
            </a:r>
          </a:p>
          <a:p>
            <a:r>
              <a:rPr lang="en-US" dirty="0"/>
              <a:t>Relived by </a:t>
            </a:r>
            <a:r>
              <a:rPr lang="en-US" dirty="0" smtClean="0"/>
              <a:t>activity.</a:t>
            </a:r>
          </a:p>
          <a:p>
            <a:r>
              <a:rPr lang="en-US" dirty="0" smtClean="0"/>
              <a:t>Worst at </a:t>
            </a:r>
            <a:r>
              <a:rPr lang="en-US" dirty="0"/>
              <a:t>morning and  the end of the day.</a:t>
            </a:r>
          </a:p>
          <a:p>
            <a:r>
              <a:rPr lang="en-US" dirty="0" smtClean="0"/>
              <a:t>Associated with morning </a:t>
            </a:r>
            <a:r>
              <a:rPr lang="en-US" dirty="0"/>
              <a:t>stiffness.</a:t>
            </a:r>
          </a:p>
          <a:p>
            <a:endParaRPr lang="en-US" dirty="0"/>
          </a:p>
        </p:txBody>
      </p:sp>
    </p:spTree>
    <p:extLst>
      <p:ext uri="{BB962C8B-B14F-4D97-AF65-F5344CB8AC3E}">
        <p14:creationId xmlns:p14="http://schemas.microsoft.com/office/powerpoint/2010/main" val="928206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Nerve</a:t>
            </a:r>
            <a:r>
              <a:rPr lang="en-US" sz="4000" dirty="0" smtClean="0"/>
              <a:t> </a:t>
            </a: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root</a:t>
            </a:r>
            <a:r>
              <a:rPr lang="en-US" sz="4000" dirty="0" smtClean="0"/>
              <a:t> </a:t>
            </a: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compression</a:t>
            </a:r>
            <a:r>
              <a:rPr lang="en-US" sz="4000" dirty="0" smtClean="0"/>
              <a:t> </a:t>
            </a:r>
            <a:endParaRPr lang="en-US" sz="4000" dirty="0"/>
          </a:p>
        </p:txBody>
      </p:sp>
      <p:sp>
        <p:nvSpPr>
          <p:cNvPr id="3" name="Content Placeholder 2"/>
          <p:cNvSpPr>
            <a:spLocks noGrp="1"/>
          </p:cNvSpPr>
          <p:nvPr>
            <p:ph idx="1"/>
          </p:nvPr>
        </p:nvSpPr>
        <p:spPr>
          <a:xfrm>
            <a:off x="457200" y="1709928"/>
            <a:ext cx="8229600" cy="3928872"/>
          </a:xfrm>
        </p:spPr>
        <p:txBody>
          <a:bodyPr/>
          <a:lstStyle/>
          <a:p>
            <a:pPr marL="0" indent="0">
              <a:buNone/>
            </a:pPr>
            <a:r>
              <a:rPr lang="en-US" dirty="0"/>
              <a:t>It may be secondary to:</a:t>
            </a:r>
          </a:p>
          <a:p>
            <a:r>
              <a:rPr lang="en-US" dirty="0"/>
              <a:t>Disc herniation</a:t>
            </a:r>
          </a:p>
          <a:p>
            <a:r>
              <a:rPr lang="en-US" dirty="0"/>
              <a:t>Osteoarthritis </a:t>
            </a:r>
          </a:p>
          <a:p>
            <a:r>
              <a:rPr lang="en-US" dirty="0"/>
              <a:t>Facet joint hypertrophy</a:t>
            </a:r>
          </a:p>
          <a:p>
            <a:r>
              <a:rPr lang="en-US" dirty="0"/>
              <a:t>Ligamentous hypertrophy </a:t>
            </a:r>
          </a:p>
          <a:p>
            <a:r>
              <a:rPr lang="en-US" dirty="0"/>
              <a:t>Neoplastic disease</a:t>
            </a:r>
          </a:p>
          <a:p>
            <a:r>
              <a:rPr lang="en-US" dirty="0"/>
              <a:t>Scoliosis</a:t>
            </a:r>
            <a:endParaRPr lang="ar-SA" dirty="0"/>
          </a:p>
          <a:p>
            <a:endParaRPr lang="en-US" dirty="0"/>
          </a:p>
        </p:txBody>
      </p:sp>
    </p:spTree>
    <p:extLst>
      <p:ext uri="{BB962C8B-B14F-4D97-AF65-F5344CB8AC3E}">
        <p14:creationId xmlns:p14="http://schemas.microsoft.com/office/powerpoint/2010/main" val="2100318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Malignancy</a:t>
            </a:r>
            <a:endParaRPr lang="en-US"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Content Placeholder 2"/>
          <p:cNvSpPr>
            <a:spLocks noGrp="1"/>
          </p:cNvSpPr>
          <p:nvPr>
            <p:ph idx="1"/>
          </p:nvPr>
        </p:nvSpPr>
        <p:spPr>
          <a:xfrm>
            <a:off x="-76200" y="1600200"/>
            <a:ext cx="8686800" cy="4525963"/>
          </a:xfrm>
        </p:spPr>
        <p:txBody>
          <a:bodyPr>
            <a:normAutofit/>
          </a:bodyPr>
          <a:lstStyle/>
          <a:p>
            <a:r>
              <a:rPr lang="en-US" sz="2800" dirty="0"/>
              <a:t>Most spinal column tumors are metastatic and majority of them coming from tumors in the breast, prostate, kidney, lung or thyroid</a:t>
            </a:r>
            <a:r>
              <a:rPr lang="en-US" sz="2800" dirty="0" smtClean="0"/>
              <a:t>.</a:t>
            </a:r>
          </a:p>
          <a:p>
            <a:endParaRPr lang="en-US" sz="2800" dirty="0"/>
          </a:p>
          <a:p>
            <a:r>
              <a:rPr lang="en-US" sz="2800" dirty="0"/>
              <a:t>These malignant tumors usually produce back pain that does not diminish with rest, and the nighttime pain may be worse than daytime pain.</a:t>
            </a:r>
            <a:endParaRPr lang="ar-SA" sz="2800" dirty="0"/>
          </a:p>
          <a:p>
            <a:endParaRPr lang="en-US" sz="2800" dirty="0"/>
          </a:p>
        </p:txBody>
      </p:sp>
    </p:spTree>
    <p:extLst>
      <p:ext uri="{BB962C8B-B14F-4D97-AF65-F5344CB8AC3E}">
        <p14:creationId xmlns:p14="http://schemas.microsoft.com/office/powerpoint/2010/main" val="611351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Malignancy</a:t>
            </a:r>
            <a:endParaRPr lang="en-US"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Content Placeholder 2"/>
          <p:cNvSpPr>
            <a:spLocks noGrp="1"/>
          </p:cNvSpPr>
          <p:nvPr>
            <p:ph idx="1"/>
          </p:nvPr>
        </p:nvSpPr>
        <p:spPr>
          <a:xfrm>
            <a:off x="-76200" y="1709928"/>
            <a:ext cx="8229600" cy="3928872"/>
          </a:xfrm>
        </p:spPr>
        <p:txBody>
          <a:bodyPr>
            <a:normAutofit/>
          </a:bodyPr>
          <a:lstStyle/>
          <a:p>
            <a:r>
              <a:rPr lang="en-US" sz="2800" dirty="0"/>
              <a:t>The metastatic tumors are usually associated with other symptoms such as loss of appetite, unplanned weight loss, nausea and vomiting, or fever/chills/shakes. This type of tumor </a:t>
            </a:r>
            <a:r>
              <a:rPr lang="en-US" sz="2800" dirty="0" smtClean="0"/>
              <a:t>is more common among </a:t>
            </a:r>
            <a:r>
              <a:rPr lang="en-US" sz="2800" dirty="0"/>
              <a:t>older adults. </a:t>
            </a:r>
            <a:endParaRPr lang="en-US" sz="2800" dirty="0" smtClean="0"/>
          </a:p>
          <a:p>
            <a:endParaRPr lang="en-US" sz="2800" dirty="0"/>
          </a:p>
          <a:p>
            <a:r>
              <a:rPr lang="en-US" sz="2800" dirty="0" smtClean="0"/>
              <a:t>Often</a:t>
            </a:r>
            <a:r>
              <a:rPr lang="en-US" sz="2800" dirty="0"/>
              <a:t>, </a:t>
            </a:r>
            <a:r>
              <a:rPr lang="en-US" sz="2800" dirty="0" smtClean="0"/>
              <a:t>the </a:t>
            </a:r>
            <a:r>
              <a:rPr lang="en-US" sz="2800" dirty="0"/>
              <a:t>patient already has a known primary tumor in another part of the </a:t>
            </a:r>
            <a:r>
              <a:rPr lang="en-US" sz="2800" dirty="0" smtClean="0"/>
              <a:t>body.</a:t>
            </a:r>
            <a:endParaRPr lang="ar-SA" sz="2800" dirty="0"/>
          </a:p>
          <a:p>
            <a:endParaRPr lang="en-US" sz="2800" dirty="0"/>
          </a:p>
        </p:txBody>
      </p:sp>
    </p:spTree>
    <p:extLst>
      <p:ext uri="{BB962C8B-B14F-4D97-AF65-F5344CB8AC3E}">
        <p14:creationId xmlns:p14="http://schemas.microsoft.com/office/powerpoint/2010/main" val="3618971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Malignancy</a:t>
            </a:r>
            <a:endParaRPr lang="en-US"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Content Placeholder 2"/>
          <p:cNvSpPr>
            <a:spLocks noGrp="1"/>
          </p:cNvSpPr>
          <p:nvPr>
            <p:ph idx="1"/>
          </p:nvPr>
        </p:nvSpPr>
        <p:spPr>
          <a:xfrm>
            <a:off x="-76200" y="1447800"/>
            <a:ext cx="8458200" cy="4525963"/>
          </a:xfrm>
        </p:spPr>
        <p:txBody>
          <a:bodyPr>
            <a:normAutofit fontScale="92500" lnSpcReduction="10000"/>
          </a:bodyPr>
          <a:lstStyle/>
          <a:p>
            <a:r>
              <a:rPr lang="en-US" dirty="0" smtClean="0"/>
              <a:t>Primary </a:t>
            </a:r>
            <a:r>
              <a:rPr lang="en-US" dirty="0"/>
              <a:t>tumors </a:t>
            </a:r>
            <a:r>
              <a:rPr lang="en-US" dirty="0" smtClean="0"/>
              <a:t>of </a:t>
            </a:r>
            <a:r>
              <a:rPr lang="en-US" dirty="0"/>
              <a:t>the spinal column are very rare. </a:t>
            </a:r>
            <a:r>
              <a:rPr lang="en-US" dirty="0" smtClean="0"/>
              <a:t>They </a:t>
            </a:r>
            <a:r>
              <a:rPr lang="en-US" dirty="0" smtClean="0"/>
              <a:t>are more common in </a:t>
            </a:r>
            <a:r>
              <a:rPr lang="en-US" dirty="0"/>
              <a:t>younger adults</a:t>
            </a:r>
            <a:r>
              <a:rPr lang="en-US" dirty="0" smtClean="0"/>
              <a:t>.</a:t>
            </a:r>
          </a:p>
          <a:p>
            <a:endParaRPr lang="en-US" dirty="0"/>
          </a:p>
          <a:p>
            <a:r>
              <a:rPr lang="en-US" dirty="0" smtClean="0"/>
              <a:t>If </a:t>
            </a:r>
            <a:r>
              <a:rPr lang="en-US" dirty="0"/>
              <a:t>the primary tumor causes a fracture in the </a:t>
            </a:r>
            <a:r>
              <a:rPr lang="en-US" dirty="0" smtClean="0"/>
              <a:t>spine </a:t>
            </a:r>
            <a:r>
              <a:rPr lang="en-US" dirty="0"/>
              <a:t>or leads to neurological problems, surgery is usually needed to stabilize the spine</a:t>
            </a:r>
            <a:r>
              <a:rPr lang="en-US" dirty="0" smtClean="0"/>
              <a:t>.</a:t>
            </a:r>
          </a:p>
          <a:p>
            <a:endParaRPr lang="en-US" dirty="0"/>
          </a:p>
          <a:p>
            <a:r>
              <a:rPr lang="en-US" dirty="0" smtClean="0"/>
              <a:t>If </a:t>
            </a:r>
            <a:r>
              <a:rPr lang="en-US" dirty="0"/>
              <a:t>the tumor causes back pain only, and is sensitive to radiation, radiation therapy can often diminish the pain without spine surgery.</a:t>
            </a:r>
          </a:p>
          <a:p>
            <a:pPr marL="0" indent="0">
              <a:buNone/>
            </a:pPr>
            <a:endParaRPr lang="en-US" dirty="0"/>
          </a:p>
          <a:p>
            <a:endParaRPr lang="en-US" dirty="0"/>
          </a:p>
        </p:txBody>
      </p:sp>
    </p:spTree>
    <p:extLst>
      <p:ext uri="{BB962C8B-B14F-4D97-AF65-F5344CB8AC3E}">
        <p14:creationId xmlns:p14="http://schemas.microsoft.com/office/powerpoint/2010/main" val="1319458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Risk</a:t>
            </a:r>
            <a:r>
              <a:rPr lang="en-US" sz="4400" dirty="0" smtClean="0"/>
              <a:t> </a:t>
            </a:r>
            <a:r>
              <a:rPr lang="en-US" sz="44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factors</a:t>
            </a:r>
          </a:p>
        </p:txBody>
      </p:sp>
      <p:sp>
        <p:nvSpPr>
          <p:cNvPr id="4" name="Content Placeholder 4"/>
          <p:cNvSpPr>
            <a:spLocks noGrp="1"/>
          </p:cNvSpPr>
          <p:nvPr>
            <p:ph idx="1"/>
          </p:nvPr>
        </p:nvSpPr>
        <p:spPr>
          <a:xfrm>
            <a:off x="457200" y="2133600"/>
            <a:ext cx="4800600" cy="3657600"/>
          </a:xfrm>
        </p:spPr>
        <p:txBody>
          <a:bodyPr>
            <a:normAutofit/>
          </a:bodyPr>
          <a:lstStyle/>
          <a:p>
            <a:pPr marL="0" indent="0" algn="l">
              <a:buNone/>
            </a:pPr>
            <a:r>
              <a:rPr lang="ar-SA" b="1" u="sng" dirty="0" smtClean="0"/>
              <a:t> </a:t>
            </a:r>
            <a:r>
              <a:rPr lang="en-US" sz="2800" b="1" u="sng" dirty="0" smtClean="0"/>
              <a:t>Modifiable:</a:t>
            </a:r>
          </a:p>
          <a:p>
            <a:pPr marL="0" indent="0" algn="l" rtl="0">
              <a:buNone/>
            </a:pPr>
            <a:r>
              <a:rPr lang="en-US" sz="2800" dirty="0" smtClean="0"/>
              <a:t>1- Obesity </a:t>
            </a:r>
          </a:p>
          <a:p>
            <a:pPr marL="0" indent="0" algn="l" rtl="0">
              <a:buNone/>
            </a:pPr>
            <a:r>
              <a:rPr lang="en-US" sz="2800" dirty="0" smtClean="0"/>
              <a:t>2- Smoking </a:t>
            </a:r>
          </a:p>
          <a:p>
            <a:pPr marL="0" indent="0" algn="l" rtl="0">
              <a:buNone/>
            </a:pPr>
            <a:r>
              <a:rPr lang="en-US" sz="2800" dirty="0" smtClean="0"/>
              <a:t>3- Occupational hazards</a:t>
            </a:r>
          </a:p>
          <a:p>
            <a:pPr marL="0" indent="0" algn="l" rtl="0">
              <a:buNone/>
            </a:pPr>
            <a:r>
              <a:rPr lang="en-US" sz="2800" dirty="0" smtClean="0"/>
              <a:t>4- Deformity</a:t>
            </a:r>
          </a:p>
          <a:p>
            <a:pPr marL="0" indent="0" algn="l" rtl="0">
              <a:buNone/>
            </a:pPr>
            <a:r>
              <a:rPr lang="en-US" sz="2800" dirty="0" smtClean="0"/>
              <a:t>5- Previous injury </a:t>
            </a:r>
            <a:endParaRPr lang="ar-SA" sz="2800" dirty="0" smtClean="0"/>
          </a:p>
          <a:p>
            <a:endParaRPr lang="ar-SA" dirty="0"/>
          </a:p>
        </p:txBody>
      </p:sp>
      <p:sp>
        <p:nvSpPr>
          <p:cNvPr id="5" name="Content Placeholder 5"/>
          <p:cNvSpPr txBox="1">
            <a:spLocks/>
          </p:cNvSpPr>
          <p:nvPr/>
        </p:nvSpPr>
        <p:spPr>
          <a:xfrm>
            <a:off x="5105400" y="2133600"/>
            <a:ext cx="3200400" cy="2133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u="sng" dirty="0" smtClean="0"/>
              <a:t>Non-modifiable: </a:t>
            </a:r>
          </a:p>
          <a:p>
            <a:pPr marL="0" indent="0">
              <a:buFont typeface="Arial" pitchFamily="34" charset="0"/>
              <a:buNone/>
            </a:pPr>
            <a:r>
              <a:rPr lang="en-US" sz="2800" dirty="0" smtClean="0"/>
              <a:t>1- Genetics</a:t>
            </a:r>
          </a:p>
          <a:p>
            <a:pPr marL="0" indent="0">
              <a:buFont typeface="Arial" pitchFamily="34" charset="0"/>
              <a:buNone/>
            </a:pPr>
            <a:r>
              <a:rPr lang="en-US" sz="2800" dirty="0" smtClean="0"/>
              <a:t>2- Aging  </a:t>
            </a:r>
            <a:endParaRPr lang="en-US" sz="2800" dirty="0"/>
          </a:p>
        </p:txBody>
      </p:sp>
    </p:spTree>
    <p:extLst>
      <p:ext uri="{BB962C8B-B14F-4D97-AF65-F5344CB8AC3E}">
        <p14:creationId xmlns:p14="http://schemas.microsoft.com/office/powerpoint/2010/main" val="2908617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Classification</a:t>
            </a:r>
            <a:endParaRPr lang="en-US"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pic>
        <p:nvPicPr>
          <p:cNvPr id="4" name="Picture 2" descr="C:\Users\HP\Downloads\Back_pain_timescales_graphi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090987"/>
            <a:ext cx="8503920" cy="3395413"/>
          </a:xfrm>
          <a:prstGeom prst="rect">
            <a:avLst/>
          </a:prstGeom>
          <a:ln>
            <a:noFill/>
          </a:ln>
          <a:effectLst>
            <a:glow rad="63500">
              <a:schemeClr val="accent1">
                <a:satMod val="175000"/>
                <a:alpha val="40000"/>
              </a:schemeClr>
            </a:glow>
            <a:softEdge rad="112500"/>
          </a:effectLst>
          <a:extLst/>
        </p:spPr>
      </p:pic>
    </p:spTree>
    <p:extLst>
      <p:ext uri="{BB962C8B-B14F-4D97-AF65-F5344CB8AC3E}">
        <p14:creationId xmlns:p14="http://schemas.microsoft.com/office/powerpoint/2010/main" val="1214383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Classification</a:t>
            </a:r>
            <a:endParaRPr lang="en-US"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2600" dirty="0"/>
              <a:t>Back pain is classified as </a:t>
            </a:r>
            <a:r>
              <a:rPr lang="en-US" sz="2600" b="1" dirty="0">
                <a:solidFill>
                  <a:schemeClr val="accent1">
                    <a:lumMod val="60000"/>
                    <a:lumOff val="40000"/>
                  </a:schemeClr>
                </a:solidFill>
              </a:rPr>
              <a:t>Acute</a:t>
            </a:r>
            <a:r>
              <a:rPr lang="en-US" sz="2600" dirty="0">
                <a:solidFill>
                  <a:schemeClr val="accent1">
                    <a:lumMod val="60000"/>
                    <a:lumOff val="40000"/>
                  </a:schemeClr>
                </a:solidFill>
              </a:rPr>
              <a:t> </a:t>
            </a:r>
            <a:r>
              <a:rPr lang="en-US" sz="2600" dirty="0"/>
              <a:t>and </a:t>
            </a:r>
            <a:r>
              <a:rPr lang="en-US" sz="2600" b="1" dirty="0">
                <a:solidFill>
                  <a:schemeClr val="accent1">
                    <a:lumMod val="60000"/>
                    <a:lumOff val="40000"/>
                  </a:schemeClr>
                </a:solidFill>
              </a:rPr>
              <a:t>Chronic: </a:t>
            </a:r>
          </a:p>
          <a:p>
            <a:pPr marL="457200" indent="-457200"/>
            <a:r>
              <a:rPr lang="en-US" dirty="0" smtClean="0"/>
              <a:t>Acute </a:t>
            </a:r>
            <a:r>
              <a:rPr lang="en-US" dirty="0"/>
              <a:t>back pain is usually the result of an injury or a sudden jolt and can last from a few days to a few weeks; it is generally resolved within 6 to 12 weeks. </a:t>
            </a:r>
          </a:p>
          <a:p>
            <a:pPr marL="457200" indent="-457200"/>
            <a:r>
              <a:rPr lang="en-US" dirty="0" smtClean="0"/>
              <a:t>Back </a:t>
            </a:r>
            <a:r>
              <a:rPr lang="en-US" dirty="0"/>
              <a:t>pain becomes chronic when it persist for 3 to 6 months beyond the expected healing time. </a:t>
            </a:r>
            <a:endParaRPr lang="en-US" dirty="0" smtClean="0"/>
          </a:p>
          <a:p>
            <a:pPr marL="457200" indent="-457200"/>
            <a:r>
              <a:rPr lang="en-US" dirty="0" smtClean="0"/>
              <a:t>About </a:t>
            </a:r>
            <a:r>
              <a:rPr lang="en-US" dirty="0"/>
              <a:t>15% of low back pain cases progress from acute to </a:t>
            </a:r>
            <a:r>
              <a:rPr lang="en-US" dirty="0" smtClean="0"/>
              <a:t>chronic.</a:t>
            </a:r>
            <a:endParaRPr lang="ar-SA" dirty="0"/>
          </a:p>
          <a:p>
            <a:endParaRPr lang="en-US" dirty="0"/>
          </a:p>
        </p:txBody>
      </p:sp>
    </p:spTree>
    <p:extLst>
      <p:ext uri="{BB962C8B-B14F-4D97-AF65-F5344CB8AC3E}">
        <p14:creationId xmlns:p14="http://schemas.microsoft.com/office/powerpoint/2010/main" val="2264211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sz="4400"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Objectives</a:t>
            </a:r>
            <a:endParaRPr lang="en-US"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Content Placeholder 2"/>
          <p:cNvSpPr>
            <a:spLocks noGrp="1"/>
          </p:cNvSpPr>
          <p:nvPr>
            <p:ph idx="1"/>
          </p:nvPr>
        </p:nvSpPr>
        <p:spPr>
          <a:xfrm>
            <a:off x="76200" y="1600200"/>
            <a:ext cx="8686800" cy="4525963"/>
          </a:xfrm>
        </p:spPr>
        <p:txBody>
          <a:bodyPr/>
          <a:lstStyle/>
          <a:p>
            <a:pPr lvl="0"/>
            <a:endParaRPr lang="en-US" sz="2400" dirty="0" smtClean="0"/>
          </a:p>
          <a:p>
            <a:pPr lvl="0"/>
            <a:r>
              <a:rPr lang="en-US" sz="2400" dirty="0" smtClean="0"/>
              <a:t>Common causes of back pain.</a:t>
            </a:r>
          </a:p>
          <a:p>
            <a:pPr lvl="0"/>
            <a:r>
              <a:rPr lang="en-US" sz="2400" dirty="0" smtClean="0"/>
              <a:t>Diagnosis including History, Red Flags &amp; Examination.</a:t>
            </a:r>
          </a:p>
          <a:p>
            <a:pPr lvl="0"/>
            <a:r>
              <a:rPr lang="en-US" sz="2400" dirty="0" smtClean="0"/>
              <a:t>Brief comments on Mechanical, Inflammatory, Root nerve compression and Malignancy.</a:t>
            </a:r>
          </a:p>
          <a:p>
            <a:pPr lvl="0"/>
            <a:r>
              <a:rPr lang="en-US" sz="2400" dirty="0" smtClean="0"/>
              <a:t>Role of primary health care in management.</a:t>
            </a:r>
          </a:p>
          <a:p>
            <a:pPr lvl="0"/>
            <a:r>
              <a:rPr lang="en-US" sz="2400" dirty="0" smtClean="0"/>
              <a:t>When to refer to specialist.</a:t>
            </a:r>
          </a:p>
          <a:p>
            <a:pPr lvl="0"/>
            <a:r>
              <a:rPr lang="en-US" sz="2400" dirty="0" smtClean="0"/>
              <a:t>Prevention</a:t>
            </a:r>
            <a:r>
              <a:rPr lang="en-US" sz="2400" b="1" dirty="0" smtClean="0"/>
              <a:t> </a:t>
            </a:r>
            <a:r>
              <a:rPr lang="en-US" sz="2400" dirty="0" smtClean="0"/>
              <a:t>and Education.</a:t>
            </a:r>
          </a:p>
          <a:p>
            <a:endParaRPr lang="en-US" dirty="0"/>
          </a:p>
        </p:txBody>
      </p:sp>
    </p:spTree>
    <p:extLst>
      <p:ext uri="{BB962C8B-B14F-4D97-AF65-F5344CB8AC3E}">
        <p14:creationId xmlns:p14="http://schemas.microsoft.com/office/powerpoint/2010/main" val="2023645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marL="109728" indent="0" algn="ctr">
              <a:buNone/>
            </a:pPr>
            <a:r>
              <a:rPr lang="en-US" sz="4100" b="1" dirty="0">
                <a:solidFill>
                  <a:schemeClr val="tx2"/>
                </a:solidFill>
                <a:effectLst>
                  <a:outerShdw blurRad="31750" dist="25400" dir="5400000" algn="tl" rotWithShape="0">
                    <a:srgbClr val="000000">
                      <a:alpha val="25000"/>
                    </a:srgbClr>
                  </a:outerShdw>
                </a:effectLst>
                <a:latin typeface="+mj-lt"/>
                <a:ea typeface="+mj-ea"/>
                <a:cs typeface="+mj-cs"/>
              </a:rPr>
              <a:t>Diagnosis:</a:t>
            </a:r>
          </a:p>
          <a:p>
            <a:endParaRPr lang="en-US" dirty="0"/>
          </a:p>
          <a:p>
            <a:r>
              <a:rPr lang="en-US" dirty="0" smtClean="0"/>
              <a:t>History</a:t>
            </a:r>
          </a:p>
          <a:p>
            <a:r>
              <a:rPr lang="en-US" dirty="0" smtClean="0"/>
              <a:t>Red flags </a:t>
            </a:r>
          </a:p>
          <a:p>
            <a:r>
              <a:rPr lang="en-US" dirty="0" smtClean="0"/>
              <a:t>Physical examination</a:t>
            </a:r>
            <a:endParaRPr lang="en-US" dirty="0"/>
          </a:p>
        </p:txBody>
      </p:sp>
    </p:spTree>
    <p:extLst>
      <p:ext uri="{BB962C8B-B14F-4D97-AF65-F5344CB8AC3E}">
        <p14:creationId xmlns:p14="http://schemas.microsoft.com/office/powerpoint/2010/main" val="433033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History</a:t>
            </a:r>
            <a:endParaRPr lang="en-US"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Content Placeholder 2"/>
          <p:cNvSpPr>
            <a:spLocks noGrp="1"/>
          </p:cNvSpPr>
          <p:nvPr>
            <p:ph idx="1"/>
          </p:nvPr>
        </p:nvSpPr>
        <p:spPr>
          <a:xfrm>
            <a:off x="457200" y="1600200"/>
            <a:ext cx="8382000" cy="4525963"/>
          </a:xfrm>
        </p:spPr>
        <p:txBody>
          <a:bodyPr>
            <a:normAutofit/>
          </a:bodyPr>
          <a:lstStyle/>
          <a:p>
            <a:r>
              <a:rPr lang="en-US" dirty="0" smtClean="0"/>
              <a:t>The following points should be included during taking history of back pain:</a:t>
            </a:r>
          </a:p>
          <a:p>
            <a:endParaRPr lang="en-US" dirty="0"/>
          </a:p>
          <a:p>
            <a:pPr marL="0" indent="0">
              <a:buNone/>
            </a:pPr>
            <a:r>
              <a:rPr lang="en-US" dirty="0"/>
              <a:t>• The course of </a:t>
            </a:r>
            <a:r>
              <a:rPr lang="en-US" dirty="0" smtClean="0"/>
              <a:t>pain</a:t>
            </a:r>
            <a:endParaRPr lang="en-US" dirty="0"/>
          </a:p>
          <a:p>
            <a:pPr marL="0" indent="0">
              <a:buNone/>
            </a:pPr>
            <a:r>
              <a:rPr lang="en-US" dirty="0"/>
              <a:t>• </a:t>
            </a:r>
            <a:r>
              <a:rPr lang="en-US" dirty="0" smtClean="0"/>
              <a:t>Any evidence </a:t>
            </a:r>
            <a:r>
              <a:rPr lang="en-US" dirty="0"/>
              <a:t>of a systemic </a:t>
            </a:r>
            <a:r>
              <a:rPr lang="en-US" dirty="0" smtClean="0"/>
              <a:t>disease </a:t>
            </a:r>
            <a:endParaRPr lang="en-US" dirty="0"/>
          </a:p>
          <a:p>
            <a:pPr marL="0" indent="0">
              <a:buNone/>
            </a:pPr>
            <a:r>
              <a:rPr lang="en-US" dirty="0"/>
              <a:t>• </a:t>
            </a:r>
            <a:r>
              <a:rPr lang="en-US" dirty="0" smtClean="0"/>
              <a:t>Any evidence </a:t>
            </a:r>
            <a:r>
              <a:rPr lang="en-US" dirty="0"/>
              <a:t>of neurologic </a:t>
            </a:r>
            <a:r>
              <a:rPr lang="en-US" dirty="0" smtClean="0"/>
              <a:t>problems</a:t>
            </a:r>
            <a:endParaRPr lang="en-US" dirty="0"/>
          </a:p>
          <a:p>
            <a:pPr marL="0" indent="0">
              <a:buNone/>
            </a:pPr>
            <a:r>
              <a:rPr lang="en-US" dirty="0"/>
              <a:t>• Occupational </a:t>
            </a:r>
            <a:r>
              <a:rPr lang="en-US" dirty="0" smtClean="0"/>
              <a:t>history</a:t>
            </a:r>
            <a:endParaRPr lang="en-US" dirty="0"/>
          </a:p>
          <a:p>
            <a:pPr marL="0" indent="0">
              <a:buNone/>
            </a:pPr>
            <a:r>
              <a:rPr lang="en-US" dirty="0"/>
              <a:t>• Red </a:t>
            </a:r>
            <a:r>
              <a:rPr lang="en-US" dirty="0" smtClean="0"/>
              <a:t>flags</a:t>
            </a:r>
            <a:endParaRPr lang="en-US" dirty="0"/>
          </a:p>
          <a:p>
            <a:endParaRPr lang="en-US" dirty="0"/>
          </a:p>
        </p:txBody>
      </p:sp>
    </p:spTree>
    <p:extLst>
      <p:ext uri="{BB962C8B-B14F-4D97-AF65-F5344CB8AC3E}">
        <p14:creationId xmlns:p14="http://schemas.microsoft.com/office/powerpoint/2010/main" val="522933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153400" cy="1143000"/>
          </a:xfrm>
        </p:spPr>
        <p:txBody>
          <a:bodyPr>
            <a:normAutofit/>
          </a:bodyPr>
          <a:lstStyle/>
          <a:p>
            <a:pPr algn="ct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Red</a:t>
            </a:r>
            <a:r>
              <a:rPr lang="en-US" sz="4000" dirty="0" smtClean="0"/>
              <a:t> </a:t>
            </a: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flags</a:t>
            </a:r>
            <a:r>
              <a:rPr lang="en-US" sz="4000" dirty="0" smtClean="0"/>
              <a:t> </a:t>
            </a:r>
            <a:r>
              <a:rPr lang="en-US" sz="3600" dirty="0" smtClean="0"/>
              <a:t>of back pain:</a:t>
            </a:r>
            <a:endParaRPr lang="en-US" sz="3600" dirty="0"/>
          </a:p>
        </p:txBody>
      </p:sp>
      <p:sp>
        <p:nvSpPr>
          <p:cNvPr id="3" name="Content Placeholder 2"/>
          <p:cNvSpPr>
            <a:spLocks noGrp="1"/>
          </p:cNvSpPr>
          <p:nvPr>
            <p:ph idx="1"/>
          </p:nvPr>
        </p:nvSpPr>
        <p:spPr>
          <a:xfrm>
            <a:off x="457200" y="1371600"/>
            <a:ext cx="8229600" cy="4953000"/>
          </a:xfrm>
        </p:spPr>
        <p:txBody>
          <a:bodyPr>
            <a:normAutofit fontScale="92500" lnSpcReduction="10000"/>
          </a:bodyPr>
          <a:lstStyle/>
          <a:p>
            <a:r>
              <a:rPr lang="en-US" sz="3000" dirty="0" smtClean="0"/>
              <a:t>Age &gt; 50 y</a:t>
            </a:r>
          </a:p>
          <a:p>
            <a:r>
              <a:rPr lang="en-US" sz="3000" dirty="0" smtClean="0"/>
              <a:t>Progression of symptoms</a:t>
            </a:r>
          </a:p>
          <a:p>
            <a:r>
              <a:rPr lang="en-US" sz="3000" dirty="0" smtClean="0"/>
              <a:t>Immunosuppression</a:t>
            </a:r>
          </a:p>
          <a:p>
            <a:r>
              <a:rPr lang="en-US" sz="3000" dirty="0" smtClean="0"/>
              <a:t>Unintentional weight loss</a:t>
            </a:r>
          </a:p>
          <a:p>
            <a:r>
              <a:rPr lang="en-US" sz="3000" dirty="0" smtClean="0"/>
              <a:t>History of trauma</a:t>
            </a:r>
          </a:p>
          <a:p>
            <a:r>
              <a:rPr lang="en-US" sz="3000" dirty="0" smtClean="0"/>
              <a:t>History of cancer</a:t>
            </a:r>
          </a:p>
          <a:p>
            <a:r>
              <a:rPr lang="en-US" sz="3000" dirty="0" smtClean="0"/>
              <a:t>Osteoporosis</a:t>
            </a:r>
          </a:p>
          <a:p>
            <a:r>
              <a:rPr lang="en-US" sz="3000" dirty="0" smtClean="0"/>
              <a:t>Focal neurologic deficit</a:t>
            </a:r>
          </a:p>
          <a:p>
            <a:r>
              <a:rPr lang="en-US" sz="3000" dirty="0" smtClean="0"/>
              <a:t>IV drug use</a:t>
            </a:r>
          </a:p>
          <a:p>
            <a:r>
              <a:rPr lang="en-US" sz="3000" dirty="0" smtClean="0"/>
              <a:t>Steroid use</a:t>
            </a:r>
          </a:p>
          <a:p>
            <a:endParaRPr lang="en-US" dirty="0" smtClean="0"/>
          </a:p>
        </p:txBody>
      </p:sp>
    </p:spTree>
    <p:extLst>
      <p:ext uri="{BB962C8B-B14F-4D97-AF65-F5344CB8AC3E}">
        <p14:creationId xmlns:p14="http://schemas.microsoft.com/office/powerpoint/2010/main" val="2819067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38400"/>
            <a:ext cx="8229600" cy="1143000"/>
          </a:xfrm>
        </p:spPr>
        <p:txBody>
          <a:bodyPr/>
          <a:lstStyle/>
          <a:p>
            <a:pPr algn="ctr"/>
            <a:r>
              <a:rPr lang="en-US" dirty="0" smtClean="0"/>
              <a:t>Physical examination</a:t>
            </a:r>
            <a:endParaRPr lang="en-US" dirty="0"/>
          </a:p>
        </p:txBody>
      </p:sp>
    </p:spTree>
    <p:extLst>
      <p:ext uri="{BB962C8B-B14F-4D97-AF65-F5344CB8AC3E}">
        <p14:creationId xmlns:p14="http://schemas.microsoft.com/office/powerpoint/2010/main" val="2093685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671022" cy="914400"/>
          </a:xfrm>
        </p:spPr>
        <p:txBody>
          <a:bodyPr>
            <a:normAutofit/>
          </a:bodyPr>
          <a:lstStyle/>
          <a:p>
            <a:r>
              <a:rPr lang="en-US" sz="2800" dirty="0" smtClean="0"/>
              <a:t>Examination of back including lower limp </a:t>
            </a:r>
            <a:endParaRPr lang="en-US" sz="2800" dirty="0"/>
          </a:p>
        </p:txBody>
      </p:sp>
      <p:sp>
        <p:nvSpPr>
          <p:cNvPr id="4" name="TextBox 3"/>
          <p:cNvSpPr txBox="1"/>
          <p:nvPr/>
        </p:nvSpPr>
        <p:spPr>
          <a:xfrm>
            <a:off x="381000" y="1517978"/>
            <a:ext cx="8382000" cy="1631216"/>
          </a:xfrm>
          <a:prstGeom prst="rect">
            <a:avLst/>
          </a:prstGeom>
          <a:noFill/>
        </p:spPr>
        <p:txBody>
          <a:bodyPr wrap="square" rtlCol="0">
            <a:spAutoFit/>
          </a:bodyPr>
          <a:lstStyle/>
          <a:p>
            <a:pPr marL="342900" indent="-342900">
              <a:buFont typeface="Courier New" pitchFamily="49" charset="0"/>
              <a:buChar char="o"/>
            </a:pPr>
            <a:r>
              <a:rPr lang="en-US" sz="2000" dirty="0"/>
              <a:t>The patient should be </a:t>
            </a:r>
            <a:r>
              <a:rPr lang="en-US" sz="2000" b="1" dirty="0">
                <a:solidFill>
                  <a:schemeClr val="accent1">
                    <a:lumMod val="60000"/>
                    <a:lumOff val="40000"/>
                  </a:schemeClr>
                </a:solidFill>
              </a:rPr>
              <a:t>standing</a:t>
            </a:r>
            <a:r>
              <a:rPr lang="en-US" sz="2000" dirty="0">
                <a:solidFill>
                  <a:schemeClr val="accent1">
                    <a:lumMod val="60000"/>
                    <a:lumOff val="40000"/>
                  </a:schemeClr>
                </a:solidFill>
              </a:rPr>
              <a:t>. </a:t>
            </a:r>
            <a:endParaRPr lang="en-US" sz="2000" dirty="0" smtClean="0">
              <a:solidFill>
                <a:schemeClr val="accent1">
                  <a:lumMod val="60000"/>
                  <a:lumOff val="40000"/>
                </a:schemeClr>
              </a:solidFill>
            </a:endParaRPr>
          </a:p>
          <a:p>
            <a:pPr marL="342900" indent="-342900">
              <a:buFont typeface="Courier New" pitchFamily="49" charset="0"/>
              <a:buChar char="o"/>
            </a:pPr>
            <a:r>
              <a:rPr lang="en-US" sz="2000" dirty="0" smtClean="0"/>
              <a:t>Start </a:t>
            </a:r>
            <a:r>
              <a:rPr lang="en-US" sz="2000" dirty="0"/>
              <a:t>by examining the patient </a:t>
            </a:r>
            <a:r>
              <a:rPr lang="en-US" sz="2000" dirty="0">
                <a:solidFill>
                  <a:schemeClr val="accent1">
                    <a:lumMod val="60000"/>
                    <a:lumOff val="40000"/>
                  </a:schemeClr>
                </a:solidFill>
              </a:rPr>
              <a:t>from behind</a:t>
            </a:r>
            <a:r>
              <a:rPr lang="en-US" sz="2000" dirty="0"/>
              <a:t>, </a:t>
            </a:r>
            <a:r>
              <a:rPr lang="en-US" sz="2000" b="1" dirty="0"/>
              <a:t>looking</a:t>
            </a:r>
            <a:r>
              <a:rPr lang="en-US" sz="2000" dirty="0"/>
              <a:t> for any obvious abnormalities such as </a:t>
            </a:r>
            <a:r>
              <a:rPr lang="en-US" sz="2000" b="1" dirty="0"/>
              <a:t>scars</a:t>
            </a:r>
            <a:r>
              <a:rPr lang="en-US" sz="2000" dirty="0"/>
              <a:t>. Also </a:t>
            </a:r>
            <a:r>
              <a:rPr lang="en-US" sz="2000" b="1" dirty="0" smtClean="0"/>
              <a:t>note the muscle bulk </a:t>
            </a:r>
            <a:r>
              <a:rPr lang="en-US" sz="2000" dirty="0" smtClean="0"/>
              <a:t>and </a:t>
            </a:r>
            <a:r>
              <a:rPr lang="en-US" sz="2000" dirty="0"/>
              <a:t>any </a:t>
            </a:r>
            <a:r>
              <a:rPr lang="en-US" sz="2000" dirty="0" smtClean="0"/>
              <a:t>   </a:t>
            </a:r>
            <a:r>
              <a:rPr lang="en-US" sz="2000" b="1" dirty="0" smtClean="0"/>
              <a:t>wasting</a:t>
            </a:r>
            <a:r>
              <a:rPr lang="en-US" sz="2000" dirty="0"/>
              <a:t> </a:t>
            </a:r>
            <a:r>
              <a:rPr lang="en-US" sz="2000" dirty="0" smtClean="0"/>
              <a:t>, </a:t>
            </a:r>
            <a:r>
              <a:rPr lang="en-US" sz="2000" b="1" dirty="0" smtClean="0"/>
              <a:t>symmetry</a:t>
            </a:r>
            <a:r>
              <a:rPr lang="en-US" sz="2000" dirty="0" smtClean="0"/>
              <a:t> </a:t>
            </a:r>
            <a:r>
              <a:rPr lang="en-US" sz="2000" dirty="0"/>
              <a:t>of each side and look for any scoliosis. </a:t>
            </a:r>
            <a:endParaRPr lang="en-US" sz="2000" dirty="0" smtClean="0"/>
          </a:p>
          <a:p>
            <a:pPr marL="342900" indent="-342900">
              <a:buFont typeface="Courier New" pitchFamily="49" charset="0"/>
              <a:buChar char="o"/>
            </a:pPr>
            <a:r>
              <a:rPr lang="en-US" sz="2000" dirty="0" smtClean="0"/>
              <a:t>Look  </a:t>
            </a:r>
            <a:r>
              <a:rPr lang="en-US" sz="2000" dirty="0" smtClean="0">
                <a:solidFill>
                  <a:schemeClr val="accent1">
                    <a:lumMod val="60000"/>
                    <a:lumOff val="40000"/>
                  </a:schemeClr>
                </a:solidFill>
              </a:rPr>
              <a:t>from </a:t>
            </a:r>
            <a:r>
              <a:rPr lang="en-US" sz="2000" dirty="0">
                <a:solidFill>
                  <a:schemeClr val="accent1">
                    <a:lumMod val="60000"/>
                    <a:lumOff val="40000"/>
                  </a:schemeClr>
                </a:solidFill>
              </a:rPr>
              <a:t>the side </a:t>
            </a:r>
            <a:r>
              <a:rPr lang="en-US" sz="2000" dirty="0"/>
              <a:t>to check for the normal </a:t>
            </a:r>
            <a:r>
              <a:rPr lang="en-US" sz="2000" b="1" dirty="0"/>
              <a:t>curvatures of the </a:t>
            </a:r>
            <a:r>
              <a:rPr lang="en-US" sz="2000" b="1" dirty="0" smtClean="0"/>
              <a:t>spine.</a:t>
            </a:r>
            <a:endParaRPr lang="en-US" sz="2000" dirty="0"/>
          </a:p>
        </p:txBody>
      </p:sp>
      <p:pic>
        <p:nvPicPr>
          <p:cNvPr id="5" name="Picture 4"/>
          <p:cNvPicPr>
            <a:picLocks noChangeAspect="1"/>
          </p:cNvPicPr>
          <p:nvPr/>
        </p:nvPicPr>
        <p:blipFill>
          <a:blip r:embed="rId3"/>
          <a:stretch>
            <a:fillRect/>
          </a:stretch>
        </p:blipFill>
        <p:spPr>
          <a:xfrm>
            <a:off x="1671209" y="4038600"/>
            <a:ext cx="2443591" cy="2526943"/>
          </a:xfrm>
          <a:prstGeom prst="rect">
            <a:avLst/>
          </a:prstGeom>
        </p:spPr>
      </p:pic>
      <p:pic>
        <p:nvPicPr>
          <p:cNvPr id="6" name="Picture 5"/>
          <p:cNvPicPr>
            <a:picLocks noChangeAspect="1"/>
          </p:cNvPicPr>
          <p:nvPr/>
        </p:nvPicPr>
        <p:blipFill>
          <a:blip r:embed="rId4"/>
          <a:stretch>
            <a:fillRect/>
          </a:stretch>
        </p:blipFill>
        <p:spPr>
          <a:xfrm>
            <a:off x="5003800" y="4053107"/>
            <a:ext cx="2463800" cy="2487393"/>
          </a:xfrm>
          <a:prstGeom prst="rect">
            <a:avLst/>
          </a:prstGeom>
        </p:spPr>
      </p:pic>
      <p:pic>
        <p:nvPicPr>
          <p:cNvPr id="7" name="Picture 6"/>
          <p:cNvPicPr>
            <a:picLocks noChangeAspect="1"/>
          </p:cNvPicPr>
          <p:nvPr/>
        </p:nvPicPr>
        <p:blipFill>
          <a:blip r:embed="rId5"/>
          <a:stretch>
            <a:fillRect/>
          </a:stretch>
        </p:blipFill>
        <p:spPr>
          <a:xfrm>
            <a:off x="1655064" y="6548988"/>
            <a:ext cx="2459736" cy="309012"/>
          </a:xfrm>
          <a:prstGeom prst="rect">
            <a:avLst/>
          </a:prstGeom>
        </p:spPr>
      </p:pic>
      <p:pic>
        <p:nvPicPr>
          <p:cNvPr id="8" name="Picture 7"/>
          <p:cNvPicPr>
            <a:picLocks noChangeAspect="1"/>
          </p:cNvPicPr>
          <p:nvPr/>
        </p:nvPicPr>
        <p:blipFill>
          <a:blip r:embed="rId6"/>
          <a:stretch>
            <a:fillRect/>
          </a:stretch>
        </p:blipFill>
        <p:spPr>
          <a:xfrm>
            <a:off x="5003800" y="6509905"/>
            <a:ext cx="2463800" cy="342900"/>
          </a:xfrm>
          <a:prstGeom prst="rect">
            <a:avLst/>
          </a:prstGeom>
        </p:spPr>
      </p:pic>
    </p:spTree>
    <p:extLst>
      <p:ext uri="{BB962C8B-B14F-4D97-AF65-F5344CB8AC3E}">
        <p14:creationId xmlns:p14="http://schemas.microsoft.com/office/powerpoint/2010/main" val="21121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28600" y="1037586"/>
            <a:ext cx="8763000" cy="2554545"/>
          </a:xfrm>
          <a:prstGeom prst="rect">
            <a:avLst/>
          </a:prstGeom>
        </p:spPr>
        <p:txBody>
          <a:bodyPr wrap="square">
            <a:spAutoFit/>
          </a:bodyPr>
          <a:lstStyle/>
          <a:p>
            <a:pPr marL="342900" indent="-342900">
              <a:buFont typeface="Courier New" pitchFamily="49" charset="0"/>
              <a:buChar char="o"/>
            </a:pPr>
            <a:r>
              <a:rPr lang="en-US" sz="2000" dirty="0"/>
              <a:t>Now feel the areas around the spine. Feel along the entire length of the </a:t>
            </a:r>
            <a:r>
              <a:rPr lang="en-US" sz="2000" dirty="0" smtClean="0"/>
              <a:t>spine, palpating </a:t>
            </a:r>
            <a:r>
              <a:rPr lang="en-US" sz="2000" dirty="0"/>
              <a:t>each </a:t>
            </a:r>
            <a:r>
              <a:rPr lang="en-US" sz="2000" dirty="0" err="1"/>
              <a:t>spinous</a:t>
            </a:r>
            <a:r>
              <a:rPr lang="en-US" sz="2000" dirty="0"/>
              <a:t> process and checking with the patient for any tenderness</a:t>
            </a:r>
            <a:r>
              <a:rPr lang="en-US" sz="2000" dirty="0" smtClean="0"/>
              <a:t>.</a:t>
            </a:r>
          </a:p>
          <a:p>
            <a:endParaRPr lang="en-US" sz="2000" dirty="0"/>
          </a:p>
          <a:p>
            <a:pPr marL="342900" indent="-342900">
              <a:buFont typeface="Courier New" pitchFamily="49" charset="0"/>
              <a:buChar char="o"/>
            </a:pPr>
            <a:r>
              <a:rPr lang="en-US" sz="2000" dirty="0" smtClean="0"/>
              <a:t> Then </a:t>
            </a:r>
            <a:r>
              <a:rPr lang="en-US" sz="2000" dirty="0"/>
              <a:t>palpate the sacroiliac joints and finally the </a:t>
            </a:r>
            <a:r>
              <a:rPr lang="en-US" sz="2000" dirty="0" err="1"/>
              <a:t>paraspinal</a:t>
            </a:r>
            <a:r>
              <a:rPr lang="en-US" sz="2000" dirty="0"/>
              <a:t> muscles. </a:t>
            </a:r>
            <a:endParaRPr lang="en-US" sz="2000" dirty="0" smtClean="0"/>
          </a:p>
          <a:p>
            <a:endParaRPr lang="en-US" sz="2000" dirty="0" smtClean="0"/>
          </a:p>
          <a:p>
            <a:r>
              <a:rPr lang="en-US" sz="2000" dirty="0" smtClean="0"/>
              <a:t>As </a:t>
            </a:r>
            <a:r>
              <a:rPr lang="en-US" sz="2000" dirty="0"/>
              <a:t>it is difficult to observe the patient’s face for signs of discomfort, you should regularly ask them if what you are doing is painful.</a:t>
            </a:r>
          </a:p>
        </p:txBody>
      </p:sp>
      <p:pic>
        <p:nvPicPr>
          <p:cNvPr id="4" name="Picture 3"/>
          <p:cNvPicPr>
            <a:picLocks noChangeAspect="1"/>
          </p:cNvPicPr>
          <p:nvPr/>
        </p:nvPicPr>
        <p:blipFill>
          <a:blip r:embed="rId3"/>
          <a:stretch>
            <a:fillRect/>
          </a:stretch>
        </p:blipFill>
        <p:spPr>
          <a:xfrm>
            <a:off x="3200400" y="3962400"/>
            <a:ext cx="2971799" cy="2895600"/>
          </a:xfrm>
          <a:prstGeom prst="rect">
            <a:avLst/>
          </a:prstGeom>
        </p:spPr>
      </p:pic>
      <p:pic>
        <p:nvPicPr>
          <p:cNvPr id="5" name="Picture 4"/>
          <p:cNvPicPr>
            <a:picLocks noChangeAspect="1"/>
          </p:cNvPicPr>
          <p:nvPr/>
        </p:nvPicPr>
        <p:blipFill>
          <a:blip r:embed="rId4"/>
          <a:stretch>
            <a:fillRect/>
          </a:stretch>
        </p:blipFill>
        <p:spPr>
          <a:xfrm>
            <a:off x="3200400" y="6477000"/>
            <a:ext cx="2971800" cy="381000"/>
          </a:xfrm>
          <a:prstGeom prst="rect">
            <a:avLst/>
          </a:prstGeom>
        </p:spPr>
      </p:pic>
    </p:spTree>
    <p:extLst>
      <p:ext uri="{BB962C8B-B14F-4D97-AF65-F5344CB8AC3E}">
        <p14:creationId xmlns:p14="http://schemas.microsoft.com/office/powerpoint/2010/main" val="77233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583563" y="699438"/>
            <a:ext cx="8382000" cy="3231654"/>
          </a:xfrm>
          <a:prstGeom prst="rect">
            <a:avLst/>
          </a:prstGeom>
        </p:spPr>
        <p:txBody>
          <a:bodyPr wrap="square">
            <a:spAutoFit/>
          </a:bodyPr>
          <a:lstStyle/>
          <a:p>
            <a:r>
              <a:rPr lang="en-US" sz="2400" dirty="0"/>
              <a:t>Movements of the spine are all performed actively. </a:t>
            </a:r>
            <a:endParaRPr lang="en-US" sz="2400" dirty="0" smtClean="0"/>
          </a:p>
          <a:p>
            <a:endParaRPr lang="en-US" sz="2000" dirty="0" smtClean="0"/>
          </a:p>
          <a:p>
            <a:pPr marL="342900" indent="-342900">
              <a:buFont typeface="Courier New" pitchFamily="49" charset="0"/>
              <a:buChar char="o"/>
            </a:pPr>
            <a:r>
              <a:rPr lang="en-US" sz="2000" dirty="0" smtClean="0"/>
              <a:t>The </a:t>
            </a:r>
            <a:r>
              <a:rPr lang="en-US" sz="2000" dirty="0"/>
              <a:t>first movements which are examined are lumbar flexion, extension and lateral flexion</a:t>
            </a:r>
            <a:r>
              <a:rPr lang="en-US" sz="2000" dirty="0" smtClean="0"/>
              <a:t>.</a:t>
            </a:r>
          </a:p>
          <a:p>
            <a:pPr marL="342900" indent="-342900">
              <a:buFont typeface="Courier New" pitchFamily="49" charset="0"/>
              <a:buChar char="o"/>
            </a:pPr>
            <a:endParaRPr lang="en-US" sz="2000" dirty="0"/>
          </a:p>
          <a:p>
            <a:pPr marL="342900" indent="-342900">
              <a:buFont typeface="Courier New" pitchFamily="49" charset="0"/>
              <a:buChar char="o"/>
            </a:pPr>
            <a:r>
              <a:rPr lang="en-US" sz="2000" dirty="0" smtClean="0"/>
              <a:t> </a:t>
            </a:r>
            <a:r>
              <a:rPr lang="en-US" sz="2000" dirty="0"/>
              <a:t>Flexion and extension are checked by asking the patient to try and touch their toes (flexion) and then lean backwards (extension)</a:t>
            </a:r>
            <a:r>
              <a:rPr lang="en-US" sz="2000" dirty="0" smtClean="0"/>
              <a:t>.</a:t>
            </a:r>
          </a:p>
          <a:p>
            <a:pPr marL="342900" indent="-342900">
              <a:buFont typeface="Courier New" pitchFamily="49" charset="0"/>
              <a:buChar char="o"/>
            </a:pPr>
            <a:endParaRPr lang="en-US" sz="2000" dirty="0" smtClean="0"/>
          </a:p>
          <a:p>
            <a:pPr marL="342900" indent="-342900">
              <a:buFont typeface="Courier New" pitchFamily="49" charset="0"/>
              <a:buChar char="o"/>
            </a:pPr>
            <a:r>
              <a:rPr lang="en-US" sz="2000" dirty="0" smtClean="0"/>
              <a:t>Lateral </a:t>
            </a:r>
            <a:r>
              <a:rPr lang="en-US" sz="2000" dirty="0"/>
              <a:t>flexion is examined by asking the patient to run their hand down the outside of their leg.</a:t>
            </a:r>
          </a:p>
        </p:txBody>
      </p:sp>
      <p:pic>
        <p:nvPicPr>
          <p:cNvPr id="4" name="Picture 3"/>
          <p:cNvPicPr>
            <a:picLocks noChangeAspect="1"/>
          </p:cNvPicPr>
          <p:nvPr/>
        </p:nvPicPr>
        <p:blipFill>
          <a:blip r:embed="rId3"/>
          <a:stretch>
            <a:fillRect/>
          </a:stretch>
        </p:blipFill>
        <p:spPr>
          <a:xfrm>
            <a:off x="915296" y="4054203"/>
            <a:ext cx="2286000" cy="2727597"/>
          </a:xfrm>
          <a:prstGeom prst="rect">
            <a:avLst/>
          </a:prstGeom>
        </p:spPr>
      </p:pic>
      <p:pic>
        <p:nvPicPr>
          <p:cNvPr id="5" name="Picture 4"/>
          <p:cNvPicPr>
            <a:picLocks noChangeAspect="1"/>
          </p:cNvPicPr>
          <p:nvPr/>
        </p:nvPicPr>
        <p:blipFill>
          <a:blip r:embed="rId4"/>
          <a:stretch>
            <a:fillRect/>
          </a:stretch>
        </p:blipFill>
        <p:spPr>
          <a:xfrm>
            <a:off x="914400" y="6502400"/>
            <a:ext cx="2273300" cy="279400"/>
          </a:xfrm>
          <a:prstGeom prst="rect">
            <a:avLst/>
          </a:prstGeom>
        </p:spPr>
      </p:pic>
      <p:pic>
        <p:nvPicPr>
          <p:cNvPr id="6" name="Picture 5"/>
          <p:cNvPicPr>
            <a:picLocks noChangeAspect="1"/>
          </p:cNvPicPr>
          <p:nvPr/>
        </p:nvPicPr>
        <p:blipFill>
          <a:blip r:embed="rId5"/>
          <a:stretch>
            <a:fillRect/>
          </a:stretch>
        </p:blipFill>
        <p:spPr>
          <a:xfrm>
            <a:off x="3733800" y="4054203"/>
            <a:ext cx="2362200" cy="2727597"/>
          </a:xfrm>
          <a:prstGeom prst="rect">
            <a:avLst/>
          </a:prstGeom>
        </p:spPr>
      </p:pic>
      <p:pic>
        <p:nvPicPr>
          <p:cNvPr id="7" name="Picture 6"/>
          <p:cNvPicPr>
            <a:picLocks noChangeAspect="1"/>
          </p:cNvPicPr>
          <p:nvPr/>
        </p:nvPicPr>
        <p:blipFill>
          <a:blip r:embed="rId6"/>
          <a:stretch>
            <a:fillRect/>
          </a:stretch>
        </p:blipFill>
        <p:spPr>
          <a:xfrm>
            <a:off x="3733800" y="6451600"/>
            <a:ext cx="2374900" cy="330200"/>
          </a:xfrm>
          <a:prstGeom prst="rect">
            <a:avLst/>
          </a:prstGeom>
        </p:spPr>
      </p:pic>
      <p:pic>
        <p:nvPicPr>
          <p:cNvPr id="8" name="Picture 7"/>
          <p:cNvPicPr>
            <a:picLocks noChangeAspect="1"/>
          </p:cNvPicPr>
          <p:nvPr/>
        </p:nvPicPr>
        <p:blipFill>
          <a:blip r:embed="rId7"/>
          <a:stretch>
            <a:fillRect/>
          </a:stretch>
        </p:blipFill>
        <p:spPr>
          <a:xfrm>
            <a:off x="6553201" y="4054203"/>
            <a:ext cx="2286000" cy="2727597"/>
          </a:xfrm>
          <a:prstGeom prst="rect">
            <a:avLst/>
          </a:prstGeom>
        </p:spPr>
      </p:pic>
      <p:pic>
        <p:nvPicPr>
          <p:cNvPr id="9" name="Picture 8"/>
          <p:cNvPicPr>
            <a:picLocks noChangeAspect="1"/>
          </p:cNvPicPr>
          <p:nvPr/>
        </p:nvPicPr>
        <p:blipFill>
          <a:blip r:embed="rId8"/>
          <a:stretch>
            <a:fillRect/>
          </a:stretch>
        </p:blipFill>
        <p:spPr>
          <a:xfrm>
            <a:off x="6553199" y="6350000"/>
            <a:ext cx="2286001" cy="431800"/>
          </a:xfrm>
          <a:prstGeom prst="rect">
            <a:avLst/>
          </a:prstGeom>
        </p:spPr>
      </p:pic>
    </p:spTree>
    <p:extLst>
      <p:ext uri="{BB962C8B-B14F-4D97-AF65-F5344CB8AC3E}">
        <p14:creationId xmlns:p14="http://schemas.microsoft.com/office/powerpoint/2010/main" val="86155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631427" y="1395093"/>
            <a:ext cx="7848600" cy="1015663"/>
          </a:xfrm>
          <a:prstGeom prst="rect">
            <a:avLst/>
          </a:prstGeom>
        </p:spPr>
        <p:txBody>
          <a:bodyPr wrap="square">
            <a:spAutoFit/>
          </a:bodyPr>
          <a:lstStyle/>
          <a:p>
            <a:r>
              <a:rPr lang="en-US" sz="2000" dirty="0"/>
              <a:t>The last movement to assess is thoracic rotation. For this the patient should be sat on the edge of the bed to fix the pelvis then ask the patient to turn to each side.</a:t>
            </a:r>
          </a:p>
        </p:txBody>
      </p:sp>
      <p:pic>
        <p:nvPicPr>
          <p:cNvPr id="4" name="Picture 3"/>
          <p:cNvPicPr>
            <a:picLocks noChangeAspect="1"/>
          </p:cNvPicPr>
          <p:nvPr/>
        </p:nvPicPr>
        <p:blipFill>
          <a:blip r:embed="rId3"/>
          <a:stretch>
            <a:fillRect/>
          </a:stretch>
        </p:blipFill>
        <p:spPr>
          <a:xfrm>
            <a:off x="1729758" y="2710973"/>
            <a:ext cx="2537442" cy="3276600"/>
          </a:xfrm>
          <a:prstGeom prst="rect">
            <a:avLst/>
          </a:prstGeom>
        </p:spPr>
      </p:pic>
      <p:pic>
        <p:nvPicPr>
          <p:cNvPr id="5" name="Picture 4"/>
          <p:cNvPicPr>
            <a:picLocks noChangeAspect="1"/>
          </p:cNvPicPr>
          <p:nvPr/>
        </p:nvPicPr>
        <p:blipFill>
          <a:blip r:embed="rId4"/>
          <a:stretch>
            <a:fillRect/>
          </a:stretch>
        </p:blipFill>
        <p:spPr>
          <a:xfrm>
            <a:off x="1776216" y="5926710"/>
            <a:ext cx="2490983" cy="350842"/>
          </a:xfrm>
          <a:prstGeom prst="rect">
            <a:avLst/>
          </a:prstGeom>
        </p:spPr>
      </p:pic>
      <p:pic>
        <p:nvPicPr>
          <p:cNvPr id="6" name="Picture 5"/>
          <p:cNvPicPr>
            <a:picLocks noChangeAspect="1"/>
          </p:cNvPicPr>
          <p:nvPr/>
        </p:nvPicPr>
        <p:blipFill>
          <a:blip r:embed="rId5"/>
          <a:stretch>
            <a:fillRect/>
          </a:stretch>
        </p:blipFill>
        <p:spPr>
          <a:xfrm>
            <a:off x="5105401" y="2710973"/>
            <a:ext cx="2468319" cy="3566579"/>
          </a:xfrm>
          <a:prstGeom prst="rect">
            <a:avLst/>
          </a:prstGeom>
        </p:spPr>
      </p:pic>
      <p:pic>
        <p:nvPicPr>
          <p:cNvPr id="7" name="Picture 6"/>
          <p:cNvPicPr>
            <a:picLocks noChangeAspect="1"/>
          </p:cNvPicPr>
          <p:nvPr/>
        </p:nvPicPr>
        <p:blipFill>
          <a:blip r:embed="rId6"/>
          <a:stretch>
            <a:fillRect/>
          </a:stretch>
        </p:blipFill>
        <p:spPr>
          <a:xfrm>
            <a:off x="5105400" y="5926710"/>
            <a:ext cx="2468320" cy="336067"/>
          </a:xfrm>
          <a:prstGeom prst="rect">
            <a:avLst/>
          </a:prstGeom>
        </p:spPr>
      </p:pic>
    </p:spTree>
    <p:extLst>
      <p:ext uri="{BB962C8B-B14F-4D97-AF65-F5344CB8AC3E}">
        <p14:creationId xmlns:p14="http://schemas.microsoft.com/office/powerpoint/2010/main" val="179826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631427" y="698064"/>
            <a:ext cx="8184446" cy="1200329"/>
          </a:xfrm>
          <a:prstGeom prst="rect">
            <a:avLst/>
          </a:prstGeom>
        </p:spPr>
        <p:txBody>
          <a:bodyPr wrap="square">
            <a:spAutoFit/>
          </a:bodyPr>
          <a:lstStyle/>
          <a:p>
            <a:pPr marL="342900" indent="-342900">
              <a:buFont typeface="Courier New" pitchFamily="49" charset="0"/>
              <a:buChar char="o"/>
            </a:pPr>
            <a:r>
              <a:rPr lang="en-US" sz="2400" dirty="0"/>
              <a:t>Now ask the patient to lie flat on the bed. </a:t>
            </a:r>
            <a:endParaRPr lang="en-US" sz="2400" dirty="0" smtClean="0"/>
          </a:p>
          <a:p>
            <a:pPr marL="342900" indent="-342900">
              <a:buFont typeface="Courier New" pitchFamily="49" charset="0"/>
              <a:buChar char="o"/>
            </a:pPr>
            <a:r>
              <a:rPr lang="en-US" sz="2400" dirty="0" smtClean="0"/>
              <a:t>Perform </a:t>
            </a:r>
            <a:r>
              <a:rPr lang="en-US" sz="2400" dirty="0"/>
              <a:t>a straight leg raise which assesses for nerve entrapment such as sciatica.</a:t>
            </a:r>
          </a:p>
        </p:txBody>
      </p:sp>
      <p:pic>
        <p:nvPicPr>
          <p:cNvPr id="4" name="Picture 3"/>
          <p:cNvPicPr>
            <a:picLocks noChangeAspect="1"/>
          </p:cNvPicPr>
          <p:nvPr/>
        </p:nvPicPr>
        <p:blipFill>
          <a:blip r:embed="rId3"/>
          <a:stretch>
            <a:fillRect/>
          </a:stretch>
        </p:blipFill>
        <p:spPr>
          <a:xfrm>
            <a:off x="2209800" y="2079415"/>
            <a:ext cx="3429000" cy="2534009"/>
          </a:xfrm>
          <a:prstGeom prst="rect">
            <a:avLst/>
          </a:prstGeom>
        </p:spPr>
      </p:pic>
      <p:pic>
        <p:nvPicPr>
          <p:cNvPr id="5" name="Picture 4"/>
          <p:cNvPicPr>
            <a:picLocks noChangeAspect="1"/>
          </p:cNvPicPr>
          <p:nvPr/>
        </p:nvPicPr>
        <p:blipFill>
          <a:blip r:embed="rId4"/>
          <a:stretch>
            <a:fillRect/>
          </a:stretch>
        </p:blipFill>
        <p:spPr>
          <a:xfrm>
            <a:off x="2209800" y="4419600"/>
            <a:ext cx="3429000" cy="503616"/>
          </a:xfrm>
          <a:prstGeom prst="rect">
            <a:avLst/>
          </a:prstGeom>
        </p:spPr>
      </p:pic>
      <p:sp>
        <p:nvSpPr>
          <p:cNvPr id="6" name="TextBox 5"/>
          <p:cNvSpPr txBox="1"/>
          <p:nvPr/>
        </p:nvSpPr>
        <p:spPr>
          <a:xfrm>
            <a:off x="457200" y="5232737"/>
            <a:ext cx="8211395" cy="1015663"/>
          </a:xfrm>
          <a:prstGeom prst="rect">
            <a:avLst/>
          </a:prstGeom>
          <a:noFill/>
        </p:spPr>
        <p:txBody>
          <a:bodyPr wrap="square" rtlCol="0">
            <a:spAutoFit/>
          </a:bodyPr>
          <a:lstStyle/>
          <a:p>
            <a:pPr algn="ctr"/>
            <a:r>
              <a:rPr lang="en-US" sz="2000" dirty="0" smtClean="0"/>
              <a:t>An extension to this examination could be to perform an upper limb neurological examination or lower limb neurological examination if your findings suggest nerve entrapment from the cervical or lumbar spine</a:t>
            </a:r>
            <a:endParaRPr lang="en-US" sz="2000" dirty="0"/>
          </a:p>
        </p:txBody>
      </p:sp>
    </p:spTree>
    <p:extLst>
      <p:ext uri="{BB962C8B-B14F-4D97-AF65-F5344CB8AC3E}">
        <p14:creationId xmlns:p14="http://schemas.microsoft.com/office/powerpoint/2010/main" val="95154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Autofit/>
          </a:bodyPr>
          <a:lstStyle/>
          <a:p>
            <a:pPr algn="ctr"/>
            <a:r>
              <a:rPr lang="en-US" sz="3200" dirty="0" smtClean="0"/>
              <a:t>Role of PHC in back pain management</a:t>
            </a:r>
            <a:endParaRPr lang="en-US" sz="3200" dirty="0"/>
          </a:p>
        </p:txBody>
      </p:sp>
    </p:spTree>
    <p:extLst>
      <p:ext uri="{BB962C8B-B14F-4D97-AF65-F5344CB8AC3E}">
        <p14:creationId xmlns:p14="http://schemas.microsoft.com/office/powerpoint/2010/main" val="1300954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Quiz</a:t>
            </a:r>
            <a:endParaRPr lang="en-US"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Content Placeholder 2"/>
          <p:cNvSpPr>
            <a:spLocks noGrp="1"/>
          </p:cNvSpPr>
          <p:nvPr>
            <p:ph idx="1"/>
          </p:nvPr>
        </p:nvSpPr>
        <p:spPr/>
        <p:txBody>
          <a:bodyPr/>
          <a:lstStyle/>
          <a:p>
            <a:r>
              <a:rPr lang="en-US" b="1" dirty="0" smtClean="0">
                <a:effectLst>
                  <a:outerShdw blurRad="38100" dist="38100" dir="2700000" algn="tl">
                    <a:srgbClr val="000000">
                      <a:alpha val="43137"/>
                    </a:srgbClr>
                  </a:outerShdw>
                </a:effectLst>
              </a:rPr>
              <a:t>Q1: </a:t>
            </a:r>
            <a:r>
              <a:rPr lang="en-US" dirty="0" smtClean="0"/>
              <a:t>Which of the following is considered as a red flag in patients with back pain:</a:t>
            </a:r>
          </a:p>
          <a:p>
            <a:endParaRPr lang="en-US" dirty="0"/>
          </a:p>
          <a:p>
            <a:pPr marL="109728" indent="0">
              <a:buNone/>
            </a:pPr>
            <a:r>
              <a:rPr lang="en-US" dirty="0" smtClean="0"/>
              <a:t>A) </a:t>
            </a:r>
            <a:r>
              <a:rPr lang="en-US" sz="2800" dirty="0" smtClean="0"/>
              <a:t>History of DM</a:t>
            </a:r>
          </a:p>
          <a:p>
            <a:pPr marL="109728" indent="0">
              <a:buNone/>
            </a:pPr>
            <a:r>
              <a:rPr lang="en-US" sz="2800" dirty="0" smtClean="0"/>
              <a:t>B) Family history of back pain</a:t>
            </a:r>
          </a:p>
          <a:p>
            <a:pPr marL="109728" indent="0">
              <a:buNone/>
            </a:pPr>
            <a:r>
              <a:rPr lang="en-US" sz="2800" dirty="0" smtClean="0"/>
              <a:t>C) </a:t>
            </a:r>
            <a:r>
              <a:rPr lang="en-US" sz="2800" dirty="0"/>
              <a:t>Focal neurologic deficit</a:t>
            </a:r>
          </a:p>
          <a:p>
            <a:pPr marL="109728" indent="0">
              <a:buNone/>
            </a:pPr>
            <a:r>
              <a:rPr lang="en-US" sz="2800" dirty="0" smtClean="0"/>
              <a:t>D) Young age</a:t>
            </a:r>
            <a:endParaRPr lang="en-US" sz="2800" dirty="0"/>
          </a:p>
        </p:txBody>
      </p:sp>
    </p:spTree>
    <p:extLst>
      <p:ext uri="{BB962C8B-B14F-4D97-AF65-F5344CB8AC3E}">
        <p14:creationId xmlns:p14="http://schemas.microsoft.com/office/powerpoint/2010/main" val="375209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Role</a:t>
            </a:r>
            <a:r>
              <a:rPr lang="en-US" sz="4400" dirty="0"/>
              <a:t> </a:t>
            </a:r>
            <a:r>
              <a:rPr lang="en-US" sz="44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of</a:t>
            </a:r>
            <a:r>
              <a:rPr lang="en-US" sz="4400" dirty="0"/>
              <a:t> </a:t>
            </a:r>
            <a:r>
              <a:rPr lang="en-US" sz="44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PHC</a:t>
            </a:r>
          </a:p>
        </p:txBody>
      </p:sp>
      <p:sp>
        <p:nvSpPr>
          <p:cNvPr id="3" name="Content Placeholder 2"/>
          <p:cNvSpPr>
            <a:spLocks noGrp="1"/>
          </p:cNvSpPr>
          <p:nvPr>
            <p:ph idx="1"/>
          </p:nvPr>
        </p:nvSpPr>
        <p:spPr>
          <a:xfrm>
            <a:off x="228600" y="1600200"/>
            <a:ext cx="8458200" cy="4525963"/>
          </a:xfrm>
        </p:spPr>
        <p:txBody>
          <a:bodyPr>
            <a:normAutofit/>
          </a:bodyPr>
          <a:lstStyle/>
          <a:p>
            <a:endParaRPr lang="en-US" dirty="0" smtClean="0"/>
          </a:p>
          <a:p>
            <a:r>
              <a:rPr lang="en-US" dirty="0" smtClean="0"/>
              <a:t>PHC provides non invasive treatment.</a:t>
            </a:r>
            <a:endParaRPr lang="en-US" dirty="0"/>
          </a:p>
          <a:p>
            <a:pPr marL="0" indent="0">
              <a:buNone/>
            </a:pPr>
            <a:endParaRPr lang="en-US" dirty="0" smtClean="0"/>
          </a:p>
          <a:p>
            <a:r>
              <a:rPr lang="en-US" dirty="0" smtClean="0"/>
              <a:t>Give the patients specific instructions or recommendations depend on the patient need.</a:t>
            </a:r>
          </a:p>
        </p:txBody>
      </p:sp>
    </p:spTree>
    <p:extLst>
      <p:ext uri="{BB962C8B-B14F-4D97-AF65-F5344CB8AC3E}">
        <p14:creationId xmlns:p14="http://schemas.microsoft.com/office/powerpoint/2010/main" val="1403618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Role</a:t>
            </a:r>
            <a:r>
              <a:rPr lang="en-US" sz="4400" dirty="0"/>
              <a:t> </a:t>
            </a:r>
            <a:r>
              <a:rPr lang="en-US" sz="44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of</a:t>
            </a:r>
            <a:r>
              <a:rPr lang="en-US" sz="4400" dirty="0"/>
              <a:t> </a:t>
            </a:r>
            <a:r>
              <a:rPr lang="en-US" sz="44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PHC</a:t>
            </a:r>
          </a:p>
        </p:txBody>
      </p:sp>
      <p:sp>
        <p:nvSpPr>
          <p:cNvPr id="3" name="Content Placeholder 2"/>
          <p:cNvSpPr>
            <a:spLocks noGrp="1"/>
          </p:cNvSpPr>
          <p:nvPr>
            <p:ph idx="1"/>
          </p:nvPr>
        </p:nvSpPr>
        <p:spPr>
          <a:xfrm>
            <a:off x="228600" y="1600200"/>
            <a:ext cx="8458200" cy="4525963"/>
          </a:xfrm>
        </p:spPr>
        <p:txBody>
          <a:bodyPr/>
          <a:lstStyle/>
          <a:p>
            <a:endParaRPr lang="en-US" dirty="0" smtClean="0"/>
          </a:p>
          <a:p>
            <a:r>
              <a:rPr lang="en-US" dirty="0" smtClean="0"/>
              <a:t>Bed </a:t>
            </a:r>
            <a:r>
              <a:rPr lang="en-US" dirty="0"/>
              <a:t>rest is recommended for a few patients with severe back pain and muscle spasms</a:t>
            </a:r>
            <a:r>
              <a:rPr lang="en-US" dirty="0" smtClean="0"/>
              <a:t>.</a:t>
            </a:r>
          </a:p>
          <a:p>
            <a:endParaRPr lang="en-US" dirty="0"/>
          </a:p>
          <a:p>
            <a:r>
              <a:rPr lang="en-US" dirty="0"/>
              <a:t>Physical activity is recommended in other cases to promote rapid recovery from back pain.</a:t>
            </a:r>
          </a:p>
          <a:p>
            <a:endParaRPr lang="en-US" dirty="0"/>
          </a:p>
        </p:txBody>
      </p:sp>
    </p:spTree>
    <p:extLst>
      <p:ext uri="{BB962C8B-B14F-4D97-AF65-F5344CB8AC3E}">
        <p14:creationId xmlns:p14="http://schemas.microsoft.com/office/powerpoint/2010/main" val="3512675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Role</a:t>
            </a:r>
            <a:r>
              <a:rPr lang="en-US" sz="4400" dirty="0"/>
              <a:t> </a:t>
            </a:r>
            <a:r>
              <a:rPr lang="en-US" sz="44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of</a:t>
            </a:r>
            <a:r>
              <a:rPr lang="en-US" sz="4400" dirty="0"/>
              <a:t> </a:t>
            </a:r>
            <a:r>
              <a:rPr lang="en-US" sz="44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PHC</a:t>
            </a:r>
          </a:p>
        </p:txBody>
      </p:sp>
      <p:sp>
        <p:nvSpPr>
          <p:cNvPr id="3" name="Content Placeholder 2"/>
          <p:cNvSpPr>
            <a:spLocks noGrp="1"/>
          </p:cNvSpPr>
          <p:nvPr>
            <p:ph idx="1"/>
          </p:nvPr>
        </p:nvSpPr>
        <p:spPr>
          <a:xfrm>
            <a:off x="228600" y="1600200"/>
            <a:ext cx="8610600" cy="4525963"/>
          </a:xfrm>
        </p:spPr>
        <p:txBody>
          <a:bodyPr>
            <a:normAutofit/>
          </a:bodyPr>
          <a:lstStyle/>
          <a:p>
            <a:pPr marL="0" indent="0">
              <a:buNone/>
            </a:pPr>
            <a:endParaRPr lang="en-US" dirty="0"/>
          </a:p>
          <a:p>
            <a:r>
              <a:rPr lang="en-US" dirty="0" smtClean="0"/>
              <a:t>Ice </a:t>
            </a:r>
            <a:r>
              <a:rPr lang="en-US" dirty="0"/>
              <a:t>and heat application: </a:t>
            </a:r>
            <a:r>
              <a:rPr lang="en-US" dirty="0" smtClean="0"/>
              <a:t>it </a:t>
            </a:r>
            <a:r>
              <a:rPr lang="en-US" dirty="0"/>
              <a:t>is helpful to relax the muscles and decrease muscle inflammation</a:t>
            </a:r>
            <a:r>
              <a:rPr lang="en-US" dirty="0" smtClean="0"/>
              <a:t>.</a:t>
            </a:r>
          </a:p>
          <a:p>
            <a:endParaRPr lang="en-US" dirty="0"/>
          </a:p>
          <a:p>
            <a:r>
              <a:rPr lang="en-US" dirty="0" smtClean="0"/>
              <a:t>Prescribe medications.</a:t>
            </a:r>
            <a:endParaRPr lang="en-US" dirty="0"/>
          </a:p>
        </p:txBody>
      </p:sp>
    </p:spTree>
    <p:extLst>
      <p:ext uri="{BB962C8B-B14F-4D97-AF65-F5344CB8AC3E}">
        <p14:creationId xmlns:p14="http://schemas.microsoft.com/office/powerpoint/2010/main" val="31179633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8915400" cy="1143000"/>
          </a:xfrm>
        </p:spPr>
        <p:txBody>
          <a:bodyPr>
            <a:noAutofit/>
          </a:bodyPr>
          <a:lstStyle/>
          <a:p>
            <a:pPr algn="ctr"/>
            <a:r>
              <a:rPr lang="en-US" sz="3200" dirty="0"/>
              <a:t>When to </a:t>
            </a:r>
            <a:r>
              <a:rPr lang="en-US" sz="3200" dirty="0" smtClean="0"/>
              <a:t>refer</a:t>
            </a:r>
            <a:br>
              <a:rPr lang="en-US" sz="3200" dirty="0" smtClean="0"/>
            </a:br>
            <a:r>
              <a:rPr lang="en-US" sz="3200" dirty="0" smtClean="0"/>
              <a:t> patients </a:t>
            </a:r>
            <a:r>
              <a:rPr lang="en-US" sz="3200" dirty="0"/>
              <a:t>with back pain to specialist?</a:t>
            </a:r>
          </a:p>
        </p:txBody>
      </p:sp>
    </p:spTree>
    <p:extLst>
      <p:ext uri="{BB962C8B-B14F-4D97-AF65-F5344CB8AC3E}">
        <p14:creationId xmlns:p14="http://schemas.microsoft.com/office/powerpoint/2010/main" val="33194740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When</a:t>
            </a:r>
            <a:r>
              <a:rPr lang="en-US" sz="4000" dirty="0" smtClean="0"/>
              <a:t> </a:t>
            </a: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to</a:t>
            </a:r>
            <a:r>
              <a:rPr lang="en-US" sz="4000" dirty="0" smtClean="0"/>
              <a:t> </a:t>
            </a:r>
            <a:r>
              <a:rPr lang="en-US" sz="4000"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refer?</a:t>
            </a:r>
            <a:r>
              <a:rPr lang="en-US" sz="4000" dirty="0" smtClean="0"/>
              <a:t> </a:t>
            </a:r>
            <a:endParaRPr lang="en-US" sz="4000" dirty="0"/>
          </a:p>
        </p:txBody>
      </p:sp>
      <p:sp>
        <p:nvSpPr>
          <p:cNvPr id="3" name="Content Placeholder 2"/>
          <p:cNvSpPr>
            <a:spLocks noGrp="1"/>
          </p:cNvSpPr>
          <p:nvPr>
            <p:ph idx="1"/>
          </p:nvPr>
        </p:nvSpPr>
        <p:spPr>
          <a:xfrm>
            <a:off x="76200" y="1295400"/>
            <a:ext cx="8534400" cy="5181600"/>
          </a:xfrm>
        </p:spPr>
        <p:txBody>
          <a:bodyPr>
            <a:normAutofit/>
          </a:bodyPr>
          <a:lstStyle/>
          <a:p>
            <a:pPr marL="0" indent="0">
              <a:buNone/>
            </a:pPr>
            <a:endParaRPr lang="en-US" sz="2400" dirty="0"/>
          </a:p>
          <a:p>
            <a:pPr marL="342900" indent="-342900"/>
            <a:r>
              <a:rPr lang="en-US" sz="2400" b="1" dirty="0" err="1" smtClean="0"/>
              <a:t>Cauda</a:t>
            </a:r>
            <a:r>
              <a:rPr lang="en-US" sz="2400" b="1" dirty="0" smtClean="0"/>
              <a:t> </a:t>
            </a:r>
            <a:r>
              <a:rPr lang="en-US" sz="2400" b="1" dirty="0" err="1"/>
              <a:t>Equina</a:t>
            </a:r>
            <a:r>
              <a:rPr lang="en-US" sz="2400" b="1" dirty="0"/>
              <a:t> Syndrome </a:t>
            </a:r>
            <a:r>
              <a:rPr lang="en-US" sz="2400" dirty="0" smtClean="0"/>
              <a:t>- </a:t>
            </a:r>
            <a:r>
              <a:rPr lang="en-US" sz="2400" dirty="0">
                <a:solidFill>
                  <a:srgbClr val="0070C0"/>
                </a:solidFill>
              </a:rPr>
              <a:t>EMERGENCY</a:t>
            </a:r>
            <a:r>
              <a:rPr lang="en-US" sz="2400" dirty="0"/>
              <a:t> referral to </a:t>
            </a:r>
            <a:r>
              <a:rPr lang="en-US" sz="2400" dirty="0" smtClean="0"/>
              <a:t>ER. </a:t>
            </a:r>
          </a:p>
          <a:p>
            <a:pPr marL="342900" indent="-342900"/>
            <a:r>
              <a:rPr lang="en-US" sz="2400" b="1" dirty="0" smtClean="0"/>
              <a:t>Severe </a:t>
            </a:r>
            <a:r>
              <a:rPr lang="en-US" sz="2400" b="1" dirty="0"/>
              <a:t>unremitting </a:t>
            </a:r>
            <a:r>
              <a:rPr lang="en-US" sz="2400" b="1" dirty="0" smtClean="0"/>
              <a:t>worsening </a:t>
            </a:r>
            <a:r>
              <a:rPr lang="en-US" sz="2400" dirty="0"/>
              <a:t>of pain (at night and pain when laying down), consider infection/tumor – </a:t>
            </a:r>
            <a:r>
              <a:rPr lang="en-US" sz="2400" dirty="0">
                <a:solidFill>
                  <a:srgbClr val="0070C0"/>
                </a:solidFill>
              </a:rPr>
              <a:t>URGENT</a:t>
            </a:r>
            <a:r>
              <a:rPr lang="en-US" sz="2400" dirty="0"/>
              <a:t> referral to ER for pain control – will need prompt </a:t>
            </a:r>
            <a:r>
              <a:rPr lang="en-US" sz="2400" dirty="0" smtClean="0"/>
              <a:t>investigation.</a:t>
            </a:r>
          </a:p>
          <a:p>
            <a:pPr marL="342900" indent="-342900"/>
            <a:r>
              <a:rPr lang="en-US" sz="2400" b="1" dirty="0" smtClean="0"/>
              <a:t>Significant </a:t>
            </a:r>
            <a:r>
              <a:rPr lang="en-US" sz="2400" b="1" dirty="0"/>
              <a:t>trauma </a:t>
            </a:r>
            <a:r>
              <a:rPr lang="en-US" sz="2400" dirty="0"/>
              <a:t>– consider fractures – check for instability and refer </a:t>
            </a:r>
            <a:r>
              <a:rPr lang="en-US" sz="2400" dirty="0">
                <a:solidFill>
                  <a:srgbClr val="0070C0"/>
                </a:solidFill>
              </a:rPr>
              <a:t>URGENTLY</a:t>
            </a:r>
            <a:r>
              <a:rPr lang="en-US" sz="2400" dirty="0"/>
              <a:t> to spinal </a:t>
            </a:r>
            <a:r>
              <a:rPr lang="en-US" sz="2400" dirty="0" smtClean="0"/>
              <a:t>surgery. </a:t>
            </a:r>
          </a:p>
          <a:p>
            <a:pPr marL="342900" indent="-342900"/>
            <a:r>
              <a:rPr lang="en-US" sz="2400" b="1" dirty="0" smtClean="0"/>
              <a:t>Weight </a:t>
            </a:r>
            <a:r>
              <a:rPr lang="en-US" sz="2400" b="1" dirty="0"/>
              <a:t>loss, fever, history of cancer/HIV </a:t>
            </a:r>
            <a:r>
              <a:rPr lang="en-US" sz="2400" dirty="0"/>
              <a:t>– consider infection/tumor – refer </a:t>
            </a:r>
            <a:r>
              <a:rPr lang="en-US" sz="2400" dirty="0">
                <a:solidFill>
                  <a:srgbClr val="0070C0"/>
                </a:solidFill>
              </a:rPr>
              <a:t>URGENTLY</a:t>
            </a:r>
            <a:r>
              <a:rPr lang="en-US" sz="2400" dirty="0"/>
              <a:t> for MRI Scan and to spinal </a:t>
            </a:r>
            <a:r>
              <a:rPr lang="en-US" sz="2400" dirty="0" smtClean="0"/>
              <a:t>surgery.</a:t>
            </a:r>
          </a:p>
        </p:txBody>
      </p:sp>
    </p:spTree>
    <p:extLst>
      <p:ext uri="{BB962C8B-B14F-4D97-AF65-F5344CB8AC3E}">
        <p14:creationId xmlns:p14="http://schemas.microsoft.com/office/powerpoint/2010/main" val="3399459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When</a:t>
            </a:r>
            <a:r>
              <a:rPr lang="en-US" sz="4000" dirty="0"/>
              <a:t> </a:t>
            </a: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to</a:t>
            </a:r>
            <a:r>
              <a:rPr lang="en-US" sz="4000" dirty="0"/>
              <a:t> </a:t>
            </a:r>
            <a:r>
              <a:rPr lang="en-US" sz="4000"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refer?</a:t>
            </a:r>
            <a:endParaRPr lang="en-US" sz="4000" dirty="0"/>
          </a:p>
        </p:txBody>
      </p:sp>
      <p:sp>
        <p:nvSpPr>
          <p:cNvPr id="2" name="Content Placeholder 1"/>
          <p:cNvSpPr>
            <a:spLocks noGrp="1"/>
          </p:cNvSpPr>
          <p:nvPr>
            <p:ph idx="1"/>
          </p:nvPr>
        </p:nvSpPr>
        <p:spPr>
          <a:xfrm>
            <a:off x="0" y="1722437"/>
            <a:ext cx="8534400" cy="4525963"/>
          </a:xfrm>
        </p:spPr>
        <p:txBody>
          <a:bodyPr/>
          <a:lstStyle/>
          <a:p>
            <a:pPr marL="342900" indent="-342900"/>
            <a:r>
              <a:rPr lang="en-US" sz="2400" b="1" dirty="0"/>
              <a:t>Use of IV drugs or steroids </a:t>
            </a:r>
            <a:r>
              <a:rPr lang="en-US" sz="2400" dirty="0"/>
              <a:t>– </a:t>
            </a:r>
            <a:r>
              <a:rPr lang="en-US" sz="2400" dirty="0" smtClean="0"/>
              <a:t>consider infection /compression </a:t>
            </a:r>
            <a:r>
              <a:rPr lang="en-US" sz="2400" dirty="0"/>
              <a:t>fracture – </a:t>
            </a:r>
            <a:r>
              <a:rPr lang="en-US" sz="2400" dirty="0">
                <a:solidFill>
                  <a:srgbClr val="0070C0"/>
                </a:solidFill>
              </a:rPr>
              <a:t>URGENT</a:t>
            </a:r>
            <a:r>
              <a:rPr lang="en-US" sz="2400" dirty="0"/>
              <a:t> referral to spinal </a:t>
            </a:r>
            <a:r>
              <a:rPr lang="en-US" sz="2400" dirty="0" smtClean="0"/>
              <a:t>surgery. </a:t>
            </a:r>
            <a:endParaRPr lang="en-US" sz="2400" dirty="0"/>
          </a:p>
          <a:p>
            <a:pPr marL="342900" indent="-342900"/>
            <a:r>
              <a:rPr lang="en-US" sz="2400" b="1" dirty="0" smtClean="0"/>
              <a:t>Patient </a:t>
            </a:r>
            <a:r>
              <a:rPr lang="en-US" sz="2400" b="1" dirty="0"/>
              <a:t>over 50 </a:t>
            </a:r>
            <a:r>
              <a:rPr lang="en-US" sz="2400" dirty="0"/>
              <a:t>(if first ever episode of serious back pain) – refer </a:t>
            </a:r>
            <a:r>
              <a:rPr lang="en-US" sz="2400" dirty="0">
                <a:solidFill>
                  <a:srgbClr val="0070C0"/>
                </a:solidFill>
              </a:rPr>
              <a:t>SOON</a:t>
            </a:r>
            <a:r>
              <a:rPr lang="en-US" sz="2400" dirty="0"/>
              <a:t> for prompt investigation/spinal </a:t>
            </a:r>
            <a:r>
              <a:rPr lang="en-US" sz="2400" dirty="0" smtClean="0"/>
              <a:t>surgery.</a:t>
            </a:r>
            <a:endParaRPr lang="en-US" sz="2400" dirty="0"/>
          </a:p>
          <a:p>
            <a:pPr marL="342900" indent="-342900"/>
            <a:r>
              <a:rPr lang="en-US" sz="2400" b="1" dirty="0" smtClean="0"/>
              <a:t>Widespread </a:t>
            </a:r>
            <a:r>
              <a:rPr lang="en-US" sz="2400" b="1" dirty="0"/>
              <a:t>neurological signs </a:t>
            </a:r>
            <a:r>
              <a:rPr lang="en-US" sz="2400" dirty="0"/>
              <a:t>– consider infection/tumor/neurological disease – refer </a:t>
            </a:r>
            <a:r>
              <a:rPr lang="en-US" sz="2400" dirty="0">
                <a:solidFill>
                  <a:srgbClr val="0070C0"/>
                </a:solidFill>
              </a:rPr>
              <a:t>SOON</a:t>
            </a:r>
            <a:r>
              <a:rPr lang="en-US" sz="2400" dirty="0"/>
              <a:t> to neurology/spinal </a:t>
            </a:r>
            <a:r>
              <a:rPr lang="en-US" sz="2400" dirty="0" smtClean="0"/>
              <a:t>surgery/investigate further.</a:t>
            </a:r>
            <a:endParaRPr lang="en-US" sz="2400" dirty="0"/>
          </a:p>
          <a:p>
            <a:endParaRPr lang="en-US" dirty="0"/>
          </a:p>
        </p:txBody>
      </p:sp>
    </p:spTree>
    <p:extLst>
      <p:ext uri="{BB962C8B-B14F-4D97-AF65-F5344CB8AC3E}">
        <p14:creationId xmlns:p14="http://schemas.microsoft.com/office/powerpoint/2010/main" val="27890163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438400"/>
            <a:ext cx="8229600" cy="2057400"/>
          </a:xfrm>
        </p:spPr>
        <p:txBody>
          <a:bodyPr>
            <a:normAutofit/>
          </a:bodyPr>
          <a:lstStyle/>
          <a:p>
            <a:pPr algn="ctr"/>
            <a:r>
              <a:rPr lang="en-US" sz="4000" b="1" dirty="0"/>
              <a:t>Prevention and </a:t>
            </a:r>
            <a:r>
              <a:rPr lang="en-US" sz="4000" b="1" dirty="0" smtClean="0"/>
              <a:t>education</a:t>
            </a:r>
            <a:r>
              <a:rPr lang="en-US" sz="3200" b="1" dirty="0" smtClean="0"/>
              <a:t/>
            </a:r>
            <a:br>
              <a:rPr lang="en-US" sz="3200" b="1" dirty="0" smtClean="0"/>
            </a:br>
            <a:r>
              <a:rPr lang="en-US" sz="3200" b="1" dirty="0"/>
              <a:t/>
            </a:r>
            <a:br>
              <a:rPr lang="en-US" sz="3200" b="1" dirty="0"/>
            </a:br>
            <a:r>
              <a:rPr lang="en-US" sz="2800" dirty="0"/>
              <a:t>How can we prevent back </a:t>
            </a:r>
            <a:r>
              <a:rPr lang="en-US" sz="2800" dirty="0" smtClean="0"/>
              <a:t>pain?</a:t>
            </a:r>
            <a:endParaRPr lang="ar-SA" sz="3200" dirty="0"/>
          </a:p>
        </p:txBody>
      </p:sp>
    </p:spTree>
    <p:extLst>
      <p:ext uri="{BB962C8B-B14F-4D97-AF65-F5344CB8AC3E}">
        <p14:creationId xmlns:p14="http://schemas.microsoft.com/office/powerpoint/2010/main" val="9884770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Prevention</a:t>
            </a:r>
            <a:r>
              <a:rPr lang="en-US" sz="4000" b="1" dirty="0"/>
              <a:t> </a:t>
            </a: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and</a:t>
            </a:r>
            <a:r>
              <a:rPr lang="en-US" sz="4000" b="1" dirty="0"/>
              <a:t> </a:t>
            </a: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education</a:t>
            </a:r>
            <a:endParaRPr lang="ar-SA"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Content Placeholder 2"/>
          <p:cNvSpPr>
            <a:spLocks noGrp="1"/>
          </p:cNvSpPr>
          <p:nvPr>
            <p:ph idx="1"/>
          </p:nvPr>
        </p:nvSpPr>
        <p:spPr>
          <a:xfrm>
            <a:off x="76200" y="1407840"/>
            <a:ext cx="8229600" cy="5069160"/>
          </a:xfrm>
        </p:spPr>
        <p:txBody>
          <a:bodyPr>
            <a:normAutofit/>
          </a:bodyPr>
          <a:lstStyle/>
          <a:p>
            <a:pPr marL="342900" indent="-342900"/>
            <a:endParaRPr lang="en-US" sz="2400" dirty="0" smtClean="0"/>
          </a:p>
          <a:p>
            <a:pPr marL="342900" indent="-342900"/>
            <a:r>
              <a:rPr lang="en-US" sz="2400" dirty="0" smtClean="0"/>
              <a:t>Keeping </a:t>
            </a:r>
            <a:r>
              <a:rPr lang="en-US" sz="2400" dirty="0"/>
              <a:t>your back strong and supple is the best way to avoid getting back pain. Regular exercise, maintaining good posture and lifting correctly will all help</a:t>
            </a:r>
            <a:r>
              <a:rPr lang="en-US" sz="2400" dirty="0" smtClean="0"/>
              <a:t>.</a:t>
            </a:r>
          </a:p>
          <a:p>
            <a:pPr marL="342900" indent="-342900"/>
            <a:endParaRPr lang="en-US" sz="2400" dirty="0" smtClean="0"/>
          </a:p>
          <a:p>
            <a:pPr marL="0" indent="0" rtl="0">
              <a:buNone/>
            </a:pPr>
            <a:r>
              <a:rPr lang="en-US" sz="2400" dirty="0" smtClean="0"/>
              <a:t>1- Lose weight </a:t>
            </a:r>
            <a:r>
              <a:rPr lang="en-US" sz="2400" dirty="0"/>
              <a:t>– too much upper body weight can strain the lower back; you can use the </a:t>
            </a:r>
            <a:r>
              <a:rPr lang="en-US" sz="2400" dirty="0" smtClean="0"/>
              <a:t>healthy </a:t>
            </a:r>
            <a:r>
              <a:rPr lang="en-US" sz="2400" dirty="0"/>
              <a:t>weight calculator to find out </a:t>
            </a:r>
            <a:r>
              <a:rPr lang="en-US" sz="2400" dirty="0" smtClean="0"/>
              <a:t>whether</a:t>
            </a:r>
            <a:r>
              <a:rPr lang="ar-SA" sz="2400" dirty="0" smtClean="0"/>
              <a:t> </a:t>
            </a:r>
            <a:r>
              <a:rPr lang="en-US" sz="2400" dirty="0" smtClean="0"/>
              <a:t>you need to lose weight or not.</a:t>
            </a:r>
          </a:p>
          <a:p>
            <a:pPr marL="0" indent="0" rtl="0">
              <a:buNone/>
            </a:pPr>
            <a:endParaRPr lang="en-US" sz="2400" dirty="0" smtClean="0"/>
          </a:p>
          <a:p>
            <a:pPr marL="0" indent="0" algn="l" rtl="0">
              <a:buNone/>
            </a:pPr>
            <a:r>
              <a:rPr lang="en-US" sz="2400" dirty="0" smtClean="0"/>
              <a:t>2- Wear flat </a:t>
            </a:r>
            <a:r>
              <a:rPr lang="en-US" sz="2400" dirty="0"/>
              <a:t>shoes with cushioned soles as they </a:t>
            </a:r>
            <a:r>
              <a:rPr lang="en-US" sz="2400" dirty="0" smtClean="0"/>
              <a:t>can</a:t>
            </a:r>
          </a:p>
          <a:p>
            <a:pPr marL="0" indent="0" algn="l" rtl="0">
              <a:buNone/>
            </a:pPr>
            <a:r>
              <a:rPr lang="en-US" sz="2400" dirty="0" smtClean="0"/>
              <a:t> </a:t>
            </a:r>
            <a:r>
              <a:rPr lang="en-US" sz="2400" dirty="0"/>
              <a:t>help reduce the pressure on your </a:t>
            </a:r>
            <a:r>
              <a:rPr lang="en-US" sz="2400" dirty="0" smtClean="0"/>
              <a:t>back.</a:t>
            </a:r>
          </a:p>
          <a:p>
            <a:pPr marL="0" indent="0" algn="l" rtl="0">
              <a:buNone/>
            </a:pPr>
            <a:endParaRPr lang="en-US" sz="2400" dirty="0"/>
          </a:p>
        </p:txBody>
      </p:sp>
    </p:spTree>
    <p:extLst>
      <p:ext uri="{BB962C8B-B14F-4D97-AF65-F5344CB8AC3E}">
        <p14:creationId xmlns:p14="http://schemas.microsoft.com/office/powerpoint/2010/main" val="728894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Prevention</a:t>
            </a:r>
            <a:r>
              <a:rPr lang="en-US" sz="4000" b="1" dirty="0"/>
              <a:t> </a:t>
            </a: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and</a:t>
            </a:r>
            <a:r>
              <a:rPr lang="en-US" sz="4000" b="1" dirty="0"/>
              <a:t> </a:t>
            </a: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education</a:t>
            </a:r>
            <a:endParaRPr lang="ar-SA"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Content Placeholder 2"/>
          <p:cNvSpPr>
            <a:spLocks noGrp="1"/>
          </p:cNvSpPr>
          <p:nvPr>
            <p:ph idx="1"/>
          </p:nvPr>
        </p:nvSpPr>
        <p:spPr>
          <a:xfrm>
            <a:off x="0" y="1447800"/>
            <a:ext cx="8686800" cy="5069160"/>
          </a:xfrm>
        </p:spPr>
        <p:txBody>
          <a:bodyPr>
            <a:normAutofit/>
          </a:bodyPr>
          <a:lstStyle/>
          <a:p>
            <a:pPr marL="0" indent="0" algn="l" rtl="0">
              <a:buNone/>
            </a:pPr>
            <a:endParaRPr lang="en-US" sz="2400" dirty="0"/>
          </a:p>
          <a:p>
            <a:pPr marL="0" indent="0" algn="l" rtl="0">
              <a:buNone/>
            </a:pPr>
            <a:r>
              <a:rPr lang="en-US" sz="2400" dirty="0" smtClean="0"/>
              <a:t>3- Avoid sudden </a:t>
            </a:r>
            <a:r>
              <a:rPr lang="en-US" sz="2400" dirty="0"/>
              <a:t>movements which can cause muscle </a:t>
            </a:r>
            <a:r>
              <a:rPr lang="en-US" sz="2400" dirty="0" smtClean="0"/>
              <a:t>strain.</a:t>
            </a:r>
          </a:p>
          <a:p>
            <a:pPr marL="0" indent="0" algn="l" rtl="0">
              <a:buNone/>
            </a:pPr>
            <a:endParaRPr lang="en-US" sz="2400" dirty="0"/>
          </a:p>
          <a:p>
            <a:pPr marL="0" indent="0" algn="l" rtl="0">
              <a:buNone/>
            </a:pPr>
            <a:r>
              <a:rPr lang="en-US" sz="2400" dirty="0" smtClean="0"/>
              <a:t>4- Try </a:t>
            </a:r>
            <a:r>
              <a:rPr lang="en-US" sz="2400" dirty="0"/>
              <a:t>to reduce any stress, anxiety and tension, which can all cause or worsen back </a:t>
            </a:r>
            <a:r>
              <a:rPr lang="en-US" sz="2400" dirty="0" smtClean="0"/>
              <a:t>pain.</a:t>
            </a:r>
          </a:p>
          <a:p>
            <a:pPr marL="0" indent="0" algn="l" rtl="0">
              <a:buNone/>
            </a:pPr>
            <a:endParaRPr lang="en-US" sz="2400" dirty="0" smtClean="0"/>
          </a:p>
          <a:p>
            <a:pPr marL="0" indent="0" algn="l" rtl="0">
              <a:buNone/>
            </a:pPr>
            <a:r>
              <a:rPr lang="en-US" sz="2400" dirty="0" smtClean="0"/>
              <a:t>5- Read more </a:t>
            </a:r>
            <a:r>
              <a:rPr lang="en-US" sz="2400" dirty="0"/>
              <a:t>about </a:t>
            </a:r>
            <a:r>
              <a:rPr lang="en-US" sz="2400" dirty="0" smtClean="0"/>
              <a:t>recognizing </a:t>
            </a:r>
            <a:r>
              <a:rPr lang="en-US" sz="2400" dirty="0"/>
              <a:t>and managing </a:t>
            </a:r>
            <a:r>
              <a:rPr lang="en-US" sz="2400" dirty="0" smtClean="0"/>
              <a:t>stress, </a:t>
            </a:r>
            <a:endParaRPr lang="en-US" sz="2400" dirty="0"/>
          </a:p>
          <a:p>
            <a:pPr marL="0" indent="0" algn="l" rtl="0">
              <a:buNone/>
            </a:pPr>
            <a:r>
              <a:rPr lang="en-US" sz="2400" dirty="0"/>
              <a:t>stay active </a:t>
            </a:r>
            <a:r>
              <a:rPr lang="en-US" sz="2400" dirty="0" smtClean="0"/>
              <a:t>with </a:t>
            </a:r>
            <a:r>
              <a:rPr lang="en-US" sz="2400" dirty="0"/>
              <a:t>regular exercise, such as walking and swimming, is an excellent way of preventing back </a:t>
            </a:r>
            <a:r>
              <a:rPr lang="en-US" sz="2400" dirty="0" smtClean="0"/>
              <a:t>pain.</a:t>
            </a:r>
          </a:p>
          <a:p>
            <a:pPr marL="0" indent="0" algn="l" rtl="0">
              <a:buNone/>
            </a:pPr>
            <a:endParaRPr lang="en-US" sz="2400" dirty="0"/>
          </a:p>
        </p:txBody>
      </p:sp>
    </p:spTree>
    <p:extLst>
      <p:ext uri="{BB962C8B-B14F-4D97-AF65-F5344CB8AC3E}">
        <p14:creationId xmlns:p14="http://schemas.microsoft.com/office/powerpoint/2010/main" val="29067095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Prevention</a:t>
            </a:r>
            <a:r>
              <a:rPr lang="en-US" sz="4000" b="1" dirty="0"/>
              <a:t> </a:t>
            </a: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and</a:t>
            </a:r>
            <a:r>
              <a:rPr lang="en-US" sz="4000" b="1" dirty="0"/>
              <a:t> </a:t>
            </a: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education</a:t>
            </a:r>
            <a:endParaRPr lang="ar-SA"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Content Placeholder 2"/>
          <p:cNvSpPr>
            <a:spLocks noGrp="1"/>
          </p:cNvSpPr>
          <p:nvPr>
            <p:ph idx="1"/>
          </p:nvPr>
        </p:nvSpPr>
        <p:spPr>
          <a:xfrm>
            <a:off x="457200" y="1600201"/>
            <a:ext cx="8229600" cy="2191130"/>
          </a:xfrm>
        </p:spPr>
        <p:txBody>
          <a:bodyPr>
            <a:noAutofit/>
          </a:bodyPr>
          <a:lstStyle/>
          <a:p>
            <a:pPr marL="0" indent="0" algn="l" rtl="0">
              <a:buNone/>
            </a:pPr>
            <a:r>
              <a:rPr lang="en-US" sz="2400" b="1" dirty="0"/>
              <a:t>6</a:t>
            </a:r>
            <a:r>
              <a:rPr lang="en-US" sz="2400" b="1" dirty="0" smtClean="0"/>
              <a:t>- Posture: </a:t>
            </a:r>
          </a:p>
          <a:p>
            <a:pPr marL="0" indent="0" algn="l" rtl="0">
              <a:buNone/>
            </a:pPr>
            <a:r>
              <a:rPr lang="en-US" sz="2000" dirty="0"/>
              <a:t>How you sit, stand and lie down can have an important effect on your back. The following tips should </a:t>
            </a:r>
            <a:r>
              <a:rPr lang="en-US" sz="2000" dirty="0" smtClean="0"/>
              <a:t>help </a:t>
            </a:r>
            <a:r>
              <a:rPr lang="en-US" sz="2000" dirty="0"/>
              <a:t>you maintain a good posture</a:t>
            </a:r>
            <a:r>
              <a:rPr lang="en-US" sz="2000" dirty="0" smtClean="0"/>
              <a:t>.</a:t>
            </a:r>
          </a:p>
          <a:p>
            <a:pPr marL="0" indent="0" algn="l" rtl="0">
              <a:buNone/>
            </a:pPr>
            <a:r>
              <a:rPr lang="en-US" sz="2400" b="1" dirty="0"/>
              <a:t>7</a:t>
            </a:r>
            <a:r>
              <a:rPr lang="en-US" sz="2400" b="1" dirty="0" smtClean="0"/>
              <a:t>- Standing: </a:t>
            </a:r>
          </a:p>
          <a:p>
            <a:pPr marL="0" indent="0" algn="l" rtl="0">
              <a:buNone/>
            </a:pPr>
            <a:r>
              <a:rPr lang="en-US" sz="2000" dirty="0"/>
              <a:t>Stand upright, with your head facing forward and your back straight. Balance your weight evenly on both feet and keep your legs straight</a:t>
            </a:r>
            <a:r>
              <a:rPr lang="en-US" sz="2000" dirty="0" smtClean="0"/>
              <a:t>.</a:t>
            </a:r>
          </a:p>
          <a:p>
            <a:pPr marL="0" indent="0" algn="l" rtl="0">
              <a:buNone/>
            </a:pPr>
            <a:endParaRPr lang="ar-SA" sz="2000" dirty="0"/>
          </a:p>
        </p:txBody>
      </p:sp>
      <p:pic>
        <p:nvPicPr>
          <p:cNvPr id="1026" name="Picture 2" descr="C:\Users\HP\Downloads\posture1a_7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982" y="4038600"/>
            <a:ext cx="5715050" cy="2685670"/>
          </a:xfrm>
          <a:prstGeom prst="rect">
            <a:avLst/>
          </a:prstGeom>
          <a:ln>
            <a:noFill/>
          </a:ln>
          <a:effectLst>
            <a:glow rad="63500">
              <a:schemeClr val="accent1">
                <a:satMod val="175000"/>
                <a:alpha val="40000"/>
              </a:schemeClr>
            </a:glow>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715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Quiz</a:t>
            </a:r>
            <a:endParaRPr lang="en-US" sz="44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Content Placeholder 2"/>
          <p:cNvSpPr>
            <a:spLocks noGrp="1"/>
          </p:cNvSpPr>
          <p:nvPr>
            <p:ph idx="1"/>
          </p:nvPr>
        </p:nvSpPr>
        <p:spPr/>
        <p:txBody>
          <a:bodyPr/>
          <a:lstStyle/>
          <a:p>
            <a:r>
              <a:rPr lang="en-US" b="1" dirty="0" smtClean="0">
                <a:effectLst>
                  <a:outerShdw blurRad="38100" dist="38100" dir="2700000" algn="tl">
                    <a:srgbClr val="000000">
                      <a:alpha val="43137"/>
                    </a:srgbClr>
                  </a:outerShdw>
                </a:effectLst>
              </a:rPr>
              <a:t>Q2: </a:t>
            </a:r>
            <a:r>
              <a:rPr lang="en-US" dirty="0" smtClean="0"/>
              <a:t>Most of spinal </a:t>
            </a:r>
            <a:r>
              <a:rPr lang="en-US" dirty="0"/>
              <a:t>column tumors are </a:t>
            </a:r>
            <a:r>
              <a:rPr lang="en-US" dirty="0" smtClean="0"/>
              <a:t>primary tumors:</a:t>
            </a:r>
          </a:p>
          <a:p>
            <a:endParaRPr lang="en-US" b="1" dirty="0">
              <a:effectLst>
                <a:outerShdw blurRad="38100" dist="38100" dir="2700000" algn="tl">
                  <a:srgbClr val="000000">
                    <a:alpha val="43137"/>
                  </a:srgbClr>
                </a:outerShdw>
              </a:effectLst>
            </a:endParaRPr>
          </a:p>
          <a:p>
            <a:pPr marL="109728" indent="0">
              <a:buNone/>
            </a:pPr>
            <a:r>
              <a:rPr lang="en-US" dirty="0" smtClean="0"/>
              <a:t>A) true</a:t>
            </a:r>
          </a:p>
          <a:p>
            <a:pPr marL="109728" indent="0">
              <a:buNone/>
            </a:pPr>
            <a:endParaRPr lang="en-US" b="1" dirty="0">
              <a:effectLst>
                <a:outerShdw blurRad="38100" dist="38100" dir="2700000" algn="tl">
                  <a:srgbClr val="000000">
                    <a:alpha val="43137"/>
                  </a:srgbClr>
                </a:outerShdw>
              </a:effectLst>
            </a:endParaRPr>
          </a:p>
          <a:p>
            <a:pPr marL="109728" indent="0">
              <a:buNone/>
            </a:pPr>
            <a:r>
              <a:rPr lang="en-US" dirty="0" smtClean="0"/>
              <a:t>B) False</a:t>
            </a:r>
            <a:endParaRPr lang="en-US" dirty="0"/>
          </a:p>
        </p:txBody>
      </p:sp>
    </p:spTree>
    <p:extLst>
      <p:ext uri="{BB962C8B-B14F-4D97-AF65-F5344CB8AC3E}">
        <p14:creationId xmlns:p14="http://schemas.microsoft.com/office/powerpoint/2010/main" val="17205624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Prevention</a:t>
            </a:r>
            <a:r>
              <a:rPr lang="en-US" sz="4000" b="1" dirty="0"/>
              <a:t> </a:t>
            </a: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and</a:t>
            </a:r>
            <a:r>
              <a:rPr lang="en-US" sz="4000" b="1" dirty="0"/>
              <a:t> </a:t>
            </a: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education</a:t>
            </a:r>
            <a:endParaRPr lang="ar-SA"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Content Placeholder 2"/>
          <p:cNvSpPr>
            <a:spLocks noGrp="1"/>
          </p:cNvSpPr>
          <p:nvPr>
            <p:ph idx="1"/>
          </p:nvPr>
        </p:nvSpPr>
        <p:spPr>
          <a:xfrm>
            <a:off x="457200" y="1600201"/>
            <a:ext cx="7696200" cy="1981200"/>
          </a:xfrm>
        </p:spPr>
        <p:txBody>
          <a:bodyPr/>
          <a:lstStyle/>
          <a:p>
            <a:pPr marL="36576" indent="0">
              <a:buNone/>
            </a:pPr>
            <a:r>
              <a:rPr lang="en-US" sz="2400" b="1" dirty="0" smtClean="0"/>
              <a:t>8- Sitting and driving: </a:t>
            </a:r>
            <a:endParaRPr lang="en-US" sz="2400" b="1" dirty="0"/>
          </a:p>
          <a:p>
            <a:pPr marL="0" indent="0" algn="l" rtl="0">
              <a:buNone/>
            </a:pPr>
            <a:r>
              <a:rPr lang="en-US" sz="2400" dirty="0"/>
              <a:t> </a:t>
            </a:r>
            <a:r>
              <a:rPr lang="en-US" sz="2400" dirty="0" smtClean="0"/>
              <a:t>Make </a:t>
            </a:r>
            <a:r>
              <a:rPr lang="en-US" sz="2400" dirty="0"/>
              <a:t>sure you sit upright with support in the small of your back. Your knees and hips should be level and your feet should be flat </a:t>
            </a:r>
            <a:r>
              <a:rPr lang="en-US" sz="2400" dirty="0" smtClean="0"/>
              <a:t>on </a:t>
            </a:r>
            <a:r>
              <a:rPr lang="en-US" sz="2400" dirty="0"/>
              <a:t>the </a:t>
            </a:r>
            <a:r>
              <a:rPr lang="en-US" sz="2400" dirty="0" smtClean="0"/>
              <a:t>floor.</a:t>
            </a:r>
          </a:p>
          <a:p>
            <a:pPr algn="l" rtl="0"/>
            <a:endParaRPr lang="en-US" dirty="0"/>
          </a:p>
          <a:p>
            <a:pPr marL="0" indent="0" algn="l" rtl="0">
              <a:buNone/>
            </a:pPr>
            <a:endParaRPr lang="ar-SA" dirty="0"/>
          </a:p>
        </p:txBody>
      </p:sp>
      <p:pic>
        <p:nvPicPr>
          <p:cNvPr id="2050" name="Picture 2" descr="C:\Users\HP\Downloads\correct-bad-sitting-position-vector-medical-infographics-sit-right-sit-incorrect-spine-person-sit-730812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3764" y="3733800"/>
            <a:ext cx="4211636" cy="2563813"/>
          </a:xfrm>
          <a:prstGeom prst="rect">
            <a:avLst/>
          </a:prstGeom>
          <a:ln>
            <a:noFill/>
          </a:ln>
          <a:effectLst>
            <a:glow rad="63500">
              <a:schemeClr val="accent1">
                <a:satMod val="175000"/>
                <a:alpha val="40000"/>
              </a:schemeClr>
            </a:glow>
            <a:softEdge rad="112500"/>
          </a:effectLst>
          <a:extLst>
            <a:ext uri="{909E8E84-426E-40DD-AFC4-6F175D3DCCD1}">
              <a14:hiddenFill xmlns:a14="http://schemas.microsoft.com/office/drawing/2010/main">
                <a:solidFill>
                  <a:srgbClr val="FFFFFF"/>
                </a:solidFill>
              </a14:hiddenFill>
            </a:ext>
          </a:extLst>
        </p:spPr>
      </p:pic>
      <p:pic>
        <p:nvPicPr>
          <p:cNvPr id="2051" name="Picture 3" descr="C:\Users\HP\Downloads\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733800"/>
            <a:ext cx="4322678" cy="2563813"/>
          </a:xfrm>
          <a:prstGeom prst="rect">
            <a:avLst/>
          </a:prstGeom>
          <a:ln>
            <a:noFill/>
          </a:ln>
          <a:effectLst>
            <a:glow rad="63500">
              <a:schemeClr val="accent1">
                <a:satMod val="175000"/>
                <a:alpha val="40000"/>
              </a:schemeClr>
            </a:glow>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9879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Prevention</a:t>
            </a:r>
            <a:r>
              <a:rPr lang="en-US" sz="4000" b="1" dirty="0"/>
              <a:t> </a:t>
            </a: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and</a:t>
            </a:r>
            <a:r>
              <a:rPr lang="en-US" sz="4000" b="1" dirty="0"/>
              <a:t> </a:t>
            </a: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education</a:t>
            </a:r>
            <a:endParaRPr lang="ar-SA"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Content Placeholder 2"/>
          <p:cNvSpPr>
            <a:spLocks noGrp="1"/>
          </p:cNvSpPr>
          <p:nvPr>
            <p:ph idx="1"/>
          </p:nvPr>
        </p:nvSpPr>
        <p:spPr>
          <a:xfrm>
            <a:off x="457200" y="1600201"/>
            <a:ext cx="7467600" cy="1752600"/>
          </a:xfrm>
        </p:spPr>
        <p:txBody>
          <a:bodyPr/>
          <a:lstStyle/>
          <a:p>
            <a:pPr marL="36576" indent="0" algn="l" rtl="0">
              <a:buNone/>
            </a:pPr>
            <a:r>
              <a:rPr lang="en-US" sz="2400" b="1" dirty="0" smtClean="0"/>
              <a:t>9- Sleeping: </a:t>
            </a:r>
          </a:p>
          <a:p>
            <a:pPr marL="36576" indent="0" algn="l" rtl="0">
              <a:buNone/>
            </a:pPr>
            <a:r>
              <a:rPr lang="en-US" sz="2400" dirty="0"/>
              <a:t>Your mattress should be firm enough to support your body while supporting the weight of your shoulders and buttocks, keeping your spine straight</a:t>
            </a:r>
            <a:r>
              <a:rPr lang="en-US" sz="2400" dirty="0" smtClean="0"/>
              <a:t>. </a:t>
            </a:r>
            <a:endParaRPr lang="en-US" sz="2400" b="1" dirty="0"/>
          </a:p>
          <a:p>
            <a:pPr algn="l" rtl="0"/>
            <a:endParaRPr lang="ar-SA" dirty="0"/>
          </a:p>
        </p:txBody>
      </p:sp>
      <p:pic>
        <p:nvPicPr>
          <p:cNvPr id="3075" name="Picture 3" descr="C:\Users\HP\Downloads\pillow-suppo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25" y="3733800"/>
            <a:ext cx="7632848" cy="2590800"/>
          </a:xfrm>
          <a:prstGeom prst="rect">
            <a:avLst/>
          </a:prstGeom>
          <a:ln>
            <a:noFill/>
          </a:ln>
          <a:effectLst>
            <a:glow rad="63500">
              <a:schemeClr val="accent1">
                <a:satMod val="175000"/>
                <a:alpha val="40000"/>
              </a:schemeClr>
            </a:glow>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8678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Prevention</a:t>
            </a:r>
            <a:r>
              <a:rPr lang="en-US" sz="4000" b="1" dirty="0"/>
              <a:t> </a:t>
            </a: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and</a:t>
            </a:r>
            <a:r>
              <a:rPr lang="en-US" sz="4000" b="1" dirty="0"/>
              <a:t> </a:t>
            </a: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education</a:t>
            </a:r>
            <a:endParaRPr lang="ar-SA"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Content Placeholder 2"/>
          <p:cNvSpPr>
            <a:spLocks noGrp="1"/>
          </p:cNvSpPr>
          <p:nvPr>
            <p:ph idx="1"/>
          </p:nvPr>
        </p:nvSpPr>
        <p:spPr>
          <a:xfrm>
            <a:off x="304800" y="1600200"/>
            <a:ext cx="8382000" cy="5029200"/>
          </a:xfrm>
        </p:spPr>
        <p:txBody>
          <a:bodyPr>
            <a:normAutofit fontScale="92500"/>
          </a:bodyPr>
          <a:lstStyle/>
          <a:p>
            <a:pPr marL="36576" indent="0" algn="l" rtl="0">
              <a:buNone/>
            </a:pPr>
            <a:r>
              <a:rPr lang="en-US" sz="2600" b="1" dirty="0" smtClean="0"/>
              <a:t>10- Lifting </a:t>
            </a:r>
            <a:r>
              <a:rPr lang="en-US" sz="2600" b="1" dirty="0"/>
              <a:t>and </a:t>
            </a:r>
            <a:r>
              <a:rPr lang="en-US" sz="2600" b="1" dirty="0" smtClean="0"/>
              <a:t>carrying: </a:t>
            </a:r>
            <a:endParaRPr lang="en-US" sz="2600" b="1" dirty="0"/>
          </a:p>
          <a:p>
            <a:pPr marL="0" indent="0" algn="l" rtl="0">
              <a:buNone/>
            </a:pPr>
            <a:r>
              <a:rPr lang="en-US" sz="2200" dirty="0"/>
              <a:t>One of the biggest causes of back injury, particularly at work, is lifting or handling objects incorrectly</a:t>
            </a:r>
            <a:r>
              <a:rPr lang="en-US" sz="2200" dirty="0" smtClean="0"/>
              <a:t>. </a:t>
            </a:r>
          </a:p>
          <a:p>
            <a:pPr algn="l" rtl="0"/>
            <a:r>
              <a:rPr lang="en-US" sz="2200" dirty="0" smtClean="0"/>
              <a:t>Think </a:t>
            </a:r>
            <a:r>
              <a:rPr lang="en-US" sz="2200" dirty="0"/>
              <a:t>before you </a:t>
            </a:r>
            <a:r>
              <a:rPr lang="en-US" sz="2200" dirty="0" smtClean="0"/>
              <a:t>lift</a:t>
            </a:r>
            <a:r>
              <a:rPr lang="en-US" sz="2200" dirty="0"/>
              <a:t>:</a:t>
            </a:r>
            <a:endParaRPr lang="en-US" sz="2200" dirty="0" smtClean="0"/>
          </a:p>
          <a:p>
            <a:pPr algn="l" rtl="0"/>
            <a:r>
              <a:rPr lang="en-US" sz="2200" dirty="0" smtClean="0"/>
              <a:t>can </a:t>
            </a:r>
            <a:r>
              <a:rPr lang="en-US" sz="2200" dirty="0"/>
              <a:t>you </a:t>
            </a:r>
            <a:r>
              <a:rPr lang="en-US" sz="2200" dirty="0" smtClean="0"/>
              <a:t>manage the lift?</a:t>
            </a:r>
          </a:p>
          <a:p>
            <a:pPr marL="342900" indent="-342900"/>
            <a:r>
              <a:rPr lang="en-US" sz="2200" dirty="0" smtClean="0"/>
              <a:t>Push </a:t>
            </a:r>
            <a:r>
              <a:rPr lang="en-US" sz="2200" dirty="0"/>
              <a:t>rather than pull – if </a:t>
            </a:r>
            <a:r>
              <a:rPr lang="en-US" sz="2200" dirty="0" smtClean="0"/>
              <a:t>you</a:t>
            </a:r>
          </a:p>
          <a:p>
            <a:pPr marL="0" indent="0" algn="l" rtl="0">
              <a:buNone/>
            </a:pPr>
            <a:r>
              <a:rPr lang="en-US" sz="2200" dirty="0" smtClean="0"/>
              <a:t> </a:t>
            </a:r>
            <a:r>
              <a:rPr lang="en-US" sz="2200" dirty="0"/>
              <a:t>have to move </a:t>
            </a:r>
            <a:r>
              <a:rPr lang="en-US" sz="2200" dirty="0" smtClean="0"/>
              <a:t>a heavy </a:t>
            </a:r>
            <a:r>
              <a:rPr lang="en-US" sz="2200" dirty="0"/>
              <a:t>object </a:t>
            </a:r>
            <a:r>
              <a:rPr lang="en-US" sz="2200" dirty="0" smtClean="0"/>
              <a:t>across </a:t>
            </a:r>
          </a:p>
          <a:p>
            <a:pPr marL="0" indent="0" algn="l" rtl="0">
              <a:buNone/>
            </a:pPr>
            <a:r>
              <a:rPr lang="en-US" sz="2200" dirty="0" smtClean="0"/>
              <a:t>the </a:t>
            </a:r>
            <a:r>
              <a:rPr lang="en-US" sz="2200" dirty="0"/>
              <a:t>floor</a:t>
            </a:r>
            <a:r>
              <a:rPr lang="en-US" sz="2200" dirty="0" smtClean="0"/>
              <a:t>, </a:t>
            </a:r>
            <a:r>
              <a:rPr lang="en-US" sz="2200" dirty="0"/>
              <a:t>it is better to push it </a:t>
            </a:r>
            <a:endParaRPr lang="en-US" sz="2200" dirty="0" smtClean="0"/>
          </a:p>
          <a:p>
            <a:pPr marL="0" indent="0" algn="l" rtl="0">
              <a:buNone/>
            </a:pPr>
            <a:r>
              <a:rPr lang="en-US" sz="2200" dirty="0" smtClean="0"/>
              <a:t>rather </a:t>
            </a:r>
            <a:r>
              <a:rPr lang="en-US" sz="2200" dirty="0"/>
              <a:t>than pull it</a:t>
            </a:r>
            <a:r>
              <a:rPr lang="en-US" sz="2200" dirty="0" smtClean="0"/>
              <a:t>.</a:t>
            </a:r>
          </a:p>
          <a:p>
            <a:pPr marL="0" indent="0" algn="l" rtl="0">
              <a:buNone/>
            </a:pPr>
            <a:endParaRPr lang="en-US" sz="2200" dirty="0"/>
          </a:p>
          <a:p>
            <a:endParaRPr lang="en-US" sz="2200" dirty="0"/>
          </a:p>
          <a:p>
            <a:pPr marL="342900" indent="-342900"/>
            <a:r>
              <a:rPr lang="en-US" sz="2200" dirty="0"/>
              <a:t>Distribute the weight evenly – if you are carrying shopping bags or luggage, try to distribute the weight evenly on both sides of your body.</a:t>
            </a:r>
          </a:p>
          <a:p>
            <a:pPr marL="0" indent="0" algn="l" rtl="0">
              <a:buNone/>
            </a:pPr>
            <a:endParaRPr lang="en-US" sz="2400" dirty="0"/>
          </a:p>
        </p:txBody>
      </p:sp>
      <p:pic>
        <p:nvPicPr>
          <p:cNvPr id="4098" name="Picture 2" descr="C:\Users\HP\Downloads\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767191"/>
            <a:ext cx="3429000" cy="2719209"/>
          </a:xfrm>
          <a:prstGeom prst="rect">
            <a:avLst/>
          </a:prstGeom>
          <a:ln>
            <a:noFill/>
          </a:ln>
          <a:effectLst>
            <a:glow rad="63500">
              <a:schemeClr val="accent1">
                <a:satMod val="175000"/>
                <a:alpha val="40000"/>
              </a:schemeClr>
            </a:glow>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9900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b="1" dirty="0"/>
              <a:t>Child’s backpack </a:t>
            </a:r>
          </a:p>
          <a:p>
            <a:pPr marL="0" indent="0">
              <a:buNone/>
            </a:pPr>
            <a:endParaRPr lang="en-US" dirty="0" smtClean="0"/>
          </a:p>
          <a:p>
            <a:pPr marL="0" indent="0" algn="l" rtl="0">
              <a:buNone/>
            </a:pPr>
            <a:endParaRPr lang="ar-SA" dirty="0"/>
          </a:p>
        </p:txBody>
      </p:sp>
      <p:pic>
        <p:nvPicPr>
          <p:cNvPr id="5122" name="Picture 2" descr="C:\Users\HP\Downloads\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92896"/>
            <a:ext cx="4680520" cy="3312368"/>
          </a:xfrm>
          <a:prstGeom prst="rect">
            <a:avLst/>
          </a:prstGeom>
          <a:ln>
            <a:noFill/>
          </a:ln>
          <a:effectLst>
            <a:glow rad="63500">
              <a:schemeClr val="accent1">
                <a:satMod val="175000"/>
                <a:alpha val="40000"/>
              </a:schemeClr>
            </a:glow>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6678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Prevention</a:t>
            </a:r>
            <a:r>
              <a:rPr lang="en-US" sz="4000" b="1" dirty="0"/>
              <a:t> </a:t>
            </a: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and</a:t>
            </a:r>
            <a:r>
              <a:rPr lang="en-US" sz="4000" b="1" dirty="0"/>
              <a:t> </a:t>
            </a: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education</a:t>
            </a:r>
            <a:endParaRPr lang="ar-SA"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Content Placeholder 2"/>
          <p:cNvSpPr>
            <a:spLocks noGrp="1"/>
          </p:cNvSpPr>
          <p:nvPr>
            <p:ph idx="1"/>
          </p:nvPr>
        </p:nvSpPr>
        <p:spPr>
          <a:xfrm>
            <a:off x="457200" y="1295400"/>
            <a:ext cx="7467600" cy="4830763"/>
          </a:xfrm>
        </p:spPr>
        <p:txBody>
          <a:bodyPr>
            <a:normAutofit/>
          </a:bodyPr>
          <a:lstStyle/>
          <a:p>
            <a:pPr marL="0" indent="0" algn="l" rtl="0">
              <a:buNone/>
            </a:pPr>
            <a:endParaRPr lang="en-US" b="1" u="sng" dirty="0" smtClean="0"/>
          </a:p>
          <a:p>
            <a:pPr marL="0" indent="0" algn="l" rtl="0">
              <a:buNone/>
            </a:pPr>
            <a:r>
              <a:rPr lang="en-US" sz="2600" b="1" dirty="0" smtClean="0"/>
              <a:t>11- Exercise: </a:t>
            </a:r>
          </a:p>
          <a:p>
            <a:pPr marL="0" indent="0" algn="l" rtl="0">
              <a:buNone/>
            </a:pPr>
            <a:r>
              <a:rPr lang="en-US" sz="2400" dirty="0"/>
              <a:t>Exercise is both an excellent way of preventing back pain and of reducing it, </a:t>
            </a:r>
            <a:r>
              <a:rPr lang="en-US" sz="2400" dirty="0">
                <a:solidFill>
                  <a:srgbClr val="FF0000"/>
                </a:solidFill>
              </a:rPr>
              <a:t>but should seek medical advice before starting an exercise </a:t>
            </a:r>
            <a:r>
              <a:rPr lang="en-US" sz="2400" dirty="0" smtClean="0">
                <a:solidFill>
                  <a:srgbClr val="FF0000"/>
                </a:solidFill>
              </a:rPr>
              <a:t>programs </a:t>
            </a:r>
            <a:r>
              <a:rPr lang="en-US" sz="2400" dirty="0">
                <a:solidFill>
                  <a:srgbClr val="FF0000"/>
                </a:solidFill>
              </a:rPr>
              <a:t>if you've had back pain for six weeks or more</a:t>
            </a:r>
            <a:r>
              <a:rPr lang="en-US" sz="2400" dirty="0" smtClean="0">
                <a:solidFill>
                  <a:srgbClr val="FF0000"/>
                </a:solidFill>
              </a:rPr>
              <a:t>. </a:t>
            </a:r>
          </a:p>
          <a:p>
            <a:pPr marL="0" indent="0" algn="l" rtl="0">
              <a:buNone/>
            </a:pPr>
            <a:r>
              <a:rPr lang="en-US" sz="2400" dirty="0"/>
              <a:t>Exercises such as walking or swimming strengthen the muscles that support your back without putting any strain on it or subjecting it to a sudden jolt</a:t>
            </a:r>
            <a:r>
              <a:rPr lang="en-US" sz="2400" dirty="0" smtClean="0"/>
              <a:t>.</a:t>
            </a:r>
            <a:endParaRPr lang="en-US" sz="2400" dirty="0"/>
          </a:p>
        </p:txBody>
      </p:sp>
    </p:spTree>
    <p:extLst>
      <p:ext uri="{BB962C8B-B14F-4D97-AF65-F5344CB8AC3E}">
        <p14:creationId xmlns:p14="http://schemas.microsoft.com/office/powerpoint/2010/main" val="22639156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438400"/>
            <a:ext cx="8229600" cy="1143000"/>
          </a:xfrm>
        </p:spPr>
        <p:txBody>
          <a:bodyPr/>
          <a:lstStyle/>
          <a:p>
            <a:pPr algn="ctr"/>
            <a:r>
              <a:rPr lang="en-US" dirty="0"/>
              <a:t>Quiz</a:t>
            </a:r>
          </a:p>
        </p:txBody>
      </p:sp>
    </p:spTree>
    <p:extLst>
      <p:ext uri="{BB962C8B-B14F-4D97-AF65-F5344CB8AC3E}">
        <p14:creationId xmlns:p14="http://schemas.microsoft.com/office/powerpoint/2010/main" val="17810465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Quiz</a:t>
            </a:r>
            <a:endParaRPr lang="en-US"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Content Placeholder 2"/>
          <p:cNvSpPr>
            <a:spLocks noGrp="1"/>
          </p:cNvSpPr>
          <p:nvPr>
            <p:ph idx="1"/>
          </p:nvPr>
        </p:nvSpPr>
        <p:spPr/>
        <p:txBody>
          <a:bodyPr/>
          <a:lstStyle/>
          <a:p>
            <a:r>
              <a:rPr lang="en-US" b="1" dirty="0" smtClean="0">
                <a:effectLst>
                  <a:outerShdw blurRad="38100" dist="38100" dir="2700000" algn="tl">
                    <a:srgbClr val="000000">
                      <a:alpha val="43137"/>
                    </a:srgbClr>
                  </a:outerShdw>
                </a:effectLst>
              </a:rPr>
              <a:t>Q1: </a:t>
            </a:r>
            <a:r>
              <a:rPr lang="en-US" dirty="0" smtClean="0"/>
              <a:t>Which of the following is considered as a red flag in patients with back pain:</a:t>
            </a:r>
          </a:p>
          <a:p>
            <a:endParaRPr lang="en-US" dirty="0"/>
          </a:p>
          <a:p>
            <a:pPr marL="109728" indent="0">
              <a:buNone/>
            </a:pPr>
            <a:r>
              <a:rPr lang="en-US" dirty="0" smtClean="0"/>
              <a:t>A) </a:t>
            </a:r>
            <a:r>
              <a:rPr lang="en-US" sz="2800" dirty="0" smtClean="0"/>
              <a:t>History of DM</a:t>
            </a:r>
          </a:p>
          <a:p>
            <a:pPr marL="109728" indent="0">
              <a:buNone/>
            </a:pPr>
            <a:r>
              <a:rPr lang="en-US" sz="2800" dirty="0" smtClean="0"/>
              <a:t>B) Family history of back pain</a:t>
            </a:r>
          </a:p>
          <a:p>
            <a:pPr marL="109728" indent="0">
              <a:buNone/>
            </a:pPr>
            <a:r>
              <a:rPr lang="en-US" sz="2800" dirty="0" smtClean="0"/>
              <a:t>C) </a:t>
            </a:r>
            <a:r>
              <a:rPr lang="en-US" sz="2800" dirty="0"/>
              <a:t>Focal neurologic deficit</a:t>
            </a:r>
          </a:p>
          <a:p>
            <a:pPr marL="109728" indent="0">
              <a:buNone/>
            </a:pPr>
            <a:r>
              <a:rPr lang="en-US" sz="2800" dirty="0" smtClean="0"/>
              <a:t>D) Young age</a:t>
            </a:r>
            <a:endParaRPr lang="en-US" sz="2800" dirty="0"/>
          </a:p>
        </p:txBody>
      </p:sp>
    </p:spTree>
    <p:extLst>
      <p:ext uri="{BB962C8B-B14F-4D97-AF65-F5344CB8AC3E}">
        <p14:creationId xmlns:p14="http://schemas.microsoft.com/office/powerpoint/2010/main" val="15332183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Quiz</a:t>
            </a:r>
            <a:endParaRPr lang="en-US"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Content Placeholder 2"/>
          <p:cNvSpPr>
            <a:spLocks noGrp="1"/>
          </p:cNvSpPr>
          <p:nvPr>
            <p:ph idx="1"/>
          </p:nvPr>
        </p:nvSpPr>
        <p:spPr/>
        <p:txBody>
          <a:bodyPr/>
          <a:lstStyle/>
          <a:p>
            <a:r>
              <a:rPr lang="en-US" b="1" dirty="0" smtClean="0">
                <a:effectLst>
                  <a:outerShdw blurRad="38100" dist="38100" dir="2700000" algn="tl">
                    <a:srgbClr val="000000">
                      <a:alpha val="43137"/>
                    </a:srgbClr>
                  </a:outerShdw>
                </a:effectLst>
              </a:rPr>
              <a:t>Q1: </a:t>
            </a:r>
            <a:r>
              <a:rPr lang="en-US" dirty="0" smtClean="0"/>
              <a:t>Which of the following is considered as a red flag in patients with back pain:</a:t>
            </a:r>
          </a:p>
          <a:p>
            <a:endParaRPr lang="en-US" dirty="0"/>
          </a:p>
          <a:p>
            <a:pPr marL="109728" indent="0">
              <a:buNone/>
            </a:pPr>
            <a:r>
              <a:rPr lang="en-US" dirty="0" smtClean="0"/>
              <a:t>A) </a:t>
            </a:r>
            <a:r>
              <a:rPr lang="en-US" sz="2800" dirty="0" smtClean="0"/>
              <a:t>History of DM</a:t>
            </a:r>
          </a:p>
          <a:p>
            <a:pPr marL="109728" indent="0">
              <a:buNone/>
            </a:pPr>
            <a:r>
              <a:rPr lang="en-US" sz="2800" dirty="0" smtClean="0"/>
              <a:t>B) Family history of back pain</a:t>
            </a:r>
          </a:p>
          <a:p>
            <a:pPr marL="109728" indent="0">
              <a:buNone/>
            </a:pPr>
            <a:r>
              <a:rPr lang="en-US" sz="2800" b="1" dirty="0" smtClean="0">
                <a:solidFill>
                  <a:srgbClr val="FF0000"/>
                </a:solidFill>
              </a:rPr>
              <a:t>C) </a:t>
            </a:r>
            <a:r>
              <a:rPr lang="en-US" sz="2800" b="1" dirty="0">
                <a:solidFill>
                  <a:srgbClr val="FF0000"/>
                </a:solidFill>
              </a:rPr>
              <a:t>Focal neurologic deficit</a:t>
            </a:r>
          </a:p>
          <a:p>
            <a:pPr marL="109728" indent="0">
              <a:buNone/>
            </a:pPr>
            <a:r>
              <a:rPr lang="en-US" sz="2800" dirty="0" smtClean="0"/>
              <a:t>D) Young age</a:t>
            </a:r>
            <a:endParaRPr lang="en-US" sz="2800" dirty="0"/>
          </a:p>
        </p:txBody>
      </p:sp>
    </p:spTree>
    <p:extLst>
      <p:ext uri="{BB962C8B-B14F-4D97-AF65-F5344CB8AC3E}">
        <p14:creationId xmlns:p14="http://schemas.microsoft.com/office/powerpoint/2010/main" val="34120386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Quiz</a:t>
            </a:r>
            <a:endParaRPr lang="en-US"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Content Placeholder 2"/>
          <p:cNvSpPr>
            <a:spLocks noGrp="1"/>
          </p:cNvSpPr>
          <p:nvPr>
            <p:ph idx="1"/>
          </p:nvPr>
        </p:nvSpPr>
        <p:spPr/>
        <p:txBody>
          <a:bodyPr/>
          <a:lstStyle/>
          <a:p>
            <a:r>
              <a:rPr lang="en-US" b="1" dirty="0" smtClean="0">
                <a:effectLst>
                  <a:outerShdw blurRad="38100" dist="38100" dir="2700000" algn="tl">
                    <a:srgbClr val="000000">
                      <a:alpha val="43137"/>
                    </a:srgbClr>
                  </a:outerShdw>
                </a:effectLst>
              </a:rPr>
              <a:t>Q2: </a:t>
            </a:r>
            <a:r>
              <a:rPr lang="en-US" dirty="0" smtClean="0"/>
              <a:t>Most of spinal </a:t>
            </a:r>
            <a:r>
              <a:rPr lang="en-US" dirty="0"/>
              <a:t>column tumors are </a:t>
            </a:r>
            <a:r>
              <a:rPr lang="en-US" dirty="0" smtClean="0"/>
              <a:t>primary tumors:</a:t>
            </a:r>
          </a:p>
          <a:p>
            <a:endParaRPr lang="en-US" b="1" dirty="0">
              <a:effectLst>
                <a:outerShdw blurRad="38100" dist="38100" dir="2700000" algn="tl">
                  <a:srgbClr val="000000">
                    <a:alpha val="43137"/>
                  </a:srgbClr>
                </a:outerShdw>
              </a:effectLst>
            </a:endParaRPr>
          </a:p>
          <a:p>
            <a:pPr marL="109728" indent="0">
              <a:buNone/>
            </a:pPr>
            <a:r>
              <a:rPr lang="en-US" dirty="0" smtClean="0"/>
              <a:t>A) True</a:t>
            </a:r>
          </a:p>
          <a:p>
            <a:pPr marL="109728" indent="0">
              <a:buNone/>
            </a:pPr>
            <a:endParaRPr lang="en-US" b="1" dirty="0">
              <a:effectLst>
                <a:outerShdw blurRad="38100" dist="38100" dir="2700000" algn="tl">
                  <a:srgbClr val="000000">
                    <a:alpha val="43137"/>
                  </a:srgbClr>
                </a:outerShdw>
              </a:effectLst>
            </a:endParaRPr>
          </a:p>
          <a:p>
            <a:pPr marL="109728" indent="0">
              <a:buNone/>
            </a:pPr>
            <a:r>
              <a:rPr lang="en-US" dirty="0" smtClean="0"/>
              <a:t>B) False</a:t>
            </a:r>
            <a:endParaRPr lang="en-US" dirty="0"/>
          </a:p>
        </p:txBody>
      </p:sp>
    </p:spTree>
    <p:extLst>
      <p:ext uri="{BB962C8B-B14F-4D97-AF65-F5344CB8AC3E}">
        <p14:creationId xmlns:p14="http://schemas.microsoft.com/office/powerpoint/2010/main" val="29645472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Quiz</a:t>
            </a:r>
            <a:endParaRPr lang="en-US"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Content Placeholder 2"/>
          <p:cNvSpPr>
            <a:spLocks noGrp="1"/>
          </p:cNvSpPr>
          <p:nvPr>
            <p:ph idx="1"/>
          </p:nvPr>
        </p:nvSpPr>
        <p:spPr/>
        <p:txBody>
          <a:bodyPr/>
          <a:lstStyle/>
          <a:p>
            <a:r>
              <a:rPr lang="en-US" b="1" dirty="0" smtClean="0">
                <a:effectLst>
                  <a:outerShdw blurRad="38100" dist="38100" dir="2700000" algn="tl">
                    <a:srgbClr val="000000">
                      <a:alpha val="43137"/>
                    </a:srgbClr>
                  </a:outerShdw>
                </a:effectLst>
              </a:rPr>
              <a:t>Q2: </a:t>
            </a:r>
            <a:r>
              <a:rPr lang="en-US" dirty="0" smtClean="0"/>
              <a:t>Most of spinal </a:t>
            </a:r>
            <a:r>
              <a:rPr lang="en-US" dirty="0"/>
              <a:t>column tumors are </a:t>
            </a:r>
            <a:r>
              <a:rPr lang="en-US" dirty="0" smtClean="0"/>
              <a:t>primary tumors:</a:t>
            </a:r>
          </a:p>
          <a:p>
            <a:endParaRPr lang="en-US" b="1" dirty="0">
              <a:effectLst>
                <a:outerShdw blurRad="38100" dist="38100" dir="2700000" algn="tl">
                  <a:srgbClr val="000000">
                    <a:alpha val="43137"/>
                  </a:srgbClr>
                </a:outerShdw>
              </a:effectLst>
            </a:endParaRPr>
          </a:p>
          <a:p>
            <a:pPr marL="109728" indent="0">
              <a:buNone/>
            </a:pPr>
            <a:r>
              <a:rPr lang="en-US" dirty="0" smtClean="0"/>
              <a:t>A) True</a:t>
            </a:r>
          </a:p>
          <a:p>
            <a:pPr marL="109728" indent="0">
              <a:buNone/>
            </a:pPr>
            <a:endParaRPr lang="en-US" b="1" dirty="0">
              <a:effectLst>
                <a:outerShdw blurRad="38100" dist="38100" dir="2700000" algn="tl">
                  <a:srgbClr val="000000">
                    <a:alpha val="43137"/>
                  </a:srgbClr>
                </a:outerShdw>
              </a:effectLst>
            </a:endParaRPr>
          </a:p>
          <a:p>
            <a:pPr marL="109728" indent="0">
              <a:buNone/>
            </a:pPr>
            <a:r>
              <a:rPr lang="en-US" b="1" dirty="0" smtClean="0">
                <a:solidFill>
                  <a:srgbClr val="FF0000"/>
                </a:solidFill>
              </a:rPr>
              <a:t>B) False</a:t>
            </a:r>
            <a:endParaRPr lang="en-US" b="1" dirty="0">
              <a:solidFill>
                <a:srgbClr val="FF0000"/>
              </a:solidFill>
            </a:endParaRPr>
          </a:p>
        </p:txBody>
      </p:sp>
    </p:spTree>
    <p:extLst>
      <p:ext uri="{BB962C8B-B14F-4D97-AF65-F5344CB8AC3E}">
        <p14:creationId xmlns:p14="http://schemas.microsoft.com/office/powerpoint/2010/main" val="2535722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Quiz</a:t>
            </a:r>
            <a:endParaRPr lang="en-US"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Content Placeholder 2"/>
          <p:cNvSpPr>
            <a:spLocks noGrp="1"/>
          </p:cNvSpPr>
          <p:nvPr>
            <p:ph idx="1"/>
          </p:nvPr>
        </p:nvSpPr>
        <p:spPr/>
        <p:txBody>
          <a:bodyPr/>
          <a:lstStyle/>
          <a:p>
            <a:r>
              <a:rPr lang="en-US" b="1" dirty="0" smtClean="0">
                <a:effectLst>
                  <a:outerShdw blurRad="38100" dist="38100" dir="2700000" algn="tl">
                    <a:srgbClr val="000000">
                      <a:alpha val="43137"/>
                    </a:srgbClr>
                  </a:outerShdw>
                </a:effectLst>
              </a:rPr>
              <a:t>Q3:</a:t>
            </a:r>
            <a:r>
              <a:rPr lang="en-US" dirty="0" smtClean="0"/>
              <a:t> Which of the following is the duration of chronic back pain:</a:t>
            </a:r>
          </a:p>
          <a:p>
            <a:endParaRPr lang="en-US" dirty="0"/>
          </a:p>
          <a:p>
            <a:pPr marL="109728" indent="0">
              <a:buNone/>
            </a:pPr>
            <a:r>
              <a:rPr lang="en-US" dirty="0" smtClean="0"/>
              <a:t>A) 3-6 weeks</a:t>
            </a:r>
          </a:p>
          <a:p>
            <a:pPr marL="109728" indent="0">
              <a:buNone/>
            </a:pPr>
            <a:r>
              <a:rPr lang="en-US" dirty="0" smtClean="0"/>
              <a:t>B) 6-12 weeks</a:t>
            </a:r>
          </a:p>
          <a:p>
            <a:pPr marL="109728" indent="0">
              <a:buNone/>
            </a:pPr>
            <a:r>
              <a:rPr lang="en-US" dirty="0" smtClean="0"/>
              <a:t>C) More than 12 weeks</a:t>
            </a:r>
            <a:endParaRPr lang="en-US" dirty="0"/>
          </a:p>
        </p:txBody>
      </p:sp>
    </p:spTree>
    <p:extLst>
      <p:ext uri="{BB962C8B-B14F-4D97-AF65-F5344CB8AC3E}">
        <p14:creationId xmlns:p14="http://schemas.microsoft.com/office/powerpoint/2010/main" val="25590990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Quiz</a:t>
            </a:r>
            <a:endParaRPr lang="en-US"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Content Placeholder 2"/>
          <p:cNvSpPr>
            <a:spLocks noGrp="1"/>
          </p:cNvSpPr>
          <p:nvPr>
            <p:ph idx="1"/>
          </p:nvPr>
        </p:nvSpPr>
        <p:spPr/>
        <p:txBody>
          <a:bodyPr/>
          <a:lstStyle/>
          <a:p>
            <a:r>
              <a:rPr lang="en-US" b="1" dirty="0" smtClean="0">
                <a:effectLst>
                  <a:outerShdw blurRad="38100" dist="38100" dir="2700000" algn="tl">
                    <a:srgbClr val="000000">
                      <a:alpha val="43137"/>
                    </a:srgbClr>
                  </a:outerShdw>
                </a:effectLst>
              </a:rPr>
              <a:t>Q3:</a:t>
            </a:r>
            <a:r>
              <a:rPr lang="en-US" dirty="0" smtClean="0"/>
              <a:t> Which of the following is the duration of chronic back pain:</a:t>
            </a:r>
          </a:p>
          <a:p>
            <a:endParaRPr lang="en-US" dirty="0"/>
          </a:p>
          <a:p>
            <a:pPr marL="109728" indent="0">
              <a:buNone/>
            </a:pPr>
            <a:r>
              <a:rPr lang="en-US" dirty="0" smtClean="0"/>
              <a:t>A) 3-6 weeks</a:t>
            </a:r>
          </a:p>
          <a:p>
            <a:pPr marL="109728" indent="0">
              <a:buNone/>
            </a:pPr>
            <a:r>
              <a:rPr lang="en-US" dirty="0" smtClean="0"/>
              <a:t>B) 6-12 weeks</a:t>
            </a:r>
          </a:p>
          <a:p>
            <a:pPr marL="109728" indent="0">
              <a:buNone/>
            </a:pPr>
            <a:r>
              <a:rPr lang="en-US" dirty="0" smtClean="0"/>
              <a:t>C) More than 12 weeks</a:t>
            </a:r>
            <a:endParaRPr lang="en-US" dirty="0"/>
          </a:p>
        </p:txBody>
      </p:sp>
    </p:spTree>
    <p:extLst>
      <p:ext uri="{BB962C8B-B14F-4D97-AF65-F5344CB8AC3E}">
        <p14:creationId xmlns:p14="http://schemas.microsoft.com/office/powerpoint/2010/main" val="11714144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Quiz</a:t>
            </a:r>
            <a:endParaRPr lang="en-US"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Content Placeholder 2"/>
          <p:cNvSpPr>
            <a:spLocks noGrp="1"/>
          </p:cNvSpPr>
          <p:nvPr>
            <p:ph idx="1"/>
          </p:nvPr>
        </p:nvSpPr>
        <p:spPr/>
        <p:txBody>
          <a:bodyPr/>
          <a:lstStyle/>
          <a:p>
            <a:r>
              <a:rPr lang="en-US" b="1" dirty="0" smtClean="0">
                <a:effectLst>
                  <a:outerShdw blurRad="38100" dist="38100" dir="2700000" algn="tl">
                    <a:srgbClr val="000000">
                      <a:alpha val="43137"/>
                    </a:srgbClr>
                  </a:outerShdw>
                </a:effectLst>
              </a:rPr>
              <a:t>Q3:</a:t>
            </a:r>
            <a:r>
              <a:rPr lang="en-US" dirty="0" smtClean="0"/>
              <a:t> Which of the following is the duration of chronic back pain:</a:t>
            </a:r>
          </a:p>
          <a:p>
            <a:endParaRPr lang="en-US" dirty="0"/>
          </a:p>
          <a:p>
            <a:pPr marL="109728" indent="0">
              <a:buNone/>
            </a:pPr>
            <a:r>
              <a:rPr lang="en-US" dirty="0" smtClean="0"/>
              <a:t>A) 3-6 weeks</a:t>
            </a:r>
          </a:p>
          <a:p>
            <a:pPr marL="109728" indent="0">
              <a:buNone/>
            </a:pPr>
            <a:r>
              <a:rPr lang="en-US" dirty="0" smtClean="0"/>
              <a:t>B) 6-12 weeks</a:t>
            </a:r>
          </a:p>
          <a:p>
            <a:pPr marL="109728" indent="0">
              <a:buNone/>
            </a:pPr>
            <a:r>
              <a:rPr lang="en-US" b="1" dirty="0" smtClean="0">
                <a:solidFill>
                  <a:srgbClr val="FF0000"/>
                </a:solidFill>
              </a:rPr>
              <a:t>C) More than 12 weeks</a:t>
            </a:r>
            <a:endParaRPr lang="en-US" b="1" dirty="0">
              <a:solidFill>
                <a:srgbClr val="FF0000"/>
              </a:solidFill>
            </a:endParaRPr>
          </a:p>
        </p:txBody>
      </p:sp>
    </p:spTree>
    <p:extLst>
      <p:ext uri="{BB962C8B-B14F-4D97-AF65-F5344CB8AC3E}">
        <p14:creationId xmlns:p14="http://schemas.microsoft.com/office/powerpoint/2010/main" val="22460313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References</a:t>
            </a:r>
          </a:p>
        </p:txBody>
      </p:sp>
      <p:sp>
        <p:nvSpPr>
          <p:cNvPr id="3" name="Content Placeholder 2"/>
          <p:cNvSpPr>
            <a:spLocks noGrp="1"/>
          </p:cNvSpPr>
          <p:nvPr>
            <p:ph idx="1"/>
          </p:nvPr>
        </p:nvSpPr>
        <p:spPr>
          <a:xfrm>
            <a:off x="0" y="1447800"/>
            <a:ext cx="8610600" cy="5105400"/>
          </a:xfrm>
        </p:spPr>
        <p:txBody>
          <a:bodyPr>
            <a:normAutofit/>
          </a:bodyPr>
          <a:lstStyle/>
          <a:p>
            <a:endParaRPr lang="en-US" sz="2400" dirty="0" smtClean="0">
              <a:hlinkClick r:id="rId2"/>
            </a:endParaRPr>
          </a:p>
          <a:p>
            <a:r>
              <a:rPr lang="en-US" sz="2400" dirty="0" smtClean="0">
                <a:hlinkClick r:id="rId2"/>
              </a:rPr>
              <a:t>https</a:t>
            </a:r>
            <a:r>
              <a:rPr lang="en-US" sz="2400" dirty="0">
                <a:hlinkClick r:id="rId2"/>
              </a:rPr>
              <a:t>://</a:t>
            </a:r>
            <a:r>
              <a:rPr lang="en-US" sz="2400" dirty="0" smtClean="0">
                <a:hlinkClick r:id="rId2"/>
              </a:rPr>
              <a:t>www.nice.org.uk/guidance/cg88/chapter/1-Guidance#referral-for-surgery</a:t>
            </a:r>
            <a:endParaRPr lang="en-US" sz="2400" dirty="0" smtClean="0"/>
          </a:p>
          <a:p>
            <a:endParaRPr lang="en-US" sz="2400" dirty="0"/>
          </a:p>
          <a:p>
            <a:r>
              <a:rPr lang="en-US" sz="2400" dirty="0">
                <a:hlinkClick r:id="rId3"/>
              </a:rPr>
              <a:t>http://</a:t>
            </a:r>
            <a:r>
              <a:rPr lang="en-US" sz="2400" dirty="0" smtClean="0">
                <a:hlinkClick r:id="rId3"/>
              </a:rPr>
              <a:t>www.nhs.uk/Conditions/Back-pain/Pages/Prevention.aspx</a:t>
            </a:r>
            <a:endParaRPr lang="en-US" sz="2400" dirty="0" smtClean="0"/>
          </a:p>
          <a:p>
            <a:endParaRPr lang="en-US" sz="2400" dirty="0" smtClean="0"/>
          </a:p>
          <a:p>
            <a:r>
              <a:rPr lang="en-US" sz="2400" dirty="0">
                <a:hlinkClick r:id="rId4"/>
              </a:rPr>
              <a:t>http://www.afhsr.med.sa/!</a:t>
            </a:r>
            <a:r>
              <a:rPr lang="en-US" sz="2400" dirty="0" smtClean="0">
                <a:hlinkClick r:id="rId4"/>
              </a:rPr>
              <a:t>web/images/he/prosh/LBP_Awaji.pdf</a:t>
            </a:r>
            <a:endParaRPr lang="en-US" sz="2400" dirty="0" smtClean="0"/>
          </a:p>
          <a:p>
            <a:endParaRPr lang="en-US" sz="2400" dirty="0" smtClean="0"/>
          </a:p>
          <a:p>
            <a:r>
              <a:rPr lang="en-US" sz="2400" dirty="0">
                <a:hlinkClick r:id="rId5"/>
              </a:rPr>
              <a:t>http://</a:t>
            </a:r>
            <a:r>
              <a:rPr lang="en-US" sz="2400" dirty="0" smtClean="0">
                <a:hlinkClick r:id="rId5"/>
              </a:rPr>
              <a:t>www.medpagetoday.com/painmanagement/backpain/44931</a:t>
            </a:r>
            <a:endParaRPr lang="en-US" sz="2400" dirty="0"/>
          </a:p>
          <a:p>
            <a:endParaRPr lang="en-US" dirty="0"/>
          </a:p>
        </p:txBody>
      </p:sp>
    </p:spTree>
    <p:extLst>
      <p:ext uri="{BB962C8B-B14F-4D97-AF65-F5344CB8AC3E}">
        <p14:creationId xmlns:p14="http://schemas.microsoft.com/office/powerpoint/2010/main" val="25792224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0"/>
            <a:ext cx="7467600" cy="1143000"/>
          </a:xfrm>
        </p:spPr>
        <p:txBody>
          <a:bodyPr>
            <a:normAutofit/>
          </a:bodyPr>
          <a:lstStyle/>
          <a:p>
            <a:pPr algn="ctr"/>
            <a:r>
              <a:rPr lang="en-US" sz="44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Thank</a:t>
            </a:r>
            <a:r>
              <a:rPr lang="en-US" sz="4400" dirty="0" smtClean="0"/>
              <a:t> </a:t>
            </a:r>
            <a:r>
              <a:rPr lang="en-US" sz="4400"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you..</a:t>
            </a:r>
            <a:endParaRPr lang="en-US" sz="44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Tree>
    <p:extLst>
      <p:ext uri="{BB962C8B-B14F-4D97-AF65-F5344CB8AC3E}">
        <p14:creationId xmlns:p14="http://schemas.microsoft.com/office/powerpoint/2010/main" val="1148360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Introduction</a:t>
            </a:r>
            <a:endParaRPr lang="en-US"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Content Placeholder 2"/>
          <p:cNvSpPr>
            <a:spLocks noGrp="1"/>
          </p:cNvSpPr>
          <p:nvPr>
            <p:ph idx="1"/>
          </p:nvPr>
        </p:nvSpPr>
        <p:spPr>
          <a:xfrm>
            <a:off x="152400" y="1600200"/>
            <a:ext cx="7467600" cy="4525963"/>
          </a:xfrm>
        </p:spPr>
        <p:txBody>
          <a:bodyPr>
            <a:normAutofit fontScale="85000" lnSpcReduction="20000"/>
          </a:bodyPr>
          <a:lstStyle/>
          <a:p>
            <a:r>
              <a:rPr lang="en-US" dirty="0"/>
              <a:t>Low back pain is one of the most common reasons for visits to physicians in the ambulatory care setting. </a:t>
            </a:r>
            <a:endParaRPr lang="en-US" dirty="0" smtClean="0"/>
          </a:p>
          <a:p>
            <a:endParaRPr lang="en-US" dirty="0"/>
          </a:p>
          <a:p>
            <a:pPr fontAlgn="base"/>
            <a:r>
              <a:rPr lang="en-US" dirty="0" smtClean="0"/>
              <a:t>The prevalence of low back </a:t>
            </a:r>
            <a:r>
              <a:rPr lang="en-US" dirty="0"/>
              <a:t>pain in KSA is ranging from 53.2% to 79.17</a:t>
            </a:r>
            <a:r>
              <a:rPr lang="en-US" dirty="0" smtClean="0"/>
              <a:t>%.</a:t>
            </a:r>
          </a:p>
          <a:p>
            <a:pPr fontAlgn="base"/>
            <a:r>
              <a:rPr lang="en-US" dirty="0"/>
              <a:t>In nations like the United States, its prevalence is between 8% and 57</a:t>
            </a:r>
            <a:r>
              <a:rPr lang="en-US" dirty="0" smtClean="0"/>
              <a:t>%.</a:t>
            </a:r>
          </a:p>
          <a:p>
            <a:pPr fontAlgn="base"/>
            <a:r>
              <a:rPr lang="en-US" dirty="0"/>
              <a:t>The global point prevalence of [low back pain] is 9.4</a:t>
            </a:r>
            <a:r>
              <a:rPr lang="en-US" dirty="0" smtClean="0"/>
              <a:t>%.</a:t>
            </a:r>
            <a:endParaRPr lang="en-US" dirty="0"/>
          </a:p>
          <a:p>
            <a:pPr fontAlgn="base"/>
            <a:r>
              <a:rPr lang="en-US" dirty="0"/>
              <a:t>Prevalence </a:t>
            </a:r>
            <a:r>
              <a:rPr lang="en-US" dirty="0" smtClean="0"/>
              <a:t>is higher </a:t>
            </a:r>
            <a:r>
              <a:rPr lang="en-US" dirty="0"/>
              <a:t>in men </a:t>
            </a:r>
            <a:r>
              <a:rPr lang="en-US" dirty="0" smtClean="0"/>
              <a:t>compared </a:t>
            </a:r>
            <a:r>
              <a:rPr lang="en-US" dirty="0"/>
              <a:t>with </a:t>
            </a:r>
            <a:r>
              <a:rPr lang="en-US" dirty="0" smtClean="0"/>
              <a:t>women and  it increases </a:t>
            </a:r>
            <a:r>
              <a:rPr lang="en-US" dirty="0"/>
              <a:t>with </a:t>
            </a:r>
            <a:r>
              <a:rPr lang="en-US" dirty="0" smtClean="0"/>
              <a:t>age.</a:t>
            </a:r>
            <a:endParaRPr lang="en-US" dirty="0"/>
          </a:p>
        </p:txBody>
      </p:sp>
    </p:spTree>
    <p:extLst>
      <p:ext uri="{BB962C8B-B14F-4D97-AF65-F5344CB8AC3E}">
        <p14:creationId xmlns:p14="http://schemas.microsoft.com/office/powerpoint/2010/main" val="2655821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Introduction</a:t>
            </a:r>
            <a:endParaRPr lang="en-US"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sp>
        <p:nvSpPr>
          <p:cNvPr id="3" name="Content Placeholder 2"/>
          <p:cNvSpPr>
            <a:spLocks noGrp="1"/>
          </p:cNvSpPr>
          <p:nvPr>
            <p:ph idx="1"/>
          </p:nvPr>
        </p:nvSpPr>
        <p:spPr>
          <a:xfrm>
            <a:off x="76200" y="1295400"/>
            <a:ext cx="8229600" cy="4525963"/>
          </a:xfrm>
        </p:spPr>
        <p:txBody>
          <a:bodyPr/>
          <a:lstStyle/>
          <a:p>
            <a:endParaRPr lang="en-US" sz="2400" dirty="0" smtClean="0"/>
          </a:p>
          <a:p>
            <a:endParaRPr lang="en-US" sz="2400" dirty="0"/>
          </a:p>
          <a:p>
            <a:r>
              <a:rPr lang="en-US" sz="2400" dirty="0"/>
              <a:t>It is the second most common reason for physician visits after respiratory tract infection</a:t>
            </a:r>
            <a:r>
              <a:rPr lang="en-US" sz="2400" dirty="0" smtClean="0"/>
              <a:t>.</a:t>
            </a:r>
          </a:p>
          <a:p>
            <a:endParaRPr lang="en-US" sz="2400" dirty="0"/>
          </a:p>
          <a:p>
            <a:r>
              <a:rPr lang="en-US" sz="2400" dirty="0"/>
              <a:t>The total cost related to back pain is estimated to be </a:t>
            </a:r>
            <a:r>
              <a:rPr lang="en-US" sz="2400" dirty="0" smtClean="0"/>
              <a:t>more than 100 billion dollar </a:t>
            </a:r>
            <a:r>
              <a:rPr lang="en-US" sz="2400" dirty="0"/>
              <a:t>per year in the United States. High cost due to investigations &amp; treatment which not always necessary. </a:t>
            </a:r>
          </a:p>
          <a:p>
            <a:endParaRPr lang="en-US" dirty="0"/>
          </a:p>
        </p:txBody>
      </p:sp>
    </p:spTree>
    <p:extLst>
      <p:ext uri="{BB962C8B-B14F-4D97-AF65-F5344CB8AC3E}">
        <p14:creationId xmlns:p14="http://schemas.microsoft.com/office/powerpoint/2010/main" val="293623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Causes</a:t>
            </a:r>
            <a:endParaRPr lang="en-US" b="1"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0081" y="1600200"/>
            <a:ext cx="6980919" cy="4525963"/>
          </a:xfrm>
          <a:prstGeom prst="rect">
            <a:avLst/>
          </a:prstGeom>
          <a:ln>
            <a:noFill/>
          </a:ln>
          <a:effectLst>
            <a:glow rad="63500">
              <a:schemeClr val="accent1">
                <a:satMod val="175000"/>
                <a:alpha val="40000"/>
              </a:schemeClr>
            </a:glow>
            <a:softEdge rad="112500"/>
          </a:effectLst>
        </p:spPr>
      </p:pic>
    </p:spTree>
    <p:extLst>
      <p:ext uri="{BB962C8B-B14F-4D97-AF65-F5344CB8AC3E}">
        <p14:creationId xmlns:p14="http://schemas.microsoft.com/office/powerpoint/2010/main" val="474775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3048000"/>
          </a:xfrm>
        </p:spPr>
        <p:txBody>
          <a:bodyPr>
            <a:normAutofit fontScale="92500" lnSpcReduction="10000"/>
          </a:bodyPr>
          <a:lstStyle/>
          <a:p>
            <a:pPr marL="109728" indent="0" algn="ctr">
              <a:buNone/>
            </a:pPr>
            <a:r>
              <a:rPr lang="en-US" sz="3600" b="1" dirty="0"/>
              <a:t>Brief comments on</a:t>
            </a:r>
            <a:r>
              <a:rPr lang="en-US" sz="3600" b="1" dirty="0" smtClean="0"/>
              <a:t>:</a:t>
            </a:r>
          </a:p>
          <a:p>
            <a:pPr marL="109728" indent="0" algn="ctr">
              <a:buNone/>
            </a:pPr>
            <a:endParaRPr lang="en-US" sz="3600" b="1" dirty="0"/>
          </a:p>
          <a:p>
            <a:r>
              <a:rPr lang="en-US" sz="2800" dirty="0" smtClean="0"/>
              <a:t>Mechanical back pain</a:t>
            </a:r>
          </a:p>
          <a:p>
            <a:r>
              <a:rPr lang="en-US" sz="2800" dirty="0"/>
              <a:t>Inflammatory back </a:t>
            </a:r>
            <a:r>
              <a:rPr lang="en-US" sz="2800" dirty="0" smtClean="0"/>
              <a:t>pain</a:t>
            </a:r>
          </a:p>
          <a:p>
            <a:r>
              <a:rPr lang="en-US" sz="2800" dirty="0" smtClean="0"/>
              <a:t>Root </a:t>
            </a:r>
            <a:r>
              <a:rPr lang="en-US" sz="2800" dirty="0"/>
              <a:t>nerve </a:t>
            </a:r>
            <a:r>
              <a:rPr lang="en-US" sz="2800" dirty="0" smtClean="0"/>
              <a:t>compression</a:t>
            </a:r>
          </a:p>
          <a:p>
            <a:r>
              <a:rPr lang="en-US" sz="2800" dirty="0" smtClean="0"/>
              <a:t>Malignancy</a:t>
            </a:r>
            <a:endParaRPr lang="en-US" sz="2800" dirty="0"/>
          </a:p>
        </p:txBody>
      </p:sp>
    </p:spTree>
    <p:extLst>
      <p:ext uri="{BB962C8B-B14F-4D97-AF65-F5344CB8AC3E}">
        <p14:creationId xmlns:p14="http://schemas.microsoft.com/office/powerpoint/2010/main" val="141247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359</TotalTime>
  <Words>1905</Words>
  <Application>Microsoft Office PowerPoint</Application>
  <PresentationFormat>On-screen Show (4:3)</PresentationFormat>
  <Paragraphs>291</Paragraphs>
  <Slides>53</Slides>
  <Notes>5</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Technic</vt:lpstr>
      <vt:lpstr>Back pain</vt:lpstr>
      <vt:lpstr>Objectives</vt:lpstr>
      <vt:lpstr>Quiz</vt:lpstr>
      <vt:lpstr>Quiz</vt:lpstr>
      <vt:lpstr>Quiz</vt:lpstr>
      <vt:lpstr>Introduction</vt:lpstr>
      <vt:lpstr>Introduction</vt:lpstr>
      <vt:lpstr>Causes</vt:lpstr>
      <vt:lpstr>PowerPoint Presentation</vt:lpstr>
      <vt:lpstr>Mechanical back pain </vt:lpstr>
      <vt:lpstr>Causes of mechanical back pain </vt:lpstr>
      <vt:lpstr>Inflammatory back pain </vt:lpstr>
      <vt:lpstr>Nerve root compression </vt:lpstr>
      <vt:lpstr>Malignancy</vt:lpstr>
      <vt:lpstr>Malignancy</vt:lpstr>
      <vt:lpstr>Malignancy</vt:lpstr>
      <vt:lpstr>Risk factors</vt:lpstr>
      <vt:lpstr>Classification</vt:lpstr>
      <vt:lpstr>Classification</vt:lpstr>
      <vt:lpstr>PowerPoint Presentation</vt:lpstr>
      <vt:lpstr>History</vt:lpstr>
      <vt:lpstr>Red flags of back pain:</vt:lpstr>
      <vt:lpstr>Physical examination</vt:lpstr>
      <vt:lpstr>Examination of back including lower limp </vt:lpstr>
      <vt:lpstr>PowerPoint Presentation</vt:lpstr>
      <vt:lpstr>PowerPoint Presentation</vt:lpstr>
      <vt:lpstr>PowerPoint Presentation</vt:lpstr>
      <vt:lpstr>PowerPoint Presentation</vt:lpstr>
      <vt:lpstr>Role of PHC in back pain management</vt:lpstr>
      <vt:lpstr>Role of PHC</vt:lpstr>
      <vt:lpstr>Role of PHC</vt:lpstr>
      <vt:lpstr>Role of PHC</vt:lpstr>
      <vt:lpstr>When to refer  patients with back pain to specialist?</vt:lpstr>
      <vt:lpstr>When to refer? </vt:lpstr>
      <vt:lpstr>When to refer?</vt:lpstr>
      <vt:lpstr>Prevention and education  How can we prevent back pain?</vt:lpstr>
      <vt:lpstr>Prevention and education</vt:lpstr>
      <vt:lpstr>Prevention and education</vt:lpstr>
      <vt:lpstr>Prevention and education</vt:lpstr>
      <vt:lpstr>Prevention and education</vt:lpstr>
      <vt:lpstr>Prevention and education</vt:lpstr>
      <vt:lpstr>Prevention and education</vt:lpstr>
      <vt:lpstr>PowerPoint Presentation</vt:lpstr>
      <vt:lpstr>Prevention and education</vt:lpstr>
      <vt:lpstr>Quiz</vt:lpstr>
      <vt:lpstr>Quiz</vt:lpstr>
      <vt:lpstr>Quiz</vt:lpstr>
      <vt:lpstr>Quiz</vt:lpstr>
      <vt:lpstr>Quiz</vt:lpstr>
      <vt:lpstr>Quiz</vt:lpstr>
      <vt:lpstr>Quiz</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pain</dc:title>
  <dc:creator>asus</dc:creator>
  <cp:lastModifiedBy>asus</cp:lastModifiedBy>
  <cp:revision>46</cp:revision>
  <dcterms:created xsi:type="dcterms:W3CDTF">2016-11-19T18:26:58Z</dcterms:created>
  <dcterms:modified xsi:type="dcterms:W3CDTF">2016-11-22T05:03:25Z</dcterms:modified>
</cp:coreProperties>
</file>