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92" r:id="rId9"/>
    <p:sldId id="263" r:id="rId10"/>
    <p:sldId id="264" r:id="rId11"/>
    <p:sldId id="265" r:id="rId12"/>
    <p:sldId id="266" r:id="rId13"/>
    <p:sldId id="269" r:id="rId14"/>
    <p:sldId id="283" r:id="rId15"/>
    <p:sldId id="284" r:id="rId16"/>
    <p:sldId id="285" r:id="rId17"/>
    <p:sldId id="286" r:id="rId18"/>
    <p:sldId id="287" r:id="rId19"/>
    <p:sldId id="288" r:id="rId20"/>
    <p:sldId id="289" r:id="rId21"/>
    <p:sldId id="290" r:id="rId22"/>
    <p:sldId id="272" r:id="rId23"/>
    <p:sldId id="271" r:id="rId24"/>
    <p:sldId id="273" r:id="rId25"/>
    <p:sldId id="291" r:id="rId26"/>
    <p:sldId id="275" r:id="rId27"/>
    <p:sldId id="293" r:id="rId28"/>
    <p:sldId id="294" r:id="rId29"/>
    <p:sldId id="276" r:id="rId30"/>
    <p:sldId id="295" r:id="rId31"/>
    <p:sldId id="296" r:id="rId32"/>
    <p:sldId id="297" r:id="rId33"/>
    <p:sldId id="298" r:id="rId34"/>
    <p:sldId id="299" r:id="rId35"/>
    <p:sldId id="300" r:id="rId36"/>
    <p:sldId id="302" r:id="rId37"/>
    <p:sldId id="301" r:id="rId38"/>
  </p:sldIdLst>
  <p:sldSz cx="13573125" cy="7200900"/>
  <p:notesSz cx="6858000" cy="9144000"/>
  <p:defaultTextStyle>
    <a:defPPr>
      <a:defRPr lang="en-US"/>
    </a:defPPr>
    <a:lvl1pPr marL="0" algn="l" defTabSz="966978" rtl="0" eaLnBrk="1" latinLnBrk="0" hangingPunct="1">
      <a:defRPr sz="1900" kern="1200">
        <a:solidFill>
          <a:schemeClr val="tx1"/>
        </a:solidFill>
        <a:latin typeface="+mn-lt"/>
        <a:ea typeface="+mn-ea"/>
        <a:cs typeface="+mn-cs"/>
      </a:defRPr>
    </a:lvl1pPr>
    <a:lvl2pPr marL="483489" algn="l" defTabSz="966978" rtl="0" eaLnBrk="1" latinLnBrk="0" hangingPunct="1">
      <a:defRPr sz="1900" kern="1200">
        <a:solidFill>
          <a:schemeClr val="tx1"/>
        </a:solidFill>
        <a:latin typeface="+mn-lt"/>
        <a:ea typeface="+mn-ea"/>
        <a:cs typeface="+mn-cs"/>
      </a:defRPr>
    </a:lvl2pPr>
    <a:lvl3pPr marL="966978" algn="l" defTabSz="966978" rtl="0" eaLnBrk="1" latinLnBrk="0" hangingPunct="1">
      <a:defRPr sz="1900" kern="1200">
        <a:solidFill>
          <a:schemeClr val="tx1"/>
        </a:solidFill>
        <a:latin typeface="+mn-lt"/>
        <a:ea typeface="+mn-ea"/>
        <a:cs typeface="+mn-cs"/>
      </a:defRPr>
    </a:lvl3pPr>
    <a:lvl4pPr marL="1450467" algn="l" defTabSz="966978" rtl="0" eaLnBrk="1" latinLnBrk="0" hangingPunct="1">
      <a:defRPr sz="1900" kern="1200">
        <a:solidFill>
          <a:schemeClr val="tx1"/>
        </a:solidFill>
        <a:latin typeface="+mn-lt"/>
        <a:ea typeface="+mn-ea"/>
        <a:cs typeface="+mn-cs"/>
      </a:defRPr>
    </a:lvl4pPr>
    <a:lvl5pPr marL="1933956" algn="l" defTabSz="966978" rtl="0" eaLnBrk="1" latinLnBrk="0" hangingPunct="1">
      <a:defRPr sz="1900" kern="1200">
        <a:solidFill>
          <a:schemeClr val="tx1"/>
        </a:solidFill>
        <a:latin typeface="+mn-lt"/>
        <a:ea typeface="+mn-ea"/>
        <a:cs typeface="+mn-cs"/>
      </a:defRPr>
    </a:lvl5pPr>
    <a:lvl6pPr marL="2417445" algn="l" defTabSz="966978" rtl="0" eaLnBrk="1" latinLnBrk="0" hangingPunct="1">
      <a:defRPr sz="1900" kern="1200">
        <a:solidFill>
          <a:schemeClr val="tx1"/>
        </a:solidFill>
        <a:latin typeface="+mn-lt"/>
        <a:ea typeface="+mn-ea"/>
        <a:cs typeface="+mn-cs"/>
      </a:defRPr>
    </a:lvl6pPr>
    <a:lvl7pPr marL="2900934" algn="l" defTabSz="966978" rtl="0" eaLnBrk="1" latinLnBrk="0" hangingPunct="1">
      <a:defRPr sz="1900" kern="1200">
        <a:solidFill>
          <a:schemeClr val="tx1"/>
        </a:solidFill>
        <a:latin typeface="+mn-lt"/>
        <a:ea typeface="+mn-ea"/>
        <a:cs typeface="+mn-cs"/>
      </a:defRPr>
    </a:lvl7pPr>
    <a:lvl8pPr marL="3384423" algn="l" defTabSz="966978" rtl="0" eaLnBrk="1" latinLnBrk="0" hangingPunct="1">
      <a:defRPr sz="1900" kern="1200">
        <a:solidFill>
          <a:schemeClr val="tx1"/>
        </a:solidFill>
        <a:latin typeface="+mn-lt"/>
        <a:ea typeface="+mn-ea"/>
        <a:cs typeface="+mn-cs"/>
      </a:defRPr>
    </a:lvl8pPr>
    <a:lvl9pPr marL="3867912" algn="l" defTabSz="966978"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8">
          <p15:clr>
            <a:srgbClr val="A4A3A4"/>
          </p15:clr>
        </p15:guide>
        <p15:guide id="2" pos="42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44" autoAdjust="0"/>
  </p:normalViewPr>
  <p:slideViewPr>
    <p:cSldViewPr>
      <p:cViewPr varScale="1">
        <p:scale>
          <a:sx n="65" d="100"/>
          <a:sy n="65" d="100"/>
        </p:scale>
        <p:origin x="636" y="72"/>
      </p:cViewPr>
      <p:guideLst>
        <p:guide orient="horz" pos="2268"/>
        <p:guide pos="42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017985" y="2236947"/>
            <a:ext cx="11537157" cy="1543526"/>
          </a:xfrm>
        </p:spPr>
        <p:txBody>
          <a:bodyPr/>
          <a:lstStyle/>
          <a:p>
            <a:r>
              <a:rPr lang="ar-SA"/>
              <a:t>انقر لتحرير نمط العنوان الرئيسي</a:t>
            </a:r>
            <a:endParaRPr lang="en-GB"/>
          </a:p>
        </p:txBody>
      </p:sp>
      <p:sp>
        <p:nvSpPr>
          <p:cNvPr id="3" name="عنوان فرعي 2"/>
          <p:cNvSpPr>
            <a:spLocks noGrp="1"/>
          </p:cNvSpPr>
          <p:nvPr>
            <p:ph type="subTitle" idx="1"/>
          </p:nvPr>
        </p:nvSpPr>
        <p:spPr>
          <a:xfrm>
            <a:off x="2035970" y="4080510"/>
            <a:ext cx="9501188" cy="1840230"/>
          </a:xfrm>
        </p:spPr>
        <p:txBody>
          <a:bodyPr/>
          <a:lstStyle>
            <a:lvl1pPr marL="0" indent="0" algn="ctr">
              <a:buNone/>
              <a:defRPr>
                <a:solidFill>
                  <a:schemeClr val="tx1">
                    <a:tint val="75000"/>
                  </a:schemeClr>
                </a:solidFill>
              </a:defRPr>
            </a:lvl1pPr>
            <a:lvl2pPr marL="483489" indent="0" algn="ctr">
              <a:buNone/>
              <a:defRPr>
                <a:solidFill>
                  <a:schemeClr val="tx1">
                    <a:tint val="75000"/>
                  </a:schemeClr>
                </a:solidFill>
              </a:defRPr>
            </a:lvl2pPr>
            <a:lvl3pPr marL="966978" indent="0" algn="ctr">
              <a:buNone/>
              <a:defRPr>
                <a:solidFill>
                  <a:schemeClr val="tx1">
                    <a:tint val="75000"/>
                  </a:schemeClr>
                </a:solidFill>
              </a:defRPr>
            </a:lvl3pPr>
            <a:lvl4pPr marL="1450467" indent="0" algn="ctr">
              <a:buNone/>
              <a:defRPr>
                <a:solidFill>
                  <a:schemeClr val="tx1">
                    <a:tint val="75000"/>
                  </a:schemeClr>
                </a:solidFill>
              </a:defRPr>
            </a:lvl4pPr>
            <a:lvl5pPr marL="1933956" indent="0" algn="ctr">
              <a:buNone/>
              <a:defRPr>
                <a:solidFill>
                  <a:schemeClr val="tx1">
                    <a:tint val="75000"/>
                  </a:schemeClr>
                </a:solidFill>
              </a:defRPr>
            </a:lvl5pPr>
            <a:lvl6pPr marL="2417445" indent="0" algn="ctr">
              <a:buNone/>
              <a:defRPr>
                <a:solidFill>
                  <a:schemeClr val="tx1">
                    <a:tint val="75000"/>
                  </a:schemeClr>
                </a:solidFill>
              </a:defRPr>
            </a:lvl6pPr>
            <a:lvl7pPr marL="2900934" indent="0" algn="ctr">
              <a:buNone/>
              <a:defRPr>
                <a:solidFill>
                  <a:schemeClr val="tx1">
                    <a:tint val="75000"/>
                  </a:schemeClr>
                </a:solidFill>
              </a:defRPr>
            </a:lvl7pPr>
            <a:lvl8pPr marL="3384423" indent="0" algn="ctr">
              <a:buNone/>
              <a:defRPr>
                <a:solidFill>
                  <a:schemeClr val="tx1">
                    <a:tint val="75000"/>
                  </a:schemeClr>
                </a:solidFill>
              </a:defRPr>
            </a:lvl8pPr>
            <a:lvl9pPr marL="3867912" indent="0" algn="ctr">
              <a:buNone/>
              <a:defRPr>
                <a:solidFill>
                  <a:schemeClr val="tx1">
                    <a:tint val="75000"/>
                  </a:schemeClr>
                </a:solidFill>
              </a:defRPr>
            </a:lvl9pPr>
          </a:lstStyle>
          <a:p>
            <a:r>
              <a:rPr lang="ar-SA"/>
              <a:t>انقر لتحرير نمط العنوان الثانوي الرئيسي</a:t>
            </a:r>
            <a:endParaRPr lang="en-GB"/>
          </a:p>
        </p:txBody>
      </p:sp>
      <p:sp>
        <p:nvSpPr>
          <p:cNvPr id="4" name="عنصر نائب للتاريخ 3"/>
          <p:cNvSpPr>
            <a:spLocks noGrp="1"/>
          </p:cNvSpPr>
          <p:nvPr>
            <p:ph type="dt" sz="half" idx="10"/>
          </p:nvPr>
        </p:nvSpPr>
        <p:spPr/>
        <p:txBody>
          <a:bodyPr/>
          <a:lstStyle/>
          <a:p>
            <a:fld id="{28654496-EF7B-4F2A-B17F-563883E30217}" type="datetimeFigureOut">
              <a:rPr lang="en-GB" smtClean="0"/>
              <a:t>29/10/2016</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C08D0784-1D89-4AC1-B1E7-9714F579BD86}" type="slidenum">
              <a:rPr lang="en-GB" smtClean="0"/>
              <a:t>‹#›</a:t>
            </a:fld>
            <a:endParaRPr lang="en-GB"/>
          </a:p>
        </p:txBody>
      </p:sp>
    </p:spTree>
    <p:extLst>
      <p:ext uri="{BB962C8B-B14F-4D97-AF65-F5344CB8AC3E}">
        <p14:creationId xmlns:p14="http://schemas.microsoft.com/office/powerpoint/2010/main" val="2910076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GB"/>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تاريخ 3"/>
          <p:cNvSpPr>
            <a:spLocks noGrp="1"/>
          </p:cNvSpPr>
          <p:nvPr>
            <p:ph type="dt" sz="half" idx="10"/>
          </p:nvPr>
        </p:nvSpPr>
        <p:spPr/>
        <p:txBody>
          <a:bodyPr/>
          <a:lstStyle/>
          <a:p>
            <a:fld id="{28654496-EF7B-4F2A-B17F-563883E30217}" type="datetimeFigureOut">
              <a:rPr lang="en-GB" smtClean="0"/>
              <a:t>29/10/2016</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C08D0784-1D89-4AC1-B1E7-9714F579BD86}" type="slidenum">
              <a:rPr lang="en-GB" smtClean="0"/>
              <a:t>‹#›</a:t>
            </a:fld>
            <a:endParaRPr lang="en-GB"/>
          </a:p>
        </p:txBody>
      </p:sp>
    </p:spTree>
    <p:extLst>
      <p:ext uri="{BB962C8B-B14F-4D97-AF65-F5344CB8AC3E}">
        <p14:creationId xmlns:p14="http://schemas.microsoft.com/office/powerpoint/2010/main" val="110956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9840515" y="288372"/>
            <a:ext cx="3053953" cy="6144101"/>
          </a:xfrm>
        </p:spPr>
        <p:txBody>
          <a:bodyPr vert="eaVert"/>
          <a:lstStyle/>
          <a:p>
            <a:r>
              <a:rPr lang="ar-SA"/>
              <a:t>انقر لتحرير نمط العنوان الرئيسي</a:t>
            </a:r>
            <a:endParaRPr lang="en-GB"/>
          </a:p>
        </p:txBody>
      </p:sp>
      <p:sp>
        <p:nvSpPr>
          <p:cNvPr id="3" name="عنصر نائب للعنوان العمودي 2"/>
          <p:cNvSpPr>
            <a:spLocks noGrp="1"/>
          </p:cNvSpPr>
          <p:nvPr>
            <p:ph type="body" orient="vert" idx="1"/>
          </p:nvPr>
        </p:nvSpPr>
        <p:spPr>
          <a:xfrm>
            <a:off x="678655" y="288372"/>
            <a:ext cx="8935641" cy="6144101"/>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تاريخ 3"/>
          <p:cNvSpPr>
            <a:spLocks noGrp="1"/>
          </p:cNvSpPr>
          <p:nvPr>
            <p:ph type="dt" sz="half" idx="10"/>
          </p:nvPr>
        </p:nvSpPr>
        <p:spPr/>
        <p:txBody>
          <a:bodyPr/>
          <a:lstStyle/>
          <a:p>
            <a:fld id="{28654496-EF7B-4F2A-B17F-563883E30217}" type="datetimeFigureOut">
              <a:rPr lang="en-GB" smtClean="0"/>
              <a:t>29/10/2016</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C08D0784-1D89-4AC1-B1E7-9714F579BD86}" type="slidenum">
              <a:rPr lang="en-GB" smtClean="0"/>
              <a:t>‹#›</a:t>
            </a:fld>
            <a:endParaRPr lang="en-GB"/>
          </a:p>
        </p:txBody>
      </p:sp>
    </p:spTree>
    <p:extLst>
      <p:ext uri="{BB962C8B-B14F-4D97-AF65-F5344CB8AC3E}">
        <p14:creationId xmlns:p14="http://schemas.microsoft.com/office/powerpoint/2010/main" val="2298400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GB"/>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تاريخ 3"/>
          <p:cNvSpPr>
            <a:spLocks noGrp="1"/>
          </p:cNvSpPr>
          <p:nvPr>
            <p:ph type="dt" sz="half" idx="10"/>
          </p:nvPr>
        </p:nvSpPr>
        <p:spPr/>
        <p:txBody>
          <a:bodyPr/>
          <a:lstStyle/>
          <a:p>
            <a:fld id="{28654496-EF7B-4F2A-B17F-563883E30217}" type="datetimeFigureOut">
              <a:rPr lang="en-GB" smtClean="0"/>
              <a:t>29/10/2016</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C08D0784-1D89-4AC1-B1E7-9714F579BD86}" type="slidenum">
              <a:rPr lang="en-GB" smtClean="0"/>
              <a:t>‹#›</a:t>
            </a:fld>
            <a:endParaRPr lang="en-GB"/>
          </a:p>
        </p:txBody>
      </p:sp>
    </p:spTree>
    <p:extLst>
      <p:ext uri="{BB962C8B-B14F-4D97-AF65-F5344CB8AC3E}">
        <p14:creationId xmlns:p14="http://schemas.microsoft.com/office/powerpoint/2010/main" val="673060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072184" y="4627246"/>
            <a:ext cx="11537157" cy="1430179"/>
          </a:xfrm>
        </p:spPr>
        <p:txBody>
          <a:bodyPr anchor="t"/>
          <a:lstStyle>
            <a:lvl1pPr algn="l">
              <a:defRPr sz="4200" b="1" cap="all"/>
            </a:lvl1pPr>
          </a:lstStyle>
          <a:p>
            <a:r>
              <a:rPr lang="ar-SA"/>
              <a:t>انقر لتحرير نمط العنوان الرئيسي</a:t>
            </a:r>
            <a:endParaRPr lang="en-GB"/>
          </a:p>
        </p:txBody>
      </p:sp>
      <p:sp>
        <p:nvSpPr>
          <p:cNvPr id="3" name="عنصر نائب للنص 2"/>
          <p:cNvSpPr>
            <a:spLocks noGrp="1"/>
          </p:cNvSpPr>
          <p:nvPr>
            <p:ph type="body" idx="1"/>
          </p:nvPr>
        </p:nvSpPr>
        <p:spPr>
          <a:xfrm>
            <a:off x="1072184" y="3052049"/>
            <a:ext cx="11537157" cy="1575196"/>
          </a:xfrm>
        </p:spPr>
        <p:txBody>
          <a:bodyPr anchor="b"/>
          <a:lstStyle>
            <a:lvl1pPr marL="0" indent="0">
              <a:buNone/>
              <a:defRPr sz="2100">
                <a:solidFill>
                  <a:schemeClr val="tx1">
                    <a:tint val="75000"/>
                  </a:schemeClr>
                </a:solidFill>
              </a:defRPr>
            </a:lvl1pPr>
            <a:lvl2pPr marL="483489" indent="0">
              <a:buNone/>
              <a:defRPr sz="1900">
                <a:solidFill>
                  <a:schemeClr val="tx1">
                    <a:tint val="75000"/>
                  </a:schemeClr>
                </a:solidFill>
              </a:defRPr>
            </a:lvl2pPr>
            <a:lvl3pPr marL="966978" indent="0">
              <a:buNone/>
              <a:defRPr sz="1700">
                <a:solidFill>
                  <a:schemeClr val="tx1">
                    <a:tint val="75000"/>
                  </a:schemeClr>
                </a:solidFill>
              </a:defRPr>
            </a:lvl3pPr>
            <a:lvl4pPr marL="1450467" indent="0">
              <a:buNone/>
              <a:defRPr sz="1500">
                <a:solidFill>
                  <a:schemeClr val="tx1">
                    <a:tint val="75000"/>
                  </a:schemeClr>
                </a:solidFill>
              </a:defRPr>
            </a:lvl4pPr>
            <a:lvl5pPr marL="1933956" indent="0">
              <a:buNone/>
              <a:defRPr sz="1500">
                <a:solidFill>
                  <a:schemeClr val="tx1">
                    <a:tint val="75000"/>
                  </a:schemeClr>
                </a:solidFill>
              </a:defRPr>
            </a:lvl5pPr>
            <a:lvl6pPr marL="2417445" indent="0">
              <a:buNone/>
              <a:defRPr sz="1500">
                <a:solidFill>
                  <a:schemeClr val="tx1">
                    <a:tint val="75000"/>
                  </a:schemeClr>
                </a:solidFill>
              </a:defRPr>
            </a:lvl6pPr>
            <a:lvl7pPr marL="2900934" indent="0">
              <a:buNone/>
              <a:defRPr sz="1500">
                <a:solidFill>
                  <a:schemeClr val="tx1">
                    <a:tint val="75000"/>
                  </a:schemeClr>
                </a:solidFill>
              </a:defRPr>
            </a:lvl7pPr>
            <a:lvl8pPr marL="3384423" indent="0">
              <a:buNone/>
              <a:defRPr sz="1500">
                <a:solidFill>
                  <a:schemeClr val="tx1">
                    <a:tint val="75000"/>
                  </a:schemeClr>
                </a:solidFill>
              </a:defRPr>
            </a:lvl8pPr>
            <a:lvl9pPr marL="3867912" indent="0">
              <a:buNone/>
              <a:defRPr sz="15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28654496-EF7B-4F2A-B17F-563883E30217}" type="datetimeFigureOut">
              <a:rPr lang="en-GB" smtClean="0"/>
              <a:t>29/10/2016</a:t>
            </a:fld>
            <a:endParaRPr lang="en-GB"/>
          </a:p>
        </p:txBody>
      </p:sp>
      <p:sp>
        <p:nvSpPr>
          <p:cNvPr id="5" name="عنصر نائب للتذييل 4"/>
          <p:cNvSpPr>
            <a:spLocks noGrp="1"/>
          </p:cNvSpPr>
          <p:nvPr>
            <p:ph type="ftr" sz="quarter" idx="11"/>
          </p:nvPr>
        </p:nvSpPr>
        <p:spPr/>
        <p:txBody>
          <a:bodyPr/>
          <a:lstStyle/>
          <a:p>
            <a:endParaRPr lang="en-GB"/>
          </a:p>
        </p:txBody>
      </p:sp>
      <p:sp>
        <p:nvSpPr>
          <p:cNvPr id="6" name="عنصر نائب لرقم الشريحة 5"/>
          <p:cNvSpPr>
            <a:spLocks noGrp="1"/>
          </p:cNvSpPr>
          <p:nvPr>
            <p:ph type="sldNum" sz="quarter" idx="12"/>
          </p:nvPr>
        </p:nvSpPr>
        <p:spPr/>
        <p:txBody>
          <a:bodyPr/>
          <a:lstStyle/>
          <a:p>
            <a:fld id="{C08D0784-1D89-4AC1-B1E7-9714F579BD86}" type="slidenum">
              <a:rPr lang="en-GB" smtClean="0"/>
              <a:t>‹#›</a:t>
            </a:fld>
            <a:endParaRPr lang="en-GB"/>
          </a:p>
        </p:txBody>
      </p:sp>
    </p:spTree>
    <p:extLst>
      <p:ext uri="{BB962C8B-B14F-4D97-AF65-F5344CB8AC3E}">
        <p14:creationId xmlns:p14="http://schemas.microsoft.com/office/powerpoint/2010/main" val="2807445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GB"/>
          </a:p>
        </p:txBody>
      </p:sp>
      <p:sp>
        <p:nvSpPr>
          <p:cNvPr id="3" name="عنصر نائب للمحتوى 2"/>
          <p:cNvSpPr>
            <a:spLocks noGrp="1"/>
          </p:cNvSpPr>
          <p:nvPr>
            <p:ph sz="half" idx="1"/>
          </p:nvPr>
        </p:nvSpPr>
        <p:spPr>
          <a:xfrm>
            <a:off x="678658" y="1680212"/>
            <a:ext cx="5994797" cy="4752261"/>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محتوى 3"/>
          <p:cNvSpPr>
            <a:spLocks noGrp="1"/>
          </p:cNvSpPr>
          <p:nvPr>
            <p:ph sz="half" idx="2"/>
          </p:nvPr>
        </p:nvSpPr>
        <p:spPr>
          <a:xfrm>
            <a:off x="6899672" y="1680212"/>
            <a:ext cx="5994797" cy="4752261"/>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5" name="عنصر نائب للتاريخ 4"/>
          <p:cNvSpPr>
            <a:spLocks noGrp="1"/>
          </p:cNvSpPr>
          <p:nvPr>
            <p:ph type="dt" sz="half" idx="10"/>
          </p:nvPr>
        </p:nvSpPr>
        <p:spPr/>
        <p:txBody>
          <a:bodyPr/>
          <a:lstStyle/>
          <a:p>
            <a:fld id="{28654496-EF7B-4F2A-B17F-563883E30217}" type="datetimeFigureOut">
              <a:rPr lang="en-GB" smtClean="0"/>
              <a:t>29/10/2016</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C08D0784-1D89-4AC1-B1E7-9714F579BD86}" type="slidenum">
              <a:rPr lang="en-GB" smtClean="0"/>
              <a:t>‹#›</a:t>
            </a:fld>
            <a:endParaRPr lang="en-GB"/>
          </a:p>
        </p:txBody>
      </p:sp>
    </p:spTree>
    <p:extLst>
      <p:ext uri="{BB962C8B-B14F-4D97-AF65-F5344CB8AC3E}">
        <p14:creationId xmlns:p14="http://schemas.microsoft.com/office/powerpoint/2010/main" val="550260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GB"/>
          </a:p>
        </p:txBody>
      </p:sp>
      <p:sp>
        <p:nvSpPr>
          <p:cNvPr id="3" name="عنصر نائب للنص 2"/>
          <p:cNvSpPr>
            <a:spLocks noGrp="1"/>
          </p:cNvSpPr>
          <p:nvPr>
            <p:ph type="body" idx="1"/>
          </p:nvPr>
        </p:nvSpPr>
        <p:spPr>
          <a:xfrm>
            <a:off x="678658" y="1611869"/>
            <a:ext cx="5997153" cy="671750"/>
          </a:xfrm>
        </p:spPr>
        <p:txBody>
          <a:bodyPr anchor="b"/>
          <a:lstStyle>
            <a:lvl1pPr marL="0" indent="0">
              <a:buNone/>
              <a:defRPr sz="2500" b="1"/>
            </a:lvl1pPr>
            <a:lvl2pPr marL="483489" indent="0">
              <a:buNone/>
              <a:defRPr sz="2100" b="1"/>
            </a:lvl2pPr>
            <a:lvl3pPr marL="966978" indent="0">
              <a:buNone/>
              <a:defRPr sz="1900" b="1"/>
            </a:lvl3pPr>
            <a:lvl4pPr marL="1450467" indent="0">
              <a:buNone/>
              <a:defRPr sz="1700" b="1"/>
            </a:lvl4pPr>
            <a:lvl5pPr marL="1933956" indent="0">
              <a:buNone/>
              <a:defRPr sz="1700" b="1"/>
            </a:lvl5pPr>
            <a:lvl6pPr marL="2417445" indent="0">
              <a:buNone/>
              <a:defRPr sz="1700" b="1"/>
            </a:lvl6pPr>
            <a:lvl7pPr marL="2900934" indent="0">
              <a:buNone/>
              <a:defRPr sz="1700" b="1"/>
            </a:lvl7pPr>
            <a:lvl8pPr marL="3384423" indent="0">
              <a:buNone/>
              <a:defRPr sz="1700" b="1"/>
            </a:lvl8pPr>
            <a:lvl9pPr marL="3867912" indent="0">
              <a:buNone/>
              <a:defRPr sz="17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678658" y="2283619"/>
            <a:ext cx="5997153" cy="4148852"/>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5" name="عنصر نائب للنص 4"/>
          <p:cNvSpPr>
            <a:spLocks noGrp="1"/>
          </p:cNvSpPr>
          <p:nvPr>
            <p:ph type="body" sz="quarter" idx="3"/>
          </p:nvPr>
        </p:nvSpPr>
        <p:spPr>
          <a:xfrm>
            <a:off x="6894960" y="1611869"/>
            <a:ext cx="5999510" cy="671750"/>
          </a:xfrm>
        </p:spPr>
        <p:txBody>
          <a:bodyPr anchor="b"/>
          <a:lstStyle>
            <a:lvl1pPr marL="0" indent="0">
              <a:buNone/>
              <a:defRPr sz="2500" b="1"/>
            </a:lvl1pPr>
            <a:lvl2pPr marL="483489" indent="0">
              <a:buNone/>
              <a:defRPr sz="2100" b="1"/>
            </a:lvl2pPr>
            <a:lvl3pPr marL="966978" indent="0">
              <a:buNone/>
              <a:defRPr sz="1900" b="1"/>
            </a:lvl3pPr>
            <a:lvl4pPr marL="1450467" indent="0">
              <a:buNone/>
              <a:defRPr sz="1700" b="1"/>
            </a:lvl4pPr>
            <a:lvl5pPr marL="1933956" indent="0">
              <a:buNone/>
              <a:defRPr sz="1700" b="1"/>
            </a:lvl5pPr>
            <a:lvl6pPr marL="2417445" indent="0">
              <a:buNone/>
              <a:defRPr sz="1700" b="1"/>
            </a:lvl6pPr>
            <a:lvl7pPr marL="2900934" indent="0">
              <a:buNone/>
              <a:defRPr sz="1700" b="1"/>
            </a:lvl7pPr>
            <a:lvl8pPr marL="3384423" indent="0">
              <a:buNone/>
              <a:defRPr sz="1700" b="1"/>
            </a:lvl8pPr>
            <a:lvl9pPr marL="3867912" indent="0">
              <a:buNone/>
              <a:defRPr sz="17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894960" y="2283619"/>
            <a:ext cx="5999510" cy="4148852"/>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7" name="عنصر نائب للتاريخ 6"/>
          <p:cNvSpPr>
            <a:spLocks noGrp="1"/>
          </p:cNvSpPr>
          <p:nvPr>
            <p:ph type="dt" sz="half" idx="10"/>
          </p:nvPr>
        </p:nvSpPr>
        <p:spPr/>
        <p:txBody>
          <a:bodyPr/>
          <a:lstStyle/>
          <a:p>
            <a:fld id="{28654496-EF7B-4F2A-B17F-563883E30217}" type="datetimeFigureOut">
              <a:rPr lang="en-GB" smtClean="0"/>
              <a:t>29/10/2016</a:t>
            </a:fld>
            <a:endParaRPr lang="en-GB"/>
          </a:p>
        </p:txBody>
      </p:sp>
      <p:sp>
        <p:nvSpPr>
          <p:cNvPr id="8" name="عنصر نائب للتذييل 7"/>
          <p:cNvSpPr>
            <a:spLocks noGrp="1"/>
          </p:cNvSpPr>
          <p:nvPr>
            <p:ph type="ftr" sz="quarter" idx="11"/>
          </p:nvPr>
        </p:nvSpPr>
        <p:spPr/>
        <p:txBody>
          <a:bodyPr/>
          <a:lstStyle/>
          <a:p>
            <a:endParaRPr lang="en-GB"/>
          </a:p>
        </p:txBody>
      </p:sp>
      <p:sp>
        <p:nvSpPr>
          <p:cNvPr id="9" name="عنصر نائب لرقم الشريحة 8"/>
          <p:cNvSpPr>
            <a:spLocks noGrp="1"/>
          </p:cNvSpPr>
          <p:nvPr>
            <p:ph type="sldNum" sz="quarter" idx="12"/>
          </p:nvPr>
        </p:nvSpPr>
        <p:spPr/>
        <p:txBody>
          <a:bodyPr/>
          <a:lstStyle/>
          <a:p>
            <a:fld id="{C08D0784-1D89-4AC1-B1E7-9714F579BD86}" type="slidenum">
              <a:rPr lang="en-GB" smtClean="0"/>
              <a:t>‹#›</a:t>
            </a:fld>
            <a:endParaRPr lang="en-GB"/>
          </a:p>
        </p:txBody>
      </p:sp>
    </p:spTree>
    <p:extLst>
      <p:ext uri="{BB962C8B-B14F-4D97-AF65-F5344CB8AC3E}">
        <p14:creationId xmlns:p14="http://schemas.microsoft.com/office/powerpoint/2010/main" val="3044341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GB"/>
          </a:p>
        </p:txBody>
      </p:sp>
      <p:sp>
        <p:nvSpPr>
          <p:cNvPr id="3" name="عنصر نائب للتاريخ 2"/>
          <p:cNvSpPr>
            <a:spLocks noGrp="1"/>
          </p:cNvSpPr>
          <p:nvPr>
            <p:ph type="dt" sz="half" idx="10"/>
          </p:nvPr>
        </p:nvSpPr>
        <p:spPr/>
        <p:txBody>
          <a:bodyPr/>
          <a:lstStyle/>
          <a:p>
            <a:fld id="{28654496-EF7B-4F2A-B17F-563883E30217}" type="datetimeFigureOut">
              <a:rPr lang="en-GB" smtClean="0"/>
              <a:t>29/10/2016</a:t>
            </a:fld>
            <a:endParaRPr lang="en-GB"/>
          </a:p>
        </p:txBody>
      </p:sp>
      <p:sp>
        <p:nvSpPr>
          <p:cNvPr id="4" name="عنصر نائب للتذييل 3"/>
          <p:cNvSpPr>
            <a:spLocks noGrp="1"/>
          </p:cNvSpPr>
          <p:nvPr>
            <p:ph type="ftr" sz="quarter" idx="11"/>
          </p:nvPr>
        </p:nvSpPr>
        <p:spPr/>
        <p:txBody>
          <a:bodyPr/>
          <a:lstStyle/>
          <a:p>
            <a:endParaRPr lang="en-GB"/>
          </a:p>
        </p:txBody>
      </p:sp>
      <p:sp>
        <p:nvSpPr>
          <p:cNvPr id="5" name="عنصر نائب لرقم الشريحة 4"/>
          <p:cNvSpPr>
            <a:spLocks noGrp="1"/>
          </p:cNvSpPr>
          <p:nvPr>
            <p:ph type="sldNum" sz="quarter" idx="12"/>
          </p:nvPr>
        </p:nvSpPr>
        <p:spPr/>
        <p:txBody>
          <a:bodyPr/>
          <a:lstStyle/>
          <a:p>
            <a:fld id="{C08D0784-1D89-4AC1-B1E7-9714F579BD86}" type="slidenum">
              <a:rPr lang="en-GB" smtClean="0"/>
              <a:t>‹#›</a:t>
            </a:fld>
            <a:endParaRPr lang="en-GB"/>
          </a:p>
        </p:txBody>
      </p:sp>
    </p:spTree>
    <p:extLst>
      <p:ext uri="{BB962C8B-B14F-4D97-AF65-F5344CB8AC3E}">
        <p14:creationId xmlns:p14="http://schemas.microsoft.com/office/powerpoint/2010/main" val="344439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8654496-EF7B-4F2A-B17F-563883E30217}" type="datetimeFigureOut">
              <a:rPr lang="en-GB" smtClean="0"/>
              <a:t>29/10/2016</a:t>
            </a:fld>
            <a:endParaRPr lang="en-GB"/>
          </a:p>
        </p:txBody>
      </p:sp>
      <p:sp>
        <p:nvSpPr>
          <p:cNvPr id="3" name="عنصر نائب للتذييل 2"/>
          <p:cNvSpPr>
            <a:spLocks noGrp="1"/>
          </p:cNvSpPr>
          <p:nvPr>
            <p:ph type="ftr" sz="quarter" idx="11"/>
          </p:nvPr>
        </p:nvSpPr>
        <p:spPr/>
        <p:txBody>
          <a:bodyPr/>
          <a:lstStyle/>
          <a:p>
            <a:endParaRPr lang="en-GB"/>
          </a:p>
        </p:txBody>
      </p:sp>
      <p:sp>
        <p:nvSpPr>
          <p:cNvPr id="4" name="عنصر نائب لرقم الشريحة 3"/>
          <p:cNvSpPr>
            <a:spLocks noGrp="1"/>
          </p:cNvSpPr>
          <p:nvPr>
            <p:ph type="sldNum" sz="quarter" idx="12"/>
          </p:nvPr>
        </p:nvSpPr>
        <p:spPr/>
        <p:txBody>
          <a:bodyPr/>
          <a:lstStyle/>
          <a:p>
            <a:fld id="{C08D0784-1D89-4AC1-B1E7-9714F579BD86}" type="slidenum">
              <a:rPr lang="en-GB" smtClean="0"/>
              <a:t>‹#›</a:t>
            </a:fld>
            <a:endParaRPr lang="en-GB"/>
          </a:p>
        </p:txBody>
      </p:sp>
    </p:spTree>
    <p:extLst>
      <p:ext uri="{BB962C8B-B14F-4D97-AF65-F5344CB8AC3E}">
        <p14:creationId xmlns:p14="http://schemas.microsoft.com/office/powerpoint/2010/main" val="2746968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78657" y="286703"/>
            <a:ext cx="4465465" cy="1220153"/>
          </a:xfrm>
        </p:spPr>
        <p:txBody>
          <a:bodyPr anchor="b"/>
          <a:lstStyle>
            <a:lvl1pPr algn="l">
              <a:defRPr sz="2100" b="1"/>
            </a:lvl1pPr>
          </a:lstStyle>
          <a:p>
            <a:r>
              <a:rPr lang="ar-SA"/>
              <a:t>انقر لتحرير نمط العنوان الرئيسي</a:t>
            </a:r>
            <a:endParaRPr lang="en-GB"/>
          </a:p>
        </p:txBody>
      </p:sp>
      <p:sp>
        <p:nvSpPr>
          <p:cNvPr id="3" name="عنصر نائب للمحتوى 2"/>
          <p:cNvSpPr>
            <a:spLocks noGrp="1"/>
          </p:cNvSpPr>
          <p:nvPr>
            <p:ph idx="1"/>
          </p:nvPr>
        </p:nvSpPr>
        <p:spPr>
          <a:xfrm>
            <a:off x="5306714" y="286704"/>
            <a:ext cx="7587754" cy="6145769"/>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نص 3"/>
          <p:cNvSpPr>
            <a:spLocks noGrp="1"/>
          </p:cNvSpPr>
          <p:nvPr>
            <p:ph type="body" sz="half" idx="2"/>
          </p:nvPr>
        </p:nvSpPr>
        <p:spPr>
          <a:xfrm>
            <a:off x="678657" y="1506856"/>
            <a:ext cx="4465465" cy="4925616"/>
          </a:xfrm>
        </p:spPr>
        <p:txBody>
          <a:bodyPr/>
          <a:lstStyle>
            <a:lvl1pPr marL="0" indent="0">
              <a:buNone/>
              <a:defRPr sz="1500"/>
            </a:lvl1pPr>
            <a:lvl2pPr marL="483489" indent="0">
              <a:buNone/>
              <a:defRPr sz="1300"/>
            </a:lvl2pPr>
            <a:lvl3pPr marL="966978" indent="0">
              <a:buNone/>
              <a:defRPr sz="1100"/>
            </a:lvl3pPr>
            <a:lvl4pPr marL="1450467" indent="0">
              <a:buNone/>
              <a:defRPr sz="1000"/>
            </a:lvl4pPr>
            <a:lvl5pPr marL="1933956" indent="0">
              <a:buNone/>
              <a:defRPr sz="1000"/>
            </a:lvl5pPr>
            <a:lvl6pPr marL="2417445" indent="0">
              <a:buNone/>
              <a:defRPr sz="1000"/>
            </a:lvl6pPr>
            <a:lvl7pPr marL="2900934" indent="0">
              <a:buNone/>
              <a:defRPr sz="1000"/>
            </a:lvl7pPr>
            <a:lvl8pPr marL="3384423" indent="0">
              <a:buNone/>
              <a:defRPr sz="1000"/>
            </a:lvl8pPr>
            <a:lvl9pPr marL="3867912"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28654496-EF7B-4F2A-B17F-563883E30217}" type="datetimeFigureOut">
              <a:rPr lang="en-GB" smtClean="0"/>
              <a:t>29/10/2016</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C08D0784-1D89-4AC1-B1E7-9714F579BD86}" type="slidenum">
              <a:rPr lang="en-GB" smtClean="0"/>
              <a:t>‹#›</a:t>
            </a:fld>
            <a:endParaRPr lang="en-GB"/>
          </a:p>
        </p:txBody>
      </p:sp>
    </p:spTree>
    <p:extLst>
      <p:ext uri="{BB962C8B-B14F-4D97-AF65-F5344CB8AC3E}">
        <p14:creationId xmlns:p14="http://schemas.microsoft.com/office/powerpoint/2010/main" val="137745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660428" y="5040631"/>
            <a:ext cx="8143875" cy="595075"/>
          </a:xfrm>
        </p:spPr>
        <p:txBody>
          <a:bodyPr anchor="b"/>
          <a:lstStyle>
            <a:lvl1pPr algn="l">
              <a:defRPr sz="2100" b="1"/>
            </a:lvl1pPr>
          </a:lstStyle>
          <a:p>
            <a:r>
              <a:rPr lang="ar-SA"/>
              <a:t>انقر لتحرير نمط العنوان الرئيسي</a:t>
            </a:r>
            <a:endParaRPr lang="en-GB"/>
          </a:p>
        </p:txBody>
      </p:sp>
      <p:sp>
        <p:nvSpPr>
          <p:cNvPr id="3" name="عنصر نائب للصورة 2"/>
          <p:cNvSpPr>
            <a:spLocks noGrp="1"/>
          </p:cNvSpPr>
          <p:nvPr>
            <p:ph type="pic" idx="1"/>
          </p:nvPr>
        </p:nvSpPr>
        <p:spPr>
          <a:xfrm>
            <a:off x="2660428" y="643414"/>
            <a:ext cx="8143875" cy="4320540"/>
          </a:xfrm>
        </p:spPr>
        <p:txBody>
          <a:bodyPr/>
          <a:lstStyle>
            <a:lvl1pPr marL="0" indent="0">
              <a:buNone/>
              <a:defRPr sz="3400"/>
            </a:lvl1pPr>
            <a:lvl2pPr marL="483489" indent="0">
              <a:buNone/>
              <a:defRPr sz="3000"/>
            </a:lvl2pPr>
            <a:lvl3pPr marL="966978" indent="0">
              <a:buNone/>
              <a:defRPr sz="2500"/>
            </a:lvl3pPr>
            <a:lvl4pPr marL="1450467" indent="0">
              <a:buNone/>
              <a:defRPr sz="2100"/>
            </a:lvl4pPr>
            <a:lvl5pPr marL="1933956" indent="0">
              <a:buNone/>
              <a:defRPr sz="2100"/>
            </a:lvl5pPr>
            <a:lvl6pPr marL="2417445" indent="0">
              <a:buNone/>
              <a:defRPr sz="2100"/>
            </a:lvl6pPr>
            <a:lvl7pPr marL="2900934" indent="0">
              <a:buNone/>
              <a:defRPr sz="2100"/>
            </a:lvl7pPr>
            <a:lvl8pPr marL="3384423" indent="0">
              <a:buNone/>
              <a:defRPr sz="2100"/>
            </a:lvl8pPr>
            <a:lvl9pPr marL="3867912" indent="0">
              <a:buNone/>
              <a:defRPr sz="2100"/>
            </a:lvl9pPr>
          </a:lstStyle>
          <a:p>
            <a:endParaRPr lang="en-GB"/>
          </a:p>
        </p:txBody>
      </p:sp>
      <p:sp>
        <p:nvSpPr>
          <p:cNvPr id="4" name="عنصر نائب للنص 3"/>
          <p:cNvSpPr>
            <a:spLocks noGrp="1"/>
          </p:cNvSpPr>
          <p:nvPr>
            <p:ph type="body" sz="half" idx="2"/>
          </p:nvPr>
        </p:nvSpPr>
        <p:spPr>
          <a:xfrm>
            <a:off x="2660428" y="5635706"/>
            <a:ext cx="8143875" cy="845105"/>
          </a:xfrm>
        </p:spPr>
        <p:txBody>
          <a:bodyPr/>
          <a:lstStyle>
            <a:lvl1pPr marL="0" indent="0">
              <a:buNone/>
              <a:defRPr sz="1500"/>
            </a:lvl1pPr>
            <a:lvl2pPr marL="483489" indent="0">
              <a:buNone/>
              <a:defRPr sz="1300"/>
            </a:lvl2pPr>
            <a:lvl3pPr marL="966978" indent="0">
              <a:buNone/>
              <a:defRPr sz="1100"/>
            </a:lvl3pPr>
            <a:lvl4pPr marL="1450467" indent="0">
              <a:buNone/>
              <a:defRPr sz="1000"/>
            </a:lvl4pPr>
            <a:lvl5pPr marL="1933956" indent="0">
              <a:buNone/>
              <a:defRPr sz="1000"/>
            </a:lvl5pPr>
            <a:lvl6pPr marL="2417445" indent="0">
              <a:buNone/>
              <a:defRPr sz="1000"/>
            </a:lvl6pPr>
            <a:lvl7pPr marL="2900934" indent="0">
              <a:buNone/>
              <a:defRPr sz="1000"/>
            </a:lvl7pPr>
            <a:lvl8pPr marL="3384423" indent="0">
              <a:buNone/>
              <a:defRPr sz="1000"/>
            </a:lvl8pPr>
            <a:lvl9pPr marL="3867912"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28654496-EF7B-4F2A-B17F-563883E30217}" type="datetimeFigureOut">
              <a:rPr lang="en-GB" smtClean="0"/>
              <a:t>29/10/2016</a:t>
            </a:fld>
            <a:endParaRPr lang="en-GB"/>
          </a:p>
        </p:txBody>
      </p:sp>
      <p:sp>
        <p:nvSpPr>
          <p:cNvPr id="6" name="عنصر نائب للتذييل 5"/>
          <p:cNvSpPr>
            <a:spLocks noGrp="1"/>
          </p:cNvSpPr>
          <p:nvPr>
            <p:ph type="ftr" sz="quarter" idx="11"/>
          </p:nvPr>
        </p:nvSpPr>
        <p:spPr/>
        <p:txBody>
          <a:bodyPr/>
          <a:lstStyle/>
          <a:p>
            <a:endParaRPr lang="en-GB"/>
          </a:p>
        </p:txBody>
      </p:sp>
      <p:sp>
        <p:nvSpPr>
          <p:cNvPr id="7" name="عنصر نائب لرقم الشريحة 6"/>
          <p:cNvSpPr>
            <a:spLocks noGrp="1"/>
          </p:cNvSpPr>
          <p:nvPr>
            <p:ph type="sldNum" sz="quarter" idx="12"/>
          </p:nvPr>
        </p:nvSpPr>
        <p:spPr/>
        <p:txBody>
          <a:bodyPr/>
          <a:lstStyle/>
          <a:p>
            <a:fld id="{C08D0784-1D89-4AC1-B1E7-9714F579BD86}" type="slidenum">
              <a:rPr lang="en-GB" smtClean="0"/>
              <a:t>‹#›</a:t>
            </a:fld>
            <a:endParaRPr lang="en-GB"/>
          </a:p>
        </p:txBody>
      </p:sp>
    </p:spTree>
    <p:extLst>
      <p:ext uri="{BB962C8B-B14F-4D97-AF65-F5344CB8AC3E}">
        <p14:creationId xmlns:p14="http://schemas.microsoft.com/office/powerpoint/2010/main" val="2397773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1000" r="-1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78657" y="288370"/>
            <a:ext cx="12215813" cy="1200150"/>
          </a:xfrm>
          <a:prstGeom prst="rect">
            <a:avLst/>
          </a:prstGeom>
        </p:spPr>
        <p:txBody>
          <a:bodyPr vert="horz" lIns="96698" tIns="48349" rIns="96698" bIns="48349" rtlCol="0" anchor="ctr">
            <a:normAutofit/>
          </a:bodyPr>
          <a:lstStyle/>
          <a:p>
            <a:r>
              <a:rPr lang="ar-SA"/>
              <a:t>انقر لتحرير نمط العنوان الرئيسي</a:t>
            </a:r>
            <a:endParaRPr lang="en-GB"/>
          </a:p>
        </p:txBody>
      </p:sp>
      <p:sp>
        <p:nvSpPr>
          <p:cNvPr id="3" name="عنصر نائب للنص 2"/>
          <p:cNvSpPr>
            <a:spLocks noGrp="1"/>
          </p:cNvSpPr>
          <p:nvPr>
            <p:ph type="body" idx="1"/>
          </p:nvPr>
        </p:nvSpPr>
        <p:spPr>
          <a:xfrm>
            <a:off x="678657" y="1680212"/>
            <a:ext cx="12215813" cy="4752261"/>
          </a:xfrm>
          <a:prstGeom prst="rect">
            <a:avLst/>
          </a:prstGeom>
        </p:spPr>
        <p:txBody>
          <a:bodyPr vert="horz" lIns="96698" tIns="48349" rIns="96698" bIns="48349"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4" name="عنصر نائب للتاريخ 3"/>
          <p:cNvSpPr>
            <a:spLocks noGrp="1"/>
          </p:cNvSpPr>
          <p:nvPr>
            <p:ph type="dt" sz="half" idx="2"/>
          </p:nvPr>
        </p:nvSpPr>
        <p:spPr>
          <a:xfrm>
            <a:off x="678656" y="6674169"/>
            <a:ext cx="3167063" cy="383381"/>
          </a:xfrm>
          <a:prstGeom prst="rect">
            <a:avLst/>
          </a:prstGeom>
        </p:spPr>
        <p:txBody>
          <a:bodyPr vert="horz" lIns="96698" tIns="48349" rIns="96698" bIns="48349" rtlCol="0" anchor="ctr"/>
          <a:lstStyle>
            <a:lvl1pPr algn="l">
              <a:defRPr sz="1300">
                <a:solidFill>
                  <a:schemeClr val="tx1">
                    <a:tint val="75000"/>
                  </a:schemeClr>
                </a:solidFill>
              </a:defRPr>
            </a:lvl1pPr>
          </a:lstStyle>
          <a:p>
            <a:fld id="{28654496-EF7B-4F2A-B17F-563883E30217}" type="datetimeFigureOut">
              <a:rPr lang="en-GB" smtClean="0"/>
              <a:t>29/10/2016</a:t>
            </a:fld>
            <a:endParaRPr lang="en-GB"/>
          </a:p>
        </p:txBody>
      </p:sp>
      <p:sp>
        <p:nvSpPr>
          <p:cNvPr id="5" name="عنصر نائب للتذييل 4"/>
          <p:cNvSpPr>
            <a:spLocks noGrp="1"/>
          </p:cNvSpPr>
          <p:nvPr>
            <p:ph type="ftr" sz="quarter" idx="3"/>
          </p:nvPr>
        </p:nvSpPr>
        <p:spPr>
          <a:xfrm>
            <a:off x="4637485" y="6674169"/>
            <a:ext cx="4298156" cy="383381"/>
          </a:xfrm>
          <a:prstGeom prst="rect">
            <a:avLst/>
          </a:prstGeom>
        </p:spPr>
        <p:txBody>
          <a:bodyPr vert="horz" lIns="96698" tIns="48349" rIns="96698" bIns="48349" rtlCol="0" anchor="ctr"/>
          <a:lstStyle>
            <a:lvl1pPr algn="ctr">
              <a:defRPr sz="1300">
                <a:solidFill>
                  <a:schemeClr val="tx1">
                    <a:tint val="75000"/>
                  </a:schemeClr>
                </a:solidFill>
              </a:defRPr>
            </a:lvl1pPr>
          </a:lstStyle>
          <a:p>
            <a:endParaRPr lang="en-GB"/>
          </a:p>
        </p:txBody>
      </p:sp>
      <p:sp>
        <p:nvSpPr>
          <p:cNvPr id="6" name="عنصر نائب لرقم الشريحة 5"/>
          <p:cNvSpPr>
            <a:spLocks noGrp="1"/>
          </p:cNvSpPr>
          <p:nvPr>
            <p:ph type="sldNum" sz="quarter" idx="4"/>
          </p:nvPr>
        </p:nvSpPr>
        <p:spPr>
          <a:xfrm>
            <a:off x="9727406" y="6674169"/>
            <a:ext cx="3167063" cy="383381"/>
          </a:xfrm>
          <a:prstGeom prst="rect">
            <a:avLst/>
          </a:prstGeom>
        </p:spPr>
        <p:txBody>
          <a:bodyPr vert="horz" lIns="96698" tIns="48349" rIns="96698" bIns="48349" rtlCol="0" anchor="ctr"/>
          <a:lstStyle>
            <a:lvl1pPr algn="r">
              <a:defRPr sz="1300">
                <a:solidFill>
                  <a:schemeClr val="tx1">
                    <a:tint val="75000"/>
                  </a:schemeClr>
                </a:solidFill>
              </a:defRPr>
            </a:lvl1pPr>
          </a:lstStyle>
          <a:p>
            <a:fld id="{C08D0784-1D89-4AC1-B1E7-9714F579BD86}" type="slidenum">
              <a:rPr lang="en-GB" smtClean="0"/>
              <a:t>‹#›</a:t>
            </a:fld>
            <a:endParaRPr lang="en-GB"/>
          </a:p>
        </p:txBody>
      </p:sp>
    </p:spTree>
    <p:extLst>
      <p:ext uri="{BB962C8B-B14F-4D97-AF65-F5344CB8AC3E}">
        <p14:creationId xmlns:p14="http://schemas.microsoft.com/office/powerpoint/2010/main" val="1820058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6978" rtl="0" eaLnBrk="1" latinLnBrk="0" hangingPunct="1">
        <a:spcBef>
          <a:spcPct val="0"/>
        </a:spcBef>
        <a:buNone/>
        <a:defRPr sz="4700" kern="1200">
          <a:solidFill>
            <a:schemeClr val="tx1"/>
          </a:solidFill>
          <a:latin typeface="+mj-lt"/>
          <a:ea typeface="+mj-ea"/>
          <a:cs typeface="+mj-cs"/>
        </a:defRPr>
      </a:lvl1pPr>
    </p:titleStyle>
    <p:bodyStyle>
      <a:lvl1pPr marL="362617" indent="-362617" algn="l" defTabSz="966978"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1pPr>
      <a:lvl2pPr marL="785670" indent="-302181" algn="l" defTabSz="966978"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08723" indent="-241745" algn="l" defTabSz="96697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3pPr>
      <a:lvl4pPr marL="1692212"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75701"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59190"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42679"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26168"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09657"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6978" rtl="0" eaLnBrk="1" latinLnBrk="0" hangingPunct="1">
        <a:defRPr sz="1900" kern="1200">
          <a:solidFill>
            <a:schemeClr val="tx1"/>
          </a:solidFill>
          <a:latin typeface="+mn-lt"/>
          <a:ea typeface="+mn-ea"/>
          <a:cs typeface="+mn-cs"/>
        </a:defRPr>
      </a:lvl1pPr>
      <a:lvl2pPr marL="483489" algn="l" defTabSz="966978" rtl="0" eaLnBrk="1" latinLnBrk="0" hangingPunct="1">
        <a:defRPr sz="1900" kern="1200">
          <a:solidFill>
            <a:schemeClr val="tx1"/>
          </a:solidFill>
          <a:latin typeface="+mn-lt"/>
          <a:ea typeface="+mn-ea"/>
          <a:cs typeface="+mn-cs"/>
        </a:defRPr>
      </a:lvl2pPr>
      <a:lvl3pPr marL="966978" algn="l" defTabSz="966978" rtl="0" eaLnBrk="1" latinLnBrk="0" hangingPunct="1">
        <a:defRPr sz="1900" kern="1200">
          <a:solidFill>
            <a:schemeClr val="tx1"/>
          </a:solidFill>
          <a:latin typeface="+mn-lt"/>
          <a:ea typeface="+mn-ea"/>
          <a:cs typeface="+mn-cs"/>
        </a:defRPr>
      </a:lvl3pPr>
      <a:lvl4pPr marL="1450467" algn="l" defTabSz="966978" rtl="0" eaLnBrk="1" latinLnBrk="0" hangingPunct="1">
        <a:defRPr sz="1900" kern="1200">
          <a:solidFill>
            <a:schemeClr val="tx1"/>
          </a:solidFill>
          <a:latin typeface="+mn-lt"/>
          <a:ea typeface="+mn-ea"/>
          <a:cs typeface="+mn-cs"/>
        </a:defRPr>
      </a:lvl4pPr>
      <a:lvl5pPr marL="1933956" algn="l" defTabSz="966978" rtl="0" eaLnBrk="1" latinLnBrk="0" hangingPunct="1">
        <a:defRPr sz="1900" kern="1200">
          <a:solidFill>
            <a:schemeClr val="tx1"/>
          </a:solidFill>
          <a:latin typeface="+mn-lt"/>
          <a:ea typeface="+mn-ea"/>
          <a:cs typeface="+mn-cs"/>
        </a:defRPr>
      </a:lvl5pPr>
      <a:lvl6pPr marL="2417445" algn="l" defTabSz="966978" rtl="0" eaLnBrk="1" latinLnBrk="0" hangingPunct="1">
        <a:defRPr sz="1900" kern="1200">
          <a:solidFill>
            <a:schemeClr val="tx1"/>
          </a:solidFill>
          <a:latin typeface="+mn-lt"/>
          <a:ea typeface="+mn-ea"/>
          <a:cs typeface="+mn-cs"/>
        </a:defRPr>
      </a:lvl6pPr>
      <a:lvl7pPr marL="2900934" algn="l" defTabSz="966978" rtl="0" eaLnBrk="1" latinLnBrk="0" hangingPunct="1">
        <a:defRPr sz="1900" kern="1200">
          <a:solidFill>
            <a:schemeClr val="tx1"/>
          </a:solidFill>
          <a:latin typeface="+mn-lt"/>
          <a:ea typeface="+mn-ea"/>
          <a:cs typeface="+mn-cs"/>
        </a:defRPr>
      </a:lvl7pPr>
      <a:lvl8pPr marL="3384423" algn="l" defTabSz="966978" rtl="0" eaLnBrk="1" latinLnBrk="0" hangingPunct="1">
        <a:defRPr sz="1900" kern="1200">
          <a:solidFill>
            <a:schemeClr val="tx1"/>
          </a:solidFill>
          <a:latin typeface="+mn-lt"/>
          <a:ea typeface="+mn-ea"/>
          <a:cs typeface="+mn-cs"/>
        </a:defRPr>
      </a:lvl8pPr>
      <a:lvl9pPr marL="3867912" algn="l" defTabSz="966978"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ideo" Target="https://www.youtube.com/embed/end3tWbdUPQ"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google.com.sa/url?sa=i&amp;rct=j&amp;q=&amp;esrc=s&amp;source=images&amp;cd=&amp;ved=0ahUKEwjM9tW8oYDQAhXD6xQKHWTlAasQjhwIBQ&amp;url=http://www.slideshare.net/UthamalingamMurali/breaking-bad-news-easy-to-break&amp;psig=AFQjCNEuzzlbFOv4BIzAvuBwMeuCm_2heA&amp;ust=1477839009631866" TargetMode="External"/><Relationship Id="rId2" Type="http://schemas.openxmlformats.org/officeDocument/2006/relationships/hyperlink" Target="http://www.gp-training.net/training/communication_skills/consultation/badnews.ht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شريط منحني إلى الأعلى 8"/>
          <p:cNvSpPr/>
          <p:nvPr/>
        </p:nvSpPr>
        <p:spPr>
          <a:xfrm>
            <a:off x="665882" y="288082"/>
            <a:ext cx="12457384" cy="2304256"/>
          </a:xfrm>
          <a:prstGeom prst="ellipseRibbon2">
            <a:avLst/>
          </a:prstGeom>
          <a:noFill/>
          <a:ln w="76200"/>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200" b="1" dirty="0">
                <a:ln w="10541" cmpd="sng">
                  <a:solidFill>
                    <a:schemeClr val="accent1">
                      <a:shade val="88000"/>
                      <a:satMod val="110000"/>
                    </a:schemeClr>
                  </a:solidFill>
                  <a:prstDash val="solid"/>
                </a:ln>
                <a:solidFill>
                  <a:schemeClr val="tx1"/>
                </a:solidFill>
                <a:latin typeface="Agency FB" panose="020B0503020202020204" pitchFamily="34" charset="0"/>
              </a:rPr>
              <a:t>Breaking bad news </a:t>
            </a:r>
          </a:p>
        </p:txBody>
      </p:sp>
      <p:sp>
        <p:nvSpPr>
          <p:cNvPr id="2" name="TextBox 1"/>
          <p:cNvSpPr txBox="1"/>
          <p:nvPr/>
        </p:nvSpPr>
        <p:spPr>
          <a:xfrm>
            <a:off x="2178050" y="3646324"/>
            <a:ext cx="10441160" cy="1754326"/>
          </a:xfrm>
          <a:prstGeom prst="rect">
            <a:avLst/>
          </a:prstGeom>
          <a:noFill/>
        </p:spPr>
        <p:txBody>
          <a:bodyPr wrap="square" rtlCol="0">
            <a:spAutoFit/>
          </a:bodyPr>
          <a:lstStyle/>
          <a:p>
            <a:r>
              <a:rPr lang="en-US" sz="3600" dirty="0"/>
              <a:t>Fahad </a:t>
            </a:r>
            <a:r>
              <a:rPr lang="en-US" sz="3600" dirty="0" err="1"/>
              <a:t>khalid</a:t>
            </a:r>
            <a:r>
              <a:rPr lang="en-US" sz="3600" dirty="0"/>
              <a:t> </a:t>
            </a:r>
            <a:r>
              <a:rPr lang="en-US" sz="3600" dirty="0" err="1"/>
              <a:t>alotaibi</a:t>
            </a:r>
            <a:r>
              <a:rPr lang="en-US" sz="3600" dirty="0"/>
              <a:t>                       </a:t>
            </a:r>
            <a:r>
              <a:rPr lang="en-US" sz="3600" dirty="0">
                <a:solidFill>
                  <a:srgbClr val="FF0000"/>
                </a:solidFill>
              </a:rPr>
              <a:t>433100080</a:t>
            </a:r>
          </a:p>
          <a:p>
            <a:r>
              <a:rPr lang="en-US" sz="3600" dirty="0"/>
              <a:t>Abdullatif </a:t>
            </a:r>
            <a:r>
              <a:rPr lang="en-US" sz="3600" dirty="0" err="1"/>
              <a:t>mohammed</a:t>
            </a:r>
            <a:r>
              <a:rPr lang="en-US" sz="3600" dirty="0"/>
              <a:t> </a:t>
            </a:r>
            <a:r>
              <a:rPr lang="en-US" sz="3600" dirty="0" err="1"/>
              <a:t>Alhassan</a:t>
            </a:r>
            <a:r>
              <a:rPr lang="en-US" sz="3600" dirty="0"/>
              <a:t>   </a:t>
            </a:r>
            <a:r>
              <a:rPr lang="en-US" sz="3600" dirty="0">
                <a:solidFill>
                  <a:srgbClr val="FF0000"/>
                </a:solidFill>
              </a:rPr>
              <a:t>433101443</a:t>
            </a:r>
            <a:endParaRPr lang="en-US" sz="3600" dirty="0"/>
          </a:p>
          <a:p>
            <a:r>
              <a:rPr lang="en-US" sz="3600" dirty="0"/>
              <a:t>Ahmed </a:t>
            </a:r>
            <a:r>
              <a:rPr lang="en-US" sz="3600" dirty="0" err="1"/>
              <a:t>Abdulaziz</a:t>
            </a:r>
            <a:r>
              <a:rPr lang="en-US" sz="3600" dirty="0"/>
              <a:t> </a:t>
            </a:r>
            <a:r>
              <a:rPr lang="en-US" sz="3600" dirty="0" err="1"/>
              <a:t>Aldakhil</a:t>
            </a:r>
            <a:r>
              <a:rPr lang="en-US" sz="3600" dirty="0"/>
              <a:t>              </a:t>
            </a:r>
            <a:r>
              <a:rPr lang="en-US" sz="3600" dirty="0">
                <a:solidFill>
                  <a:srgbClr val="FF0000"/>
                </a:solidFill>
              </a:rPr>
              <a:t>432102119</a:t>
            </a:r>
          </a:p>
        </p:txBody>
      </p:sp>
    </p:spTree>
    <p:extLst>
      <p:ext uri="{BB962C8B-B14F-4D97-AF65-F5344CB8AC3E}">
        <p14:creationId xmlns:p14="http://schemas.microsoft.com/office/powerpoint/2010/main" val="3954739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54196" y="-71958"/>
            <a:ext cx="8657837" cy="774751"/>
          </a:xfrm>
          <a:prstGeom prst="rect">
            <a:avLst/>
          </a:prstGeom>
          <a:noFill/>
        </p:spPr>
        <p:txBody>
          <a:bodyPr wrap="square" lIns="96698" tIns="48349" rIns="96698" bIns="48349" rtlCol="0">
            <a:spAutoFit/>
          </a:bodyPr>
          <a:lstStyle/>
          <a:p>
            <a:pPr marL="483489" indent="-483489">
              <a:buFont typeface="Wingdings" panose="05000000000000000000" pitchFamily="2" charset="2"/>
              <a:buChar char="v"/>
            </a:pPr>
            <a:r>
              <a:rPr lang="en-GB"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Importance of breaking bad news:   </a:t>
            </a:r>
          </a:p>
        </p:txBody>
      </p:sp>
      <p:sp>
        <p:nvSpPr>
          <p:cNvPr id="3" name="عنصر نائب للمحتوى 2"/>
          <p:cNvSpPr>
            <a:spLocks noGrp="1"/>
          </p:cNvSpPr>
          <p:nvPr>
            <p:ph sz="quarter" idx="1"/>
          </p:nvPr>
        </p:nvSpPr>
        <p:spPr>
          <a:xfrm>
            <a:off x="1" y="576114"/>
            <a:ext cx="13573124" cy="4572000"/>
          </a:xfrm>
        </p:spPr>
        <p:txBody>
          <a:bodyPr>
            <a:noAutofit/>
          </a:bodyPr>
          <a:lstStyle/>
          <a:p>
            <a:pPr algn="l" rtl="0">
              <a:buFont typeface="Wingdings" pitchFamily="2" charset="2"/>
              <a:buChar char="q"/>
            </a:pPr>
            <a:r>
              <a:rPr lang="en-US" sz="3200" dirty="0">
                <a:solidFill>
                  <a:srgbClr val="FF0000"/>
                </a:solidFill>
                <a:effectLst>
                  <a:outerShdw blurRad="38100" dist="38100" dir="2700000" algn="tl">
                    <a:srgbClr val="000000">
                      <a:alpha val="43137"/>
                    </a:srgbClr>
                  </a:outerShdw>
                </a:effectLst>
              </a:rPr>
              <a:t>Ethical and Legal Imperatives</a:t>
            </a:r>
          </a:p>
          <a:p>
            <a:pPr marL="0" indent="0" algn="l" rtl="0">
              <a:buNone/>
            </a:pPr>
            <a:r>
              <a:rPr lang="en-US" sz="3200" dirty="0">
                <a:effectLst>
                  <a:outerShdw blurRad="38100" dist="38100" dir="2700000" algn="tl">
                    <a:srgbClr val="000000">
                      <a:alpha val="43137"/>
                    </a:srgbClr>
                  </a:outerShdw>
                </a:effectLst>
              </a:rPr>
              <a:t>Physicians may not withhold medical information even if they suspect it will have a negative effect on the patient. In North America, principles of informed consent, patient autonomy, and case law have created clear ethical and legal obligations to provide patients with as much information as they desire about their illness and its treatment</a:t>
            </a:r>
          </a:p>
          <a:p>
            <a:pPr marL="0" indent="0" algn="l" rtl="0">
              <a:buNone/>
            </a:pPr>
            <a:r>
              <a:rPr lang="en-US" sz="2000" dirty="0" err="1">
                <a:effectLst>
                  <a:outerShdw blurRad="38100" dist="38100" dir="2700000" algn="tl">
                    <a:srgbClr val="000000">
                      <a:alpha val="43137"/>
                    </a:srgbClr>
                  </a:outerShdw>
                </a:effectLst>
              </a:rPr>
              <a:t>oldberg</a:t>
            </a:r>
            <a:r>
              <a:rPr lang="en-US" sz="2000" dirty="0">
                <a:effectLst>
                  <a:outerShdw blurRad="38100" dist="38100" dir="2700000" algn="tl">
                    <a:srgbClr val="000000">
                      <a:alpha val="43137"/>
                    </a:srgbClr>
                  </a:outerShdw>
                </a:effectLst>
              </a:rPr>
              <a:t> RJ. , </a:t>
            </a:r>
            <a:r>
              <a:rPr lang="en-US" sz="2000" dirty="0" err="1">
                <a:effectLst>
                  <a:outerShdw blurRad="38100" dist="38100" dir="2700000" algn="tl">
                    <a:srgbClr val="000000">
                      <a:alpha val="43137"/>
                    </a:srgbClr>
                  </a:outerShdw>
                </a:effectLst>
              </a:rPr>
              <a:t>Annas</a:t>
            </a:r>
            <a:r>
              <a:rPr lang="en-US" sz="2000" dirty="0">
                <a:effectLst>
                  <a:outerShdw blurRad="38100" dist="38100" dir="2700000" algn="tl">
                    <a:srgbClr val="000000">
                      <a:alpha val="43137"/>
                    </a:srgbClr>
                  </a:outerShdw>
                </a:effectLst>
              </a:rPr>
              <a:t> G.</a:t>
            </a:r>
          </a:p>
          <a:p>
            <a:pPr algn="l" rtl="0" fontAlgn="base">
              <a:buFont typeface="Wingdings" pitchFamily="2" charset="2"/>
              <a:buChar char="q"/>
            </a:pPr>
            <a:r>
              <a:rPr lang="en-US" sz="3200" dirty="0">
                <a:solidFill>
                  <a:srgbClr val="FF0000"/>
                </a:solidFill>
                <a:effectLst>
                  <a:outerShdw blurRad="38100" dist="38100" dir="2700000" algn="tl">
                    <a:srgbClr val="000000">
                      <a:alpha val="43137"/>
                    </a:srgbClr>
                  </a:outerShdw>
                </a:effectLst>
              </a:rPr>
              <a:t>Clinical Outcomes</a:t>
            </a:r>
          </a:p>
          <a:p>
            <a:pPr marL="0" indent="0" algn="l" rtl="0">
              <a:buNone/>
            </a:pPr>
            <a:r>
              <a:rPr lang="en-US" sz="3200" dirty="0">
                <a:effectLst>
                  <a:outerShdw blurRad="38100" dist="38100" dir="2700000" algn="tl">
                    <a:srgbClr val="000000">
                      <a:alpha val="43137"/>
                    </a:srgbClr>
                  </a:outerShdw>
                </a:effectLst>
              </a:rPr>
              <a:t>How bad news is discussed can affect the patient's comprehension of information  satisfaction with medical care , level of hopefulness  and subsequent psychological </a:t>
            </a:r>
            <a:r>
              <a:rPr lang="en-US" sz="3200" dirty="0" err="1">
                <a:effectLst>
                  <a:outerShdw blurRad="38100" dist="38100" dir="2700000" algn="tl">
                    <a:srgbClr val="000000">
                      <a:alpha val="43137"/>
                    </a:srgbClr>
                  </a:outerShdw>
                </a:effectLst>
              </a:rPr>
              <a:t>adjustmen</a:t>
            </a:r>
            <a:r>
              <a:rPr lang="en-US" sz="3200" dirty="0">
                <a:effectLst>
                  <a:outerShdw blurRad="38100" dist="38100" dir="2700000" algn="tl">
                    <a:srgbClr val="000000">
                      <a:alpha val="43137"/>
                    </a:srgbClr>
                  </a:outerShdw>
                </a:effectLst>
              </a:rPr>
              <a:t> .</a:t>
            </a:r>
          </a:p>
          <a:p>
            <a:pPr marL="0" indent="0" algn="l" rtl="0">
              <a:buNone/>
            </a:pPr>
            <a:r>
              <a:rPr lang="en-US" sz="3200" dirty="0">
                <a:effectLst>
                  <a:outerShdw blurRad="38100" dist="38100" dir="2700000" algn="tl">
                    <a:srgbClr val="000000">
                      <a:alpha val="43137"/>
                    </a:srgbClr>
                  </a:outerShdw>
                </a:effectLst>
              </a:rPr>
              <a:t>Many patients desire accurate information to assist them in making important quality-of-life decisions</a:t>
            </a:r>
            <a:br>
              <a:rPr lang="en-US" sz="2000" dirty="0">
                <a:effectLst>
                  <a:outerShdw blurRad="38100" dist="38100" dir="2700000" algn="tl">
                    <a:srgbClr val="000000">
                      <a:alpha val="43137"/>
                    </a:srgbClr>
                  </a:outerShdw>
                </a:effectLst>
              </a:rPr>
            </a:br>
            <a:endParaRPr lang="ar-SA"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5582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noFill/>
        </p:spPr>
        <p:style>
          <a:lnRef idx="2">
            <a:schemeClr val="accent1"/>
          </a:lnRef>
          <a:fillRef idx="1">
            <a:schemeClr val="lt1"/>
          </a:fillRef>
          <a:effectRef idx="0">
            <a:schemeClr val="accent1"/>
          </a:effectRef>
          <a:fontRef idx="minor">
            <a:schemeClr val="dk1"/>
          </a:fontRef>
        </p:style>
        <p:txBody>
          <a:bodyPr/>
          <a:lstStyle/>
          <a:p>
            <a:r>
              <a:rPr lang="en-US" dirty="0">
                <a:solidFill>
                  <a:srgbClr val="FF0000"/>
                </a:solidFill>
              </a:rPr>
              <a:t>Methods of breaking bad news </a:t>
            </a:r>
          </a:p>
        </p:txBody>
      </p:sp>
      <p:cxnSp>
        <p:nvCxnSpPr>
          <p:cNvPr id="4" name="رابط مستقيم 3"/>
          <p:cNvCxnSpPr/>
          <p:nvPr/>
        </p:nvCxnSpPr>
        <p:spPr>
          <a:xfrm>
            <a:off x="6679675" y="1512218"/>
            <a:ext cx="0" cy="802890"/>
          </a:xfrm>
          <a:prstGeom prst="line">
            <a:avLst/>
          </a:prstGeom>
          <a:ln w="34925"/>
          <a:scene3d>
            <a:camera prst="orthographicFront"/>
            <a:lightRig rig="threePt" dir="t"/>
          </a:scene3d>
          <a:sp3d>
            <a:bevelT prst="slope"/>
          </a:sp3d>
        </p:spPr>
        <p:style>
          <a:lnRef idx="1">
            <a:schemeClr val="accent1"/>
          </a:lnRef>
          <a:fillRef idx="0">
            <a:schemeClr val="accent1"/>
          </a:fillRef>
          <a:effectRef idx="0">
            <a:schemeClr val="accent1"/>
          </a:effectRef>
          <a:fontRef idx="minor">
            <a:schemeClr val="tx1"/>
          </a:fontRef>
        </p:style>
      </p:cxnSp>
      <p:cxnSp>
        <p:nvCxnSpPr>
          <p:cNvPr id="6" name="رابط مستقيم 5"/>
          <p:cNvCxnSpPr/>
          <p:nvPr/>
        </p:nvCxnSpPr>
        <p:spPr>
          <a:xfrm flipH="1">
            <a:off x="907785" y="2315107"/>
            <a:ext cx="5771891" cy="0"/>
          </a:xfrm>
          <a:prstGeom prst="line">
            <a:avLst/>
          </a:prstGeom>
          <a:ln w="34925"/>
          <a:scene3d>
            <a:camera prst="orthographicFront"/>
            <a:lightRig rig="threePt" dir="t"/>
          </a:scene3d>
          <a:sp3d>
            <a:bevelT prst="slope"/>
          </a:sp3d>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flipH="1">
            <a:off x="6679677" y="2318436"/>
            <a:ext cx="5771891" cy="0"/>
          </a:xfrm>
          <a:prstGeom prst="line">
            <a:avLst/>
          </a:prstGeom>
          <a:ln w="34925"/>
          <a:scene3d>
            <a:camera prst="orthographicFront"/>
            <a:lightRig rig="threePt" dir="t"/>
          </a:scene3d>
          <a:sp3d>
            <a:bevelT prst="slope"/>
          </a:sp3d>
        </p:spPr>
        <p:style>
          <a:lnRef idx="1">
            <a:schemeClr val="accent1"/>
          </a:lnRef>
          <a:fillRef idx="0">
            <a:schemeClr val="accent1"/>
          </a:fillRef>
          <a:effectRef idx="0">
            <a:schemeClr val="accent1"/>
          </a:effectRef>
          <a:fontRef idx="minor">
            <a:schemeClr val="tx1"/>
          </a:fontRef>
        </p:style>
      </p:cxnSp>
      <p:cxnSp>
        <p:nvCxnSpPr>
          <p:cNvPr id="9" name="رابط كسهم مستقيم 8"/>
          <p:cNvCxnSpPr/>
          <p:nvPr/>
        </p:nvCxnSpPr>
        <p:spPr>
          <a:xfrm>
            <a:off x="907784" y="2318436"/>
            <a:ext cx="0" cy="903972"/>
          </a:xfrm>
          <a:prstGeom prst="straightConnector1">
            <a:avLst/>
          </a:prstGeom>
          <a:ln w="34925">
            <a:tailEnd type="arrow"/>
          </a:ln>
          <a:scene3d>
            <a:camera prst="orthographicFront"/>
            <a:lightRig rig="threePt" dir="t"/>
          </a:scene3d>
          <a:sp3d>
            <a:bevelT prst="slope"/>
          </a:sp3d>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a:off x="4007504" y="2315107"/>
            <a:ext cx="0" cy="903972"/>
          </a:xfrm>
          <a:prstGeom prst="straightConnector1">
            <a:avLst/>
          </a:prstGeom>
          <a:ln w="34925">
            <a:tailEnd type="arrow"/>
          </a:ln>
          <a:scene3d>
            <a:camera prst="orthographicFront"/>
            <a:lightRig rig="threePt" dir="t"/>
          </a:scene3d>
          <a:sp3d>
            <a:bevelT prst="slope"/>
          </a:sp3d>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a:off x="6679675" y="2315107"/>
            <a:ext cx="0" cy="903972"/>
          </a:xfrm>
          <a:prstGeom prst="straightConnector1">
            <a:avLst/>
          </a:prstGeom>
          <a:ln w="34925">
            <a:tailEnd type="arrow"/>
          </a:ln>
          <a:scene3d>
            <a:camera prst="orthographicFront"/>
            <a:lightRig rig="threePt" dir="t"/>
          </a:scene3d>
          <a:sp3d>
            <a:bevelT prst="slope"/>
          </a:sp3d>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a:off x="9738890" y="2318436"/>
            <a:ext cx="0" cy="903972"/>
          </a:xfrm>
          <a:prstGeom prst="straightConnector1">
            <a:avLst/>
          </a:prstGeom>
          <a:ln w="34925">
            <a:tailEnd type="arrow"/>
          </a:ln>
          <a:scene3d>
            <a:camera prst="orthographicFront"/>
            <a:lightRig rig="threePt" dir="t"/>
          </a:scene3d>
          <a:sp3d>
            <a:bevelT prst="slope"/>
          </a:sp3d>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a:off x="12451567" y="2315107"/>
            <a:ext cx="0" cy="903972"/>
          </a:xfrm>
          <a:prstGeom prst="straightConnector1">
            <a:avLst/>
          </a:prstGeom>
          <a:ln w="34925">
            <a:tailEnd type="arrow"/>
          </a:ln>
          <a:scene3d>
            <a:camera prst="orthographicFront"/>
            <a:lightRig rig="threePt" dir="t"/>
          </a:scene3d>
          <a:sp3d>
            <a:bevelT prst="slope"/>
          </a:sp3d>
        </p:spPr>
        <p:style>
          <a:lnRef idx="1">
            <a:schemeClr val="accent1"/>
          </a:lnRef>
          <a:fillRef idx="0">
            <a:schemeClr val="accent1"/>
          </a:fillRef>
          <a:effectRef idx="0">
            <a:schemeClr val="accent1"/>
          </a:effectRef>
          <a:fontRef idx="minor">
            <a:schemeClr val="tx1"/>
          </a:fontRef>
        </p:style>
      </p:cxnSp>
      <p:sp>
        <p:nvSpPr>
          <p:cNvPr id="18" name="مخطط انسيابي: رابط 17"/>
          <p:cNvSpPr/>
          <p:nvPr/>
        </p:nvSpPr>
        <p:spPr>
          <a:xfrm>
            <a:off x="17810" y="3503239"/>
            <a:ext cx="2425425" cy="3193555"/>
          </a:xfrm>
          <a:prstGeom prst="flowChartConnector">
            <a:avLst/>
          </a:prstGeom>
          <a:noFill/>
          <a:ln w="57150"/>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lIns="96698" tIns="48349" rIns="96698" bIns="48349" spcCol="0" rtlCol="0" anchor="ctr"/>
          <a:lstStyle/>
          <a:p>
            <a:pPr algn="just"/>
            <a:endParaRPr lang="en-US" sz="1600" b="1" dirty="0">
              <a:solidFill>
                <a:schemeClr val="tx1"/>
              </a:solidFill>
              <a:latin typeface="Arial Narrow" pitchFamily="34" charset="0"/>
            </a:endParaRPr>
          </a:p>
        </p:txBody>
      </p:sp>
      <p:sp>
        <p:nvSpPr>
          <p:cNvPr id="19" name="مخطط انسيابي: رابط 18"/>
          <p:cNvSpPr/>
          <p:nvPr/>
        </p:nvSpPr>
        <p:spPr>
          <a:xfrm>
            <a:off x="2794791" y="3503239"/>
            <a:ext cx="2425425" cy="3193555"/>
          </a:xfrm>
          <a:prstGeom prst="flowChartConnector">
            <a:avLst/>
          </a:prstGeom>
          <a:noFill/>
          <a:ln w="57150"/>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lIns="96698" tIns="48349" rIns="96698" bIns="48349" spcCol="0" rtlCol="0" anchor="ctr"/>
          <a:lstStyle/>
          <a:p>
            <a:pPr algn="just"/>
            <a:endParaRPr lang="en-US" sz="1600" b="1" dirty="0">
              <a:solidFill>
                <a:schemeClr val="tx1"/>
              </a:solidFill>
              <a:latin typeface="Arial Narrow" pitchFamily="34" charset="0"/>
            </a:endParaRPr>
          </a:p>
        </p:txBody>
      </p:sp>
      <p:sp>
        <p:nvSpPr>
          <p:cNvPr id="20" name="مخطط انسيابي: رابط 19"/>
          <p:cNvSpPr/>
          <p:nvPr/>
        </p:nvSpPr>
        <p:spPr>
          <a:xfrm>
            <a:off x="5513265" y="3431231"/>
            <a:ext cx="2425425" cy="3265563"/>
          </a:xfrm>
          <a:prstGeom prst="flowChartConnector">
            <a:avLst/>
          </a:prstGeom>
          <a:noFill/>
          <a:ln w="57150"/>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lIns="96698" tIns="48349" rIns="96698" bIns="48349" spcCol="0" rtlCol="0" anchor="ctr"/>
          <a:lstStyle/>
          <a:p>
            <a:pPr algn="just"/>
            <a:endParaRPr lang="en-US" sz="1600" b="1" dirty="0">
              <a:solidFill>
                <a:schemeClr val="tx1"/>
              </a:solidFill>
              <a:latin typeface="Arial Narrow" pitchFamily="34" charset="0"/>
            </a:endParaRPr>
          </a:p>
        </p:txBody>
      </p:sp>
      <p:sp>
        <p:nvSpPr>
          <p:cNvPr id="21" name="مخطط انسيابي: رابط 20"/>
          <p:cNvSpPr/>
          <p:nvPr/>
        </p:nvSpPr>
        <p:spPr>
          <a:xfrm>
            <a:off x="8442746" y="3439613"/>
            <a:ext cx="2425425" cy="3257181"/>
          </a:xfrm>
          <a:prstGeom prst="flowChartConnector">
            <a:avLst/>
          </a:prstGeom>
          <a:noFill/>
          <a:ln w="57150"/>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lIns="96698" tIns="48349" rIns="96698" bIns="48349" spcCol="0" rtlCol="0" anchor="ctr"/>
          <a:lstStyle/>
          <a:p>
            <a:pPr algn="just"/>
            <a:endParaRPr lang="en-US" sz="1600" b="1" dirty="0">
              <a:solidFill>
                <a:schemeClr val="tx1"/>
              </a:solidFill>
              <a:latin typeface="Arial Narrow" pitchFamily="34" charset="0"/>
            </a:endParaRPr>
          </a:p>
        </p:txBody>
      </p:sp>
      <p:sp>
        <p:nvSpPr>
          <p:cNvPr id="22" name="مخطط انسيابي: رابط 21"/>
          <p:cNvSpPr/>
          <p:nvPr/>
        </p:nvSpPr>
        <p:spPr>
          <a:xfrm>
            <a:off x="11107042" y="3341642"/>
            <a:ext cx="2425425" cy="3355152"/>
          </a:xfrm>
          <a:prstGeom prst="flowChartConnector">
            <a:avLst/>
          </a:prstGeom>
          <a:noFill/>
          <a:ln w="57150"/>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lIns="96698" tIns="48349" rIns="96698" bIns="48349" spcCol="0" rtlCol="0" anchor="ctr"/>
          <a:lstStyle/>
          <a:p>
            <a:pPr algn="just"/>
            <a:endParaRPr lang="en-US" sz="1600" b="1" dirty="0">
              <a:solidFill>
                <a:schemeClr val="tx1"/>
              </a:solidFill>
              <a:latin typeface="Arial Narrow" pitchFamily="34" charset="0"/>
            </a:endParaRPr>
          </a:p>
        </p:txBody>
      </p:sp>
      <p:sp>
        <p:nvSpPr>
          <p:cNvPr id="26" name="مربع نص 25"/>
          <p:cNvSpPr txBox="1"/>
          <p:nvPr/>
        </p:nvSpPr>
        <p:spPr>
          <a:xfrm>
            <a:off x="0" y="4688408"/>
            <a:ext cx="2394074" cy="1000274"/>
          </a:xfrm>
          <a:prstGeom prst="rect">
            <a:avLst/>
          </a:prstGeom>
          <a:noFill/>
        </p:spPr>
        <p:txBody>
          <a:bodyPr wrap="square" rtlCol="0">
            <a:spAutoFit/>
          </a:bodyPr>
          <a:lstStyle/>
          <a:p>
            <a:r>
              <a:rPr lang="en-US" sz="2000" b="1" dirty="0" err="1">
                <a:solidFill>
                  <a:schemeClr val="tx1"/>
                </a:solidFill>
                <a:latin typeface="Arial Narrow" pitchFamily="34" charset="0"/>
              </a:rPr>
              <a:t>Rabow</a:t>
            </a:r>
            <a:r>
              <a:rPr lang="en-US" sz="2000" b="1" dirty="0">
                <a:solidFill>
                  <a:schemeClr val="tx1"/>
                </a:solidFill>
                <a:latin typeface="Arial Narrow" pitchFamily="34" charset="0"/>
              </a:rPr>
              <a:t> and Mc </a:t>
            </a:r>
            <a:r>
              <a:rPr lang="en-US" sz="2000" b="1" dirty="0" err="1">
                <a:solidFill>
                  <a:schemeClr val="tx1"/>
                </a:solidFill>
                <a:latin typeface="Arial Narrow" pitchFamily="34" charset="0"/>
              </a:rPr>
              <a:t>phee’s</a:t>
            </a:r>
            <a:r>
              <a:rPr lang="en-US" sz="2000" b="1" dirty="0">
                <a:solidFill>
                  <a:schemeClr val="tx1"/>
                </a:solidFill>
                <a:latin typeface="Arial Narrow" pitchFamily="34" charset="0"/>
              </a:rPr>
              <a:t> (ABCDE) approach</a:t>
            </a:r>
          </a:p>
          <a:p>
            <a:endParaRPr lang="en-GB" dirty="0"/>
          </a:p>
        </p:txBody>
      </p:sp>
      <p:sp>
        <p:nvSpPr>
          <p:cNvPr id="27" name="مربع نص 26"/>
          <p:cNvSpPr txBox="1"/>
          <p:nvPr/>
        </p:nvSpPr>
        <p:spPr>
          <a:xfrm>
            <a:off x="2970138" y="4688408"/>
            <a:ext cx="2425425" cy="1000274"/>
          </a:xfrm>
          <a:prstGeom prst="rect">
            <a:avLst/>
          </a:prstGeom>
          <a:noFill/>
        </p:spPr>
        <p:txBody>
          <a:bodyPr wrap="square" rtlCol="0">
            <a:spAutoFit/>
          </a:bodyPr>
          <a:lstStyle/>
          <a:p>
            <a:r>
              <a:rPr lang="en-US" sz="2000" b="1" dirty="0" err="1">
                <a:solidFill>
                  <a:schemeClr val="tx1"/>
                </a:solidFill>
                <a:latin typeface="Arial Narrow" pitchFamily="34" charset="0"/>
              </a:rPr>
              <a:t>Baile</a:t>
            </a:r>
            <a:r>
              <a:rPr lang="en-US" sz="2000" b="1" dirty="0">
                <a:solidFill>
                  <a:schemeClr val="tx1"/>
                </a:solidFill>
                <a:latin typeface="Arial Narrow" pitchFamily="34" charset="0"/>
              </a:rPr>
              <a:t> and </a:t>
            </a:r>
            <a:r>
              <a:rPr lang="en-US" sz="2000" b="1" dirty="0" err="1">
                <a:solidFill>
                  <a:schemeClr val="tx1"/>
                </a:solidFill>
                <a:latin typeface="Arial Narrow" pitchFamily="34" charset="0"/>
              </a:rPr>
              <a:t>Buckman</a:t>
            </a:r>
            <a:r>
              <a:rPr lang="en-US" sz="2000" b="1" dirty="0">
                <a:solidFill>
                  <a:schemeClr val="tx1"/>
                </a:solidFill>
                <a:latin typeface="Arial Narrow" pitchFamily="34" charset="0"/>
              </a:rPr>
              <a:t> (SPIKES approach)</a:t>
            </a:r>
          </a:p>
          <a:p>
            <a:endParaRPr lang="en-GB" dirty="0"/>
          </a:p>
        </p:txBody>
      </p:sp>
      <p:sp>
        <p:nvSpPr>
          <p:cNvPr id="28" name="مربع نص 27"/>
          <p:cNvSpPr txBox="1"/>
          <p:nvPr/>
        </p:nvSpPr>
        <p:spPr>
          <a:xfrm>
            <a:off x="5634434" y="4688408"/>
            <a:ext cx="2232248" cy="1000274"/>
          </a:xfrm>
          <a:prstGeom prst="rect">
            <a:avLst/>
          </a:prstGeom>
          <a:noFill/>
        </p:spPr>
        <p:txBody>
          <a:bodyPr wrap="square" rtlCol="0">
            <a:spAutoFit/>
          </a:bodyPr>
          <a:lstStyle/>
          <a:p>
            <a:r>
              <a:rPr lang="en-US" sz="2000" b="1" dirty="0">
                <a:solidFill>
                  <a:schemeClr val="tx1"/>
                </a:solidFill>
                <a:latin typeface="Arial Narrow" pitchFamily="34" charset="0"/>
              </a:rPr>
              <a:t>SAAIQ emergency approach-Pakistan</a:t>
            </a:r>
          </a:p>
          <a:p>
            <a:endParaRPr lang="en-GB" dirty="0"/>
          </a:p>
        </p:txBody>
      </p:sp>
      <p:sp>
        <p:nvSpPr>
          <p:cNvPr id="29" name="مربع نص 28"/>
          <p:cNvSpPr txBox="1"/>
          <p:nvPr/>
        </p:nvSpPr>
        <p:spPr>
          <a:xfrm>
            <a:off x="8586762" y="4688408"/>
            <a:ext cx="2353416" cy="1000274"/>
          </a:xfrm>
          <a:prstGeom prst="rect">
            <a:avLst/>
          </a:prstGeom>
          <a:noFill/>
        </p:spPr>
        <p:txBody>
          <a:bodyPr wrap="square" rtlCol="0">
            <a:spAutoFit/>
          </a:bodyPr>
          <a:lstStyle/>
          <a:p>
            <a:r>
              <a:rPr lang="en-US" sz="2000" b="1" dirty="0">
                <a:solidFill>
                  <a:schemeClr val="tx1"/>
                </a:solidFill>
                <a:latin typeface="Arial Narrow" pitchFamily="34" charset="0"/>
              </a:rPr>
              <a:t>BREAKS approach by IJPC</a:t>
            </a:r>
          </a:p>
          <a:p>
            <a:endParaRPr lang="en-GB" dirty="0"/>
          </a:p>
        </p:txBody>
      </p:sp>
      <p:sp>
        <p:nvSpPr>
          <p:cNvPr id="30" name="مربع نص 29"/>
          <p:cNvSpPr txBox="1"/>
          <p:nvPr/>
        </p:nvSpPr>
        <p:spPr>
          <a:xfrm>
            <a:off x="11201898" y="4760416"/>
            <a:ext cx="2425424" cy="1000274"/>
          </a:xfrm>
          <a:prstGeom prst="rect">
            <a:avLst/>
          </a:prstGeom>
          <a:noFill/>
        </p:spPr>
        <p:txBody>
          <a:bodyPr wrap="square" rtlCol="0">
            <a:spAutoFit/>
          </a:bodyPr>
          <a:lstStyle/>
          <a:p>
            <a:r>
              <a:rPr lang="en-US" sz="2000" b="1" dirty="0">
                <a:solidFill>
                  <a:schemeClr val="tx1"/>
                </a:solidFill>
                <a:latin typeface="Arial Narrow" pitchFamily="34" charset="0"/>
              </a:rPr>
              <a:t>SAD NEWS approach-Q.U \ Canada </a:t>
            </a:r>
          </a:p>
          <a:p>
            <a:endParaRPr lang="en-GB" dirty="0"/>
          </a:p>
        </p:txBody>
      </p:sp>
    </p:spTree>
    <p:extLst>
      <p:ext uri="{BB962C8B-B14F-4D97-AF65-F5344CB8AC3E}">
        <p14:creationId xmlns:p14="http://schemas.microsoft.com/office/powerpoint/2010/main" val="2645582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 y="5918061"/>
            <a:ext cx="13573124" cy="1138773"/>
          </a:xfrm>
          <a:prstGeom prst="rect">
            <a:avLst/>
          </a:prstGeom>
        </p:spPr>
        <p:txBody>
          <a:bodyPr wrap="square">
            <a:spAutoFit/>
          </a:bodyPr>
          <a:lstStyle/>
          <a:p>
            <a:endParaRPr lang="en-US" sz="2800" dirty="0"/>
          </a:p>
          <a:p>
            <a:endParaRPr lang="en-US" sz="4000" b="1" dirty="0">
              <a:latin typeface="Arial Narrow" pitchFamily="34" charset="0"/>
            </a:endParaRPr>
          </a:p>
        </p:txBody>
      </p:sp>
      <p:sp>
        <p:nvSpPr>
          <p:cNvPr id="4" name="مخطط انسيابي: معالجة 3"/>
          <p:cNvSpPr/>
          <p:nvPr/>
        </p:nvSpPr>
        <p:spPr>
          <a:xfrm>
            <a:off x="1" y="1263675"/>
            <a:ext cx="13573124" cy="1008112"/>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مربع نص 4"/>
          <p:cNvSpPr txBox="1"/>
          <p:nvPr/>
        </p:nvSpPr>
        <p:spPr>
          <a:xfrm>
            <a:off x="630262" y="1263675"/>
            <a:ext cx="12942863" cy="892552"/>
          </a:xfrm>
          <a:prstGeom prst="rect">
            <a:avLst/>
          </a:prstGeom>
          <a:noFill/>
        </p:spPr>
        <p:txBody>
          <a:bodyPr wrap="square" rtlCol="0">
            <a:spAutoFit/>
          </a:bodyPr>
          <a:lstStyle/>
          <a:p>
            <a:r>
              <a:rPr lang="en-US" sz="2800" b="1" dirty="0">
                <a:effectLst>
                  <a:outerShdw blurRad="38100" dist="38100" dir="2700000" algn="tl">
                    <a:srgbClr val="000000">
                      <a:alpha val="43137"/>
                    </a:srgbClr>
                  </a:outerShdw>
                </a:effectLst>
              </a:rPr>
              <a:t>In this lecture ,we will discuss tow common approaches for how to break bad news</a:t>
            </a:r>
          </a:p>
          <a:p>
            <a:endParaRPr lang="en-GB" sz="2400" b="1" dirty="0">
              <a:effectLst>
                <a:outerShdw blurRad="38100" dist="38100" dir="2700000" algn="tl">
                  <a:srgbClr val="000000">
                    <a:alpha val="43137"/>
                  </a:srgbClr>
                </a:outerShdw>
              </a:effectLst>
            </a:endParaRPr>
          </a:p>
        </p:txBody>
      </p:sp>
      <p:sp>
        <p:nvSpPr>
          <p:cNvPr id="6" name="سهم منحني إلى اليمين 5"/>
          <p:cNvSpPr/>
          <p:nvPr/>
        </p:nvSpPr>
        <p:spPr>
          <a:xfrm>
            <a:off x="6570538" y="2271787"/>
            <a:ext cx="1008112" cy="2448272"/>
          </a:xfrm>
          <a:prstGeom prst="curvedRightArrow">
            <a:avLst>
              <a:gd name="adj1" fmla="val 25000"/>
              <a:gd name="adj2" fmla="val 50000"/>
              <a:gd name="adj3" fmla="val 3784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سهم منحني إلى اليسار 6"/>
          <p:cNvSpPr/>
          <p:nvPr/>
        </p:nvSpPr>
        <p:spPr>
          <a:xfrm>
            <a:off x="5274394" y="2271787"/>
            <a:ext cx="1152128" cy="2376264"/>
          </a:xfrm>
          <a:prstGeom prst="curved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مستطيل 7"/>
          <p:cNvSpPr/>
          <p:nvPr/>
        </p:nvSpPr>
        <p:spPr>
          <a:xfrm>
            <a:off x="596295" y="4340146"/>
            <a:ext cx="4509953" cy="400110"/>
          </a:xfrm>
          <a:prstGeom prst="rect">
            <a:avLst/>
          </a:prstGeom>
        </p:spPr>
        <p:txBody>
          <a:bodyPr wrap="none">
            <a:spAutoFit/>
          </a:bodyPr>
          <a:lstStyle/>
          <a:p>
            <a:r>
              <a:rPr lang="en-US" sz="2000" b="1" dirty="0">
                <a:effectLst>
                  <a:outerShdw blurRad="38100" dist="38100" dir="2700000" algn="tl">
                    <a:srgbClr val="000000">
                      <a:alpha val="43137"/>
                    </a:srgbClr>
                  </a:outerShdw>
                </a:effectLst>
                <a:latin typeface="Arial Narrow" pitchFamily="34" charset="0"/>
              </a:rPr>
              <a:t>1-Rabow and Mc </a:t>
            </a:r>
            <a:r>
              <a:rPr lang="en-US" sz="2000" b="1" dirty="0" err="1">
                <a:effectLst>
                  <a:outerShdw blurRad="38100" dist="38100" dir="2700000" algn="tl">
                    <a:srgbClr val="000000">
                      <a:alpha val="43137"/>
                    </a:srgbClr>
                  </a:outerShdw>
                </a:effectLst>
                <a:latin typeface="Arial Narrow" pitchFamily="34" charset="0"/>
              </a:rPr>
              <a:t>phee’s</a:t>
            </a:r>
            <a:r>
              <a:rPr lang="en-US" sz="2000" b="1" dirty="0">
                <a:effectLst>
                  <a:outerShdw blurRad="38100" dist="38100" dir="2700000" algn="tl">
                    <a:srgbClr val="000000">
                      <a:alpha val="43137"/>
                    </a:srgbClr>
                  </a:outerShdw>
                </a:effectLst>
                <a:latin typeface="Arial Narrow" pitchFamily="34" charset="0"/>
              </a:rPr>
              <a:t> (ABCDE approach)</a:t>
            </a:r>
          </a:p>
        </p:txBody>
      </p:sp>
      <p:sp>
        <p:nvSpPr>
          <p:cNvPr id="10" name="شكل بيضاوي 9"/>
          <p:cNvSpPr/>
          <p:nvPr/>
        </p:nvSpPr>
        <p:spPr>
          <a:xfrm>
            <a:off x="377850" y="3783955"/>
            <a:ext cx="4824536" cy="16561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مستطيل 8"/>
          <p:cNvSpPr/>
          <p:nvPr/>
        </p:nvSpPr>
        <p:spPr>
          <a:xfrm>
            <a:off x="8013119" y="4268300"/>
            <a:ext cx="4286751" cy="400110"/>
          </a:xfrm>
          <a:prstGeom prst="rect">
            <a:avLst/>
          </a:prstGeom>
        </p:spPr>
        <p:txBody>
          <a:bodyPr wrap="none">
            <a:spAutoFit/>
          </a:bodyPr>
          <a:lstStyle/>
          <a:p>
            <a:r>
              <a:rPr lang="en-US" sz="2000" b="1" dirty="0">
                <a:effectLst>
                  <a:outerShdw blurRad="38100" dist="38100" dir="2700000" algn="tl">
                    <a:srgbClr val="000000">
                      <a:alpha val="43137"/>
                    </a:srgbClr>
                  </a:outerShdw>
                </a:effectLst>
                <a:latin typeface="Arial Narrow" pitchFamily="34" charset="0"/>
              </a:rPr>
              <a:t>2-Baile and </a:t>
            </a:r>
            <a:r>
              <a:rPr lang="en-US" sz="2000" b="1" dirty="0" err="1">
                <a:effectLst>
                  <a:outerShdw blurRad="38100" dist="38100" dir="2700000" algn="tl">
                    <a:srgbClr val="000000">
                      <a:alpha val="43137"/>
                    </a:srgbClr>
                  </a:outerShdw>
                </a:effectLst>
                <a:latin typeface="Arial Narrow" pitchFamily="34" charset="0"/>
              </a:rPr>
              <a:t>Buckman</a:t>
            </a:r>
            <a:r>
              <a:rPr lang="en-US" sz="2000" b="1" dirty="0">
                <a:effectLst>
                  <a:outerShdw blurRad="38100" dist="38100" dir="2700000" algn="tl">
                    <a:srgbClr val="000000">
                      <a:alpha val="43137"/>
                    </a:srgbClr>
                  </a:outerShdw>
                </a:effectLst>
                <a:latin typeface="Arial Narrow" pitchFamily="34" charset="0"/>
              </a:rPr>
              <a:t> (SPIKES approach)</a:t>
            </a:r>
          </a:p>
        </p:txBody>
      </p:sp>
      <p:sp>
        <p:nvSpPr>
          <p:cNvPr id="11" name="شكل بيضاوي 10"/>
          <p:cNvSpPr/>
          <p:nvPr/>
        </p:nvSpPr>
        <p:spPr>
          <a:xfrm>
            <a:off x="7794674" y="3712109"/>
            <a:ext cx="4824536" cy="16561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45582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35527"/>
            <a:ext cx="8229600" cy="1143000"/>
          </a:xfrm>
          <a:prstGeom prst="rect">
            <a:avLst/>
          </a:prstGeom>
          <a:noFill/>
        </p:spPr>
        <p:txBody>
          <a:bodyPr vert="horz" lIns="96698" tIns="48349" rIns="96698" bIns="48349" rtlCol="0" anchor="ctr">
            <a:normAutofit/>
          </a:bodyPr>
          <a:lstStyle>
            <a:lvl1pPr algn="ctr" defTabSz="966978" rtl="0" eaLnBrk="1" latinLnBrk="0" hangingPunct="1">
              <a:spcBef>
                <a:spcPct val="0"/>
              </a:spcBef>
              <a:buNone/>
              <a:defRPr sz="4700" kern="1200">
                <a:solidFill>
                  <a:schemeClr val="tx1"/>
                </a:solidFill>
                <a:latin typeface="+mj-lt"/>
                <a:ea typeface="+mj-ea"/>
                <a:cs typeface="+mj-cs"/>
              </a:defRPr>
            </a:lvl1pPr>
          </a:lstStyle>
          <a:p>
            <a:pPr marL="685800" indent="-685800">
              <a:buFont typeface="Wingdings" panose="05000000000000000000" pitchFamily="2" charset="2"/>
              <a:buChar char="v"/>
            </a:pPr>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ABCDE approach</a:t>
            </a:r>
          </a:p>
        </p:txBody>
      </p:sp>
      <p:sp>
        <p:nvSpPr>
          <p:cNvPr id="4" name="TextBox 4"/>
          <p:cNvSpPr txBox="1"/>
          <p:nvPr/>
        </p:nvSpPr>
        <p:spPr>
          <a:xfrm>
            <a:off x="17810" y="792138"/>
            <a:ext cx="13573124" cy="1261884"/>
          </a:xfrm>
          <a:prstGeom prst="rect">
            <a:avLst/>
          </a:prstGeom>
          <a:noFill/>
          <a:ln>
            <a:solidFill>
              <a:schemeClr val="accent3">
                <a:lumMod val="50000"/>
              </a:schemeClr>
            </a:solidFill>
          </a:ln>
        </p:spPr>
        <p:txBody>
          <a:bodyPr wrap="square" rtlCol="0">
            <a:spAutoFit/>
          </a:bodyPr>
          <a:lstStyle/>
          <a:p>
            <a:r>
              <a:rPr lang="en-US" b="1" dirty="0">
                <a:solidFill>
                  <a:srgbClr val="0070C0"/>
                </a:solidFill>
              </a:rPr>
              <a:t>A–ADVANCE PREPARATION</a:t>
            </a:r>
            <a:endParaRPr lang="en-US" dirty="0"/>
          </a:p>
          <a:p>
            <a:r>
              <a:rPr lang="en-US" dirty="0"/>
              <a:t>-Familiarize yourself with the relevant clinical information</a:t>
            </a:r>
          </a:p>
          <a:p>
            <a:r>
              <a:rPr lang="en-US" dirty="0"/>
              <a:t>-Arrange for adequate time in a private, comfortable location</a:t>
            </a:r>
          </a:p>
          <a:p>
            <a:r>
              <a:rPr lang="en-US" dirty="0"/>
              <a:t>-Prepare emotionally</a:t>
            </a:r>
          </a:p>
        </p:txBody>
      </p:sp>
      <p:sp>
        <p:nvSpPr>
          <p:cNvPr id="5" name="TextBox 5"/>
          <p:cNvSpPr txBox="1"/>
          <p:nvPr/>
        </p:nvSpPr>
        <p:spPr>
          <a:xfrm>
            <a:off x="0" y="2057400"/>
            <a:ext cx="13573125" cy="1554272"/>
          </a:xfrm>
          <a:prstGeom prst="rect">
            <a:avLst/>
          </a:prstGeom>
          <a:noFill/>
          <a:ln>
            <a:solidFill>
              <a:schemeClr val="accent3">
                <a:lumMod val="50000"/>
              </a:schemeClr>
            </a:solidFill>
          </a:ln>
        </p:spPr>
        <p:txBody>
          <a:bodyPr wrap="square" rtlCol="0">
            <a:spAutoFit/>
          </a:bodyPr>
          <a:lstStyle/>
          <a:p>
            <a:r>
              <a:rPr lang="en-US" b="1" dirty="0">
                <a:solidFill>
                  <a:srgbClr val="0070C0"/>
                </a:solidFill>
              </a:rPr>
              <a:t>B–BUILD A THERAPEUTIC ENVIRONMENT/RELATIONSHIP</a:t>
            </a:r>
          </a:p>
          <a:p>
            <a:r>
              <a:rPr lang="en-US" dirty="0"/>
              <a:t>-    When possible, have family members or other supportive persons present</a:t>
            </a:r>
          </a:p>
          <a:p>
            <a:pPr marL="285750" indent="-285750">
              <a:buFontTx/>
              <a:buChar char="-"/>
            </a:pPr>
            <a:r>
              <a:rPr lang="en-US" dirty="0"/>
              <a:t>Introduce yourself to everyone present and ask for names and relationships</a:t>
            </a:r>
          </a:p>
          <a:p>
            <a:pPr marL="285750" indent="-285750">
              <a:buFontTx/>
              <a:buChar char="-"/>
            </a:pPr>
            <a:r>
              <a:rPr lang="en-US" dirty="0"/>
              <a:t>Foreshadow the bad news, “</a:t>
            </a:r>
            <a:r>
              <a:rPr lang="en-US" b="1" dirty="0"/>
              <a:t>I’m sorry, but I have bad news</a:t>
            </a:r>
            <a:r>
              <a:rPr lang="en-US" dirty="0"/>
              <a:t>.”</a:t>
            </a:r>
          </a:p>
          <a:p>
            <a:r>
              <a:rPr lang="en-US" dirty="0"/>
              <a:t> -   Use touch where appropriate. (Be sensitive to cultural differences)</a:t>
            </a:r>
          </a:p>
        </p:txBody>
      </p:sp>
      <p:sp>
        <p:nvSpPr>
          <p:cNvPr id="6" name="TextBox 6"/>
          <p:cNvSpPr txBox="1"/>
          <p:nvPr/>
        </p:nvSpPr>
        <p:spPr>
          <a:xfrm>
            <a:off x="1" y="3634710"/>
            <a:ext cx="13573124" cy="1261884"/>
          </a:xfrm>
          <a:prstGeom prst="rect">
            <a:avLst/>
          </a:prstGeom>
          <a:noFill/>
          <a:ln>
            <a:solidFill>
              <a:schemeClr val="accent3">
                <a:lumMod val="50000"/>
              </a:schemeClr>
            </a:solidFill>
          </a:ln>
        </p:spPr>
        <p:txBody>
          <a:bodyPr wrap="square" rtlCol="0">
            <a:spAutoFit/>
          </a:bodyPr>
          <a:lstStyle/>
          <a:p>
            <a:pPr marL="285750" indent="-285750">
              <a:buFontTx/>
              <a:buChar char="-"/>
            </a:pPr>
            <a:r>
              <a:rPr lang="en-US" b="1" dirty="0">
                <a:solidFill>
                  <a:srgbClr val="0070C0"/>
                </a:solidFill>
              </a:rPr>
              <a:t>COMMUNICATE WELL</a:t>
            </a:r>
          </a:p>
          <a:p>
            <a:pPr marL="285750" indent="-285750">
              <a:buFontTx/>
              <a:buChar char="-"/>
            </a:pPr>
            <a:r>
              <a:rPr lang="en-US" dirty="0"/>
              <a:t>Ask what the patient or family already knows and understands. </a:t>
            </a:r>
          </a:p>
          <a:p>
            <a:pPr marL="285750" indent="-285750">
              <a:buFontTx/>
              <a:buChar char="-"/>
            </a:pPr>
            <a:r>
              <a:rPr lang="en-US" dirty="0"/>
              <a:t>Speak frankly but mercifully . Avoid Using the words cancer or death</a:t>
            </a:r>
          </a:p>
          <a:p>
            <a:pPr marL="285750" indent="-285750">
              <a:buFontTx/>
              <a:buChar char="-"/>
            </a:pPr>
            <a:r>
              <a:rPr lang="en-US" dirty="0"/>
              <a:t>Have the patient tell you his or her understanding </a:t>
            </a:r>
            <a:r>
              <a:rPr lang="en-US" dirty="0" err="1"/>
              <a:t>ofwhat</a:t>
            </a:r>
            <a:r>
              <a:rPr lang="en-US" dirty="0"/>
              <a:t> you have said. Encourage questions</a:t>
            </a:r>
          </a:p>
        </p:txBody>
      </p:sp>
      <p:sp>
        <p:nvSpPr>
          <p:cNvPr id="7" name="TextBox 7"/>
          <p:cNvSpPr txBox="1"/>
          <p:nvPr/>
        </p:nvSpPr>
        <p:spPr>
          <a:xfrm>
            <a:off x="0" y="4896594"/>
            <a:ext cx="13573125" cy="923330"/>
          </a:xfrm>
          <a:prstGeom prst="rect">
            <a:avLst/>
          </a:prstGeom>
          <a:noFill/>
          <a:ln>
            <a:solidFill>
              <a:schemeClr val="accent3">
                <a:lumMod val="50000"/>
              </a:schemeClr>
            </a:solidFill>
          </a:ln>
        </p:spPr>
        <p:txBody>
          <a:bodyPr wrap="square" rtlCol="0">
            <a:spAutoFit/>
          </a:bodyPr>
          <a:lstStyle/>
          <a:p>
            <a:r>
              <a:rPr lang="en-US" sz="1600" b="1" dirty="0">
                <a:solidFill>
                  <a:srgbClr val="0070C0"/>
                </a:solidFill>
              </a:rPr>
              <a:t>DEAL WITH PATIENT AND FAMILY REACTIONS</a:t>
            </a:r>
          </a:p>
          <a:p>
            <a:pPr marL="285750" indent="-285750">
              <a:buFont typeface="Calibri" panose="020F0502020204030204" pitchFamily="34" charset="0"/>
              <a:buChar char="⁻"/>
            </a:pPr>
            <a:r>
              <a:rPr lang="en-US" dirty="0"/>
              <a:t>Assess and respond to emotional reactions</a:t>
            </a:r>
          </a:p>
          <a:p>
            <a:pPr marL="285750" indent="-285750">
              <a:buFont typeface="Calibri" panose="020F0502020204030204" pitchFamily="34" charset="0"/>
              <a:buChar char="⁻"/>
            </a:pPr>
            <a:r>
              <a:rPr lang="en-US" dirty="0"/>
              <a:t>Be empathetic</a:t>
            </a:r>
          </a:p>
        </p:txBody>
      </p:sp>
      <p:sp>
        <p:nvSpPr>
          <p:cNvPr id="8" name="TextBox 8"/>
          <p:cNvSpPr txBox="1"/>
          <p:nvPr/>
        </p:nvSpPr>
        <p:spPr>
          <a:xfrm>
            <a:off x="17810" y="5845472"/>
            <a:ext cx="13573124" cy="923330"/>
          </a:xfrm>
          <a:prstGeom prst="rect">
            <a:avLst/>
          </a:prstGeom>
          <a:noFill/>
          <a:ln>
            <a:solidFill>
              <a:schemeClr val="accent3">
                <a:lumMod val="50000"/>
              </a:schemeClr>
            </a:solidFill>
          </a:ln>
        </p:spPr>
        <p:txBody>
          <a:bodyPr wrap="square" rtlCol="0">
            <a:spAutoFit/>
          </a:bodyPr>
          <a:lstStyle/>
          <a:p>
            <a:r>
              <a:rPr lang="en-US" sz="1600" b="1" dirty="0">
                <a:solidFill>
                  <a:srgbClr val="0070C0"/>
                </a:solidFill>
              </a:rPr>
              <a:t>ENCOURAGE AND VALIDATE EMOTIONS</a:t>
            </a:r>
          </a:p>
          <a:p>
            <a:pPr marL="285750" indent="-285750">
              <a:buFont typeface="Calibri" panose="020F0502020204030204" pitchFamily="34" charset="0"/>
              <a:buChar char="⁻"/>
            </a:pPr>
            <a:r>
              <a:rPr lang="en-US" dirty="0"/>
              <a:t>Offer realistic hope Even if a cure is not realistic</a:t>
            </a:r>
          </a:p>
          <a:p>
            <a:pPr marL="285750" indent="-285750">
              <a:buFont typeface="Calibri" panose="020F0502020204030204" pitchFamily="34" charset="0"/>
              <a:buChar char="⁻"/>
            </a:pPr>
            <a:r>
              <a:rPr lang="en-US" dirty="0"/>
              <a:t>Explore what the news means to the patient</a:t>
            </a:r>
          </a:p>
        </p:txBody>
      </p:sp>
      <p:pic>
        <p:nvPicPr>
          <p:cNvPr id="2" name="صورة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0898" y="21141"/>
            <a:ext cx="3666436" cy="2067141"/>
          </a:xfrm>
          <a:prstGeom prst="rect">
            <a:avLst/>
          </a:prstGeom>
        </p:spPr>
      </p:pic>
    </p:spTree>
    <p:extLst>
      <p:ext uri="{BB962C8B-B14F-4D97-AF65-F5344CB8AC3E}">
        <p14:creationId xmlns:p14="http://schemas.microsoft.com/office/powerpoint/2010/main" val="2645582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شارة رتبة 7"/>
          <p:cNvSpPr/>
          <p:nvPr/>
        </p:nvSpPr>
        <p:spPr>
          <a:xfrm rot="5400000">
            <a:off x="58924" y="1940790"/>
            <a:ext cx="1192994" cy="1115472"/>
          </a:xfrm>
          <a:prstGeom prst="chevron">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a:solidFill>
                <a:schemeClr val="tx1"/>
              </a:solidFill>
              <a:effectLst>
                <a:outerShdw blurRad="38100" dist="38100" dir="2700000" algn="tl">
                  <a:srgbClr val="000000">
                    <a:alpha val="43137"/>
                  </a:srgbClr>
                </a:outerShdw>
              </a:effectLst>
            </a:endParaRPr>
          </a:p>
        </p:txBody>
      </p:sp>
      <p:sp>
        <p:nvSpPr>
          <p:cNvPr id="9" name="شارة رتبة 8"/>
          <p:cNvSpPr/>
          <p:nvPr/>
        </p:nvSpPr>
        <p:spPr>
          <a:xfrm rot="5400000">
            <a:off x="58924" y="2691871"/>
            <a:ext cx="1192994" cy="1115472"/>
          </a:xfrm>
          <a:prstGeom prst="chevron">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a:solidFill>
                <a:schemeClr val="tx1"/>
              </a:solidFill>
              <a:effectLst>
                <a:outerShdw blurRad="38100" dist="38100" dir="2700000" algn="tl">
                  <a:srgbClr val="000000">
                    <a:alpha val="43137"/>
                  </a:srgbClr>
                </a:outerShdw>
              </a:effectLst>
            </a:endParaRPr>
          </a:p>
        </p:txBody>
      </p:sp>
      <p:sp>
        <p:nvSpPr>
          <p:cNvPr id="10" name="شارة رتبة 9"/>
          <p:cNvSpPr/>
          <p:nvPr/>
        </p:nvSpPr>
        <p:spPr>
          <a:xfrm rot="5400000">
            <a:off x="60615" y="3452281"/>
            <a:ext cx="1192994" cy="1115472"/>
          </a:xfrm>
          <a:prstGeom prst="chevron">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a:solidFill>
                <a:schemeClr val="tx1"/>
              </a:solidFill>
              <a:effectLst>
                <a:outerShdw blurRad="38100" dist="38100" dir="2700000" algn="tl">
                  <a:srgbClr val="000000">
                    <a:alpha val="43137"/>
                  </a:srgbClr>
                </a:outerShdw>
              </a:effectLst>
            </a:endParaRPr>
          </a:p>
        </p:txBody>
      </p:sp>
      <p:sp>
        <p:nvSpPr>
          <p:cNvPr id="11" name="شارة رتبة 10"/>
          <p:cNvSpPr/>
          <p:nvPr/>
        </p:nvSpPr>
        <p:spPr>
          <a:xfrm rot="5400000">
            <a:off x="60615" y="4203503"/>
            <a:ext cx="1192994" cy="1115472"/>
          </a:xfrm>
          <a:prstGeom prst="chevron">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a:solidFill>
                <a:schemeClr val="tx1"/>
              </a:solidFill>
              <a:effectLst>
                <a:outerShdw blurRad="38100" dist="38100" dir="2700000" algn="tl">
                  <a:srgbClr val="000000">
                    <a:alpha val="43137"/>
                  </a:srgbClr>
                </a:outerShdw>
              </a:effectLst>
            </a:endParaRPr>
          </a:p>
        </p:txBody>
      </p:sp>
      <p:sp>
        <p:nvSpPr>
          <p:cNvPr id="12" name="شارة رتبة 11"/>
          <p:cNvSpPr/>
          <p:nvPr/>
        </p:nvSpPr>
        <p:spPr>
          <a:xfrm rot="5400000">
            <a:off x="69903" y="4952400"/>
            <a:ext cx="1192994" cy="1115472"/>
          </a:xfrm>
          <a:prstGeom prst="chevron">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a:solidFill>
                <a:schemeClr val="tx1"/>
              </a:solidFill>
              <a:effectLst>
                <a:outerShdw blurRad="38100" dist="38100" dir="2700000" algn="tl">
                  <a:srgbClr val="000000">
                    <a:alpha val="43137"/>
                  </a:srgbClr>
                </a:outerShdw>
              </a:effectLst>
            </a:endParaRPr>
          </a:p>
        </p:txBody>
      </p:sp>
      <p:sp>
        <p:nvSpPr>
          <p:cNvPr id="13" name="شارة رتبة 12"/>
          <p:cNvSpPr/>
          <p:nvPr/>
        </p:nvSpPr>
        <p:spPr>
          <a:xfrm rot="5400000">
            <a:off x="69903" y="5686577"/>
            <a:ext cx="1192994" cy="1115472"/>
          </a:xfrm>
          <a:prstGeom prst="chevron">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a:solidFill>
                <a:schemeClr val="tx1"/>
              </a:solidFill>
              <a:effectLst>
                <a:outerShdw blurRad="38100" dist="38100" dir="2700000" algn="tl">
                  <a:srgbClr val="000000">
                    <a:alpha val="43137"/>
                  </a:srgbClr>
                </a:outerShdw>
              </a:effectLst>
            </a:endParaRPr>
          </a:p>
        </p:txBody>
      </p:sp>
      <p:sp>
        <p:nvSpPr>
          <p:cNvPr id="15" name="مستطيل مستدير الزوايا 14"/>
          <p:cNvSpPr/>
          <p:nvPr/>
        </p:nvSpPr>
        <p:spPr>
          <a:xfrm>
            <a:off x="1296143" y="1902029"/>
            <a:ext cx="12187163" cy="751081"/>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rgbClr val="FF0000"/>
                </a:solidFill>
                <a:effectLst>
                  <a:outerShdw blurRad="38100" dist="38100" dir="2700000" algn="tl">
                    <a:srgbClr val="000000">
                      <a:alpha val="43137"/>
                    </a:srgbClr>
                  </a:outerShdw>
                </a:effectLst>
              </a:rPr>
              <a:t>Setting</a:t>
            </a:r>
            <a:r>
              <a:rPr lang="en-US" sz="4000" b="1" dirty="0">
                <a:effectLst>
                  <a:outerShdw blurRad="38100" dist="38100" dir="2700000" algn="tl">
                    <a:srgbClr val="000000">
                      <a:alpha val="43137"/>
                    </a:srgbClr>
                  </a:outerShdw>
                </a:effectLst>
              </a:rPr>
              <a:t> </a:t>
            </a:r>
            <a:r>
              <a:rPr lang="en-US" sz="4000" b="1" dirty="0">
                <a:solidFill>
                  <a:schemeClr val="tx1"/>
                </a:solidFill>
                <a:effectLst>
                  <a:outerShdw blurRad="38100" dist="38100" dir="2700000" algn="tl">
                    <a:srgbClr val="000000">
                      <a:alpha val="43137"/>
                    </a:srgbClr>
                  </a:outerShdw>
                </a:effectLst>
              </a:rPr>
              <a:t>up the interview</a:t>
            </a:r>
          </a:p>
        </p:txBody>
      </p:sp>
      <p:sp>
        <p:nvSpPr>
          <p:cNvPr id="16" name="مستطيل مستدير الزوايا 15"/>
          <p:cNvSpPr/>
          <p:nvPr/>
        </p:nvSpPr>
        <p:spPr>
          <a:xfrm>
            <a:off x="1296143" y="2694117"/>
            <a:ext cx="12187163" cy="751081"/>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rgbClr val="FF0000"/>
                </a:solidFill>
                <a:effectLst>
                  <a:outerShdw blurRad="38100" dist="38100" dir="2700000" algn="tl">
                    <a:srgbClr val="000000">
                      <a:alpha val="43137"/>
                    </a:srgbClr>
                  </a:outerShdw>
                </a:effectLst>
              </a:rPr>
              <a:t>Perception</a:t>
            </a:r>
            <a:r>
              <a:rPr lang="en-US" sz="4000" b="1" dirty="0">
                <a:effectLst>
                  <a:outerShdw blurRad="38100" dist="38100" dir="2700000" algn="tl">
                    <a:srgbClr val="000000">
                      <a:alpha val="43137"/>
                    </a:srgbClr>
                  </a:outerShdw>
                </a:effectLst>
              </a:rPr>
              <a:t> </a:t>
            </a:r>
            <a:r>
              <a:rPr lang="en-US" sz="4000" b="1" dirty="0">
                <a:solidFill>
                  <a:schemeClr val="tx1"/>
                </a:solidFill>
                <a:effectLst>
                  <a:outerShdw blurRad="38100" dist="38100" dir="2700000" algn="tl">
                    <a:srgbClr val="000000">
                      <a:alpha val="43137"/>
                    </a:srgbClr>
                  </a:outerShdw>
                </a:effectLst>
              </a:rPr>
              <a:t>of the patient re their illness</a:t>
            </a:r>
          </a:p>
        </p:txBody>
      </p:sp>
      <p:sp>
        <p:nvSpPr>
          <p:cNvPr id="17" name="مستطيل مستدير الزوايا 16"/>
          <p:cNvSpPr/>
          <p:nvPr/>
        </p:nvSpPr>
        <p:spPr>
          <a:xfrm>
            <a:off x="1296143" y="3486205"/>
            <a:ext cx="12187163" cy="751081"/>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rgbClr val="FF0000"/>
                </a:solidFill>
                <a:effectLst>
                  <a:outerShdw blurRad="38100" dist="38100" dir="2700000" algn="tl">
                    <a:srgbClr val="000000">
                      <a:alpha val="43137"/>
                    </a:srgbClr>
                  </a:outerShdw>
                </a:effectLst>
              </a:rPr>
              <a:t>Invitation </a:t>
            </a:r>
            <a:r>
              <a:rPr lang="en-US" sz="4000" b="1" dirty="0">
                <a:solidFill>
                  <a:schemeClr val="tx1"/>
                </a:solidFill>
                <a:effectLst>
                  <a:outerShdw blurRad="38100" dist="38100" dir="2700000" algn="tl">
                    <a:srgbClr val="000000">
                      <a:alpha val="43137"/>
                    </a:srgbClr>
                  </a:outerShdw>
                </a:effectLst>
              </a:rPr>
              <a:t>from patient to share information</a:t>
            </a:r>
          </a:p>
        </p:txBody>
      </p:sp>
      <p:sp>
        <p:nvSpPr>
          <p:cNvPr id="18" name="مستطيل مستدير الزوايا 17"/>
          <p:cNvSpPr/>
          <p:nvPr/>
        </p:nvSpPr>
        <p:spPr>
          <a:xfrm>
            <a:off x="1296143" y="4278293"/>
            <a:ext cx="12187163" cy="751081"/>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rgbClr val="FF0000"/>
                </a:solidFill>
                <a:effectLst>
                  <a:outerShdw blurRad="38100" dist="38100" dir="2700000" algn="tl">
                    <a:srgbClr val="000000">
                      <a:alpha val="43137"/>
                    </a:srgbClr>
                  </a:outerShdw>
                </a:effectLst>
              </a:rPr>
              <a:t>Knowledge</a:t>
            </a:r>
            <a:r>
              <a:rPr lang="en-US" sz="4000" b="1" dirty="0">
                <a:effectLst>
                  <a:outerShdw blurRad="38100" dist="38100" dir="2700000" algn="tl">
                    <a:srgbClr val="000000">
                      <a:alpha val="43137"/>
                    </a:srgbClr>
                  </a:outerShdw>
                </a:effectLst>
              </a:rPr>
              <a:t> </a:t>
            </a:r>
            <a:r>
              <a:rPr lang="en-US" sz="4000" b="1" dirty="0">
                <a:solidFill>
                  <a:schemeClr val="tx1"/>
                </a:solidFill>
                <a:effectLst>
                  <a:outerShdw blurRad="38100" dist="38100" dir="2700000" algn="tl">
                    <a:srgbClr val="000000">
                      <a:alpha val="43137"/>
                    </a:srgbClr>
                  </a:outerShdw>
                </a:effectLst>
              </a:rPr>
              <a:t>and Information conveyed</a:t>
            </a:r>
          </a:p>
        </p:txBody>
      </p:sp>
      <p:sp>
        <p:nvSpPr>
          <p:cNvPr id="19" name="مستطيل مستدير الزوايا 18"/>
          <p:cNvSpPr/>
          <p:nvPr/>
        </p:nvSpPr>
        <p:spPr>
          <a:xfrm>
            <a:off x="1296144" y="5070381"/>
            <a:ext cx="12187162" cy="751081"/>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rgbClr val="FF0000"/>
                </a:solidFill>
                <a:effectLst>
                  <a:outerShdw blurRad="38100" dist="38100" dir="2700000" algn="tl">
                    <a:srgbClr val="000000">
                      <a:alpha val="43137"/>
                    </a:srgbClr>
                  </a:outerShdw>
                </a:effectLst>
              </a:rPr>
              <a:t>Emotions </a:t>
            </a:r>
            <a:r>
              <a:rPr lang="en-US" sz="4000" b="1" dirty="0">
                <a:solidFill>
                  <a:schemeClr val="tx1"/>
                </a:solidFill>
                <a:effectLst>
                  <a:outerShdw blurRad="38100" dist="38100" dir="2700000" algn="tl">
                    <a:srgbClr val="000000">
                      <a:alpha val="43137"/>
                    </a:srgbClr>
                  </a:outerShdw>
                </a:effectLst>
              </a:rPr>
              <a:t>responded to empathically</a:t>
            </a:r>
          </a:p>
        </p:txBody>
      </p:sp>
      <p:sp>
        <p:nvSpPr>
          <p:cNvPr id="20" name="مستطيل مستدير الزوايا 19"/>
          <p:cNvSpPr/>
          <p:nvPr/>
        </p:nvSpPr>
        <p:spPr>
          <a:xfrm>
            <a:off x="1296143" y="5862469"/>
            <a:ext cx="12187163" cy="751081"/>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rgbClr val="FF0000"/>
                </a:solidFill>
                <a:effectLst>
                  <a:outerShdw blurRad="38100" dist="38100" dir="2700000" algn="tl">
                    <a:srgbClr val="000000">
                      <a:alpha val="43137"/>
                    </a:srgbClr>
                  </a:outerShdw>
                </a:effectLst>
              </a:rPr>
              <a:t>Summary</a:t>
            </a:r>
            <a:r>
              <a:rPr lang="en-US" sz="4000" b="1" dirty="0">
                <a:effectLst>
                  <a:outerShdw blurRad="38100" dist="38100" dir="2700000" algn="tl">
                    <a:srgbClr val="000000">
                      <a:alpha val="43137"/>
                    </a:srgbClr>
                  </a:outerShdw>
                </a:effectLst>
              </a:rPr>
              <a:t> </a:t>
            </a:r>
            <a:r>
              <a:rPr lang="en-US" sz="4000" b="1" dirty="0">
                <a:solidFill>
                  <a:schemeClr val="tx1"/>
                </a:solidFill>
                <a:effectLst>
                  <a:outerShdw blurRad="38100" dist="38100" dir="2700000" algn="tl">
                    <a:srgbClr val="000000">
                      <a:alpha val="43137"/>
                    </a:srgbClr>
                  </a:outerShdw>
                </a:effectLst>
              </a:rPr>
              <a:t>and Strategy for follow-up</a:t>
            </a:r>
          </a:p>
        </p:txBody>
      </p:sp>
      <p:sp>
        <p:nvSpPr>
          <p:cNvPr id="21" name="مربع نص 20"/>
          <p:cNvSpPr txBox="1"/>
          <p:nvPr/>
        </p:nvSpPr>
        <p:spPr>
          <a:xfrm>
            <a:off x="460703" y="2366704"/>
            <a:ext cx="360040" cy="707886"/>
          </a:xfrm>
          <a:prstGeom prst="rect">
            <a:avLst/>
          </a:prstGeom>
          <a:noFill/>
        </p:spPr>
        <p:txBody>
          <a:bodyPr wrap="square" rtlCol="0">
            <a:spAutoFit/>
          </a:bodyPr>
          <a:lstStyle/>
          <a:p>
            <a:r>
              <a:rPr lang="en-GB" sz="4000" b="1" dirty="0">
                <a:effectLst>
                  <a:outerShdw blurRad="38100" dist="38100" dir="2700000" algn="tl">
                    <a:srgbClr val="000000">
                      <a:alpha val="43137"/>
                    </a:srgbClr>
                  </a:outerShdw>
                </a:effectLst>
              </a:rPr>
              <a:t>S</a:t>
            </a:r>
          </a:p>
        </p:txBody>
      </p:sp>
      <p:sp>
        <p:nvSpPr>
          <p:cNvPr id="22" name="مربع نص 21"/>
          <p:cNvSpPr txBox="1"/>
          <p:nvPr/>
        </p:nvSpPr>
        <p:spPr>
          <a:xfrm>
            <a:off x="443027" y="3141448"/>
            <a:ext cx="360040" cy="707886"/>
          </a:xfrm>
          <a:prstGeom prst="rect">
            <a:avLst/>
          </a:prstGeom>
          <a:noFill/>
        </p:spPr>
        <p:txBody>
          <a:bodyPr wrap="square" rtlCol="0">
            <a:spAutoFit/>
          </a:bodyPr>
          <a:lstStyle/>
          <a:p>
            <a:r>
              <a:rPr lang="en-GB" sz="4000" b="1" dirty="0">
                <a:effectLst>
                  <a:outerShdw blurRad="38100" dist="38100" dir="2700000" algn="tl">
                    <a:srgbClr val="000000">
                      <a:alpha val="43137"/>
                    </a:srgbClr>
                  </a:outerShdw>
                </a:effectLst>
              </a:rPr>
              <a:t>P</a:t>
            </a:r>
          </a:p>
        </p:txBody>
      </p:sp>
      <p:sp>
        <p:nvSpPr>
          <p:cNvPr id="24" name="مربع نص 23"/>
          <p:cNvSpPr txBox="1"/>
          <p:nvPr/>
        </p:nvSpPr>
        <p:spPr>
          <a:xfrm>
            <a:off x="460703" y="3950880"/>
            <a:ext cx="360040" cy="707886"/>
          </a:xfrm>
          <a:prstGeom prst="rect">
            <a:avLst/>
          </a:prstGeom>
          <a:noFill/>
        </p:spPr>
        <p:txBody>
          <a:bodyPr wrap="square" rtlCol="0">
            <a:spAutoFit/>
          </a:bodyPr>
          <a:lstStyle/>
          <a:p>
            <a:r>
              <a:rPr lang="en-GB" sz="4000" b="1" dirty="0">
                <a:effectLst>
                  <a:outerShdw blurRad="38100" dist="38100" dir="2700000" algn="tl">
                    <a:srgbClr val="000000">
                      <a:alpha val="43137"/>
                    </a:srgbClr>
                  </a:outerShdw>
                </a:effectLst>
              </a:rPr>
              <a:t>I</a:t>
            </a:r>
          </a:p>
        </p:txBody>
      </p:sp>
      <p:sp>
        <p:nvSpPr>
          <p:cNvPr id="25" name="مربع نص 24"/>
          <p:cNvSpPr txBox="1"/>
          <p:nvPr/>
        </p:nvSpPr>
        <p:spPr>
          <a:xfrm>
            <a:off x="460703" y="4660104"/>
            <a:ext cx="360040" cy="707886"/>
          </a:xfrm>
          <a:prstGeom prst="rect">
            <a:avLst/>
          </a:prstGeom>
          <a:noFill/>
        </p:spPr>
        <p:txBody>
          <a:bodyPr wrap="square" rtlCol="0">
            <a:spAutoFit/>
          </a:bodyPr>
          <a:lstStyle/>
          <a:p>
            <a:r>
              <a:rPr lang="en-GB" sz="4000" b="1" dirty="0">
                <a:effectLst>
                  <a:outerShdw blurRad="38100" dist="38100" dir="2700000" algn="tl">
                    <a:srgbClr val="000000">
                      <a:alpha val="43137"/>
                    </a:srgbClr>
                  </a:outerShdw>
                </a:effectLst>
              </a:rPr>
              <a:t>K</a:t>
            </a:r>
          </a:p>
        </p:txBody>
      </p:sp>
      <p:sp>
        <p:nvSpPr>
          <p:cNvPr id="26" name="مربع نص 25"/>
          <p:cNvSpPr txBox="1"/>
          <p:nvPr/>
        </p:nvSpPr>
        <p:spPr>
          <a:xfrm>
            <a:off x="432048" y="5398747"/>
            <a:ext cx="360040" cy="707886"/>
          </a:xfrm>
          <a:prstGeom prst="rect">
            <a:avLst/>
          </a:prstGeom>
          <a:noFill/>
        </p:spPr>
        <p:txBody>
          <a:bodyPr wrap="square" rtlCol="0">
            <a:spAutoFit/>
          </a:bodyPr>
          <a:lstStyle/>
          <a:p>
            <a:r>
              <a:rPr lang="en-GB" sz="4000" b="1" dirty="0">
                <a:effectLst>
                  <a:outerShdw blurRad="38100" dist="38100" dir="2700000" algn="tl">
                    <a:srgbClr val="000000">
                      <a:alpha val="43137"/>
                    </a:srgbClr>
                  </a:outerShdw>
                </a:effectLst>
              </a:rPr>
              <a:t>E</a:t>
            </a:r>
          </a:p>
        </p:txBody>
      </p:sp>
      <p:sp>
        <p:nvSpPr>
          <p:cNvPr id="27" name="مربع نص 26"/>
          <p:cNvSpPr txBox="1"/>
          <p:nvPr/>
        </p:nvSpPr>
        <p:spPr>
          <a:xfrm>
            <a:off x="441444" y="6132924"/>
            <a:ext cx="360040" cy="707886"/>
          </a:xfrm>
          <a:prstGeom prst="rect">
            <a:avLst/>
          </a:prstGeom>
          <a:noFill/>
        </p:spPr>
        <p:txBody>
          <a:bodyPr wrap="square" rtlCol="0">
            <a:spAutoFit/>
          </a:bodyPr>
          <a:lstStyle/>
          <a:p>
            <a:r>
              <a:rPr lang="en-GB" sz="4000" b="1" dirty="0">
                <a:effectLst>
                  <a:outerShdw blurRad="38100" dist="38100" dir="2700000" algn="tl">
                    <a:srgbClr val="000000">
                      <a:alpha val="43137"/>
                    </a:srgbClr>
                  </a:outerShdw>
                </a:effectLst>
              </a:rPr>
              <a:t>S</a:t>
            </a:r>
          </a:p>
        </p:txBody>
      </p:sp>
      <p:sp>
        <p:nvSpPr>
          <p:cNvPr id="34" name="مستطيل مستدير الزوايا 33"/>
          <p:cNvSpPr/>
          <p:nvPr/>
        </p:nvSpPr>
        <p:spPr>
          <a:xfrm>
            <a:off x="97685" y="648122"/>
            <a:ext cx="1115472" cy="1253907"/>
          </a:xfrm>
          <a:prstGeom prst="roundRect">
            <a:avLst/>
          </a:prstGeom>
          <a:noFill/>
          <a:ln w="76200"/>
          <a:scene3d>
            <a:camera prst="orthographicFront"/>
            <a:lightRig rig="threePt" dir="t"/>
          </a:scene3d>
          <a:sp3d>
            <a:bevelT w="52705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مستطيل مستدير الزوايا 34"/>
          <p:cNvSpPr/>
          <p:nvPr/>
        </p:nvSpPr>
        <p:spPr>
          <a:xfrm>
            <a:off x="1296144" y="720130"/>
            <a:ext cx="12187162" cy="1181899"/>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6" name="صورة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607" y="720131"/>
            <a:ext cx="1051331" cy="11521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7" name="مستطيل 36"/>
          <p:cNvSpPr/>
          <p:nvPr/>
        </p:nvSpPr>
        <p:spPr>
          <a:xfrm>
            <a:off x="1385962" y="864146"/>
            <a:ext cx="5114734" cy="923330"/>
          </a:xfrm>
          <a:prstGeom prst="rect">
            <a:avLst/>
          </a:prstGeom>
        </p:spPr>
        <p:txBody>
          <a:bodyPr wrap="none">
            <a:spAutoFit/>
          </a:bodyPr>
          <a:lstStyle/>
          <a:p>
            <a:r>
              <a:rPr lang="en-US" sz="5400" b="1" dirty="0">
                <a:effectLst>
                  <a:outerShdw blurRad="38100" dist="38100" dir="2700000" algn="tl">
                    <a:srgbClr val="000000">
                      <a:alpha val="43137"/>
                    </a:srgbClr>
                  </a:outerShdw>
                </a:effectLst>
              </a:rPr>
              <a:t>SPIKES approach </a:t>
            </a:r>
            <a:endParaRPr lang="en-GB"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02498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8657" y="288082"/>
            <a:ext cx="12215813" cy="1200150"/>
          </a:xfrm>
        </p:spPr>
        <p:txBody>
          <a:bodyPr/>
          <a:lstStyle/>
          <a:p>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Setting </a:t>
            </a:r>
            <a:endParaRPr lang="en-GB"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Content Placeholder 2"/>
          <p:cNvSpPr>
            <a:spLocks noGrp="1"/>
          </p:cNvSpPr>
          <p:nvPr>
            <p:ph idx="1"/>
          </p:nvPr>
        </p:nvSpPr>
        <p:spPr>
          <a:xfrm>
            <a:off x="0" y="1512218"/>
            <a:ext cx="13699330" cy="4525963"/>
          </a:xfrm>
        </p:spPr>
        <p:txBody>
          <a:bodyPr>
            <a:noAutofit/>
          </a:bodyPr>
          <a:lstStyle/>
          <a:p>
            <a:pPr marL="0" indent="0">
              <a:buNone/>
            </a:pPr>
            <a:r>
              <a:rPr lang="en-US" sz="4800" b="1" dirty="0">
                <a:effectLst>
                  <a:outerShdw blurRad="38100" dist="38100" dir="2700000" algn="tl">
                    <a:srgbClr val="000000">
                      <a:alpha val="43137"/>
                    </a:srgbClr>
                  </a:outerShdw>
                </a:effectLst>
              </a:rPr>
              <a:t>1)    Setting up the interview</a:t>
            </a:r>
          </a:p>
          <a:p>
            <a:pPr>
              <a:buFont typeface="Wingdings" panose="05000000000000000000" pitchFamily="2" charset="2"/>
              <a:buChar char="§"/>
            </a:pPr>
            <a:r>
              <a:rPr lang="en-US" sz="3200" dirty="0">
                <a:latin typeface="Centaur" pitchFamily="18" charset="0"/>
              </a:rPr>
              <a:t>Avoid telephone</a:t>
            </a:r>
          </a:p>
          <a:p>
            <a:pPr>
              <a:buFont typeface="Wingdings" panose="05000000000000000000" pitchFamily="2" charset="2"/>
              <a:buChar char="§"/>
            </a:pPr>
            <a:r>
              <a:rPr lang="en-US" sz="3200" dirty="0">
                <a:latin typeface="Centaur" pitchFamily="18" charset="0"/>
              </a:rPr>
              <a:t>Private setting, sitting down</a:t>
            </a:r>
          </a:p>
          <a:p>
            <a:pPr>
              <a:buFont typeface="Wingdings" panose="05000000000000000000" pitchFamily="2" charset="2"/>
              <a:buChar char="§"/>
            </a:pPr>
            <a:r>
              <a:rPr lang="en-US" sz="3200" dirty="0">
                <a:latin typeface="Centaur" pitchFamily="18" charset="0"/>
              </a:rPr>
              <a:t>Turn off beeper, no interruptions</a:t>
            </a:r>
          </a:p>
          <a:p>
            <a:pPr>
              <a:buFont typeface="Wingdings" panose="05000000000000000000" pitchFamily="2" charset="2"/>
              <a:buChar char="§"/>
            </a:pPr>
            <a:r>
              <a:rPr lang="en-US" sz="3200" dirty="0">
                <a:latin typeface="Centaur" pitchFamily="18" charset="0"/>
              </a:rPr>
              <a:t>Ensure adequate time</a:t>
            </a:r>
          </a:p>
          <a:p>
            <a:pPr>
              <a:buFont typeface="Wingdings" panose="05000000000000000000" pitchFamily="2" charset="2"/>
              <a:buChar char="§"/>
            </a:pPr>
            <a:r>
              <a:rPr lang="en-US" sz="3200" dirty="0">
                <a:latin typeface="Centaur" pitchFamily="18" charset="0"/>
              </a:rPr>
              <a:t>Lab reports, X-rays present</a:t>
            </a:r>
          </a:p>
          <a:p>
            <a:pPr>
              <a:buFont typeface="Wingdings" panose="05000000000000000000" pitchFamily="2" charset="2"/>
              <a:buChar char="§"/>
            </a:pPr>
            <a:r>
              <a:rPr lang="en-US" sz="3200" dirty="0">
                <a:latin typeface="Centaur" pitchFamily="18" charset="0"/>
              </a:rPr>
              <a:t>Support person present , if desired</a:t>
            </a:r>
          </a:p>
          <a:p>
            <a:pPr>
              <a:buFont typeface="Wingdings" panose="05000000000000000000" pitchFamily="2" charset="2"/>
              <a:buChar char="§"/>
            </a:pPr>
            <a:r>
              <a:rPr lang="en-US" sz="3200" dirty="0">
                <a:latin typeface="Centaur" pitchFamily="18" charset="0"/>
              </a:rPr>
              <a:t>Review the condition, basic prognosis and treatments before the visit</a:t>
            </a:r>
          </a:p>
          <a:p>
            <a:pPr>
              <a:buFont typeface="Wingdings" panose="05000000000000000000" pitchFamily="2" charset="2"/>
              <a:buChar char="§"/>
            </a:pPr>
            <a:r>
              <a:rPr lang="en-US" sz="3200" dirty="0">
                <a:latin typeface="Centaur" pitchFamily="18" charset="0"/>
              </a:rPr>
              <a:t>HOPEFUL TONE</a:t>
            </a:r>
          </a:p>
          <a:p>
            <a:endParaRPr lang="en-US" sz="3200" dirty="0"/>
          </a:p>
        </p:txBody>
      </p:sp>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8293" y="2840484"/>
            <a:ext cx="4494733" cy="1840086"/>
          </a:xfrm>
          <a:prstGeom prst="rect">
            <a:avLst/>
          </a:prstGeom>
        </p:spPr>
      </p:pic>
    </p:spTree>
    <p:extLst>
      <p:ext uri="{BB962C8B-B14F-4D97-AF65-F5344CB8AC3E}">
        <p14:creationId xmlns:p14="http://schemas.microsoft.com/office/powerpoint/2010/main" val="807060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 y="1600200"/>
            <a:ext cx="13573124" cy="4525963"/>
          </a:xfrm>
        </p:spPr>
        <p:txBody>
          <a:bodyPr>
            <a:normAutofit/>
          </a:bodyPr>
          <a:lstStyle/>
          <a:p>
            <a:pPr marL="0" indent="0">
              <a:buNone/>
            </a:pPr>
            <a:r>
              <a:rPr lang="en-US" sz="3600" b="1" dirty="0">
                <a:effectLst>
                  <a:outerShdw blurRad="38100" dist="38100" dir="2700000" algn="tl">
                    <a:srgbClr val="000000">
                      <a:alpha val="43137"/>
                    </a:srgbClr>
                  </a:outerShdw>
                </a:effectLst>
              </a:rPr>
              <a:t>2)    Assessing the patient’s Perception</a:t>
            </a:r>
          </a:p>
          <a:p>
            <a:pPr>
              <a:lnSpc>
                <a:spcPct val="90000"/>
              </a:lnSpc>
              <a:buFont typeface="Wingdings" panose="05000000000000000000" pitchFamily="2" charset="2"/>
              <a:buChar char="§"/>
            </a:pPr>
            <a:r>
              <a:rPr lang="en-US" sz="3000" dirty="0">
                <a:latin typeface="Centaur" pitchFamily="18" charset="0"/>
              </a:rPr>
              <a:t>ASK then TELL</a:t>
            </a:r>
          </a:p>
          <a:p>
            <a:pPr>
              <a:lnSpc>
                <a:spcPct val="90000"/>
              </a:lnSpc>
              <a:buFont typeface="Wingdings" panose="05000000000000000000" pitchFamily="2" charset="2"/>
              <a:buChar char="§"/>
            </a:pPr>
            <a:r>
              <a:rPr lang="en-US" sz="3000" dirty="0">
                <a:latin typeface="Centaur" pitchFamily="18" charset="0"/>
              </a:rPr>
              <a:t>Important if the patient is not well known to you OR if visits to consultants have occurred</a:t>
            </a:r>
          </a:p>
          <a:p>
            <a:pPr>
              <a:lnSpc>
                <a:spcPct val="90000"/>
              </a:lnSpc>
              <a:buFont typeface="Wingdings" panose="05000000000000000000" pitchFamily="2" charset="2"/>
              <a:buChar char="§"/>
            </a:pPr>
            <a:r>
              <a:rPr lang="en-US" sz="3000" dirty="0">
                <a:latin typeface="Centaur" pitchFamily="18" charset="0"/>
              </a:rPr>
              <a:t>“Assess the Gap”</a:t>
            </a:r>
          </a:p>
          <a:p>
            <a:pPr>
              <a:lnSpc>
                <a:spcPct val="90000"/>
              </a:lnSpc>
              <a:buFont typeface="Wingdings" panose="05000000000000000000" pitchFamily="2" charset="2"/>
              <a:buChar char="§"/>
            </a:pPr>
            <a:r>
              <a:rPr lang="en-US" sz="3000" dirty="0">
                <a:latin typeface="Centaur" pitchFamily="18" charset="0"/>
              </a:rPr>
              <a:t>“What have you already been told about might be going on?</a:t>
            </a:r>
          </a:p>
          <a:p>
            <a:pPr>
              <a:lnSpc>
                <a:spcPct val="90000"/>
              </a:lnSpc>
              <a:buFont typeface="Wingdings" panose="05000000000000000000" pitchFamily="2" charset="2"/>
              <a:buChar char="§"/>
            </a:pPr>
            <a:r>
              <a:rPr lang="en-US" sz="3000" dirty="0">
                <a:latin typeface="Centaur" pitchFamily="18" charset="0"/>
              </a:rPr>
              <a:t>“What is your understanding of why the CT scan was ordered?</a:t>
            </a:r>
          </a:p>
          <a:p>
            <a:pPr marL="0" indent="0">
              <a:buNone/>
            </a:pPr>
            <a:endParaRPr lang="en-US" dirty="0"/>
          </a:p>
        </p:txBody>
      </p:sp>
      <p:sp>
        <p:nvSpPr>
          <p:cNvPr id="5" name="عنوان 1"/>
          <p:cNvSpPr txBox="1">
            <a:spLocks/>
          </p:cNvSpPr>
          <p:nvPr/>
        </p:nvSpPr>
        <p:spPr>
          <a:xfrm>
            <a:off x="831057" y="432098"/>
            <a:ext cx="12215813" cy="1200150"/>
          </a:xfrm>
          <a:prstGeom prst="rect">
            <a:avLst/>
          </a:prstGeom>
        </p:spPr>
        <p:txBody>
          <a:bodyPr vert="horz" lIns="96698" tIns="48349" rIns="96698" bIns="48349" rtlCol="0" anchor="ctr">
            <a:normAutofit/>
          </a:bodyPr>
          <a:lstStyle>
            <a:lvl1pPr algn="ctr" defTabSz="966978" rtl="0" eaLnBrk="1" latinLnBrk="0" hangingPunct="1">
              <a:spcBef>
                <a:spcPct val="0"/>
              </a:spcBef>
              <a:buNone/>
              <a:defRPr sz="4700" kern="1200">
                <a:solidFill>
                  <a:schemeClr val="tx1"/>
                </a:solidFill>
                <a:latin typeface="+mj-lt"/>
                <a:ea typeface="+mj-ea"/>
                <a:cs typeface="+mj-cs"/>
              </a:defRPr>
            </a:lvl1pPr>
          </a:lstStyle>
          <a:p>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Perception</a:t>
            </a:r>
            <a:endParaRPr lang="en-GB"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68484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 y="1600200"/>
            <a:ext cx="13573124" cy="4525963"/>
          </a:xfrm>
        </p:spPr>
        <p:txBody>
          <a:bodyPr>
            <a:noAutofit/>
          </a:bodyPr>
          <a:lstStyle/>
          <a:p>
            <a:pPr marL="0" indent="0">
              <a:buNone/>
            </a:pPr>
            <a:r>
              <a:rPr lang="en-US" sz="4400" b="1" dirty="0">
                <a:effectLst>
                  <a:outerShdw blurRad="38100" dist="38100" dir="2700000" algn="tl">
                    <a:srgbClr val="000000">
                      <a:alpha val="43137"/>
                    </a:srgbClr>
                  </a:outerShdw>
                </a:effectLst>
              </a:rPr>
              <a:t>3)    Obtaining the patient’s Invitation</a:t>
            </a:r>
          </a:p>
          <a:p>
            <a:pPr>
              <a:lnSpc>
                <a:spcPct val="90000"/>
              </a:lnSpc>
              <a:buFont typeface="Wingdings" panose="05000000000000000000" pitchFamily="2" charset="2"/>
              <a:buChar char="§"/>
            </a:pPr>
            <a:r>
              <a:rPr lang="en-US" sz="3200" dirty="0">
                <a:latin typeface="Centaur" pitchFamily="18" charset="0"/>
              </a:rPr>
              <a:t>Preferably before the visit</a:t>
            </a:r>
          </a:p>
          <a:p>
            <a:pPr>
              <a:lnSpc>
                <a:spcPct val="90000"/>
              </a:lnSpc>
              <a:buFont typeface="Wingdings" panose="05000000000000000000" pitchFamily="2" charset="2"/>
              <a:buChar char="§"/>
            </a:pPr>
            <a:endParaRPr lang="en-US" sz="3200" dirty="0">
              <a:latin typeface="Centaur" pitchFamily="18" charset="0"/>
            </a:endParaRPr>
          </a:p>
          <a:p>
            <a:pPr>
              <a:lnSpc>
                <a:spcPct val="90000"/>
              </a:lnSpc>
              <a:buFont typeface="Wingdings" panose="05000000000000000000" pitchFamily="2" charset="2"/>
              <a:buChar char="§"/>
            </a:pPr>
            <a:r>
              <a:rPr lang="en-US" sz="3200" dirty="0">
                <a:latin typeface="Centaur" pitchFamily="18" charset="0"/>
              </a:rPr>
              <a:t>Easier if patient is well- known</a:t>
            </a:r>
          </a:p>
          <a:p>
            <a:pPr>
              <a:lnSpc>
                <a:spcPct val="90000"/>
              </a:lnSpc>
              <a:buFont typeface="Wingdings" panose="05000000000000000000" pitchFamily="2" charset="2"/>
              <a:buChar char="§"/>
            </a:pPr>
            <a:endParaRPr lang="en-US" sz="3200" dirty="0">
              <a:latin typeface="Centaur" pitchFamily="18" charset="0"/>
            </a:endParaRPr>
          </a:p>
          <a:p>
            <a:pPr>
              <a:lnSpc>
                <a:spcPct val="90000"/>
              </a:lnSpc>
              <a:buFont typeface="Wingdings" panose="05000000000000000000" pitchFamily="2" charset="2"/>
              <a:buChar char="§"/>
            </a:pPr>
            <a:r>
              <a:rPr lang="en-US" sz="3200" dirty="0">
                <a:latin typeface="Centaur" pitchFamily="18" charset="0"/>
              </a:rPr>
              <a:t>Listen to patient cues</a:t>
            </a:r>
          </a:p>
          <a:p>
            <a:pPr>
              <a:lnSpc>
                <a:spcPct val="90000"/>
              </a:lnSpc>
              <a:buFont typeface="Wingdings" panose="05000000000000000000" pitchFamily="2" charset="2"/>
              <a:buChar char="§"/>
            </a:pPr>
            <a:endParaRPr lang="en-US" sz="3200" dirty="0">
              <a:latin typeface="Centaur" pitchFamily="18" charset="0"/>
            </a:endParaRPr>
          </a:p>
          <a:p>
            <a:pPr>
              <a:lnSpc>
                <a:spcPct val="90000"/>
              </a:lnSpc>
              <a:buFont typeface="Wingdings" panose="05000000000000000000" pitchFamily="2" charset="2"/>
              <a:buChar char="§"/>
            </a:pPr>
            <a:r>
              <a:rPr lang="en-US" sz="3200" dirty="0">
                <a:latin typeface="Centaur" pitchFamily="18" charset="0"/>
              </a:rPr>
              <a:t>“Are you the sort of person who likes to know all the details of your condition?</a:t>
            </a:r>
          </a:p>
          <a:p>
            <a:pPr>
              <a:lnSpc>
                <a:spcPct val="90000"/>
              </a:lnSpc>
              <a:buFont typeface="Wingdings" panose="05000000000000000000" pitchFamily="2" charset="2"/>
              <a:buChar char="§"/>
            </a:pPr>
            <a:endParaRPr lang="en-US" sz="3200" dirty="0">
              <a:latin typeface="Centaur" pitchFamily="18" charset="0"/>
            </a:endParaRPr>
          </a:p>
          <a:p>
            <a:pPr>
              <a:lnSpc>
                <a:spcPct val="90000"/>
              </a:lnSpc>
              <a:buFont typeface="Wingdings" panose="05000000000000000000" pitchFamily="2" charset="2"/>
              <a:buChar char="§"/>
            </a:pPr>
            <a:r>
              <a:rPr lang="en-US" sz="3200" dirty="0">
                <a:latin typeface="Centaur" pitchFamily="18" charset="0"/>
              </a:rPr>
              <a:t>“Would you like me to discuss the results of the CT scan with you?”</a:t>
            </a:r>
          </a:p>
          <a:p>
            <a:pPr>
              <a:buFont typeface="Wingdings" panose="05000000000000000000" pitchFamily="2" charset="2"/>
              <a:buChar char="§"/>
            </a:pPr>
            <a:endParaRPr lang="en-US" sz="3200" dirty="0"/>
          </a:p>
        </p:txBody>
      </p:sp>
      <p:sp>
        <p:nvSpPr>
          <p:cNvPr id="5" name="عنوان 1"/>
          <p:cNvSpPr txBox="1">
            <a:spLocks/>
          </p:cNvSpPr>
          <p:nvPr/>
        </p:nvSpPr>
        <p:spPr>
          <a:xfrm>
            <a:off x="831057" y="440770"/>
            <a:ext cx="12215813" cy="1200150"/>
          </a:xfrm>
          <a:prstGeom prst="rect">
            <a:avLst/>
          </a:prstGeom>
        </p:spPr>
        <p:txBody>
          <a:bodyPr vert="horz" lIns="96698" tIns="48349" rIns="96698" bIns="48349" rtlCol="0" anchor="ctr">
            <a:normAutofit/>
          </a:bodyPr>
          <a:lstStyle>
            <a:lvl1pPr algn="ctr" defTabSz="966978" rtl="0" eaLnBrk="1" latinLnBrk="0" hangingPunct="1">
              <a:spcBef>
                <a:spcPct val="0"/>
              </a:spcBef>
              <a:buNone/>
              <a:defRPr sz="4700" kern="1200">
                <a:solidFill>
                  <a:schemeClr val="tx1"/>
                </a:solidFill>
                <a:latin typeface="+mj-lt"/>
                <a:ea typeface="+mj-ea"/>
                <a:cs typeface="+mj-cs"/>
              </a:defRPr>
            </a:lvl1pPr>
          </a:lstStyle>
          <a:p>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Invitation</a:t>
            </a:r>
            <a:endParaRPr lang="en-US" sz="4800" b="1" dirty="0">
              <a:effectLst>
                <a:outerShdw blurRad="38100" dist="38100" dir="2700000" algn="tl">
                  <a:srgbClr val="000000">
                    <a:alpha val="43137"/>
                  </a:srgbClr>
                </a:outerShdw>
              </a:effectLst>
            </a:endParaRPr>
          </a:p>
          <a:p>
            <a:endParaRPr lang="en-GB"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2320639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 y="1600200"/>
            <a:ext cx="13573124" cy="4525963"/>
          </a:xfrm>
        </p:spPr>
        <p:txBody>
          <a:bodyPr>
            <a:normAutofit fontScale="92500" lnSpcReduction="20000"/>
          </a:bodyPr>
          <a:lstStyle/>
          <a:p>
            <a:pPr marL="0" indent="0">
              <a:buNone/>
            </a:pPr>
            <a:r>
              <a:rPr lang="en-US" sz="5200" b="1" dirty="0">
                <a:effectLst>
                  <a:outerShdw blurRad="38100" dist="38100" dir="2700000" algn="tl">
                    <a:srgbClr val="000000">
                      <a:alpha val="43137"/>
                    </a:srgbClr>
                  </a:outerShdw>
                </a:effectLst>
              </a:rPr>
              <a:t>4)    Giving Knowledge and Information</a:t>
            </a:r>
          </a:p>
          <a:p>
            <a:pPr>
              <a:lnSpc>
                <a:spcPct val="110000"/>
              </a:lnSpc>
              <a:buFont typeface="Wingdings" panose="05000000000000000000" pitchFamily="2" charset="2"/>
              <a:buChar char="§"/>
            </a:pPr>
            <a:r>
              <a:rPr lang="en-US" sz="3900" dirty="0">
                <a:latin typeface="Centaur" pitchFamily="18" charset="0"/>
              </a:rPr>
              <a:t>Align yourself with the patient’s understanding and vocabulary</a:t>
            </a:r>
          </a:p>
          <a:p>
            <a:pPr>
              <a:lnSpc>
                <a:spcPct val="110000"/>
              </a:lnSpc>
              <a:buFont typeface="Wingdings" panose="05000000000000000000" pitchFamily="2" charset="2"/>
              <a:buChar char="§"/>
            </a:pPr>
            <a:r>
              <a:rPr lang="en-US" sz="3900" dirty="0">
                <a:latin typeface="Centaur" pitchFamily="18" charset="0"/>
              </a:rPr>
              <a:t>Start with a warning shot:</a:t>
            </a:r>
          </a:p>
          <a:p>
            <a:pPr>
              <a:lnSpc>
                <a:spcPct val="110000"/>
              </a:lnSpc>
              <a:buFont typeface="Wingdings" panose="05000000000000000000" pitchFamily="2" charset="2"/>
              <a:buChar char="§"/>
            </a:pPr>
            <a:r>
              <a:rPr lang="en-US" sz="3900" dirty="0">
                <a:latin typeface="Centaur" pitchFamily="18" charset="0"/>
              </a:rPr>
              <a:t>“I’m afraid that the scan shows that the problem is fairly serious.” Silence……</a:t>
            </a:r>
          </a:p>
          <a:p>
            <a:pPr>
              <a:lnSpc>
                <a:spcPct val="110000"/>
              </a:lnSpc>
              <a:buFont typeface="Wingdings" panose="05000000000000000000" pitchFamily="2" charset="2"/>
              <a:buChar char="§"/>
            </a:pPr>
            <a:r>
              <a:rPr lang="en-US" sz="3900" dirty="0">
                <a:latin typeface="Centaur" pitchFamily="18" charset="0"/>
              </a:rPr>
              <a:t>Give diagnosis simply, avoid euphemisms or excessive bluntness</a:t>
            </a:r>
          </a:p>
          <a:p>
            <a:pPr>
              <a:lnSpc>
                <a:spcPct val="110000"/>
              </a:lnSpc>
              <a:buFont typeface="Wingdings" panose="05000000000000000000" pitchFamily="2" charset="2"/>
              <a:buChar char="§"/>
            </a:pPr>
            <a:r>
              <a:rPr lang="en-US" sz="3900" dirty="0">
                <a:latin typeface="Centaur" pitchFamily="18" charset="0"/>
              </a:rPr>
              <a:t>Provide information in small chunks</a:t>
            </a:r>
          </a:p>
          <a:p>
            <a:pPr>
              <a:lnSpc>
                <a:spcPct val="110000"/>
              </a:lnSpc>
              <a:buFont typeface="Wingdings" panose="05000000000000000000" pitchFamily="2" charset="2"/>
              <a:buChar char="§"/>
            </a:pPr>
            <a:r>
              <a:rPr lang="en-US" sz="3900" dirty="0">
                <a:latin typeface="Centaur" pitchFamily="18" charset="0"/>
              </a:rPr>
              <a:t>Check frequently for understanding</a:t>
            </a:r>
          </a:p>
        </p:txBody>
      </p:sp>
      <p:sp>
        <p:nvSpPr>
          <p:cNvPr id="5" name="عنوان 1"/>
          <p:cNvSpPr txBox="1">
            <a:spLocks/>
          </p:cNvSpPr>
          <p:nvPr/>
        </p:nvSpPr>
        <p:spPr>
          <a:xfrm>
            <a:off x="831057" y="440770"/>
            <a:ext cx="12215813" cy="1200150"/>
          </a:xfrm>
          <a:prstGeom prst="rect">
            <a:avLst/>
          </a:prstGeom>
        </p:spPr>
        <p:txBody>
          <a:bodyPr vert="horz" lIns="96698" tIns="48349" rIns="96698" bIns="48349" rtlCol="0" anchor="ctr">
            <a:normAutofit/>
          </a:bodyPr>
          <a:lstStyle>
            <a:lvl1pPr algn="ctr" defTabSz="966978" rtl="0" eaLnBrk="1" latinLnBrk="0" hangingPunct="1">
              <a:spcBef>
                <a:spcPct val="0"/>
              </a:spcBef>
              <a:buNone/>
              <a:defRPr sz="4700" kern="1200">
                <a:solidFill>
                  <a:schemeClr val="tx1"/>
                </a:solidFill>
                <a:latin typeface="+mj-lt"/>
                <a:ea typeface="+mj-ea"/>
                <a:cs typeface="+mj-cs"/>
              </a:defRPr>
            </a:lvl1pPr>
          </a:lstStyle>
          <a:p>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Knowledge</a:t>
            </a:r>
            <a:endParaRPr lang="en-GB"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315527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199" y="1600200"/>
            <a:ext cx="13115925" cy="4525963"/>
          </a:xfrm>
        </p:spPr>
        <p:txBody>
          <a:bodyPr>
            <a:noAutofit/>
          </a:bodyPr>
          <a:lstStyle/>
          <a:p>
            <a:pPr marL="0" indent="0">
              <a:buNone/>
            </a:pPr>
            <a:r>
              <a:rPr lang="en-US" sz="4000" b="1" dirty="0">
                <a:effectLst>
                  <a:outerShdw blurRad="38100" dist="38100" dir="2700000" algn="tl">
                    <a:srgbClr val="000000">
                      <a:alpha val="43137"/>
                    </a:srgbClr>
                  </a:outerShdw>
                </a:effectLst>
              </a:rPr>
              <a:t>4)    Giving Knowledge and Information</a:t>
            </a:r>
          </a:p>
          <a:p>
            <a:pPr>
              <a:buFont typeface="Wingdings" panose="05000000000000000000" pitchFamily="2" charset="2"/>
              <a:buChar char="§"/>
            </a:pPr>
            <a:r>
              <a:rPr lang="en-US" sz="3200" dirty="0">
                <a:latin typeface="Centaur" pitchFamily="18" charset="0"/>
              </a:rPr>
              <a:t>Check for knowledge or experience with condition</a:t>
            </a:r>
          </a:p>
          <a:p>
            <a:pPr>
              <a:buFont typeface="Wingdings" panose="05000000000000000000" pitchFamily="2" charset="2"/>
              <a:buChar char="§"/>
            </a:pPr>
            <a:endParaRPr lang="en-US" sz="3200" dirty="0">
              <a:latin typeface="Centaur" pitchFamily="18" charset="0"/>
            </a:endParaRPr>
          </a:p>
          <a:p>
            <a:pPr>
              <a:buFont typeface="Wingdings" panose="05000000000000000000" pitchFamily="2" charset="2"/>
              <a:buChar char="§"/>
            </a:pPr>
            <a:r>
              <a:rPr lang="en-US" sz="3200" dirty="0">
                <a:latin typeface="Centaur" pitchFamily="18" charset="0"/>
              </a:rPr>
              <a:t>Allow for pauses, use repetition</a:t>
            </a:r>
          </a:p>
          <a:p>
            <a:pPr>
              <a:buFont typeface="Wingdings" panose="05000000000000000000" pitchFamily="2" charset="2"/>
              <a:buChar char="§"/>
            </a:pPr>
            <a:endParaRPr lang="en-US" sz="3200" dirty="0">
              <a:latin typeface="Centaur" pitchFamily="18" charset="0"/>
            </a:endParaRPr>
          </a:p>
          <a:p>
            <a:pPr>
              <a:buFont typeface="Wingdings" panose="05000000000000000000" pitchFamily="2" charset="2"/>
              <a:buChar char="§"/>
            </a:pPr>
            <a:r>
              <a:rPr lang="en-US" sz="3200" dirty="0">
                <a:latin typeface="Centaur" pitchFamily="18" charset="0"/>
              </a:rPr>
              <a:t>Will usually want basic but clear information retreatment plan and prognosis </a:t>
            </a:r>
          </a:p>
          <a:p>
            <a:pPr>
              <a:buFont typeface="Wingdings" panose="05000000000000000000" pitchFamily="2" charset="2"/>
              <a:buChar char="§"/>
            </a:pPr>
            <a:endParaRPr lang="en-US" sz="3200" dirty="0">
              <a:latin typeface="Centaur" pitchFamily="18" charset="0"/>
            </a:endParaRPr>
          </a:p>
          <a:p>
            <a:pPr>
              <a:buFont typeface="Wingdings" panose="05000000000000000000" pitchFamily="2" charset="2"/>
              <a:buChar char="§"/>
            </a:pPr>
            <a:r>
              <a:rPr lang="en-US" sz="3200" dirty="0">
                <a:latin typeface="Centaur" pitchFamily="18" charset="0"/>
              </a:rPr>
              <a:t>BUT  Tune into patient readiness to hear more, and know when to stop</a:t>
            </a:r>
          </a:p>
          <a:p>
            <a:pPr marL="0" indent="0">
              <a:buNone/>
            </a:pPr>
            <a:endParaRPr lang="en-US" sz="3600" dirty="0"/>
          </a:p>
        </p:txBody>
      </p:sp>
      <p:sp>
        <p:nvSpPr>
          <p:cNvPr id="6" name="عنوان 1"/>
          <p:cNvSpPr txBox="1">
            <a:spLocks/>
          </p:cNvSpPr>
          <p:nvPr/>
        </p:nvSpPr>
        <p:spPr>
          <a:xfrm>
            <a:off x="831057" y="440770"/>
            <a:ext cx="12215813" cy="1200150"/>
          </a:xfrm>
          <a:prstGeom prst="rect">
            <a:avLst/>
          </a:prstGeom>
        </p:spPr>
        <p:txBody>
          <a:bodyPr vert="horz" lIns="96698" tIns="48349" rIns="96698" bIns="48349" rtlCol="0" anchor="ctr">
            <a:normAutofit/>
          </a:bodyPr>
          <a:lstStyle>
            <a:lvl1pPr algn="ctr" defTabSz="966978" rtl="0" eaLnBrk="1" latinLnBrk="0" hangingPunct="1">
              <a:spcBef>
                <a:spcPct val="0"/>
              </a:spcBef>
              <a:buNone/>
              <a:defRPr sz="4700" kern="1200">
                <a:solidFill>
                  <a:schemeClr val="tx1"/>
                </a:solidFill>
                <a:latin typeface="+mj-lt"/>
                <a:ea typeface="+mj-ea"/>
                <a:cs typeface="+mj-cs"/>
              </a:defRPr>
            </a:lvl1pPr>
          </a:lstStyle>
          <a:p>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Knowledge</a:t>
            </a:r>
            <a:endParaRPr lang="en-GB"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3240421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en-GB" sz="7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Objectives:</a:t>
            </a:r>
          </a:p>
        </p:txBody>
      </p:sp>
      <p:sp>
        <p:nvSpPr>
          <p:cNvPr id="4" name="مستطيل 3"/>
          <p:cNvSpPr/>
          <p:nvPr/>
        </p:nvSpPr>
        <p:spPr>
          <a:xfrm>
            <a:off x="0" y="2073787"/>
            <a:ext cx="13573125" cy="3974935"/>
          </a:xfrm>
          <a:prstGeom prst="rect">
            <a:avLst/>
          </a:prstGeom>
        </p:spPr>
        <p:txBody>
          <a:bodyPr wrap="square" lIns="96698" tIns="48349" rIns="96698" bIns="48349">
            <a:spAutoFit/>
          </a:bodyPr>
          <a:lstStyle/>
          <a:p>
            <a:pPr marL="604361" indent="-604361">
              <a:buFont typeface="Arial" panose="020B0604020202020204" pitchFamily="34" charset="0"/>
              <a:buChar char="•"/>
            </a:pPr>
            <a:r>
              <a:rPr lang="en-US" sz="4200" dirty="0">
                <a:effectLst>
                  <a:outerShdw blurRad="38100" dist="38100" dir="2700000" algn="tl">
                    <a:srgbClr val="000000">
                      <a:alpha val="43137"/>
                    </a:srgbClr>
                  </a:outerShdw>
                </a:effectLst>
              </a:rPr>
              <a:t>Definition of bad news.</a:t>
            </a:r>
          </a:p>
          <a:p>
            <a:pPr marL="604361" indent="-604361">
              <a:buFont typeface="Arial" panose="020B0604020202020204" pitchFamily="34" charset="0"/>
              <a:buChar char="•"/>
            </a:pPr>
            <a:r>
              <a:rPr lang="en-US" sz="4200" dirty="0">
                <a:effectLst>
                  <a:outerShdw blurRad="38100" dist="38100" dir="2700000" algn="tl">
                    <a:srgbClr val="000000">
                      <a:alpha val="43137"/>
                    </a:srgbClr>
                  </a:outerShdw>
                </a:effectLst>
              </a:rPr>
              <a:t>How to breaking bad news</a:t>
            </a:r>
          </a:p>
          <a:p>
            <a:pPr marL="604361" indent="-604361">
              <a:buFont typeface="Arial" panose="020B0604020202020204" pitchFamily="34" charset="0"/>
              <a:buChar char="•"/>
            </a:pPr>
            <a:r>
              <a:rPr lang="en-US" sz="4200" dirty="0">
                <a:effectLst>
                  <a:outerShdw blurRad="38100" dist="38100" dir="2700000" algn="tl">
                    <a:srgbClr val="000000">
                      <a:alpha val="43137"/>
                    </a:srgbClr>
                  </a:outerShdw>
                </a:effectLst>
              </a:rPr>
              <a:t>Role of primary care physicians. </a:t>
            </a:r>
          </a:p>
          <a:p>
            <a:pPr marL="604361" indent="-604361">
              <a:buFont typeface="Arial" panose="020B0604020202020204" pitchFamily="34" charset="0"/>
              <a:buChar char="•"/>
            </a:pPr>
            <a:r>
              <a:rPr lang="en-US" sz="4200" dirty="0">
                <a:effectLst>
                  <a:outerShdw blurRad="38100" dist="38100" dir="2700000" algn="tl">
                    <a:srgbClr val="000000">
                      <a:alpha val="43137"/>
                    </a:srgbClr>
                  </a:outerShdw>
                </a:effectLst>
              </a:rPr>
              <a:t>Examples of how to break news.</a:t>
            </a:r>
          </a:p>
          <a:p>
            <a:pPr marL="604361" indent="-604361">
              <a:buFont typeface="Arial" panose="020B0604020202020204" pitchFamily="34" charset="0"/>
              <a:buChar char="•"/>
            </a:pPr>
            <a:r>
              <a:rPr lang="en-US" sz="4200" dirty="0">
                <a:effectLst>
                  <a:outerShdw blurRad="38100" dist="38100" dir="2700000" algn="tl">
                    <a:srgbClr val="000000">
                      <a:alpha val="43137"/>
                    </a:srgbClr>
                  </a:outerShdw>
                </a:effectLst>
              </a:rPr>
              <a:t>Video</a:t>
            </a:r>
          </a:p>
          <a:p>
            <a:pPr marL="604361" indent="-604361">
              <a:buFont typeface="Arial" panose="020B0604020202020204" pitchFamily="34" charset="0"/>
              <a:buChar char="•"/>
            </a:pPr>
            <a:r>
              <a:rPr lang="en-US" sz="4200" dirty="0">
                <a:effectLst>
                  <a:outerShdw blurRad="38100" dist="38100" dir="2700000" algn="tl">
                    <a:srgbClr val="000000">
                      <a:alpha val="43137"/>
                    </a:srgbClr>
                  </a:outerShdw>
                </a:effectLst>
              </a:rPr>
              <a:t>Quizzes</a:t>
            </a:r>
          </a:p>
        </p:txBody>
      </p:sp>
    </p:spTree>
    <p:extLst>
      <p:ext uri="{BB962C8B-B14F-4D97-AF65-F5344CB8AC3E}">
        <p14:creationId xmlns:p14="http://schemas.microsoft.com/office/powerpoint/2010/main" val="3968836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199" y="274638"/>
            <a:ext cx="13115925" cy="1143000"/>
          </a:xfrm>
        </p:spPr>
        <p:txBody>
          <a:bodyPr/>
          <a:lstStyle/>
          <a:p>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Balancing Truth and Hope</a:t>
            </a:r>
          </a:p>
        </p:txBody>
      </p:sp>
      <p:sp>
        <p:nvSpPr>
          <p:cNvPr id="5" name="Content Placeholder 2"/>
          <p:cNvSpPr>
            <a:spLocks noGrp="1"/>
          </p:cNvSpPr>
          <p:nvPr>
            <p:ph idx="1"/>
          </p:nvPr>
        </p:nvSpPr>
        <p:spPr>
          <a:xfrm>
            <a:off x="457199" y="1600200"/>
            <a:ext cx="13115925" cy="4525963"/>
          </a:xfrm>
        </p:spPr>
        <p:txBody>
          <a:bodyPr/>
          <a:lstStyle/>
          <a:p>
            <a:r>
              <a:rPr lang="en-US" b="1" dirty="0"/>
              <a:t>: The Skillful Use of Indirect Language S Healing et al 2006</a:t>
            </a:r>
          </a:p>
          <a:p>
            <a:r>
              <a:rPr lang="en-US" dirty="0"/>
              <a:t>“It looks like….” not “You have….”</a:t>
            </a:r>
          </a:p>
          <a:p>
            <a:r>
              <a:rPr lang="en-US" dirty="0"/>
              <a:t>“there are </a:t>
            </a:r>
            <a:r>
              <a:rPr lang="en-US" dirty="0" err="1"/>
              <a:t>tumours</a:t>
            </a:r>
            <a:r>
              <a:rPr lang="en-US" dirty="0"/>
              <a:t> in the liver…” not “you have </a:t>
            </a:r>
            <a:r>
              <a:rPr lang="en-US" dirty="0" err="1"/>
              <a:t>tumours</a:t>
            </a:r>
            <a:r>
              <a:rPr lang="en-US" dirty="0"/>
              <a:t> in your liver…”</a:t>
            </a:r>
          </a:p>
          <a:p>
            <a:r>
              <a:rPr lang="en-US" dirty="0"/>
              <a:t>Emphasize on maintaining the relationship as well as communicating the news</a:t>
            </a:r>
          </a:p>
        </p:txBody>
      </p:sp>
    </p:spTree>
    <p:extLst>
      <p:ext uri="{BB962C8B-B14F-4D97-AF65-F5344CB8AC3E}">
        <p14:creationId xmlns:p14="http://schemas.microsoft.com/office/powerpoint/2010/main" val="3604388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 y="1600200"/>
            <a:ext cx="13573124" cy="4525963"/>
          </a:xfrm>
        </p:spPr>
        <p:txBody>
          <a:bodyPr>
            <a:normAutofit/>
          </a:bodyPr>
          <a:lstStyle/>
          <a:p>
            <a:pPr marL="0" indent="0">
              <a:buNone/>
            </a:pPr>
            <a:r>
              <a:rPr lang="en-US" sz="4000" b="1" dirty="0">
                <a:effectLst>
                  <a:outerShdw blurRad="38100" dist="38100" dir="2700000" algn="tl">
                    <a:srgbClr val="000000">
                      <a:alpha val="43137"/>
                    </a:srgbClr>
                  </a:outerShdw>
                </a:effectLst>
              </a:rPr>
              <a:t> 5)    Respond to Emotions empathically</a:t>
            </a:r>
          </a:p>
          <a:p>
            <a:pPr>
              <a:lnSpc>
                <a:spcPct val="90000"/>
              </a:lnSpc>
              <a:buFont typeface="Wingdings" panose="05000000000000000000" pitchFamily="2" charset="2"/>
              <a:buChar char="§"/>
            </a:pPr>
            <a:r>
              <a:rPr lang="en-US" sz="2900" b="1" dirty="0">
                <a:solidFill>
                  <a:schemeClr val="tx2"/>
                </a:solidFill>
                <a:latin typeface="Centaur" pitchFamily="18" charset="0"/>
              </a:rPr>
              <a:t>Observe</a:t>
            </a:r>
            <a:r>
              <a:rPr lang="en-US" sz="2900" dirty="0">
                <a:latin typeface="Centaur" pitchFamily="18" charset="0"/>
              </a:rPr>
              <a:t> for and allow emotional reactions</a:t>
            </a:r>
          </a:p>
          <a:p>
            <a:pPr>
              <a:lnSpc>
                <a:spcPct val="90000"/>
              </a:lnSpc>
              <a:buFont typeface="Wingdings" panose="05000000000000000000" pitchFamily="2" charset="2"/>
              <a:buChar char="§"/>
            </a:pPr>
            <a:r>
              <a:rPr lang="en-US" sz="2900" dirty="0">
                <a:latin typeface="Centaur" pitchFamily="18" charset="0"/>
              </a:rPr>
              <a:t>use of touch (-_-)</a:t>
            </a:r>
          </a:p>
          <a:p>
            <a:pPr>
              <a:lnSpc>
                <a:spcPct val="90000"/>
              </a:lnSpc>
              <a:buFont typeface="Wingdings" panose="05000000000000000000" pitchFamily="2" charset="2"/>
              <a:buChar char="§"/>
            </a:pPr>
            <a:r>
              <a:rPr lang="en-US" sz="2900" dirty="0">
                <a:latin typeface="Centaur" pitchFamily="18" charset="0"/>
              </a:rPr>
              <a:t>Naming the feeling “I know this is upsetting”</a:t>
            </a:r>
          </a:p>
          <a:p>
            <a:pPr>
              <a:lnSpc>
                <a:spcPct val="90000"/>
              </a:lnSpc>
              <a:buFont typeface="Wingdings" panose="05000000000000000000" pitchFamily="2" charset="2"/>
              <a:buChar char="§"/>
            </a:pPr>
            <a:r>
              <a:rPr lang="en-US" sz="2900" dirty="0">
                <a:latin typeface="Centaur" pitchFamily="18" charset="0"/>
              </a:rPr>
              <a:t>Understanding “It would be for anyone”</a:t>
            </a:r>
          </a:p>
          <a:p>
            <a:pPr>
              <a:lnSpc>
                <a:spcPct val="90000"/>
              </a:lnSpc>
              <a:buFont typeface="Wingdings" panose="05000000000000000000" pitchFamily="2" charset="2"/>
              <a:buChar char="§"/>
            </a:pPr>
            <a:r>
              <a:rPr lang="en-US" sz="2900" dirty="0">
                <a:latin typeface="Centaur" pitchFamily="18" charset="0"/>
              </a:rPr>
              <a:t>Respecting “You’re asking all the right questions”</a:t>
            </a:r>
          </a:p>
          <a:p>
            <a:pPr>
              <a:lnSpc>
                <a:spcPct val="90000"/>
              </a:lnSpc>
              <a:buFont typeface="Wingdings" panose="05000000000000000000" pitchFamily="2" charset="2"/>
              <a:buChar char="§"/>
            </a:pPr>
            <a:r>
              <a:rPr lang="en-US" sz="2900" dirty="0">
                <a:latin typeface="Centaur" pitchFamily="18" charset="0"/>
              </a:rPr>
              <a:t>Supporting “I’ll do everything I can to help you through this.”</a:t>
            </a:r>
          </a:p>
          <a:p>
            <a:endParaRPr lang="en-US" dirty="0"/>
          </a:p>
        </p:txBody>
      </p:sp>
      <p:sp>
        <p:nvSpPr>
          <p:cNvPr id="6" name="عنوان 1"/>
          <p:cNvSpPr txBox="1">
            <a:spLocks/>
          </p:cNvSpPr>
          <p:nvPr/>
        </p:nvSpPr>
        <p:spPr>
          <a:xfrm>
            <a:off x="831057" y="440770"/>
            <a:ext cx="12215813" cy="1200150"/>
          </a:xfrm>
          <a:prstGeom prst="rect">
            <a:avLst/>
          </a:prstGeom>
        </p:spPr>
        <p:txBody>
          <a:bodyPr vert="horz" lIns="96698" tIns="48349" rIns="96698" bIns="48349" rtlCol="0" anchor="ctr">
            <a:normAutofit/>
          </a:bodyPr>
          <a:lstStyle>
            <a:lvl1pPr algn="ctr" defTabSz="966978" rtl="0" eaLnBrk="1" latinLnBrk="0" hangingPunct="1">
              <a:spcBef>
                <a:spcPct val="0"/>
              </a:spcBef>
              <a:buNone/>
              <a:defRPr sz="4700" kern="1200">
                <a:solidFill>
                  <a:schemeClr val="tx1"/>
                </a:solidFill>
                <a:latin typeface="+mj-lt"/>
                <a:ea typeface="+mj-ea"/>
                <a:cs typeface="+mj-cs"/>
              </a:defRPr>
            </a:lvl1pPr>
          </a:lstStyle>
          <a:p>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Emotions</a:t>
            </a:r>
            <a:endParaRPr lang="en-GB"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930766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4197" y="288370"/>
            <a:ext cx="12215813" cy="1200150"/>
          </a:xfrm>
        </p:spPr>
        <p:txBody>
          <a:bodyPr>
            <a:normAutofit fontScale="90000"/>
          </a:bodyPr>
          <a:lstStyle/>
          <a:p>
            <a:r>
              <a:rPr lang="en-GB"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WHATI IS PREIMARY CARE ?</a:t>
            </a:r>
            <a:br>
              <a:rPr lang="en-GB"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endParaRPr lang="en-GB"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مستطيل 2"/>
          <p:cNvSpPr/>
          <p:nvPr/>
        </p:nvSpPr>
        <p:spPr>
          <a:xfrm>
            <a:off x="52689" y="1766479"/>
            <a:ext cx="13413548" cy="4714291"/>
          </a:xfrm>
          <a:prstGeom prst="rect">
            <a:avLst/>
          </a:prstGeom>
        </p:spPr>
        <p:txBody>
          <a:bodyPr wrap="square" lIns="96698" tIns="48349" rIns="96698" bIns="48349">
            <a:spAutoFit/>
          </a:bodyPr>
          <a:lstStyle/>
          <a:p>
            <a:pPr marL="483489" indent="-483489" algn="just">
              <a:buFont typeface="Arial" panose="020B0604020202020204" pitchFamily="34" charset="0"/>
              <a:buChar char="•"/>
            </a:pPr>
            <a:r>
              <a:rPr lang="en-GB" sz="3000" b="1" dirty="0"/>
              <a:t>Primary care: is that care provided by physicians specifically trained for and skilled in comprehensive first contact and continuing care for persons with any undiagnosed sign, symptom, or health concern (the "undifferentiated" patient) not limited by problem origin (biological, behavioural, or social), organ system, or diagnosis.</a:t>
            </a:r>
          </a:p>
          <a:p>
            <a:pPr marL="483489" indent="-483489" algn="just">
              <a:buFont typeface="Arial" panose="020B0604020202020204" pitchFamily="34" charset="0"/>
              <a:buChar char="•"/>
            </a:pPr>
            <a:endParaRPr lang="en-GB" sz="3000" b="1" dirty="0"/>
          </a:p>
          <a:p>
            <a:pPr marL="483489" indent="-483489" algn="just">
              <a:buFont typeface="Arial" panose="020B0604020202020204" pitchFamily="34" charset="0"/>
              <a:buChar char="•"/>
            </a:pPr>
            <a:r>
              <a:rPr lang="en-GB" sz="3000" b="1" dirty="0"/>
              <a:t>A primary care physician: is a specialist in Family Medicine, who provides definitive care to the undifferentiated patient at the point of first contact, and takes continuing responsibility for providing the patient's comprehensive care.</a:t>
            </a:r>
          </a:p>
          <a:p>
            <a:pPr marL="483489" indent="-483489" algn="just">
              <a:buFont typeface="Arial" panose="020B0604020202020204" pitchFamily="34" charset="0"/>
              <a:buChar char="•"/>
            </a:pPr>
            <a:endParaRPr lang="en-GB" sz="3000" b="1" dirty="0"/>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4954" y="12034"/>
            <a:ext cx="3151284" cy="1754445"/>
          </a:xfrm>
          <a:prstGeom prst="rect">
            <a:avLst/>
          </a:prstGeom>
          <a:ln>
            <a:noFill/>
          </a:ln>
          <a:effectLst>
            <a:softEdge rad="112500"/>
          </a:effectLst>
        </p:spPr>
      </p:pic>
    </p:spTree>
    <p:extLst>
      <p:ext uri="{BB962C8B-B14F-4D97-AF65-F5344CB8AC3E}">
        <p14:creationId xmlns:p14="http://schemas.microsoft.com/office/powerpoint/2010/main" val="2645582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94011" y="46855"/>
            <a:ext cx="12215813" cy="1200150"/>
          </a:xfrm>
        </p:spPr>
        <p:txBody>
          <a:bodyPr>
            <a:normAutofit/>
          </a:bodyPr>
          <a:lstStyle/>
          <a:p>
            <a:r>
              <a:rPr lang="en-GB"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Role of primary care physician in BBN  </a:t>
            </a:r>
          </a:p>
        </p:txBody>
      </p:sp>
      <p:sp>
        <p:nvSpPr>
          <p:cNvPr id="3" name="شارة رتبة 2"/>
          <p:cNvSpPr/>
          <p:nvPr/>
        </p:nvSpPr>
        <p:spPr>
          <a:xfrm rot="5400000">
            <a:off x="274784" y="967212"/>
            <a:ext cx="1286252" cy="1800200"/>
          </a:xfrm>
          <a:prstGeom prst="chevron">
            <a:avLst>
              <a:gd name="adj" fmla="val 32760"/>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 name="شارة رتبة 3"/>
          <p:cNvSpPr/>
          <p:nvPr/>
        </p:nvSpPr>
        <p:spPr>
          <a:xfrm rot="5400000">
            <a:off x="269838" y="2052278"/>
            <a:ext cx="1296144" cy="1800200"/>
          </a:xfrm>
          <a:prstGeom prst="chevron">
            <a:avLst>
              <a:gd name="adj" fmla="val 30976"/>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8" name="خماسي 7"/>
          <p:cNvSpPr/>
          <p:nvPr/>
        </p:nvSpPr>
        <p:spPr>
          <a:xfrm>
            <a:off x="1962026" y="1224186"/>
            <a:ext cx="11611099" cy="792088"/>
          </a:xfrm>
          <a:prstGeom prst="homePlat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US" sz="2000" b="1" dirty="0">
                <a:solidFill>
                  <a:schemeClr val="accent3">
                    <a:lumMod val="50000"/>
                  </a:schemeClr>
                </a:solidFill>
              </a:rPr>
              <a:t>Discuss diagnosis, disease course, therapeutic options, patient/family values and goals, and treatment. </a:t>
            </a:r>
          </a:p>
        </p:txBody>
      </p:sp>
      <p:sp>
        <p:nvSpPr>
          <p:cNvPr id="9" name="خماسي 8"/>
          <p:cNvSpPr/>
          <p:nvPr/>
        </p:nvSpPr>
        <p:spPr>
          <a:xfrm>
            <a:off x="1983392" y="2258410"/>
            <a:ext cx="11611099" cy="792088"/>
          </a:xfrm>
          <a:prstGeom prst="homePlat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US" sz="2000" b="1" dirty="0">
                <a:solidFill>
                  <a:schemeClr val="accent3">
                    <a:lumMod val="50000"/>
                  </a:schemeClr>
                </a:solidFill>
              </a:rPr>
              <a:t>understand changes in prognosis ,discuss the advantages and disadvantages of </a:t>
            </a:r>
            <a:r>
              <a:rPr lang="en-US" sz="2000" b="1" dirty="0">
                <a:solidFill>
                  <a:schemeClr val="accent1"/>
                </a:solidFill>
              </a:rPr>
              <a:t>experimental treatment </a:t>
            </a:r>
            <a:r>
              <a:rPr lang="en-US" sz="2000" b="1" dirty="0">
                <a:solidFill>
                  <a:schemeClr val="accent3">
                    <a:lumMod val="50000"/>
                  </a:schemeClr>
                </a:solidFill>
              </a:rPr>
              <a:t>, discuss </a:t>
            </a:r>
            <a:r>
              <a:rPr lang="en-US" sz="2000" b="1" dirty="0">
                <a:solidFill>
                  <a:schemeClr val="accent1"/>
                </a:solidFill>
              </a:rPr>
              <a:t>palliative care </a:t>
            </a:r>
            <a:r>
              <a:rPr lang="en-US" sz="2000" b="1" dirty="0">
                <a:solidFill>
                  <a:schemeClr val="accent3">
                    <a:lumMod val="50000"/>
                  </a:schemeClr>
                </a:solidFill>
              </a:rPr>
              <a:t>options such as hospice.</a:t>
            </a:r>
          </a:p>
        </p:txBody>
      </p:sp>
      <p:sp>
        <p:nvSpPr>
          <p:cNvPr id="10" name="خماسي 9"/>
          <p:cNvSpPr/>
          <p:nvPr/>
        </p:nvSpPr>
        <p:spPr>
          <a:xfrm>
            <a:off x="1962026" y="3312418"/>
            <a:ext cx="11611099" cy="792088"/>
          </a:xfrm>
          <a:prstGeom prst="homePlat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t"/>
            <a:r>
              <a:rPr lang="en-US" sz="2000" b="1" dirty="0">
                <a:solidFill>
                  <a:schemeClr val="accent1"/>
                </a:solidFill>
              </a:rPr>
              <a:t>the goal is improving quality of life</a:t>
            </a:r>
            <a:r>
              <a:rPr lang="en-US" sz="2000" b="1" dirty="0">
                <a:solidFill>
                  <a:schemeClr val="accent3">
                    <a:lumMod val="50000"/>
                  </a:schemeClr>
                </a:solidFill>
              </a:rPr>
              <a:t>, including treatment of metastatic disease that is causing symptoms.</a:t>
            </a:r>
          </a:p>
        </p:txBody>
      </p:sp>
      <p:sp>
        <p:nvSpPr>
          <p:cNvPr id="11" name="خماسي 10"/>
          <p:cNvSpPr/>
          <p:nvPr/>
        </p:nvSpPr>
        <p:spPr>
          <a:xfrm>
            <a:off x="1962026" y="4464546"/>
            <a:ext cx="11611099" cy="792088"/>
          </a:xfrm>
          <a:prstGeom prst="homePlat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accent3">
                    <a:lumMod val="50000"/>
                  </a:schemeClr>
                </a:solidFill>
              </a:rPr>
              <a:t>after referring the patient to a subspecialist, request patient </a:t>
            </a:r>
            <a:r>
              <a:rPr lang="en-US" sz="2000" b="1" dirty="0">
                <a:solidFill>
                  <a:schemeClr val="accent1"/>
                </a:solidFill>
              </a:rPr>
              <a:t>schedule follow-up visits</a:t>
            </a:r>
            <a:r>
              <a:rPr lang="en-US" sz="2000" b="1" dirty="0">
                <a:solidFill>
                  <a:schemeClr val="accent3">
                    <a:lumMod val="50000"/>
                  </a:schemeClr>
                </a:solidFill>
              </a:rPr>
              <a:t>; ask the subspecialist to </a:t>
            </a:r>
            <a:r>
              <a:rPr lang="en-US" sz="2000" b="1" dirty="0">
                <a:solidFill>
                  <a:schemeClr val="accent1"/>
                </a:solidFill>
              </a:rPr>
              <a:t>update you on the patient's care. </a:t>
            </a:r>
            <a:endParaRPr lang="en-GB" b="1" dirty="0"/>
          </a:p>
        </p:txBody>
      </p:sp>
      <p:sp>
        <p:nvSpPr>
          <p:cNvPr id="12" name="خماسي 11"/>
          <p:cNvSpPr/>
          <p:nvPr/>
        </p:nvSpPr>
        <p:spPr>
          <a:xfrm>
            <a:off x="1944215" y="5616674"/>
            <a:ext cx="11611099" cy="792088"/>
          </a:xfrm>
          <a:prstGeom prst="homePlat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accent3">
                    <a:lumMod val="50000"/>
                  </a:schemeClr>
                </a:solidFill>
              </a:rPr>
              <a:t>Allow the patient to express emotion; </a:t>
            </a:r>
            <a:r>
              <a:rPr lang="en-US" sz="2000" b="1" dirty="0">
                <a:solidFill>
                  <a:schemeClr val="accent1"/>
                </a:solidFill>
              </a:rPr>
              <a:t>answer questions and address concerns; provide emotional support and empathy</a:t>
            </a:r>
            <a:endParaRPr lang="en-GB" b="1" dirty="0"/>
          </a:p>
        </p:txBody>
      </p:sp>
      <p:sp>
        <p:nvSpPr>
          <p:cNvPr id="13" name="مربع نص 12"/>
          <p:cNvSpPr txBox="1"/>
          <p:nvPr/>
        </p:nvSpPr>
        <p:spPr>
          <a:xfrm>
            <a:off x="-54198" y="1584226"/>
            <a:ext cx="2232248" cy="646331"/>
          </a:xfrm>
          <a:prstGeom prst="rect">
            <a:avLst/>
          </a:prstGeom>
          <a:noFill/>
        </p:spPr>
        <p:txBody>
          <a:bodyPr wrap="square" rtlCol="0">
            <a:spAutoFit/>
          </a:bodyPr>
          <a:lstStyle/>
          <a:p>
            <a:r>
              <a:rPr lang="en-US" sz="1600" b="1" dirty="0">
                <a:effectLst>
                  <a:outerShdw blurRad="38100" dist="38100" dir="2700000" algn="tl">
                    <a:srgbClr val="000000">
                      <a:alpha val="43137"/>
                    </a:srgbClr>
                  </a:outerShdw>
                </a:effectLst>
              </a:rPr>
              <a:t>Breaking bad </a:t>
            </a:r>
            <a:r>
              <a:rPr lang="en-US" sz="2000" b="1" dirty="0">
                <a:effectLst>
                  <a:outerShdw blurRad="38100" dist="38100" dir="2700000" algn="tl">
                    <a:srgbClr val="000000">
                      <a:alpha val="43137"/>
                    </a:srgbClr>
                  </a:outerShdw>
                </a:effectLst>
              </a:rPr>
              <a:t>news</a:t>
            </a:r>
            <a:endParaRPr lang="en-US" sz="1600" b="1" dirty="0">
              <a:effectLst>
                <a:outerShdw blurRad="38100" dist="38100" dir="2700000" algn="tl">
                  <a:srgbClr val="000000">
                    <a:alpha val="43137"/>
                  </a:srgbClr>
                </a:outerShdw>
              </a:effectLst>
            </a:endParaRPr>
          </a:p>
          <a:p>
            <a:endParaRPr lang="en-GB" sz="1600" b="1" dirty="0">
              <a:effectLst>
                <a:outerShdw blurRad="38100" dist="38100" dir="2700000" algn="tl">
                  <a:srgbClr val="000000">
                    <a:alpha val="43137"/>
                  </a:srgbClr>
                </a:outerShdw>
              </a:effectLst>
            </a:endParaRPr>
          </a:p>
        </p:txBody>
      </p:sp>
      <p:sp>
        <p:nvSpPr>
          <p:cNvPr id="15" name="مربع نص 14"/>
          <p:cNvSpPr txBox="1"/>
          <p:nvPr/>
        </p:nvSpPr>
        <p:spPr>
          <a:xfrm>
            <a:off x="17810" y="2808362"/>
            <a:ext cx="2664296" cy="461665"/>
          </a:xfrm>
          <a:prstGeom prst="rect">
            <a:avLst/>
          </a:prstGeom>
          <a:noFill/>
        </p:spPr>
        <p:txBody>
          <a:bodyPr wrap="square" rtlCol="0">
            <a:spAutoFit/>
          </a:bodyPr>
          <a:lstStyle/>
          <a:p>
            <a:r>
              <a:rPr lang="en-US" sz="1200" b="1" dirty="0">
                <a:effectLst>
                  <a:outerShdw blurRad="38100" dist="38100" dir="2700000" algn="tl">
                    <a:srgbClr val="000000">
                      <a:alpha val="43137"/>
                    </a:srgbClr>
                  </a:outerShdw>
                </a:effectLst>
              </a:rPr>
              <a:t>Communicating prognosis</a:t>
            </a:r>
          </a:p>
          <a:p>
            <a:endParaRPr lang="en-GB" sz="1200" b="1" dirty="0">
              <a:effectLst>
                <a:outerShdw blurRad="38100" dist="38100" dir="2700000" algn="tl">
                  <a:srgbClr val="000000">
                    <a:alpha val="43137"/>
                  </a:srgbClr>
                </a:outerShdw>
              </a:effectLst>
            </a:endParaRPr>
          </a:p>
        </p:txBody>
      </p:sp>
      <p:sp>
        <p:nvSpPr>
          <p:cNvPr id="16" name="شارة رتبة 15"/>
          <p:cNvSpPr/>
          <p:nvPr/>
        </p:nvSpPr>
        <p:spPr>
          <a:xfrm rot="5400000">
            <a:off x="269838" y="3060390"/>
            <a:ext cx="1296144" cy="1800200"/>
          </a:xfrm>
          <a:prstGeom prst="chevron">
            <a:avLst>
              <a:gd name="adj" fmla="val 30976"/>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7" name="مربع نص 16"/>
          <p:cNvSpPr txBox="1"/>
          <p:nvPr/>
        </p:nvSpPr>
        <p:spPr>
          <a:xfrm>
            <a:off x="17810" y="3708462"/>
            <a:ext cx="1728192" cy="584775"/>
          </a:xfrm>
          <a:prstGeom prst="rect">
            <a:avLst/>
          </a:prstGeom>
          <a:noFill/>
        </p:spPr>
        <p:txBody>
          <a:bodyPr wrap="square" rtlCol="0">
            <a:spAutoFit/>
          </a:bodyPr>
          <a:lstStyle/>
          <a:p>
            <a:pPr algn="ctr" defTabSz="914400" fontAlgn="t"/>
            <a:r>
              <a:rPr lang="en-US" sz="1600" b="1" dirty="0">
                <a:effectLst>
                  <a:outerShdw blurRad="38100" dist="38100" dir="2700000" algn="tl">
                    <a:srgbClr val="000000">
                      <a:alpha val="43137"/>
                    </a:srgbClr>
                  </a:outerShdw>
                </a:effectLst>
              </a:rPr>
              <a:t>Discussing disease transitions</a:t>
            </a:r>
          </a:p>
        </p:txBody>
      </p:sp>
      <p:sp>
        <p:nvSpPr>
          <p:cNvPr id="18" name="شارة رتبة 17"/>
          <p:cNvSpPr/>
          <p:nvPr/>
        </p:nvSpPr>
        <p:spPr>
          <a:xfrm rot="5400000">
            <a:off x="252028" y="4146161"/>
            <a:ext cx="1296144" cy="1800200"/>
          </a:xfrm>
          <a:prstGeom prst="chevron">
            <a:avLst>
              <a:gd name="adj" fmla="val 30976"/>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9" name="مربع نص 18"/>
          <p:cNvSpPr txBox="1"/>
          <p:nvPr/>
        </p:nvSpPr>
        <p:spPr>
          <a:xfrm>
            <a:off x="89818" y="4846072"/>
            <a:ext cx="1728192" cy="338554"/>
          </a:xfrm>
          <a:prstGeom prst="rect">
            <a:avLst/>
          </a:prstGeom>
          <a:noFill/>
        </p:spPr>
        <p:txBody>
          <a:bodyPr wrap="square" rtlCol="0">
            <a:spAutoFit/>
          </a:bodyPr>
          <a:lstStyle/>
          <a:p>
            <a:pPr defTabSz="914400" fontAlgn="t"/>
            <a:r>
              <a:rPr lang="en-US" sz="1600" b="1" dirty="0">
                <a:effectLst>
                  <a:outerShdw blurRad="38100" dist="38100" dir="2700000" algn="tl">
                    <a:srgbClr val="000000">
                      <a:alpha val="43137"/>
                    </a:srgbClr>
                  </a:outerShdw>
                </a:effectLst>
              </a:rPr>
              <a:t>Coordinating care</a:t>
            </a:r>
          </a:p>
        </p:txBody>
      </p:sp>
      <p:sp>
        <p:nvSpPr>
          <p:cNvPr id="21" name="شارة رتبة 20"/>
          <p:cNvSpPr/>
          <p:nvPr/>
        </p:nvSpPr>
        <p:spPr>
          <a:xfrm rot="5400000">
            <a:off x="269838" y="5220630"/>
            <a:ext cx="1296144" cy="1800200"/>
          </a:xfrm>
          <a:prstGeom prst="chevron">
            <a:avLst>
              <a:gd name="adj" fmla="val 30976"/>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2" name="مربع نص 21"/>
          <p:cNvSpPr txBox="1"/>
          <p:nvPr/>
        </p:nvSpPr>
        <p:spPr>
          <a:xfrm>
            <a:off x="-14759" y="5688681"/>
            <a:ext cx="1937345" cy="646331"/>
          </a:xfrm>
          <a:prstGeom prst="rect">
            <a:avLst/>
          </a:prstGeom>
          <a:noFill/>
        </p:spPr>
        <p:txBody>
          <a:bodyPr wrap="square" rtlCol="0">
            <a:spAutoFit/>
          </a:bodyPr>
          <a:lstStyle/>
          <a:p>
            <a:pPr defTabSz="914400" fontAlgn="t"/>
            <a:endParaRPr lang="en-US" sz="1800" b="1" dirty="0">
              <a:effectLst>
                <a:outerShdw blurRad="38100" dist="38100" dir="2700000" algn="tl">
                  <a:srgbClr val="000000">
                    <a:alpha val="43137"/>
                  </a:srgbClr>
                </a:outerShdw>
              </a:effectLst>
            </a:endParaRPr>
          </a:p>
          <a:p>
            <a:pPr defTabSz="914400" fontAlgn="t"/>
            <a:r>
              <a:rPr lang="en-US" sz="1800" b="1" dirty="0">
                <a:effectLst>
                  <a:outerShdw blurRad="38100" dist="38100" dir="2700000" algn="tl">
                    <a:srgbClr val="000000">
                      <a:alpha val="43137"/>
                    </a:srgbClr>
                  </a:outerShdw>
                </a:effectLst>
              </a:rPr>
              <a:t>Providing support</a:t>
            </a:r>
          </a:p>
        </p:txBody>
      </p:sp>
      <p:pic>
        <p:nvPicPr>
          <p:cNvPr id="24" name="صورة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98" y="-83914"/>
            <a:ext cx="1976784" cy="1308100"/>
          </a:xfrm>
          <a:prstGeom prst="rect">
            <a:avLst/>
          </a:prstGeom>
          <a:ln>
            <a:noFill/>
          </a:ln>
          <a:effectLst>
            <a:softEdge rad="112500"/>
          </a:effectLst>
        </p:spPr>
      </p:pic>
    </p:spTree>
    <p:extLst>
      <p:ext uri="{BB962C8B-B14F-4D97-AF65-F5344CB8AC3E}">
        <p14:creationId xmlns:p14="http://schemas.microsoft.com/office/powerpoint/2010/main" val="26455821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481744" y="448390"/>
            <a:ext cx="12215813" cy="1200150"/>
          </a:xfrm>
          <a:prstGeom prst="rect">
            <a:avLst/>
          </a:prstGeom>
        </p:spPr>
        <p:txBody>
          <a:bodyPr vert="horz" lIns="96698" tIns="48349" rIns="96698" bIns="48349"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Role of primary care physician </a:t>
            </a:r>
          </a:p>
        </p:txBody>
      </p:sp>
      <p:sp>
        <p:nvSpPr>
          <p:cNvPr id="7" name="مستطيل 6"/>
          <p:cNvSpPr/>
          <p:nvPr/>
        </p:nvSpPr>
        <p:spPr>
          <a:xfrm>
            <a:off x="0" y="2232298"/>
            <a:ext cx="13573125" cy="4529625"/>
          </a:xfrm>
          <a:prstGeom prst="rect">
            <a:avLst/>
          </a:prstGeom>
        </p:spPr>
        <p:txBody>
          <a:bodyPr wrap="square" lIns="96698" tIns="48349" rIns="96698" bIns="48349">
            <a:spAutoFit/>
          </a:bodyPr>
          <a:lstStyle/>
          <a:p>
            <a:pPr marL="302181" indent="-302181" algn="just">
              <a:buFont typeface="Arial" panose="020B0604020202020204" pitchFamily="34" charset="0"/>
              <a:buChar char="•"/>
            </a:pPr>
            <a:r>
              <a:rPr lang="en-GB" sz="2100" b="1" dirty="0"/>
              <a:t>Communicating bad news is an essential skill for primary care physicians.</a:t>
            </a:r>
          </a:p>
          <a:p>
            <a:pPr marL="302181" indent="-302181" algn="just">
              <a:buFont typeface="Arial" panose="020B0604020202020204" pitchFamily="34" charset="0"/>
              <a:buChar char="•"/>
            </a:pPr>
            <a:endParaRPr lang="en-GB" sz="2100" b="1" dirty="0"/>
          </a:p>
          <a:p>
            <a:pPr marL="362617" indent="-362617" algn="just">
              <a:buFont typeface="Arial" panose="020B0604020202020204" pitchFamily="34" charset="0"/>
              <a:buChar char="•"/>
            </a:pPr>
            <a:r>
              <a:rPr lang="en-US" sz="2100" b="1" dirty="0"/>
              <a:t>When patients are diagnosed with cancer, primary care physicians often must deliver the bad news, discuss the prognosis, and make appropriate referrals. </a:t>
            </a:r>
          </a:p>
          <a:p>
            <a:pPr marL="362617" indent="-362617" algn="just">
              <a:buFont typeface="Arial" panose="020B0604020202020204" pitchFamily="34" charset="0"/>
              <a:buChar char="•"/>
            </a:pPr>
            <a:endParaRPr lang="en-US" sz="2100" b="1" dirty="0"/>
          </a:p>
          <a:p>
            <a:pPr marL="362617" indent="-362617" algn="just">
              <a:buFont typeface="Arial" panose="020B0604020202020204" pitchFamily="34" charset="0"/>
              <a:buChar char="•"/>
            </a:pPr>
            <a:r>
              <a:rPr lang="en-US" sz="2100" b="1" dirty="0"/>
              <a:t>When discussing prognosis, physicians should be sensitive to variations in how much information patients want to know</a:t>
            </a:r>
          </a:p>
          <a:p>
            <a:pPr marL="362617" indent="-362617" algn="just">
              <a:buFont typeface="Arial" panose="020B0604020202020204" pitchFamily="34" charset="0"/>
              <a:buChar char="•"/>
            </a:pPr>
            <a:endParaRPr lang="en-US" sz="2100" b="1" dirty="0"/>
          </a:p>
          <a:p>
            <a:pPr marL="362617" indent="-362617" algn="just">
              <a:buFont typeface="Arial" panose="020B0604020202020204" pitchFamily="34" charset="0"/>
              <a:buChar char="•"/>
            </a:pPr>
            <a:r>
              <a:rPr lang="en-GB" sz="2100" b="1" dirty="0"/>
              <a:t>Who should tell? </a:t>
            </a:r>
            <a:endParaRPr lang="en-GB" sz="2100" dirty="0"/>
          </a:p>
          <a:p>
            <a:pPr marL="362617" indent="-362617" algn="just">
              <a:buFont typeface="Arial" panose="020B0604020202020204" pitchFamily="34" charset="0"/>
              <a:buChar char="•"/>
            </a:pPr>
            <a:r>
              <a:rPr lang="en-GB" b="1" dirty="0"/>
              <a:t>Sometimes there isn’t a right answer to this question. At times, the primary caregiver may be the best person to deliver bad news. However, often, it’s the specialist or another caregiver that ﬁnds him/herself in a position to give the news to the patient. In any case, the care team should do its best to work together and deliver care as eﬀectively as possible.</a:t>
            </a:r>
          </a:p>
          <a:p>
            <a:pPr marL="362617" indent="-362617" algn="just">
              <a:buFont typeface="Arial" panose="020B0604020202020204" pitchFamily="34" charset="0"/>
              <a:buChar char="•"/>
            </a:pPr>
            <a:endParaRPr lang="ar-SA" sz="2100" b="1" dirty="0"/>
          </a:p>
          <a:p>
            <a:pPr marL="302181" indent="-302181" algn="just">
              <a:buFont typeface="Arial" panose="020B0604020202020204" pitchFamily="34" charset="0"/>
              <a:buChar char="•"/>
            </a:pPr>
            <a:endParaRPr lang="en-GB" sz="2100" b="1" dirty="0"/>
          </a:p>
        </p:txBody>
      </p:sp>
      <p:pic>
        <p:nvPicPr>
          <p:cNvPr id="8" name="صورة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82906" y="122464"/>
            <a:ext cx="3324638" cy="2008260"/>
          </a:xfrm>
          <a:prstGeom prst="rect">
            <a:avLst/>
          </a:prstGeom>
          <a:ln>
            <a:noFill/>
          </a:ln>
          <a:effectLst>
            <a:softEdge rad="112500"/>
          </a:effectLst>
        </p:spPr>
      </p:pic>
    </p:spTree>
    <p:extLst>
      <p:ext uri="{BB962C8B-B14F-4D97-AF65-F5344CB8AC3E}">
        <p14:creationId xmlns:p14="http://schemas.microsoft.com/office/powerpoint/2010/main" val="2645582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 y="1267158"/>
            <a:ext cx="13573124" cy="3416320"/>
          </a:xfrm>
          <a:prstGeom prst="rect">
            <a:avLst/>
          </a:prstGeom>
        </p:spPr>
        <p:txBody>
          <a:bodyPr wrap="square">
            <a:spAutoFit/>
          </a:bodyPr>
          <a:lstStyle/>
          <a:p>
            <a:pPr marL="342900" indent="-342900">
              <a:buFont typeface="Wingdings" panose="05000000000000000000" pitchFamily="2" charset="2"/>
              <a:buChar char="q"/>
            </a:pPr>
            <a:r>
              <a:rPr lang="en-GB" sz="2400" b="1" dirty="0">
                <a:effectLst>
                  <a:outerShdw blurRad="38100" dist="38100" dir="2700000" algn="tl">
                    <a:srgbClr val="000000">
                      <a:alpha val="43137"/>
                    </a:srgbClr>
                  </a:outerShdw>
                </a:effectLst>
              </a:rPr>
              <a:t>There are times when patients have been told bad news by clinical specialists within secondary care, but have not fully absorbed or understood the information. In these cases, the role of general practitioner is to go through this information with them again.</a:t>
            </a:r>
          </a:p>
          <a:p>
            <a:pPr marL="342900" indent="-342900">
              <a:buFont typeface="Wingdings" panose="05000000000000000000" pitchFamily="2" charset="2"/>
              <a:buChar char="q"/>
            </a:pPr>
            <a:r>
              <a:rPr lang="en-GB" sz="2400" b="1" dirty="0">
                <a:effectLst>
                  <a:outerShdw blurRad="38100" dist="38100" dir="2700000" algn="tl">
                    <a:srgbClr val="000000">
                      <a:alpha val="43137"/>
                    </a:srgbClr>
                  </a:outerShdw>
                </a:effectLst>
              </a:rPr>
              <a:t>In some situations, preliminary investigations reveal a high index of suspicion for certain diseases or malignancies, and it is a role of GP  to go through the information with these patients prior to referring them for a definitive diagnosis.</a:t>
            </a:r>
          </a:p>
          <a:p>
            <a:pPr marL="342900" indent="-342900">
              <a:buFont typeface="Wingdings" panose="05000000000000000000" pitchFamily="2" charset="2"/>
              <a:buChar char="q"/>
            </a:pPr>
            <a:r>
              <a:rPr lang="en-GB" sz="2400" b="1" dirty="0">
                <a:effectLst>
                  <a:outerShdw blurRad="38100" dist="38100" dir="2700000" algn="tl">
                    <a:srgbClr val="000000">
                      <a:alpha val="43137"/>
                    </a:srgbClr>
                  </a:outerShdw>
                </a:effectLst>
              </a:rPr>
              <a:t>The 'connecting' and 'summarising' stages of Professor Roger Neighbour's consultation model may be especially relevant. </a:t>
            </a:r>
          </a:p>
          <a:p>
            <a:pPr marL="342900" indent="-342900">
              <a:buFont typeface="Wingdings" panose="05000000000000000000" pitchFamily="2" charset="2"/>
              <a:buChar char="q"/>
            </a:pPr>
            <a:endParaRPr lang="en-GB" sz="2400" b="1" dirty="0">
              <a:effectLst>
                <a:outerShdw blurRad="38100" dist="38100" dir="2700000" algn="tl">
                  <a:srgbClr val="000000">
                    <a:alpha val="43137"/>
                  </a:srgbClr>
                </a:outerShdw>
              </a:effectLst>
            </a:endParaRPr>
          </a:p>
        </p:txBody>
      </p:sp>
      <p:sp>
        <p:nvSpPr>
          <p:cNvPr id="5" name="تمرير عمودي 4"/>
          <p:cNvSpPr/>
          <p:nvPr/>
        </p:nvSpPr>
        <p:spPr>
          <a:xfrm>
            <a:off x="89818" y="4464546"/>
            <a:ext cx="8352928" cy="2664296"/>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rPr>
              <a:t>Try to see the world through the patient's eyes, and discover his agenda or priorities.</a:t>
            </a:r>
            <a:br>
              <a:rPr lang="en-GB" sz="1600" b="1" dirty="0">
                <a:solidFill>
                  <a:schemeClr val="tx1"/>
                </a:solidFill>
              </a:rPr>
            </a:br>
            <a:r>
              <a:rPr lang="en-GB" sz="1600" b="1" dirty="0">
                <a:solidFill>
                  <a:schemeClr val="tx1"/>
                </a:solidFill>
              </a:rPr>
              <a:t>Useful phrases include</a:t>
            </a:r>
          </a:p>
          <a:p>
            <a:r>
              <a:rPr lang="en-GB" sz="1600" b="1" dirty="0">
                <a:solidFill>
                  <a:schemeClr val="tx1"/>
                </a:solidFill>
              </a:rPr>
              <a:t>How are you getting on?</a:t>
            </a:r>
          </a:p>
          <a:p>
            <a:r>
              <a:rPr lang="en-GB" sz="1600" b="1" dirty="0">
                <a:solidFill>
                  <a:schemeClr val="tx1"/>
                </a:solidFill>
              </a:rPr>
              <a:t>What did they tell you at the hospital?</a:t>
            </a:r>
          </a:p>
          <a:p>
            <a:r>
              <a:rPr lang="en-GB" sz="1600" b="1" dirty="0">
                <a:solidFill>
                  <a:schemeClr val="tx1"/>
                </a:solidFill>
              </a:rPr>
              <a:t>Is there anything you want to know about your tests/illness/operation?</a:t>
            </a:r>
          </a:p>
          <a:p>
            <a:r>
              <a:rPr lang="en-GB" sz="1600" b="1" dirty="0">
                <a:solidFill>
                  <a:schemeClr val="tx1"/>
                </a:solidFill>
              </a:rPr>
              <a:t>Be alert for unspoken as well as spoken answers. Feelings perceptible at the edge of the discussion will probably indicate the </a:t>
            </a:r>
            <a:r>
              <a:rPr lang="en-GB" sz="1600" b="1" dirty="0" err="1">
                <a:solidFill>
                  <a:schemeClr val="tx1"/>
                </a:solidFill>
              </a:rPr>
              <a:t>the</a:t>
            </a:r>
            <a:r>
              <a:rPr lang="en-GB" sz="1600" b="1" dirty="0">
                <a:solidFill>
                  <a:schemeClr val="tx1"/>
                </a:solidFill>
              </a:rPr>
              <a:t> real state of affairs better than the facts actually discussed.</a:t>
            </a:r>
          </a:p>
        </p:txBody>
      </p:sp>
      <p:sp>
        <p:nvSpPr>
          <p:cNvPr id="6" name="تمرير عمودي 5"/>
          <p:cNvSpPr/>
          <p:nvPr/>
        </p:nvSpPr>
        <p:spPr>
          <a:xfrm>
            <a:off x="8586762" y="4464546"/>
            <a:ext cx="4896544" cy="2664296"/>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Reflect back to the patient the impression that you have gained of the situation. This shows that you have understood his/her feelings and gives the patient a chance to correct, refine and expand on them.</a:t>
            </a:r>
          </a:p>
        </p:txBody>
      </p:sp>
      <p:sp>
        <p:nvSpPr>
          <p:cNvPr id="8" name="مربع نص 7"/>
          <p:cNvSpPr txBox="1"/>
          <p:nvPr/>
        </p:nvSpPr>
        <p:spPr>
          <a:xfrm>
            <a:off x="881906" y="4464546"/>
            <a:ext cx="4032448" cy="384721"/>
          </a:xfrm>
          <a:prstGeom prst="rect">
            <a:avLst/>
          </a:prstGeom>
          <a:noFill/>
        </p:spPr>
        <p:txBody>
          <a:bodyPr wrap="square" rtlCol="0">
            <a:spAutoFit/>
          </a:bodyPr>
          <a:lstStyle/>
          <a:p>
            <a:r>
              <a:rPr lang="en-GB" b="1" dirty="0">
                <a:effectLst>
                  <a:outerShdw blurRad="38100" dist="38100" dir="2700000" algn="tl">
                    <a:srgbClr val="000000">
                      <a:alpha val="43137"/>
                    </a:srgbClr>
                  </a:outerShdw>
                </a:effectLst>
              </a:rPr>
              <a:t>CONNECTING </a:t>
            </a:r>
          </a:p>
        </p:txBody>
      </p:sp>
      <p:sp>
        <p:nvSpPr>
          <p:cNvPr id="9" name="مربع نص 8"/>
          <p:cNvSpPr txBox="1"/>
          <p:nvPr/>
        </p:nvSpPr>
        <p:spPr>
          <a:xfrm>
            <a:off x="9234834" y="4464546"/>
            <a:ext cx="3672408" cy="400110"/>
          </a:xfrm>
          <a:prstGeom prst="rect">
            <a:avLst/>
          </a:prstGeom>
          <a:noFill/>
        </p:spPr>
        <p:txBody>
          <a:bodyPr wrap="square" rtlCol="0">
            <a:spAutoFit/>
          </a:bodyPr>
          <a:lstStyle/>
          <a:p>
            <a:r>
              <a:rPr lang="en-GB" sz="2000" b="1" dirty="0">
                <a:effectLst>
                  <a:outerShdw blurRad="38100" dist="38100" dir="2700000" algn="tl">
                    <a:srgbClr val="000000">
                      <a:alpha val="43137"/>
                    </a:srgbClr>
                  </a:outerShdw>
                </a:effectLst>
              </a:rPr>
              <a:t>summarising</a:t>
            </a:r>
            <a:endParaRPr lang="en-GB" dirty="0"/>
          </a:p>
        </p:txBody>
      </p:sp>
      <p:sp>
        <p:nvSpPr>
          <p:cNvPr id="7" name="عنوان 1"/>
          <p:cNvSpPr txBox="1">
            <a:spLocks/>
          </p:cNvSpPr>
          <p:nvPr/>
        </p:nvSpPr>
        <p:spPr>
          <a:xfrm>
            <a:off x="737890" y="-71958"/>
            <a:ext cx="12215813" cy="1200150"/>
          </a:xfrm>
          <a:prstGeom prst="rect">
            <a:avLst/>
          </a:prstGeom>
        </p:spPr>
        <p:txBody>
          <a:bodyPr vert="horz" lIns="96698" tIns="48349" rIns="96698" bIns="48349"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Role of primary care physician </a:t>
            </a:r>
          </a:p>
        </p:txBody>
      </p:sp>
    </p:spTree>
    <p:extLst>
      <p:ext uri="{BB962C8B-B14F-4D97-AF65-F5344CB8AC3E}">
        <p14:creationId xmlns:p14="http://schemas.microsoft.com/office/powerpoint/2010/main" val="1086813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txBox="1">
            <a:spLocks/>
          </p:cNvSpPr>
          <p:nvPr/>
        </p:nvSpPr>
        <p:spPr>
          <a:xfrm>
            <a:off x="737890" y="-71958"/>
            <a:ext cx="12215813" cy="1200150"/>
          </a:xfrm>
          <a:prstGeom prst="rect">
            <a:avLst/>
          </a:prstGeom>
        </p:spPr>
        <p:txBody>
          <a:bodyPr vert="horz" lIns="96698" tIns="48349" rIns="96698" bIns="48349"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Example </a:t>
            </a:r>
          </a:p>
        </p:txBody>
      </p:sp>
      <p:sp>
        <p:nvSpPr>
          <p:cNvPr id="3" name="مستطيل 2"/>
          <p:cNvSpPr/>
          <p:nvPr/>
        </p:nvSpPr>
        <p:spPr>
          <a:xfrm>
            <a:off x="1" y="1333937"/>
            <a:ext cx="13573124" cy="4031873"/>
          </a:xfrm>
          <a:prstGeom prst="rect">
            <a:avLst/>
          </a:prstGeom>
        </p:spPr>
        <p:txBody>
          <a:bodyPr wrap="square">
            <a:spAutoFit/>
          </a:bodyPr>
          <a:lstStyle/>
          <a:p>
            <a:r>
              <a:rPr lang="en-GB" sz="3200" b="1" dirty="0">
                <a:effectLst>
                  <a:outerShdw blurRad="38100" dist="38100" dir="2700000" algn="tl">
                    <a:srgbClr val="000000">
                      <a:alpha val="43137"/>
                    </a:srgbClr>
                  </a:outerShdw>
                </a:effectLst>
              </a:rPr>
              <a:t>A 54-year-old male presented to the clinic with dry cough, persistent fever, and night sweats. He’s following up with the physician to review his lung biopsy results, which is showing adenocarcinoma. How would you deliver that bad news ?</a:t>
            </a:r>
          </a:p>
          <a:p>
            <a:endParaRPr lang="en-GB" sz="3200" b="1" dirty="0">
              <a:effectLst>
                <a:outerShdw blurRad="38100" dist="38100" dir="2700000" algn="tl">
                  <a:srgbClr val="000000">
                    <a:alpha val="43137"/>
                  </a:srgbClr>
                </a:outerShdw>
              </a:effectLst>
            </a:endParaRPr>
          </a:p>
          <a:p>
            <a:r>
              <a:rPr lang="en-US" sz="3200" b="1" dirty="0">
                <a:solidFill>
                  <a:srgbClr val="FF0000"/>
                </a:solidFill>
                <a:effectLst>
                  <a:outerShdw blurRad="38100" dist="38100" dir="2700000" algn="tl">
                    <a:srgbClr val="000000">
                      <a:alpha val="43137"/>
                    </a:srgbClr>
                  </a:outerShdw>
                </a:effectLst>
              </a:rPr>
              <a:t>Follow S.P.I.K.E.S. approach </a:t>
            </a:r>
            <a:endParaRPr lang="en-GB" sz="3200" dirty="0">
              <a:solidFill>
                <a:srgbClr val="FF0000"/>
              </a:solidFill>
              <a:effectLst>
                <a:outerShdw blurRad="38100" dist="38100" dir="2700000" algn="tl">
                  <a:srgbClr val="000000">
                    <a:alpha val="43137"/>
                  </a:srgbClr>
                </a:outerShdw>
              </a:effectLst>
            </a:endParaRPr>
          </a:p>
          <a:p>
            <a:endParaRPr lang="en-GB" sz="3200" b="1" dirty="0">
              <a:effectLst>
                <a:outerShdw blurRad="38100" dist="38100" dir="2700000" algn="tl">
                  <a:srgbClr val="000000">
                    <a:alpha val="43137"/>
                  </a:srgbClr>
                </a:outerShdw>
              </a:effectLst>
            </a:endParaRPr>
          </a:p>
          <a:p>
            <a:r>
              <a:rPr lang="en-GB" sz="3200" b="1" dirty="0">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26455821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Case scenario </a:t>
            </a:r>
          </a:p>
        </p:txBody>
      </p:sp>
      <p:sp>
        <p:nvSpPr>
          <p:cNvPr id="4" name="مستطيل 3"/>
          <p:cNvSpPr/>
          <p:nvPr/>
        </p:nvSpPr>
        <p:spPr>
          <a:xfrm>
            <a:off x="1" y="1547634"/>
            <a:ext cx="13573124" cy="5509200"/>
          </a:xfrm>
          <a:prstGeom prst="rect">
            <a:avLst/>
          </a:prstGeom>
        </p:spPr>
        <p:txBody>
          <a:bodyPr wrap="square">
            <a:spAutoFit/>
          </a:bodyPr>
          <a:lstStyle/>
          <a:p>
            <a:r>
              <a:rPr lang="en-US" sz="4400" dirty="0"/>
              <a:t>During morning clinic, you receive a phone call from the radiologist at your local hospital.</a:t>
            </a:r>
          </a:p>
          <a:p>
            <a:r>
              <a:rPr lang="en-US" sz="4400" dirty="0"/>
              <a:t>A chest x-ray carried out on Mr. </a:t>
            </a:r>
            <a:r>
              <a:rPr lang="en-US" sz="4400" dirty="0" err="1"/>
              <a:t>muhannad</a:t>
            </a:r>
            <a:r>
              <a:rPr lang="en-US" sz="4400" dirty="0"/>
              <a:t> shows features highly suggestive of lung cancer.</a:t>
            </a:r>
          </a:p>
          <a:p>
            <a:r>
              <a:rPr lang="en-US" sz="4400" dirty="0"/>
              <a:t>You remember that Mr. </a:t>
            </a:r>
            <a:r>
              <a:rPr lang="en-US" sz="4400" dirty="0" err="1"/>
              <a:t>muhannad</a:t>
            </a:r>
            <a:r>
              <a:rPr lang="en-US" sz="4400" dirty="0"/>
              <a:t> is a 56year old in your practice area.</a:t>
            </a:r>
          </a:p>
          <a:p>
            <a:r>
              <a:rPr lang="en-US" sz="4400" dirty="0"/>
              <a:t>What problems confront you and how could they be dealt with?</a:t>
            </a:r>
          </a:p>
        </p:txBody>
      </p:sp>
    </p:spTree>
    <p:extLst>
      <p:ext uri="{BB962C8B-B14F-4D97-AF65-F5344CB8AC3E}">
        <p14:creationId xmlns:p14="http://schemas.microsoft.com/office/powerpoint/2010/main" val="37742759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678657" y="144066"/>
            <a:ext cx="12215813" cy="1200150"/>
          </a:xfrm>
        </p:spPr>
        <p:txBody>
          <a:bodyPr/>
          <a:lstStyle/>
          <a:p>
            <a:r>
              <a:rPr lang="en-GB" dirty="0"/>
              <a:t>Video:</a:t>
            </a:r>
          </a:p>
        </p:txBody>
      </p:sp>
      <p:sp>
        <p:nvSpPr>
          <p:cNvPr id="2" name="Rectangle 1"/>
          <p:cNvSpPr/>
          <p:nvPr/>
        </p:nvSpPr>
        <p:spPr>
          <a:xfrm>
            <a:off x="2034034" y="3778412"/>
            <a:ext cx="9505056" cy="769441"/>
          </a:xfrm>
          <a:prstGeom prst="rect">
            <a:avLst/>
          </a:prstGeom>
        </p:spPr>
        <p:txBody>
          <a:bodyPr wrap="square">
            <a:spAutoFit/>
          </a:bodyPr>
          <a:lstStyle/>
          <a:p>
            <a:pPr algn="ctr"/>
            <a:r>
              <a:rPr lang="en-US" sz="4400" b="1" dirty="0">
                <a:solidFill>
                  <a:srgbClr val="FF0000"/>
                </a:solidFill>
              </a:rPr>
              <a:t>https://youtu.be/end3tWbdUPQ</a:t>
            </a:r>
          </a:p>
        </p:txBody>
      </p:sp>
      <p:sp>
        <p:nvSpPr>
          <p:cNvPr id="4" name="عنوان 4"/>
          <p:cNvSpPr txBox="1">
            <a:spLocks/>
          </p:cNvSpPr>
          <p:nvPr/>
        </p:nvSpPr>
        <p:spPr>
          <a:xfrm>
            <a:off x="678657" y="4894312"/>
            <a:ext cx="12215813" cy="1200150"/>
          </a:xfrm>
          <a:prstGeom prst="rect">
            <a:avLst/>
          </a:prstGeom>
        </p:spPr>
        <p:txBody>
          <a:bodyPr vert="horz" lIns="96698" tIns="48349" rIns="96698" bIns="48349" rtlCol="0" anchor="ctr">
            <a:normAutofit/>
          </a:bodyPr>
          <a:lstStyle>
            <a:lvl1pPr algn="ctr" defTabSz="966978" rtl="0" eaLnBrk="1" latinLnBrk="0" hangingPunct="1">
              <a:spcBef>
                <a:spcPct val="0"/>
              </a:spcBef>
              <a:buNone/>
              <a:defRPr sz="4700" kern="1200">
                <a:solidFill>
                  <a:schemeClr val="tx1"/>
                </a:solidFill>
                <a:latin typeface="+mj-lt"/>
                <a:ea typeface="+mj-ea"/>
                <a:cs typeface="+mj-cs"/>
              </a:defRPr>
            </a:lvl1pPr>
          </a:lstStyle>
          <a:p>
            <a:r>
              <a:rPr lang="en-GB" dirty="0"/>
              <a:t>Role play:</a:t>
            </a:r>
          </a:p>
        </p:txBody>
      </p:sp>
      <p:pic>
        <p:nvPicPr>
          <p:cNvPr id="3" name="end3tWbdUPQ"/>
          <p:cNvPicPr>
            <a:picLocks noRot="1" noChangeAspect="1"/>
          </p:cNvPicPr>
          <p:nvPr>
            <a:videoFile r:link="rId1"/>
          </p:nvPr>
        </p:nvPicPr>
        <p:blipFill>
          <a:blip r:embed="rId3"/>
          <a:stretch>
            <a:fillRect/>
          </a:stretch>
        </p:blipFill>
        <p:spPr>
          <a:xfrm>
            <a:off x="4500563" y="1206662"/>
            <a:ext cx="4572000" cy="2571750"/>
          </a:xfrm>
          <a:prstGeom prst="rect">
            <a:avLst/>
          </a:prstGeom>
        </p:spPr>
      </p:pic>
    </p:spTree>
    <p:extLst>
      <p:ext uri="{BB962C8B-B14F-4D97-AF65-F5344CB8AC3E}">
        <p14:creationId xmlns:p14="http://schemas.microsoft.com/office/powerpoint/2010/main" val="306232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a:t>Summary </a:t>
            </a:r>
          </a:p>
        </p:txBody>
      </p:sp>
      <p:sp>
        <p:nvSpPr>
          <p:cNvPr id="3" name="مستطيل 2"/>
          <p:cNvSpPr/>
          <p:nvPr/>
        </p:nvSpPr>
        <p:spPr>
          <a:xfrm>
            <a:off x="0" y="1752044"/>
            <a:ext cx="13573125" cy="2246769"/>
          </a:xfrm>
          <a:prstGeom prst="rect">
            <a:avLst/>
          </a:prstGeom>
        </p:spPr>
        <p:txBody>
          <a:bodyPr wrap="square">
            <a:spAutoFit/>
          </a:bodyPr>
          <a:lstStyle/>
          <a:p>
            <a:pPr fontAlgn="base"/>
            <a:r>
              <a:rPr lang="en-GB" sz="2800" b="1" dirty="0">
                <a:effectLst>
                  <a:outerShdw blurRad="38100" dist="38100" dir="2700000" algn="tl">
                    <a:srgbClr val="000000">
                      <a:alpha val="43137"/>
                    </a:srgbClr>
                  </a:outerShdw>
                </a:effectLst>
              </a:rPr>
              <a:t>1. Breaking bad news can be stressful but needs to be done effectively in primary care.</a:t>
            </a:r>
          </a:p>
          <a:p>
            <a:pPr fontAlgn="base"/>
            <a:r>
              <a:rPr lang="en-GB" sz="2800" b="1" dirty="0">
                <a:effectLst>
                  <a:outerShdw blurRad="38100" dist="38100" dir="2700000" algn="tl">
                    <a:srgbClr val="000000">
                      <a:alpha val="43137"/>
                    </a:srgbClr>
                  </a:outerShdw>
                </a:effectLst>
              </a:rPr>
              <a:t>2. Bad news can be anything from a diagnosis of diabetes or infertility to cancer.</a:t>
            </a:r>
          </a:p>
          <a:p>
            <a:pPr fontAlgn="base"/>
            <a:r>
              <a:rPr lang="en-GB" sz="2800" b="1" dirty="0">
                <a:effectLst>
                  <a:outerShdw blurRad="38100" dist="38100" dir="2700000" algn="tl">
                    <a:srgbClr val="000000">
                      <a:alpha val="43137"/>
                    </a:srgbClr>
                  </a:outerShdw>
                </a:effectLst>
              </a:rPr>
              <a:t>3. Communication skills are important and Professor Roger Neighbour's consultation model may be useful.</a:t>
            </a:r>
          </a:p>
          <a:p>
            <a:pPr fontAlgn="base"/>
            <a:r>
              <a:rPr lang="en-GB" sz="2800" b="1" dirty="0">
                <a:effectLst>
                  <a:outerShdw blurRad="38100" dist="38100" dir="2700000" algn="tl">
                    <a:srgbClr val="000000">
                      <a:alpha val="43137"/>
                    </a:srgbClr>
                  </a:outerShdw>
                </a:effectLst>
              </a:rPr>
              <a:t>4. The SPIKES approach provides a framework to use when breaking bad news.</a:t>
            </a:r>
          </a:p>
        </p:txBody>
      </p:sp>
    </p:spTree>
    <p:extLst>
      <p:ext uri="{BB962C8B-B14F-4D97-AF65-F5344CB8AC3E}">
        <p14:creationId xmlns:p14="http://schemas.microsoft.com/office/powerpoint/2010/main" val="2645582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8657" y="50"/>
            <a:ext cx="12215813" cy="1200150"/>
          </a:xfrm>
        </p:spPr>
        <p:txBody>
          <a:bodyPr/>
          <a:lstStyle/>
          <a:p>
            <a:r>
              <a:rPr lang="en-GB" dirty="0"/>
              <a:t>Quiz(1)</a:t>
            </a:r>
          </a:p>
        </p:txBody>
      </p:sp>
      <p:sp>
        <p:nvSpPr>
          <p:cNvPr id="4" name="مربع نص 3"/>
          <p:cNvSpPr txBox="1"/>
          <p:nvPr/>
        </p:nvSpPr>
        <p:spPr>
          <a:xfrm>
            <a:off x="377850" y="1224186"/>
            <a:ext cx="12385376" cy="7571303"/>
          </a:xfrm>
          <a:prstGeom prst="rect">
            <a:avLst/>
          </a:prstGeom>
          <a:noFill/>
        </p:spPr>
        <p:txBody>
          <a:bodyPr wrap="square" rtlCol="0">
            <a:spAutoFit/>
          </a:bodyPr>
          <a:lstStyle/>
          <a:p>
            <a:r>
              <a:rPr lang="en-GB" sz="5400" b="1" dirty="0">
                <a:effectLst>
                  <a:outerShdw blurRad="38100" dist="38100" dir="2700000" algn="tl">
                    <a:srgbClr val="000000">
                      <a:alpha val="43137"/>
                    </a:srgbClr>
                  </a:outerShdw>
                </a:effectLst>
              </a:rPr>
              <a:t>Which one of the following is the fourth step in breaking bad news:</a:t>
            </a:r>
          </a:p>
          <a:p>
            <a:r>
              <a:rPr lang="en-GB" sz="5400" dirty="0"/>
              <a:t>A- </a:t>
            </a:r>
            <a:r>
              <a:rPr lang="en-US" sz="5400" dirty="0"/>
              <a:t>Perception </a:t>
            </a:r>
          </a:p>
          <a:p>
            <a:r>
              <a:rPr lang="en-US" sz="5400" dirty="0"/>
              <a:t>B-  Knowledge </a:t>
            </a:r>
          </a:p>
          <a:p>
            <a:r>
              <a:rPr lang="en-US" sz="5400" dirty="0"/>
              <a:t>C- Summary</a:t>
            </a:r>
          </a:p>
          <a:p>
            <a:r>
              <a:rPr lang="en-US" sz="5400" dirty="0"/>
              <a:t>E- Setting</a:t>
            </a:r>
          </a:p>
          <a:p>
            <a:r>
              <a:rPr lang="en-US" sz="5400" dirty="0"/>
              <a:t>F- Emotions </a:t>
            </a:r>
          </a:p>
          <a:p>
            <a:endParaRPr lang="en-US" sz="5400" dirty="0"/>
          </a:p>
          <a:p>
            <a:r>
              <a:rPr lang="en-US" sz="5400" dirty="0"/>
              <a:t> </a:t>
            </a:r>
            <a:endParaRPr lang="en-GB" sz="5400" dirty="0"/>
          </a:p>
        </p:txBody>
      </p:sp>
    </p:spTree>
    <p:extLst>
      <p:ext uri="{BB962C8B-B14F-4D97-AF65-F5344CB8AC3E}">
        <p14:creationId xmlns:p14="http://schemas.microsoft.com/office/powerpoint/2010/main" val="918023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8657" y="50"/>
            <a:ext cx="12215813" cy="1200150"/>
          </a:xfrm>
        </p:spPr>
        <p:txBody>
          <a:bodyPr/>
          <a:lstStyle/>
          <a:p>
            <a:r>
              <a:rPr lang="en-GB" dirty="0"/>
              <a:t>Quiz(1)</a:t>
            </a:r>
          </a:p>
        </p:txBody>
      </p:sp>
      <p:sp>
        <p:nvSpPr>
          <p:cNvPr id="4" name="مربع نص 3"/>
          <p:cNvSpPr txBox="1"/>
          <p:nvPr/>
        </p:nvSpPr>
        <p:spPr>
          <a:xfrm>
            <a:off x="377850" y="1224186"/>
            <a:ext cx="12385376" cy="7571303"/>
          </a:xfrm>
          <a:prstGeom prst="rect">
            <a:avLst/>
          </a:prstGeom>
          <a:noFill/>
        </p:spPr>
        <p:txBody>
          <a:bodyPr wrap="square" rtlCol="0">
            <a:spAutoFit/>
          </a:bodyPr>
          <a:lstStyle/>
          <a:p>
            <a:r>
              <a:rPr lang="en-GB" sz="5400" b="1" dirty="0">
                <a:effectLst>
                  <a:outerShdw blurRad="38100" dist="38100" dir="2700000" algn="tl">
                    <a:srgbClr val="000000">
                      <a:alpha val="43137"/>
                    </a:srgbClr>
                  </a:outerShdw>
                </a:effectLst>
              </a:rPr>
              <a:t>Which one of the following is the fourth step in breaking bad news:</a:t>
            </a:r>
          </a:p>
          <a:p>
            <a:r>
              <a:rPr lang="en-GB" sz="5400" dirty="0"/>
              <a:t>A- </a:t>
            </a:r>
            <a:r>
              <a:rPr lang="en-US" sz="5400" dirty="0"/>
              <a:t>Perception </a:t>
            </a:r>
          </a:p>
          <a:p>
            <a:r>
              <a:rPr lang="en-US" sz="5400" dirty="0"/>
              <a:t>B-  Knowledge </a:t>
            </a:r>
          </a:p>
          <a:p>
            <a:r>
              <a:rPr lang="en-US" sz="5400" dirty="0"/>
              <a:t>C- Summary</a:t>
            </a:r>
          </a:p>
          <a:p>
            <a:r>
              <a:rPr lang="en-US" sz="5400" dirty="0"/>
              <a:t>E- Setting</a:t>
            </a:r>
          </a:p>
          <a:p>
            <a:r>
              <a:rPr lang="en-US" sz="5400" dirty="0"/>
              <a:t>F- Emotions </a:t>
            </a:r>
          </a:p>
          <a:p>
            <a:endParaRPr lang="en-US" sz="5400" dirty="0"/>
          </a:p>
          <a:p>
            <a:r>
              <a:rPr lang="en-US" sz="5400" dirty="0"/>
              <a:t> </a:t>
            </a:r>
            <a:endParaRPr lang="en-GB" sz="5400" dirty="0"/>
          </a:p>
        </p:txBody>
      </p:sp>
    </p:spTree>
    <p:extLst>
      <p:ext uri="{BB962C8B-B14F-4D97-AF65-F5344CB8AC3E}">
        <p14:creationId xmlns:p14="http://schemas.microsoft.com/office/powerpoint/2010/main" val="558294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8657" y="24036"/>
            <a:ext cx="12215813" cy="1200150"/>
          </a:xfrm>
        </p:spPr>
        <p:txBody>
          <a:bodyPr/>
          <a:lstStyle/>
          <a:p>
            <a:r>
              <a:rPr lang="en-GB" dirty="0"/>
              <a:t>Quiz(2)</a:t>
            </a:r>
          </a:p>
        </p:txBody>
      </p:sp>
      <p:sp>
        <p:nvSpPr>
          <p:cNvPr id="4" name="Title 2"/>
          <p:cNvSpPr txBox="1">
            <a:spLocks/>
          </p:cNvSpPr>
          <p:nvPr/>
        </p:nvSpPr>
        <p:spPr>
          <a:xfrm>
            <a:off x="218040" y="1295400"/>
            <a:ext cx="12689202" cy="1728192"/>
          </a:xfrm>
          <a:prstGeom prst="rect">
            <a:avLst/>
          </a:prstGeom>
        </p:spPr>
        <p:txBody>
          <a:bodyPr vert="horz" lIns="96698" tIns="48349" rIns="96698" bIns="48349" rtlCol="0" anchor="ctr">
            <a:normAutofit fontScale="70000" lnSpcReduction="20000"/>
          </a:bodyPr>
          <a:lstStyle>
            <a:lvl1pPr algn="ctr" defTabSz="966978" rtl="0" eaLnBrk="1" latinLnBrk="0" hangingPunct="1">
              <a:spcBef>
                <a:spcPct val="0"/>
              </a:spcBef>
              <a:buNone/>
              <a:defRPr sz="4700" kern="1200">
                <a:solidFill>
                  <a:schemeClr val="tx1"/>
                </a:solidFill>
                <a:latin typeface="+mj-lt"/>
                <a:ea typeface="+mj-ea"/>
                <a:cs typeface="+mj-cs"/>
              </a:defRPr>
            </a:lvl1pPr>
          </a:lstStyle>
          <a:p>
            <a:pPr algn="l"/>
            <a:r>
              <a:rPr lang="en-US" sz="7000" b="1" dirty="0">
                <a:effectLst>
                  <a:outerShdw blurRad="38100" dist="38100" dir="2700000" algn="tl">
                    <a:srgbClr val="000000">
                      <a:alpha val="43137"/>
                    </a:srgbClr>
                  </a:outerShdw>
                </a:effectLst>
                <a:latin typeface="+mn-lt"/>
                <a:ea typeface="+mn-ea"/>
                <a:cs typeface="+mn-cs"/>
              </a:rPr>
              <a:t>An angry relative of a patient with non-curable </a:t>
            </a:r>
            <a:r>
              <a:rPr lang="en-US" sz="5400" b="1" dirty="0">
                <a:effectLst>
                  <a:outerShdw blurRad="38100" dist="38100" dir="2700000" algn="tl">
                    <a:srgbClr val="000000">
                      <a:alpha val="43137"/>
                    </a:srgbClr>
                  </a:outerShdw>
                </a:effectLst>
                <a:latin typeface="+mn-lt"/>
                <a:ea typeface="+mn-ea"/>
                <a:cs typeface="+mn-cs"/>
              </a:rPr>
              <a:t>STD. What would you do in this case:</a:t>
            </a:r>
            <a:br>
              <a:rPr lang="en-US" sz="5400" b="1" dirty="0">
                <a:effectLst>
                  <a:outerShdw blurRad="38100" dist="38100" dir="2700000" algn="tl">
                    <a:srgbClr val="000000">
                      <a:alpha val="43137"/>
                    </a:srgbClr>
                  </a:outerShdw>
                </a:effectLst>
                <a:latin typeface="+mn-lt"/>
                <a:ea typeface="+mn-ea"/>
                <a:cs typeface="+mn-cs"/>
              </a:rPr>
            </a:br>
            <a:endParaRPr lang="x-none" sz="5400" b="1" dirty="0">
              <a:effectLst>
                <a:outerShdw blurRad="38100" dist="38100" dir="2700000" algn="tl">
                  <a:srgbClr val="000000">
                    <a:alpha val="43137"/>
                  </a:srgbClr>
                </a:outerShdw>
              </a:effectLst>
              <a:latin typeface="+mn-lt"/>
              <a:ea typeface="+mn-ea"/>
              <a:cs typeface="+mn-cs"/>
            </a:endParaRPr>
          </a:p>
        </p:txBody>
      </p:sp>
      <p:sp>
        <p:nvSpPr>
          <p:cNvPr id="5" name="Text Placeholder 1"/>
          <p:cNvSpPr txBox="1">
            <a:spLocks/>
          </p:cNvSpPr>
          <p:nvPr/>
        </p:nvSpPr>
        <p:spPr>
          <a:xfrm>
            <a:off x="0" y="2818639"/>
            <a:ext cx="13573125" cy="3950163"/>
          </a:xfrm>
          <a:prstGeom prst="rect">
            <a:avLst/>
          </a:prstGeom>
        </p:spPr>
        <p:txBody>
          <a:bodyPr vert="horz" lIns="96698" tIns="48349" rIns="96698" bIns="48349" rtlCol="0">
            <a:noAutofit/>
          </a:bodyPr>
          <a:lstStyle>
            <a:lvl1pPr marL="362617" indent="-362617" algn="l" defTabSz="966978"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1pPr>
            <a:lvl2pPr marL="785670" indent="-302181" algn="l" defTabSz="966978"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08723" indent="-241745" algn="l" defTabSz="96697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3pPr>
            <a:lvl4pPr marL="1692212"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75701"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59190"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42679"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26168"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09657"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pPr marL="914400" indent="-914400">
              <a:buFont typeface="+mj-lt"/>
              <a:buAutoNum type="alphaUcPeriod"/>
            </a:pPr>
            <a:r>
              <a:rPr lang="en-US" sz="4000" dirty="0"/>
              <a:t>Tell the nurse to tell the relative that you left early.</a:t>
            </a:r>
          </a:p>
          <a:p>
            <a:pPr marL="914400" indent="-914400">
              <a:buFont typeface="+mj-lt"/>
              <a:buAutoNum type="alphaUcPeriod"/>
            </a:pPr>
            <a:r>
              <a:rPr lang="en-US" sz="4000" dirty="0"/>
              <a:t>Tell the relative everything about your patient condition.</a:t>
            </a:r>
          </a:p>
          <a:p>
            <a:pPr marL="914400" indent="-914400">
              <a:buFont typeface="+mj-lt"/>
              <a:buAutoNum type="alphaUcPeriod"/>
            </a:pPr>
            <a:r>
              <a:rPr lang="en-US" sz="4000" dirty="0"/>
              <a:t>Tell the relative that the patient's condition can be easily cured with some medications.</a:t>
            </a:r>
          </a:p>
          <a:p>
            <a:pPr marL="914400" indent="-914400">
              <a:buFont typeface="+mj-lt"/>
              <a:buAutoNum type="alphaUcPeriod"/>
            </a:pPr>
            <a:r>
              <a:rPr lang="en-US" sz="4000" dirty="0"/>
              <a:t>Let the relative talk and revile why he's angry.</a:t>
            </a:r>
          </a:p>
          <a:p>
            <a:endParaRPr lang="x-none" sz="1200" dirty="0"/>
          </a:p>
        </p:txBody>
      </p:sp>
    </p:spTree>
    <p:extLst>
      <p:ext uri="{BB962C8B-B14F-4D97-AF65-F5344CB8AC3E}">
        <p14:creationId xmlns:p14="http://schemas.microsoft.com/office/powerpoint/2010/main" val="2520821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8657" y="-47972"/>
            <a:ext cx="12215813" cy="1200150"/>
          </a:xfrm>
        </p:spPr>
        <p:txBody>
          <a:bodyPr/>
          <a:lstStyle/>
          <a:p>
            <a:r>
              <a:rPr lang="en-GB" dirty="0"/>
              <a:t>Quiz(3)</a:t>
            </a:r>
          </a:p>
        </p:txBody>
      </p:sp>
      <p:sp>
        <p:nvSpPr>
          <p:cNvPr id="3" name="Title 2"/>
          <p:cNvSpPr txBox="1">
            <a:spLocks/>
          </p:cNvSpPr>
          <p:nvPr/>
        </p:nvSpPr>
        <p:spPr>
          <a:xfrm>
            <a:off x="1" y="1295400"/>
            <a:ext cx="13573124" cy="1370045"/>
          </a:xfrm>
          <a:prstGeom prst="rect">
            <a:avLst/>
          </a:prstGeom>
        </p:spPr>
        <p:txBody>
          <a:bodyPr vert="horz" lIns="96698" tIns="48349" rIns="96698" bIns="48349" rtlCol="0" anchor="ctr">
            <a:noAutofit/>
          </a:bodyPr>
          <a:lstStyle>
            <a:lvl1pPr algn="ctr" defTabSz="966978" rtl="0" eaLnBrk="1" latinLnBrk="0" hangingPunct="1">
              <a:spcBef>
                <a:spcPct val="0"/>
              </a:spcBef>
              <a:buNone/>
              <a:defRPr sz="4700" kern="1200">
                <a:solidFill>
                  <a:schemeClr val="tx1"/>
                </a:solidFill>
                <a:latin typeface="+mj-lt"/>
                <a:ea typeface="+mj-ea"/>
                <a:cs typeface="+mj-cs"/>
              </a:defRPr>
            </a:lvl1pPr>
          </a:lstStyle>
          <a:p>
            <a:pPr algn="just"/>
            <a:r>
              <a:rPr lang="en-US" sz="5400" b="1" dirty="0">
                <a:effectLst>
                  <a:outerShdw blurRad="38100" dist="38100" dir="2700000" algn="tl">
                    <a:srgbClr val="000000">
                      <a:alpha val="43137"/>
                    </a:srgbClr>
                  </a:outerShdw>
                </a:effectLst>
                <a:latin typeface="+mn-lt"/>
                <a:ea typeface="+mn-ea"/>
                <a:cs typeface="+mn-cs"/>
              </a:rPr>
              <a:t>A pregnant patient comes worried that her baby isn't moving; U/S shows no heart beat:</a:t>
            </a:r>
            <a:br>
              <a:rPr lang="en-US" sz="2000" dirty="0"/>
            </a:br>
            <a:endParaRPr lang="x-none" sz="2000" dirty="0"/>
          </a:p>
        </p:txBody>
      </p:sp>
      <p:sp>
        <p:nvSpPr>
          <p:cNvPr id="4" name="Text Placeholder 1"/>
          <p:cNvSpPr txBox="1">
            <a:spLocks/>
          </p:cNvSpPr>
          <p:nvPr/>
        </p:nvSpPr>
        <p:spPr>
          <a:xfrm>
            <a:off x="-54197" y="2743200"/>
            <a:ext cx="13627322" cy="3758141"/>
          </a:xfrm>
          <a:prstGeom prst="rect">
            <a:avLst/>
          </a:prstGeom>
        </p:spPr>
        <p:txBody>
          <a:bodyPr vert="horz" lIns="96698" tIns="48349" rIns="96698" bIns="48349" rtlCol="0">
            <a:normAutofit lnSpcReduction="10000"/>
          </a:bodyPr>
          <a:lstStyle>
            <a:lvl1pPr marL="362617" indent="-362617" algn="l" defTabSz="966978"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1pPr>
            <a:lvl2pPr marL="785670" indent="-302181" algn="l" defTabSz="966978"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08723" indent="-241745" algn="l" defTabSz="96697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3pPr>
            <a:lvl4pPr marL="1692212"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75701"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59190"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42679"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26168"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09657"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pPr marL="742950" indent="-742950">
              <a:buFont typeface="+mj-lt"/>
              <a:buAutoNum type="alphaUcPeriod"/>
            </a:pPr>
            <a:r>
              <a:rPr lang="en-US" sz="3800" dirty="0"/>
              <a:t>a. Ask the patient if she understands what "absent heart beat on US" means.</a:t>
            </a:r>
          </a:p>
          <a:p>
            <a:pPr marL="742950" indent="-742950">
              <a:buFont typeface="+mj-lt"/>
              <a:buAutoNum type="alphaUcPeriod"/>
            </a:pPr>
            <a:r>
              <a:rPr lang="en-US" sz="3800" dirty="0"/>
              <a:t>Tell her that most probably the US technician pushed violently against her abdomen.</a:t>
            </a:r>
          </a:p>
          <a:p>
            <a:pPr marL="742950" indent="-742950">
              <a:buFont typeface="+mj-lt"/>
              <a:buAutoNum type="alphaUcPeriod"/>
            </a:pPr>
            <a:r>
              <a:rPr lang="en-US" sz="3800" dirty="0"/>
              <a:t>Ask the patient if she's fallen down the stares or wasn't careful with the pregnancy.</a:t>
            </a:r>
          </a:p>
          <a:p>
            <a:endParaRPr lang="x-none" dirty="0"/>
          </a:p>
        </p:txBody>
      </p:sp>
    </p:spTree>
    <p:extLst>
      <p:ext uri="{BB962C8B-B14F-4D97-AF65-F5344CB8AC3E}">
        <p14:creationId xmlns:p14="http://schemas.microsoft.com/office/powerpoint/2010/main" val="22630937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21866" y="288082"/>
            <a:ext cx="12215813" cy="1200150"/>
          </a:xfrm>
        </p:spPr>
        <p:txBody>
          <a:bodyPr/>
          <a:lstStyle/>
          <a:p>
            <a:r>
              <a:rPr lang="en-GB" dirty="0"/>
              <a:t>Quiz(4)</a:t>
            </a:r>
          </a:p>
        </p:txBody>
      </p:sp>
      <p:sp>
        <p:nvSpPr>
          <p:cNvPr id="7" name="Text Placeholder 1"/>
          <p:cNvSpPr>
            <a:spLocks noGrp="1"/>
          </p:cNvSpPr>
          <p:nvPr/>
        </p:nvSpPr>
        <p:spPr>
          <a:xfrm>
            <a:off x="1" y="3079095"/>
            <a:ext cx="13537793" cy="3034630"/>
          </a:xfrm>
          <a:prstGeom prst="rect">
            <a:avLst/>
          </a:prstGeom>
        </p:spPr>
        <p:txBody>
          <a:bodyPr vert="horz" lIns="96698" tIns="48349" rIns="96698" bIns="48349" rtlCol="0">
            <a:normAutofit fontScale="77500" lnSpcReduction="20000"/>
          </a:bodyPr>
          <a:lstStyle/>
          <a:p>
            <a:pPr marL="742950" indent="-742950">
              <a:spcBef>
                <a:spcPct val="20000"/>
              </a:spcBef>
              <a:buFont typeface="+mj-lt"/>
              <a:buAutoNum type="alphaUcPeriod"/>
            </a:pPr>
            <a:r>
              <a:rPr lang="en-US" sz="3800" dirty="0"/>
              <a:t>Maintain eye contact while delivering the news. </a:t>
            </a:r>
          </a:p>
          <a:p>
            <a:pPr marL="742950" indent="-742950">
              <a:spcBef>
                <a:spcPct val="20000"/>
              </a:spcBef>
              <a:buFont typeface="+mj-lt"/>
              <a:buAutoNum type="alphaUcPeriod"/>
            </a:pPr>
            <a:r>
              <a:rPr lang="en-US" sz="3800" dirty="0"/>
              <a:t>Ask the parents "Do you have any questions or concerns regarding Khalid's condition?</a:t>
            </a:r>
          </a:p>
          <a:p>
            <a:pPr marL="742950" indent="-742950">
              <a:spcBef>
                <a:spcPct val="20000"/>
              </a:spcBef>
              <a:buFont typeface="+mj-lt"/>
              <a:buAutoNum type="alphaUcPeriod"/>
            </a:pPr>
            <a:r>
              <a:rPr lang="en-US" sz="3800" dirty="0"/>
              <a:t>“Write down the diagnosis and treatment options.</a:t>
            </a:r>
          </a:p>
          <a:p>
            <a:pPr marL="742950" indent="-742950">
              <a:spcBef>
                <a:spcPct val="20000"/>
              </a:spcBef>
              <a:buFont typeface="+mj-lt"/>
              <a:buAutoNum type="alphaUcPeriod"/>
            </a:pPr>
            <a:r>
              <a:rPr lang="en-US" sz="3800" dirty="0"/>
              <a:t> Tell them about DSCA and provide them with the website </a:t>
            </a:r>
            <a:r>
              <a:rPr lang="en-US" sz="3800" dirty="0" err="1"/>
              <a:t>information.Tell</a:t>
            </a:r>
            <a:r>
              <a:rPr lang="en-US" sz="3800" dirty="0"/>
              <a:t> them "Your baby has a mental condition that'll make him handicapped and it's going to make your life and his very difficult"</a:t>
            </a:r>
          </a:p>
          <a:p>
            <a:pPr marL="742950" indent="-742950">
              <a:spcBef>
                <a:spcPct val="20000"/>
              </a:spcBef>
              <a:buFont typeface="+mj-lt"/>
              <a:buAutoNum type="alphaUcPeriod"/>
            </a:pPr>
            <a:endParaRPr lang="ar-SA" sz="3800" dirty="0"/>
          </a:p>
        </p:txBody>
      </p:sp>
      <p:sp>
        <p:nvSpPr>
          <p:cNvPr id="8" name="Title 2"/>
          <p:cNvSpPr>
            <a:spLocks noGrp="1"/>
          </p:cNvSpPr>
          <p:nvPr/>
        </p:nvSpPr>
        <p:spPr>
          <a:xfrm>
            <a:off x="1" y="2167295"/>
            <a:ext cx="13537794" cy="1001107"/>
          </a:xfrm>
          <a:prstGeom prst="rect">
            <a:avLst/>
          </a:prstGeom>
        </p:spPr>
        <p:txBody>
          <a:bodyPr vert="horz" anchor="b">
            <a:noAutofit/>
          </a:bodyPr>
          <a:lstStyle>
            <a:lvl1pPr algn="l" rtl="1" eaLnBrk="1" latinLnBrk="0" hangingPunct="1">
              <a:spcBef>
                <a:spcPct val="0"/>
              </a:spcBef>
              <a:buNone/>
              <a:defRPr sz="4400" b="0" kern="1200" cap="none">
                <a:solidFill>
                  <a:srgbClr val="FFFFFF"/>
                </a:solidFill>
                <a:latin typeface="+mj-lt"/>
                <a:ea typeface="+mj-ea"/>
                <a:cs typeface="+mj-cs"/>
              </a:defRPr>
            </a:lvl1pPr>
            <a:extLst/>
          </a:lstStyle>
          <a:p>
            <a:r>
              <a:rPr lang="en-US" sz="4000" dirty="0">
                <a:solidFill>
                  <a:schemeClr val="tx1"/>
                </a:solidFill>
                <a:effectLst>
                  <a:outerShdw blurRad="38100" dist="38100" dir="2700000" algn="tl">
                    <a:srgbClr val="000000">
                      <a:alpha val="43137"/>
                    </a:srgbClr>
                  </a:outerShdw>
                </a:effectLst>
              </a:rPr>
              <a:t>You're about to tell a couple that their baby has Down Syndrome. What wouldn't you do:</a:t>
            </a:r>
            <a:br>
              <a:rPr lang="en-US" sz="4000" dirty="0">
                <a:solidFill>
                  <a:schemeClr val="tx1"/>
                </a:solidFill>
                <a:effectLst>
                  <a:outerShdw blurRad="38100" dist="38100" dir="2700000" algn="tl">
                    <a:srgbClr val="000000">
                      <a:alpha val="43137"/>
                    </a:srgbClr>
                  </a:outerShdw>
                </a:effectLst>
              </a:rPr>
            </a:br>
            <a:endParaRPr lang="ar-SA" sz="40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15454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GB" dirty="0"/>
              <a:t>Quiz(5)</a:t>
            </a:r>
          </a:p>
        </p:txBody>
      </p:sp>
      <p:sp>
        <p:nvSpPr>
          <p:cNvPr id="3" name="TextBox 2"/>
          <p:cNvSpPr txBox="1"/>
          <p:nvPr/>
        </p:nvSpPr>
        <p:spPr>
          <a:xfrm>
            <a:off x="0" y="1296194"/>
            <a:ext cx="13177464" cy="5647700"/>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according to survey  that was conducted in Riyadh 2009, what was the percentage of participant want detailed information about the disease</a:t>
            </a:r>
            <a:r>
              <a:rPr lang="en-US" sz="5400" b="1" dirty="0">
                <a:effectLst>
                  <a:outerShdw blurRad="38100" dist="38100" dir="2700000" algn="tl">
                    <a:srgbClr val="000000">
                      <a:alpha val="43137"/>
                    </a:srgbClr>
                  </a:outerShdw>
                </a:effectLst>
              </a:rPr>
              <a:t>?</a:t>
            </a:r>
          </a:p>
          <a:p>
            <a:pPr marL="914400" indent="-914400">
              <a:spcBef>
                <a:spcPct val="20000"/>
              </a:spcBef>
              <a:buFont typeface="+mj-lt"/>
              <a:buAutoNum type="alphaUcPeriod"/>
            </a:pPr>
            <a:r>
              <a:rPr lang="en-US" sz="4000" dirty="0"/>
              <a:t>a-59%</a:t>
            </a:r>
          </a:p>
          <a:p>
            <a:pPr marL="914400" indent="-914400">
              <a:spcBef>
                <a:spcPct val="20000"/>
              </a:spcBef>
              <a:buFont typeface="+mj-lt"/>
              <a:buAutoNum type="alphaUcPeriod"/>
            </a:pPr>
            <a:r>
              <a:rPr lang="en-US" sz="4000" dirty="0"/>
              <a:t>b-88%</a:t>
            </a:r>
          </a:p>
          <a:p>
            <a:pPr marL="914400" indent="-914400">
              <a:spcBef>
                <a:spcPct val="20000"/>
              </a:spcBef>
              <a:buFont typeface="+mj-lt"/>
              <a:buAutoNum type="alphaUcPeriod"/>
            </a:pPr>
            <a:r>
              <a:rPr lang="en-US" sz="4000" dirty="0"/>
              <a:t>c-71% </a:t>
            </a:r>
          </a:p>
          <a:p>
            <a:pPr marL="914400" indent="-914400">
              <a:spcBef>
                <a:spcPct val="20000"/>
              </a:spcBef>
              <a:buFont typeface="+mj-lt"/>
              <a:buAutoNum type="alphaUcPeriod"/>
            </a:pPr>
            <a:r>
              <a:rPr lang="en-US" sz="4000" dirty="0"/>
              <a:t>d-43%</a:t>
            </a:r>
          </a:p>
          <a:p>
            <a:endParaRPr lang="en-US" dirty="0"/>
          </a:p>
        </p:txBody>
      </p:sp>
    </p:spTree>
    <p:extLst>
      <p:ext uri="{BB962C8B-B14F-4D97-AF65-F5344CB8AC3E}">
        <p14:creationId xmlns:p14="http://schemas.microsoft.com/office/powerpoint/2010/main" val="41610701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GB" sz="11500" dirty="0"/>
              <a:t>Questions ?</a:t>
            </a:r>
          </a:p>
        </p:txBody>
      </p:sp>
    </p:spTree>
    <p:extLst>
      <p:ext uri="{BB962C8B-B14F-4D97-AF65-F5344CB8AC3E}">
        <p14:creationId xmlns:p14="http://schemas.microsoft.com/office/powerpoint/2010/main" val="4083226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a:r>
              <a:rPr lang="en-GB" dirty="0"/>
              <a:t>References:</a:t>
            </a:r>
            <a:br>
              <a:rPr lang="en-GB" dirty="0"/>
            </a:br>
            <a:r>
              <a:rPr lang="en-GB" dirty="0"/>
              <a:t> </a:t>
            </a:r>
          </a:p>
        </p:txBody>
      </p:sp>
      <p:sp>
        <p:nvSpPr>
          <p:cNvPr id="4" name="مستطيل 3"/>
          <p:cNvSpPr/>
          <p:nvPr/>
        </p:nvSpPr>
        <p:spPr>
          <a:xfrm>
            <a:off x="1" y="864146"/>
            <a:ext cx="13573124" cy="5324535"/>
          </a:xfrm>
          <a:prstGeom prst="rect">
            <a:avLst/>
          </a:prstGeom>
        </p:spPr>
        <p:txBody>
          <a:bodyPr wrap="square">
            <a:spAutoFit/>
          </a:bodyPr>
          <a:lstStyle/>
          <a:p>
            <a:pPr marL="457200" indent="-457200">
              <a:buFont typeface="Arial" panose="020B0604020202020204" pitchFamily="34" charset="0"/>
              <a:buChar char="•"/>
            </a:pPr>
            <a:r>
              <a:rPr lang="en-GB" sz="2800" dirty="0">
                <a:hlinkClick r:id="rId2"/>
              </a:rPr>
              <a:t>http://www.gp-training.net/training/communication_skills/consultation/badnews.htm</a:t>
            </a:r>
            <a:endParaRPr lang="en-GB" sz="2800" dirty="0"/>
          </a:p>
          <a:p>
            <a:pPr marL="457200" indent="-457200">
              <a:buFont typeface="Arial" panose="020B0604020202020204" pitchFamily="34" charset="0"/>
              <a:buChar char="•"/>
            </a:pPr>
            <a:r>
              <a:rPr lang="en-US" sz="2800" dirty="0"/>
              <a:t>Breaking bad news lecture by PROF.HANAN HABIB and DR.KAMRAN SATTAR</a:t>
            </a:r>
          </a:p>
          <a:p>
            <a:pPr marL="457200" indent="-457200">
              <a:buFont typeface="Arial" panose="020B0604020202020204" pitchFamily="34" charset="0"/>
              <a:buChar char="•"/>
            </a:pPr>
            <a:r>
              <a:rPr lang="en-US" sz="2800" dirty="0"/>
              <a:t>Perception and Attitude towards Breaking Bad News in the Saudi Population (by Prof. Mohammed O. </a:t>
            </a:r>
            <a:r>
              <a:rPr lang="en-US" sz="2800" dirty="0" err="1"/>
              <a:t>Alrukban</a:t>
            </a:r>
            <a:r>
              <a:rPr lang="en-US" sz="2800" dirty="0"/>
              <a:t> )</a:t>
            </a:r>
          </a:p>
          <a:p>
            <a:pPr marL="457200" indent="-457200">
              <a:buFont typeface="Arial" panose="020B0604020202020204" pitchFamily="34" charset="0"/>
              <a:buChar char="•"/>
            </a:pPr>
            <a:r>
              <a:rPr lang="en-US" sz="2800" dirty="0"/>
              <a:t>http://www.aafp.org/afp/2008/0115/p167.html</a:t>
            </a:r>
          </a:p>
          <a:p>
            <a:pPr marL="457200" indent="-457200">
              <a:buFont typeface="Arial" panose="020B0604020202020204" pitchFamily="34" charset="0"/>
              <a:buChar char="•"/>
            </a:pPr>
            <a:r>
              <a:rPr lang="en-GB" sz="2800" dirty="0"/>
              <a:t>Breaking Bad News GREGG K. VANDEKIEFT, M.D., Michigan State University College of Human Medicine, East Lansing, Michigan.</a:t>
            </a:r>
          </a:p>
          <a:p>
            <a:pPr marL="457200" indent="-457200">
              <a:buFont typeface="Arial" panose="020B0604020202020204" pitchFamily="34" charset="0"/>
              <a:buChar char="•"/>
            </a:pPr>
            <a:r>
              <a:rPr lang="en-US" sz="2800" u="sng" dirty="0">
                <a:hlinkClick r:id="rId3"/>
              </a:rPr>
              <a:t>Breaking Bad News - Easy to Break</a:t>
            </a:r>
            <a:endParaRPr lang="en-US" sz="2800" u="sng" dirty="0"/>
          </a:p>
          <a:p>
            <a:pPr marL="457200" indent="-457200">
              <a:buFont typeface="Arial" panose="020B0604020202020204" pitchFamily="34" charset="0"/>
              <a:buChar char="•"/>
            </a:pPr>
            <a:r>
              <a:rPr lang="en-GB" sz="2800" dirty="0"/>
              <a:t>breaking-bad-news-by-</a:t>
            </a:r>
            <a:r>
              <a:rPr lang="en-GB" sz="2800" dirty="0" err="1"/>
              <a:t>sims</a:t>
            </a:r>
            <a:r>
              <a:rPr lang="en-GB" sz="2800" dirty="0"/>
              <a:t>-</a:t>
            </a:r>
            <a:r>
              <a:rPr lang="en-GB" sz="2800" dirty="0" err="1"/>
              <a:t>lahore</a:t>
            </a:r>
            <a:endParaRPr lang="en-GB" sz="2800" dirty="0"/>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endParaRPr lang="en-GB" sz="2800" dirty="0"/>
          </a:p>
        </p:txBody>
      </p:sp>
    </p:spTree>
    <p:extLst>
      <p:ext uri="{BB962C8B-B14F-4D97-AF65-F5344CB8AC3E}">
        <p14:creationId xmlns:p14="http://schemas.microsoft.com/office/powerpoint/2010/main" val="1554343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سحابة 3"/>
          <p:cNvSpPr/>
          <p:nvPr/>
        </p:nvSpPr>
        <p:spPr>
          <a:xfrm>
            <a:off x="1818010" y="720130"/>
            <a:ext cx="9937104" cy="5256584"/>
          </a:xfrm>
          <a:prstGeom prst="cloud">
            <a:avLst/>
          </a:prstGeom>
          <a:noFill/>
          <a:ln w="76200"/>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مربع نص 4"/>
          <p:cNvSpPr txBox="1"/>
          <p:nvPr/>
        </p:nvSpPr>
        <p:spPr>
          <a:xfrm>
            <a:off x="3186161" y="1872258"/>
            <a:ext cx="8856985" cy="2215991"/>
          </a:xfrm>
          <a:prstGeom prst="rect">
            <a:avLst/>
          </a:prstGeom>
          <a:noFill/>
        </p:spPr>
        <p:txBody>
          <a:bodyPr wrap="square" rtlCol="0">
            <a:spAutoFit/>
          </a:bodyPr>
          <a:lstStyle/>
          <a:p>
            <a:r>
              <a:rPr lang="en-GB" sz="13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outerShdw blurRad="38100" dist="38100" dir="2700000" algn="tl">
                    <a:srgbClr val="000000">
                      <a:alpha val="43137"/>
                    </a:srgbClr>
                  </a:outerShdw>
                </a:effectLst>
              </a:rPr>
              <a:t>Thank you </a:t>
            </a:r>
          </a:p>
        </p:txBody>
      </p:sp>
    </p:spTree>
    <p:extLst>
      <p:ext uri="{BB962C8B-B14F-4D97-AF65-F5344CB8AC3E}">
        <p14:creationId xmlns:p14="http://schemas.microsoft.com/office/powerpoint/2010/main" val="3173395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8657" y="24036"/>
            <a:ext cx="12215813" cy="1200150"/>
          </a:xfrm>
        </p:spPr>
        <p:txBody>
          <a:bodyPr/>
          <a:lstStyle/>
          <a:p>
            <a:r>
              <a:rPr lang="en-GB" dirty="0"/>
              <a:t>Quiz(2)</a:t>
            </a:r>
          </a:p>
        </p:txBody>
      </p:sp>
      <p:sp>
        <p:nvSpPr>
          <p:cNvPr id="4" name="Title 2"/>
          <p:cNvSpPr txBox="1">
            <a:spLocks/>
          </p:cNvSpPr>
          <p:nvPr/>
        </p:nvSpPr>
        <p:spPr>
          <a:xfrm>
            <a:off x="218040" y="1295400"/>
            <a:ext cx="12689202" cy="1728192"/>
          </a:xfrm>
          <a:prstGeom prst="rect">
            <a:avLst/>
          </a:prstGeom>
        </p:spPr>
        <p:txBody>
          <a:bodyPr vert="horz" lIns="96698" tIns="48349" rIns="96698" bIns="48349" rtlCol="0" anchor="ctr">
            <a:normAutofit fontScale="70000" lnSpcReduction="20000"/>
          </a:bodyPr>
          <a:lstStyle>
            <a:lvl1pPr algn="ctr" defTabSz="966978" rtl="0" eaLnBrk="1" latinLnBrk="0" hangingPunct="1">
              <a:spcBef>
                <a:spcPct val="0"/>
              </a:spcBef>
              <a:buNone/>
              <a:defRPr sz="4700" kern="1200">
                <a:solidFill>
                  <a:schemeClr val="tx1"/>
                </a:solidFill>
                <a:latin typeface="+mj-lt"/>
                <a:ea typeface="+mj-ea"/>
                <a:cs typeface="+mj-cs"/>
              </a:defRPr>
            </a:lvl1pPr>
          </a:lstStyle>
          <a:p>
            <a:pPr algn="l"/>
            <a:r>
              <a:rPr lang="en-US" sz="7000" b="1" dirty="0">
                <a:effectLst>
                  <a:outerShdw blurRad="38100" dist="38100" dir="2700000" algn="tl">
                    <a:srgbClr val="000000">
                      <a:alpha val="43137"/>
                    </a:srgbClr>
                  </a:outerShdw>
                </a:effectLst>
                <a:latin typeface="+mn-lt"/>
                <a:ea typeface="+mn-ea"/>
                <a:cs typeface="+mn-cs"/>
              </a:rPr>
              <a:t>An angry relative of a patient with non-curable </a:t>
            </a:r>
            <a:r>
              <a:rPr lang="en-US" sz="5400" b="1" dirty="0">
                <a:effectLst>
                  <a:outerShdw blurRad="38100" dist="38100" dir="2700000" algn="tl">
                    <a:srgbClr val="000000">
                      <a:alpha val="43137"/>
                    </a:srgbClr>
                  </a:outerShdw>
                </a:effectLst>
                <a:latin typeface="+mn-lt"/>
                <a:ea typeface="+mn-ea"/>
                <a:cs typeface="+mn-cs"/>
              </a:rPr>
              <a:t>STD. What would you do in this case:</a:t>
            </a:r>
            <a:br>
              <a:rPr lang="en-US" sz="5400" b="1" dirty="0">
                <a:effectLst>
                  <a:outerShdw blurRad="38100" dist="38100" dir="2700000" algn="tl">
                    <a:srgbClr val="000000">
                      <a:alpha val="43137"/>
                    </a:srgbClr>
                  </a:outerShdw>
                </a:effectLst>
                <a:latin typeface="+mn-lt"/>
                <a:ea typeface="+mn-ea"/>
                <a:cs typeface="+mn-cs"/>
              </a:rPr>
            </a:br>
            <a:endParaRPr lang="x-none" sz="5400" b="1" dirty="0">
              <a:effectLst>
                <a:outerShdw blurRad="38100" dist="38100" dir="2700000" algn="tl">
                  <a:srgbClr val="000000">
                    <a:alpha val="43137"/>
                  </a:srgbClr>
                </a:outerShdw>
              </a:effectLst>
              <a:latin typeface="+mn-lt"/>
              <a:ea typeface="+mn-ea"/>
              <a:cs typeface="+mn-cs"/>
            </a:endParaRPr>
          </a:p>
        </p:txBody>
      </p:sp>
      <p:sp>
        <p:nvSpPr>
          <p:cNvPr id="5" name="Text Placeholder 1"/>
          <p:cNvSpPr txBox="1">
            <a:spLocks/>
          </p:cNvSpPr>
          <p:nvPr/>
        </p:nvSpPr>
        <p:spPr>
          <a:xfrm>
            <a:off x="0" y="2818639"/>
            <a:ext cx="13573125" cy="3950163"/>
          </a:xfrm>
          <a:prstGeom prst="rect">
            <a:avLst/>
          </a:prstGeom>
        </p:spPr>
        <p:txBody>
          <a:bodyPr vert="horz" lIns="96698" tIns="48349" rIns="96698" bIns="48349" rtlCol="0">
            <a:noAutofit/>
          </a:bodyPr>
          <a:lstStyle>
            <a:lvl1pPr marL="362617" indent="-362617" algn="l" defTabSz="966978"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1pPr>
            <a:lvl2pPr marL="785670" indent="-302181" algn="l" defTabSz="966978"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08723" indent="-241745" algn="l" defTabSz="96697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3pPr>
            <a:lvl4pPr marL="1692212"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75701"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59190"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42679"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26168"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09657"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pPr marL="914400" indent="-914400">
              <a:buFont typeface="+mj-lt"/>
              <a:buAutoNum type="alphaUcPeriod"/>
            </a:pPr>
            <a:r>
              <a:rPr lang="en-US" sz="4000" dirty="0"/>
              <a:t>Tell the nurse to tell the relative that you left early.</a:t>
            </a:r>
          </a:p>
          <a:p>
            <a:pPr marL="914400" indent="-914400">
              <a:buFont typeface="+mj-lt"/>
              <a:buAutoNum type="alphaUcPeriod"/>
            </a:pPr>
            <a:r>
              <a:rPr lang="en-US" sz="4000" dirty="0"/>
              <a:t>Tell the relative everything about your patient condition.</a:t>
            </a:r>
          </a:p>
          <a:p>
            <a:pPr marL="914400" indent="-914400">
              <a:buFont typeface="+mj-lt"/>
              <a:buAutoNum type="alphaUcPeriod"/>
            </a:pPr>
            <a:r>
              <a:rPr lang="en-US" sz="4000" dirty="0"/>
              <a:t>Tell the relative that the patient's condition can be easily cured with some medications.</a:t>
            </a:r>
          </a:p>
          <a:p>
            <a:pPr marL="914400" indent="-914400">
              <a:buFont typeface="+mj-lt"/>
              <a:buAutoNum type="alphaUcPeriod"/>
            </a:pPr>
            <a:r>
              <a:rPr lang="en-US" sz="4000" dirty="0"/>
              <a:t>Let the relative talk and revile why he's angry.</a:t>
            </a:r>
          </a:p>
          <a:p>
            <a:endParaRPr lang="x-none" sz="1200" dirty="0"/>
          </a:p>
        </p:txBody>
      </p:sp>
    </p:spTree>
    <p:extLst>
      <p:ext uri="{BB962C8B-B14F-4D97-AF65-F5344CB8AC3E}">
        <p14:creationId xmlns:p14="http://schemas.microsoft.com/office/powerpoint/2010/main" val="1382762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78657" y="-47972"/>
            <a:ext cx="12215813" cy="1200150"/>
          </a:xfrm>
        </p:spPr>
        <p:txBody>
          <a:bodyPr/>
          <a:lstStyle/>
          <a:p>
            <a:r>
              <a:rPr lang="en-GB" dirty="0"/>
              <a:t>Quiz(3)</a:t>
            </a:r>
          </a:p>
        </p:txBody>
      </p:sp>
      <p:sp>
        <p:nvSpPr>
          <p:cNvPr id="3" name="Title 2"/>
          <p:cNvSpPr txBox="1">
            <a:spLocks/>
          </p:cNvSpPr>
          <p:nvPr/>
        </p:nvSpPr>
        <p:spPr>
          <a:xfrm>
            <a:off x="1" y="1295400"/>
            <a:ext cx="13573124" cy="1370045"/>
          </a:xfrm>
          <a:prstGeom prst="rect">
            <a:avLst/>
          </a:prstGeom>
        </p:spPr>
        <p:txBody>
          <a:bodyPr vert="horz" lIns="96698" tIns="48349" rIns="96698" bIns="48349" rtlCol="0" anchor="ctr">
            <a:noAutofit/>
          </a:bodyPr>
          <a:lstStyle>
            <a:lvl1pPr algn="ctr" defTabSz="966978" rtl="0" eaLnBrk="1" latinLnBrk="0" hangingPunct="1">
              <a:spcBef>
                <a:spcPct val="0"/>
              </a:spcBef>
              <a:buNone/>
              <a:defRPr sz="4700" kern="1200">
                <a:solidFill>
                  <a:schemeClr val="tx1"/>
                </a:solidFill>
                <a:latin typeface="+mj-lt"/>
                <a:ea typeface="+mj-ea"/>
                <a:cs typeface="+mj-cs"/>
              </a:defRPr>
            </a:lvl1pPr>
          </a:lstStyle>
          <a:p>
            <a:pPr algn="just"/>
            <a:r>
              <a:rPr lang="en-US" sz="5400" b="1" dirty="0">
                <a:effectLst>
                  <a:outerShdw blurRad="38100" dist="38100" dir="2700000" algn="tl">
                    <a:srgbClr val="000000">
                      <a:alpha val="43137"/>
                    </a:srgbClr>
                  </a:outerShdw>
                </a:effectLst>
                <a:latin typeface="+mn-lt"/>
                <a:ea typeface="+mn-ea"/>
                <a:cs typeface="+mn-cs"/>
              </a:rPr>
              <a:t>A pregnant patient comes worried that her baby isn't moving; U/S shows no heart beat:</a:t>
            </a:r>
            <a:br>
              <a:rPr lang="en-US" sz="2000" dirty="0"/>
            </a:br>
            <a:endParaRPr lang="x-none" sz="2000" dirty="0"/>
          </a:p>
        </p:txBody>
      </p:sp>
      <p:sp>
        <p:nvSpPr>
          <p:cNvPr id="4" name="Text Placeholder 1"/>
          <p:cNvSpPr txBox="1">
            <a:spLocks/>
          </p:cNvSpPr>
          <p:nvPr/>
        </p:nvSpPr>
        <p:spPr>
          <a:xfrm>
            <a:off x="-54197" y="2743200"/>
            <a:ext cx="13627322" cy="3758141"/>
          </a:xfrm>
          <a:prstGeom prst="rect">
            <a:avLst/>
          </a:prstGeom>
        </p:spPr>
        <p:txBody>
          <a:bodyPr vert="horz" lIns="96698" tIns="48349" rIns="96698" bIns="48349" rtlCol="0">
            <a:normAutofit lnSpcReduction="10000"/>
          </a:bodyPr>
          <a:lstStyle>
            <a:lvl1pPr marL="362617" indent="-362617" algn="l" defTabSz="966978"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1pPr>
            <a:lvl2pPr marL="785670" indent="-302181" algn="l" defTabSz="966978"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08723" indent="-241745" algn="l" defTabSz="96697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3pPr>
            <a:lvl4pPr marL="1692212"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75701"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59190"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42679"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26168"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09657" indent="-241745" algn="l" defTabSz="966978"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pPr marL="742950" indent="-742950">
              <a:buFont typeface="+mj-lt"/>
              <a:buAutoNum type="alphaUcPeriod"/>
            </a:pPr>
            <a:r>
              <a:rPr lang="en-US" sz="3800" dirty="0"/>
              <a:t>a. Ask the patient if she understands what "absent heart beat on US" means.</a:t>
            </a:r>
          </a:p>
          <a:p>
            <a:pPr marL="742950" indent="-742950">
              <a:buFont typeface="+mj-lt"/>
              <a:buAutoNum type="alphaUcPeriod"/>
            </a:pPr>
            <a:r>
              <a:rPr lang="en-US" sz="3800" dirty="0"/>
              <a:t>Tell her that most probably the US technician pushed violently against her abdomen.</a:t>
            </a:r>
          </a:p>
          <a:p>
            <a:pPr marL="742950" indent="-742950">
              <a:buFont typeface="+mj-lt"/>
              <a:buAutoNum type="alphaUcPeriod"/>
            </a:pPr>
            <a:r>
              <a:rPr lang="en-US" sz="3800" dirty="0"/>
              <a:t>Ask the patient if she's fallen down the stares or wasn't careful with the pregnancy.</a:t>
            </a:r>
          </a:p>
          <a:p>
            <a:endParaRPr lang="x-none" dirty="0"/>
          </a:p>
        </p:txBody>
      </p:sp>
    </p:spTree>
    <p:extLst>
      <p:ext uri="{BB962C8B-B14F-4D97-AF65-F5344CB8AC3E}">
        <p14:creationId xmlns:p14="http://schemas.microsoft.com/office/powerpoint/2010/main" val="2645582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21866" y="288082"/>
            <a:ext cx="12215813" cy="1200150"/>
          </a:xfrm>
        </p:spPr>
        <p:txBody>
          <a:bodyPr/>
          <a:lstStyle/>
          <a:p>
            <a:r>
              <a:rPr lang="en-GB" dirty="0"/>
              <a:t>Quiz(4)</a:t>
            </a:r>
          </a:p>
        </p:txBody>
      </p:sp>
      <p:sp>
        <p:nvSpPr>
          <p:cNvPr id="7" name="Text Placeholder 1"/>
          <p:cNvSpPr>
            <a:spLocks noGrp="1"/>
          </p:cNvSpPr>
          <p:nvPr/>
        </p:nvSpPr>
        <p:spPr>
          <a:xfrm>
            <a:off x="1" y="3079095"/>
            <a:ext cx="13537793" cy="3034630"/>
          </a:xfrm>
          <a:prstGeom prst="rect">
            <a:avLst/>
          </a:prstGeom>
        </p:spPr>
        <p:txBody>
          <a:bodyPr vert="horz" lIns="96698" tIns="48349" rIns="96698" bIns="48349" rtlCol="0">
            <a:normAutofit fontScale="77500" lnSpcReduction="20000"/>
          </a:bodyPr>
          <a:lstStyle/>
          <a:p>
            <a:pPr marL="742950" indent="-742950">
              <a:spcBef>
                <a:spcPct val="20000"/>
              </a:spcBef>
              <a:buFont typeface="+mj-lt"/>
              <a:buAutoNum type="alphaUcPeriod"/>
            </a:pPr>
            <a:r>
              <a:rPr lang="en-US" sz="3800" dirty="0"/>
              <a:t>Maintain eye contact while delivering the news. </a:t>
            </a:r>
          </a:p>
          <a:p>
            <a:pPr marL="742950" indent="-742950">
              <a:spcBef>
                <a:spcPct val="20000"/>
              </a:spcBef>
              <a:buFont typeface="+mj-lt"/>
              <a:buAutoNum type="alphaUcPeriod"/>
            </a:pPr>
            <a:r>
              <a:rPr lang="en-US" sz="3800" dirty="0"/>
              <a:t>Ask the parents "Do you have any questions or concerns regarding Khalid's condition?</a:t>
            </a:r>
          </a:p>
          <a:p>
            <a:pPr marL="742950" indent="-742950">
              <a:spcBef>
                <a:spcPct val="20000"/>
              </a:spcBef>
              <a:buFont typeface="+mj-lt"/>
              <a:buAutoNum type="alphaUcPeriod"/>
            </a:pPr>
            <a:r>
              <a:rPr lang="en-US" sz="3800" dirty="0"/>
              <a:t>“Write down the diagnosis and treatment options.</a:t>
            </a:r>
          </a:p>
          <a:p>
            <a:pPr marL="742950" indent="-742950">
              <a:spcBef>
                <a:spcPct val="20000"/>
              </a:spcBef>
              <a:buFont typeface="+mj-lt"/>
              <a:buAutoNum type="alphaUcPeriod"/>
            </a:pPr>
            <a:r>
              <a:rPr lang="en-US" sz="3800" dirty="0"/>
              <a:t> Tell them about DSCA and provide them with the website </a:t>
            </a:r>
            <a:r>
              <a:rPr lang="en-US" sz="3800" dirty="0" err="1"/>
              <a:t>information.Tell</a:t>
            </a:r>
            <a:r>
              <a:rPr lang="en-US" sz="3800" dirty="0"/>
              <a:t> them "Your baby has a mental condition that'll make him handicapped and it's going to make your life and his very difficult"</a:t>
            </a:r>
          </a:p>
          <a:p>
            <a:pPr marL="742950" indent="-742950">
              <a:spcBef>
                <a:spcPct val="20000"/>
              </a:spcBef>
              <a:buFont typeface="+mj-lt"/>
              <a:buAutoNum type="alphaUcPeriod"/>
            </a:pPr>
            <a:endParaRPr lang="ar-SA" sz="3800" dirty="0"/>
          </a:p>
        </p:txBody>
      </p:sp>
      <p:sp>
        <p:nvSpPr>
          <p:cNvPr id="8" name="Title 2"/>
          <p:cNvSpPr>
            <a:spLocks noGrp="1"/>
          </p:cNvSpPr>
          <p:nvPr/>
        </p:nvSpPr>
        <p:spPr>
          <a:xfrm>
            <a:off x="1" y="2167295"/>
            <a:ext cx="13537794" cy="1001107"/>
          </a:xfrm>
          <a:prstGeom prst="rect">
            <a:avLst/>
          </a:prstGeom>
        </p:spPr>
        <p:txBody>
          <a:bodyPr vert="horz" anchor="b">
            <a:noAutofit/>
          </a:bodyPr>
          <a:lstStyle>
            <a:lvl1pPr algn="l" rtl="1" eaLnBrk="1" latinLnBrk="0" hangingPunct="1">
              <a:spcBef>
                <a:spcPct val="0"/>
              </a:spcBef>
              <a:buNone/>
              <a:defRPr sz="4400" b="0" kern="1200" cap="none">
                <a:solidFill>
                  <a:srgbClr val="FFFFFF"/>
                </a:solidFill>
                <a:latin typeface="+mj-lt"/>
                <a:ea typeface="+mj-ea"/>
                <a:cs typeface="+mj-cs"/>
              </a:defRPr>
            </a:lvl1pPr>
            <a:extLst/>
          </a:lstStyle>
          <a:p>
            <a:r>
              <a:rPr lang="en-US" sz="4000" dirty="0">
                <a:solidFill>
                  <a:schemeClr val="tx1"/>
                </a:solidFill>
                <a:effectLst>
                  <a:outerShdw blurRad="38100" dist="38100" dir="2700000" algn="tl">
                    <a:srgbClr val="000000">
                      <a:alpha val="43137"/>
                    </a:srgbClr>
                  </a:outerShdw>
                </a:effectLst>
              </a:rPr>
              <a:t>You're about to tell a couple that their baby has Down Syndrome. What wouldn't you do:</a:t>
            </a:r>
            <a:br>
              <a:rPr lang="en-US" sz="4000" dirty="0">
                <a:solidFill>
                  <a:schemeClr val="tx1"/>
                </a:solidFill>
                <a:effectLst>
                  <a:outerShdw blurRad="38100" dist="38100" dir="2700000" algn="tl">
                    <a:srgbClr val="000000">
                      <a:alpha val="43137"/>
                    </a:srgbClr>
                  </a:outerShdw>
                </a:effectLst>
              </a:rPr>
            </a:br>
            <a:endParaRPr lang="ar-SA" sz="40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5582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65882" y="288082"/>
            <a:ext cx="12215813" cy="1200150"/>
          </a:xfrm>
        </p:spPr>
        <p:txBody>
          <a:bodyPr/>
          <a:lstStyle/>
          <a:p>
            <a:r>
              <a:rPr lang="en-GB" dirty="0"/>
              <a:t>Quiz(5)</a:t>
            </a:r>
          </a:p>
        </p:txBody>
      </p:sp>
      <p:sp>
        <p:nvSpPr>
          <p:cNvPr id="3" name="TextBox 2"/>
          <p:cNvSpPr txBox="1"/>
          <p:nvPr/>
        </p:nvSpPr>
        <p:spPr>
          <a:xfrm>
            <a:off x="0" y="1296194"/>
            <a:ext cx="13177464" cy="5647700"/>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according to survey  that was conducted in Riyadh 2009, what was the percentage of participant want detailed information about the disease</a:t>
            </a:r>
            <a:r>
              <a:rPr lang="en-US" sz="5400" b="1" dirty="0">
                <a:effectLst>
                  <a:outerShdw blurRad="38100" dist="38100" dir="2700000" algn="tl">
                    <a:srgbClr val="000000">
                      <a:alpha val="43137"/>
                    </a:srgbClr>
                  </a:outerShdw>
                </a:effectLst>
              </a:rPr>
              <a:t>?</a:t>
            </a:r>
          </a:p>
          <a:p>
            <a:pPr marL="914400" indent="-914400">
              <a:spcBef>
                <a:spcPct val="20000"/>
              </a:spcBef>
              <a:buFont typeface="+mj-lt"/>
              <a:buAutoNum type="alphaUcPeriod"/>
            </a:pPr>
            <a:r>
              <a:rPr lang="en-US" sz="4000" dirty="0"/>
              <a:t>a-59%</a:t>
            </a:r>
          </a:p>
          <a:p>
            <a:pPr marL="914400" indent="-914400">
              <a:spcBef>
                <a:spcPct val="20000"/>
              </a:spcBef>
              <a:buFont typeface="+mj-lt"/>
              <a:buAutoNum type="alphaUcPeriod"/>
            </a:pPr>
            <a:r>
              <a:rPr lang="en-US" sz="4000" dirty="0"/>
              <a:t>b-88%</a:t>
            </a:r>
          </a:p>
          <a:p>
            <a:pPr marL="914400" indent="-914400">
              <a:spcBef>
                <a:spcPct val="20000"/>
              </a:spcBef>
              <a:buFont typeface="+mj-lt"/>
              <a:buAutoNum type="alphaUcPeriod"/>
            </a:pPr>
            <a:r>
              <a:rPr lang="en-US" sz="4000" dirty="0"/>
              <a:t>c-71% </a:t>
            </a:r>
          </a:p>
          <a:p>
            <a:pPr marL="914400" indent="-914400">
              <a:spcBef>
                <a:spcPct val="20000"/>
              </a:spcBef>
              <a:buFont typeface="+mj-lt"/>
              <a:buAutoNum type="alphaUcPeriod"/>
            </a:pPr>
            <a:r>
              <a:rPr lang="en-US" sz="4000" dirty="0"/>
              <a:t>d-43%</a:t>
            </a:r>
          </a:p>
          <a:p>
            <a:endParaRPr lang="en-US" dirty="0"/>
          </a:p>
        </p:txBody>
      </p:sp>
    </p:spTree>
    <p:extLst>
      <p:ext uri="{BB962C8B-B14F-4D97-AF65-F5344CB8AC3E}">
        <p14:creationId xmlns:p14="http://schemas.microsoft.com/office/powerpoint/2010/main" val="2645582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1849606"/>
            <a:ext cx="13573125" cy="3046988"/>
          </a:xfrm>
          <a:prstGeom prst="rect">
            <a:avLst/>
          </a:prstGeom>
        </p:spPr>
        <p:txBody>
          <a:bodyPr wrap="square">
            <a:spAutoFit/>
          </a:bodyPr>
          <a:lstStyle/>
          <a:p>
            <a:pPr algn="ctr"/>
            <a:r>
              <a:rPr lang="ar-SA" sz="4800" b="1" dirty="0">
                <a:effectLst>
                  <a:outerShdw blurRad="38100" dist="38100" dir="2700000" algn="tl">
                    <a:srgbClr val="000000">
                      <a:alpha val="43137"/>
                    </a:srgbClr>
                  </a:outerShdw>
                </a:effectLst>
              </a:rPr>
              <a:t>قال رسول الله صلى الله عليه وسلم:</a:t>
            </a:r>
          </a:p>
          <a:p>
            <a:pPr algn="ctr"/>
            <a:r>
              <a:rPr lang="ar-SA" sz="4800" b="1" dirty="0">
                <a:effectLst>
                  <a:outerShdw blurRad="38100" dist="38100" dir="2700000" algn="tl">
                    <a:srgbClr val="000000">
                      <a:alpha val="43137"/>
                    </a:srgbClr>
                  </a:outerShdw>
                </a:effectLst>
              </a:rPr>
              <a:t>(( عجبا لأمر المؤمن إن أمره كله له خير وليس ذلك إلا للمؤمن: إن أصابته سراء شكر فكان خيرا له، وإن أصابته ضراء صبر فكان خيرا له)) رواه مسلم</a:t>
            </a:r>
          </a:p>
        </p:txBody>
      </p:sp>
    </p:spTree>
    <p:extLst>
      <p:ext uri="{BB962C8B-B14F-4D97-AF65-F5344CB8AC3E}">
        <p14:creationId xmlns:p14="http://schemas.microsoft.com/office/powerpoint/2010/main" val="484814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12894469" cy="1200150"/>
          </a:xfrm>
        </p:spPr>
        <p:txBody>
          <a:bodyPr/>
          <a:lstStyle/>
          <a:p>
            <a:pPr marL="604361" indent="-604361" algn="l">
              <a:buFont typeface="Wingdings" panose="05000000000000000000" pitchFamily="2" charset="2"/>
              <a:buChar char="v"/>
            </a:pPr>
            <a:r>
              <a:rPr lang="en-GB" dirty="0"/>
              <a:t>Definition of bad news </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0527" y="46855"/>
            <a:ext cx="4809910" cy="1313498"/>
          </a:xfrm>
          <a:prstGeom prst="rect">
            <a:avLst/>
          </a:prstGeom>
          <a:ln>
            <a:noFill/>
          </a:ln>
          <a:effectLst>
            <a:softEdge rad="112500"/>
          </a:effectLst>
        </p:spPr>
      </p:pic>
      <p:sp>
        <p:nvSpPr>
          <p:cNvPr id="5" name="مستطيل 4"/>
          <p:cNvSpPr/>
          <p:nvPr/>
        </p:nvSpPr>
        <p:spPr>
          <a:xfrm>
            <a:off x="14440" y="1417822"/>
            <a:ext cx="13573125" cy="5637620"/>
          </a:xfrm>
          <a:prstGeom prst="rect">
            <a:avLst/>
          </a:prstGeom>
          <a:ln>
            <a:solidFill>
              <a:schemeClr val="bg1">
                <a:lumMod val="65000"/>
              </a:schemeClr>
            </a:solidFill>
          </a:ln>
          <a:scene3d>
            <a:camera prst="orthographicFront"/>
            <a:lightRig rig="threePt" dir="t"/>
          </a:scene3d>
          <a:sp3d>
            <a:bevelT prst="slope"/>
          </a:sp3d>
        </p:spPr>
        <p:txBody>
          <a:bodyPr wrap="square" lIns="96698" tIns="48349" rIns="96698" bIns="48349">
            <a:spAutoFit/>
          </a:bodyPr>
          <a:lstStyle/>
          <a:p>
            <a:pPr marL="362617" indent="-362617" algn="just">
              <a:buFont typeface="Wingdings" panose="05000000000000000000" pitchFamily="2" charset="2"/>
              <a:buChar char="q"/>
            </a:pPr>
            <a:endParaRPr lang="en-GB" sz="3600" dirty="0"/>
          </a:p>
          <a:p>
            <a:pPr marL="457200" indent="-457200">
              <a:buFont typeface="Wingdings" panose="05000000000000000000" pitchFamily="2" charset="2"/>
              <a:buChar char="q"/>
            </a:pPr>
            <a:r>
              <a:rPr lang="en-GB" sz="3600" dirty="0">
                <a:solidFill>
                  <a:srgbClr val="8E0000"/>
                </a:solidFill>
              </a:rPr>
              <a:t>Any news that drastically and negatively alters the patients view towards his future.”</a:t>
            </a:r>
            <a:r>
              <a:rPr lang="en-GB" sz="1800" i="1" dirty="0" err="1"/>
              <a:t>Buckman</a:t>
            </a:r>
            <a:r>
              <a:rPr lang="en-GB" sz="1800" i="1" dirty="0"/>
              <a:t> R. BMJ1984</a:t>
            </a:r>
          </a:p>
          <a:p>
            <a:pPr marL="362617" indent="-362617" algn="just">
              <a:buFont typeface="Wingdings" panose="05000000000000000000" pitchFamily="2" charset="2"/>
              <a:buChar char="q"/>
            </a:pPr>
            <a:endParaRPr lang="en-GB" sz="3600" dirty="0"/>
          </a:p>
          <a:p>
            <a:pPr marL="362617" indent="-362617" algn="just">
              <a:buFont typeface="Wingdings" panose="05000000000000000000" pitchFamily="2" charset="2"/>
              <a:buChar char="q"/>
            </a:pPr>
            <a:r>
              <a:rPr lang="en-GB" sz="3600" dirty="0"/>
              <a:t>"Bad news" has been defined as any information which adversely and seriously affects an individual's view of his or her future; whether news is bad or not can only be in the eye of the beholder. The news may be cancer but it may equally be Parkinson's disease, rheumatoid arthritis, schizophrenia, psoriasis, diabetes or any other life-altering disease.</a:t>
            </a:r>
          </a:p>
        </p:txBody>
      </p:sp>
    </p:spTree>
    <p:extLst>
      <p:ext uri="{BB962C8B-B14F-4D97-AF65-F5344CB8AC3E}">
        <p14:creationId xmlns:p14="http://schemas.microsoft.com/office/powerpoint/2010/main" val="264558218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3540</TotalTime>
  <Words>2174</Words>
  <Application>Microsoft Office PowerPoint</Application>
  <PresentationFormat>Custom</PresentationFormat>
  <Paragraphs>256</Paragraphs>
  <Slides>37</Slides>
  <Notes>0</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Agency FB</vt:lpstr>
      <vt:lpstr>Arial</vt:lpstr>
      <vt:lpstr>Arial Narrow</vt:lpstr>
      <vt:lpstr>Calibri</vt:lpstr>
      <vt:lpstr>Centaur</vt:lpstr>
      <vt:lpstr>Times New Roman</vt:lpstr>
      <vt:lpstr>Wingdings</vt:lpstr>
      <vt:lpstr>نسق Office</vt:lpstr>
      <vt:lpstr>PowerPoint Presentation</vt:lpstr>
      <vt:lpstr>Objectives:</vt:lpstr>
      <vt:lpstr>Quiz(1)</vt:lpstr>
      <vt:lpstr>Quiz(2)</vt:lpstr>
      <vt:lpstr>Quiz(3)</vt:lpstr>
      <vt:lpstr>Quiz(4)</vt:lpstr>
      <vt:lpstr>Quiz(5)</vt:lpstr>
      <vt:lpstr>PowerPoint Presentation</vt:lpstr>
      <vt:lpstr>Definition of bad news </vt:lpstr>
      <vt:lpstr>PowerPoint Presentation</vt:lpstr>
      <vt:lpstr>Methods of breaking bad news </vt:lpstr>
      <vt:lpstr>PowerPoint Presentation</vt:lpstr>
      <vt:lpstr>PowerPoint Presentation</vt:lpstr>
      <vt:lpstr>PowerPoint Presentation</vt:lpstr>
      <vt:lpstr> Setting </vt:lpstr>
      <vt:lpstr>PowerPoint Presentation</vt:lpstr>
      <vt:lpstr>PowerPoint Presentation</vt:lpstr>
      <vt:lpstr>PowerPoint Presentation</vt:lpstr>
      <vt:lpstr>PowerPoint Presentation</vt:lpstr>
      <vt:lpstr>Balancing Truth and Hope</vt:lpstr>
      <vt:lpstr>PowerPoint Presentation</vt:lpstr>
      <vt:lpstr>WHATI IS PREIMARY CARE ? </vt:lpstr>
      <vt:lpstr>Role of primary care physician in BBN  </vt:lpstr>
      <vt:lpstr>PowerPoint Presentation</vt:lpstr>
      <vt:lpstr>PowerPoint Presentation</vt:lpstr>
      <vt:lpstr>PowerPoint Presentation</vt:lpstr>
      <vt:lpstr>Case scenario </vt:lpstr>
      <vt:lpstr>Video:</vt:lpstr>
      <vt:lpstr>Summary </vt:lpstr>
      <vt:lpstr>Quiz(1)</vt:lpstr>
      <vt:lpstr>Quiz(2)</vt:lpstr>
      <vt:lpstr>Quiz(3)</vt:lpstr>
      <vt:lpstr>Quiz(4)</vt:lpstr>
      <vt:lpstr>Quiz(5)</vt:lpstr>
      <vt:lpstr>Questions ?</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Abdurahman M. AL Hassan</dc:creator>
  <cp:lastModifiedBy>satellite</cp:lastModifiedBy>
  <cp:revision>52</cp:revision>
  <dcterms:created xsi:type="dcterms:W3CDTF">2016-10-24T13:26:11Z</dcterms:created>
  <dcterms:modified xsi:type="dcterms:W3CDTF">2016-10-29T20:01:36Z</dcterms:modified>
</cp:coreProperties>
</file>