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6" r:id="rId2"/>
    <p:sldId id="257" r:id="rId3"/>
    <p:sldId id="277" r:id="rId4"/>
    <p:sldId id="278" r:id="rId5"/>
    <p:sldId id="279" r:id="rId6"/>
    <p:sldId id="280" r:id="rId7"/>
    <p:sldId id="281" r:id="rId8"/>
    <p:sldId id="368" r:id="rId9"/>
    <p:sldId id="282" r:id="rId10"/>
    <p:sldId id="261" r:id="rId11"/>
    <p:sldId id="258" r:id="rId12"/>
    <p:sldId id="259" r:id="rId13"/>
    <p:sldId id="260" r:id="rId14"/>
    <p:sldId id="364" r:id="rId15"/>
    <p:sldId id="365" r:id="rId16"/>
    <p:sldId id="366" r:id="rId17"/>
    <p:sldId id="267" r:id="rId18"/>
    <p:sldId id="276" r:id="rId19"/>
    <p:sldId id="262" r:id="rId20"/>
    <p:sldId id="264" r:id="rId21"/>
    <p:sldId id="367" r:id="rId22"/>
    <p:sldId id="270" r:id="rId23"/>
    <p:sldId id="268" r:id="rId24"/>
    <p:sldId id="362" r:id="rId25"/>
    <p:sldId id="266" r:id="rId26"/>
    <p:sldId id="269" r:id="rId27"/>
    <p:sldId id="274" r:id="rId28"/>
    <p:sldId id="272" r:id="rId29"/>
    <p:sldId id="273" r:id="rId30"/>
    <p:sldId id="275" r:id="rId31"/>
    <p:sldId id="283" r:id="rId32"/>
    <p:sldId id="284" r:id="rId33"/>
    <p:sldId id="288" r:id="rId34"/>
    <p:sldId id="308" r:id="rId35"/>
    <p:sldId id="369" r:id="rId36"/>
    <p:sldId id="309" r:id="rId37"/>
    <p:sldId id="310" r:id="rId38"/>
    <p:sldId id="311" r:id="rId39"/>
    <p:sldId id="312" r:id="rId40"/>
    <p:sldId id="314" r:id="rId41"/>
    <p:sldId id="285" r:id="rId42"/>
    <p:sldId id="286" r:id="rId43"/>
    <p:sldId id="289" r:id="rId44"/>
    <p:sldId id="287" r:id="rId45"/>
    <p:sldId id="290" r:id="rId46"/>
    <p:sldId id="291" r:id="rId47"/>
    <p:sldId id="292" r:id="rId48"/>
    <p:sldId id="293" r:id="rId49"/>
    <p:sldId id="294" r:id="rId50"/>
    <p:sldId id="295" r:id="rId51"/>
    <p:sldId id="296" r:id="rId52"/>
    <p:sldId id="297" r:id="rId53"/>
    <p:sldId id="355" r:id="rId54"/>
    <p:sldId id="316" r:id="rId55"/>
    <p:sldId id="317" r:id="rId56"/>
    <p:sldId id="319" r:id="rId57"/>
    <p:sldId id="320" r:id="rId58"/>
    <p:sldId id="370" r:id="rId59"/>
    <p:sldId id="321" r:id="rId60"/>
    <p:sldId id="322" r:id="rId61"/>
    <p:sldId id="323" r:id="rId62"/>
    <p:sldId id="324" r:id="rId63"/>
    <p:sldId id="325" r:id="rId64"/>
    <p:sldId id="326" r:id="rId65"/>
    <p:sldId id="336" r:id="rId66"/>
    <p:sldId id="327" r:id="rId67"/>
    <p:sldId id="328" r:id="rId68"/>
    <p:sldId id="329" r:id="rId69"/>
    <p:sldId id="330" r:id="rId70"/>
    <p:sldId id="331" r:id="rId71"/>
    <p:sldId id="333" r:id="rId72"/>
    <p:sldId id="334" r:id="rId73"/>
    <p:sldId id="335" r:id="rId74"/>
    <p:sldId id="338" r:id="rId75"/>
    <p:sldId id="337" r:id="rId76"/>
    <p:sldId id="371" r:id="rId77"/>
    <p:sldId id="339" r:id="rId78"/>
    <p:sldId id="340" r:id="rId79"/>
    <p:sldId id="344" r:id="rId80"/>
    <p:sldId id="345" r:id="rId81"/>
    <p:sldId id="349" r:id="rId82"/>
    <p:sldId id="346" r:id="rId83"/>
    <p:sldId id="353" r:id="rId84"/>
    <p:sldId id="354" r:id="rId85"/>
    <p:sldId id="356" r:id="rId86"/>
    <p:sldId id="357" r:id="rId87"/>
    <p:sldId id="358" r:id="rId88"/>
    <p:sldId id="359" r:id="rId89"/>
    <p:sldId id="360" r:id="rId90"/>
    <p:sldId id="361" r:id="rId91"/>
    <p:sldId id="313" r:id="rId92"/>
    <p:sldId id="352"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89"/>
    <p:restoredTop sz="95135"/>
  </p:normalViewPr>
  <p:slideViewPr>
    <p:cSldViewPr snapToGrid="0" snapToObjects="1">
      <p:cViewPr>
        <p:scale>
          <a:sx n="73" d="100"/>
          <a:sy n="73" d="100"/>
        </p:scale>
        <p:origin x="856"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F659A-52D1-994F-A2A8-EB58E828BF4F}" type="datetimeFigureOut">
              <a:rPr lang="en-US" smtClean="0"/>
              <a:t>11/10/16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4EB05-21E7-484C-BBD5-6B3C62548795}" type="slidenum">
              <a:rPr lang="en-US" smtClean="0"/>
              <a:t>‹#›</a:t>
            </a:fld>
            <a:endParaRPr lang="en-US"/>
          </a:p>
        </p:txBody>
      </p:sp>
    </p:spTree>
    <p:extLst>
      <p:ext uri="{BB962C8B-B14F-4D97-AF65-F5344CB8AC3E}">
        <p14:creationId xmlns:p14="http://schemas.microsoft.com/office/powerpoint/2010/main" val="14820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EB05-21E7-484C-BBD5-6B3C62548795}" type="slidenum">
              <a:rPr lang="en-US" smtClean="0"/>
              <a:t>20</a:t>
            </a:fld>
            <a:endParaRPr lang="en-US"/>
          </a:p>
        </p:txBody>
      </p:sp>
    </p:spTree>
    <p:extLst>
      <p:ext uri="{BB962C8B-B14F-4D97-AF65-F5344CB8AC3E}">
        <p14:creationId xmlns:p14="http://schemas.microsoft.com/office/powerpoint/2010/main" val="192044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EB05-21E7-484C-BBD5-6B3C62548795}" type="slidenum">
              <a:rPr lang="en-US" smtClean="0"/>
              <a:t>23</a:t>
            </a:fld>
            <a:endParaRPr lang="en-US"/>
          </a:p>
        </p:txBody>
      </p:sp>
    </p:spTree>
    <p:extLst>
      <p:ext uri="{BB962C8B-B14F-4D97-AF65-F5344CB8AC3E}">
        <p14:creationId xmlns:p14="http://schemas.microsoft.com/office/powerpoint/2010/main" val="95735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EB05-21E7-484C-BBD5-6B3C62548795}" type="slidenum">
              <a:rPr lang="en-US" smtClean="0"/>
              <a:t>65</a:t>
            </a:fld>
            <a:endParaRPr lang="en-US"/>
          </a:p>
        </p:txBody>
      </p:sp>
    </p:spTree>
    <p:extLst>
      <p:ext uri="{BB962C8B-B14F-4D97-AF65-F5344CB8AC3E}">
        <p14:creationId xmlns:p14="http://schemas.microsoft.com/office/powerpoint/2010/main" val="155193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EB05-21E7-484C-BBD5-6B3C62548795}" type="slidenum">
              <a:rPr lang="en-US" smtClean="0"/>
              <a:t>66</a:t>
            </a:fld>
            <a:endParaRPr lang="en-US"/>
          </a:p>
        </p:txBody>
      </p:sp>
    </p:spTree>
    <p:extLst>
      <p:ext uri="{BB962C8B-B14F-4D97-AF65-F5344CB8AC3E}">
        <p14:creationId xmlns:p14="http://schemas.microsoft.com/office/powerpoint/2010/main" val="109994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EB05-21E7-484C-BBD5-6B3C62548795}" type="slidenum">
              <a:rPr lang="en-US" smtClean="0"/>
              <a:t>67</a:t>
            </a:fld>
            <a:endParaRPr lang="en-US"/>
          </a:p>
        </p:txBody>
      </p:sp>
    </p:spTree>
    <p:extLst>
      <p:ext uri="{BB962C8B-B14F-4D97-AF65-F5344CB8AC3E}">
        <p14:creationId xmlns:p14="http://schemas.microsoft.com/office/powerpoint/2010/main" val="155117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1CE954-EEEA-AB4F-B246-2544BF5D596E}"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51303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CE954-EEEA-AB4F-B246-2544BF5D596E}"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122289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CE954-EEEA-AB4F-B246-2544BF5D596E}"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180611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CE954-EEEA-AB4F-B246-2544BF5D596E}"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35211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CE954-EEEA-AB4F-B246-2544BF5D596E}"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168366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1CE954-EEEA-AB4F-B246-2544BF5D596E}"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203088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1CE954-EEEA-AB4F-B246-2544BF5D596E}" type="datetimeFigureOut">
              <a:rPr lang="en-US" smtClean="0"/>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98712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1CE954-EEEA-AB4F-B246-2544BF5D596E}" type="datetimeFigureOut">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13242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CE954-EEEA-AB4F-B246-2544BF5D596E}" type="datetimeFigureOut">
              <a:rPr lang="en-US" smtClean="0"/>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40758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CE954-EEEA-AB4F-B246-2544BF5D596E}"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203467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CE954-EEEA-AB4F-B246-2544BF5D596E}"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C5E90-0073-D541-9C12-57368439AA64}" type="slidenum">
              <a:rPr lang="en-US" smtClean="0"/>
              <a:t>‹#›</a:t>
            </a:fld>
            <a:endParaRPr lang="en-US"/>
          </a:p>
        </p:txBody>
      </p:sp>
    </p:spTree>
    <p:extLst>
      <p:ext uri="{BB962C8B-B14F-4D97-AF65-F5344CB8AC3E}">
        <p14:creationId xmlns:p14="http://schemas.microsoft.com/office/powerpoint/2010/main" val="1756330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CE954-EEEA-AB4F-B246-2544BF5D596E}" type="datetimeFigureOut">
              <a:rPr lang="en-US" smtClean="0"/>
              <a:t>11/10/16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C5E90-0073-D541-9C12-57368439AA64}" type="slidenum">
              <a:rPr lang="en-US" smtClean="0"/>
              <a:t>‹#›</a:t>
            </a:fld>
            <a:endParaRPr lang="en-US"/>
          </a:p>
        </p:txBody>
      </p:sp>
    </p:spTree>
    <p:extLst>
      <p:ext uri="{BB962C8B-B14F-4D97-AF65-F5344CB8AC3E}">
        <p14:creationId xmlns:p14="http://schemas.microsoft.com/office/powerpoint/2010/main" val="454519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ncbi.nlm.nih.gov/pmc/articles/PMC4744283/" TargetMode="External"/><Relationship Id="rId4" Type="http://schemas.openxmlformats.org/officeDocument/2006/relationships/hyperlink" Target="http://ijp.sagepub.com/lookup/pmid?view=long&amp;pmid=12489702" TargetMode="External"/><Relationship Id="rId5" Type="http://schemas.openxmlformats.org/officeDocument/2006/relationships/hyperlink" Target="https://www.ncbi.nlm.nih.gov/pmc/articles/PMC3377053/" TargetMode="External"/><Relationship Id="rId6" Type="http://schemas.openxmlformats.org/officeDocument/2006/relationships/hyperlink" Target="http://www.who.int/mental_health/management/depression/who_paper_depression_wfmh_2012.pdf" TargetMode="External"/><Relationship Id="rId7" Type="http://schemas.openxmlformats.org/officeDocument/2006/relationships/hyperlink" Target="http://bmcpsychiatry.biomedcentral.com/articles/10.1186/1471-244X-14-190" TargetMode="External"/><Relationship Id="rId1" Type="http://schemas.openxmlformats.org/officeDocument/2006/relationships/slideLayout" Target="../slideLayouts/slideLayout2.xml"/><Relationship Id="rId2" Type="http://schemas.openxmlformats.org/officeDocument/2006/relationships/hyperlink" Target="http://www.lifesciencesite.com/lsj/life0903/017_9353life0903_128_133.pdf"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83329" y="346567"/>
            <a:ext cx="2812131" cy="77638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0949" y="1535052"/>
            <a:ext cx="12913895" cy="1593182"/>
          </a:xfrm>
        </p:spPr>
        <p:txBody>
          <a:bodyPr>
            <a:noAutofit/>
          </a:bodyPr>
          <a:lstStyle/>
          <a:p>
            <a:r>
              <a:rPr lang="en-US" sz="4800" b="1" dirty="0">
                <a:solidFill>
                  <a:srgbClr val="002060"/>
                </a:solidFill>
              </a:rPr>
              <a:t>Common Psychiatric </a:t>
            </a:r>
            <a:r>
              <a:rPr lang="en-US" sz="4800" b="1" dirty="0" smtClean="0">
                <a:solidFill>
                  <a:srgbClr val="002060"/>
                </a:solidFill>
              </a:rPr>
              <a:t>Problems </a:t>
            </a:r>
            <a:r>
              <a:rPr lang="en-US" sz="4800" b="1" dirty="0">
                <a:solidFill>
                  <a:srgbClr val="002060"/>
                </a:solidFill>
              </a:rPr>
              <a:t>in P</a:t>
            </a:r>
            <a:r>
              <a:rPr lang="en-US" sz="4800" b="1" dirty="0" smtClean="0">
                <a:solidFill>
                  <a:srgbClr val="002060"/>
                </a:solidFill>
              </a:rPr>
              <a:t>rimary </a:t>
            </a:r>
            <a:r>
              <a:rPr lang="en-US" sz="4800" b="1" dirty="0">
                <a:solidFill>
                  <a:srgbClr val="002060"/>
                </a:solidFill>
              </a:rPr>
              <a:t>C</a:t>
            </a:r>
            <a:r>
              <a:rPr lang="en-US" sz="4800" b="1" dirty="0" smtClean="0">
                <a:solidFill>
                  <a:srgbClr val="002060"/>
                </a:solidFill>
              </a:rPr>
              <a:t>are</a:t>
            </a:r>
            <a:endParaRPr lang="en-US" sz="4800" b="1" dirty="0">
              <a:solidFill>
                <a:srgbClr val="002060"/>
              </a:solidFill>
            </a:endParaRPr>
          </a:p>
        </p:txBody>
      </p:sp>
      <p:sp>
        <p:nvSpPr>
          <p:cNvPr id="3" name="Subtitle 2"/>
          <p:cNvSpPr>
            <a:spLocks noGrp="1"/>
          </p:cNvSpPr>
          <p:nvPr>
            <p:ph type="subTitle" idx="1"/>
          </p:nvPr>
        </p:nvSpPr>
        <p:spPr>
          <a:xfrm>
            <a:off x="1223460" y="3137196"/>
            <a:ext cx="9144000" cy="488738"/>
          </a:xfrm>
        </p:spPr>
        <p:txBody>
          <a:bodyPr/>
          <a:lstStyle/>
          <a:p>
            <a:r>
              <a:rPr lang="en-US" b="1" dirty="0" smtClean="0">
                <a:solidFill>
                  <a:srgbClr val="002060"/>
                </a:solidFill>
              </a:rPr>
              <a:t>(Student Led Seminar)</a:t>
            </a:r>
            <a:endParaRPr lang="en-US" b="1" dirty="0">
              <a:solidFill>
                <a:srgbClr val="002060"/>
              </a:solidFill>
            </a:endParaRPr>
          </a:p>
        </p:txBody>
      </p:sp>
      <p:sp>
        <p:nvSpPr>
          <p:cNvPr id="4" name="Rounded Rectangle 3"/>
          <p:cNvSpPr/>
          <p:nvPr/>
        </p:nvSpPr>
        <p:spPr>
          <a:xfrm>
            <a:off x="136273" y="346567"/>
            <a:ext cx="3605631" cy="77597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p:nvPicPr>
        <p:blipFill rotWithShape="1">
          <a:blip r:embed="rId2">
            <a:duotone>
              <a:schemeClr val="accent5">
                <a:shade val="45000"/>
                <a:satMod val="135000"/>
              </a:schemeClr>
              <a:prstClr val="white"/>
            </a:duotone>
            <a:alphaModFix/>
            <a:extLst>
              <a:ext uri="{BEBA8EAE-BF5A-486C-A8C5-ECC9F3942E4B}">
                <a14:imgProps xmlns:a14="http://schemas.microsoft.com/office/drawing/2010/main">
                  <a14:imgLayer r:embed="rId3">
                    <a14:imgEffect>
                      <a14:sharpenSoften amount="36000"/>
                    </a14:imgEffect>
                    <a14:imgEffect>
                      <a14:colorTemperature colorTemp="7328"/>
                    </a14:imgEffect>
                    <a14:imgEffect>
                      <a14:saturation sat="0"/>
                    </a14:imgEffect>
                    <a14:imgEffect>
                      <a14:brightnessContrast bright="-20000" contrast="100000"/>
                    </a14:imgEffect>
                  </a14:imgLayer>
                </a14:imgProps>
              </a:ext>
              <a:ext uri="{28A0092B-C50C-407E-A947-70E740481C1C}">
                <a14:useLocalDpi xmlns:a14="http://schemas.microsoft.com/office/drawing/2010/main" val="0"/>
              </a:ext>
            </a:extLst>
          </a:blip>
          <a:srcRect b="24259"/>
          <a:stretch/>
        </p:blipFill>
        <p:spPr>
          <a:xfrm>
            <a:off x="152148" y="334724"/>
            <a:ext cx="3413125" cy="771772"/>
          </a:xfrm>
          <a:prstGeom prst="rect">
            <a:avLst/>
          </a:prstGeom>
          <a:noFill/>
        </p:spPr>
      </p:pic>
      <p:sp>
        <p:nvSpPr>
          <p:cNvPr id="7" name="TextBox 6"/>
          <p:cNvSpPr txBox="1"/>
          <p:nvPr/>
        </p:nvSpPr>
        <p:spPr>
          <a:xfrm>
            <a:off x="3741904" y="452577"/>
            <a:ext cx="2053556" cy="584775"/>
          </a:xfrm>
          <a:prstGeom prst="rect">
            <a:avLst/>
          </a:prstGeom>
          <a:noFill/>
        </p:spPr>
        <p:txBody>
          <a:bodyPr wrap="square" rtlCol="0">
            <a:spAutoFit/>
          </a:bodyPr>
          <a:lstStyle/>
          <a:p>
            <a:pPr algn="ctr"/>
            <a:r>
              <a:rPr lang="en-US" sz="3200" b="1" dirty="0" smtClean="0">
                <a:solidFill>
                  <a:schemeClr val="bg1"/>
                </a:solidFill>
              </a:rPr>
              <a:t>PHC 2016</a:t>
            </a:r>
            <a:endParaRPr lang="en-US" sz="3200" b="1" dirty="0">
              <a:solidFill>
                <a:schemeClr val="bg1"/>
              </a:solidFill>
            </a:endParaRPr>
          </a:p>
        </p:txBody>
      </p:sp>
      <p:sp>
        <p:nvSpPr>
          <p:cNvPr id="8" name="Rounded Rectangle 7"/>
          <p:cNvSpPr/>
          <p:nvPr/>
        </p:nvSpPr>
        <p:spPr>
          <a:xfrm>
            <a:off x="-171450" y="6329363"/>
            <a:ext cx="12724395" cy="642937"/>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0" name="Rounded Rectangle 9"/>
          <p:cNvSpPr/>
          <p:nvPr/>
        </p:nvSpPr>
        <p:spPr>
          <a:xfrm>
            <a:off x="3879598" y="4152392"/>
            <a:ext cx="4044952" cy="16859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TextBox 10"/>
          <p:cNvSpPr txBox="1"/>
          <p:nvPr/>
        </p:nvSpPr>
        <p:spPr>
          <a:xfrm>
            <a:off x="4160108" y="4256690"/>
            <a:ext cx="3764442" cy="1477328"/>
          </a:xfrm>
          <a:prstGeom prst="rect">
            <a:avLst/>
          </a:prstGeom>
          <a:noFill/>
        </p:spPr>
        <p:txBody>
          <a:bodyPr wrap="square" rtlCol="0">
            <a:spAutoFit/>
          </a:bodyPr>
          <a:lstStyle/>
          <a:p>
            <a:pPr>
              <a:lnSpc>
                <a:spcPct val="150000"/>
              </a:lnSpc>
            </a:pPr>
            <a:r>
              <a:rPr lang="en-US" sz="2000" b="1" dirty="0" smtClean="0">
                <a:solidFill>
                  <a:schemeClr val="bg1"/>
                </a:solidFill>
              </a:rPr>
              <a:t>Abdullah </a:t>
            </a:r>
            <a:r>
              <a:rPr lang="en-US" sz="2000" b="1" dirty="0" err="1" smtClean="0">
                <a:solidFill>
                  <a:schemeClr val="bg1"/>
                </a:solidFill>
              </a:rPr>
              <a:t>Abdlatif</a:t>
            </a:r>
            <a:r>
              <a:rPr lang="en-US" sz="2000" b="1" dirty="0" smtClean="0">
                <a:solidFill>
                  <a:schemeClr val="bg1"/>
                </a:solidFill>
              </a:rPr>
              <a:t> </a:t>
            </a:r>
            <a:r>
              <a:rPr lang="en-US" sz="2000" b="1" dirty="0" err="1" smtClean="0">
                <a:solidFill>
                  <a:schemeClr val="bg1"/>
                </a:solidFill>
              </a:rPr>
              <a:t>Alghaiheb</a:t>
            </a:r>
            <a:endParaRPr lang="en-US" sz="2000" b="1" dirty="0" smtClean="0">
              <a:solidFill>
                <a:schemeClr val="bg1"/>
              </a:solidFill>
            </a:endParaRPr>
          </a:p>
          <a:p>
            <a:pPr>
              <a:lnSpc>
                <a:spcPct val="150000"/>
              </a:lnSpc>
            </a:pPr>
            <a:r>
              <a:rPr lang="en-US" sz="2000" b="1" dirty="0" smtClean="0">
                <a:solidFill>
                  <a:schemeClr val="bg1"/>
                </a:solidFill>
              </a:rPr>
              <a:t>Abdulaziz Mohammed </a:t>
            </a:r>
            <a:r>
              <a:rPr lang="en-US" sz="2000" b="1" dirty="0" err="1" smtClean="0">
                <a:solidFill>
                  <a:schemeClr val="bg1"/>
                </a:solidFill>
              </a:rPr>
              <a:t>Alsudairi</a:t>
            </a:r>
            <a:endParaRPr lang="en-US" sz="2000" b="1" dirty="0" smtClean="0">
              <a:solidFill>
                <a:schemeClr val="bg1"/>
              </a:solidFill>
            </a:endParaRPr>
          </a:p>
          <a:p>
            <a:pPr>
              <a:lnSpc>
                <a:spcPct val="150000"/>
              </a:lnSpc>
            </a:pPr>
            <a:r>
              <a:rPr lang="en-US" sz="2000" b="1" dirty="0" smtClean="0">
                <a:solidFill>
                  <a:schemeClr val="bg1"/>
                </a:solidFill>
              </a:rPr>
              <a:t>Mohammed Fahad </a:t>
            </a:r>
            <a:r>
              <a:rPr lang="en-US" sz="2000" b="1" dirty="0" err="1" smtClean="0">
                <a:solidFill>
                  <a:schemeClr val="bg1"/>
                </a:solidFill>
              </a:rPr>
              <a:t>Binaskar</a:t>
            </a:r>
            <a:endParaRPr lang="en-US" sz="2000" b="1" dirty="0">
              <a:solidFill>
                <a:schemeClr val="bg1"/>
              </a:solidFill>
            </a:endParaRPr>
          </a:p>
        </p:txBody>
      </p:sp>
    </p:spTree>
    <p:extLst>
      <p:ext uri="{BB962C8B-B14F-4D97-AF65-F5344CB8AC3E}">
        <p14:creationId xmlns:p14="http://schemas.microsoft.com/office/powerpoint/2010/main" val="720665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Case scenario:</a:t>
            </a:r>
            <a:endParaRPr lang="en-US" b="1" dirty="0">
              <a:solidFill>
                <a:srgbClr val="002060"/>
              </a:solidFill>
            </a:endParaRPr>
          </a:p>
        </p:txBody>
      </p:sp>
      <p:sp>
        <p:nvSpPr>
          <p:cNvPr id="3" name="Content Placeholder 2"/>
          <p:cNvSpPr>
            <a:spLocks noGrp="1"/>
          </p:cNvSpPr>
          <p:nvPr>
            <p:ph idx="1"/>
          </p:nvPr>
        </p:nvSpPr>
        <p:spPr/>
        <p:txBody>
          <a:bodyPr/>
          <a:lstStyle/>
          <a:p>
            <a:pPr>
              <a:lnSpc>
                <a:spcPct val="150000"/>
              </a:lnSpc>
              <a:tabLst>
                <a:tab pos="7148513" algn="l"/>
              </a:tabLst>
            </a:pPr>
            <a:r>
              <a:rPr lang="en-US" dirty="0"/>
              <a:t>Ms. Amal is a 27-year-old single woman works as a teacher. She has a five-week history of </a:t>
            </a:r>
            <a:r>
              <a:rPr lang="en-US" u="sng" dirty="0">
                <a:solidFill>
                  <a:srgbClr val="FF0000"/>
                </a:solidFill>
              </a:rPr>
              <a:t>low mood</a:t>
            </a:r>
            <a:r>
              <a:rPr lang="en-US" dirty="0"/>
              <a:t>, chest tightness, </a:t>
            </a:r>
            <a:r>
              <a:rPr lang="en-US" u="sng" dirty="0"/>
              <a:t>poor appetite</a:t>
            </a:r>
            <a:r>
              <a:rPr lang="en-US" dirty="0"/>
              <a:t>, </a:t>
            </a:r>
            <a:r>
              <a:rPr lang="en-US" u="sng" dirty="0"/>
              <a:t>disturbed sleep, excessive guilt feelings</a:t>
            </a:r>
            <a:r>
              <a:rPr lang="en-US" dirty="0"/>
              <a:t>, and </a:t>
            </a:r>
            <a:r>
              <a:rPr lang="en-US" u="sng" dirty="0">
                <a:solidFill>
                  <a:srgbClr val="FF0000"/>
                </a:solidFill>
              </a:rPr>
              <a:t>loss of interest in her social activities</a:t>
            </a:r>
            <a:r>
              <a:rPr lang="en-US" dirty="0"/>
              <a:t>. </a:t>
            </a:r>
            <a:r>
              <a:rPr lang="en-US" u="sng" dirty="0"/>
              <a:t>Her father has a history of mood </a:t>
            </a:r>
            <a:r>
              <a:rPr lang="en-US" u="sng" dirty="0" smtClean="0"/>
              <a:t>disorder</a:t>
            </a:r>
            <a:r>
              <a:rPr lang="en-US" dirty="0"/>
              <a:t>. </a:t>
            </a:r>
            <a:endParaRPr lang="en-US" dirty="0" smtClean="0">
              <a:effectLst/>
            </a:endParaRPr>
          </a:p>
          <a:p>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727743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9406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Depression </a:t>
            </a:r>
            <a:endParaRPr lang="en-US" b="1" dirty="0">
              <a:solidFill>
                <a:srgbClr val="002060"/>
              </a:solidFill>
            </a:endParaRPr>
          </a:p>
        </p:txBody>
      </p:sp>
      <p:sp>
        <p:nvSpPr>
          <p:cNvPr id="3" name="Content Placeholder 2"/>
          <p:cNvSpPr>
            <a:spLocks noGrp="1"/>
          </p:cNvSpPr>
          <p:nvPr>
            <p:ph idx="1"/>
          </p:nvPr>
        </p:nvSpPr>
        <p:spPr>
          <a:xfrm>
            <a:off x="838200" y="2071811"/>
            <a:ext cx="10515600" cy="4351338"/>
          </a:xfrm>
        </p:spPr>
        <p:txBody>
          <a:bodyPr/>
          <a:lstStyle/>
          <a:p>
            <a:r>
              <a:rPr lang="en-US" sz="3200" dirty="0" smtClean="0"/>
              <a:t>Is </a:t>
            </a:r>
            <a:r>
              <a:rPr lang="en-US" sz="3200" dirty="0"/>
              <a:t>a mood disorder that causes a persistent feeling of sadness and loss of interest. it affects how you feel, think and behave and can lead to a variety of emotional and physical problems</a:t>
            </a:r>
            <a:r>
              <a:rPr lang="en-US" sz="3200" dirty="0" smtClean="0"/>
              <a:t>.</a:t>
            </a:r>
          </a:p>
          <a:p>
            <a:endParaRPr lang="en-US" dirty="0" smtClean="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978447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Prevalence of Depression </a:t>
            </a:r>
            <a:endParaRPr lang="en-US" b="1"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b="1" dirty="0">
                <a:solidFill>
                  <a:srgbClr val="0070C0"/>
                </a:solidFill>
              </a:rPr>
              <a:t>Females</a:t>
            </a:r>
            <a:r>
              <a:rPr lang="en-US" dirty="0"/>
              <a:t> are more prone to have depression compared to males </a:t>
            </a:r>
            <a:r>
              <a:rPr lang="en-US" dirty="0" smtClean="0">
                <a:solidFill>
                  <a:srgbClr val="FF0000"/>
                </a:solidFill>
              </a:rPr>
              <a:t>2:1.</a:t>
            </a:r>
            <a:endParaRPr lang="en-US" dirty="0">
              <a:solidFill>
                <a:srgbClr val="FF0000"/>
              </a:solidFill>
            </a:endParaRPr>
          </a:p>
          <a:p>
            <a:endParaRPr lang="en-US" dirty="0"/>
          </a:p>
          <a:p>
            <a:r>
              <a:rPr lang="en-US" dirty="0"/>
              <a:t>Depression is </a:t>
            </a:r>
            <a:r>
              <a:rPr lang="en-US" dirty="0">
                <a:solidFill>
                  <a:srgbClr val="FF0000"/>
                </a:solidFill>
              </a:rPr>
              <a:t>more common in </a:t>
            </a:r>
            <a:r>
              <a:rPr lang="en-US" b="1" dirty="0">
                <a:solidFill>
                  <a:srgbClr val="0070C0"/>
                </a:solidFill>
              </a:rPr>
              <a:t>younger </a:t>
            </a:r>
            <a:r>
              <a:rPr lang="en-US" b="1" dirty="0" smtClean="0">
                <a:solidFill>
                  <a:srgbClr val="0070C0"/>
                </a:solidFill>
              </a:rPr>
              <a:t>adults.</a:t>
            </a:r>
            <a:endParaRPr lang="en-US" b="1" dirty="0">
              <a:solidFill>
                <a:srgbClr val="0070C0"/>
              </a:solidFill>
            </a:endParaRPr>
          </a:p>
          <a:p>
            <a:endParaRPr lang="en-US" dirty="0" smtClean="0"/>
          </a:p>
          <a:p>
            <a:r>
              <a:rPr lang="en-US" dirty="0" smtClean="0"/>
              <a:t>Depression is estimated to affect </a:t>
            </a:r>
            <a:r>
              <a:rPr lang="en-US" dirty="0" smtClean="0">
                <a:solidFill>
                  <a:srgbClr val="FF0000"/>
                </a:solidFill>
              </a:rPr>
              <a:t>350 million people </a:t>
            </a:r>
            <a:r>
              <a:rPr lang="en-US" dirty="0" smtClean="0"/>
              <a:t>worldwide (WHO 2012).</a:t>
            </a:r>
          </a:p>
          <a:p>
            <a:endParaRPr lang="en-US" dirty="0" smtClean="0"/>
          </a:p>
          <a:p>
            <a:r>
              <a:rPr lang="en-US" dirty="0" smtClean="0"/>
              <a:t>In a study done on </a:t>
            </a:r>
            <a:r>
              <a:rPr lang="en-US" dirty="0" smtClean="0">
                <a:solidFill>
                  <a:srgbClr val="FF0000"/>
                </a:solidFill>
              </a:rPr>
              <a:t>822</a:t>
            </a:r>
            <a:r>
              <a:rPr lang="en-US" dirty="0" smtClean="0"/>
              <a:t> male patients that attended Primary Health Care Centers, Eastern Saudi Arabia: The overall prevalence of depression was </a:t>
            </a:r>
            <a:r>
              <a:rPr lang="en-US" dirty="0" smtClean="0">
                <a:solidFill>
                  <a:srgbClr val="FF0000"/>
                </a:solidFill>
              </a:rPr>
              <a:t>32.8% </a:t>
            </a:r>
            <a:r>
              <a:rPr lang="en-US" dirty="0" smtClean="0"/>
              <a:t>with mild depression accounting for </a:t>
            </a:r>
            <a:r>
              <a:rPr lang="en-US" dirty="0" smtClean="0">
                <a:solidFill>
                  <a:srgbClr val="FF0000"/>
                </a:solidFill>
              </a:rPr>
              <a:t>22.9%.</a:t>
            </a:r>
          </a:p>
          <a:p>
            <a:endParaRPr lang="en-US" dirty="0" smtClean="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3160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405" y="1251471"/>
            <a:ext cx="10515600" cy="4351338"/>
          </a:xfrm>
        </p:spPr>
        <p:txBody>
          <a:bodyPr/>
          <a:lstStyle/>
          <a:p>
            <a:r>
              <a:rPr lang="en-US" dirty="0"/>
              <a:t>Cross-sectional study was conducted in three large primary care centers in Riyadh .They </a:t>
            </a:r>
            <a:r>
              <a:rPr lang="en-US" dirty="0" smtClean="0"/>
              <a:t>used </a:t>
            </a:r>
            <a:r>
              <a:rPr lang="en-US" dirty="0"/>
              <a:t>Arabic version of </a:t>
            </a:r>
            <a:r>
              <a:rPr lang="en-US" b="1" dirty="0">
                <a:solidFill>
                  <a:srgbClr val="0070C0"/>
                </a:solidFill>
              </a:rPr>
              <a:t>PHQ-2 and </a:t>
            </a:r>
            <a:r>
              <a:rPr lang="en-US" b="1" dirty="0" smtClean="0">
                <a:solidFill>
                  <a:srgbClr val="0070C0"/>
                </a:solidFill>
              </a:rPr>
              <a:t>PHQ-9. </a:t>
            </a:r>
            <a:r>
              <a:rPr lang="en-US" dirty="0"/>
              <a:t>Patients included in the survey analysis were </a:t>
            </a:r>
            <a:r>
              <a:rPr lang="en-US" dirty="0">
                <a:solidFill>
                  <a:srgbClr val="FF0000"/>
                </a:solidFill>
              </a:rPr>
              <a:t>477</a:t>
            </a:r>
            <a:r>
              <a:rPr lang="en-US" dirty="0"/>
              <a:t>. The study found the point-prevalence of screened </a:t>
            </a:r>
            <a:r>
              <a:rPr lang="en-US" dirty="0" smtClean="0"/>
              <a:t>depression (showing signs of depression) </a:t>
            </a:r>
            <a:r>
              <a:rPr lang="en-US" dirty="0"/>
              <a:t>to be </a:t>
            </a:r>
            <a:r>
              <a:rPr lang="en-US" dirty="0">
                <a:solidFill>
                  <a:srgbClr val="FF0000"/>
                </a:solidFill>
              </a:rPr>
              <a:t>49.9%</a:t>
            </a:r>
            <a:r>
              <a:rPr lang="en-US" dirty="0"/>
              <a:t> among the adult visitors to primary healthcare</a:t>
            </a:r>
            <a:r>
              <a:rPr lang="ar-SA" dirty="0" smtClean="0"/>
              <a:t>.</a:t>
            </a:r>
            <a:endParaRPr lang="en-US" dirty="0" smtClean="0"/>
          </a:p>
          <a:p>
            <a:pPr marL="0" indent="0">
              <a:buNone/>
            </a:pPr>
            <a:r>
              <a:rPr lang="en-US" dirty="0" smtClean="0"/>
              <a:t> </a:t>
            </a:r>
          </a:p>
          <a:p>
            <a:r>
              <a:rPr lang="en-US" dirty="0" smtClean="0"/>
              <a:t>Need further exploration of these symptoms .</a:t>
            </a:r>
            <a:endParaRPr lang="en-US" dirty="0"/>
          </a:p>
          <a:p>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77992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846" y="307783"/>
            <a:ext cx="10143461" cy="6358831"/>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092" y="307783"/>
            <a:ext cx="10143461" cy="6358831"/>
          </a:xfrm>
          <a:prstGeom prst="rect">
            <a:avLst/>
          </a:prstGeom>
        </p:spPr>
      </p:pic>
    </p:spTree>
    <p:extLst>
      <p:ext uri="{BB962C8B-B14F-4D97-AF65-F5344CB8AC3E}">
        <p14:creationId xmlns:p14="http://schemas.microsoft.com/office/powerpoint/2010/main" val="1393511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48316"/>
            <a:ext cx="10515600" cy="4647625"/>
          </a:xfrm>
        </p:spPr>
      </p:pic>
    </p:spTree>
    <p:extLst>
      <p:ext uri="{BB962C8B-B14F-4D97-AF65-F5344CB8AC3E}">
        <p14:creationId xmlns:p14="http://schemas.microsoft.com/office/powerpoint/2010/main" val="16910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Causes </a:t>
            </a:r>
            <a:r>
              <a:rPr lang="en-US" b="1" smtClean="0">
                <a:solidFill>
                  <a:srgbClr val="002060"/>
                </a:solidFill>
              </a:rPr>
              <a:t>of Depression</a:t>
            </a:r>
            <a:endParaRPr lang="en-US" b="1" dirty="0">
              <a:solidFill>
                <a:srgbClr val="002060"/>
              </a:solidFill>
            </a:endParaRP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Triangle 6"/>
          <p:cNvSpPr/>
          <p:nvPr/>
        </p:nvSpPr>
        <p:spPr>
          <a:xfrm>
            <a:off x="4325710" y="2850017"/>
            <a:ext cx="3724276" cy="27425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325710" y="1927452"/>
            <a:ext cx="354057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Genetics</a:t>
            </a:r>
            <a:endParaRPr lang="en-US" sz="4000" dirty="0"/>
          </a:p>
        </p:txBody>
      </p:sp>
      <p:sp>
        <p:nvSpPr>
          <p:cNvPr id="9" name="Rounded Rectangle 8"/>
          <p:cNvSpPr/>
          <p:nvPr/>
        </p:nvSpPr>
        <p:spPr>
          <a:xfrm>
            <a:off x="8364310" y="5012872"/>
            <a:ext cx="354057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Psychological</a:t>
            </a:r>
            <a:endParaRPr lang="en-US" sz="4000" dirty="0"/>
          </a:p>
        </p:txBody>
      </p:sp>
      <p:sp>
        <p:nvSpPr>
          <p:cNvPr id="10" name="Rounded Rectangle 9"/>
          <p:cNvSpPr/>
          <p:nvPr/>
        </p:nvSpPr>
        <p:spPr>
          <a:xfrm>
            <a:off x="450396" y="5012872"/>
            <a:ext cx="354057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Biological</a:t>
            </a:r>
            <a:endParaRPr lang="en-US" sz="4000" dirty="0"/>
          </a:p>
        </p:txBody>
      </p:sp>
    </p:spTree>
    <p:extLst>
      <p:ext uri="{BB962C8B-B14F-4D97-AF65-F5344CB8AC3E}">
        <p14:creationId xmlns:p14="http://schemas.microsoft.com/office/powerpoint/2010/main" val="102459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10986" y="1308553"/>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It is a </a:t>
            </a:r>
            <a:r>
              <a:rPr lang="en-US" b="1" dirty="0" smtClean="0">
                <a:solidFill>
                  <a:srgbClr val="FF0000"/>
                </a:solidFill>
              </a:rPr>
              <a:t>Multifactorial disorder</a:t>
            </a:r>
          </a:p>
          <a:p>
            <a:r>
              <a:rPr lang="en-US" b="1" dirty="0" smtClean="0"/>
              <a:t>Previous Abuse.</a:t>
            </a:r>
            <a:r>
              <a:rPr lang="en-US" dirty="0" smtClean="0"/>
              <a:t> </a:t>
            </a:r>
          </a:p>
          <a:p>
            <a:r>
              <a:rPr lang="en-US" b="1" dirty="0" smtClean="0"/>
              <a:t>Certain medications </a:t>
            </a:r>
            <a:r>
              <a:rPr lang="en-US" dirty="0" smtClean="0"/>
              <a:t>(isotretinoin , interferon-alpha, and corticosteroids).</a:t>
            </a:r>
          </a:p>
          <a:p>
            <a:r>
              <a:rPr lang="en-US" b="1" dirty="0" smtClean="0"/>
              <a:t>Death</a:t>
            </a:r>
            <a:r>
              <a:rPr lang="en-US" dirty="0" smtClean="0"/>
              <a:t> or a loss of loved one.</a:t>
            </a:r>
          </a:p>
          <a:p>
            <a:r>
              <a:rPr lang="en-US" b="1" dirty="0" smtClean="0"/>
              <a:t>Major events. </a:t>
            </a:r>
          </a:p>
          <a:p>
            <a:r>
              <a:rPr lang="en-US" b="1" dirty="0" smtClean="0"/>
              <a:t>Social isolation </a:t>
            </a:r>
            <a:r>
              <a:rPr lang="en-US" dirty="0" smtClean="0"/>
              <a:t>due to other mental illnesses.</a:t>
            </a:r>
          </a:p>
          <a:p>
            <a:r>
              <a:rPr lang="en-US" dirty="0" smtClean="0"/>
              <a:t>Sometimes depression co-exists with a </a:t>
            </a:r>
            <a:r>
              <a:rPr lang="en-US" b="1" dirty="0" smtClean="0"/>
              <a:t>major illness </a:t>
            </a:r>
            <a:r>
              <a:rPr lang="en-US" dirty="0" smtClean="0"/>
              <a:t>or may be triggered by another medical condition.</a:t>
            </a:r>
          </a:p>
          <a:p>
            <a:r>
              <a:rPr lang="en-US" b="1" dirty="0" smtClean="0"/>
              <a:t>Substance Abuse</a:t>
            </a:r>
            <a:r>
              <a:rPr lang="en-US" dirty="0" smtClean="0"/>
              <a:t>, nearly 30% of people with substance abuse problems also have major or clinical depression.</a:t>
            </a:r>
          </a:p>
          <a:p>
            <a:endParaRPr lang="en-US" b="1" dirty="0">
              <a:solidFill>
                <a:srgbClr val="FF0000"/>
              </a:solidFill>
            </a:endParaRPr>
          </a:p>
        </p:txBody>
      </p:sp>
      <p:sp>
        <p:nvSpPr>
          <p:cNvPr id="3" name="Rounded Rectangle 2"/>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99451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Clinical features ?</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rgbClr val="FF0000"/>
                </a:solidFill>
              </a:rPr>
              <a:t>1. Low mood. </a:t>
            </a:r>
          </a:p>
          <a:p>
            <a:pPr marL="0" indent="0">
              <a:buNone/>
            </a:pPr>
            <a:r>
              <a:rPr lang="en-US" b="1" dirty="0" smtClean="0">
                <a:solidFill>
                  <a:srgbClr val="FF0000"/>
                </a:solidFill>
              </a:rPr>
              <a:t>2. Loss of interest in pleasurable activities (anhedonia). </a:t>
            </a:r>
          </a:p>
          <a:p>
            <a:pPr marL="0" indent="0">
              <a:buNone/>
            </a:pPr>
            <a:r>
              <a:rPr lang="en-US" dirty="0" smtClean="0"/>
              <a:t>3. Appetite or body weight change (increased or decreased).</a:t>
            </a:r>
            <a:br>
              <a:rPr lang="en-US" dirty="0" smtClean="0"/>
            </a:br>
            <a:r>
              <a:rPr lang="en-US" dirty="0" smtClean="0"/>
              <a:t>4.Insomnia or hypersomnia.</a:t>
            </a:r>
          </a:p>
          <a:p>
            <a:pPr marL="0" indent="0">
              <a:buNone/>
            </a:pPr>
            <a:r>
              <a:rPr lang="en-US" dirty="0" smtClean="0"/>
              <a:t>5. Psychomotor agitation or retardation.</a:t>
            </a:r>
            <a:br>
              <a:rPr lang="en-US" dirty="0" smtClean="0"/>
            </a:br>
            <a:r>
              <a:rPr lang="en-US" dirty="0" smtClean="0"/>
              <a:t>6. Fatigue or loss of energy. </a:t>
            </a:r>
          </a:p>
          <a:p>
            <a:pPr marL="0" indent="0">
              <a:buNone/>
            </a:pPr>
            <a:r>
              <a:rPr lang="en-US" dirty="0" smtClean="0"/>
              <a:t>7. Feelings of worthlessness or excessive guilt. </a:t>
            </a:r>
          </a:p>
          <a:p>
            <a:pPr marL="0" indent="0">
              <a:buNone/>
            </a:pPr>
            <a:r>
              <a:rPr lang="en-US" dirty="0" smtClean="0"/>
              <a:t>8. Diminished concentration. </a:t>
            </a:r>
          </a:p>
          <a:p>
            <a:pPr marL="0" indent="0">
              <a:buNone/>
            </a:pPr>
            <a:r>
              <a:rPr lang="en-US" dirty="0" smtClean="0"/>
              <a:t>9. Recurrent thoughts of death or suicide. </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73417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Objectives:</a:t>
            </a:r>
            <a:endParaRPr lang="en-US" b="1" dirty="0">
              <a:solidFill>
                <a:srgbClr val="002060"/>
              </a:solidFill>
            </a:endParaRPr>
          </a:p>
        </p:txBody>
      </p:sp>
      <p:sp>
        <p:nvSpPr>
          <p:cNvPr id="3" name="Content Placeholder 2"/>
          <p:cNvSpPr>
            <a:spLocks noGrp="1"/>
          </p:cNvSpPr>
          <p:nvPr>
            <p:ph idx="1"/>
          </p:nvPr>
        </p:nvSpPr>
        <p:spPr>
          <a:xfrm>
            <a:off x="838200" y="1690688"/>
            <a:ext cx="10515600" cy="4351338"/>
          </a:xfrm>
        </p:spPr>
        <p:txBody>
          <a:bodyPr>
            <a:normAutofit fontScale="77500" lnSpcReduction="20000"/>
          </a:bodyPr>
          <a:lstStyle/>
          <a:p>
            <a:pPr lvl="0"/>
            <a:r>
              <a:rPr lang="en-US" dirty="0"/>
              <a:t>Highlight the prevalence of anxiety, depression , and </a:t>
            </a:r>
            <a:r>
              <a:rPr lang="en-US" dirty="0" smtClean="0"/>
              <a:t>somatic symptom disorder </a:t>
            </a:r>
            <a:r>
              <a:rPr lang="en-US" dirty="0"/>
              <a:t>in Saudi Arabia</a:t>
            </a:r>
          </a:p>
          <a:p>
            <a:pPr lvl="0"/>
            <a:r>
              <a:rPr lang="en-US" dirty="0"/>
              <a:t>Highlight the </a:t>
            </a:r>
            <a:r>
              <a:rPr lang="en-US" dirty="0" err="1"/>
              <a:t>aetiology</a:t>
            </a:r>
            <a:r>
              <a:rPr lang="en-US" dirty="0"/>
              <a:t> of anxiety, depression and </a:t>
            </a:r>
            <a:r>
              <a:rPr lang="en-US" dirty="0" smtClean="0"/>
              <a:t>somatic symptom disorder </a:t>
            </a:r>
            <a:endParaRPr lang="en-US" dirty="0"/>
          </a:p>
          <a:p>
            <a:pPr lvl="0"/>
            <a:r>
              <a:rPr lang="en-US" dirty="0"/>
              <a:t>Highlight on use of Tricyclic antidepressants and Selective Serotonin Reuptake Inhibitors “SSRI”</a:t>
            </a:r>
          </a:p>
          <a:p>
            <a:pPr lvl="0"/>
            <a:r>
              <a:rPr lang="en-US" dirty="0"/>
              <a:t>Discuss the clinical features and management of anxiety in family medicine setting</a:t>
            </a:r>
          </a:p>
          <a:p>
            <a:pPr lvl="0"/>
            <a:r>
              <a:rPr lang="en-US" dirty="0"/>
              <a:t>Discuss the clinical features and management of depression in family medicine setting</a:t>
            </a:r>
          </a:p>
          <a:p>
            <a:pPr lvl="0"/>
            <a:r>
              <a:rPr lang="en-US" dirty="0"/>
              <a:t>Discuss the clinical features  and management of psycho-somatic illness in family medicine setting</a:t>
            </a:r>
          </a:p>
          <a:p>
            <a:pPr lvl="0"/>
            <a:r>
              <a:rPr lang="en-US" dirty="0"/>
              <a:t>Brief discussion about the role of counseling and psychotherapy in the management of common psychiatric problems in family medicine</a:t>
            </a:r>
          </a:p>
          <a:p>
            <a:pPr lvl="0"/>
            <a:r>
              <a:rPr lang="en-US" dirty="0"/>
              <a:t>When to refer to Psychiatrist</a:t>
            </a:r>
          </a:p>
        </p:txBody>
      </p:sp>
      <p:sp>
        <p:nvSpPr>
          <p:cNvPr id="7" name="Rounded Rectangle 6"/>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091630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a:t>
            </a:r>
            <a:r>
              <a:rPr lang="en-US" dirty="0"/>
              <a:t>5 of the </a:t>
            </a:r>
            <a:r>
              <a:rPr lang="en-US" dirty="0" smtClean="0"/>
              <a:t>previous symptoms </a:t>
            </a:r>
            <a:r>
              <a:rPr lang="en-US" dirty="0"/>
              <a:t>have been present during the same </a:t>
            </a:r>
            <a:r>
              <a:rPr lang="en-US" dirty="0">
                <a:solidFill>
                  <a:srgbClr val="FF0000"/>
                </a:solidFill>
              </a:rPr>
              <a:t>2-week period</a:t>
            </a:r>
            <a:r>
              <a:rPr lang="en-US" dirty="0"/>
              <a:t> and represent a change from previous functioning; at least one of the symptoms is either no.1 or no.2: </a:t>
            </a:r>
            <a:endParaRPr lang="en-US" dirty="0" smtClean="0"/>
          </a:p>
          <a:p>
            <a:r>
              <a:rPr lang="en-US" dirty="0" smtClean="0"/>
              <a:t>Significant </a:t>
            </a:r>
            <a:r>
              <a:rPr lang="en-US" dirty="0"/>
              <a:t>distress or </a:t>
            </a:r>
            <a:r>
              <a:rPr lang="en-US" dirty="0">
                <a:solidFill>
                  <a:srgbClr val="FF0000"/>
                </a:solidFill>
              </a:rPr>
              <a:t>impairment in functioning</a:t>
            </a:r>
            <a:r>
              <a:rPr lang="en-US" dirty="0" smtClean="0"/>
              <a:t>.</a:t>
            </a:r>
            <a:r>
              <a:rPr lang="en-US" dirty="0"/>
              <a:t/>
            </a:r>
            <a:br>
              <a:rPr lang="en-US" dirty="0"/>
            </a:br>
            <a:endParaRPr lang="en-US" dirty="0" smtClean="0"/>
          </a:p>
          <a:p>
            <a:r>
              <a:rPr lang="en-US" dirty="0" smtClean="0"/>
              <a:t>The </a:t>
            </a:r>
            <a:r>
              <a:rPr lang="en-US" dirty="0"/>
              <a:t>symptoms do not meet criteria for a </a:t>
            </a:r>
            <a:r>
              <a:rPr lang="en-US" dirty="0" smtClean="0">
                <a:solidFill>
                  <a:srgbClr val="FF0000"/>
                </a:solidFill>
              </a:rPr>
              <a:t>mixed episode</a:t>
            </a:r>
            <a:r>
              <a:rPr lang="en-US" dirty="0" smtClean="0"/>
              <a:t>.</a:t>
            </a:r>
            <a:r>
              <a:rPr lang="en-US" dirty="0"/>
              <a:t/>
            </a:r>
            <a:br>
              <a:rPr lang="en-US" dirty="0"/>
            </a:br>
            <a:endParaRPr lang="en-US" dirty="0" smtClean="0"/>
          </a:p>
          <a:p>
            <a:r>
              <a:rPr lang="en-US" dirty="0"/>
              <a:t> </a:t>
            </a:r>
            <a:r>
              <a:rPr lang="en-US" dirty="0" smtClean="0"/>
              <a:t>Not </a:t>
            </a:r>
            <a:r>
              <a:rPr lang="en-US" dirty="0"/>
              <a:t>due to </a:t>
            </a:r>
            <a:r>
              <a:rPr lang="en-US" dirty="0">
                <a:solidFill>
                  <a:srgbClr val="FF0000"/>
                </a:solidFill>
              </a:rPr>
              <a:t>substance abuse </a:t>
            </a:r>
            <a:r>
              <a:rPr lang="en-US" dirty="0"/>
              <a:t>, a </a:t>
            </a:r>
            <a:r>
              <a:rPr lang="en-US" dirty="0">
                <a:solidFill>
                  <a:srgbClr val="FF0000"/>
                </a:solidFill>
              </a:rPr>
              <a:t>medication</a:t>
            </a:r>
            <a:r>
              <a:rPr lang="en-US" dirty="0"/>
              <a:t> or a </a:t>
            </a:r>
            <a:r>
              <a:rPr lang="en-US" dirty="0">
                <a:solidFill>
                  <a:srgbClr val="FF0000"/>
                </a:solidFill>
              </a:rPr>
              <a:t>medical condition</a:t>
            </a:r>
            <a:r>
              <a:rPr lang="en-US" dirty="0"/>
              <a:t>(e.g., hypothyroidism) </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Title 1"/>
          <p:cNvSpPr txBox="1">
            <a:spLocks/>
          </p:cNvSpPr>
          <p:nvPr/>
        </p:nvSpPr>
        <p:spPr>
          <a:xfrm>
            <a:off x="932947"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2060"/>
                </a:solidFill>
              </a:rPr>
              <a:t>Major Depressive Disorder</a:t>
            </a:r>
            <a:endParaRPr lang="en-US" b="1" dirty="0">
              <a:solidFill>
                <a:srgbClr val="002060"/>
              </a:solidFill>
            </a:endParaRPr>
          </a:p>
        </p:txBody>
      </p:sp>
    </p:spTree>
    <p:extLst>
      <p:ext uri="{BB962C8B-B14F-4D97-AF65-F5344CB8AC3E}">
        <p14:creationId xmlns:p14="http://schemas.microsoft.com/office/powerpoint/2010/main" val="14551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523" y="0"/>
            <a:ext cx="6559062" cy="6858000"/>
          </a:xfrm>
        </p:spPr>
      </p:pic>
    </p:spTree>
    <p:extLst>
      <p:ext uri="{BB962C8B-B14F-4D97-AF65-F5344CB8AC3E}">
        <p14:creationId xmlns:p14="http://schemas.microsoft.com/office/powerpoint/2010/main" val="1915759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65125"/>
            <a:ext cx="11201400" cy="1325563"/>
          </a:xfrm>
        </p:spPr>
        <p:txBody>
          <a:bodyPr>
            <a:normAutofit/>
          </a:bodyPr>
          <a:lstStyle/>
          <a:p>
            <a:r>
              <a:rPr lang="en-US" b="1" dirty="0" smtClean="0">
                <a:solidFill>
                  <a:srgbClr val="002060"/>
                </a:solidFill>
              </a:rPr>
              <a:t>Dysthymic Disorder (</a:t>
            </a:r>
            <a:r>
              <a:rPr lang="en-US" b="1" dirty="0">
                <a:solidFill>
                  <a:srgbClr val="002060"/>
                </a:solidFill>
              </a:rPr>
              <a:t>Persistent depressive </a:t>
            </a:r>
            <a:r>
              <a:rPr lang="en-US" b="1" dirty="0" smtClean="0">
                <a:solidFill>
                  <a:srgbClr val="002060"/>
                </a:solidFill>
              </a:rPr>
              <a:t>disorder)</a:t>
            </a:r>
            <a:endParaRPr lang="en-US" b="1" dirty="0">
              <a:solidFill>
                <a:srgbClr val="002060"/>
              </a:solidFill>
            </a:endParaRPr>
          </a:p>
        </p:txBody>
      </p:sp>
      <p:sp>
        <p:nvSpPr>
          <p:cNvPr id="3" name="Content Placeholder 2"/>
          <p:cNvSpPr>
            <a:spLocks noGrp="1"/>
          </p:cNvSpPr>
          <p:nvPr>
            <p:ph idx="1"/>
          </p:nvPr>
        </p:nvSpPr>
        <p:spPr>
          <a:xfrm>
            <a:off x="838200" y="2125668"/>
            <a:ext cx="10515600" cy="3417888"/>
          </a:xfrm>
        </p:spPr>
        <p:txBody>
          <a:bodyPr/>
          <a:lstStyle/>
          <a:p>
            <a:r>
              <a:rPr lang="en-US" dirty="0"/>
              <a:t>Dysthymic disorder is a chronic depressed mood that lasts most of the day and presents on most days. </a:t>
            </a:r>
            <a:endParaRPr lang="en-US" dirty="0" smtClean="0"/>
          </a:p>
          <a:p>
            <a:endParaRPr lang="en-US" dirty="0"/>
          </a:p>
          <a:p>
            <a:r>
              <a:rPr lang="en-US" dirty="0"/>
              <a:t>≥ 2 years history of chronic low mood.</a:t>
            </a:r>
            <a:br>
              <a:rPr lang="en-US" dirty="0"/>
            </a:br>
            <a:endParaRPr lang="en-US" dirty="0" smtClean="0"/>
          </a:p>
          <a:p>
            <a:endParaRPr lang="en-US" dirty="0" smtClean="0"/>
          </a:p>
          <a:p>
            <a:r>
              <a:rPr lang="en-US" dirty="0"/>
              <a:t>No remission periods more than two months. </a:t>
            </a:r>
            <a:endParaRPr lang="en-US" dirty="0" smtClean="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1228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Post-partum Depression </a:t>
            </a:r>
          </a:p>
        </p:txBody>
      </p:sp>
      <p:sp>
        <p:nvSpPr>
          <p:cNvPr id="3" name="Content Placeholder 2"/>
          <p:cNvSpPr>
            <a:spLocks noGrp="1"/>
          </p:cNvSpPr>
          <p:nvPr>
            <p:ph idx="1"/>
          </p:nvPr>
        </p:nvSpPr>
        <p:spPr>
          <a:xfrm>
            <a:off x="838200" y="2113452"/>
            <a:ext cx="10515600" cy="3601549"/>
          </a:xfrm>
        </p:spPr>
        <p:txBody>
          <a:bodyPr>
            <a:normAutofit/>
          </a:bodyPr>
          <a:lstStyle/>
          <a:p>
            <a:r>
              <a:rPr lang="en-US" dirty="0" smtClean="0"/>
              <a:t> </a:t>
            </a:r>
            <a:r>
              <a:rPr lang="en-US" dirty="0"/>
              <a:t>About </a:t>
            </a:r>
            <a:r>
              <a:rPr lang="en-US" dirty="0">
                <a:solidFill>
                  <a:srgbClr val="FF0000"/>
                </a:solidFill>
              </a:rPr>
              <a:t>10 - 15 % </a:t>
            </a:r>
            <a:r>
              <a:rPr lang="en-US" dirty="0"/>
              <a:t>recently delivered women develop </a:t>
            </a:r>
            <a:r>
              <a:rPr lang="en-US" dirty="0" smtClean="0"/>
              <a:t>disabling depression </a:t>
            </a:r>
            <a:r>
              <a:rPr lang="en-US" dirty="0"/>
              <a:t>within 6 weeks of childbirth </a:t>
            </a:r>
            <a:r>
              <a:rPr lang="en-US" dirty="0" smtClean="0"/>
              <a:t>.</a:t>
            </a:r>
          </a:p>
          <a:p>
            <a:r>
              <a:rPr lang="en-US" dirty="0" smtClean="0"/>
              <a:t>Which </a:t>
            </a:r>
            <a:r>
              <a:rPr lang="en-US" dirty="0"/>
              <a:t>if not treated may continue for six months or more and cause considerable </a:t>
            </a:r>
            <a:r>
              <a:rPr lang="en-US" dirty="0">
                <a:solidFill>
                  <a:srgbClr val="FF0000"/>
                </a:solidFill>
              </a:rPr>
              <a:t>family disruption</a:t>
            </a:r>
            <a:r>
              <a:rPr lang="en-US" dirty="0" smtClean="0">
                <a:solidFill>
                  <a:srgbClr val="FF0000"/>
                </a:solidFill>
              </a:rPr>
              <a:t>.</a:t>
            </a:r>
          </a:p>
          <a:p>
            <a:r>
              <a:rPr lang="en-US" dirty="0" smtClean="0"/>
              <a:t> </a:t>
            </a:r>
            <a:r>
              <a:rPr lang="en-US" dirty="0"/>
              <a:t>It is associated with increasing age, mixed feelings about the baby, physical problems in the pregnancy and prenatal period, family distress and past psychiatric history. </a:t>
            </a:r>
            <a:endParaRPr lang="en-US" dirty="0" smtClean="0"/>
          </a:p>
          <a:p>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65937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Depressed mood may be associated with irritability, self-blame and </a:t>
            </a:r>
            <a:r>
              <a:rPr lang="en-US" dirty="0">
                <a:solidFill>
                  <a:srgbClr val="FF0000"/>
                </a:solidFill>
              </a:rPr>
              <a:t>doubt of being a good mother</a:t>
            </a:r>
            <a:r>
              <a:rPr lang="en-US" dirty="0"/>
              <a:t>, excessive </a:t>
            </a:r>
            <a:r>
              <a:rPr lang="en-US" dirty="0">
                <a:solidFill>
                  <a:srgbClr val="FF0000"/>
                </a:solidFill>
              </a:rPr>
              <a:t>anxiety about the baby’s health </a:t>
            </a:r>
            <a:r>
              <a:rPr lang="en-US" dirty="0"/>
              <a:t>and </a:t>
            </a:r>
            <a:r>
              <a:rPr lang="en-US" dirty="0">
                <a:solidFill>
                  <a:srgbClr val="FF0000"/>
                </a:solidFill>
              </a:rPr>
              <a:t>death wishes.</a:t>
            </a:r>
            <a:r>
              <a:rPr lang="en-US" dirty="0"/>
              <a:t/>
            </a:r>
            <a:br>
              <a:rPr lang="en-US" dirty="0"/>
            </a:br>
            <a:endParaRPr lang="en-US" dirty="0"/>
          </a:p>
          <a:p>
            <a:r>
              <a:rPr lang="en-US" dirty="0"/>
              <a:t>Counseling, additional help with child-care may be needed. </a:t>
            </a:r>
            <a:r>
              <a:rPr lang="en-US" dirty="0">
                <a:solidFill>
                  <a:srgbClr val="FF0000"/>
                </a:solidFill>
              </a:rPr>
              <a:t>Antidepressants</a:t>
            </a:r>
            <a:r>
              <a:rPr lang="en-US" dirty="0"/>
              <a:t> or </a:t>
            </a:r>
            <a:r>
              <a:rPr lang="en-US" dirty="0">
                <a:solidFill>
                  <a:srgbClr val="FF0000"/>
                </a:solidFill>
              </a:rPr>
              <a:t>ECT</a:t>
            </a:r>
            <a:r>
              <a:rPr lang="en-US" dirty="0"/>
              <a:t> are indicated if there are biological features of depression. </a:t>
            </a:r>
          </a:p>
          <a:p>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77191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Management </a:t>
            </a:r>
            <a:endParaRPr lang="en-US"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72694"/>
            <a:ext cx="10515600" cy="4057200"/>
          </a:xfrm>
        </p:spPr>
      </p:pic>
      <p:sp>
        <p:nvSpPr>
          <p:cNvPr id="5" name="Rounded Rectangle 4"/>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467280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Anti Depressants</a:t>
            </a:r>
            <a:endParaRPr lang="en-US" b="1" dirty="0">
              <a:solidFill>
                <a:srgbClr val="002060"/>
              </a:solidFill>
            </a:endParaRPr>
          </a:p>
        </p:txBody>
      </p:sp>
      <p:sp>
        <p:nvSpPr>
          <p:cNvPr id="3" name="Content Placeholder 2"/>
          <p:cNvSpPr>
            <a:spLocks noGrp="1"/>
          </p:cNvSpPr>
          <p:nvPr>
            <p:ph idx="1"/>
          </p:nvPr>
        </p:nvSpPr>
        <p:spPr>
          <a:xfrm>
            <a:off x="838200" y="1705705"/>
            <a:ext cx="10515600" cy="4312994"/>
          </a:xfrm>
        </p:spPr>
        <p:txBody>
          <a:bodyPr>
            <a:normAutofit fontScale="92500" lnSpcReduction="10000"/>
          </a:bodyPr>
          <a:lstStyle/>
          <a:p>
            <a:endParaRPr lang="en-US" b="1" dirty="0" smtClean="0"/>
          </a:p>
          <a:p>
            <a:r>
              <a:rPr lang="en-US" b="1" dirty="0" smtClean="0"/>
              <a:t>Selective-Serotonin- </a:t>
            </a:r>
            <a:r>
              <a:rPr lang="en-US" b="1" dirty="0"/>
              <a:t>Reuptake Inhibitors (SSRIs</a:t>
            </a:r>
            <a:r>
              <a:rPr lang="en-US" b="1" dirty="0" smtClean="0"/>
              <a:t>): </a:t>
            </a:r>
          </a:p>
          <a:p>
            <a:pPr marL="0" indent="0">
              <a:buNone/>
            </a:pPr>
            <a:r>
              <a:rPr lang="en-US" dirty="0" smtClean="0"/>
              <a:t>E.g. </a:t>
            </a:r>
            <a:r>
              <a:rPr lang="en-US" dirty="0"/>
              <a:t>paroxetine (</a:t>
            </a:r>
            <a:r>
              <a:rPr lang="en-US" dirty="0" err="1" smtClean="0"/>
              <a:t>seroxat</a:t>
            </a:r>
            <a:r>
              <a:rPr lang="en-US" dirty="0" smtClean="0"/>
              <a:t>), </a:t>
            </a:r>
            <a:r>
              <a:rPr lang="en-US" dirty="0"/>
              <a:t>fluoxetine (</a:t>
            </a:r>
            <a:r>
              <a:rPr lang="en-US" dirty="0" err="1"/>
              <a:t>prozac</a:t>
            </a:r>
            <a:r>
              <a:rPr lang="en-US" dirty="0"/>
              <a:t>), citalopram (</a:t>
            </a:r>
            <a:r>
              <a:rPr lang="en-US" dirty="0" err="1"/>
              <a:t>cipram</a:t>
            </a:r>
            <a:r>
              <a:rPr lang="en-US" dirty="0"/>
              <a:t>) </a:t>
            </a:r>
            <a:endParaRPr lang="en-US" dirty="0" smtClean="0"/>
          </a:p>
          <a:p>
            <a:pPr marL="0" indent="0">
              <a:buNone/>
            </a:pPr>
            <a:endParaRPr lang="en-US" dirty="0" smtClean="0"/>
          </a:p>
          <a:p>
            <a:r>
              <a:rPr lang="en-US" dirty="0"/>
              <a:t>Selective serotonin reuptake inhibitors (</a:t>
            </a:r>
            <a:r>
              <a:rPr lang="en-US" dirty="0">
                <a:solidFill>
                  <a:srgbClr val="FF0000"/>
                </a:solidFill>
              </a:rPr>
              <a:t>SSRIs</a:t>
            </a:r>
            <a:r>
              <a:rPr lang="en-US" dirty="0"/>
              <a:t>) are considered to </a:t>
            </a:r>
            <a:r>
              <a:rPr lang="en-US" b="1" dirty="0">
                <a:solidFill>
                  <a:schemeClr val="accent1"/>
                </a:solidFill>
              </a:rPr>
              <a:t>have the most </a:t>
            </a:r>
            <a:r>
              <a:rPr lang="en-US" b="1" dirty="0" err="1">
                <a:solidFill>
                  <a:schemeClr val="accent1"/>
                </a:solidFill>
              </a:rPr>
              <a:t>favourable</a:t>
            </a:r>
            <a:r>
              <a:rPr lang="en-US" b="1" dirty="0">
                <a:solidFill>
                  <a:schemeClr val="accent1"/>
                </a:solidFill>
              </a:rPr>
              <a:t> balance of benefit to harm. </a:t>
            </a:r>
          </a:p>
          <a:p>
            <a:pPr marL="0" indent="0">
              <a:buNone/>
            </a:pPr>
            <a:endParaRPr lang="en-US" dirty="0" smtClean="0"/>
          </a:p>
          <a:p>
            <a:r>
              <a:rPr lang="en-US" b="1" dirty="0" smtClean="0"/>
              <a:t>Side effects: </a:t>
            </a:r>
          </a:p>
          <a:p>
            <a:pPr marL="0" indent="0">
              <a:buNone/>
            </a:pPr>
            <a:r>
              <a:rPr lang="en-US" dirty="0"/>
              <a:t>S</a:t>
            </a:r>
            <a:r>
              <a:rPr lang="en-US" dirty="0" smtClean="0"/>
              <a:t>exual </a:t>
            </a:r>
            <a:r>
              <a:rPr lang="en-US" dirty="0"/>
              <a:t>dysfunction </a:t>
            </a:r>
            <a:endParaRPr lang="en-US" dirty="0" smtClean="0"/>
          </a:p>
          <a:p>
            <a:pPr marL="0" indent="0">
              <a:buNone/>
            </a:pPr>
            <a:r>
              <a:rPr lang="en-US" dirty="0"/>
              <a:t>G</a:t>
            </a:r>
            <a:r>
              <a:rPr lang="en-US" dirty="0" smtClean="0"/>
              <a:t>astrointestinal </a:t>
            </a:r>
            <a:r>
              <a:rPr lang="en-US" dirty="0"/>
              <a:t>side effects </a:t>
            </a: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9414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err="1"/>
              <a:t>Seretonin</a:t>
            </a:r>
            <a:r>
              <a:rPr lang="en-US" b="1" dirty="0"/>
              <a:t> and </a:t>
            </a:r>
            <a:r>
              <a:rPr lang="en-US" b="1" dirty="0" smtClean="0"/>
              <a:t>noradrenaline </a:t>
            </a:r>
            <a:r>
              <a:rPr lang="en-US" b="1" dirty="0"/>
              <a:t>reuptake inhibitors (SNRIs</a:t>
            </a:r>
            <a:r>
              <a:rPr lang="en-US" b="1" dirty="0" smtClean="0"/>
              <a:t>):</a:t>
            </a:r>
          </a:p>
          <a:p>
            <a:pPr marL="0" indent="0">
              <a:buNone/>
            </a:pPr>
            <a:r>
              <a:rPr lang="en-US" dirty="0"/>
              <a:t>E.g. Venlafaxine (Effexor-</a:t>
            </a:r>
            <a:r>
              <a:rPr lang="en-US" dirty="0" err="1"/>
              <a:t>Efexor</a:t>
            </a:r>
            <a:r>
              <a:rPr lang="en-US" dirty="0"/>
              <a:t>), </a:t>
            </a:r>
            <a:r>
              <a:rPr lang="en-US" dirty="0" err="1"/>
              <a:t>desvenlafaxine</a:t>
            </a:r>
            <a:r>
              <a:rPr lang="en-US" dirty="0"/>
              <a:t> (</a:t>
            </a:r>
            <a:r>
              <a:rPr lang="en-US" dirty="0" err="1"/>
              <a:t>Pristiq</a:t>
            </a:r>
            <a:r>
              <a:rPr lang="en-US" dirty="0"/>
              <a:t>), duloxetine (Cymbalta). </a:t>
            </a:r>
            <a:endParaRPr lang="en-US" dirty="0" smtClean="0"/>
          </a:p>
          <a:p>
            <a:pPr marL="0" indent="0">
              <a:buNone/>
            </a:pPr>
            <a:endParaRPr lang="en-US" dirty="0" smtClean="0"/>
          </a:p>
          <a:p>
            <a:r>
              <a:rPr lang="en-US" dirty="0" smtClean="0">
                <a:solidFill>
                  <a:srgbClr val="FF0000"/>
                </a:solidFill>
              </a:rPr>
              <a:t>Higher</a:t>
            </a:r>
            <a:r>
              <a:rPr lang="en-US" dirty="0" smtClean="0"/>
              <a:t> </a:t>
            </a:r>
            <a:r>
              <a:rPr lang="en-US" dirty="0"/>
              <a:t>rates of remission in depressed patients than </a:t>
            </a:r>
            <a:r>
              <a:rPr lang="en-US" dirty="0" smtClean="0"/>
              <a:t>the SSRIs.</a:t>
            </a:r>
          </a:p>
          <a:p>
            <a:endParaRPr lang="en-US" dirty="0" smtClean="0"/>
          </a:p>
          <a:p>
            <a:r>
              <a:rPr lang="en-US" dirty="0" smtClean="0">
                <a:solidFill>
                  <a:srgbClr val="FF0000"/>
                </a:solidFill>
              </a:rPr>
              <a:t>More side effects </a:t>
            </a:r>
            <a:r>
              <a:rPr lang="en-US" dirty="0" smtClean="0"/>
              <a:t>compared to SSRI</a:t>
            </a:r>
            <a:endParaRPr lang="en-US" dirty="0"/>
          </a:p>
          <a:p>
            <a:endParaRPr lang="en-US" dirty="0" smtClean="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603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t>Tricyclic Antidepressants (TCAs</a:t>
            </a:r>
            <a:r>
              <a:rPr lang="en-US" b="1" dirty="0" smtClean="0"/>
              <a:t>):</a:t>
            </a:r>
          </a:p>
          <a:p>
            <a:pPr marL="0" indent="0">
              <a:buNone/>
            </a:pPr>
            <a:r>
              <a:rPr lang="en-US" dirty="0" smtClean="0"/>
              <a:t>E.g</a:t>
            </a:r>
            <a:r>
              <a:rPr lang="en-US" dirty="0"/>
              <a:t>. Amitriptyline, imipramine, clomipramine. </a:t>
            </a:r>
            <a:endParaRPr lang="en-US" dirty="0" smtClean="0"/>
          </a:p>
          <a:p>
            <a:pPr marL="0" indent="0">
              <a:buNone/>
            </a:pPr>
            <a:r>
              <a:rPr lang="en-US" dirty="0"/>
              <a:t>They are of </a:t>
            </a:r>
            <a:r>
              <a:rPr lang="en-US" u="sng" dirty="0"/>
              <a:t>proven effectiveness </a:t>
            </a:r>
            <a:r>
              <a:rPr lang="en-US" dirty="0"/>
              <a:t>and commonly used though they have </a:t>
            </a:r>
            <a:r>
              <a:rPr lang="en-US" dirty="0">
                <a:solidFill>
                  <a:srgbClr val="FF0000"/>
                </a:solidFill>
              </a:rPr>
              <a:t>many side effects</a:t>
            </a:r>
            <a:r>
              <a:rPr lang="en-US" dirty="0"/>
              <a:t>. They are generally </a:t>
            </a:r>
            <a:r>
              <a:rPr lang="en-US" u="sng" dirty="0"/>
              <a:t>less expensive </a:t>
            </a:r>
            <a:r>
              <a:rPr lang="en-US" dirty="0"/>
              <a:t>than other antidepressants. </a:t>
            </a:r>
            <a:endParaRPr lang="en-US" dirty="0" smtClean="0"/>
          </a:p>
          <a:p>
            <a:r>
              <a:rPr lang="en-US" b="1" dirty="0"/>
              <a:t> </a:t>
            </a:r>
            <a:r>
              <a:rPr lang="en-US" b="1" dirty="0" smtClean="0"/>
              <a:t>Side Effects :</a:t>
            </a:r>
          </a:p>
          <a:p>
            <a:pPr marL="0" indent="0">
              <a:buNone/>
            </a:pPr>
            <a:r>
              <a:rPr lang="en-US" dirty="0" smtClean="0"/>
              <a:t>constipation</a:t>
            </a:r>
            <a:r>
              <a:rPr lang="en-US" dirty="0"/>
              <a:t>, urinary retention, dry mouth , impaired visual accommodation, worsening of glaucoma central anticholinergic toxicity(delirium) </a:t>
            </a:r>
            <a:r>
              <a:rPr lang="en-US" dirty="0" smtClean="0"/>
              <a:t>,</a:t>
            </a:r>
            <a:r>
              <a:rPr lang="en-US" dirty="0" smtClean="0">
                <a:solidFill>
                  <a:srgbClr val="FF0000"/>
                </a:solidFill>
              </a:rPr>
              <a:t>Postural </a:t>
            </a:r>
            <a:r>
              <a:rPr lang="en-US" dirty="0">
                <a:solidFill>
                  <a:srgbClr val="FF0000"/>
                </a:solidFill>
              </a:rPr>
              <a:t>hypotension</a:t>
            </a:r>
            <a:r>
              <a:rPr lang="en-US" dirty="0"/>
              <a:t>, </a:t>
            </a:r>
            <a:r>
              <a:rPr lang="en-US" dirty="0">
                <a:solidFill>
                  <a:srgbClr val="FF0000"/>
                </a:solidFill>
              </a:rPr>
              <a:t>delayed ejaculation </a:t>
            </a:r>
            <a:r>
              <a:rPr lang="en-US" dirty="0" smtClean="0"/>
              <a:t>,sweating</a:t>
            </a:r>
            <a:r>
              <a:rPr lang="en-US" dirty="0"/>
              <a:t>, weight gain, arrhythmia, tremor, precipitation of mania in susceptible patients. </a:t>
            </a:r>
            <a:endParaRPr lang="en-US" dirty="0" smtClean="0">
              <a:effectLst/>
            </a:endParaRPr>
          </a:p>
          <a:p>
            <a:pPr marL="0" indent="0">
              <a:buNone/>
            </a:pPr>
            <a:endParaRPr lang="en-US" dirty="0" smtClean="0"/>
          </a:p>
          <a:p>
            <a:r>
              <a:rPr lang="en-US" dirty="0"/>
              <a:t>Tricyclics are </a:t>
            </a:r>
            <a:r>
              <a:rPr lang="en-US" dirty="0">
                <a:solidFill>
                  <a:srgbClr val="FF0000"/>
                </a:solidFill>
              </a:rPr>
              <a:t>dangerous</a:t>
            </a:r>
            <a:r>
              <a:rPr lang="en-US" dirty="0"/>
              <a:t> in overdose and should be avoided with suicidal </a:t>
            </a:r>
            <a:r>
              <a:rPr lang="en-US" dirty="0" smtClean="0"/>
              <a:t>patients </a:t>
            </a:r>
            <a:r>
              <a:rPr lang="en-US" dirty="0" smtClean="0">
                <a:solidFill>
                  <a:srgbClr val="FF0000"/>
                </a:solidFill>
              </a:rPr>
              <a:t>(cardiac toxicity)</a:t>
            </a:r>
            <a:r>
              <a:rPr lang="en-US" dirty="0" smtClean="0"/>
              <a:t>.</a:t>
            </a:r>
            <a:endParaRPr lang="en-US" dirty="0" smtClean="0">
              <a:effectLst/>
            </a:endParaRPr>
          </a:p>
          <a:p>
            <a:pPr marL="0" indent="0">
              <a:buNone/>
            </a:pPr>
            <a:endParaRPr lang="en-US" dirty="0" smtClean="0"/>
          </a:p>
          <a:p>
            <a:pPr marL="0" indent="0">
              <a:buNone/>
            </a:pPr>
            <a:endParaRPr lang="en-US" dirty="0" smtClean="0"/>
          </a:p>
          <a:p>
            <a:endParaRPr lang="en-US" dirty="0"/>
          </a:p>
        </p:txBody>
      </p:sp>
      <p:sp>
        <p:nvSpPr>
          <p:cNvPr id="4" name="Title 1"/>
          <p:cNvSpPr>
            <a:spLocks noGrp="1"/>
          </p:cNvSpPr>
          <p:nvPr>
            <p:ph type="title"/>
          </p:nvPr>
        </p:nvSpPr>
        <p:spPr/>
        <p:txBody>
          <a:bodyPr/>
          <a:lstStyle/>
          <a:p>
            <a:r>
              <a:rPr lang="en-US" b="1" dirty="0" smtClean="0">
                <a:solidFill>
                  <a:srgbClr val="002060"/>
                </a:solidFill>
              </a:rPr>
              <a:t>Old Anti depressant (second-line treatment)</a:t>
            </a:r>
            <a:endParaRPr lang="en-US" b="1" dirty="0">
              <a:solidFill>
                <a:srgbClr val="002060"/>
              </a:solidFill>
            </a:endParaRPr>
          </a:p>
        </p:txBody>
      </p:sp>
      <p:sp>
        <p:nvSpPr>
          <p:cNvPr id="5" name="Rounded Rectangle 4"/>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53950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Old Anti depressant (second-line treatment)</a:t>
            </a:r>
            <a:endParaRPr lang="en-US" b="1" dirty="0">
              <a:solidFill>
                <a:srgbClr val="002060"/>
              </a:solidFill>
            </a:endParaRPr>
          </a:p>
        </p:txBody>
      </p:sp>
      <p:sp>
        <p:nvSpPr>
          <p:cNvPr id="5" name="Content Placeholder 2"/>
          <p:cNvSpPr>
            <a:spLocks noGrp="1"/>
          </p:cNvSpPr>
          <p:nvPr>
            <p:ph idx="1"/>
          </p:nvPr>
        </p:nvSpPr>
        <p:spPr>
          <a:xfrm>
            <a:off x="838200" y="1825625"/>
            <a:ext cx="10515600" cy="4351338"/>
          </a:xfrm>
        </p:spPr>
        <p:txBody>
          <a:bodyPr>
            <a:normAutofit fontScale="85000" lnSpcReduction="20000"/>
          </a:bodyPr>
          <a:lstStyle/>
          <a:p>
            <a:r>
              <a:rPr lang="en-US" b="1" dirty="0"/>
              <a:t>Monoamine Oxidase Inhibitors (MAOIs</a:t>
            </a:r>
            <a:r>
              <a:rPr lang="en-US" b="1" dirty="0" smtClean="0"/>
              <a:t>):</a:t>
            </a:r>
          </a:p>
          <a:p>
            <a:pPr marL="0" indent="0">
              <a:buNone/>
            </a:pPr>
            <a:r>
              <a:rPr lang="en-US" dirty="0"/>
              <a:t>Because of their serious interactions with </a:t>
            </a:r>
            <a:r>
              <a:rPr lang="en-US" b="1" dirty="0">
                <a:solidFill>
                  <a:srgbClr val="FF0000"/>
                </a:solidFill>
              </a:rPr>
              <a:t>tyramine</a:t>
            </a:r>
            <a:r>
              <a:rPr lang="en-US" dirty="0"/>
              <a:t> – containing foodstuffs and other drugs, they are </a:t>
            </a:r>
            <a:r>
              <a:rPr lang="en-US" u="sng" dirty="0">
                <a:solidFill>
                  <a:srgbClr val="FF0000"/>
                </a:solidFill>
              </a:rPr>
              <a:t>almost obsolete </a:t>
            </a:r>
            <a:r>
              <a:rPr lang="en-US" u="sng" dirty="0" smtClean="0">
                <a:solidFill>
                  <a:srgbClr val="FF0000"/>
                </a:solidFill>
              </a:rPr>
              <a:t>nowadays.</a:t>
            </a:r>
          </a:p>
          <a:p>
            <a:endParaRPr lang="en-US" b="1" dirty="0" smtClean="0"/>
          </a:p>
          <a:p>
            <a:r>
              <a:rPr lang="en-US" b="1" dirty="0" smtClean="0"/>
              <a:t>Side </a:t>
            </a:r>
            <a:r>
              <a:rPr lang="en-US" b="1" dirty="0"/>
              <a:t>effects: </a:t>
            </a:r>
            <a:endParaRPr lang="en-US" b="1" dirty="0" smtClean="0"/>
          </a:p>
          <a:p>
            <a:pPr marL="0" indent="0">
              <a:buNone/>
            </a:pPr>
            <a:r>
              <a:rPr lang="en-US" sz="2600" dirty="0" smtClean="0"/>
              <a:t>Dry </a:t>
            </a:r>
            <a:r>
              <a:rPr lang="en-US" sz="2600" dirty="0"/>
              <a:t>mouth/urinary retention/constipation. </a:t>
            </a:r>
          </a:p>
          <a:p>
            <a:pPr marL="0" indent="0">
              <a:buNone/>
            </a:pPr>
            <a:r>
              <a:rPr lang="en-US" sz="2600" u="sng" dirty="0" smtClean="0"/>
              <a:t>Postural </a:t>
            </a:r>
            <a:r>
              <a:rPr lang="en-US" sz="2600" u="sng" dirty="0"/>
              <a:t>hypotension</a:t>
            </a:r>
            <a:r>
              <a:rPr lang="en-US" sz="2600" u="sng" dirty="0" smtClean="0"/>
              <a:t>.</a:t>
            </a:r>
          </a:p>
          <a:p>
            <a:pPr marL="0" indent="0">
              <a:buNone/>
            </a:pPr>
            <a:r>
              <a:rPr lang="en-US" sz="2600" u="sng" dirty="0" smtClean="0"/>
              <a:t>Sexual </a:t>
            </a:r>
            <a:r>
              <a:rPr lang="en-US" sz="2600" u="sng" dirty="0"/>
              <a:t>dysfunction</a:t>
            </a:r>
            <a:r>
              <a:rPr lang="en-US" sz="2600" u="sng" dirty="0" smtClean="0"/>
              <a:t>. </a:t>
            </a:r>
          </a:p>
          <a:p>
            <a:pPr marL="0" indent="0">
              <a:buNone/>
            </a:pPr>
            <a:r>
              <a:rPr lang="en-US" sz="2600" u="sng" dirty="0" smtClean="0"/>
              <a:t>Weight gain</a:t>
            </a:r>
          </a:p>
          <a:p>
            <a:pPr marL="0" indent="0">
              <a:buNone/>
            </a:pPr>
            <a:r>
              <a:rPr lang="en-US" sz="2600" u="sng" dirty="0" smtClean="0"/>
              <a:t>Hepatotoxicity</a:t>
            </a:r>
            <a:r>
              <a:rPr lang="en-US" sz="2600" u="sng" dirty="0"/>
              <a:t>. </a:t>
            </a:r>
            <a:endParaRPr lang="en-US" sz="2600" u="sng" dirty="0" smtClean="0"/>
          </a:p>
          <a:p>
            <a:pPr marL="0" indent="0">
              <a:buNone/>
            </a:pPr>
            <a:r>
              <a:rPr lang="en-US" sz="2600" u="sng" dirty="0" smtClean="0"/>
              <a:t>Hypertensive </a:t>
            </a:r>
            <a:r>
              <a:rPr lang="en-US" sz="2600" u="sng" dirty="0"/>
              <a:t>crisis.</a:t>
            </a:r>
            <a:br>
              <a:rPr lang="en-US" sz="2600" u="sng" dirty="0"/>
            </a:br>
            <a:endParaRPr lang="en-US" sz="2600" u="sng" dirty="0" smtClean="0"/>
          </a:p>
          <a:p>
            <a:pPr marL="0" indent="0">
              <a:buNone/>
            </a:pPr>
            <a:endParaRPr lang="en-US" u="sng" dirty="0" smtClean="0">
              <a:solidFill>
                <a:srgbClr val="FF0000"/>
              </a:solidFill>
            </a:endParaRPr>
          </a:p>
          <a:p>
            <a:pPr marL="0" indent="0">
              <a:buNone/>
            </a:pPr>
            <a:endParaRPr lang="en-US" dirty="0" smtClean="0"/>
          </a:p>
        </p:txBody>
      </p:sp>
      <p:sp>
        <p:nvSpPr>
          <p:cNvPr id="6" name="Rounded Rectangle 5"/>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95410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1838"/>
            <a:ext cx="10515600" cy="6100989"/>
          </a:xfrm>
        </p:spPr>
        <p:txBody>
          <a:bodyPr>
            <a:normAutofit/>
          </a:bodyPr>
          <a:lstStyle/>
          <a:p>
            <a:pPr algn="ctr"/>
            <a:r>
              <a:rPr lang="en-US" sz="9600" b="1" dirty="0" smtClean="0">
                <a:solidFill>
                  <a:srgbClr val="002060"/>
                </a:solidFill>
              </a:rPr>
              <a:t>Quiz</a:t>
            </a:r>
            <a:endParaRPr lang="en-US" sz="9600" b="1" dirty="0">
              <a:solidFill>
                <a:srgbClr val="002060"/>
              </a:solidFill>
            </a:endParaRP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186604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48"/>
            <a:ext cx="10515600" cy="1097915"/>
          </a:xfrm>
        </p:spPr>
        <p:txBody>
          <a:bodyPr/>
          <a:lstStyle/>
          <a:p>
            <a:r>
              <a:rPr lang="en-US" dirty="0" smtClean="0">
                <a:solidFill>
                  <a:srgbClr val="002060"/>
                </a:solidFill>
              </a:rPr>
              <a:t>When to refer to a specialist ?</a:t>
            </a:r>
            <a:endParaRPr lang="en-US" dirty="0">
              <a:solidFill>
                <a:srgbClr val="002060"/>
              </a:solidFill>
            </a:endParaRPr>
          </a:p>
        </p:txBody>
      </p:sp>
      <p:sp>
        <p:nvSpPr>
          <p:cNvPr id="3" name="Content Placeholder 2"/>
          <p:cNvSpPr>
            <a:spLocks noGrp="1"/>
          </p:cNvSpPr>
          <p:nvPr>
            <p:ph idx="1"/>
          </p:nvPr>
        </p:nvSpPr>
        <p:spPr>
          <a:xfrm>
            <a:off x="838200" y="1322362"/>
            <a:ext cx="10515600" cy="5040630"/>
          </a:xfrm>
        </p:spPr>
        <p:txBody>
          <a:bodyPr>
            <a:normAutofit fontScale="85000" lnSpcReduction="20000"/>
          </a:bodyPr>
          <a:lstStyle/>
          <a:p>
            <a:pPr>
              <a:lnSpc>
                <a:spcPct val="150000"/>
              </a:lnSpc>
              <a:buFont typeface="Wingdings" charset="2"/>
              <a:buChar char="§"/>
            </a:pPr>
            <a:r>
              <a:rPr lang="en-US" u="sng" dirty="0"/>
              <a:t>Substantial </a:t>
            </a:r>
            <a:r>
              <a:rPr lang="en-US" u="sng" dirty="0">
                <a:solidFill>
                  <a:srgbClr val="FF0000"/>
                </a:solidFill>
              </a:rPr>
              <a:t>suicide</a:t>
            </a:r>
            <a:r>
              <a:rPr lang="en-US" u="sng" dirty="0"/>
              <a:t> risk</a:t>
            </a:r>
            <a:r>
              <a:rPr lang="en-US" u="sng" dirty="0" smtClean="0"/>
              <a:t>.</a:t>
            </a:r>
            <a:endParaRPr lang="en-US" dirty="0" smtClean="0"/>
          </a:p>
          <a:p>
            <a:pPr>
              <a:lnSpc>
                <a:spcPct val="150000"/>
              </a:lnSpc>
              <a:buFont typeface="Wingdings" charset="2"/>
              <a:buChar char="§"/>
            </a:pPr>
            <a:r>
              <a:rPr lang="en-US" dirty="0" smtClean="0">
                <a:solidFill>
                  <a:srgbClr val="FF0000"/>
                </a:solidFill>
              </a:rPr>
              <a:t>Severe</a:t>
            </a:r>
            <a:r>
              <a:rPr lang="en-US" dirty="0" smtClean="0"/>
              <a:t> depression.</a:t>
            </a:r>
          </a:p>
          <a:p>
            <a:pPr>
              <a:lnSpc>
                <a:spcPct val="150000"/>
              </a:lnSpc>
              <a:buFont typeface="Wingdings" charset="2"/>
              <a:buChar char="§"/>
            </a:pPr>
            <a:r>
              <a:rPr lang="en-US" dirty="0" smtClean="0">
                <a:solidFill>
                  <a:srgbClr val="FF0000"/>
                </a:solidFill>
              </a:rPr>
              <a:t>Psychotically</a:t>
            </a:r>
            <a:r>
              <a:rPr lang="en-US" dirty="0" smtClean="0"/>
              <a:t> </a:t>
            </a:r>
            <a:r>
              <a:rPr lang="en-US" dirty="0"/>
              <a:t>depressed (with delusions or </a:t>
            </a:r>
            <a:r>
              <a:rPr lang="en-US" dirty="0" smtClean="0"/>
              <a:t>hallucinations).</a:t>
            </a:r>
          </a:p>
          <a:p>
            <a:pPr>
              <a:lnSpc>
                <a:spcPct val="150000"/>
              </a:lnSpc>
              <a:buFont typeface="Wingdings" charset="2"/>
              <a:buChar char="§"/>
            </a:pPr>
            <a:r>
              <a:rPr lang="en-US" dirty="0" smtClean="0">
                <a:solidFill>
                  <a:srgbClr val="FF0000"/>
                </a:solidFill>
              </a:rPr>
              <a:t>Failure</a:t>
            </a:r>
            <a:r>
              <a:rPr lang="en-US" dirty="0" smtClean="0"/>
              <a:t> </a:t>
            </a:r>
            <a:r>
              <a:rPr lang="en-US" dirty="0"/>
              <a:t>of response to routine antidepressant </a:t>
            </a:r>
            <a:r>
              <a:rPr lang="en-US" dirty="0" smtClean="0"/>
              <a:t>therapy.</a:t>
            </a:r>
          </a:p>
          <a:p>
            <a:pPr>
              <a:lnSpc>
                <a:spcPct val="150000"/>
              </a:lnSpc>
              <a:buFont typeface="Wingdings" charset="2"/>
              <a:buChar char="§"/>
            </a:pPr>
            <a:r>
              <a:rPr lang="en-US" dirty="0" smtClean="0"/>
              <a:t>Depression </a:t>
            </a:r>
            <a:r>
              <a:rPr lang="en-US" dirty="0"/>
              <a:t>in the elderly </a:t>
            </a:r>
            <a:r>
              <a:rPr lang="en-US" dirty="0" smtClean="0"/>
              <a:t>where </a:t>
            </a:r>
            <a:r>
              <a:rPr lang="en-US" dirty="0"/>
              <a:t>diagnosis </a:t>
            </a:r>
            <a:r>
              <a:rPr lang="en-US" dirty="0" smtClean="0"/>
              <a:t>includes dementia </a:t>
            </a:r>
          </a:p>
          <a:p>
            <a:pPr>
              <a:lnSpc>
                <a:spcPct val="150000"/>
              </a:lnSpc>
              <a:buFont typeface="Wingdings" charset="2"/>
              <a:buChar char="§"/>
            </a:pPr>
            <a:r>
              <a:rPr lang="en-US" dirty="0" smtClean="0"/>
              <a:t>Children </a:t>
            </a:r>
            <a:r>
              <a:rPr lang="en-US" dirty="0"/>
              <a:t>with </a:t>
            </a:r>
            <a:r>
              <a:rPr lang="en-US" dirty="0" smtClean="0"/>
              <a:t>major depression. </a:t>
            </a:r>
          </a:p>
          <a:p>
            <a:pPr>
              <a:lnSpc>
                <a:spcPct val="150000"/>
              </a:lnSpc>
              <a:buFont typeface="Wingdings" charset="2"/>
              <a:buChar char="§"/>
            </a:pPr>
            <a:r>
              <a:rPr lang="en-US" dirty="0"/>
              <a:t>Uncertainty about diagnosis</a:t>
            </a:r>
            <a:r>
              <a:rPr lang="en-US" dirty="0" smtClean="0"/>
              <a:t>.</a:t>
            </a:r>
          </a:p>
          <a:p>
            <a:pPr>
              <a:lnSpc>
                <a:spcPct val="150000"/>
              </a:lnSpc>
              <a:buFont typeface="Wingdings" charset="2"/>
              <a:buChar char="§"/>
            </a:pPr>
            <a:r>
              <a:rPr lang="en-US" dirty="0">
                <a:solidFill>
                  <a:srgbClr val="FF0000"/>
                </a:solidFill>
              </a:rPr>
              <a:t>Inpatient</a:t>
            </a:r>
            <a:r>
              <a:rPr lang="en-US" dirty="0"/>
              <a:t> care obviously necessary.</a:t>
            </a:r>
          </a:p>
          <a:p>
            <a:pPr>
              <a:lnSpc>
                <a:spcPct val="150000"/>
              </a:lnSpc>
              <a:buFont typeface="Wingdings" charset="2"/>
              <a:buChar char="§"/>
            </a:pPr>
            <a:endParaRPr lang="en-US" dirty="0"/>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245811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9486900" y="5657671"/>
            <a:ext cx="2465615" cy="1200329"/>
          </a:xfrm>
          <a:prstGeom prst="rect">
            <a:avLst/>
          </a:prstGeom>
          <a:noFill/>
        </p:spPr>
        <p:txBody>
          <a:bodyPr wrap="square" rtlCol="0">
            <a:spAutoFit/>
          </a:bodyPr>
          <a:lstStyle/>
          <a:p>
            <a:r>
              <a:rPr lang="en-US" sz="5400" dirty="0"/>
              <a:t>Anxiety </a:t>
            </a:r>
          </a:p>
          <a:p>
            <a:endParaRPr lang="en-US" dirty="0"/>
          </a:p>
        </p:txBody>
      </p:sp>
    </p:spTree>
    <p:extLst>
      <p:ext uri="{BB962C8B-B14F-4D97-AF65-F5344CB8AC3E}">
        <p14:creationId xmlns:p14="http://schemas.microsoft.com/office/powerpoint/2010/main" val="114182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301032" y="558912"/>
            <a:ext cx="3514830" cy="1969770"/>
          </a:xfrm>
          <a:prstGeom prst="rect">
            <a:avLst/>
          </a:prstGeom>
        </p:spPr>
        <p:txBody>
          <a:bodyPr wrap="square">
            <a:spAutoFit/>
          </a:bodyPr>
          <a:lstStyle/>
          <a:p>
            <a:r>
              <a:rPr lang="en-US" sz="6000" b="1" dirty="0" smtClean="0">
                <a:solidFill>
                  <a:srgbClr val="002060"/>
                </a:solidFill>
                <a:latin typeface="Calibri Light" panose="020F0302020204030204"/>
              </a:rPr>
              <a:t>Anxiety</a:t>
            </a:r>
          </a:p>
          <a:p>
            <a:endParaRPr lang="en-US" sz="4400" b="1" dirty="0">
              <a:solidFill>
                <a:srgbClr val="002060"/>
              </a:solidFill>
              <a:latin typeface="Calibri Light" panose="020F0302020204030204"/>
            </a:endParaRPr>
          </a:p>
          <a:p>
            <a:endParaRPr lang="en-US" dirty="0"/>
          </a:p>
        </p:txBody>
      </p:sp>
      <p:sp>
        <p:nvSpPr>
          <p:cNvPr id="6" name="Rectangle 5"/>
          <p:cNvSpPr/>
          <p:nvPr/>
        </p:nvSpPr>
        <p:spPr>
          <a:xfrm>
            <a:off x="301032" y="1649186"/>
            <a:ext cx="11890968" cy="2926442"/>
          </a:xfrm>
          <a:prstGeom prst="rect">
            <a:avLst/>
          </a:prstGeom>
        </p:spPr>
        <p:txBody>
          <a:bodyPr wrap="square">
            <a:spAutoFit/>
          </a:bodyPr>
          <a:lstStyle/>
          <a:p>
            <a:pPr>
              <a:spcBef>
                <a:spcPts val="1000"/>
              </a:spcBef>
            </a:pPr>
            <a:endParaRPr lang="en-US" sz="3600" dirty="0"/>
          </a:p>
          <a:p>
            <a:pPr marL="571500" indent="-571500">
              <a:spcBef>
                <a:spcPts val="500"/>
              </a:spcBef>
              <a:buFont typeface="Arial" charset="0"/>
              <a:buChar char="•"/>
            </a:pPr>
            <a:r>
              <a:rPr lang="en-US" sz="3600" dirty="0" smtClean="0">
                <a:solidFill>
                  <a:srgbClr val="000000"/>
                </a:solidFill>
                <a:latin typeface="Calibri" charset="0"/>
              </a:rPr>
              <a:t>Subjective </a:t>
            </a:r>
            <a:r>
              <a:rPr lang="en-US" sz="3600" dirty="0">
                <a:solidFill>
                  <a:srgbClr val="000000"/>
                </a:solidFill>
                <a:latin typeface="Calibri" charset="0"/>
              </a:rPr>
              <a:t>feeling of worry, fear, and apprehension accompanied by autonomic symptoms (</a:t>
            </a:r>
            <a:r>
              <a:rPr lang="en-US" sz="3600" dirty="0">
                <a:solidFill>
                  <a:srgbClr val="FF0000"/>
                </a:solidFill>
                <a:latin typeface="Calibri" charset="0"/>
              </a:rPr>
              <a:t>such as </a:t>
            </a:r>
            <a:r>
              <a:rPr lang="en-US" sz="3600" b="1" dirty="0">
                <a:solidFill>
                  <a:srgbClr val="0070C0"/>
                </a:solidFill>
                <a:latin typeface="Calibri" charset="0"/>
              </a:rPr>
              <a:t>palpitation</a:t>
            </a:r>
            <a:r>
              <a:rPr lang="en-US" sz="3600" dirty="0">
                <a:solidFill>
                  <a:srgbClr val="000000"/>
                </a:solidFill>
                <a:latin typeface="Calibri" charset="0"/>
              </a:rPr>
              <a:t>, </a:t>
            </a:r>
            <a:r>
              <a:rPr lang="en-US" sz="3600" b="1" dirty="0" smtClean="0">
                <a:solidFill>
                  <a:srgbClr val="0070C0"/>
                </a:solidFill>
                <a:latin typeface="Calibri" charset="0"/>
              </a:rPr>
              <a:t>sweating</a:t>
            </a:r>
            <a:r>
              <a:rPr lang="en-US" sz="3600" dirty="0">
                <a:solidFill>
                  <a:srgbClr val="000000"/>
                </a:solidFill>
                <a:latin typeface="Calibri" charset="0"/>
              </a:rPr>
              <a:t>)</a:t>
            </a:r>
            <a:r>
              <a:rPr lang="en-US" sz="3600" dirty="0" smtClean="0">
                <a:solidFill>
                  <a:srgbClr val="000000"/>
                </a:solidFill>
                <a:latin typeface="Calibri" charset="0"/>
              </a:rPr>
              <a:t>, </a:t>
            </a:r>
            <a:r>
              <a:rPr lang="en-US" sz="3600" dirty="0">
                <a:solidFill>
                  <a:srgbClr val="000000"/>
                </a:solidFill>
                <a:latin typeface="Calibri" charset="0"/>
              </a:rPr>
              <a:t>caused by anticipation of threat/danger.</a:t>
            </a:r>
            <a:endParaRPr lang="en-US" sz="3600" dirty="0"/>
          </a:p>
          <a:p>
            <a:r>
              <a:rPr lang="en-US" dirty="0"/>
              <a:t/>
            </a:r>
            <a:br>
              <a:rPr lang="en-US" dirty="0"/>
            </a:br>
            <a:endParaRPr lang="en-US" dirty="0"/>
          </a:p>
        </p:txBody>
      </p:sp>
    </p:spTree>
    <p:extLst>
      <p:ext uri="{BB962C8B-B14F-4D97-AF65-F5344CB8AC3E}">
        <p14:creationId xmlns:p14="http://schemas.microsoft.com/office/powerpoint/2010/main" val="6506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642257" y="2118621"/>
            <a:ext cx="10907485" cy="3511218"/>
          </a:xfrm>
          <a:prstGeom prst="rect">
            <a:avLst/>
          </a:prstGeom>
        </p:spPr>
        <p:txBody>
          <a:bodyPr wrap="square">
            <a:spAutoFit/>
          </a:bodyPr>
          <a:lstStyle/>
          <a:p>
            <a:pPr>
              <a:spcBef>
                <a:spcPts val="500"/>
              </a:spcBef>
            </a:pPr>
            <a:r>
              <a:rPr lang="en-US" sz="4000" dirty="0" smtClean="0">
                <a:solidFill>
                  <a:srgbClr val="000000"/>
                </a:solidFill>
                <a:latin typeface="Calibri" charset="0"/>
              </a:rPr>
              <a:t>In </a:t>
            </a:r>
            <a:r>
              <a:rPr lang="en-US" sz="4000" dirty="0">
                <a:solidFill>
                  <a:srgbClr val="000000"/>
                </a:solidFill>
                <a:latin typeface="Calibri" charset="0"/>
              </a:rPr>
              <a:t>a study done on 822 male patients that attended Primary Health Care Centers, Eastern Saudi Arabia: The overall prevalence of anxiety was </a:t>
            </a:r>
            <a:r>
              <a:rPr lang="en-US" sz="4000" b="1" dirty="0">
                <a:solidFill>
                  <a:srgbClr val="FF0000"/>
                </a:solidFill>
                <a:latin typeface="Calibri" charset="0"/>
              </a:rPr>
              <a:t>22.3% </a:t>
            </a:r>
            <a:r>
              <a:rPr lang="en-US" sz="4000" dirty="0">
                <a:solidFill>
                  <a:srgbClr val="000000"/>
                </a:solidFill>
                <a:latin typeface="Calibri" charset="0"/>
              </a:rPr>
              <a:t>with </a:t>
            </a:r>
            <a:r>
              <a:rPr lang="en-US" sz="4000" b="1" dirty="0">
                <a:solidFill>
                  <a:srgbClr val="00B050"/>
                </a:solidFill>
                <a:latin typeface="Calibri" charset="0"/>
              </a:rPr>
              <a:t>17.0%</a:t>
            </a:r>
            <a:r>
              <a:rPr lang="en-US" sz="4000" dirty="0">
                <a:solidFill>
                  <a:srgbClr val="000000"/>
                </a:solidFill>
                <a:latin typeface="Calibri" charset="0"/>
              </a:rPr>
              <a:t> of the attendees having </a:t>
            </a:r>
            <a:r>
              <a:rPr lang="en-US" sz="4000" b="1" dirty="0">
                <a:solidFill>
                  <a:srgbClr val="00B050"/>
                </a:solidFill>
                <a:latin typeface="Calibri" charset="0"/>
              </a:rPr>
              <a:t>mild degree of anxiety</a:t>
            </a:r>
            <a:r>
              <a:rPr lang="en-US" sz="4000" dirty="0">
                <a:solidFill>
                  <a:srgbClr val="000000"/>
                </a:solidFill>
                <a:latin typeface="Calibri" charset="0"/>
              </a:rPr>
              <a:t>. </a:t>
            </a:r>
            <a:endParaRPr lang="en-US" sz="4000" dirty="0"/>
          </a:p>
          <a:p>
            <a:pPr>
              <a:spcBef>
                <a:spcPts val="500"/>
              </a:spcBef>
            </a:pPr>
            <a:endParaRPr lang="en-US" dirty="0"/>
          </a:p>
        </p:txBody>
      </p:sp>
      <p:sp>
        <p:nvSpPr>
          <p:cNvPr id="2" name="Rectangle 1"/>
          <p:cNvSpPr/>
          <p:nvPr/>
        </p:nvSpPr>
        <p:spPr>
          <a:xfrm>
            <a:off x="142240" y="301221"/>
            <a:ext cx="3101490" cy="1046440"/>
          </a:xfrm>
          <a:prstGeom prst="rect">
            <a:avLst/>
          </a:prstGeom>
        </p:spPr>
        <p:txBody>
          <a:bodyPr wrap="none">
            <a:spAutoFit/>
          </a:bodyPr>
          <a:lstStyle/>
          <a:p>
            <a:r>
              <a:rPr lang="en-US" sz="4400" b="1" dirty="0" smtClean="0">
                <a:solidFill>
                  <a:srgbClr val="002060"/>
                </a:solidFill>
                <a:latin typeface="Calibri Light" panose="020F0302020204030204"/>
              </a:rPr>
              <a:t>Prevalence :-</a:t>
            </a:r>
            <a:endParaRPr lang="en-US" sz="4400" b="1" dirty="0">
              <a:solidFill>
                <a:srgbClr val="002060"/>
              </a:solidFill>
              <a:latin typeface="Calibri Light" panose="020F0302020204030204"/>
            </a:endParaRPr>
          </a:p>
          <a:p>
            <a:endParaRPr lang="en-US" dirty="0"/>
          </a:p>
        </p:txBody>
      </p:sp>
    </p:spTree>
    <p:extLst>
      <p:ext uri="{BB962C8B-B14F-4D97-AF65-F5344CB8AC3E}">
        <p14:creationId xmlns:p14="http://schemas.microsoft.com/office/powerpoint/2010/main" val="130396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475303" y="403162"/>
            <a:ext cx="3736920" cy="769441"/>
          </a:xfrm>
          <a:prstGeom prst="rect">
            <a:avLst/>
          </a:prstGeom>
        </p:spPr>
        <p:txBody>
          <a:bodyPr wrap="none">
            <a:spAutoFit/>
          </a:bodyPr>
          <a:lstStyle/>
          <a:p>
            <a:pPr lvl="0"/>
            <a:r>
              <a:rPr lang="en-US" sz="4400" b="1" dirty="0">
                <a:solidFill>
                  <a:srgbClr val="002060"/>
                </a:solidFill>
                <a:latin typeface="Calibri Light" panose="020F0302020204030204"/>
              </a:rPr>
              <a:t>Case scenario :-</a:t>
            </a:r>
            <a:endParaRPr lang="en-US" dirty="0">
              <a:solidFill>
                <a:prstClr val="black"/>
              </a:solidFill>
            </a:endParaRPr>
          </a:p>
        </p:txBody>
      </p:sp>
      <p:sp>
        <p:nvSpPr>
          <p:cNvPr id="6" name="Rectangle 5"/>
          <p:cNvSpPr/>
          <p:nvPr/>
        </p:nvSpPr>
        <p:spPr>
          <a:xfrm>
            <a:off x="865414" y="2401706"/>
            <a:ext cx="10058400" cy="2308324"/>
          </a:xfrm>
          <a:prstGeom prst="rect">
            <a:avLst/>
          </a:prstGeom>
        </p:spPr>
        <p:txBody>
          <a:bodyPr wrap="square">
            <a:spAutoFit/>
          </a:bodyPr>
          <a:lstStyle/>
          <a:p>
            <a:r>
              <a:rPr lang="en-US" sz="3600" dirty="0">
                <a:latin typeface="Calibri" charset="0"/>
              </a:rPr>
              <a:t>Mr. </a:t>
            </a:r>
            <a:r>
              <a:rPr lang="en-US" sz="3600" dirty="0" smtClean="0">
                <a:latin typeface="Calibri" charset="0"/>
              </a:rPr>
              <a:t>Muhannad is a 23-year-old </a:t>
            </a:r>
            <a:r>
              <a:rPr lang="en-US" sz="3600" dirty="0">
                <a:latin typeface="Calibri" charset="0"/>
              </a:rPr>
              <a:t>married man seen </a:t>
            </a:r>
            <a:r>
              <a:rPr lang="en-US" sz="3600" dirty="0" smtClean="0">
                <a:latin typeface="Calibri" charset="0"/>
              </a:rPr>
              <a:t>by his Family doctor for </a:t>
            </a:r>
            <a:r>
              <a:rPr lang="en-US" sz="3600" dirty="0">
                <a:latin typeface="Calibri" charset="0"/>
              </a:rPr>
              <a:t>a 7-month history of persistent disabling anxiety, irritability, muscle tension, and disturbed sleep. </a:t>
            </a:r>
            <a:endParaRPr lang="en-US" sz="3600" dirty="0"/>
          </a:p>
        </p:txBody>
      </p:sp>
    </p:spTree>
    <p:extLst>
      <p:ext uri="{BB962C8B-B14F-4D97-AF65-F5344CB8AC3E}">
        <p14:creationId xmlns:p14="http://schemas.microsoft.com/office/powerpoint/2010/main" val="18217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9622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Rectangle 5"/>
          <p:cNvSpPr/>
          <p:nvPr/>
        </p:nvSpPr>
        <p:spPr>
          <a:xfrm>
            <a:off x="296318" y="362636"/>
            <a:ext cx="10627496" cy="769441"/>
          </a:xfrm>
          <a:prstGeom prst="rect">
            <a:avLst/>
          </a:prstGeom>
        </p:spPr>
        <p:txBody>
          <a:bodyPr wrap="square">
            <a:spAutoFit/>
          </a:bodyPr>
          <a:lstStyle/>
          <a:p>
            <a:r>
              <a:rPr lang="en-US" sz="4400" b="1" dirty="0">
                <a:solidFill>
                  <a:srgbClr val="002060"/>
                </a:solidFill>
                <a:latin typeface="Calibri Light" panose="020F0302020204030204"/>
              </a:rPr>
              <a:t>Generalized Anxiety </a:t>
            </a:r>
            <a:r>
              <a:rPr lang="en-US" sz="4400" b="1" dirty="0" smtClean="0">
                <a:solidFill>
                  <a:srgbClr val="002060"/>
                </a:solidFill>
                <a:latin typeface="Calibri Light" panose="020F0302020204030204"/>
              </a:rPr>
              <a:t>Disorder ( </a:t>
            </a:r>
            <a:r>
              <a:rPr lang="en-US" sz="4400" b="1" dirty="0">
                <a:solidFill>
                  <a:srgbClr val="002060"/>
                </a:solidFill>
                <a:latin typeface="Calibri Light" panose="020F0302020204030204"/>
              </a:rPr>
              <a:t>GAD</a:t>
            </a:r>
            <a:r>
              <a:rPr lang="en-US" sz="4400" b="1" dirty="0" smtClean="0">
                <a:solidFill>
                  <a:srgbClr val="002060"/>
                </a:solidFill>
                <a:latin typeface="Calibri Light" panose="020F0302020204030204"/>
              </a:rPr>
              <a:t>) :-</a:t>
            </a:r>
            <a:endParaRPr lang="en-US" sz="4400" b="1" dirty="0">
              <a:solidFill>
                <a:srgbClr val="002060"/>
              </a:solidFill>
              <a:latin typeface="Calibri Light" panose="020F0302020204030204"/>
            </a:endParaRPr>
          </a:p>
        </p:txBody>
      </p:sp>
      <p:sp>
        <p:nvSpPr>
          <p:cNvPr id="7" name="Rectangle 6"/>
          <p:cNvSpPr/>
          <p:nvPr/>
        </p:nvSpPr>
        <p:spPr>
          <a:xfrm>
            <a:off x="705004" y="2165965"/>
            <a:ext cx="10781991" cy="2031325"/>
          </a:xfrm>
          <a:prstGeom prst="rect">
            <a:avLst/>
          </a:prstGeom>
        </p:spPr>
        <p:txBody>
          <a:bodyPr wrap="square">
            <a:spAutoFit/>
          </a:bodyPr>
          <a:lstStyle/>
          <a:p>
            <a:pPr marL="571500" indent="-571500">
              <a:buFont typeface="Arial" charset="0"/>
              <a:buChar char="•"/>
            </a:pPr>
            <a:r>
              <a:rPr lang="en-US" sz="3600" dirty="0" smtClean="0"/>
              <a:t>Is </a:t>
            </a:r>
            <a:r>
              <a:rPr lang="en-US" sz="3600" dirty="0"/>
              <a:t>an anxiety disorder characterized by </a:t>
            </a:r>
            <a:r>
              <a:rPr lang="en-US" sz="3600" dirty="0">
                <a:solidFill>
                  <a:srgbClr val="FF0000"/>
                </a:solidFill>
              </a:rPr>
              <a:t>excessive</a:t>
            </a:r>
            <a:r>
              <a:rPr lang="en-US" sz="3600" dirty="0"/>
              <a:t>, </a:t>
            </a:r>
            <a:r>
              <a:rPr lang="en-US" sz="3600" dirty="0">
                <a:solidFill>
                  <a:srgbClr val="FF0000"/>
                </a:solidFill>
              </a:rPr>
              <a:t>uncontrollable</a:t>
            </a:r>
            <a:r>
              <a:rPr lang="en-US" sz="3600" dirty="0"/>
              <a:t> and often </a:t>
            </a:r>
            <a:r>
              <a:rPr lang="en-US" sz="3600" dirty="0">
                <a:solidFill>
                  <a:srgbClr val="00B0F0"/>
                </a:solidFill>
              </a:rPr>
              <a:t>irrational </a:t>
            </a:r>
            <a:r>
              <a:rPr lang="en-US" sz="3600" dirty="0"/>
              <a:t>worry, that is, apprehensive expectation about events or activities</a:t>
            </a:r>
            <a:r>
              <a:rPr lang="en-US" sz="3600" dirty="0" smtClean="0"/>
              <a:t>.</a:t>
            </a:r>
            <a:endParaRPr lang="en-US" sz="3600" dirty="0"/>
          </a:p>
          <a:p>
            <a:endParaRPr lang="en-US" dirty="0"/>
          </a:p>
        </p:txBody>
      </p:sp>
    </p:spTree>
    <p:extLst>
      <p:ext uri="{BB962C8B-B14F-4D97-AF65-F5344CB8AC3E}">
        <p14:creationId xmlns:p14="http://schemas.microsoft.com/office/powerpoint/2010/main" val="75633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 name="Rectangle 1"/>
          <p:cNvSpPr/>
          <p:nvPr/>
        </p:nvSpPr>
        <p:spPr>
          <a:xfrm>
            <a:off x="392356" y="272534"/>
            <a:ext cx="3826689" cy="769441"/>
          </a:xfrm>
          <a:prstGeom prst="rect">
            <a:avLst/>
          </a:prstGeom>
        </p:spPr>
        <p:txBody>
          <a:bodyPr wrap="none">
            <a:spAutoFit/>
          </a:bodyPr>
          <a:lstStyle/>
          <a:p>
            <a:pPr lvl="0"/>
            <a:r>
              <a:rPr lang="en-US" sz="4400" b="1" dirty="0">
                <a:solidFill>
                  <a:srgbClr val="002060"/>
                </a:solidFill>
                <a:latin typeface="Calibri Light" panose="020F0302020204030204"/>
              </a:rPr>
              <a:t>Epidemiology :- </a:t>
            </a:r>
          </a:p>
        </p:txBody>
      </p:sp>
      <p:sp>
        <p:nvSpPr>
          <p:cNvPr id="5" name="TextBox 4"/>
          <p:cNvSpPr txBox="1"/>
          <p:nvPr/>
        </p:nvSpPr>
        <p:spPr>
          <a:xfrm>
            <a:off x="1091292" y="1939460"/>
            <a:ext cx="10009416" cy="3108543"/>
          </a:xfrm>
          <a:prstGeom prst="rect">
            <a:avLst/>
          </a:prstGeom>
          <a:noFill/>
        </p:spPr>
        <p:txBody>
          <a:bodyPr wrap="square" rtlCol="0">
            <a:spAutoFit/>
          </a:bodyPr>
          <a:lstStyle/>
          <a:p>
            <a:pPr marL="285750" indent="-285750">
              <a:buFont typeface="Arial" charset="0"/>
              <a:buChar char="•"/>
            </a:pPr>
            <a:r>
              <a:rPr lang="nl-NL" sz="2800" dirty="0">
                <a:solidFill>
                  <a:srgbClr val="FF0000"/>
                </a:solidFill>
              </a:rPr>
              <a:t>Women </a:t>
            </a:r>
            <a:r>
              <a:rPr lang="nl-NL" sz="2800" dirty="0"/>
              <a:t>&gt; men (2:1). </a:t>
            </a:r>
            <a:endParaRPr lang="ar-SA" sz="2800" dirty="0" smtClean="0"/>
          </a:p>
          <a:p>
            <a:pPr marL="285750" indent="-285750">
              <a:buFont typeface="Arial" charset="0"/>
              <a:buChar char="•"/>
            </a:pPr>
            <a:endParaRPr lang="en-US" sz="2800" dirty="0" smtClean="0"/>
          </a:p>
          <a:p>
            <a:pPr marL="285750" indent="-285750">
              <a:buFont typeface="Arial" charset="0"/>
              <a:buChar char="•"/>
            </a:pPr>
            <a:r>
              <a:rPr lang="en-US" sz="2800" dirty="0"/>
              <a:t>One year prevalence rate: </a:t>
            </a:r>
            <a:r>
              <a:rPr lang="en-US" sz="2800" dirty="0">
                <a:solidFill>
                  <a:srgbClr val="FF0000"/>
                </a:solidFill>
              </a:rPr>
              <a:t>3 %</a:t>
            </a:r>
            <a:r>
              <a:rPr lang="en-US" sz="2800" dirty="0"/>
              <a:t>. Life time prevalence rate: </a:t>
            </a:r>
            <a:r>
              <a:rPr lang="en-US" sz="2800" dirty="0">
                <a:solidFill>
                  <a:srgbClr val="FF0000"/>
                </a:solidFill>
              </a:rPr>
              <a:t>5 </a:t>
            </a:r>
            <a:r>
              <a:rPr lang="en-US" sz="2800" dirty="0" smtClean="0">
                <a:solidFill>
                  <a:srgbClr val="FF0000"/>
                </a:solidFill>
              </a:rPr>
              <a:t>%</a:t>
            </a:r>
            <a:r>
              <a:rPr lang="en-US" sz="2800" dirty="0" smtClean="0"/>
              <a:t>. </a:t>
            </a:r>
          </a:p>
          <a:p>
            <a:pPr marL="285750" indent="-285750">
              <a:buFont typeface="Arial" charset="0"/>
              <a:buChar char="•"/>
            </a:pPr>
            <a:endParaRPr lang="en-US" sz="2800" dirty="0" smtClean="0"/>
          </a:p>
          <a:p>
            <a:pPr marL="457200" indent="-457200">
              <a:buFont typeface="Arial" charset="0"/>
              <a:buChar char="•"/>
            </a:pPr>
            <a:r>
              <a:rPr lang="en-US" sz="2800" dirty="0" smtClean="0"/>
              <a:t>Age </a:t>
            </a:r>
            <a:r>
              <a:rPr lang="en-US" sz="2800" dirty="0"/>
              <a:t>at onset: Often begins in </a:t>
            </a:r>
            <a:r>
              <a:rPr lang="en-US" sz="2800" dirty="0">
                <a:solidFill>
                  <a:srgbClr val="FF0000"/>
                </a:solidFill>
              </a:rPr>
              <a:t>early adult life</a:t>
            </a:r>
            <a:r>
              <a:rPr lang="en-US" sz="2800" dirty="0"/>
              <a:t>, but may occur for the first time in </a:t>
            </a:r>
            <a:r>
              <a:rPr lang="en-US" sz="2800" dirty="0">
                <a:solidFill>
                  <a:srgbClr val="FF0000"/>
                </a:solidFill>
              </a:rPr>
              <a:t>middle age</a:t>
            </a:r>
            <a:r>
              <a:rPr lang="en-US" sz="2800" dirty="0" smtClean="0"/>
              <a:t>.</a:t>
            </a:r>
            <a:endParaRPr lang="en-US" sz="2800" dirty="0"/>
          </a:p>
          <a:p>
            <a:pPr marL="285750" indent="-285750">
              <a:buFont typeface="Arial" charset="0"/>
              <a:buChar char="•"/>
            </a:pPr>
            <a:endParaRPr lang="en-US" sz="2800" dirty="0">
              <a:effectLst/>
            </a:endParaRPr>
          </a:p>
        </p:txBody>
      </p:sp>
    </p:spTree>
    <p:extLst>
      <p:ext uri="{BB962C8B-B14F-4D97-AF65-F5344CB8AC3E}">
        <p14:creationId xmlns:p14="http://schemas.microsoft.com/office/powerpoint/2010/main" val="3451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206828" y="264663"/>
            <a:ext cx="6096000" cy="769441"/>
          </a:xfrm>
          <a:prstGeom prst="rect">
            <a:avLst/>
          </a:prstGeom>
        </p:spPr>
        <p:txBody>
          <a:bodyPr>
            <a:spAutoFit/>
          </a:bodyPr>
          <a:lstStyle/>
          <a:p>
            <a:pPr lvl="0"/>
            <a:r>
              <a:rPr lang="en-US" sz="4400" b="1" dirty="0">
                <a:solidFill>
                  <a:srgbClr val="002060"/>
                </a:solidFill>
                <a:latin typeface="Calibri Light" panose="020F0302020204030204"/>
              </a:rPr>
              <a:t>Diagnostic Criteria </a:t>
            </a:r>
            <a:r>
              <a:rPr lang="en-US" sz="4400" b="1" dirty="0" smtClean="0">
                <a:solidFill>
                  <a:srgbClr val="002060"/>
                </a:solidFill>
                <a:latin typeface="Calibri Light" panose="020F0302020204030204"/>
              </a:rPr>
              <a:t>:-</a:t>
            </a:r>
            <a:endParaRPr lang="en-US" sz="4400" b="1" dirty="0">
              <a:solidFill>
                <a:srgbClr val="002060"/>
              </a:solidFill>
              <a:latin typeface="Calibri Light" panose="020F0302020204030204"/>
            </a:endParaRPr>
          </a:p>
        </p:txBody>
      </p:sp>
      <p:sp>
        <p:nvSpPr>
          <p:cNvPr id="6" name="Rectangle 5"/>
          <p:cNvSpPr/>
          <p:nvPr/>
        </p:nvSpPr>
        <p:spPr>
          <a:xfrm>
            <a:off x="636814" y="1170605"/>
            <a:ext cx="11821886" cy="7417415"/>
          </a:xfrm>
          <a:prstGeom prst="rect">
            <a:avLst/>
          </a:prstGeom>
        </p:spPr>
        <p:txBody>
          <a:bodyPr wrap="square">
            <a:spAutoFit/>
          </a:bodyPr>
          <a:lstStyle/>
          <a:p>
            <a:r>
              <a:rPr lang="en-US" sz="2800" b="1" dirty="0">
                <a:solidFill>
                  <a:srgbClr val="FF0000"/>
                </a:solidFill>
                <a:latin typeface="Times" charset="0"/>
              </a:rPr>
              <a:t>A-</a:t>
            </a:r>
            <a:r>
              <a:rPr lang="en-US" sz="2800" b="1" dirty="0">
                <a:latin typeface="Times" charset="0"/>
              </a:rPr>
              <a:t> </a:t>
            </a:r>
            <a:r>
              <a:rPr lang="en-US" sz="2800" b="1" dirty="0">
                <a:latin typeface="TimesNewRomanPS" charset="0"/>
              </a:rPr>
              <a:t>≥ </a:t>
            </a:r>
            <a:r>
              <a:rPr lang="en-US" sz="2800" dirty="0">
                <a:latin typeface="TimesNewRomanPSMT" charset="0"/>
              </a:rPr>
              <a:t>6 months history of excessive anxiety occurring </a:t>
            </a:r>
            <a:r>
              <a:rPr lang="en-US" sz="2800" dirty="0" smtClean="0">
                <a:latin typeface="TimesNewRomanPSMT" charset="0"/>
              </a:rPr>
              <a:t>most of the days.</a:t>
            </a:r>
          </a:p>
          <a:p>
            <a:endParaRPr lang="en-US" sz="2800" dirty="0" smtClean="0">
              <a:latin typeface="TimesNewRomanPSMT" charset="0"/>
            </a:endParaRPr>
          </a:p>
          <a:p>
            <a:r>
              <a:rPr lang="en-US" sz="2800" b="1" dirty="0">
                <a:solidFill>
                  <a:srgbClr val="FF0000"/>
                </a:solidFill>
              </a:rPr>
              <a:t>B-</a:t>
            </a:r>
            <a:r>
              <a:rPr lang="en-US" sz="2800" dirty="0"/>
              <a:t>The person finds it difficult to control the worry</a:t>
            </a:r>
            <a:r>
              <a:rPr lang="en-US" sz="2800" dirty="0" smtClean="0"/>
              <a:t>.</a:t>
            </a:r>
          </a:p>
          <a:p>
            <a:endParaRPr lang="en-US" sz="2800" dirty="0" smtClean="0"/>
          </a:p>
          <a:p>
            <a:r>
              <a:rPr lang="en-US" sz="2800" b="1" dirty="0">
                <a:solidFill>
                  <a:srgbClr val="FF0000"/>
                </a:solidFill>
              </a:rPr>
              <a:t>C-</a:t>
            </a:r>
            <a:r>
              <a:rPr lang="en-US" sz="2800" dirty="0"/>
              <a:t>The anxiety and worry are associated with ≥ 3of </a:t>
            </a:r>
            <a:r>
              <a:rPr lang="en-US" sz="2800" dirty="0" smtClean="0"/>
              <a:t>6:-</a:t>
            </a:r>
          </a:p>
          <a:p>
            <a:r>
              <a:rPr lang="en-US" sz="2800" dirty="0" smtClean="0"/>
              <a:t>      </a:t>
            </a:r>
            <a:r>
              <a:rPr lang="en-US" sz="2800" b="1" dirty="0" smtClean="0">
                <a:solidFill>
                  <a:srgbClr val="00B050"/>
                </a:solidFill>
              </a:rPr>
              <a:t>1-</a:t>
            </a:r>
            <a:r>
              <a:rPr lang="en-US" sz="2800" dirty="0" smtClean="0"/>
              <a:t> Restlessness.                           </a:t>
            </a:r>
            <a:r>
              <a:rPr lang="en-US" sz="2800" b="1" dirty="0" smtClean="0">
                <a:solidFill>
                  <a:srgbClr val="00B050"/>
                </a:solidFill>
              </a:rPr>
              <a:t>2-</a:t>
            </a:r>
            <a:r>
              <a:rPr lang="en-US" sz="2800" dirty="0" smtClean="0"/>
              <a:t> Irritability. </a:t>
            </a:r>
          </a:p>
          <a:p>
            <a:r>
              <a:rPr lang="en-US" sz="2800" dirty="0" smtClean="0"/>
              <a:t>      </a:t>
            </a:r>
            <a:r>
              <a:rPr lang="en-US" sz="2800" b="1" dirty="0" smtClean="0">
                <a:solidFill>
                  <a:srgbClr val="00B050"/>
                </a:solidFill>
              </a:rPr>
              <a:t>3-</a:t>
            </a:r>
            <a:r>
              <a:rPr lang="en-US" sz="2800" dirty="0" smtClean="0"/>
              <a:t> Easily Fatigued.                       </a:t>
            </a:r>
            <a:r>
              <a:rPr lang="en-US" sz="2800" b="1" dirty="0" smtClean="0">
                <a:solidFill>
                  <a:srgbClr val="00B050"/>
                </a:solidFill>
              </a:rPr>
              <a:t>4-</a:t>
            </a:r>
            <a:r>
              <a:rPr lang="en-US" sz="2800" dirty="0" smtClean="0"/>
              <a:t> Muscle Tension.</a:t>
            </a:r>
          </a:p>
          <a:p>
            <a:r>
              <a:rPr lang="en-US" sz="2800" dirty="0" smtClean="0"/>
              <a:t>      </a:t>
            </a:r>
            <a:r>
              <a:rPr lang="en-US" sz="2800" b="1" dirty="0" smtClean="0">
                <a:solidFill>
                  <a:srgbClr val="00B050"/>
                </a:solidFill>
              </a:rPr>
              <a:t>5-</a:t>
            </a:r>
            <a:r>
              <a:rPr lang="en-US" sz="2800" dirty="0" smtClean="0">
                <a:solidFill>
                  <a:srgbClr val="00B050"/>
                </a:solidFill>
              </a:rPr>
              <a:t> </a:t>
            </a:r>
            <a:r>
              <a:rPr lang="en-US" sz="2800" dirty="0" smtClean="0"/>
              <a:t>Difficulty In Concentrating.   </a:t>
            </a:r>
            <a:r>
              <a:rPr lang="en-US" sz="2800" b="1" dirty="0" smtClean="0">
                <a:solidFill>
                  <a:srgbClr val="00B050"/>
                </a:solidFill>
              </a:rPr>
              <a:t>6- </a:t>
            </a:r>
            <a:r>
              <a:rPr lang="en-US" sz="2800" dirty="0" smtClean="0"/>
              <a:t>Sleep Disturbance.</a:t>
            </a:r>
          </a:p>
          <a:p>
            <a:r>
              <a:rPr lang="en-US" sz="2800" b="1" dirty="0" smtClean="0">
                <a:solidFill>
                  <a:srgbClr val="FF0000"/>
                </a:solidFill>
              </a:rPr>
              <a:t>D-</a:t>
            </a:r>
            <a:r>
              <a:rPr lang="en-US" sz="2800" b="1" dirty="0" smtClean="0"/>
              <a:t> </a:t>
            </a:r>
            <a:r>
              <a:rPr lang="en-US" sz="2800" dirty="0"/>
              <a:t>The focus of the anxiety is not </a:t>
            </a:r>
            <a:r>
              <a:rPr lang="en-US" sz="2800" dirty="0" smtClean="0"/>
              <a:t>confined.</a:t>
            </a:r>
            <a:endParaRPr lang="en-US" sz="2800" dirty="0"/>
          </a:p>
          <a:p>
            <a:r>
              <a:rPr lang="en-US" sz="2800" b="1" dirty="0">
                <a:solidFill>
                  <a:srgbClr val="FF0000"/>
                </a:solidFill>
              </a:rPr>
              <a:t>E-</a:t>
            </a:r>
            <a:r>
              <a:rPr lang="en-US" sz="2800" b="1" dirty="0"/>
              <a:t> </a:t>
            </a:r>
            <a:r>
              <a:rPr lang="en-US" sz="2800" dirty="0"/>
              <a:t>It causes significant distress or functional </a:t>
            </a:r>
            <a:r>
              <a:rPr lang="en-US" sz="2800" dirty="0" smtClean="0"/>
              <a:t>impairment.</a:t>
            </a:r>
          </a:p>
          <a:p>
            <a:r>
              <a:rPr lang="en-US" sz="2800" b="1" dirty="0">
                <a:solidFill>
                  <a:srgbClr val="FF0000"/>
                </a:solidFill>
              </a:rPr>
              <a:t>F-</a:t>
            </a:r>
            <a:r>
              <a:rPr lang="en-US" sz="2800" b="1" dirty="0"/>
              <a:t> </a:t>
            </a:r>
            <a:r>
              <a:rPr lang="en-US" sz="2800" dirty="0"/>
              <a:t>The disturbance is not due to the direct </a:t>
            </a:r>
            <a:r>
              <a:rPr lang="en-US" sz="2800" dirty="0" smtClean="0"/>
              <a:t>physiological effects (</a:t>
            </a:r>
            <a:r>
              <a:rPr lang="en-US" sz="2800" dirty="0" smtClean="0">
                <a:solidFill>
                  <a:srgbClr val="FF0000"/>
                </a:solidFill>
              </a:rPr>
              <a:t>drugs</a:t>
            </a:r>
            <a:r>
              <a:rPr lang="en-US" sz="2800" dirty="0" smtClean="0"/>
              <a:t>, </a:t>
            </a:r>
            <a:r>
              <a:rPr lang="en-US" sz="2800" dirty="0" smtClean="0">
                <a:solidFill>
                  <a:srgbClr val="FF0000"/>
                </a:solidFill>
              </a:rPr>
              <a:t>medical</a:t>
            </a:r>
            <a:r>
              <a:rPr lang="en-US" sz="2800" dirty="0" smtClean="0"/>
              <a:t> </a:t>
            </a:r>
            <a:r>
              <a:rPr lang="en-US" sz="2800" dirty="0" smtClean="0">
                <a:solidFill>
                  <a:srgbClr val="FF0000"/>
                </a:solidFill>
              </a:rPr>
              <a:t>co</a:t>
            </a:r>
            <a:r>
              <a:rPr lang="en-US" sz="2800" dirty="0" smtClean="0"/>
              <a:t>,</a:t>
            </a:r>
            <a:r>
              <a:rPr lang="en-US" sz="2800" dirty="0" smtClean="0">
                <a:solidFill>
                  <a:srgbClr val="FF0000"/>
                </a:solidFill>
              </a:rPr>
              <a:t>..</a:t>
            </a:r>
            <a:r>
              <a:rPr lang="en-US" sz="2800" dirty="0" smtClean="0"/>
              <a:t>)</a:t>
            </a:r>
            <a:endParaRPr lang="en-US" sz="2800" dirty="0"/>
          </a:p>
          <a:p>
            <a:r>
              <a:rPr lang="en-US" sz="2800" dirty="0" smtClean="0"/>
              <a:t>  </a:t>
            </a:r>
            <a:endParaRPr lang="en-US" sz="2800" dirty="0"/>
          </a:p>
          <a:p>
            <a:endParaRPr lang="en-US" sz="2800" dirty="0" smtClean="0"/>
          </a:p>
          <a:p>
            <a:r>
              <a:rPr lang="en-US" sz="2800" dirty="0" smtClean="0"/>
              <a:t>     </a:t>
            </a:r>
            <a:endParaRPr lang="en-US" sz="2800" dirty="0"/>
          </a:p>
          <a:p>
            <a:r>
              <a:rPr lang="en-US" sz="2800" dirty="0" smtClean="0"/>
              <a:t> </a:t>
            </a:r>
            <a:endParaRPr lang="en-US" sz="2800" dirty="0"/>
          </a:p>
          <a:p>
            <a:r>
              <a:rPr lang="en-US" sz="2800" dirty="0" smtClean="0">
                <a:latin typeface="TimesNewRomanPSMT" charset="0"/>
              </a:rPr>
              <a:t> </a:t>
            </a:r>
            <a:endParaRPr lang="en-US" sz="2800" dirty="0"/>
          </a:p>
        </p:txBody>
      </p:sp>
    </p:spTree>
    <p:extLst>
      <p:ext uri="{BB962C8B-B14F-4D97-AF65-F5344CB8AC3E}">
        <p14:creationId xmlns:p14="http://schemas.microsoft.com/office/powerpoint/2010/main" val="14546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215394" y="223548"/>
            <a:ext cx="2443041" cy="769441"/>
          </a:xfrm>
          <a:prstGeom prst="rect">
            <a:avLst/>
          </a:prstGeom>
        </p:spPr>
        <p:txBody>
          <a:bodyPr wrap="none">
            <a:spAutoFit/>
          </a:bodyPr>
          <a:lstStyle/>
          <a:p>
            <a:pPr lvl="0"/>
            <a:r>
              <a:rPr lang="en-US" sz="4400" b="1" dirty="0">
                <a:solidFill>
                  <a:srgbClr val="002060"/>
                </a:solidFill>
                <a:latin typeface="Calibri Light" panose="020F0302020204030204"/>
              </a:rPr>
              <a:t>Etiology :-</a:t>
            </a:r>
          </a:p>
        </p:txBody>
      </p:sp>
      <p:sp>
        <p:nvSpPr>
          <p:cNvPr id="6" name="Rectangle 5"/>
          <p:cNvSpPr/>
          <p:nvPr/>
        </p:nvSpPr>
        <p:spPr>
          <a:xfrm>
            <a:off x="1284515" y="1521964"/>
            <a:ext cx="9329056" cy="3416320"/>
          </a:xfrm>
          <a:prstGeom prst="rect">
            <a:avLst/>
          </a:prstGeom>
        </p:spPr>
        <p:txBody>
          <a:bodyPr wrap="square">
            <a:spAutoFit/>
          </a:bodyPr>
          <a:lstStyle/>
          <a:p>
            <a:pPr marL="571500" indent="-571500">
              <a:buFont typeface="Arial" charset="0"/>
              <a:buChar char="•"/>
            </a:pPr>
            <a:r>
              <a:rPr lang="en-US" sz="3600" dirty="0" smtClean="0">
                <a:latin typeface="Calibri" charset="0"/>
              </a:rPr>
              <a:t>Combination </a:t>
            </a:r>
            <a:r>
              <a:rPr lang="en-US" sz="3600" dirty="0">
                <a:latin typeface="Calibri" charset="0"/>
              </a:rPr>
              <a:t>of </a:t>
            </a:r>
            <a:r>
              <a:rPr lang="en-US" sz="3600" dirty="0">
                <a:solidFill>
                  <a:srgbClr val="FF0000"/>
                </a:solidFill>
                <a:latin typeface="Calibri" charset="0"/>
              </a:rPr>
              <a:t>genetic</a:t>
            </a:r>
            <a:r>
              <a:rPr lang="en-US" sz="3600" dirty="0">
                <a:latin typeface="Calibri" charset="0"/>
              </a:rPr>
              <a:t> and </a:t>
            </a:r>
            <a:r>
              <a:rPr lang="en-US" sz="3600" dirty="0">
                <a:solidFill>
                  <a:srgbClr val="FF0000"/>
                </a:solidFill>
                <a:latin typeface="Calibri" charset="0"/>
              </a:rPr>
              <a:t>environmental</a:t>
            </a:r>
            <a:r>
              <a:rPr lang="en-US" sz="3600" dirty="0">
                <a:latin typeface="Calibri" charset="0"/>
              </a:rPr>
              <a:t> influences in childhood. </a:t>
            </a:r>
          </a:p>
          <a:p>
            <a:pPr marL="571500" indent="-571500">
              <a:buFont typeface="Arial" charset="0"/>
              <a:buChar char="•"/>
            </a:pPr>
            <a:endParaRPr lang="en-US" sz="3600" dirty="0" smtClean="0">
              <a:latin typeface="Calibri" charset="0"/>
            </a:endParaRPr>
          </a:p>
          <a:p>
            <a:pPr marL="571500" indent="-571500">
              <a:buFont typeface="Arial" charset="0"/>
              <a:buChar char="•"/>
            </a:pPr>
            <a:r>
              <a:rPr lang="en-US" sz="3600" dirty="0" smtClean="0">
                <a:latin typeface="Calibri" charset="0"/>
              </a:rPr>
              <a:t>Many study show that the </a:t>
            </a:r>
            <a:r>
              <a:rPr lang="en-US" sz="3600" dirty="0"/>
              <a:t>Anxiety </a:t>
            </a:r>
            <a:r>
              <a:rPr lang="en-US" sz="3600" dirty="0" smtClean="0"/>
              <a:t>has </a:t>
            </a:r>
            <a:r>
              <a:rPr lang="en-US" sz="3600" dirty="0"/>
              <a:t>a </a:t>
            </a:r>
            <a:r>
              <a:rPr lang="en-US" sz="3600" dirty="0">
                <a:solidFill>
                  <a:srgbClr val="FF0000"/>
                </a:solidFill>
              </a:rPr>
              <a:t>familial association</a:t>
            </a:r>
            <a:r>
              <a:rPr lang="en-US" sz="3600" dirty="0"/>
              <a:t>. </a:t>
            </a:r>
          </a:p>
          <a:p>
            <a:pPr marL="571500" indent="-571500">
              <a:buFont typeface="Arial" charset="0"/>
              <a:buChar char="•"/>
            </a:pPr>
            <a:endParaRPr lang="en-US" sz="3600" dirty="0"/>
          </a:p>
        </p:txBody>
      </p:sp>
    </p:spTree>
    <p:extLst>
      <p:ext uri="{BB962C8B-B14F-4D97-AF65-F5344CB8AC3E}">
        <p14:creationId xmlns:p14="http://schemas.microsoft.com/office/powerpoint/2010/main" val="1301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Q1. Which one of the following symptom must be present to diagnose Depression?</a:t>
            </a:r>
            <a:endParaRPr lang="en-US" dirty="0">
              <a:solidFill>
                <a:srgbClr val="002060"/>
              </a:solidFill>
            </a:endParaRPr>
          </a:p>
        </p:txBody>
      </p:sp>
      <p:sp>
        <p:nvSpPr>
          <p:cNvPr id="3" name="Content Placeholder 2"/>
          <p:cNvSpPr>
            <a:spLocks noGrp="1"/>
          </p:cNvSpPr>
          <p:nvPr>
            <p:ph idx="1"/>
          </p:nvPr>
        </p:nvSpPr>
        <p:spPr>
          <a:xfrm>
            <a:off x="838200" y="2260477"/>
            <a:ext cx="10515600" cy="4351338"/>
          </a:xfrm>
        </p:spPr>
        <p:txBody>
          <a:bodyPr>
            <a:normAutofit/>
          </a:bodyPr>
          <a:lstStyle/>
          <a:p>
            <a:r>
              <a:rPr lang="en-US" sz="3200" dirty="0" smtClean="0"/>
              <a:t>A) Weight loss</a:t>
            </a:r>
          </a:p>
          <a:p>
            <a:endParaRPr lang="en-US" sz="3200" dirty="0"/>
          </a:p>
          <a:p>
            <a:r>
              <a:rPr lang="en-US" sz="3200" dirty="0" smtClean="0"/>
              <a:t>B) Sleep disturbance</a:t>
            </a:r>
          </a:p>
          <a:p>
            <a:endParaRPr lang="en-US" sz="3200" dirty="0"/>
          </a:p>
          <a:p>
            <a:r>
              <a:rPr lang="en-US" sz="3200" dirty="0" smtClean="0"/>
              <a:t>C) Anhedonia</a:t>
            </a:r>
          </a:p>
          <a:p>
            <a:endParaRPr lang="en-US" sz="3200" dirty="0"/>
          </a:p>
          <a:p>
            <a:r>
              <a:rPr lang="en-US" sz="3200" dirty="0" smtClean="0"/>
              <a:t>D) Loss of appetite </a:t>
            </a:r>
            <a:endParaRPr lang="en-US" sz="3200"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028878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Rectangle 5"/>
          <p:cNvSpPr/>
          <p:nvPr/>
        </p:nvSpPr>
        <p:spPr>
          <a:xfrm>
            <a:off x="255526" y="190891"/>
            <a:ext cx="2978444" cy="769441"/>
          </a:xfrm>
          <a:prstGeom prst="rect">
            <a:avLst/>
          </a:prstGeom>
        </p:spPr>
        <p:txBody>
          <a:bodyPr wrap="none">
            <a:spAutoFit/>
          </a:bodyPr>
          <a:lstStyle/>
          <a:p>
            <a:pPr lvl="0"/>
            <a:r>
              <a:rPr lang="en-US" sz="4400" b="1" dirty="0">
                <a:solidFill>
                  <a:srgbClr val="002060"/>
                </a:solidFill>
                <a:latin typeface="Calibri Light" panose="020F0302020204030204"/>
              </a:rPr>
              <a:t>Treatment :-</a:t>
            </a:r>
            <a:endParaRPr lang="en-US" dirty="0">
              <a:solidFill>
                <a:prstClr val="black"/>
              </a:solidFill>
            </a:endParaRPr>
          </a:p>
        </p:txBody>
      </p:sp>
      <p:sp>
        <p:nvSpPr>
          <p:cNvPr id="7" name="Rectangle 6"/>
          <p:cNvSpPr/>
          <p:nvPr/>
        </p:nvSpPr>
        <p:spPr>
          <a:xfrm>
            <a:off x="952499" y="1130078"/>
            <a:ext cx="11239501" cy="8094524"/>
          </a:xfrm>
          <a:prstGeom prst="rect">
            <a:avLst/>
          </a:prstGeom>
        </p:spPr>
        <p:txBody>
          <a:bodyPr wrap="square">
            <a:spAutoFit/>
          </a:bodyPr>
          <a:lstStyle/>
          <a:p>
            <a:r>
              <a:rPr lang="en-US" sz="3600" b="1" dirty="0">
                <a:latin typeface="Calibri" charset="0"/>
              </a:rPr>
              <a:t>A- </a:t>
            </a:r>
            <a:r>
              <a:rPr lang="en-US" sz="3600" b="1" dirty="0" smtClean="0">
                <a:latin typeface="Calibri" charset="0"/>
              </a:rPr>
              <a:t>Rule out medical causes.</a:t>
            </a:r>
          </a:p>
          <a:p>
            <a:endParaRPr lang="en-US" sz="3600" b="1" dirty="0" smtClean="0">
              <a:latin typeface="Calibri" charset="0"/>
            </a:endParaRPr>
          </a:p>
          <a:p>
            <a:r>
              <a:rPr lang="en-US" sz="3600" b="1" dirty="0"/>
              <a:t>B- Cognitive – behavior therapy (CBT):</a:t>
            </a:r>
            <a:r>
              <a:rPr lang="en-US" sz="2800" b="1" dirty="0"/>
              <a:t> </a:t>
            </a:r>
            <a:endParaRPr lang="en-US" sz="2800" b="1" dirty="0" smtClean="0"/>
          </a:p>
          <a:p>
            <a:r>
              <a:rPr lang="en-US" sz="2800" dirty="0" smtClean="0"/>
              <a:t>Anxiety </a:t>
            </a:r>
            <a:r>
              <a:rPr lang="en-US" sz="2800" dirty="0"/>
              <a:t>management training: relaxation with cognitive therapy to control worrying </a:t>
            </a:r>
            <a:r>
              <a:rPr lang="en-US" sz="2800" dirty="0" smtClean="0"/>
              <a:t>thoughts.</a:t>
            </a:r>
          </a:p>
          <a:p>
            <a:endParaRPr lang="en-US" sz="2800" dirty="0" smtClean="0"/>
          </a:p>
          <a:p>
            <a:r>
              <a:rPr lang="en-US" sz="2800" b="1" dirty="0"/>
              <a:t>C. Medications: </a:t>
            </a:r>
            <a:endParaRPr lang="en-US" sz="2800" b="1" dirty="0" smtClean="0"/>
          </a:p>
          <a:p>
            <a:r>
              <a:rPr lang="en-US" sz="2800" b="1" dirty="0" smtClean="0"/>
              <a:t>     1</a:t>
            </a:r>
            <a:r>
              <a:rPr lang="en-US" sz="2800" dirty="0"/>
              <a:t>. </a:t>
            </a:r>
            <a:r>
              <a:rPr lang="en-US" sz="2800" b="1" dirty="0">
                <a:solidFill>
                  <a:srgbClr val="FF0000"/>
                </a:solidFill>
              </a:rPr>
              <a:t>Antidepressants</a:t>
            </a:r>
            <a:r>
              <a:rPr lang="en-US" sz="2800" b="1" dirty="0"/>
              <a:t> </a:t>
            </a:r>
            <a:r>
              <a:rPr lang="en-US" sz="2800" b="1" dirty="0" smtClean="0"/>
              <a:t>:-</a:t>
            </a:r>
            <a:r>
              <a:rPr lang="en-US" sz="2400" b="1" dirty="0">
                <a:solidFill>
                  <a:srgbClr val="00B050"/>
                </a:solidFill>
              </a:rPr>
              <a:t>SSRIs</a:t>
            </a:r>
            <a:r>
              <a:rPr lang="en-US" sz="2400" dirty="0"/>
              <a:t> (e.g. </a:t>
            </a:r>
            <a:r>
              <a:rPr lang="en-US" sz="2400" dirty="0" smtClean="0"/>
              <a:t>paroxetine) </a:t>
            </a:r>
            <a:r>
              <a:rPr lang="en-US" sz="2400" dirty="0"/>
              <a:t>or </a:t>
            </a:r>
            <a:r>
              <a:rPr lang="en-US" sz="2400" b="1" dirty="0">
                <a:solidFill>
                  <a:srgbClr val="00B050"/>
                </a:solidFill>
              </a:rPr>
              <a:t>SNRIs</a:t>
            </a:r>
            <a:r>
              <a:rPr lang="en-US" sz="2400" dirty="0"/>
              <a:t>( e.g. </a:t>
            </a:r>
            <a:r>
              <a:rPr lang="en-US" sz="2400" dirty="0" smtClean="0"/>
              <a:t>Venlafaxine). </a:t>
            </a:r>
            <a:endParaRPr lang="en-US" sz="2400" dirty="0"/>
          </a:p>
          <a:p>
            <a:r>
              <a:rPr lang="en-US" sz="2800" dirty="0" smtClean="0"/>
              <a:t>     </a:t>
            </a:r>
            <a:r>
              <a:rPr lang="en-US" sz="2800" b="1" dirty="0"/>
              <a:t>2</a:t>
            </a:r>
            <a:r>
              <a:rPr lang="en-US" sz="2800" dirty="0"/>
              <a:t>. </a:t>
            </a:r>
            <a:r>
              <a:rPr lang="en-US" sz="2800" b="1" dirty="0" smtClean="0">
                <a:solidFill>
                  <a:srgbClr val="FF0000"/>
                </a:solidFill>
              </a:rPr>
              <a:t>Buspirone</a:t>
            </a:r>
            <a:r>
              <a:rPr lang="en-US" sz="2800" b="1" dirty="0" smtClean="0"/>
              <a:t> :- </a:t>
            </a:r>
            <a:r>
              <a:rPr lang="en-US" sz="2400" dirty="0"/>
              <a:t>it is </a:t>
            </a:r>
            <a:r>
              <a:rPr lang="en-US" sz="2400" dirty="0" smtClean="0"/>
              <a:t>effective </a:t>
            </a:r>
            <a:r>
              <a:rPr lang="en-US" sz="2400" dirty="0"/>
              <a:t>in reducing the </a:t>
            </a:r>
            <a:r>
              <a:rPr lang="en-US" sz="2400" b="1" dirty="0">
                <a:solidFill>
                  <a:srgbClr val="00B050"/>
                </a:solidFill>
              </a:rPr>
              <a:t>cognitive symptoms </a:t>
            </a:r>
            <a:r>
              <a:rPr lang="en-US" sz="2400" dirty="0" smtClean="0"/>
              <a:t>of GAD.</a:t>
            </a:r>
          </a:p>
          <a:p>
            <a:r>
              <a:rPr lang="en-US" sz="2400" dirty="0"/>
              <a:t> </a:t>
            </a:r>
            <a:r>
              <a:rPr lang="en-US" sz="2400" dirty="0" smtClean="0"/>
              <a:t>     </a:t>
            </a:r>
            <a:r>
              <a:rPr lang="en-US" sz="2800" b="1" dirty="0"/>
              <a:t>3. </a:t>
            </a:r>
            <a:r>
              <a:rPr lang="en-US" sz="2800" b="1" dirty="0" smtClean="0">
                <a:solidFill>
                  <a:srgbClr val="FF0000"/>
                </a:solidFill>
              </a:rPr>
              <a:t>Benzodiazepines</a:t>
            </a:r>
            <a:r>
              <a:rPr lang="en-US" sz="2800" b="1" dirty="0" smtClean="0"/>
              <a:t> :- </a:t>
            </a:r>
            <a:r>
              <a:rPr lang="en-US" sz="2400" dirty="0"/>
              <a:t>for a limited period (</a:t>
            </a:r>
            <a:r>
              <a:rPr lang="en-US" sz="2400" b="1" dirty="0">
                <a:solidFill>
                  <a:srgbClr val="00B050"/>
                </a:solidFill>
              </a:rPr>
              <a:t>to avoid the risk of dependence</a:t>
            </a:r>
            <a:r>
              <a:rPr lang="en-US" sz="2400" dirty="0"/>
              <a:t>) </a:t>
            </a:r>
          </a:p>
          <a:p>
            <a:endParaRPr lang="en-US" sz="2800" dirty="0"/>
          </a:p>
          <a:p>
            <a:endParaRPr lang="en-US" sz="2800" dirty="0"/>
          </a:p>
          <a:p>
            <a:endParaRPr lang="en-US" sz="2800" dirty="0"/>
          </a:p>
          <a:p>
            <a:endParaRPr lang="en-US" sz="2800" dirty="0" smtClean="0"/>
          </a:p>
          <a:p>
            <a:endParaRPr lang="en-US" sz="3600" dirty="0"/>
          </a:p>
          <a:p>
            <a:r>
              <a:rPr lang="en-US" sz="3600" b="1" dirty="0">
                <a:latin typeface="Calibri" charset="0"/>
              </a:rPr>
              <a:t/>
            </a:r>
            <a:br>
              <a:rPr lang="en-US" sz="3600" b="1" dirty="0">
                <a:latin typeface="Calibri" charset="0"/>
              </a:rPr>
            </a:br>
            <a:endParaRPr lang="en-US" sz="3600" dirty="0"/>
          </a:p>
        </p:txBody>
      </p:sp>
    </p:spTree>
    <p:extLst>
      <p:ext uri="{BB962C8B-B14F-4D97-AF65-F5344CB8AC3E}">
        <p14:creationId xmlns:p14="http://schemas.microsoft.com/office/powerpoint/2010/main" val="72642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342978" y="305192"/>
            <a:ext cx="3736920" cy="769441"/>
          </a:xfrm>
          <a:prstGeom prst="rect">
            <a:avLst/>
          </a:prstGeom>
        </p:spPr>
        <p:txBody>
          <a:bodyPr wrap="none">
            <a:spAutoFit/>
          </a:bodyPr>
          <a:lstStyle/>
          <a:p>
            <a:r>
              <a:rPr lang="en-US" sz="4400" b="1" dirty="0">
                <a:solidFill>
                  <a:srgbClr val="002060"/>
                </a:solidFill>
                <a:latin typeface="Calibri Light" panose="020F0302020204030204"/>
              </a:rPr>
              <a:t>Case </a:t>
            </a:r>
            <a:r>
              <a:rPr lang="en-US" sz="4400" b="1" dirty="0" smtClean="0">
                <a:solidFill>
                  <a:srgbClr val="002060"/>
                </a:solidFill>
                <a:latin typeface="Calibri Light" panose="020F0302020204030204"/>
              </a:rPr>
              <a:t>scenario :-</a:t>
            </a:r>
            <a:endParaRPr lang="en-US" dirty="0"/>
          </a:p>
        </p:txBody>
      </p:sp>
      <p:sp>
        <p:nvSpPr>
          <p:cNvPr id="6" name="Rectangle 5"/>
          <p:cNvSpPr/>
          <p:nvPr/>
        </p:nvSpPr>
        <p:spPr>
          <a:xfrm>
            <a:off x="849086" y="1956138"/>
            <a:ext cx="10401300" cy="2677656"/>
          </a:xfrm>
          <a:prstGeom prst="rect">
            <a:avLst/>
          </a:prstGeom>
        </p:spPr>
        <p:txBody>
          <a:bodyPr wrap="square">
            <a:spAutoFit/>
          </a:bodyPr>
          <a:lstStyle/>
          <a:p>
            <a:r>
              <a:rPr lang="en-US" sz="2800" dirty="0">
                <a:latin typeface="Calibri" charset="0"/>
              </a:rPr>
              <a:t>Mr. Abdulaziz is a </a:t>
            </a:r>
            <a:r>
              <a:rPr lang="en-US" sz="2800" dirty="0" smtClean="0">
                <a:latin typeface="Calibri" charset="0"/>
              </a:rPr>
              <a:t>23-year-old came </a:t>
            </a:r>
            <a:r>
              <a:rPr lang="en-US" sz="2800" dirty="0">
                <a:latin typeface="Calibri" charset="0"/>
              </a:rPr>
              <a:t>to </a:t>
            </a:r>
            <a:r>
              <a:rPr lang="en-US" sz="2800" dirty="0" smtClean="0">
                <a:latin typeface="Calibri" charset="0"/>
              </a:rPr>
              <a:t>Primary Health Care Clinic complaining </a:t>
            </a:r>
            <a:r>
              <a:rPr lang="en-US" sz="2800" dirty="0">
                <a:latin typeface="Calibri" charset="0"/>
              </a:rPr>
              <a:t>of 3- month history of recurrent sudden attacks of severe fear of death, palpitation, shortness of breath, excessive sweating, and impaired concentration. The attack lasts for about 20 minutes then disappears completely. Between, the attacks, although he is free from physical symptoms, he is anticipating the next attack. </a:t>
            </a:r>
            <a:endParaRPr lang="en-US" sz="2800" dirty="0">
              <a:effectLst/>
            </a:endParaRPr>
          </a:p>
        </p:txBody>
      </p:sp>
    </p:spTree>
    <p:extLst>
      <p:ext uri="{BB962C8B-B14F-4D97-AF65-F5344CB8AC3E}">
        <p14:creationId xmlns:p14="http://schemas.microsoft.com/office/powerpoint/2010/main" val="151187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Rectangle 5"/>
          <p:cNvSpPr/>
          <p:nvPr/>
        </p:nvSpPr>
        <p:spPr>
          <a:xfrm>
            <a:off x="386925" y="3467706"/>
            <a:ext cx="3895105" cy="769441"/>
          </a:xfrm>
          <a:prstGeom prst="rect">
            <a:avLst/>
          </a:prstGeom>
        </p:spPr>
        <p:txBody>
          <a:bodyPr wrap="none">
            <a:spAutoFit/>
          </a:bodyPr>
          <a:lstStyle/>
          <a:p>
            <a:pPr lvl="0"/>
            <a:r>
              <a:rPr lang="en-US" sz="4400" b="1" dirty="0">
                <a:solidFill>
                  <a:srgbClr val="002060"/>
                </a:solidFill>
                <a:latin typeface="Calibri Light" panose="020F0302020204030204"/>
              </a:rPr>
              <a:t>Panic Disorder </a:t>
            </a:r>
            <a:r>
              <a:rPr lang="en-US" sz="4400" b="1" dirty="0" smtClean="0">
                <a:solidFill>
                  <a:srgbClr val="002060"/>
                </a:solidFill>
                <a:latin typeface="Calibri Light" panose="020F0302020204030204"/>
              </a:rPr>
              <a:t>:-</a:t>
            </a:r>
            <a:endParaRPr lang="en-US" sz="4400" b="1" dirty="0">
              <a:solidFill>
                <a:srgbClr val="002060"/>
              </a:solidFill>
              <a:latin typeface="Calibri Light" panose="020F0302020204030204"/>
            </a:endParaRPr>
          </a:p>
        </p:txBody>
      </p:sp>
      <p:sp>
        <p:nvSpPr>
          <p:cNvPr id="7" name="Rectangle 6"/>
          <p:cNvSpPr/>
          <p:nvPr/>
        </p:nvSpPr>
        <p:spPr>
          <a:xfrm>
            <a:off x="536156" y="4710561"/>
            <a:ext cx="6474721" cy="523220"/>
          </a:xfrm>
          <a:prstGeom prst="rect">
            <a:avLst/>
          </a:prstGeom>
        </p:spPr>
        <p:txBody>
          <a:bodyPr wrap="none">
            <a:spAutoFit/>
          </a:bodyPr>
          <a:lstStyle/>
          <a:p>
            <a:pPr marL="457200" indent="-457200">
              <a:buFont typeface="Arial" charset="0"/>
              <a:buChar char="•"/>
            </a:pPr>
            <a:r>
              <a:rPr lang="en-US" sz="2800" dirty="0">
                <a:solidFill>
                  <a:srgbClr val="FF0000"/>
                </a:solidFill>
                <a:latin typeface="Calibri" charset="0"/>
              </a:rPr>
              <a:t>Recurrent</a:t>
            </a:r>
            <a:r>
              <a:rPr lang="en-US" sz="2800" dirty="0">
                <a:latin typeface="Calibri" charset="0"/>
              </a:rPr>
              <a:t> </a:t>
            </a:r>
            <a:r>
              <a:rPr lang="en-US" sz="2800" dirty="0">
                <a:solidFill>
                  <a:srgbClr val="FF0000"/>
                </a:solidFill>
                <a:latin typeface="Calibri" charset="0"/>
              </a:rPr>
              <a:t>sudden</a:t>
            </a:r>
            <a:r>
              <a:rPr lang="en-US" sz="2800" dirty="0">
                <a:latin typeface="Calibri" charset="0"/>
              </a:rPr>
              <a:t> attacks of severe </a:t>
            </a:r>
            <a:r>
              <a:rPr lang="en-US" sz="2800" dirty="0" smtClean="0">
                <a:solidFill>
                  <a:srgbClr val="FF0000"/>
                </a:solidFill>
                <a:latin typeface="Calibri" charset="0"/>
              </a:rPr>
              <a:t>fear</a:t>
            </a:r>
            <a:r>
              <a:rPr lang="en-US" sz="2800" dirty="0" smtClean="0">
                <a:latin typeface="Calibri" charset="0"/>
              </a:rPr>
              <a:t>.</a:t>
            </a:r>
            <a:endParaRPr lang="en-US" sz="2800" dirty="0"/>
          </a:p>
        </p:txBody>
      </p:sp>
      <p:sp>
        <p:nvSpPr>
          <p:cNvPr id="8" name="Rectangle 7"/>
          <p:cNvSpPr/>
          <p:nvPr/>
        </p:nvSpPr>
        <p:spPr>
          <a:xfrm>
            <a:off x="386925" y="1315651"/>
            <a:ext cx="5911302" cy="1815882"/>
          </a:xfrm>
          <a:prstGeom prst="rect">
            <a:avLst/>
          </a:prstGeom>
        </p:spPr>
        <p:txBody>
          <a:bodyPr wrap="square">
            <a:spAutoFit/>
          </a:bodyPr>
          <a:lstStyle/>
          <a:p>
            <a:pPr marL="457200" indent="-457200">
              <a:buFont typeface="Arial" charset="0"/>
              <a:buChar char="•"/>
            </a:pPr>
            <a:r>
              <a:rPr lang="en-US" sz="2800" dirty="0">
                <a:solidFill>
                  <a:srgbClr val="FF0000"/>
                </a:solidFill>
                <a:latin typeface="Calibri" charset="0"/>
              </a:rPr>
              <a:t>S</a:t>
            </a:r>
            <a:r>
              <a:rPr lang="en-US" sz="2800" dirty="0" smtClean="0">
                <a:solidFill>
                  <a:srgbClr val="FF0000"/>
                </a:solidFill>
                <a:latin typeface="Calibri" charset="0"/>
              </a:rPr>
              <a:t>udden </a:t>
            </a:r>
            <a:r>
              <a:rPr lang="en-US" sz="2800" dirty="0">
                <a:solidFill>
                  <a:srgbClr val="FF0000"/>
                </a:solidFill>
                <a:latin typeface="Calibri" charset="0"/>
              </a:rPr>
              <a:t>self-limited </a:t>
            </a:r>
            <a:r>
              <a:rPr lang="en-US" sz="2800" dirty="0" smtClean="0">
                <a:latin typeface="Calibri" charset="0"/>
              </a:rPr>
              <a:t>attack</a:t>
            </a:r>
            <a:r>
              <a:rPr lang="en-US" sz="2800" dirty="0" smtClean="0">
                <a:solidFill>
                  <a:srgbClr val="FF0000"/>
                </a:solidFill>
                <a:latin typeface="Calibri" charset="0"/>
              </a:rPr>
              <a:t> </a:t>
            </a:r>
            <a:r>
              <a:rPr lang="en-US" sz="2800" dirty="0" smtClean="0">
                <a:latin typeface="Calibri" charset="0"/>
              </a:rPr>
              <a:t>of </a:t>
            </a:r>
            <a:r>
              <a:rPr lang="en-US" sz="2800" dirty="0">
                <a:latin typeface="Calibri" charset="0"/>
              </a:rPr>
              <a:t>intense anxiety, with feeling of imminent doom or death and an urge to escape. </a:t>
            </a:r>
            <a:r>
              <a:rPr lang="en-US" sz="2800" b="1" dirty="0">
                <a:solidFill>
                  <a:srgbClr val="FF0000"/>
                </a:solidFill>
                <a:latin typeface="Calibri" charset="0"/>
              </a:rPr>
              <a:t>Panic attacks are symptoms </a:t>
            </a:r>
            <a:endParaRPr lang="en-US" sz="2800" b="1" dirty="0">
              <a:solidFill>
                <a:srgbClr val="FF0000"/>
              </a:solidFill>
            </a:endParaRPr>
          </a:p>
        </p:txBody>
      </p:sp>
      <p:sp>
        <p:nvSpPr>
          <p:cNvPr id="9" name="Rectangle 8"/>
          <p:cNvSpPr/>
          <p:nvPr/>
        </p:nvSpPr>
        <p:spPr>
          <a:xfrm>
            <a:off x="386925" y="309503"/>
            <a:ext cx="3333926" cy="769441"/>
          </a:xfrm>
          <a:prstGeom prst="rect">
            <a:avLst/>
          </a:prstGeom>
        </p:spPr>
        <p:txBody>
          <a:bodyPr wrap="none">
            <a:spAutoFit/>
          </a:bodyPr>
          <a:lstStyle/>
          <a:p>
            <a:pPr lvl="0"/>
            <a:r>
              <a:rPr lang="en-US" sz="4400" b="1" dirty="0">
                <a:solidFill>
                  <a:srgbClr val="002060"/>
                </a:solidFill>
                <a:latin typeface="Calibri Light" panose="020F0302020204030204"/>
              </a:rPr>
              <a:t>Panic </a:t>
            </a:r>
            <a:r>
              <a:rPr lang="en-US" sz="4400" b="1" dirty="0" smtClean="0">
                <a:solidFill>
                  <a:srgbClr val="002060"/>
                </a:solidFill>
                <a:latin typeface="Calibri Light" panose="020F0302020204030204"/>
              </a:rPr>
              <a:t>attack </a:t>
            </a:r>
            <a:r>
              <a:rPr lang="en-US" sz="4400" b="1" dirty="0">
                <a:solidFill>
                  <a:srgbClr val="002060"/>
                </a:solidFill>
                <a:latin typeface="Calibri Light" panose="020F0302020204030204"/>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928" y="660866"/>
            <a:ext cx="4833257" cy="5158861"/>
          </a:xfrm>
          <a:prstGeom prst="rect">
            <a:avLst/>
          </a:prstGeom>
        </p:spPr>
      </p:pic>
    </p:spTree>
    <p:extLst>
      <p:ext uri="{BB962C8B-B14F-4D97-AF65-F5344CB8AC3E}">
        <p14:creationId xmlns:p14="http://schemas.microsoft.com/office/powerpoint/2010/main" val="198539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Rectangle 6"/>
          <p:cNvSpPr/>
          <p:nvPr/>
        </p:nvSpPr>
        <p:spPr>
          <a:xfrm>
            <a:off x="310905" y="615434"/>
            <a:ext cx="3826689" cy="1046440"/>
          </a:xfrm>
          <a:prstGeom prst="rect">
            <a:avLst/>
          </a:prstGeom>
        </p:spPr>
        <p:txBody>
          <a:bodyPr wrap="none">
            <a:spAutoFit/>
          </a:bodyPr>
          <a:lstStyle/>
          <a:p>
            <a:r>
              <a:rPr lang="en-US" sz="4400" b="1" dirty="0" smtClean="0">
                <a:solidFill>
                  <a:srgbClr val="002060"/>
                </a:solidFill>
                <a:latin typeface="Calibri Light" panose="020F0302020204030204"/>
              </a:rPr>
              <a:t>Epidemiology :- </a:t>
            </a:r>
            <a:endParaRPr lang="en-US" sz="4400" b="1" dirty="0">
              <a:solidFill>
                <a:srgbClr val="002060"/>
              </a:solidFill>
              <a:latin typeface="Calibri Light" panose="020F0302020204030204"/>
            </a:endParaRPr>
          </a:p>
          <a:p>
            <a:endParaRPr lang="en-US" dirty="0"/>
          </a:p>
        </p:txBody>
      </p:sp>
      <p:sp>
        <p:nvSpPr>
          <p:cNvPr id="8" name="TextBox 7"/>
          <p:cNvSpPr txBox="1"/>
          <p:nvPr/>
        </p:nvSpPr>
        <p:spPr>
          <a:xfrm>
            <a:off x="1091292" y="1939460"/>
            <a:ext cx="10009416" cy="3108543"/>
          </a:xfrm>
          <a:prstGeom prst="rect">
            <a:avLst/>
          </a:prstGeom>
          <a:noFill/>
        </p:spPr>
        <p:txBody>
          <a:bodyPr wrap="square" rtlCol="0">
            <a:spAutoFit/>
          </a:bodyPr>
          <a:lstStyle/>
          <a:p>
            <a:pPr marL="285750" indent="-285750">
              <a:buFont typeface="Arial" charset="0"/>
              <a:buChar char="•"/>
            </a:pPr>
            <a:r>
              <a:rPr lang="en-US" sz="2800" dirty="0">
                <a:solidFill>
                  <a:srgbClr val="FF0000"/>
                </a:solidFill>
              </a:rPr>
              <a:t>Women</a:t>
            </a:r>
            <a:r>
              <a:rPr lang="en-US" sz="2800" dirty="0"/>
              <a:t> &gt; men</a:t>
            </a:r>
            <a:r>
              <a:rPr lang="en-US" sz="2800" dirty="0" smtClean="0"/>
              <a:t>.</a:t>
            </a:r>
          </a:p>
          <a:p>
            <a:pPr marL="285750" indent="-285750">
              <a:buFont typeface="Arial" charset="0"/>
              <a:buChar char="•"/>
            </a:pPr>
            <a:endParaRPr lang="en-US" sz="2800" dirty="0" smtClean="0"/>
          </a:p>
          <a:p>
            <a:pPr marL="285750" indent="-285750">
              <a:buFont typeface="Arial" charset="0"/>
              <a:buChar char="•"/>
            </a:pPr>
            <a:r>
              <a:rPr lang="en-US" sz="2800" dirty="0"/>
              <a:t>Lifetime prevalence is </a:t>
            </a:r>
            <a:r>
              <a:rPr lang="en-US" sz="2800" dirty="0">
                <a:solidFill>
                  <a:srgbClr val="FF0000"/>
                </a:solidFill>
              </a:rPr>
              <a:t>1 – 3 %</a:t>
            </a:r>
            <a:r>
              <a:rPr lang="en-US" sz="2800" dirty="0"/>
              <a:t> </a:t>
            </a:r>
            <a:r>
              <a:rPr lang="en-US" sz="2800" dirty="0" smtClean="0"/>
              <a:t>throughout </a:t>
            </a:r>
            <a:r>
              <a:rPr lang="en-US" sz="2800" dirty="0"/>
              <a:t>the </a:t>
            </a:r>
            <a:r>
              <a:rPr lang="en-US" sz="2800" dirty="0" smtClean="0"/>
              <a:t>world . </a:t>
            </a:r>
          </a:p>
          <a:p>
            <a:pPr marL="285750" indent="-285750">
              <a:buFont typeface="Arial" charset="0"/>
              <a:buChar char="•"/>
            </a:pPr>
            <a:endParaRPr lang="en-US" sz="2800" dirty="0" smtClean="0"/>
          </a:p>
          <a:p>
            <a:pPr marL="285750" indent="-285750">
              <a:buFont typeface="Arial" charset="0"/>
              <a:buChar char="•"/>
            </a:pPr>
            <a:r>
              <a:rPr lang="en-US" sz="2800" dirty="0" smtClean="0"/>
              <a:t>Age </a:t>
            </a:r>
            <a:r>
              <a:rPr lang="en-US" sz="2800" dirty="0"/>
              <a:t>at onset: bimodal distribution, with </a:t>
            </a:r>
            <a:r>
              <a:rPr lang="en-US" sz="2800" dirty="0">
                <a:solidFill>
                  <a:srgbClr val="FF0000"/>
                </a:solidFill>
              </a:rPr>
              <a:t>one peak in </a:t>
            </a:r>
          </a:p>
          <a:p>
            <a:r>
              <a:rPr lang="en-US" sz="2800" dirty="0" smtClean="0">
                <a:solidFill>
                  <a:srgbClr val="FF0000"/>
                </a:solidFill>
              </a:rPr>
              <a:t>   late </a:t>
            </a:r>
            <a:r>
              <a:rPr lang="en-US" sz="2800" dirty="0">
                <a:solidFill>
                  <a:srgbClr val="FF0000"/>
                </a:solidFill>
              </a:rPr>
              <a:t>adolescence </a:t>
            </a:r>
            <a:r>
              <a:rPr lang="en-US" sz="2800" dirty="0"/>
              <a:t>and a </a:t>
            </a:r>
            <a:r>
              <a:rPr lang="en-US" sz="2800" dirty="0">
                <a:solidFill>
                  <a:srgbClr val="FF0000"/>
                </a:solidFill>
              </a:rPr>
              <a:t>second smaller peak </a:t>
            </a:r>
            <a:r>
              <a:rPr lang="en-US" sz="2800" dirty="0"/>
              <a:t>in the mid </a:t>
            </a:r>
            <a:r>
              <a:rPr lang="en-US" sz="2800" dirty="0">
                <a:solidFill>
                  <a:srgbClr val="FF0000"/>
                </a:solidFill>
              </a:rPr>
              <a:t>30s</a:t>
            </a:r>
            <a:r>
              <a:rPr lang="en-US" sz="2800" dirty="0"/>
              <a:t>. </a:t>
            </a:r>
          </a:p>
          <a:p>
            <a:pPr marL="285750" indent="-285750">
              <a:buFont typeface="Arial" charset="0"/>
              <a:buChar char="•"/>
            </a:pPr>
            <a:endParaRPr lang="en-US" sz="2800" dirty="0">
              <a:effectLst/>
            </a:endParaRPr>
          </a:p>
        </p:txBody>
      </p:sp>
    </p:spTree>
    <p:extLst>
      <p:ext uri="{BB962C8B-B14F-4D97-AF65-F5344CB8AC3E}">
        <p14:creationId xmlns:p14="http://schemas.microsoft.com/office/powerpoint/2010/main" val="162397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Rectangle 5"/>
          <p:cNvSpPr/>
          <p:nvPr/>
        </p:nvSpPr>
        <p:spPr>
          <a:xfrm>
            <a:off x="130629" y="262432"/>
            <a:ext cx="4776629" cy="1446550"/>
          </a:xfrm>
          <a:prstGeom prst="rect">
            <a:avLst/>
          </a:prstGeom>
        </p:spPr>
        <p:txBody>
          <a:bodyPr wrap="none">
            <a:spAutoFit/>
          </a:bodyPr>
          <a:lstStyle/>
          <a:p>
            <a:r>
              <a:rPr lang="en-US" sz="4400" b="1" dirty="0">
                <a:solidFill>
                  <a:srgbClr val="002060"/>
                </a:solidFill>
                <a:latin typeface="Calibri Light" panose="020F0302020204030204"/>
              </a:rPr>
              <a:t>Diagnostic </a:t>
            </a:r>
            <a:r>
              <a:rPr lang="en-US" sz="4400" b="1" dirty="0" smtClean="0">
                <a:solidFill>
                  <a:srgbClr val="002060"/>
                </a:solidFill>
                <a:latin typeface="Calibri Light" panose="020F0302020204030204"/>
              </a:rPr>
              <a:t>Criteria :-</a:t>
            </a:r>
            <a:r>
              <a:rPr lang="en-US" sz="4400" b="1" dirty="0">
                <a:solidFill>
                  <a:srgbClr val="002060"/>
                </a:solidFill>
                <a:latin typeface="Calibri Light" panose="020F0302020204030204"/>
              </a:rPr>
              <a:t/>
            </a:r>
            <a:br>
              <a:rPr lang="en-US" sz="4400" b="1" dirty="0">
                <a:solidFill>
                  <a:srgbClr val="002060"/>
                </a:solidFill>
                <a:latin typeface="Calibri Light" panose="020F0302020204030204"/>
              </a:rPr>
            </a:br>
            <a:endParaRPr lang="en-US" sz="4400" b="1" dirty="0">
              <a:solidFill>
                <a:srgbClr val="002060"/>
              </a:solidFill>
              <a:latin typeface="Calibri Light" panose="020F0302020204030204"/>
            </a:endParaRPr>
          </a:p>
        </p:txBody>
      </p:sp>
      <p:sp>
        <p:nvSpPr>
          <p:cNvPr id="7" name="Rectangle 6"/>
          <p:cNvSpPr/>
          <p:nvPr/>
        </p:nvSpPr>
        <p:spPr>
          <a:xfrm>
            <a:off x="339803" y="1578353"/>
            <a:ext cx="11898963" cy="3908762"/>
          </a:xfrm>
          <a:prstGeom prst="rect">
            <a:avLst/>
          </a:prstGeom>
        </p:spPr>
        <p:txBody>
          <a:bodyPr wrap="none">
            <a:spAutoFit/>
          </a:bodyPr>
          <a:lstStyle/>
          <a:p>
            <a:pPr marL="342900" indent="-342900">
              <a:buFont typeface="+mj-lt"/>
              <a:buAutoNum type="arabicPeriod"/>
            </a:pPr>
            <a:r>
              <a:rPr lang="en-US" sz="2400" dirty="0">
                <a:solidFill>
                  <a:srgbClr val="FF0000"/>
                </a:solidFill>
                <a:latin typeface="Calibri" charset="0"/>
              </a:rPr>
              <a:t>Recurrent sudden unexpected</a:t>
            </a:r>
            <a:r>
              <a:rPr lang="en-US" sz="2400" dirty="0">
                <a:latin typeface="Calibri" charset="0"/>
              </a:rPr>
              <a:t> panic attacks</a:t>
            </a:r>
            <a:r>
              <a:rPr lang="en-US" sz="2400" dirty="0" smtClean="0">
                <a:latin typeface="Calibri" charset="0"/>
              </a:rPr>
              <a:t>.</a:t>
            </a:r>
          </a:p>
          <a:p>
            <a:pPr marL="342900" indent="-342900">
              <a:buFont typeface="+mj-lt"/>
              <a:buAutoNum type="arabicPeriod"/>
            </a:pPr>
            <a:endParaRPr lang="en-US" sz="2400" dirty="0" smtClean="0">
              <a:latin typeface="Calibri" charset="0"/>
            </a:endParaRPr>
          </a:p>
          <a:p>
            <a:pPr marL="342900" indent="-342900">
              <a:buFont typeface="+mj-lt"/>
              <a:buAutoNum type="arabicPeriod"/>
            </a:pPr>
            <a:r>
              <a:rPr lang="en-US" sz="2400" dirty="0"/>
              <a:t>At least one of the attacks has been followed by </a:t>
            </a:r>
            <a:r>
              <a:rPr lang="en-US" sz="2400" dirty="0">
                <a:solidFill>
                  <a:srgbClr val="FF0000"/>
                </a:solidFill>
              </a:rPr>
              <a:t>≥ 1 month </a:t>
            </a:r>
            <a:r>
              <a:rPr lang="en-US" sz="2400" dirty="0"/>
              <a:t>of </a:t>
            </a:r>
            <a:r>
              <a:rPr lang="en-US" sz="2400" dirty="0">
                <a:solidFill>
                  <a:srgbClr val="FF0000"/>
                </a:solidFill>
              </a:rPr>
              <a:t>≥ one</a:t>
            </a:r>
            <a:r>
              <a:rPr lang="en-US" sz="2400" dirty="0"/>
              <a:t> of the following: </a:t>
            </a:r>
            <a:r>
              <a:rPr lang="en-US" sz="2400" dirty="0" smtClean="0"/>
              <a:t> </a:t>
            </a:r>
          </a:p>
          <a:p>
            <a:r>
              <a:rPr lang="en-US" sz="2400" dirty="0" smtClean="0"/>
              <a:t>           -  Persistent </a:t>
            </a:r>
            <a:r>
              <a:rPr lang="en-US" sz="2400" dirty="0"/>
              <a:t>concern about having additional attacks.</a:t>
            </a:r>
            <a:br>
              <a:rPr lang="en-US" sz="2400" dirty="0"/>
            </a:br>
            <a:r>
              <a:rPr lang="en-US" sz="2400" dirty="0" smtClean="0"/>
              <a:t>           -  Worry </a:t>
            </a:r>
            <a:r>
              <a:rPr lang="en-US" sz="2400" dirty="0"/>
              <a:t>about the implications / consequences of the </a:t>
            </a:r>
            <a:r>
              <a:rPr lang="en-US" sz="2400" dirty="0" smtClean="0"/>
              <a:t>attacks </a:t>
            </a:r>
            <a:r>
              <a:rPr lang="en-US" sz="2400" dirty="0"/>
              <a:t>(e.g. going mad or death</a:t>
            </a:r>
            <a:r>
              <a:rPr lang="en-US" sz="2400" dirty="0" smtClean="0"/>
              <a:t>).</a:t>
            </a:r>
          </a:p>
          <a:p>
            <a:r>
              <a:rPr lang="en-US" sz="2400" dirty="0"/>
              <a:t>           -  A significant change in behavior related to the attacks</a:t>
            </a:r>
            <a:r>
              <a:rPr lang="en-US" sz="2400" dirty="0" smtClean="0"/>
              <a:t>.</a:t>
            </a:r>
          </a:p>
          <a:p>
            <a:r>
              <a:rPr lang="en-US" sz="2400" dirty="0"/>
              <a:t/>
            </a:r>
            <a:br>
              <a:rPr lang="en-US" sz="2400" dirty="0"/>
            </a:br>
            <a:r>
              <a:rPr lang="en-US" sz="2400" dirty="0" smtClean="0"/>
              <a:t>3. </a:t>
            </a:r>
            <a:r>
              <a:rPr lang="en-US" sz="2400" dirty="0"/>
              <a:t>Not due to medical disease, substance abuse or </a:t>
            </a:r>
            <a:r>
              <a:rPr lang="en-US" sz="2400" dirty="0" smtClean="0"/>
              <a:t>psychiatric </a:t>
            </a:r>
            <a:r>
              <a:rPr lang="en-US" sz="2400" dirty="0"/>
              <a:t>disorder. </a:t>
            </a:r>
          </a:p>
          <a:p>
            <a:endParaRPr lang="en-US" sz="2800" dirty="0"/>
          </a:p>
          <a:p>
            <a:pPr marL="457200" indent="-457200">
              <a:buFont typeface="Arial" charset="0"/>
              <a:buChar char="•"/>
            </a:pPr>
            <a:endParaRPr lang="en-US" sz="2800" dirty="0"/>
          </a:p>
        </p:txBody>
      </p:sp>
    </p:spTree>
    <p:extLst>
      <p:ext uri="{BB962C8B-B14F-4D97-AF65-F5344CB8AC3E}">
        <p14:creationId xmlns:p14="http://schemas.microsoft.com/office/powerpoint/2010/main" val="8768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Rectangle 5"/>
          <p:cNvSpPr/>
          <p:nvPr/>
        </p:nvSpPr>
        <p:spPr>
          <a:xfrm>
            <a:off x="242415" y="286970"/>
            <a:ext cx="6096000" cy="769441"/>
          </a:xfrm>
          <a:prstGeom prst="rect">
            <a:avLst/>
          </a:prstGeom>
        </p:spPr>
        <p:txBody>
          <a:bodyPr>
            <a:spAutoFit/>
          </a:bodyPr>
          <a:lstStyle/>
          <a:p>
            <a:pPr lvl="0"/>
            <a:r>
              <a:rPr lang="en-US" sz="4400" b="1" dirty="0" smtClean="0">
                <a:solidFill>
                  <a:srgbClr val="002060"/>
                </a:solidFill>
                <a:latin typeface="Calibri Light" panose="020F0302020204030204"/>
              </a:rPr>
              <a:t>Etiology :-</a:t>
            </a:r>
            <a:endParaRPr lang="en-US" sz="4400" b="1" dirty="0">
              <a:solidFill>
                <a:srgbClr val="002060"/>
              </a:solidFill>
              <a:latin typeface="Calibri Light" panose="020F0302020204030204"/>
            </a:endParaRPr>
          </a:p>
        </p:txBody>
      </p:sp>
      <p:sp>
        <p:nvSpPr>
          <p:cNvPr id="7" name="Rectangle 6"/>
          <p:cNvSpPr/>
          <p:nvPr/>
        </p:nvSpPr>
        <p:spPr>
          <a:xfrm>
            <a:off x="890115" y="1230047"/>
            <a:ext cx="10896601" cy="6186309"/>
          </a:xfrm>
          <a:prstGeom prst="rect">
            <a:avLst/>
          </a:prstGeom>
        </p:spPr>
        <p:txBody>
          <a:bodyPr wrap="square">
            <a:spAutoFit/>
          </a:bodyPr>
          <a:lstStyle/>
          <a:p>
            <a:pPr>
              <a:buFont typeface="Arial" charset="0"/>
              <a:buChar char="•"/>
            </a:pPr>
            <a:r>
              <a:rPr lang="en-US" sz="2800" dirty="0" smtClean="0">
                <a:latin typeface="Calibri" charset="0"/>
              </a:rPr>
              <a:t>  Poorly </a:t>
            </a:r>
            <a:r>
              <a:rPr lang="en-US" sz="2800" dirty="0">
                <a:latin typeface="Calibri" charset="0"/>
              </a:rPr>
              <a:t>regulated autonomic responses to stressors when a person becomes afraid of the consequences of symptoms of autonomic arousal. </a:t>
            </a:r>
          </a:p>
          <a:p>
            <a:pPr>
              <a:buFont typeface="Arial" charset="0"/>
              <a:buChar char="•"/>
            </a:pPr>
            <a:endParaRPr lang="en-US" sz="2800" dirty="0" smtClean="0">
              <a:latin typeface="Calibri" charset="0"/>
            </a:endParaRPr>
          </a:p>
          <a:p>
            <a:pPr>
              <a:buFont typeface="Arial" charset="0"/>
              <a:buChar char="•"/>
            </a:pPr>
            <a:r>
              <a:rPr lang="en-US" sz="2800" dirty="0" smtClean="0"/>
              <a:t>  Pathological </a:t>
            </a:r>
            <a:r>
              <a:rPr lang="en-US" sz="2800" dirty="0"/>
              <a:t>hyperactivity in Locus </a:t>
            </a:r>
            <a:r>
              <a:rPr lang="en-US" sz="2800" dirty="0" smtClean="0"/>
              <a:t>Ceruleus.</a:t>
            </a:r>
          </a:p>
          <a:p>
            <a:pPr>
              <a:buFont typeface="Arial" charset="0"/>
              <a:buChar char="•"/>
            </a:pPr>
            <a:endParaRPr lang="en-US" sz="2800" dirty="0" smtClean="0"/>
          </a:p>
          <a:p>
            <a:pPr>
              <a:buFont typeface="Arial" charset="0"/>
              <a:buChar char="•"/>
            </a:pPr>
            <a:r>
              <a:rPr lang="en-US" sz="2800" dirty="0"/>
              <a:t> </a:t>
            </a:r>
            <a:r>
              <a:rPr lang="en-US" sz="2800" dirty="0" smtClean="0"/>
              <a:t> </a:t>
            </a:r>
            <a:r>
              <a:rPr lang="en-US" sz="2800" dirty="0"/>
              <a:t>Genetic basis (</a:t>
            </a:r>
            <a:r>
              <a:rPr lang="en-US" sz="2800" dirty="0">
                <a:solidFill>
                  <a:srgbClr val="FF0000"/>
                </a:solidFill>
              </a:rPr>
              <a:t>panic disorder occurs more often among relatives</a:t>
            </a:r>
            <a:r>
              <a:rPr lang="en-US" sz="2800" dirty="0"/>
              <a:t>). </a:t>
            </a:r>
            <a:endParaRPr lang="en-US" sz="2800" dirty="0" smtClean="0"/>
          </a:p>
          <a:p>
            <a:pPr>
              <a:buFont typeface="Arial" charset="0"/>
              <a:buChar char="•"/>
            </a:pPr>
            <a:endParaRPr lang="en-US" sz="2800" dirty="0"/>
          </a:p>
          <a:p>
            <a:pPr>
              <a:buFont typeface="Arial" charset="0"/>
              <a:buChar char="•"/>
            </a:pPr>
            <a:r>
              <a:rPr lang="en-US" sz="2800" dirty="0" smtClean="0"/>
              <a:t>  </a:t>
            </a:r>
            <a:r>
              <a:rPr lang="en-US" sz="2800" dirty="0"/>
              <a:t>The biochemical hypothesis </a:t>
            </a:r>
            <a:r>
              <a:rPr lang="en-US" sz="2800" dirty="0" smtClean="0"/>
              <a:t>(</a:t>
            </a:r>
            <a:r>
              <a:rPr lang="en-US" sz="2800" dirty="0"/>
              <a:t>induced by chemical agents like </a:t>
            </a:r>
            <a:r>
              <a:rPr lang="en-US" sz="2800" dirty="0">
                <a:solidFill>
                  <a:srgbClr val="FF0000"/>
                </a:solidFill>
              </a:rPr>
              <a:t>sodium </a:t>
            </a:r>
            <a:r>
              <a:rPr lang="en-US" sz="2800" dirty="0" smtClean="0">
                <a:solidFill>
                  <a:srgbClr val="FF0000"/>
                </a:solidFill>
              </a:rPr>
              <a:t>lactate</a:t>
            </a:r>
            <a:r>
              <a:rPr lang="en-US" sz="2800" dirty="0" smtClean="0"/>
              <a:t>).</a:t>
            </a:r>
          </a:p>
          <a:p>
            <a:pPr>
              <a:buFont typeface="Arial" charset="0"/>
              <a:buChar char="•"/>
            </a:pPr>
            <a:endParaRPr lang="en-US" sz="2800" dirty="0" smtClean="0"/>
          </a:p>
          <a:p>
            <a:pPr>
              <a:buFont typeface="Arial" charset="0"/>
              <a:buChar char="•"/>
            </a:pPr>
            <a:r>
              <a:rPr lang="en-US" sz="2800" dirty="0" smtClean="0"/>
              <a:t>  Mitral </a:t>
            </a:r>
            <a:r>
              <a:rPr lang="en-US" sz="2800" dirty="0"/>
              <a:t>Valve Prolapse (</a:t>
            </a:r>
            <a:r>
              <a:rPr lang="en-US" sz="2800" dirty="0">
                <a:solidFill>
                  <a:srgbClr val="FF0000"/>
                </a:solidFill>
              </a:rPr>
              <a:t>MVP</a:t>
            </a:r>
            <a:r>
              <a:rPr lang="en-US" sz="2800" dirty="0"/>
              <a:t>) is more common in patients with panic </a:t>
            </a:r>
            <a:r>
              <a:rPr lang="en-US" sz="2800" dirty="0" smtClean="0"/>
              <a:t>disorder.</a:t>
            </a:r>
            <a:endParaRPr lang="en-US" sz="2800" dirty="0"/>
          </a:p>
          <a:p>
            <a:pPr>
              <a:buFont typeface="Arial" charset="0"/>
              <a:buChar char="•"/>
            </a:pPr>
            <a:endParaRPr lang="en-US" sz="2000" dirty="0"/>
          </a:p>
          <a:p>
            <a:pPr>
              <a:buFont typeface="Arial" charset="0"/>
              <a:buChar char="•"/>
            </a:pPr>
            <a:endParaRPr lang="en-US" sz="2000" dirty="0"/>
          </a:p>
          <a:p>
            <a:pPr>
              <a:buFont typeface="Arial" charset="0"/>
              <a:buChar char="•"/>
            </a:pPr>
            <a:endParaRPr lang="en-US" sz="2000" dirty="0"/>
          </a:p>
        </p:txBody>
      </p:sp>
    </p:spTree>
    <p:extLst>
      <p:ext uri="{BB962C8B-B14F-4D97-AF65-F5344CB8AC3E}">
        <p14:creationId xmlns:p14="http://schemas.microsoft.com/office/powerpoint/2010/main" val="5986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7" name="Rectangle 6"/>
          <p:cNvSpPr/>
          <p:nvPr/>
        </p:nvSpPr>
        <p:spPr>
          <a:xfrm>
            <a:off x="317493" y="288862"/>
            <a:ext cx="2978444" cy="769441"/>
          </a:xfrm>
          <a:prstGeom prst="rect">
            <a:avLst/>
          </a:prstGeom>
        </p:spPr>
        <p:txBody>
          <a:bodyPr wrap="none">
            <a:spAutoFit/>
          </a:bodyPr>
          <a:lstStyle/>
          <a:p>
            <a:r>
              <a:rPr lang="en-US" sz="4400" b="1" dirty="0" smtClean="0">
                <a:solidFill>
                  <a:srgbClr val="002060"/>
                </a:solidFill>
                <a:latin typeface="Calibri Light" panose="020F0302020204030204"/>
              </a:rPr>
              <a:t>Treatment :-</a:t>
            </a:r>
            <a:endParaRPr lang="en-US" dirty="0"/>
          </a:p>
        </p:txBody>
      </p:sp>
      <p:sp>
        <p:nvSpPr>
          <p:cNvPr id="8" name="Rectangle 7"/>
          <p:cNvSpPr/>
          <p:nvPr/>
        </p:nvSpPr>
        <p:spPr>
          <a:xfrm>
            <a:off x="549728" y="1318736"/>
            <a:ext cx="11223171" cy="3785652"/>
          </a:xfrm>
          <a:prstGeom prst="rect">
            <a:avLst/>
          </a:prstGeom>
        </p:spPr>
        <p:txBody>
          <a:bodyPr wrap="square">
            <a:spAutoFit/>
          </a:bodyPr>
          <a:lstStyle/>
          <a:p>
            <a:pPr marL="285750" indent="-285750">
              <a:buFont typeface="Arial" charset="0"/>
              <a:buChar char="•"/>
            </a:pPr>
            <a:r>
              <a:rPr lang="en-US" sz="2400" dirty="0">
                <a:solidFill>
                  <a:srgbClr val="FF0000"/>
                </a:solidFill>
                <a:latin typeface="Calibri,BoldItalic" charset="0"/>
              </a:rPr>
              <a:t>Cognitive Behavior therapy</a:t>
            </a:r>
            <a:r>
              <a:rPr lang="en-US" sz="2400" dirty="0">
                <a:latin typeface="Calibri,BoldItalic" charset="0"/>
              </a:rPr>
              <a:t> </a:t>
            </a:r>
            <a:r>
              <a:rPr lang="en-US" sz="2400" dirty="0">
                <a:latin typeface="Calibri,Bold" charset="0"/>
              </a:rPr>
              <a:t>(CBT)</a:t>
            </a:r>
            <a:r>
              <a:rPr lang="en-US" sz="2400" dirty="0">
                <a:latin typeface="Calibri" charset="0"/>
              </a:rPr>
              <a:t>: detection and correction of wrong thoughts </a:t>
            </a:r>
            <a:r>
              <a:rPr lang="en-US" sz="2400" dirty="0" smtClean="0">
                <a:latin typeface="Calibri" charset="0"/>
              </a:rPr>
              <a:t>and </a:t>
            </a:r>
            <a:r>
              <a:rPr lang="en-US" sz="2400" dirty="0">
                <a:latin typeface="Calibri" charset="0"/>
              </a:rPr>
              <a:t>thinking process (negative cognition) about the origin, meaning, and consequence of symptoms &amp; relaxation </a:t>
            </a:r>
            <a:r>
              <a:rPr lang="en-US" sz="2400" dirty="0" smtClean="0">
                <a:latin typeface="Calibri" charset="0"/>
              </a:rPr>
              <a:t>training.</a:t>
            </a:r>
          </a:p>
          <a:p>
            <a:pPr marL="285750" indent="-285750">
              <a:buFont typeface="Arial" charset="0"/>
              <a:buChar char="•"/>
            </a:pPr>
            <a:endParaRPr lang="en-US" sz="2400" dirty="0" smtClean="0">
              <a:latin typeface="Calibri" charset="0"/>
            </a:endParaRPr>
          </a:p>
          <a:p>
            <a:pPr marL="285750" indent="-285750">
              <a:buFont typeface="Arial" charset="0"/>
              <a:buChar char="•"/>
            </a:pPr>
            <a:r>
              <a:rPr lang="en-US" sz="2400" dirty="0" smtClean="0">
                <a:solidFill>
                  <a:srgbClr val="FF0000"/>
                </a:solidFill>
              </a:rPr>
              <a:t>Medications</a:t>
            </a:r>
            <a:r>
              <a:rPr lang="en-US" sz="2400" dirty="0"/>
              <a:t>: Choose one of </a:t>
            </a:r>
            <a:r>
              <a:rPr lang="en-US" sz="2400" dirty="0">
                <a:solidFill>
                  <a:srgbClr val="FF0000"/>
                </a:solidFill>
              </a:rPr>
              <a:t>SSRIs</a:t>
            </a:r>
            <a:r>
              <a:rPr lang="en-US" sz="2400" dirty="0"/>
              <a:t> (selective serotonin reuptake inhibitors). All are effective for panic disorder although </a:t>
            </a:r>
            <a:r>
              <a:rPr lang="en-US" sz="2400" dirty="0" smtClean="0"/>
              <a:t>the </a:t>
            </a:r>
            <a:r>
              <a:rPr lang="en-US" sz="2400" dirty="0"/>
              <a:t>most widely used is </a:t>
            </a:r>
            <a:r>
              <a:rPr lang="en-US" sz="2400" dirty="0" smtClean="0">
                <a:solidFill>
                  <a:srgbClr val="FF0000"/>
                </a:solidFill>
              </a:rPr>
              <a:t>paroxetine. </a:t>
            </a:r>
            <a:r>
              <a:rPr lang="en-US" sz="2400" dirty="0" smtClean="0"/>
              <a:t>Also</a:t>
            </a:r>
            <a:r>
              <a:rPr lang="en-US" sz="2400" dirty="0" smtClean="0">
                <a:solidFill>
                  <a:srgbClr val="FF0000"/>
                </a:solidFill>
              </a:rPr>
              <a:t> tricyclic antidepressants</a:t>
            </a:r>
            <a:r>
              <a:rPr lang="en-US" sz="2400" dirty="0" smtClean="0"/>
              <a:t> can </a:t>
            </a:r>
            <a:r>
              <a:rPr lang="en-US" sz="2400" dirty="0"/>
              <a:t>be a good alternative</a:t>
            </a:r>
            <a:r>
              <a:rPr lang="en-US" sz="2400" dirty="0" smtClean="0"/>
              <a:t>. </a:t>
            </a:r>
            <a:r>
              <a:rPr lang="en-US" sz="2400" dirty="0"/>
              <a:t>For rapid onset of action add a </a:t>
            </a:r>
            <a:r>
              <a:rPr lang="en-US" sz="2400" dirty="0" smtClean="0"/>
              <a:t>benzodiazepine (</a:t>
            </a:r>
            <a:r>
              <a:rPr lang="en-US" sz="2400" dirty="0">
                <a:solidFill>
                  <a:srgbClr val="FF0000"/>
                </a:solidFill>
              </a:rPr>
              <a:t>lorazepam</a:t>
            </a:r>
            <a:r>
              <a:rPr lang="en-US" sz="2400" dirty="0"/>
              <a:t> </a:t>
            </a:r>
            <a:r>
              <a:rPr lang="en-US" sz="2400" dirty="0" smtClean="0"/>
              <a:t>).</a:t>
            </a:r>
            <a:endParaRPr lang="en-US" sz="2400" dirty="0"/>
          </a:p>
          <a:p>
            <a:pPr marL="285750" indent="-285750">
              <a:buFont typeface="Arial" charset="0"/>
              <a:buChar char="•"/>
            </a:pPr>
            <a:endParaRPr lang="en-US" sz="2400" dirty="0"/>
          </a:p>
          <a:p>
            <a:pPr marL="285750" indent="-285750">
              <a:buFont typeface="Arial" charset="0"/>
              <a:buChar char="•"/>
            </a:pPr>
            <a:endParaRPr lang="en-US" sz="2400" dirty="0"/>
          </a:p>
        </p:txBody>
      </p:sp>
    </p:spTree>
    <p:extLst>
      <p:ext uri="{BB962C8B-B14F-4D97-AF65-F5344CB8AC3E}">
        <p14:creationId xmlns:p14="http://schemas.microsoft.com/office/powerpoint/2010/main" val="12019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1186543" y="2291400"/>
            <a:ext cx="9818914" cy="2062103"/>
          </a:xfrm>
          <a:prstGeom prst="rect">
            <a:avLst/>
          </a:prstGeom>
        </p:spPr>
        <p:txBody>
          <a:bodyPr wrap="square">
            <a:spAutoFit/>
          </a:bodyPr>
          <a:lstStyle/>
          <a:p>
            <a:r>
              <a:rPr lang="en-US" sz="3200" dirty="0" smtClean="0">
                <a:latin typeface="Calibri" charset="0"/>
              </a:rPr>
              <a:t>Mr. Mouaiad is </a:t>
            </a:r>
            <a:r>
              <a:rPr lang="en-US" sz="3200" dirty="0">
                <a:latin typeface="Calibri" charset="0"/>
              </a:rPr>
              <a:t>a </a:t>
            </a:r>
            <a:r>
              <a:rPr lang="en-US" sz="3200" dirty="0" smtClean="0">
                <a:latin typeface="Calibri" charset="0"/>
              </a:rPr>
              <a:t>23-year-old man seen </a:t>
            </a:r>
            <a:r>
              <a:rPr lang="en-US" sz="3200" dirty="0">
                <a:latin typeface="Calibri" charset="0"/>
              </a:rPr>
              <a:t>at outpatient clinic because of several weeks' history of excessive fear of fainting when in crowds or in situations that she cannot leave easily. </a:t>
            </a:r>
            <a:endParaRPr lang="en-US" sz="3200" dirty="0"/>
          </a:p>
        </p:txBody>
      </p:sp>
      <p:sp>
        <p:nvSpPr>
          <p:cNvPr id="7" name="Rectangle 6"/>
          <p:cNvSpPr/>
          <p:nvPr/>
        </p:nvSpPr>
        <p:spPr>
          <a:xfrm>
            <a:off x="409989" y="457200"/>
            <a:ext cx="3736920" cy="769441"/>
          </a:xfrm>
          <a:prstGeom prst="rect">
            <a:avLst/>
          </a:prstGeom>
        </p:spPr>
        <p:txBody>
          <a:bodyPr wrap="none">
            <a:spAutoFit/>
          </a:bodyPr>
          <a:lstStyle/>
          <a:p>
            <a:pPr lvl="0"/>
            <a:r>
              <a:rPr lang="en-US" sz="4400" b="1" dirty="0">
                <a:solidFill>
                  <a:srgbClr val="002060"/>
                </a:solidFill>
                <a:latin typeface="Calibri Light" panose="020F0302020204030204"/>
              </a:rPr>
              <a:t>Case scenario :-</a:t>
            </a:r>
            <a:endParaRPr lang="en-US" dirty="0">
              <a:solidFill>
                <a:prstClr val="black"/>
              </a:solidFill>
            </a:endParaRPr>
          </a:p>
        </p:txBody>
      </p:sp>
    </p:spTree>
    <p:extLst>
      <p:ext uri="{BB962C8B-B14F-4D97-AF65-F5344CB8AC3E}">
        <p14:creationId xmlns:p14="http://schemas.microsoft.com/office/powerpoint/2010/main" val="10749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Rectangle 5"/>
          <p:cNvSpPr/>
          <p:nvPr/>
        </p:nvSpPr>
        <p:spPr>
          <a:xfrm>
            <a:off x="139940" y="953898"/>
            <a:ext cx="3523593" cy="769441"/>
          </a:xfrm>
          <a:prstGeom prst="rect">
            <a:avLst/>
          </a:prstGeom>
        </p:spPr>
        <p:txBody>
          <a:bodyPr wrap="none">
            <a:spAutoFit/>
          </a:bodyPr>
          <a:lstStyle/>
          <a:p>
            <a:r>
              <a:rPr lang="en-US" sz="4400" b="1" dirty="0">
                <a:solidFill>
                  <a:srgbClr val="002060"/>
                </a:solidFill>
                <a:latin typeface="Calibri Light" panose="020F0302020204030204"/>
              </a:rPr>
              <a:t>Agoraphobia :-</a:t>
            </a:r>
            <a:endParaRPr lang="en-US" dirty="0">
              <a:solidFill>
                <a:prstClr val="black"/>
              </a:solidFill>
            </a:endParaRPr>
          </a:p>
        </p:txBody>
      </p:sp>
      <p:sp>
        <p:nvSpPr>
          <p:cNvPr id="7" name="Rectangle 6"/>
          <p:cNvSpPr/>
          <p:nvPr/>
        </p:nvSpPr>
        <p:spPr>
          <a:xfrm>
            <a:off x="280616" y="2492409"/>
            <a:ext cx="5377957" cy="1569660"/>
          </a:xfrm>
          <a:prstGeom prst="rect">
            <a:avLst/>
          </a:prstGeom>
        </p:spPr>
        <p:txBody>
          <a:bodyPr wrap="square">
            <a:spAutoFit/>
          </a:bodyPr>
          <a:lstStyle/>
          <a:p>
            <a:pPr marL="457200" indent="-457200">
              <a:buFont typeface="Arial" charset="0"/>
              <a:buChar char="•"/>
            </a:pPr>
            <a:r>
              <a:rPr lang="en-US" sz="3200" dirty="0">
                <a:latin typeface="Calibri" charset="0"/>
              </a:rPr>
              <a:t>I</a:t>
            </a:r>
            <a:r>
              <a:rPr lang="en-US" sz="3200" dirty="0" smtClean="0">
                <a:latin typeface="Calibri" charset="0"/>
              </a:rPr>
              <a:t>t </a:t>
            </a:r>
            <a:r>
              <a:rPr lang="en-US" sz="3200" dirty="0">
                <a:latin typeface="Calibri" charset="0"/>
              </a:rPr>
              <a:t>means </a:t>
            </a:r>
            <a:r>
              <a:rPr lang="en-US" sz="3200" dirty="0">
                <a:solidFill>
                  <a:srgbClr val="FF0000"/>
                </a:solidFill>
                <a:latin typeface="Calibri" charset="0"/>
              </a:rPr>
              <a:t>fear</a:t>
            </a:r>
            <a:r>
              <a:rPr lang="en-US" sz="3200" dirty="0">
                <a:latin typeface="Calibri" charset="0"/>
              </a:rPr>
              <a:t> and </a:t>
            </a:r>
            <a:r>
              <a:rPr lang="en-US" sz="3200" dirty="0">
                <a:solidFill>
                  <a:srgbClr val="FF0000"/>
                </a:solidFill>
                <a:latin typeface="Calibri" charset="0"/>
              </a:rPr>
              <a:t>avoidance</a:t>
            </a:r>
            <a:r>
              <a:rPr lang="en-US" sz="3200" dirty="0">
                <a:latin typeface="Calibri" charset="0"/>
              </a:rPr>
              <a:t> of market places and open spaces. </a:t>
            </a:r>
            <a:endParaRPr 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95944"/>
            <a:ext cx="6090557" cy="5992585"/>
          </a:xfrm>
          <a:prstGeom prst="rect">
            <a:avLst/>
          </a:prstGeom>
        </p:spPr>
      </p:pic>
    </p:spTree>
    <p:extLst>
      <p:ext uri="{BB962C8B-B14F-4D97-AF65-F5344CB8AC3E}">
        <p14:creationId xmlns:p14="http://schemas.microsoft.com/office/powerpoint/2010/main" val="20502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210229" y="409442"/>
            <a:ext cx="3826689" cy="769441"/>
          </a:xfrm>
          <a:prstGeom prst="rect">
            <a:avLst/>
          </a:prstGeom>
        </p:spPr>
        <p:txBody>
          <a:bodyPr wrap="none">
            <a:spAutoFit/>
          </a:bodyPr>
          <a:lstStyle/>
          <a:p>
            <a:pPr lvl="0"/>
            <a:r>
              <a:rPr lang="en-US" sz="4400" b="1" dirty="0">
                <a:solidFill>
                  <a:srgbClr val="002060"/>
                </a:solidFill>
                <a:latin typeface="Calibri Light" panose="020F0302020204030204"/>
              </a:rPr>
              <a:t>Epidemiology :- </a:t>
            </a:r>
          </a:p>
        </p:txBody>
      </p:sp>
      <p:sp>
        <p:nvSpPr>
          <p:cNvPr id="6" name="Rectangle 5"/>
          <p:cNvSpPr/>
          <p:nvPr/>
        </p:nvSpPr>
        <p:spPr>
          <a:xfrm>
            <a:off x="473999" y="2071188"/>
            <a:ext cx="11444415" cy="2862322"/>
          </a:xfrm>
          <a:prstGeom prst="rect">
            <a:avLst/>
          </a:prstGeom>
        </p:spPr>
        <p:txBody>
          <a:bodyPr wrap="none">
            <a:spAutoFit/>
          </a:bodyPr>
          <a:lstStyle/>
          <a:p>
            <a:pPr marL="457200" indent="-457200">
              <a:buFont typeface="Arial" charset="0"/>
              <a:buChar char="•"/>
            </a:pPr>
            <a:r>
              <a:rPr lang="da-DK" sz="3600" dirty="0" smtClean="0">
                <a:solidFill>
                  <a:srgbClr val="FF0000"/>
                </a:solidFill>
              </a:rPr>
              <a:t>Women</a:t>
            </a:r>
            <a:r>
              <a:rPr lang="da-DK" sz="3600" dirty="0"/>
              <a:t>: men = 2:1</a:t>
            </a:r>
            <a:r>
              <a:rPr lang="da-DK" sz="3600" dirty="0" smtClean="0"/>
              <a:t>.</a:t>
            </a:r>
          </a:p>
          <a:p>
            <a:pPr marL="457200" indent="-457200">
              <a:buFont typeface="Arial" charset="0"/>
              <a:buChar char="•"/>
            </a:pPr>
            <a:endParaRPr lang="da-DK" sz="3600" dirty="0" smtClean="0"/>
          </a:p>
          <a:p>
            <a:pPr marL="457200" indent="-457200">
              <a:buFont typeface="Arial" charset="0"/>
              <a:buChar char="•"/>
            </a:pPr>
            <a:r>
              <a:rPr lang="da-DK" sz="3600" dirty="0"/>
              <a:t>Lifetime prevalence: </a:t>
            </a:r>
            <a:r>
              <a:rPr lang="da-DK" sz="3600" dirty="0">
                <a:solidFill>
                  <a:srgbClr val="FF0000"/>
                </a:solidFill>
              </a:rPr>
              <a:t>6 – 10 </a:t>
            </a:r>
            <a:r>
              <a:rPr lang="da-DK" sz="3600" dirty="0" smtClean="0">
                <a:solidFill>
                  <a:srgbClr val="FF0000"/>
                </a:solidFill>
              </a:rPr>
              <a:t>% </a:t>
            </a:r>
            <a:r>
              <a:rPr lang="en-US" sz="3600" dirty="0"/>
              <a:t>throughout the world . </a:t>
            </a:r>
            <a:endParaRPr lang="da-DK" sz="3600" dirty="0">
              <a:solidFill>
                <a:srgbClr val="FF0000"/>
              </a:solidFill>
            </a:endParaRPr>
          </a:p>
          <a:p>
            <a:pPr marL="457200" indent="-457200">
              <a:buFont typeface="Arial" charset="0"/>
              <a:buChar char="•"/>
            </a:pPr>
            <a:endParaRPr lang="da-DK" sz="3600" dirty="0" smtClean="0"/>
          </a:p>
          <a:p>
            <a:pPr marL="457200" indent="-457200">
              <a:buFont typeface="Arial" charset="0"/>
              <a:buChar char="•"/>
            </a:pPr>
            <a:r>
              <a:rPr lang="da-DK" sz="3600" dirty="0" smtClean="0">
                <a:solidFill>
                  <a:srgbClr val="FF0000"/>
                </a:solidFill>
              </a:rPr>
              <a:t>Onset</a:t>
            </a:r>
            <a:r>
              <a:rPr lang="da-DK" sz="3600" dirty="0" smtClean="0"/>
              <a:t> : </a:t>
            </a:r>
            <a:r>
              <a:rPr lang="da-DK" sz="3600" dirty="0"/>
              <a:t>most cases </a:t>
            </a:r>
            <a:r>
              <a:rPr lang="da-DK" sz="3600" dirty="0" smtClean="0"/>
              <a:t>begin </a:t>
            </a:r>
            <a:r>
              <a:rPr lang="da-DK" sz="3600" dirty="0"/>
              <a:t>in the early or </a:t>
            </a:r>
            <a:r>
              <a:rPr lang="da-DK" sz="3600" dirty="0" smtClean="0"/>
              <a:t>middle </a:t>
            </a:r>
            <a:r>
              <a:rPr lang="da-DK" sz="3600" dirty="0" smtClean="0">
                <a:solidFill>
                  <a:srgbClr val="FF0000"/>
                </a:solidFill>
              </a:rPr>
              <a:t>twenties</a:t>
            </a:r>
            <a:r>
              <a:rPr lang="da-DK" sz="3600" dirty="0"/>
              <a:t>.</a:t>
            </a:r>
            <a:r>
              <a:rPr lang="da-DK" sz="3600" dirty="0" smtClean="0"/>
              <a:t>  </a:t>
            </a:r>
            <a:endParaRPr lang="da-DK" sz="3600" dirty="0"/>
          </a:p>
        </p:txBody>
      </p:sp>
    </p:spTree>
    <p:extLst>
      <p:ext uri="{BB962C8B-B14F-4D97-AF65-F5344CB8AC3E}">
        <p14:creationId xmlns:p14="http://schemas.microsoft.com/office/powerpoint/2010/main" val="108320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Q2. Which of the following is the overall best anti depressant ?</a:t>
            </a:r>
            <a:endParaRPr lang="en-US" dirty="0">
              <a:solidFill>
                <a:srgbClr val="002060"/>
              </a:solidFill>
            </a:endParaRPr>
          </a:p>
        </p:txBody>
      </p:sp>
      <p:sp>
        <p:nvSpPr>
          <p:cNvPr id="3" name="Content Placeholder 2"/>
          <p:cNvSpPr>
            <a:spLocks noGrp="1"/>
          </p:cNvSpPr>
          <p:nvPr>
            <p:ph idx="1"/>
          </p:nvPr>
        </p:nvSpPr>
        <p:spPr>
          <a:xfrm>
            <a:off x="838200" y="1652949"/>
            <a:ext cx="10515600" cy="4282849"/>
          </a:xfrm>
        </p:spPr>
        <p:txBody>
          <a:bodyPr>
            <a:noAutofit/>
          </a:bodyPr>
          <a:lstStyle/>
          <a:p>
            <a:endParaRPr lang="en-US" sz="3200" dirty="0" smtClean="0"/>
          </a:p>
          <a:p>
            <a:r>
              <a:rPr lang="en-US" sz="3200" dirty="0" smtClean="0"/>
              <a:t>A) TCAs</a:t>
            </a:r>
          </a:p>
          <a:p>
            <a:endParaRPr lang="en-US" sz="3200" dirty="0"/>
          </a:p>
          <a:p>
            <a:r>
              <a:rPr lang="en-US" sz="3200" dirty="0" smtClean="0"/>
              <a:t>B) NSAIDs</a:t>
            </a:r>
          </a:p>
          <a:p>
            <a:endParaRPr lang="en-US" sz="3200" dirty="0"/>
          </a:p>
          <a:p>
            <a:r>
              <a:rPr lang="en-US" sz="3200" dirty="0" smtClean="0"/>
              <a:t>C) SSRI</a:t>
            </a:r>
          </a:p>
          <a:p>
            <a:endParaRPr lang="en-US" sz="3200" dirty="0"/>
          </a:p>
          <a:p>
            <a:r>
              <a:rPr lang="en-US" sz="3200" dirty="0" smtClean="0"/>
              <a:t>D) MAOIs</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2624910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990600" y="1743871"/>
            <a:ext cx="10210800" cy="3908762"/>
          </a:xfrm>
          <a:prstGeom prst="rect">
            <a:avLst/>
          </a:prstGeom>
        </p:spPr>
        <p:txBody>
          <a:bodyPr wrap="square">
            <a:spAutoFit/>
          </a:bodyPr>
          <a:lstStyle/>
          <a:p>
            <a:pPr marL="285750" indent="-285750">
              <a:buFont typeface="Arial" charset="0"/>
              <a:buChar char="•"/>
            </a:pPr>
            <a:r>
              <a:rPr lang="en-US" sz="2800" dirty="0" smtClean="0">
                <a:latin typeface="Calibri" charset="0"/>
              </a:rPr>
              <a:t>Anxiety about </a:t>
            </a:r>
            <a:r>
              <a:rPr lang="en-US" sz="2800" dirty="0">
                <a:latin typeface="Calibri" charset="0"/>
              </a:rPr>
              <a:t>being in places or situations from which escape might be </a:t>
            </a:r>
            <a:r>
              <a:rPr lang="en-US" sz="2800" dirty="0" smtClean="0">
                <a:latin typeface="Calibri" charset="0"/>
              </a:rPr>
              <a:t>difficult.</a:t>
            </a:r>
          </a:p>
          <a:p>
            <a:pPr marL="285750" indent="-285750">
              <a:buFont typeface="Arial" charset="0"/>
              <a:buChar char="•"/>
            </a:pPr>
            <a:endParaRPr lang="en-US" sz="2800" dirty="0" smtClean="0">
              <a:latin typeface="Calibri" charset="0"/>
            </a:endParaRPr>
          </a:p>
          <a:p>
            <a:pPr marL="285750" indent="-285750">
              <a:buFont typeface="Arial" charset="0"/>
              <a:buChar char="•"/>
            </a:pPr>
            <a:r>
              <a:rPr lang="en-US" sz="2800" dirty="0"/>
              <a:t>The situations are either avoided, endured with severe </a:t>
            </a:r>
            <a:r>
              <a:rPr lang="en-US" sz="2800" dirty="0" smtClean="0"/>
              <a:t>distress.</a:t>
            </a:r>
          </a:p>
          <a:p>
            <a:pPr marL="285750" indent="-285750">
              <a:buFont typeface="Arial" charset="0"/>
              <a:buChar char="•"/>
            </a:pPr>
            <a:endParaRPr lang="en-US" sz="2800" dirty="0"/>
          </a:p>
          <a:p>
            <a:pPr marL="285750" indent="-285750">
              <a:buFont typeface="Arial" charset="0"/>
              <a:buChar char="•"/>
            </a:pPr>
            <a:r>
              <a:rPr lang="en-US" sz="2800" dirty="0"/>
              <a:t>Symptoms cannot be better explained by another mental disorder. </a:t>
            </a:r>
          </a:p>
          <a:p>
            <a:pPr marL="285750" indent="-285750">
              <a:buFont typeface="Arial" charset="0"/>
              <a:buChar char="•"/>
            </a:pPr>
            <a:endParaRPr lang="en-US" sz="2800" dirty="0" smtClean="0"/>
          </a:p>
          <a:p>
            <a:pPr marL="285750" indent="-285750">
              <a:buFont typeface="Arial" charset="0"/>
              <a:buChar char="•"/>
            </a:pPr>
            <a:r>
              <a:rPr lang="en-US" sz="2800" dirty="0"/>
              <a:t>Functional impairment. </a:t>
            </a:r>
          </a:p>
          <a:p>
            <a:pPr marL="285750" indent="-285750">
              <a:buFont typeface="Arial" charset="0"/>
              <a:buChar char="•"/>
            </a:pPr>
            <a:endParaRPr lang="en-US" sz="2400" dirty="0"/>
          </a:p>
        </p:txBody>
      </p:sp>
      <p:sp>
        <p:nvSpPr>
          <p:cNvPr id="6" name="Rectangle 5"/>
          <p:cNvSpPr/>
          <p:nvPr/>
        </p:nvSpPr>
        <p:spPr>
          <a:xfrm>
            <a:off x="402772" y="297321"/>
            <a:ext cx="6096000" cy="1446550"/>
          </a:xfrm>
          <a:prstGeom prst="rect">
            <a:avLst/>
          </a:prstGeom>
        </p:spPr>
        <p:txBody>
          <a:bodyPr>
            <a:spAutoFit/>
          </a:bodyPr>
          <a:lstStyle/>
          <a:p>
            <a:pPr lvl="0"/>
            <a:r>
              <a:rPr lang="en-US" sz="4400" b="1" dirty="0">
                <a:solidFill>
                  <a:srgbClr val="002060"/>
                </a:solidFill>
                <a:latin typeface="Calibri Light" panose="020F0302020204030204"/>
              </a:rPr>
              <a:t>Diagnostic Criteria :-</a:t>
            </a:r>
            <a:br>
              <a:rPr lang="en-US" sz="4400" b="1" dirty="0">
                <a:solidFill>
                  <a:srgbClr val="002060"/>
                </a:solidFill>
                <a:latin typeface="Calibri Light" panose="020F0302020204030204"/>
              </a:rPr>
            </a:br>
            <a:endParaRPr lang="en-US" sz="4400" b="1" dirty="0">
              <a:solidFill>
                <a:srgbClr val="002060"/>
              </a:solidFill>
              <a:latin typeface="Calibri Light" panose="020F0302020204030204"/>
            </a:endParaRPr>
          </a:p>
        </p:txBody>
      </p:sp>
    </p:spTree>
    <p:extLst>
      <p:ext uri="{BB962C8B-B14F-4D97-AF65-F5344CB8AC3E}">
        <p14:creationId xmlns:p14="http://schemas.microsoft.com/office/powerpoint/2010/main" val="9822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137469" y="214271"/>
            <a:ext cx="2443041" cy="769441"/>
          </a:xfrm>
          <a:prstGeom prst="rect">
            <a:avLst/>
          </a:prstGeom>
        </p:spPr>
        <p:txBody>
          <a:bodyPr wrap="none">
            <a:spAutoFit/>
          </a:bodyPr>
          <a:lstStyle/>
          <a:p>
            <a:pPr lvl="0"/>
            <a:r>
              <a:rPr lang="en-US" sz="4400" b="1" dirty="0">
                <a:solidFill>
                  <a:srgbClr val="002060"/>
                </a:solidFill>
                <a:latin typeface="Calibri Light" panose="020F0302020204030204"/>
              </a:rPr>
              <a:t>Etiology :-</a:t>
            </a:r>
          </a:p>
        </p:txBody>
      </p:sp>
      <p:sp>
        <p:nvSpPr>
          <p:cNvPr id="6" name="Rectangle 5"/>
          <p:cNvSpPr/>
          <p:nvPr/>
        </p:nvSpPr>
        <p:spPr>
          <a:xfrm>
            <a:off x="258788" y="1578820"/>
            <a:ext cx="6190998" cy="2862322"/>
          </a:xfrm>
          <a:prstGeom prst="rect">
            <a:avLst/>
          </a:prstGeom>
        </p:spPr>
        <p:txBody>
          <a:bodyPr wrap="square">
            <a:spAutoFit/>
          </a:bodyPr>
          <a:lstStyle/>
          <a:p>
            <a:r>
              <a:rPr lang="en-US" sz="2800" dirty="0">
                <a:solidFill>
                  <a:srgbClr val="FF0000"/>
                </a:solidFill>
                <a:latin typeface="Calibri,Bold" charset="0"/>
              </a:rPr>
              <a:t>Predisposing </a:t>
            </a:r>
            <a:r>
              <a:rPr lang="en-US" sz="2800" dirty="0" smtClean="0">
                <a:solidFill>
                  <a:srgbClr val="FF0000"/>
                </a:solidFill>
                <a:latin typeface="Calibri,Bold" charset="0"/>
              </a:rPr>
              <a:t>Factors :-</a:t>
            </a:r>
          </a:p>
          <a:p>
            <a:r>
              <a:rPr lang="en-US" sz="2800" dirty="0">
                <a:solidFill>
                  <a:srgbClr val="FF0000"/>
                </a:solidFill>
                <a:latin typeface="Calibri,Bold" charset="0"/>
              </a:rPr>
              <a:t> </a:t>
            </a:r>
            <a:r>
              <a:rPr lang="en-US" sz="2800" dirty="0" smtClean="0">
                <a:solidFill>
                  <a:srgbClr val="FF0000"/>
                </a:solidFill>
                <a:latin typeface="Calibri,Bold" charset="0"/>
              </a:rPr>
              <a:t>  </a:t>
            </a:r>
            <a:r>
              <a:rPr lang="en-US" sz="2800" dirty="0" smtClean="0">
                <a:latin typeface="Calibri,Bold" charset="0"/>
              </a:rPr>
              <a:t>- </a:t>
            </a:r>
            <a:r>
              <a:rPr lang="en-US" sz="2400" dirty="0"/>
              <a:t>Separation anxiety in </a:t>
            </a:r>
            <a:r>
              <a:rPr lang="en-US" sz="2400" dirty="0" smtClean="0"/>
              <a:t>childhood.</a:t>
            </a:r>
          </a:p>
          <a:p>
            <a:r>
              <a:rPr lang="en-US" sz="2400" dirty="0"/>
              <a:t> </a:t>
            </a:r>
            <a:r>
              <a:rPr lang="en-US" sz="2400" dirty="0" smtClean="0"/>
              <a:t>   -  </a:t>
            </a:r>
            <a:r>
              <a:rPr lang="en-US" sz="2400" dirty="0"/>
              <a:t>Parental overprotection. </a:t>
            </a:r>
          </a:p>
          <a:p>
            <a:r>
              <a:rPr lang="en-US" sz="2400" dirty="0" smtClean="0"/>
              <a:t>    -  </a:t>
            </a:r>
            <a:r>
              <a:rPr lang="en-US" sz="2400" dirty="0"/>
              <a:t>Dependent personality traits. </a:t>
            </a:r>
          </a:p>
          <a:p>
            <a:r>
              <a:rPr lang="en-US" sz="2400" dirty="0" smtClean="0"/>
              <a:t>    - </a:t>
            </a:r>
            <a:r>
              <a:rPr lang="en-US" sz="2400" dirty="0"/>
              <a:t>Defective normal inhibitory mechanisms. </a:t>
            </a:r>
          </a:p>
          <a:p>
            <a:r>
              <a:rPr lang="en-US" sz="2400" dirty="0" smtClean="0"/>
              <a:t> </a:t>
            </a:r>
            <a:endParaRPr lang="en-US" sz="2400" dirty="0"/>
          </a:p>
          <a:p>
            <a:r>
              <a:rPr lang="en-US" sz="2800" dirty="0" smtClean="0">
                <a:solidFill>
                  <a:srgbClr val="FF0000"/>
                </a:solidFill>
                <a:latin typeface="Calibri,Bold" charset="0"/>
              </a:rPr>
              <a:t> </a:t>
            </a:r>
            <a:endParaRPr lang="en-US" sz="2800" dirty="0">
              <a:solidFill>
                <a:srgbClr val="FF0000"/>
              </a:solidFill>
            </a:endParaRPr>
          </a:p>
        </p:txBody>
      </p:sp>
      <p:sp>
        <p:nvSpPr>
          <p:cNvPr id="7" name="Rectangle 6"/>
          <p:cNvSpPr/>
          <p:nvPr/>
        </p:nvSpPr>
        <p:spPr>
          <a:xfrm>
            <a:off x="258788" y="3677390"/>
            <a:ext cx="9260769" cy="2062103"/>
          </a:xfrm>
          <a:prstGeom prst="rect">
            <a:avLst/>
          </a:prstGeom>
        </p:spPr>
        <p:txBody>
          <a:bodyPr wrap="square">
            <a:spAutoFit/>
          </a:bodyPr>
          <a:lstStyle/>
          <a:p>
            <a:r>
              <a:rPr lang="en-US" sz="2800" dirty="0">
                <a:solidFill>
                  <a:srgbClr val="FF0000"/>
                </a:solidFill>
                <a:latin typeface="Calibri,Bold" charset="0"/>
              </a:rPr>
              <a:t>Precipitating </a:t>
            </a:r>
            <a:r>
              <a:rPr lang="en-US" sz="2800" dirty="0" smtClean="0">
                <a:solidFill>
                  <a:srgbClr val="FF0000"/>
                </a:solidFill>
                <a:latin typeface="Calibri,Bold" charset="0"/>
              </a:rPr>
              <a:t>Factors :-</a:t>
            </a:r>
          </a:p>
          <a:p>
            <a:r>
              <a:rPr lang="en-US" sz="2400" dirty="0">
                <a:solidFill>
                  <a:srgbClr val="FF0000"/>
                </a:solidFill>
                <a:latin typeface="Calibri,Bold" charset="0"/>
              </a:rPr>
              <a:t> </a:t>
            </a:r>
            <a:r>
              <a:rPr lang="en-US" sz="2400" dirty="0" smtClean="0">
                <a:solidFill>
                  <a:srgbClr val="FF0000"/>
                </a:solidFill>
                <a:latin typeface="Calibri,Bold" charset="0"/>
              </a:rPr>
              <a:t> </a:t>
            </a:r>
            <a:r>
              <a:rPr lang="en-US" sz="2400" dirty="0" smtClean="0">
                <a:latin typeface="Calibri,Bold" charset="0"/>
              </a:rPr>
              <a:t>- </a:t>
            </a:r>
            <a:r>
              <a:rPr lang="en-US" sz="2400" dirty="0" smtClean="0"/>
              <a:t>A </a:t>
            </a:r>
            <a:r>
              <a:rPr lang="en-US" sz="2400" dirty="0"/>
              <a:t>Panic attack in a public place where escape was difficult.</a:t>
            </a:r>
            <a:br>
              <a:rPr lang="en-US" sz="2400" dirty="0"/>
            </a:br>
            <a:r>
              <a:rPr lang="en-US" sz="2400" dirty="0" smtClean="0"/>
              <a:t>  - </a:t>
            </a:r>
            <a:r>
              <a:rPr lang="en-US" sz="2400" dirty="0"/>
              <a:t>Conditioning (public places trigger fear of having subsequent attacks). </a:t>
            </a:r>
          </a:p>
          <a:p>
            <a:endParaRPr lang="en-US" sz="2400" dirty="0"/>
          </a:p>
          <a:p>
            <a:endParaRPr lang="en-US" sz="2800" dirty="0">
              <a:solidFill>
                <a:srgbClr val="FF0000"/>
              </a:solidFill>
            </a:endParaRPr>
          </a:p>
        </p:txBody>
      </p:sp>
      <p:sp>
        <p:nvSpPr>
          <p:cNvPr id="8" name="Rectangle 7"/>
          <p:cNvSpPr/>
          <p:nvPr/>
        </p:nvSpPr>
        <p:spPr>
          <a:xfrm>
            <a:off x="258788" y="4987027"/>
            <a:ext cx="6555449" cy="1323439"/>
          </a:xfrm>
          <a:prstGeom prst="rect">
            <a:avLst/>
          </a:prstGeom>
        </p:spPr>
        <p:txBody>
          <a:bodyPr wrap="none">
            <a:spAutoFit/>
          </a:bodyPr>
          <a:lstStyle/>
          <a:p>
            <a:r>
              <a:rPr lang="en-US" sz="2800" dirty="0">
                <a:solidFill>
                  <a:srgbClr val="FF0000"/>
                </a:solidFill>
                <a:latin typeface="Calibri,Bold" charset="0"/>
              </a:rPr>
              <a:t>Maintaining </a:t>
            </a:r>
            <a:r>
              <a:rPr lang="en-US" sz="2800" dirty="0" smtClean="0">
                <a:solidFill>
                  <a:srgbClr val="FF0000"/>
                </a:solidFill>
                <a:latin typeface="Calibri,Bold" charset="0"/>
              </a:rPr>
              <a:t>Factors :-</a:t>
            </a:r>
          </a:p>
          <a:p>
            <a:r>
              <a:rPr lang="en-US" sz="2400" dirty="0">
                <a:solidFill>
                  <a:srgbClr val="FF0000"/>
                </a:solidFill>
                <a:latin typeface="Calibri,Bold" charset="0"/>
              </a:rPr>
              <a:t> </a:t>
            </a:r>
            <a:r>
              <a:rPr lang="en-US" sz="2400" dirty="0" smtClean="0">
                <a:solidFill>
                  <a:srgbClr val="FF0000"/>
                </a:solidFill>
                <a:latin typeface="Calibri,Bold" charset="0"/>
              </a:rPr>
              <a:t> </a:t>
            </a:r>
            <a:r>
              <a:rPr lang="en-US" sz="2400" dirty="0" smtClean="0">
                <a:latin typeface="Calibri,Bold" charset="0"/>
              </a:rPr>
              <a:t>- </a:t>
            </a:r>
            <a:r>
              <a:rPr lang="en-US" sz="2400" dirty="0"/>
              <a:t>Avoidance reduces fear </a:t>
            </a:r>
            <a:r>
              <a:rPr lang="en-US" sz="2400" dirty="0" smtClean="0"/>
              <a:t>and </a:t>
            </a:r>
            <a:r>
              <a:rPr lang="en-US" sz="2400" dirty="0"/>
              <a:t>ensures self-safety. </a:t>
            </a:r>
          </a:p>
          <a:p>
            <a:r>
              <a:rPr lang="en-US" sz="2800" dirty="0" smtClean="0">
                <a:solidFill>
                  <a:srgbClr val="FF0000"/>
                </a:solidFill>
                <a:latin typeface="Calibri,Bold" charset="0"/>
              </a:rPr>
              <a:t> </a:t>
            </a:r>
            <a:endParaRPr lang="en-US" sz="2800" dirty="0">
              <a:solidFill>
                <a:srgbClr val="FF0000"/>
              </a:solidFill>
            </a:endParaRPr>
          </a:p>
        </p:txBody>
      </p:sp>
    </p:spTree>
    <p:extLst>
      <p:ext uri="{BB962C8B-B14F-4D97-AF65-F5344CB8AC3E}">
        <p14:creationId xmlns:p14="http://schemas.microsoft.com/office/powerpoint/2010/main" val="13513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516783" y="419491"/>
            <a:ext cx="2978444" cy="769441"/>
          </a:xfrm>
          <a:prstGeom prst="rect">
            <a:avLst/>
          </a:prstGeom>
        </p:spPr>
        <p:txBody>
          <a:bodyPr wrap="none">
            <a:spAutoFit/>
          </a:bodyPr>
          <a:lstStyle/>
          <a:p>
            <a:pPr lvl="0"/>
            <a:r>
              <a:rPr lang="en-US" sz="4400" b="1" dirty="0">
                <a:solidFill>
                  <a:srgbClr val="002060"/>
                </a:solidFill>
                <a:latin typeface="Calibri Light" panose="020F0302020204030204"/>
              </a:rPr>
              <a:t>Treatment :-</a:t>
            </a:r>
            <a:endParaRPr lang="en-US" dirty="0">
              <a:solidFill>
                <a:prstClr val="black"/>
              </a:solidFill>
            </a:endParaRPr>
          </a:p>
        </p:txBody>
      </p:sp>
      <p:sp>
        <p:nvSpPr>
          <p:cNvPr id="6" name="Rectangle 5"/>
          <p:cNvSpPr/>
          <p:nvPr/>
        </p:nvSpPr>
        <p:spPr>
          <a:xfrm>
            <a:off x="865414" y="1594263"/>
            <a:ext cx="9993085" cy="3108543"/>
          </a:xfrm>
          <a:prstGeom prst="rect">
            <a:avLst/>
          </a:prstGeom>
        </p:spPr>
        <p:txBody>
          <a:bodyPr wrap="square">
            <a:spAutoFit/>
          </a:bodyPr>
          <a:lstStyle/>
          <a:p>
            <a:pPr marL="285750" indent="-285750">
              <a:buFont typeface="Arial" charset="0"/>
              <a:buChar char="•"/>
            </a:pPr>
            <a:r>
              <a:rPr lang="en-US" sz="2800" dirty="0">
                <a:solidFill>
                  <a:srgbClr val="FF0000"/>
                </a:solidFill>
                <a:latin typeface="Calibri,BoldItalic" charset="0"/>
              </a:rPr>
              <a:t>Cognitive Behavior therapy</a:t>
            </a:r>
            <a:r>
              <a:rPr lang="en-US" sz="2800" dirty="0">
                <a:latin typeface="Calibri,BoldItalic" charset="0"/>
              </a:rPr>
              <a:t> </a:t>
            </a:r>
            <a:r>
              <a:rPr lang="en-US" sz="2800" dirty="0">
                <a:latin typeface="Calibri,Bold" charset="0"/>
              </a:rPr>
              <a:t>(CBT)</a:t>
            </a:r>
            <a:r>
              <a:rPr lang="en-US" sz="2800" dirty="0">
                <a:latin typeface="Calibri" charset="0"/>
              </a:rPr>
              <a:t>: detection and correction of wrong thoughts and thinking process (negative cognition) about the origin, meaning, and consequence of symptoms &amp; relaxation training</a:t>
            </a:r>
            <a:r>
              <a:rPr lang="en-US" sz="2800" dirty="0" smtClean="0">
                <a:latin typeface="Calibri" charset="0"/>
              </a:rPr>
              <a:t>. </a:t>
            </a:r>
            <a:endParaRPr lang="en-US" sz="2800" dirty="0">
              <a:latin typeface="Calibri" charset="0"/>
            </a:endParaRPr>
          </a:p>
          <a:p>
            <a:pPr marL="285750" indent="-285750">
              <a:buFont typeface="Arial" charset="0"/>
              <a:buChar char="•"/>
            </a:pPr>
            <a:endParaRPr lang="en-US" sz="2800" dirty="0">
              <a:latin typeface="Calibri" charset="0"/>
            </a:endParaRPr>
          </a:p>
          <a:p>
            <a:pPr marL="285750" indent="-285750">
              <a:buFont typeface="Arial" charset="0"/>
              <a:buChar char="•"/>
            </a:pPr>
            <a:r>
              <a:rPr lang="en-US" sz="2800" dirty="0">
                <a:solidFill>
                  <a:srgbClr val="FF0000"/>
                </a:solidFill>
              </a:rPr>
              <a:t>Medications</a:t>
            </a:r>
            <a:r>
              <a:rPr lang="en-US" sz="2800" dirty="0"/>
              <a:t>: Choose one of </a:t>
            </a:r>
            <a:r>
              <a:rPr lang="en-US" sz="2800" dirty="0">
                <a:solidFill>
                  <a:srgbClr val="FF0000"/>
                </a:solidFill>
              </a:rPr>
              <a:t>SSRIs</a:t>
            </a:r>
            <a:r>
              <a:rPr lang="en-US" sz="2800" dirty="0"/>
              <a:t> (selective serotonin reuptake </a:t>
            </a:r>
            <a:r>
              <a:rPr lang="en-US" sz="2800" dirty="0" smtClean="0"/>
              <a:t>inhibitors) </a:t>
            </a:r>
            <a:r>
              <a:rPr lang="en-US" sz="2800" dirty="0"/>
              <a:t>as for panic disorder (SSRIs +/- anxiolytics as per need). </a:t>
            </a:r>
          </a:p>
        </p:txBody>
      </p:sp>
    </p:spTree>
    <p:extLst>
      <p:ext uri="{BB962C8B-B14F-4D97-AF65-F5344CB8AC3E}">
        <p14:creationId xmlns:p14="http://schemas.microsoft.com/office/powerpoint/2010/main" val="148928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solidFill>
                  <a:srgbClr val="002060"/>
                </a:solidFill>
              </a:rPr>
              <a:t>When To Refer?</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lnSpc>
                <a:spcPct val="200000"/>
              </a:lnSpc>
              <a:buFont typeface="+mj-lt"/>
              <a:buAutoNum type="arabicPeriod"/>
            </a:pPr>
            <a:r>
              <a:rPr lang="en-US" sz="3200" dirty="0"/>
              <a:t>If the diagnosis is </a:t>
            </a:r>
            <a:r>
              <a:rPr lang="en-US" sz="3200" b="1" dirty="0" smtClean="0">
                <a:solidFill>
                  <a:srgbClr val="FF0000"/>
                </a:solidFill>
              </a:rPr>
              <a:t>DOUBTFUL </a:t>
            </a:r>
            <a:endParaRPr lang="en-US" sz="3200" b="1" dirty="0">
              <a:solidFill>
                <a:srgbClr val="FF0000"/>
              </a:solidFill>
            </a:endParaRPr>
          </a:p>
          <a:p>
            <a:pPr marL="514350" indent="-514350">
              <a:lnSpc>
                <a:spcPct val="200000"/>
              </a:lnSpc>
              <a:buFont typeface="+mj-lt"/>
              <a:buAutoNum type="arabicPeriod"/>
            </a:pPr>
            <a:r>
              <a:rPr lang="en-US" sz="3200" dirty="0"/>
              <a:t>If drug and alcohol dependence or </a:t>
            </a:r>
            <a:r>
              <a:rPr lang="en-US" sz="3200" b="1" dirty="0">
                <a:solidFill>
                  <a:srgbClr val="FF0000"/>
                </a:solidFill>
              </a:rPr>
              <a:t>withdrawal </a:t>
            </a:r>
            <a:r>
              <a:rPr lang="en-US" sz="3200" b="1" dirty="0" smtClean="0">
                <a:solidFill>
                  <a:srgbClr val="FF0000"/>
                </a:solidFill>
              </a:rPr>
              <a:t>complicate </a:t>
            </a:r>
            <a:r>
              <a:rPr lang="en-US" sz="3200" b="1" dirty="0">
                <a:solidFill>
                  <a:srgbClr val="FF0000"/>
                </a:solidFill>
              </a:rPr>
              <a:t>the management </a:t>
            </a:r>
          </a:p>
          <a:p>
            <a:pPr marL="514350" indent="-514350">
              <a:lnSpc>
                <a:spcPct val="200000"/>
              </a:lnSpc>
              <a:buFont typeface="+mj-lt"/>
              <a:buAutoNum type="arabicPeriod"/>
            </a:pPr>
            <a:r>
              <a:rPr lang="en-US" sz="3200" dirty="0"/>
              <a:t>If </a:t>
            </a:r>
            <a:r>
              <a:rPr lang="en-US" sz="3200" b="1" dirty="0">
                <a:solidFill>
                  <a:srgbClr val="FF0000"/>
                </a:solidFill>
              </a:rPr>
              <a:t>depression</a:t>
            </a:r>
            <a:r>
              <a:rPr lang="en-US" sz="3200" dirty="0"/>
              <a:t> or a </a:t>
            </a:r>
            <a:r>
              <a:rPr lang="en-US" sz="3200" b="1" dirty="0">
                <a:solidFill>
                  <a:srgbClr val="FF0000"/>
                </a:solidFill>
              </a:rPr>
              <a:t>psychosis</a:t>
            </a:r>
            <a:r>
              <a:rPr lang="en-US" sz="3200" dirty="0"/>
              <a:t> appears to be </a:t>
            </a:r>
            <a:r>
              <a:rPr lang="en-US" sz="3200" dirty="0" smtClean="0"/>
              <a:t>involved </a:t>
            </a:r>
            <a:endParaRPr lang="en-US" sz="3200" dirty="0"/>
          </a:p>
          <a:p>
            <a:pPr marL="514350" indent="-514350">
              <a:lnSpc>
                <a:spcPct val="200000"/>
              </a:lnSpc>
              <a:buFont typeface="+mj-lt"/>
              <a:buAutoNum type="arabicPeriod"/>
            </a:pPr>
            <a:r>
              <a:rPr lang="en-US" sz="3200" dirty="0"/>
              <a:t>Failure</a:t>
            </a:r>
            <a:r>
              <a:rPr lang="en-US" sz="3200" dirty="0" smtClean="0"/>
              <a:t> of </a:t>
            </a:r>
            <a:r>
              <a:rPr lang="en-US" sz="3200" dirty="0"/>
              <a:t>response to </a:t>
            </a:r>
            <a:r>
              <a:rPr lang="en-US" sz="3200" b="1" dirty="0">
                <a:solidFill>
                  <a:srgbClr val="FF0000"/>
                </a:solidFill>
              </a:rPr>
              <a:t>basic treatment </a:t>
            </a:r>
          </a:p>
          <a:p>
            <a:endParaRPr lang="en-US" dirty="0"/>
          </a:p>
        </p:txBody>
      </p:sp>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713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rot="20247442">
            <a:off x="1325262" y="249993"/>
            <a:ext cx="5061255" cy="2862322"/>
          </a:xfrm>
          <a:prstGeom prst="rect">
            <a:avLst/>
          </a:prstGeom>
          <a:noFill/>
        </p:spPr>
        <p:txBody>
          <a:bodyPr wrap="square" lIns="91440" tIns="45720" rIns="91440" bIns="45720">
            <a:spAutoFit/>
          </a:bodyPr>
          <a:lstStyle/>
          <a:p>
            <a:pPr algn="ctr"/>
            <a:r>
              <a:rPr lang="en-US" sz="6000" b="1" dirty="0">
                <a:ln w="12700">
                  <a:solidFill>
                    <a:schemeClr val="accent5"/>
                  </a:solidFill>
                  <a:prstDash val="solid"/>
                </a:ln>
                <a:pattFill prst="ltDnDiag">
                  <a:fgClr>
                    <a:schemeClr val="accent5">
                      <a:lumMod val="60000"/>
                      <a:lumOff val="40000"/>
                    </a:schemeClr>
                  </a:fgClr>
                  <a:bgClr>
                    <a:schemeClr val="bg1"/>
                  </a:bgClr>
                </a:pattFill>
              </a:rPr>
              <a:t>S</a:t>
            </a:r>
            <a:r>
              <a:rPr lang="en-US" sz="6000" b="1" dirty="0" smtClean="0">
                <a:ln w="12700">
                  <a:solidFill>
                    <a:schemeClr val="accent5"/>
                  </a:solidFill>
                  <a:prstDash val="solid"/>
                </a:ln>
                <a:pattFill prst="ltDnDiag">
                  <a:fgClr>
                    <a:schemeClr val="accent5">
                      <a:lumMod val="60000"/>
                      <a:lumOff val="40000"/>
                    </a:schemeClr>
                  </a:fgClr>
                  <a:bgClr>
                    <a:schemeClr val="bg1"/>
                  </a:bgClr>
                </a:pattFill>
              </a:rPr>
              <a:t>omatic </a:t>
            </a:r>
            <a:r>
              <a:rPr lang="en-US" sz="6000" b="1" dirty="0">
                <a:ln w="12700">
                  <a:solidFill>
                    <a:schemeClr val="accent5"/>
                  </a:solidFill>
                  <a:prstDash val="solid"/>
                </a:ln>
                <a:pattFill prst="ltDnDiag">
                  <a:fgClr>
                    <a:schemeClr val="accent5">
                      <a:lumMod val="60000"/>
                      <a:lumOff val="40000"/>
                    </a:schemeClr>
                  </a:fgClr>
                  <a:bgClr>
                    <a:schemeClr val="bg1"/>
                  </a:bgClr>
                </a:pattFill>
              </a:rPr>
              <a:t>S</a:t>
            </a:r>
            <a:r>
              <a:rPr lang="en-US" sz="6000" b="1" dirty="0" smtClean="0">
                <a:ln w="12700">
                  <a:solidFill>
                    <a:schemeClr val="accent5"/>
                  </a:solidFill>
                  <a:prstDash val="solid"/>
                </a:ln>
                <a:pattFill prst="ltDnDiag">
                  <a:fgClr>
                    <a:schemeClr val="accent5">
                      <a:lumMod val="60000"/>
                      <a:lumOff val="40000"/>
                    </a:schemeClr>
                  </a:fgClr>
                  <a:bgClr>
                    <a:schemeClr val="bg1"/>
                  </a:bgClr>
                </a:pattFill>
              </a:rPr>
              <a:t>ymptom </a:t>
            </a:r>
            <a:r>
              <a:rPr lang="en-US" sz="6000" b="1" dirty="0">
                <a:ln w="12700">
                  <a:solidFill>
                    <a:schemeClr val="accent5"/>
                  </a:solidFill>
                  <a:prstDash val="solid"/>
                </a:ln>
                <a:pattFill prst="ltDnDiag">
                  <a:fgClr>
                    <a:schemeClr val="accent5">
                      <a:lumMod val="60000"/>
                      <a:lumOff val="40000"/>
                    </a:schemeClr>
                  </a:fgClr>
                  <a:bgClr>
                    <a:schemeClr val="bg1"/>
                  </a:bgClr>
                </a:pattFill>
              </a:rPr>
              <a:t>D</a:t>
            </a:r>
            <a:r>
              <a:rPr lang="en-US" sz="6000" b="1" dirty="0" smtClean="0">
                <a:ln w="12700">
                  <a:solidFill>
                    <a:schemeClr val="accent5"/>
                  </a:solidFill>
                  <a:prstDash val="solid"/>
                </a:ln>
                <a:pattFill prst="ltDnDiag">
                  <a:fgClr>
                    <a:schemeClr val="accent5">
                      <a:lumMod val="60000"/>
                      <a:lumOff val="40000"/>
                    </a:schemeClr>
                  </a:fgClr>
                  <a:bgClr>
                    <a:schemeClr val="bg1"/>
                  </a:bgClr>
                </a:pattFill>
              </a:rPr>
              <a:t>isorder</a:t>
            </a:r>
            <a:r>
              <a:rPr lang="en-US" sz="60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sz="6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47759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Case scenario:</a:t>
            </a:r>
            <a:endParaRPr lang="en-US" b="1" dirty="0">
              <a:solidFill>
                <a:srgbClr val="002060"/>
              </a:solidFill>
            </a:endParaRPr>
          </a:p>
        </p:txBody>
      </p:sp>
      <p:sp>
        <p:nvSpPr>
          <p:cNvPr id="3" name="Content Placeholder 2"/>
          <p:cNvSpPr>
            <a:spLocks noGrp="1"/>
          </p:cNvSpPr>
          <p:nvPr>
            <p:ph idx="1"/>
          </p:nvPr>
        </p:nvSpPr>
        <p:spPr/>
        <p:txBody>
          <a:bodyPr/>
          <a:lstStyle/>
          <a:p>
            <a:endParaRPr lang="en-US" dirty="0"/>
          </a:p>
          <a:p>
            <a:r>
              <a:rPr lang="en-US" dirty="0"/>
              <a:t>A 48-year-old </a:t>
            </a:r>
            <a:r>
              <a:rPr lang="en-US" dirty="0" smtClean="0"/>
              <a:t>man presented to the clinic complaining of headache , back pain , cough and burning micturition. Symptoms worsen during the week and are relived in the weekends. He also mentioned that he visited 5 Different Doctors over the past Year. </a:t>
            </a:r>
          </a:p>
          <a:p>
            <a:endParaRPr lang="en-US" dirty="0"/>
          </a:p>
          <a:p>
            <a:endParaRPr lang="en-US" dirty="0" smtClean="0"/>
          </a:p>
          <a:p>
            <a:r>
              <a:rPr lang="en-US" dirty="0" smtClean="0"/>
              <a:t>What do you think the Dr. Should do ? </a:t>
            </a: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4888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677" y="633047"/>
            <a:ext cx="10515600" cy="1424354"/>
          </a:xfrm>
        </p:spPr>
        <p:txBody>
          <a:bodyPr>
            <a:normAutofit/>
          </a:bodyPr>
          <a:lstStyle/>
          <a:p>
            <a:pPr marL="0" indent="0" algn="ctr">
              <a:lnSpc>
                <a:spcPct val="150000"/>
              </a:lnSpc>
              <a:buNone/>
            </a:pPr>
            <a:r>
              <a:rPr lang="en-US" sz="4400" dirty="0" smtClean="0">
                <a:solidFill>
                  <a:srgbClr val="1D4999"/>
                </a:solidFill>
              </a:rPr>
              <a:t>Can You Link the Following ??</a:t>
            </a:r>
          </a:p>
          <a:p>
            <a:pPr algn="ctr">
              <a:lnSpc>
                <a:spcPct val="150000"/>
              </a:lnSpc>
              <a:buFont typeface="Wingdings" charset="2"/>
              <a:buChar char="§"/>
            </a:pPr>
            <a:endParaRPr lang="en-US" dirty="0" smtClean="0"/>
          </a:p>
          <a:p>
            <a:pPr algn="ctr">
              <a:lnSpc>
                <a:spcPct val="150000"/>
              </a:lnSpc>
              <a:buFont typeface="Wingdings" charset="2"/>
              <a:buChar char="§"/>
            </a:pPr>
            <a:endParaRPr lang="en-US" dirty="0" smtClean="0"/>
          </a:p>
          <a:p>
            <a:pPr algn="ct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996043" y="2667897"/>
            <a:ext cx="10357757" cy="3970318"/>
          </a:xfrm>
          <a:prstGeom prst="rect">
            <a:avLst/>
          </a:prstGeom>
        </p:spPr>
        <p:txBody>
          <a:bodyPr wrap="square" numCol="2">
            <a:spAutoFit/>
          </a:bodyPr>
          <a:lstStyle/>
          <a:p>
            <a:pPr marL="457200" indent="-457200">
              <a:lnSpc>
                <a:spcPct val="150000"/>
              </a:lnSpc>
              <a:buFont typeface="+mj-lt"/>
              <a:buAutoNum type="alphaUcPeriod"/>
            </a:pPr>
            <a:r>
              <a:rPr lang="en-US" sz="2400" dirty="0"/>
              <a:t>Diarrhea</a:t>
            </a:r>
          </a:p>
          <a:p>
            <a:pPr marL="457200" indent="-457200">
              <a:lnSpc>
                <a:spcPct val="150000"/>
              </a:lnSpc>
              <a:buFont typeface="+mj-lt"/>
              <a:buAutoNum type="alphaUcPeriod"/>
            </a:pPr>
            <a:r>
              <a:rPr lang="en-US" sz="2400" dirty="0" smtClean="0"/>
              <a:t>Fecal Incontinence </a:t>
            </a:r>
            <a:endParaRPr lang="en-US" sz="2400" dirty="0"/>
          </a:p>
          <a:p>
            <a:pPr marL="457200" indent="-457200">
              <a:lnSpc>
                <a:spcPct val="150000"/>
              </a:lnSpc>
              <a:buFont typeface="+mj-lt"/>
              <a:buAutoNum type="alphaUcPeriod"/>
            </a:pPr>
            <a:r>
              <a:rPr lang="en-US" sz="2400" dirty="0" smtClean="0"/>
              <a:t>Burning micturition </a:t>
            </a:r>
            <a:endParaRPr lang="en-US" sz="2400" dirty="0"/>
          </a:p>
          <a:p>
            <a:pPr marL="457200" indent="-457200">
              <a:lnSpc>
                <a:spcPct val="150000"/>
              </a:lnSpc>
              <a:buFont typeface="+mj-lt"/>
              <a:buAutoNum type="alphaUcPeriod"/>
            </a:pPr>
            <a:r>
              <a:rPr lang="en-US" sz="2400" dirty="0"/>
              <a:t> </a:t>
            </a:r>
            <a:r>
              <a:rPr lang="en-US" sz="2400" dirty="0" smtClean="0"/>
              <a:t>Vomiting </a:t>
            </a:r>
            <a:endParaRPr lang="en-US" sz="2400" dirty="0"/>
          </a:p>
          <a:p>
            <a:pPr>
              <a:lnSpc>
                <a:spcPct val="150000"/>
              </a:lnSpc>
              <a:buFont typeface="Wingdings" charset="2"/>
              <a:buChar char="§"/>
            </a:pPr>
            <a:endParaRPr lang="en-US" sz="2400" dirty="0" smtClean="0"/>
          </a:p>
          <a:p>
            <a:pPr>
              <a:lnSpc>
                <a:spcPct val="150000"/>
              </a:lnSpc>
              <a:buFont typeface="Wingdings" charset="2"/>
              <a:buChar char="§"/>
            </a:pPr>
            <a:endParaRPr lang="en-US" sz="2400" dirty="0"/>
          </a:p>
          <a:p>
            <a:pPr>
              <a:lnSpc>
                <a:spcPct val="150000"/>
              </a:lnSpc>
              <a:buFont typeface="Wingdings" charset="2"/>
              <a:buChar char="§"/>
            </a:pPr>
            <a:endParaRPr lang="en-US" sz="2400" dirty="0" smtClean="0"/>
          </a:p>
          <a:p>
            <a:pPr marL="457200" indent="-457200">
              <a:lnSpc>
                <a:spcPct val="150000"/>
              </a:lnSpc>
              <a:buFont typeface="+mj-lt"/>
              <a:buAutoNum type="arabicPeriod"/>
            </a:pPr>
            <a:r>
              <a:rPr lang="en-US" sz="2400" dirty="0" smtClean="0"/>
              <a:t>Low Mood </a:t>
            </a:r>
            <a:endParaRPr lang="en-US" sz="2400" dirty="0"/>
          </a:p>
          <a:p>
            <a:pPr marL="457200" indent="-457200">
              <a:lnSpc>
                <a:spcPct val="150000"/>
              </a:lnSpc>
              <a:buFont typeface="+mj-lt"/>
              <a:buAutoNum type="arabicPeriod"/>
            </a:pPr>
            <a:r>
              <a:rPr lang="en-US" sz="2400" dirty="0" smtClean="0"/>
              <a:t>Stress</a:t>
            </a:r>
          </a:p>
          <a:p>
            <a:pPr marL="457200" indent="-457200">
              <a:lnSpc>
                <a:spcPct val="150000"/>
              </a:lnSpc>
              <a:buFont typeface="+mj-lt"/>
              <a:buAutoNum type="arabicPeriod"/>
            </a:pPr>
            <a:r>
              <a:rPr lang="en-US" sz="2400" dirty="0" smtClean="0"/>
              <a:t>Anxiety</a:t>
            </a:r>
          </a:p>
          <a:p>
            <a:pPr marL="457200" indent="-457200">
              <a:lnSpc>
                <a:spcPct val="150000"/>
              </a:lnSpc>
              <a:buFont typeface="+mj-lt"/>
              <a:buAutoNum type="arabicPeriod"/>
            </a:pPr>
            <a:r>
              <a:rPr lang="en-US" sz="2400" dirty="0" smtClean="0"/>
              <a:t>Social Phobia </a:t>
            </a:r>
          </a:p>
        </p:txBody>
      </p:sp>
    </p:spTree>
    <p:extLst>
      <p:ext uri="{BB962C8B-B14F-4D97-AF65-F5344CB8AC3E}">
        <p14:creationId xmlns:p14="http://schemas.microsoft.com/office/powerpoint/2010/main" val="79724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 calcmode="lin" valueType="num">
                                      <p:cBhvr additive="base">
                                        <p:cTn id="3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72592"/>
            <a:ext cx="10515600" cy="1312817"/>
          </a:xfrm>
        </p:spPr>
        <p:txBody>
          <a:bodyPr>
            <a:normAutofit lnSpcReduction="10000"/>
          </a:bodyPr>
          <a:lstStyle/>
          <a:p>
            <a:pPr marL="0" indent="0" algn="ctr">
              <a:lnSpc>
                <a:spcPct val="150000"/>
              </a:lnSpc>
              <a:buNone/>
            </a:pPr>
            <a:r>
              <a:rPr lang="en-US" sz="5500" dirty="0">
                <a:solidFill>
                  <a:srgbClr val="1D4999"/>
                </a:solidFill>
              </a:rPr>
              <a:t>There is a unity of mind and body. </a:t>
            </a:r>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8"/>
          <p:cNvSpPr>
            <a:spLocks noGrp="1"/>
          </p:cNvSpPr>
          <p:nvPr>
            <p:ph type="title"/>
          </p:nvPr>
        </p:nvSpPr>
        <p:spPr/>
        <p:txBody>
          <a:bodyPr/>
          <a:lstStyle/>
          <a:p>
            <a:endParaRPr lang="en-US"/>
          </a:p>
        </p:txBody>
      </p:sp>
    </p:spTree>
    <p:extLst>
      <p:ext uri="{BB962C8B-B14F-4D97-AF65-F5344CB8AC3E}">
        <p14:creationId xmlns:p14="http://schemas.microsoft.com/office/powerpoint/2010/main" val="11051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178" y="2631068"/>
            <a:ext cx="11805138" cy="769441"/>
          </a:xfrm>
          <a:prstGeom prst="rect">
            <a:avLst/>
          </a:prstGeom>
        </p:spPr>
        <p:txBody>
          <a:bodyPr wrap="square">
            <a:spAutoFit/>
          </a:bodyPr>
          <a:lstStyle/>
          <a:p>
            <a:r>
              <a:rPr lang="en-US" sz="4400" u="sng" dirty="0">
                <a:solidFill>
                  <a:srgbClr val="0000E9"/>
                </a:solidFill>
                <a:latin typeface="SegoeUI" charset="0"/>
              </a:rPr>
              <a:t>https://</a:t>
            </a:r>
            <a:r>
              <a:rPr lang="en-US" sz="4400" u="sng" dirty="0" err="1">
                <a:solidFill>
                  <a:srgbClr val="0000E9"/>
                </a:solidFill>
                <a:latin typeface="SegoeUI" charset="0"/>
              </a:rPr>
              <a:t>www.youtube.com</a:t>
            </a:r>
            <a:r>
              <a:rPr lang="en-US" sz="4400" u="sng" dirty="0">
                <a:solidFill>
                  <a:srgbClr val="0000E9"/>
                </a:solidFill>
                <a:latin typeface="SegoeUI" charset="0"/>
              </a:rPr>
              <a:t>/</a:t>
            </a:r>
            <a:r>
              <a:rPr lang="en-US" sz="4400" u="sng" dirty="0" err="1">
                <a:solidFill>
                  <a:srgbClr val="0000E9"/>
                </a:solidFill>
                <a:latin typeface="SegoeUI" charset="0"/>
              </a:rPr>
              <a:t>watch?v</a:t>
            </a:r>
            <a:r>
              <a:rPr lang="en-US" sz="4400" u="sng" dirty="0">
                <a:solidFill>
                  <a:srgbClr val="0000E9"/>
                </a:solidFill>
                <a:latin typeface="SegoeUI" charset="0"/>
              </a:rPr>
              <a:t>=h5eHWYJTlsE</a:t>
            </a:r>
            <a:endParaRPr lang="en-US" sz="4400" dirty="0"/>
          </a:p>
        </p:txBody>
      </p:sp>
      <p:sp>
        <p:nvSpPr>
          <p:cNvPr id="5" name="Rounded Rectangle 4"/>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0505471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96632"/>
            <a:ext cx="10515600" cy="4207037"/>
          </a:xfrm>
        </p:spPr>
        <p:txBody>
          <a:bodyPr>
            <a:normAutofit/>
          </a:bodyPr>
          <a:lstStyle/>
          <a:p>
            <a:r>
              <a:rPr lang="en-US" dirty="0" smtClean="0"/>
              <a:t>It is the </a:t>
            </a:r>
            <a:r>
              <a:rPr lang="en-US" dirty="0"/>
              <a:t>tendency to </a:t>
            </a:r>
            <a:r>
              <a:rPr lang="en-US" dirty="0" smtClean="0">
                <a:solidFill>
                  <a:srgbClr val="FF0000"/>
                </a:solidFill>
              </a:rPr>
              <a:t>experience </a:t>
            </a:r>
            <a:r>
              <a:rPr lang="en-US" dirty="0" smtClean="0"/>
              <a:t>and </a:t>
            </a:r>
            <a:r>
              <a:rPr lang="en-US" dirty="0">
                <a:solidFill>
                  <a:srgbClr val="FF0000"/>
                </a:solidFill>
              </a:rPr>
              <a:t>communicate</a:t>
            </a:r>
            <a:r>
              <a:rPr lang="en-US" dirty="0"/>
              <a:t> mental states and distress as </a:t>
            </a:r>
            <a:r>
              <a:rPr lang="en-US" dirty="0">
                <a:solidFill>
                  <a:srgbClr val="FF0000"/>
                </a:solidFill>
              </a:rPr>
              <a:t>physical symptoms </a:t>
            </a:r>
            <a:r>
              <a:rPr lang="en-US" dirty="0"/>
              <a:t>or altered bodily function. It is associated with </a:t>
            </a:r>
            <a:r>
              <a:rPr lang="en-US" dirty="0">
                <a:solidFill>
                  <a:srgbClr val="FF0000"/>
                </a:solidFill>
              </a:rPr>
              <a:t>excessive illness</a:t>
            </a:r>
            <a:r>
              <a:rPr lang="en-US" dirty="0"/>
              <a:t>, </a:t>
            </a:r>
            <a:r>
              <a:rPr lang="en-US" dirty="0">
                <a:solidFill>
                  <a:srgbClr val="FF0000"/>
                </a:solidFill>
              </a:rPr>
              <a:t>worry</a:t>
            </a:r>
            <a:r>
              <a:rPr lang="en-US" dirty="0"/>
              <a:t> and abnormal </a:t>
            </a:r>
            <a:r>
              <a:rPr lang="en-US" dirty="0">
                <a:solidFill>
                  <a:srgbClr val="FF0000"/>
                </a:solidFill>
              </a:rPr>
              <a:t>illness </a:t>
            </a:r>
            <a:r>
              <a:rPr lang="en-US" dirty="0" smtClean="0">
                <a:solidFill>
                  <a:srgbClr val="FF0000"/>
                </a:solidFill>
              </a:rPr>
              <a:t>behavior</a:t>
            </a:r>
            <a:r>
              <a:rPr lang="en-US" dirty="0" smtClean="0"/>
              <a:t>. </a:t>
            </a:r>
            <a:endParaRPr lang="en-US" dirty="0"/>
          </a:p>
          <a:p>
            <a:endParaRPr lang="en-US" dirty="0" smtClean="0"/>
          </a:p>
          <a:p>
            <a:r>
              <a:rPr lang="en-US" dirty="0"/>
              <a:t>S</a:t>
            </a:r>
            <a:r>
              <a:rPr lang="en-US" dirty="0" smtClean="0"/>
              <a:t>omatic symptom disorder </a:t>
            </a:r>
            <a:r>
              <a:rPr lang="en-US" dirty="0"/>
              <a:t>can be </a:t>
            </a:r>
            <a:r>
              <a:rPr lang="en-US" dirty="0">
                <a:solidFill>
                  <a:srgbClr val="FF0000"/>
                </a:solidFill>
              </a:rPr>
              <a:t>conscious</a:t>
            </a:r>
            <a:r>
              <a:rPr lang="en-US" dirty="0"/>
              <a:t> or </a:t>
            </a:r>
            <a:r>
              <a:rPr lang="en-US" dirty="0">
                <a:solidFill>
                  <a:srgbClr val="FF0000"/>
                </a:solidFill>
              </a:rPr>
              <a:t>unconscious</a:t>
            </a:r>
            <a:r>
              <a:rPr lang="en-US" dirty="0"/>
              <a:t> and may be </a:t>
            </a:r>
            <a:r>
              <a:rPr lang="en-US" dirty="0">
                <a:solidFill>
                  <a:srgbClr val="FF0000"/>
                </a:solidFill>
              </a:rPr>
              <a:t>influenced</a:t>
            </a:r>
            <a:r>
              <a:rPr lang="en-US" dirty="0"/>
              <a:t> by a </a:t>
            </a:r>
            <a:r>
              <a:rPr lang="en-US" dirty="0">
                <a:solidFill>
                  <a:srgbClr val="FF0000"/>
                </a:solidFill>
              </a:rPr>
              <a:t>desire</a:t>
            </a:r>
            <a:r>
              <a:rPr lang="en-US" dirty="0"/>
              <a:t> for the sick role or for </a:t>
            </a:r>
            <a:r>
              <a:rPr lang="en-US" dirty="0">
                <a:solidFill>
                  <a:srgbClr val="FF0000"/>
                </a:solidFill>
              </a:rPr>
              <a:t>personal gain</a:t>
            </a:r>
            <a:r>
              <a:rPr lang="en-US" dirty="0"/>
              <a:t>. </a:t>
            </a:r>
            <a:endParaRPr lang="en-US" dirty="0" smtClean="0"/>
          </a:p>
          <a:p>
            <a:endParaRPr lang="en-US" dirty="0"/>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a:bodyPr>
          <a:lstStyle/>
          <a:p>
            <a:r>
              <a:rPr lang="en-US" dirty="0">
                <a:solidFill>
                  <a:srgbClr val="002060"/>
                </a:solidFill>
              </a:rPr>
              <a:t>What is the </a:t>
            </a:r>
            <a:r>
              <a:rPr lang="en-US" dirty="0" smtClean="0">
                <a:solidFill>
                  <a:srgbClr val="002060"/>
                </a:solidFill>
              </a:rPr>
              <a:t>somatic symptom disorder </a:t>
            </a:r>
            <a:r>
              <a:rPr lang="en-US" dirty="0">
                <a:solidFill>
                  <a:srgbClr val="002060"/>
                </a:solidFill>
              </a:rPr>
              <a:t>? </a:t>
            </a:r>
          </a:p>
        </p:txBody>
      </p:sp>
    </p:spTree>
    <p:extLst>
      <p:ext uri="{BB962C8B-B14F-4D97-AF65-F5344CB8AC3E}">
        <p14:creationId xmlns:p14="http://schemas.microsoft.com/office/powerpoint/2010/main" val="35813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4" y="528410"/>
            <a:ext cx="11783786" cy="1325563"/>
          </a:xfrm>
        </p:spPr>
        <p:txBody>
          <a:bodyPr>
            <a:normAutofit fontScale="90000"/>
          </a:bodyPr>
          <a:lstStyle/>
          <a:p>
            <a:r>
              <a:rPr lang="en-US" dirty="0" smtClean="0">
                <a:solidFill>
                  <a:srgbClr val="002060"/>
                </a:solidFill>
              </a:rPr>
              <a:t>Q3</a:t>
            </a:r>
            <a:r>
              <a:rPr lang="en-US" dirty="0">
                <a:solidFill>
                  <a:srgbClr val="002060"/>
                </a:solidFill>
              </a:rPr>
              <a:t>. A 32-year-old man presented with intense worries when he becomes in the middle of a row in the mosque as escape seems difficult. The most likely diagnosis </a:t>
            </a:r>
            <a:r>
              <a:rPr lang="en-US" dirty="0" smtClean="0">
                <a:solidFill>
                  <a:srgbClr val="002060"/>
                </a:solidFill>
              </a:rPr>
              <a:t>is ?</a:t>
            </a: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745673" y="2168600"/>
            <a:ext cx="7973786" cy="4031873"/>
          </a:xfrm>
          <a:prstGeom prst="rect">
            <a:avLst/>
          </a:prstGeom>
        </p:spPr>
        <p:txBody>
          <a:bodyPr wrap="square">
            <a:spAutoFit/>
          </a:bodyPr>
          <a:lstStyle/>
          <a:p>
            <a:pPr marL="514350" indent="-514350">
              <a:lnSpc>
                <a:spcPct val="200000"/>
              </a:lnSpc>
              <a:buFont typeface="+mj-lt"/>
              <a:buAutoNum type="alphaUcPeriod"/>
            </a:pPr>
            <a:r>
              <a:rPr lang="en-US" sz="3200" dirty="0">
                <a:latin typeface="Calibri" charset="0"/>
              </a:rPr>
              <a:t>Panic disorder</a:t>
            </a:r>
            <a:r>
              <a:rPr lang="en-US" sz="3200" dirty="0" smtClean="0">
                <a:latin typeface="Calibri" charset="0"/>
              </a:rPr>
              <a:t>. </a:t>
            </a:r>
            <a:endParaRPr lang="en-US" sz="3200" dirty="0">
              <a:latin typeface="Calibri" charset="0"/>
            </a:endParaRPr>
          </a:p>
          <a:p>
            <a:pPr marL="514350" indent="-514350">
              <a:lnSpc>
                <a:spcPct val="200000"/>
              </a:lnSpc>
              <a:buFont typeface="+mj-lt"/>
              <a:buAutoNum type="alphaUcPeriod"/>
            </a:pPr>
            <a:r>
              <a:rPr lang="en-US" sz="3200" dirty="0">
                <a:latin typeface="Calibri" charset="0"/>
              </a:rPr>
              <a:t>Specific phobia. </a:t>
            </a:r>
          </a:p>
          <a:p>
            <a:pPr marL="514350" indent="-514350">
              <a:lnSpc>
                <a:spcPct val="200000"/>
              </a:lnSpc>
              <a:buFont typeface="+mj-lt"/>
              <a:buAutoNum type="alphaUcPeriod"/>
            </a:pPr>
            <a:r>
              <a:rPr lang="en-US" sz="3200" dirty="0">
                <a:latin typeface="Calibri" charset="0"/>
              </a:rPr>
              <a:t>Agoraphobia. </a:t>
            </a:r>
          </a:p>
          <a:p>
            <a:pPr marL="514350" indent="-514350">
              <a:lnSpc>
                <a:spcPct val="200000"/>
              </a:lnSpc>
              <a:buFont typeface="+mj-lt"/>
              <a:buAutoNum type="alphaUcPeriod"/>
            </a:pPr>
            <a:r>
              <a:rPr lang="en-US" sz="3200" dirty="0" smtClean="0">
                <a:latin typeface="Calibri" charset="0"/>
              </a:rPr>
              <a:t>Social phobia</a:t>
            </a:r>
            <a:r>
              <a:rPr lang="en-US" sz="3200" dirty="0">
                <a:latin typeface="Calibri" charset="0"/>
              </a:rPr>
              <a:t>. </a:t>
            </a:r>
            <a:endParaRPr lang="en-US" sz="3200" dirty="0">
              <a:effectLst/>
              <a:latin typeface="Calibri" charset="0"/>
            </a:endParaRPr>
          </a:p>
        </p:txBody>
      </p:sp>
    </p:spTree>
    <p:extLst>
      <p:ext uri="{BB962C8B-B14F-4D97-AF65-F5344CB8AC3E}">
        <p14:creationId xmlns:p14="http://schemas.microsoft.com/office/powerpoint/2010/main" val="3722577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10515600" cy="5040630"/>
          </a:xfrm>
        </p:spPr>
        <p:txBody>
          <a:bodyPr>
            <a:normAutofit/>
          </a:bodyPr>
          <a:lstStyle/>
          <a:p>
            <a:pPr>
              <a:lnSpc>
                <a:spcPct val="150000"/>
              </a:lnSpc>
              <a:buFont typeface="Wingdings" charset="2"/>
              <a:buChar char="§"/>
            </a:pPr>
            <a:r>
              <a:rPr lang="nl-NL" dirty="0" err="1">
                <a:solidFill>
                  <a:srgbClr val="FF0000"/>
                </a:solidFill>
              </a:rPr>
              <a:t>Women</a:t>
            </a:r>
            <a:r>
              <a:rPr lang="nl-NL" dirty="0">
                <a:solidFill>
                  <a:srgbClr val="FF0000"/>
                </a:solidFill>
              </a:rPr>
              <a:t> </a:t>
            </a:r>
            <a:r>
              <a:rPr lang="nl-NL" dirty="0"/>
              <a:t>&gt; </a:t>
            </a:r>
            <a:r>
              <a:rPr lang="nl-NL" dirty="0" smtClean="0"/>
              <a:t>men  (5 </a:t>
            </a:r>
            <a:r>
              <a:rPr lang="nl-NL" dirty="0"/>
              <a:t>– 10 : </a:t>
            </a:r>
            <a:r>
              <a:rPr lang="nl-NL" dirty="0" smtClean="0"/>
              <a:t>1).  </a:t>
            </a:r>
            <a:endParaRPr lang="nl-NL" dirty="0"/>
          </a:p>
          <a:p>
            <a:pPr>
              <a:lnSpc>
                <a:spcPct val="150000"/>
              </a:lnSpc>
              <a:buFont typeface="Wingdings" charset="2"/>
              <a:buChar char="§"/>
            </a:pPr>
            <a:r>
              <a:rPr lang="nl-NL" dirty="0"/>
              <a:t>The </a:t>
            </a:r>
            <a:r>
              <a:rPr lang="nl-NL" dirty="0" err="1"/>
              <a:t>lifetime</a:t>
            </a:r>
            <a:r>
              <a:rPr lang="nl-NL" dirty="0"/>
              <a:t> </a:t>
            </a:r>
            <a:r>
              <a:rPr lang="nl-NL" dirty="0" err="1"/>
              <a:t>prevalence</a:t>
            </a:r>
            <a:r>
              <a:rPr lang="nl-NL" dirty="0"/>
              <a:t> in </a:t>
            </a:r>
            <a:r>
              <a:rPr lang="nl-NL" dirty="0" err="1"/>
              <a:t>the</a:t>
            </a:r>
            <a:r>
              <a:rPr lang="nl-NL" dirty="0"/>
              <a:t> </a:t>
            </a:r>
            <a:r>
              <a:rPr lang="nl-NL" dirty="0" err="1"/>
              <a:t>general</a:t>
            </a:r>
            <a:r>
              <a:rPr lang="nl-NL" dirty="0"/>
              <a:t> </a:t>
            </a:r>
            <a:r>
              <a:rPr lang="nl-NL" dirty="0" err="1"/>
              <a:t>population</a:t>
            </a:r>
            <a:r>
              <a:rPr lang="nl-NL" dirty="0"/>
              <a:t> is </a:t>
            </a:r>
            <a:r>
              <a:rPr lang="nl-NL" dirty="0" err="1"/>
              <a:t>about</a:t>
            </a:r>
            <a:r>
              <a:rPr lang="nl-NL" dirty="0"/>
              <a:t> </a:t>
            </a:r>
            <a:r>
              <a:rPr lang="nl-NL" dirty="0">
                <a:solidFill>
                  <a:srgbClr val="FF0000"/>
                </a:solidFill>
              </a:rPr>
              <a:t>2%</a:t>
            </a:r>
            <a:r>
              <a:rPr lang="nl-NL" dirty="0"/>
              <a:t> </a:t>
            </a:r>
          </a:p>
          <a:p>
            <a:pPr>
              <a:lnSpc>
                <a:spcPct val="150000"/>
              </a:lnSpc>
              <a:buFont typeface="Wingdings" charset="2"/>
              <a:buChar char="§"/>
            </a:pPr>
            <a:r>
              <a:rPr lang="nl-NL" dirty="0"/>
              <a:t>More common in </a:t>
            </a:r>
            <a:r>
              <a:rPr lang="nl-NL" dirty="0" err="1"/>
              <a:t>patients</a:t>
            </a:r>
            <a:r>
              <a:rPr lang="nl-NL" dirty="0"/>
              <a:t> </a:t>
            </a:r>
            <a:r>
              <a:rPr lang="nl-NL" dirty="0" err="1"/>
              <a:t>who</a:t>
            </a:r>
            <a:r>
              <a:rPr lang="nl-NL" dirty="0"/>
              <a:t> </a:t>
            </a:r>
            <a:r>
              <a:rPr lang="nl-NL" dirty="0" err="1">
                <a:solidFill>
                  <a:srgbClr val="FF0000"/>
                </a:solidFill>
              </a:rPr>
              <a:t>bottle</a:t>
            </a:r>
            <a:r>
              <a:rPr lang="nl-NL" dirty="0">
                <a:solidFill>
                  <a:srgbClr val="FF0000"/>
                </a:solidFill>
              </a:rPr>
              <a:t> up </a:t>
            </a:r>
            <a:r>
              <a:rPr lang="nl-NL" dirty="0" err="1">
                <a:solidFill>
                  <a:srgbClr val="FF0000"/>
                </a:solidFill>
              </a:rPr>
              <a:t>their</a:t>
            </a:r>
            <a:r>
              <a:rPr lang="nl-NL" dirty="0">
                <a:solidFill>
                  <a:srgbClr val="FF0000"/>
                </a:solidFill>
              </a:rPr>
              <a:t> </a:t>
            </a:r>
            <a:r>
              <a:rPr lang="nl-NL" dirty="0" err="1">
                <a:solidFill>
                  <a:srgbClr val="FF0000"/>
                </a:solidFill>
              </a:rPr>
              <a:t>emotions</a:t>
            </a:r>
            <a:r>
              <a:rPr lang="nl-NL" dirty="0">
                <a:solidFill>
                  <a:srgbClr val="FF0000"/>
                </a:solidFill>
              </a:rPr>
              <a:t> </a:t>
            </a:r>
            <a:r>
              <a:rPr lang="nl-NL" dirty="0" err="1"/>
              <a:t>and</a:t>
            </a:r>
            <a:r>
              <a:rPr lang="nl-NL" dirty="0"/>
              <a:t> are </a:t>
            </a:r>
            <a:r>
              <a:rPr lang="nl-NL" dirty="0" err="1">
                <a:solidFill>
                  <a:srgbClr val="FF0000"/>
                </a:solidFill>
              </a:rPr>
              <a:t>less</a:t>
            </a:r>
            <a:r>
              <a:rPr lang="nl-NL" dirty="0">
                <a:solidFill>
                  <a:srgbClr val="FF0000"/>
                </a:solidFill>
              </a:rPr>
              <a:t> assertive </a:t>
            </a:r>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a:solidFill>
                  <a:srgbClr val="002060"/>
                </a:solidFill>
              </a:rPr>
              <a:t>What is </a:t>
            </a:r>
            <a:r>
              <a:rPr lang="en-US" dirty="0" smtClean="0">
                <a:solidFill>
                  <a:srgbClr val="002060"/>
                </a:solidFill>
              </a:rPr>
              <a:t>the </a:t>
            </a:r>
            <a:r>
              <a:rPr lang="en-US" dirty="0">
                <a:solidFill>
                  <a:srgbClr val="002060"/>
                </a:solidFill>
              </a:rPr>
              <a:t>Epidemiology of </a:t>
            </a:r>
            <a:r>
              <a:rPr lang="en-US" dirty="0" smtClean="0">
                <a:solidFill>
                  <a:srgbClr val="002060"/>
                </a:solidFill>
              </a:rPr>
              <a:t>somatic symptom disorder </a:t>
            </a:r>
            <a:r>
              <a:rPr lang="en-US" dirty="0">
                <a:solidFill>
                  <a:srgbClr val="002060"/>
                </a:solidFill>
              </a:rPr>
              <a:t>? </a:t>
            </a:r>
          </a:p>
        </p:txBody>
      </p:sp>
    </p:spTree>
    <p:extLst>
      <p:ext uri="{BB962C8B-B14F-4D97-AF65-F5344CB8AC3E}">
        <p14:creationId xmlns:p14="http://schemas.microsoft.com/office/powerpoint/2010/main" val="18957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9814"/>
            <a:ext cx="10515600" cy="4463855"/>
          </a:xfrm>
        </p:spPr>
        <p:txBody>
          <a:bodyPr>
            <a:normAutofit/>
          </a:bodyPr>
          <a:lstStyle/>
          <a:p>
            <a:pPr marL="0" indent="0">
              <a:buNone/>
            </a:pPr>
            <a:r>
              <a:rPr lang="en-US" sz="3200" b="1" dirty="0" smtClean="0"/>
              <a:t>In Saudi Arabia :- </a:t>
            </a:r>
            <a:endParaRPr lang="en-US" sz="3200" b="1" dirty="0"/>
          </a:p>
          <a:p>
            <a:endParaRPr lang="en-US" dirty="0"/>
          </a:p>
          <a:p>
            <a:pPr>
              <a:buFont typeface="Courier New"/>
              <a:buChar char="o"/>
              <a:defRPr/>
            </a:pPr>
            <a:r>
              <a:rPr lang="en-US" dirty="0">
                <a:ea typeface="ＭＳ Ｐゴシック" charset="0"/>
                <a:cs typeface="Trebuchet MS"/>
              </a:rPr>
              <a:t>A study </a:t>
            </a:r>
            <a:r>
              <a:rPr lang="en-US" dirty="0" smtClean="0">
                <a:ea typeface="ＭＳ Ｐゴシック" charset="0"/>
                <a:cs typeface="Trebuchet MS"/>
              </a:rPr>
              <a:t>done in </a:t>
            </a:r>
            <a:r>
              <a:rPr lang="en-US" dirty="0" err="1">
                <a:ea typeface="ＭＳ Ｐゴシック" charset="0"/>
                <a:cs typeface="Trebuchet MS"/>
              </a:rPr>
              <a:t>Aseer</a:t>
            </a:r>
            <a:r>
              <a:rPr lang="en-US" dirty="0">
                <a:ea typeface="ＭＳ Ｐゴシック" charset="0"/>
                <a:cs typeface="Trebuchet MS"/>
              </a:rPr>
              <a:t>, Saudi </a:t>
            </a:r>
            <a:r>
              <a:rPr lang="en-US" dirty="0" smtClean="0">
                <a:ea typeface="ＭＳ Ｐゴシック" charset="0"/>
                <a:cs typeface="Trebuchet MS"/>
              </a:rPr>
              <a:t>Arabia in 2008 out of a sample size of </a:t>
            </a:r>
            <a:r>
              <a:rPr lang="en-US" dirty="0" smtClean="0">
                <a:solidFill>
                  <a:srgbClr val="FF0000"/>
                </a:solidFill>
                <a:ea typeface="ＭＳ Ｐゴシック" charset="0"/>
                <a:cs typeface="Trebuchet MS"/>
              </a:rPr>
              <a:t>224</a:t>
            </a:r>
            <a:r>
              <a:rPr lang="en-US" dirty="0" smtClean="0">
                <a:ea typeface="ＭＳ Ｐゴシック" charset="0"/>
                <a:cs typeface="Trebuchet MS"/>
              </a:rPr>
              <a:t> </a:t>
            </a:r>
            <a:r>
              <a:rPr lang="en-US" dirty="0"/>
              <a:t>a</a:t>
            </a:r>
            <a:r>
              <a:rPr lang="en-US" dirty="0" smtClean="0"/>
              <a:t>bout </a:t>
            </a:r>
            <a:r>
              <a:rPr lang="en-US" dirty="0"/>
              <a:t>half of the sample had one or more psychological disorders. The prevalence of Somatic Symptom Disorders </a:t>
            </a:r>
            <a:r>
              <a:rPr lang="en-US" dirty="0" smtClean="0"/>
              <a:t>was </a:t>
            </a:r>
            <a:r>
              <a:rPr lang="en-US" dirty="0">
                <a:solidFill>
                  <a:srgbClr val="FF0000"/>
                </a:solidFill>
              </a:rPr>
              <a:t>16</a:t>
            </a:r>
            <a:r>
              <a:rPr lang="en-US" dirty="0" smtClean="0">
                <a:solidFill>
                  <a:srgbClr val="FF0000"/>
                </a:solidFill>
              </a:rPr>
              <a:t>%</a:t>
            </a:r>
            <a:r>
              <a:rPr lang="en-US" dirty="0" smtClean="0"/>
              <a:t>.</a:t>
            </a:r>
          </a:p>
          <a:p>
            <a:pPr>
              <a:buFont typeface="Courier New"/>
              <a:buChar char="o"/>
              <a:defRPr/>
            </a:pPr>
            <a:endParaRPr lang="en-US" dirty="0"/>
          </a:p>
          <a:p>
            <a:pPr>
              <a:buFont typeface="Courier New"/>
              <a:buChar char="o"/>
              <a:defRPr/>
            </a:pPr>
            <a:r>
              <a:rPr lang="en-US" dirty="0" smtClean="0"/>
              <a:t>A study done on Patients attending the Primary Health care Clinics in 2002, Saudi Arabia. Out of a sample size of </a:t>
            </a:r>
            <a:r>
              <a:rPr lang="en-US" dirty="0" smtClean="0">
                <a:solidFill>
                  <a:srgbClr val="FF0000"/>
                </a:solidFill>
              </a:rPr>
              <a:t>431</a:t>
            </a:r>
            <a:r>
              <a:rPr lang="en-US" dirty="0" smtClean="0"/>
              <a:t> the prevalence of somatic symptom disorder was </a:t>
            </a:r>
            <a:r>
              <a:rPr lang="en-US" dirty="0" smtClean="0">
                <a:solidFill>
                  <a:srgbClr val="FF0000"/>
                </a:solidFill>
              </a:rPr>
              <a:t>19.1%</a:t>
            </a:r>
            <a:r>
              <a:rPr lang="en-US" dirty="0" smtClean="0"/>
              <a:t>.</a:t>
            </a:r>
          </a:p>
          <a:p>
            <a:pPr>
              <a:buFont typeface="Courier New"/>
              <a:buChar char="o"/>
              <a:defRPr/>
            </a:pPr>
            <a:endParaRPr lang="en-US" dirty="0"/>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a:solidFill>
                  <a:srgbClr val="002060"/>
                </a:solidFill>
              </a:rPr>
              <a:t>What is </a:t>
            </a:r>
            <a:r>
              <a:rPr lang="en-US" dirty="0" smtClean="0">
                <a:solidFill>
                  <a:srgbClr val="002060"/>
                </a:solidFill>
              </a:rPr>
              <a:t>the </a:t>
            </a:r>
            <a:r>
              <a:rPr lang="en-US" dirty="0">
                <a:solidFill>
                  <a:srgbClr val="002060"/>
                </a:solidFill>
              </a:rPr>
              <a:t>Prevalence of </a:t>
            </a:r>
            <a:r>
              <a:rPr lang="en-US" dirty="0" smtClean="0">
                <a:solidFill>
                  <a:srgbClr val="002060"/>
                </a:solidFill>
              </a:rPr>
              <a:t>somatic symptom disorder </a:t>
            </a:r>
            <a:r>
              <a:rPr lang="en-US" dirty="0">
                <a:solidFill>
                  <a:srgbClr val="002060"/>
                </a:solidFill>
              </a:rPr>
              <a:t>? </a:t>
            </a:r>
          </a:p>
        </p:txBody>
      </p:sp>
    </p:spTree>
    <p:extLst>
      <p:ext uri="{BB962C8B-B14F-4D97-AF65-F5344CB8AC3E}">
        <p14:creationId xmlns:p14="http://schemas.microsoft.com/office/powerpoint/2010/main" val="121781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36874"/>
            <a:ext cx="10515600" cy="3866796"/>
          </a:xfrm>
        </p:spPr>
        <p:txBody>
          <a:bodyPr>
            <a:normAutofit/>
          </a:bodyPr>
          <a:lstStyle/>
          <a:p>
            <a:pPr marL="0" indent="0">
              <a:buNone/>
            </a:pPr>
            <a:r>
              <a:rPr lang="en-US" sz="3200" b="1" dirty="0" smtClean="0"/>
              <a:t>Netherlands :-</a:t>
            </a:r>
          </a:p>
          <a:p>
            <a:endParaRPr lang="en-US" dirty="0"/>
          </a:p>
          <a:p>
            <a:pPr>
              <a:buFont typeface="Courier New" charset="0"/>
              <a:buChar char="o"/>
            </a:pPr>
            <a:r>
              <a:rPr lang="en-US" dirty="0" smtClean="0"/>
              <a:t>Out of a sample size of </a:t>
            </a:r>
            <a:r>
              <a:rPr lang="en-US" dirty="0" smtClean="0">
                <a:solidFill>
                  <a:srgbClr val="FF0000"/>
                </a:solidFill>
              </a:rPr>
              <a:t>1046</a:t>
            </a:r>
            <a:r>
              <a:rPr lang="en-US" dirty="0" smtClean="0"/>
              <a:t> (</a:t>
            </a:r>
            <a:r>
              <a:rPr lang="en-US" dirty="0"/>
              <a:t>aged 25–80 </a:t>
            </a:r>
            <a:r>
              <a:rPr lang="en-US" dirty="0" smtClean="0"/>
              <a:t>years). The </a:t>
            </a:r>
            <a:r>
              <a:rPr lang="en-US" dirty="0"/>
              <a:t>prevalence of Somatic Symptom Disorders </a:t>
            </a:r>
            <a:r>
              <a:rPr lang="en-US" dirty="0" smtClean="0"/>
              <a:t>was </a:t>
            </a:r>
            <a:r>
              <a:rPr lang="en-US" dirty="0">
                <a:solidFill>
                  <a:srgbClr val="FF0000"/>
                </a:solidFill>
              </a:rPr>
              <a:t>16.1</a:t>
            </a:r>
            <a:r>
              <a:rPr lang="en-US" dirty="0" smtClean="0">
                <a:solidFill>
                  <a:srgbClr val="FF0000"/>
                </a:solidFill>
              </a:rPr>
              <a:t>%</a:t>
            </a:r>
            <a:endParaRPr lang="en-US" dirty="0">
              <a:solidFill>
                <a:srgbClr val="FF0000"/>
              </a:solidFill>
            </a:endParaRPr>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a:solidFill>
                  <a:srgbClr val="002060"/>
                </a:solidFill>
              </a:rPr>
              <a:t>What is </a:t>
            </a:r>
            <a:r>
              <a:rPr lang="en-US" dirty="0" smtClean="0">
                <a:solidFill>
                  <a:srgbClr val="002060"/>
                </a:solidFill>
              </a:rPr>
              <a:t>the Prevalence of </a:t>
            </a:r>
            <a:r>
              <a:rPr lang="en-US" dirty="0"/>
              <a:t>Somatic Symptom Disorders </a:t>
            </a:r>
            <a:r>
              <a:rPr lang="en-US" dirty="0" smtClean="0">
                <a:solidFill>
                  <a:srgbClr val="002060"/>
                </a:solidFill>
              </a:rPr>
              <a:t>? </a:t>
            </a:r>
            <a:endParaRPr lang="en-US" dirty="0">
              <a:solidFill>
                <a:srgbClr val="002060"/>
              </a:solidFill>
            </a:endParaRPr>
          </a:p>
        </p:txBody>
      </p:sp>
    </p:spTree>
    <p:extLst>
      <p:ext uri="{BB962C8B-B14F-4D97-AF65-F5344CB8AC3E}">
        <p14:creationId xmlns:p14="http://schemas.microsoft.com/office/powerpoint/2010/main" val="901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64464"/>
            <a:ext cx="10515600" cy="3196721"/>
          </a:xfrm>
        </p:spPr>
        <p:txBody>
          <a:bodyPr>
            <a:normAutofit/>
          </a:bodyPr>
          <a:lstStyle/>
          <a:p>
            <a:pPr marL="0" indent="0">
              <a:buNone/>
            </a:pPr>
            <a:r>
              <a:rPr lang="en-US" sz="3200" b="1" dirty="0" smtClean="0"/>
              <a:t>Primary </a:t>
            </a:r>
            <a:r>
              <a:rPr lang="en-US" sz="3200" b="1" dirty="0"/>
              <a:t>care </a:t>
            </a:r>
            <a:r>
              <a:rPr lang="en-US" sz="3200" b="1" dirty="0" smtClean="0"/>
              <a:t>Setting :- </a:t>
            </a:r>
          </a:p>
          <a:p>
            <a:pPr marL="0" indent="0">
              <a:buNone/>
            </a:pPr>
            <a:endParaRPr lang="en-US" sz="3200" b="1" dirty="0"/>
          </a:p>
          <a:p>
            <a:pPr>
              <a:lnSpc>
                <a:spcPct val="150000"/>
              </a:lnSpc>
              <a:buFont typeface="Courier New" charset="0"/>
              <a:buChar char="o"/>
            </a:pPr>
            <a:r>
              <a:rPr lang="en-US" dirty="0">
                <a:solidFill>
                  <a:srgbClr val="FF0000"/>
                </a:solidFill>
              </a:rPr>
              <a:t>10% </a:t>
            </a:r>
            <a:r>
              <a:rPr lang="en-US" dirty="0"/>
              <a:t>to</a:t>
            </a:r>
            <a:r>
              <a:rPr lang="en-US" dirty="0">
                <a:solidFill>
                  <a:srgbClr val="FF0000"/>
                </a:solidFill>
              </a:rPr>
              <a:t> 15% </a:t>
            </a:r>
            <a:r>
              <a:rPr lang="en-US" dirty="0"/>
              <a:t>of primary care patients have multiple unexplained symptoms that are present for </a:t>
            </a:r>
            <a:r>
              <a:rPr lang="en-US" dirty="0">
                <a:solidFill>
                  <a:srgbClr val="FF0000"/>
                </a:solidFill>
              </a:rPr>
              <a:t>&gt;2 years</a:t>
            </a:r>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a:solidFill>
                  <a:srgbClr val="002060"/>
                </a:solidFill>
              </a:rPr>
              <a:t>What is </a:t>
            </a:r>
            <a:r>
              <a:rPr lang="en-US" dirty="0" smtClean="0">
                <a:solidFill>
                  <a:srgbClr val="002060"/>
                </a:solidFill>
              </a:rPr>
              <a:t>the Prevalence of somatic symptom disorder ? </a:t>
            </a:r>
            <a:endParaRPr lang="en-US" dirty="0">
              <a:solidFill>
                <a:srgbClr val="002060"/>
              </a:solidFill>
            </a:endParaRPr>
          </a:p>
        </p:txBody>
      </p:sp>
    </p:spTree>
    <p:extLst>
      <p:ext uri="{BB962C8B-B14F-4D97-AF65-F5344CB8AC3E}">
        <p14:creationId xmlns:p14="http://schemas.microsoft.com/office/powerpoint/2010/main" val="199709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0670"/>
            <a:ext cx="10515600" cy="3014330"/>
          </a:xfrm>
        </p:spPr>
        <p:txBody>
          <a:bodyPr>
            <a:normAutofit/>
          </a:bodyPr>
          <a:lstStyle/>
          <a:p>
            <a:pPr marL="0" indent="0">
              <a:buNone/>
            </a:pPr>
            <a:r>
              <a:rPr lang="en-US" sz="3200" b="1" dirty="0" smtClean="0"/>
              <a:t>Worldwide :-</a:t>
            </a:r>
          </a:p>
          <a:p>
            <a:endParaRPr lang="en-US" dirty="0"/>
          </a:p>
          <a:p>
            <a:pPr>
              <a:buFont typeface="Courier New" charset="0"/>
              <a:buChar char="o"/>
            </a:pPr>
            <a:r>
              <a:rPr lang="en-US" dirty="0"/>
              <a:t>The prevalence of Somatic Symptom Disorders </a:t>
            </a:r>
            <a:r>
              <a:rPr lang="en-US" dirty="0" smtClean="0"/>
              <a:t>is </a:t>
            </a:r>
            <a:r>
              <a:rPr lang="en-US" dirty="0"/>
              <a:t>not known but may be around 5% to 7</a:t>
            </a:r>
            <a:r>
              <a:rPr lang="en-US" dirty="0" smtClean="0"/>
              <a:t>%.</a:t>
            </a:r>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a:solidFill>
                  <a:srgbClr val="002060"/>
                </a:solidFill>
              </a:rPr>
              <a:t>What is </a:t>
            </a:r>
            <a:r>
              <a:rPr lang="en-US" dirty="0" smtClean="0">
                <a:solidFill>
                  <a:srgbClr val="002060"/>
                </a:solidFill>
              </a:rPr>
              <a:t>the Prevalence of somatic symptom disorder ? </a:t>
            </a:r>
            <a:endParaRPr lang="en-US" dirty="0">
              <a:solidFill>
                <a:srgbClr val="002060"/>
              </a:solidFill>
            </a:endParaRPr>
          </a:p>
        </p:txBody>
      </p:sp>
    </p:spTree>
    <p:extLst>
      <p:ext uri="{BB962C8B-B14F-4D97-AF65-F5344CB8AC3E}">
        <p14:creationId xmlns:p14="http://schemas.microsoft.com/office/powerpoint/2010/main" val="211051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9" y="1722474"/>
            <a:ext cx="10994571" cy="4781196"/>
          </a:xfrm>
        </p:spPr>
        <p:txBody>
          <a:bodyPr>
            <a:normAutofit/>
          </a:bodyPr>
          <a:lstStyle/>
          <a:p>
            <a:pPr marL="0" indent="0">
              <a:buNone/>
            </a:pPr>
            <a:r>
              <a:rPr lang="en-US" sz="3200" b="1" dirty="0" smtClean="0"/>
              <a:t>Primary Prevention:- </a:t>
            </a:r>
            <a:endParaRPr lang="en-US" sz="3200" b="1" dirty="0"/>
          </a:p>
          <a:p>
            <a:endParaRPr lang="en-US" dirty="0" smtClean="0"/>
          </a:p>
          <a:p>
            <a:pPr>
              <a:buFont typeface="Courier New" charset="0"/>
              <a:buChar char="o"/>
            </a:pPr>
            <a:r>
              <a:rPr lang="en-US" dirty="0"/>
              <a:t>There are </a:t>
            </a:r>
            <a:r>
              <a:rPr lang="en-US" dirty="0">
                <a:solidFill>
                  <a:srgbClr val="FF0000"/>
                </a:solidFill>
              </a:rPr>
              <a:t>no demonstrated primary prevention measures</a:t>
            </a:r>
            <a:r>
              <a:rPr lang="en-US" dirty="0" smtClean="0"/>
              <a:t>.</a:t>
            </a:r>
          </a:p>
          <a:p>
            <a:pPr>
              <a:buFont typeface="Courier New" charset="0"/>
              <a:buChar char="o"/>
            </a:pPr>
            <a:r>
              <a:rPr lang="en-US" dirty="0" smtClean="0"/>
              <a:t> </a:t>
            </a:r>
            <a:r>
              <a:rPr lang="en-US" dirty="0"/>
              <a:t>P</a:t>
            </a:r>
            <a:r>
              <a:rPr lang="en-US" dirty="0" smtClean="0"/>
              <a:t>reventing </a:t>
            </a:r>
            <a:r>
              <a:rPr lang="en-US" dirty="0">
                <a:solidFill>
                  <a:srgbClr val="FF0000"/>
                </a:solidFill>
              </a:rPr>
              <a:t>child abuse </a:t>
            </a:r>
            <a:r>
              <a:rPr lang="en-US" dirty="0"/>
              <a:t>and </a:t>
            </a:r>
            <a:r>
              <a:rPr lang="en-US" dirty="0">
                <a:solidFill>
                  <a:srgbClr val="FF0000"/>
                </a:solidFill>
              </a:rPr>
              <a:t>developmental trauma </a:t>
            </a:r>
            <a:r>
              <a:rPr lang="en-US" dirty="0"/>
              <a:t>would eliminate a key known environmental risk factor for somatic symptom disorder .</a:t>
            </a:r>
            <a:endParaRPr lang="en-US" dirty="0" smtClean="0"/>
          </a:p>
          <a:p>
            <a:pPr>
              <a:buFont typeface="Courier New" charset="0"/>
              <a:buChar char="o"/>
            </a:pPr>
            <a:r>
              <a:rPr lang="en-US" dirty="0"/>
              <a:t>F</a:t>
            </a:r>
            <a:r>
              <a:rPr lang="en-US" dirty="0" smtClean="0"/>
              <a:t>acilitating </a:t>
            </a:r>
            <a:r>
              <a:rPr lang="en-US" dirty="0">
                <a:solidFill>
                  <a:srgbClr val="FF0000"/>
                </a:solidFill>
              </a:rPr>
              <a:t>emotional processing </a:t>
            </a:r>
            <a:r>
              <a:rPr lang="en-US" dirty="0"/>
              <a:t>skills during </a:t>
            </a:r>
            <a:r>
              <a:rPr lang="en-US" dirty="0">
                <a:solidFill>
                  <a:srgbClr val="FF0000"/>
                </a:solidFill>
              </a:rPr>
              <a:t>childhood</a:t>
            </a:r>
            <a:r>
              <a:rPr lang="en-US" dirty="0"/>
              <a:t> may prevent </a:t>
            </a:r>
            <a:r>
              <a:rPr lang="en-US" dirty="0" smtClean="0"/>
              <a:t>somatic symptom disorder </a:t>
            </a:r>
            <a:r>
              <a:rPr lang="en-US" dirty="0"/>
              <a:t>in response to </a:t>
            </a:r>
            <a:r>
              <a:rPr lang="en-US" dirty="0">
                <a:solidFill>
                  <a:srgbClr val="FF0000"/>
                </a:solidFill>
              </a:rPr>
              <a:t>awareness of physical symptoms</a:t>
            </a:r>
            <a:r>
              <a:rPr lang="en-US" dirty="0"/>
              <a:t>.</a:t>
            </a:r>
          </a:p>
          <a:p>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smtClean="0">
                <a:solidFill>
                  <a:srgbClr val="002060"/>
                </a:solidFill>
              </a:rPr>
              <a:t>How do you Prevent somatic symptom disorder ? </a:t>
            </a:r>
            <a:endParaRPr lang="en-US" dirty="0">
              <a:solidFill>
                <a:srgbClr val="002060"/>
              </a:solidFill>
            </a:endParaRPr>
          </a:p>
        </p:txBody>
      </p:sp>
    </p:spTree>
    <p:extLst>
      <p:ext uri="{BB962C8B-B14F-4D97-AF65-F5344CB8AC3E}">
        <p14:creationId xmlns:p14="http://schemas.microsoft.com/office/powerpoint/2010/main" val="7705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9" y="2147776"/>
            <a:ext cx="10994571" cy="4355893"/>
          </a:xfrm>
        </p:spPr>
        <p:txBody>
          <a:bodyPr>
            <a:normAutofit/>
          </a:bodyPr>
          <a:lstStyle/>
          <a:p>
            <a:pPr marL="0" indent="0">
              <a:buNone/>
            </a:pPr>
            <a:r>
              <a:rPr lang="en-US" sz="3200" b="1" dirty="0" smtClean="0"/>
              <a:t>Secondary Prevention:- </a:t>
            </a:r>
            <a:endParaRPr lang="en-US" sz="3200" b="1" dirty="0"/>
          </a:p>
          <a:p>
            <a:endParaRPr lang="en-US" dirty="0" smtClean="0"/>
          </a:p>
          <a:p>
            <a:pPr>
              <a:buFont typeface="Courier New" charset="0"/>
              <a:buChar char="o"/>
            </a:pPr>
            <a:r>
              <a:rPr lang="en-US" dirty="0"/>
              <a:t>Limiting tests and procedures</a:t>
            </a:r>
          </a:p>
          <a:p>
            <a:pPr>
              <a:buFont typeface="Courier New" charset="0"/>
              <a:buChar char="o"/>
            </a:pPr>
            <a:r>
              <a:rPr lang="en-US" dirty="0"/>
              <a:t>Encouraging graded physical exercise</a:t>
            </a:r>
          </a:p>
          <a:p>
            <a:pPr>
              <a:buFont typeface="Courier New" charset="0"/>
              <a:buChar char="o"/>
            </a:pPr>
            <a:r>
              <a:rPr lang="en-US" dirty="0"/>
              <a:t>Encouraging a gradual increased participation in general activities of daily living (work, home, school</a:t>
            </a:r>
            <a:r>
              <a:rPr lang="en-US" dirty="0" smtClean="0"/>
              <a:t>)</a:t>
            </a: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smtClean="0">
                <a:solidFill>
                  <a:srgbClr val="002060"/>
                </a:solidFill>
              </a:rPr>
              <a:t>How do you Prevent somatic symptom disorder ? </a:t>
            </a:r>
            <a:endParaRPr lang="en-US" dirty="0">
              <a:solidFill>
                <a:srgbClr val="002060"/>
              </a:solidFill>
            </a:endParaRPr>
          </a:p>
        </p:txBody>
      </p:sp>
    </p:spTree>
    <p:extLst>
      <p:ext uri="{BB962C8B-B14F-4D97-AF65-F5344CB8AC3E}">
        <p14:creationId xmlns:p14="http://schemas.microsoft.com/office/powerpoint/2010/main" val="14959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141" y="1621302"/>
            <a:ext cx="11413672" cy="4709160"/>
          </a:xfrm>
        </p:spPr>
        <p:txBody>
          <a:bodyPr numCol="2">
            <a:normAutofit/>
          </a:bodyPr>
          <a:lstStyle/>
          <a:p>
            <a:r>
              <a:rPr lang="en-US" dirty="0" smtClean="0">
                <a:solidFill>
                  <a:srgbClr val="FF0000"/>
                </a:solidFill>
              </a:rPr>
              <a:t>Unconventional behavior during history</a:t>
            </a:r>
          </a:p>
          <a:p>
            <a:r>
              <a:rPr lang="en-US" dirty="0" smtClean="0">
                <a:solidFill>
                  <a:srgbClr val="FF0000"/>
                </a:solidFill>
              </a:rPr>
              <a:t>Emotional processing problems</a:t>
            </a:r>
          </a:p>
          <a:p>
            <a:r>
              <a:rPr lang="en-US" dirty="0"/>
              <a:t>Recent/ Remote </a:t>
            </a:r>
            <a:r>
              <a:rPr lang="en-US" dirty="0" smtClean="0"/>
              <a:t>life stressors </a:t>
            </a:r>
          </a:p>
          <a:p>
            <a:r>
              <a:rPr lang="en-US" dirty="0" smtClean="0"/>
              <a:t>Multiple illness behaviors </a:t>
            </a:r>
          </a:p>
          <a:p>
            <a:r>
              <a:rPr lang="en-US" dirty="0" smtClean="0"/>
              <a:t>Unusual neurological deficits </a:t>
            </a:r>
          </a:p>
          <a:p>
            <a:r>
              <a:rPr lang="en-US" dirty="0" smtClean="0"/>
              <a:t>Inconsistent examination findings </a:t>
            </a:r>
          </a:p>
          <a:p>
            <a:r>
              <a:rPr lang="en-US" dirty="0" smtClean="0"/>
              <a:t>False sensory findings </a:t>
            </a:r>
          </a:p>
          <a:p>
            <a:endParaRPr lang="en-US" dirty="0" smtClean="0"/>
          </a:p>
          <a:p>
            <a:r>
              <a:rPr lang="en-US" dirty="0" smtClean="0"/>
              <a:t>Distractible symptoms </a:t>
            </a:r>
          </a:p>
          <a:p>
            <a:r>
              <a:rPr lang="en-US" dirty="0" smtClean="0"/>
              <a:t>Inconsistent paralysis </a:t>
            </a:r>
          </a:p>
          <a:p>
            <a:r>
              <a:rPr lang="en-US" dirty="0" smtClean="0"/>
              <a:t>Generalized seizure-like motor movements without loss of awareness </a:t>
            </a:r>
          </a:p>
          <a:p>
            <a:r>
              <a:rPr lang="en-US" dirty="0" smtClean="0"/>
              <a:t>Bizarre movements </a:t>
            </a:r>
          </a:p>
          <a:p>
            <a:r>
              <a:rPr lang="en-US" dirty="0" smtClean="0"/>
              <a:t>Gait disorders </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smtClean="0">
                <a:solidFill>
                  <a:srgbClr val="002060"/>
                </a:solidFill>
              </a:rPr>
              <a:t>How dose Someone with somatic symptom disorder Present ? </a:t>
            </a:r>
            <a:endParaRPr lang="en-US" dirty="0">
              <a:solidFill>
                <a:srgbClr val="002060"/>
              </a:solidFill>
            </a:endParaRPr>
          </a:p>
        </p:txBody>
      </p:sp>
    </p:spTree>
    <p:extLst>
      <p:ext uri="{BB962C8B-B14F-4D97-AF65-F5344CB8AC3E}">
        <p14:creationId xmlns:p14="http://schemas.microsoft.com/office/powerpoint/2010/main" val="12144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 calcmode="lin" valueType="num">
                                      <p:cBhvr additive="base">
                                        <p:cTn id="6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1214"/>
            <a:ext cx="10515600" cy="4692455"/>
          </a:xfrm>
        </p:spPr>
        <p:txBody>
          <a:bodyPr>
            <a:normAutofit/>
          </a:bodyPr>
          <a:lstStyle/>
          <a:p>
            <a:pPr marL="0" indent="0" algn="ctr">
              <a:buNone/>
            </a:pPr>
            <a:r>
              <a:rPr lang="en-US" sz="3200" b="1" dirty="0" smtClean="0"/>
              <a:t>According to the </a:t>
            </a:r>
            <a:r>
              <a:rPr lang="en-US" sz="3200" b="1" dirty="0"/>
              <a:t>Diagnostic and Statistical Manual of Mental Disorders, 5th </a:t>
            </a:r>
            <a:r>
              <a:rPr lang="en-US" sz="3200" b="1" dirty="0" smtClean="0"/>
              <a:t>Edition (DSM5)</a:t>
            </a:r>
          </a:p>
          <a:p>
            <a:endParaRPr lang="en-US" dirty="0"/>
          </a:p>
          <a:p>
            <a:endParaRPr lang="en-US" dirty="0" smtClean="0"/>
          </a:p>
          <a:p>
            <a:pPr marL="0" indent="0">
              <a:buNone/>
            </a:pPr>
            <a:r>
              <a:rPr lang="en-US" dirty="0" smtClean="0"/>
              <a:t>A</a:t>
            </a:r>
            <a:r>
              <a:rPr lang="en-US" dirty="0"/>
              <a:t>. The patient has one or more somatic symptoms that are distressing or result in significant disruption of daily life.</a:t>
            </a:r>
          </a:p>
          <a:p>
            <a:endParaRPr lang="en-US" dirty="0"/>
          </a:p>
          <a:p>
            <a:endParaRPr lang="en-US" dirty="0"/>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smtClean="0">
                <a:solidFill>
                  <a:srgbClr val="002060"/>
                </a:solidFill>
              </a:rPr>
              <a:t>How To Diagnose somatic symptom disorder </a:t>
            </a:r>
            <a:r>
              <a:rPr lang="en-US" dirty="0">
                <a:solidFill>
                  <a:srgbClr val="002060"/>
                </a:solidFill>
              </a:rPr>
              <a:t>? </a:t>
            </a:r>
          </a:p>
        </p:txBody>
      </p:sp>
    </p:spTree>
    <p:extLst>
      <p:ext uri="{BB962C8B-B14F-4D97-AF65-F5344CB8AC3E}">
        <p14:creationId xmlns:p14="http://schemas.microsoft.com/office/powerpoint/2010/main" val="1221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10515600" cy="5040630"/>
          </a:xfrm>
        </p:spPr>
        <p:txBody>
          <a:bodyPr>
            <a:normAutofit/>
          </a:bodyPr>
          <a:lstStyle/>
          <a:p>
            <a:pPr marL="0" indent="0">
              <a:buNone/>
            </a:pPr>
            <a:r>
              <a:rPr lang="en-US" dirty="0"/>
              <a:t>B. Excessive thoughts, feelings, or </a:t>
            </a:r>
            <a:r>
              <a:rPr lang="en-US" dirty="0" smtClean="0"/>
              <a:t>behaviors </a:t>
            </a:r>
            <a:r>
              <a:rPr lang="en-US" dirty="0"/>
              <a:t>related to the somatic symptoms or associated health concerns as manifested by at least one of the following:</a:t>
            </a:r>
          </a:p>
          <a:p>
            <a:pPr marL="514350" indent="-514350">
              <a:buFont typeface="+mj-lt"/>
              <a:buAutoNum type="arabicPeriod"/>
            </a:pPr>
            <a:r>
              <a:rPr lang="en-US" dirty="0"/>
              <a:t>Disproportionate and persistent thoughts about the seriousness of one's symptoms</a:t>
            </a:r>
          </a:p>
          <a:p>
            <a:pPr marL="514350" indent="-514350">
              <a:buFont typeface="+mj-lt"/>
              <a:buAutoNum type="arabicPeriod"/>
            </a:pPr>
            <a:r>
              <a:rPr lang="en-US" dirty="0"/>
              <a:t>Persistently high levels of anxiety about health or symptoms</a:t>
            </a:r>
          </a:p>
          <a:p>
            <a:pPr marL="514350" indent="-514350">
              <a:buFont typeface="+mj-lt"/>
              <a:buAutoNum type="arabicPeriod"/>
            </a:pPr>
            <a:r>
              <a:rPr lang="en-US" dirty="0"/>
              <a:t>Excessive time and energy devoted to these symptoms or health concerns.</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smtClean="0">
                <a:solidFill>
                  <a:srgbClr val="002060"/>
                </a:solidFill>
              </a:rPr>
              <a:t>How To Diagnose somatic symptom disorder </a:t>
            </a:r>
            <a:r>
              <a:rPr lang="en-US" dirty="0">
                <a:solidFill>
                  <a:srgbClr val="002060"/>
                </a:solidFill>
              </a:rPr>
              <a:t>? </a:t>
            </a:r>
          </a:p>
        </p:txBody>
      </p:sp>
    </p:spTree>
    <p:extLst>
      <p:ext uri="{BB962C8B-B14F-4D97-AF65-F5344CB8AC3E}">
        <p14:creationId xmlns:p14="http://schemas.microsoft.com/office/powerpoint/2010/main" val="17611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757010"/>
            <a:ext cx="10515600" cy="1325563"/>
          </a:xfrm>
        </p:spPr>
        <p:txBody>
          <a:bodyPr>
            <a:normAutofit fontScale="90000"/>
          </a:bodyPr>
          <a:lstStyle/>
          <a:p>
            <a:r>
              <a:rPr lang="en-US" dirty="0" smtClean="0">
                <a:solidFill>
                  <a:srgbClr val="002060"/>
                </a:solidFill>
              </a:rPr>
              <a:t>Q4</a:t>
            </a:r>
            <a:r>
              <a:rPr lang="en-US" dirty="0">
                <a:solidFill>
                  <a:srgbClr val="002060"/>
                </a:solidFill>
              </a:rPr>
              <a:t>. A 20-year-old college student presented with repeated bouts of palpitation, sweating, and excessive worries when he uses public transport. The most likely diagnosis </a:t>
            </a:r>
            <a:r>
              <a:rPr lang="en-US" dirty="0" smtClean="0">
                <a:solidFill>
                  <a:srgbClr val="002060"/>
                </a:solidFill>
              </a:rPr>
              <a:t>is ?</a:t>
            </a: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813204" y="2483227"/>
            <a:ext cx="6096000" cy="4031873"/>
          </a:xfrm>
          <a:prstGeom prst="rect">
            <a:avLst/>
          </a:prstGeom>
        </p:spPr>
        <p:txBody>
          <a:bodyPr>
            <a:spAutoFit/>
          </a:bodyPr>
          <a:lstStyle/>
          <a:p>
            <a:pPr marL="514350" indent="-514350">
              <a:lnSpc>
                <a:spcPct val="200000"/>
              </a:lnSpc>
              <a:buFont typeface="+mj-lt"/>
              <a:buAutoNum type="alphaUcPeriod"/>
            </a:pPr>
            <a:r>
              <a:rPr lang="en-US" sz="3200" dirty="0">
                <a:latin typeface="Calibri" charset="0"/>
              </a:rPr>
              <a:t>Generalized anxiety disorder. </a:t>
            </a:r>
          </a:p>
          <a:p>
            <a:pPr marL="514350" indent="-514350">
              <a:lnSpc>
                <a:spcPct val="200000"/>
              </a:lnSpc>
              <a:buFont typeface="+mj-lt"/>
              <a:buAutoNum type="alphaUcPeriod"/>
            </a:pPr>
            <a:r>
              <a:rPr lang="en-US" sz="3200" dirty="0" smtClean="0">
                <a:latin typeface="Calibri" charset="0"/>
              </a:rPr>
              <a:t>Post traumatic disorder</a:t>
            </a:r>
            <a:r>
              <a:rPr lang="en-US" sz="3200" dirty="0">
                <a:latin typeface="Calibri" charset="0"/>
              </a:rPr>
              <a:t>. </a:t>
            </a:r>
          </a:p>
          <a:p>
            <a:pPr marL="514350" indent="-514350">
              <a:lnSpc>
                <a:spcPct val="200000"/>
              </a:lnSpc>
              <a:buFont typeface="+mj-lt"/>
              <a:buAutoNum type="alphaUcPeriod"/>
            </a:pPr>
            <a:r>
              <a:rPr lang="en-US" sz="3200" dirty="0">
                <a:latin typeface="Calibri" charset="0"/>
              </a:rPr>
              <a:t>Agoraphobia with panic attacks. </a:t>
            </a:r>
          </a:p>
          <a:p>
            <a:pPr marL="514350" indent="-514350">
              <a:lnSpc>
                <a:spcPct val="200000"/>
              </a:lnSpc>
              <a:buFont typeface="+mj-lt"/>
              <a:buAutoNum type="alphaUcPeriod"/>
            </a:pPr>
            <a:r>
              <a:rPr lang="en-US" sz="3200" dirty="0" smtClean="0">
                <a:latin typeface="Calibri" charset="0"/>
              </a:rPr>
              <a:t>Social phobia</a:t>
            </a:r>
            <a:r>
              <a:rPr lang="en-US" sz="3200" dirty="0">
                <a:latin typeface="Calibri" charset="0"/>
              </a:rPr>
              <a:t>. </a:t>
            </a:r>
            <a:endParaRPr lang="en-US" sz="3200" dirty="0">
              <a:effectLst/>
              <a:latin typeface="Calibri" charset="0"/>
            </a:endParaRPr>
          </a:p>
        </p:txBody>
      </p:sp>
    </p:spTree>
    <p:extLst>
      <p:ext uri="{BB962C8B-B14F-4D97-AF65-F5344CB8AC3E}">
        <p14:creationId xmlns:p14="http://schemas.microsoft.com/office/powerpoint/2010/main" val="9156027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50831"/>
            <a:ext cx="10515600" cy="2655278"/>
          </a:xfrm>
        </p:spPr>
        <p:txBody>
          <a:bodyPr>
            <a:normAutofit/>
          </a:bodyPr>
          <a:lstStyle/>
          <a:p>
            <a:pPr marL="0" indent="0">
              <a:buNone/>
            </a:pPr>
            <a:r>
              <a:rPr lang="en-US" dirty="0"/>
              <a:t>C. Although any one somatic symptom may not be continuously present, the state of being symptomatic is persistent (typically more than 6 months).</a:t>
            </a:r>
          </a:p>
          <a:p>
            <a:endParaRPr lang="en-US" dirty="0"/>
          </a:p>
          <a:p>
            <a:endParaRPr lang="en-US" dirty="0"/>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fontScale="90000"/>
          </a:bodyPr>
          <a:lstStyle/>
          <a:p>
            <a:r>
              <a:rPr lang="en-US" dirty="0" smtClean="0">
                <a:solidFill>
                  <a:srgbClr val="002060"/>
                </a:solidFill>
              </a:rPr>
              <a:t>How To Diagnose somatic symptom disorder </a:t>
            </a:r>
            <a:r>
              <a:rPr lang="en-US" dirty="0">
                <a:solidFill>
                  <a:srgbClr val="002060"/>
                </a:solidFill>
              </a:rPr>
              <a:t>? </a:t>
            </a:r>
          </a:p>
        </p:txBody>
      </p:sp>
    </p:spTree>
    <p:extLst>
      <p:ext uri="{BB962C8B-B14F-4D97-AF65-F5344CB8AC3E}">
        <p14:creationId xmlns:p14="http://schemas.microsoft.com/office/powerpoint/2010/main" val="14905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10515600" cy="5040630"/>
          </a:xfrm>
        </p:spPr>
        <p:txBody>
          <a:bodyPr>
            <a:normAutofit/>
          </a:bodyPr>
          <a:lstStyle/>
          <a:p>
            <a:r>
              <a:rPr lang="en-US" dirty="0"/>
              <a:t>The number of medical staff involved is better </a:t>
            </a:r>
            <a:r>
              <a:rPr lang="en-US" dirty="0" smtClean="0"/>
              <a:t>limited. </a:t>
            </a:r>
          </a:p>
          <a:p>
            <a:r>
              <a:rPr lang="en-US" dirty="0" smtClean="0"/>
              <a:t>Arrange </a:t>
            </a:r>
            <a:r>
              <a:rPr lang="en-US" dirty="0"/>
              <a:t>brief regularly scheduled </a:t>
            </a:r>
            <a:r>
              <a:rPr lang="en-US" dirty="0" smtClean="0"/>
              <a:t>appointments</a:t>
            </a:r>
            <a:endParaRPr lang="en-US" dirty="0"/>
          </a:p>
          <a:p>
            <a:r>
              <a:rPr lang="en-US" dirty="0" smtClean="0"/>
              <a:t>Repeat </a:t>
            </a:r>
            <a:r>
              <a:rPr lang="en-US" dirty="0"/>
              <a:t>physical examination. </a:t>
            </a:r>
          </a:p>
          <a:p>
            <a:r>
              <a:rPr lang="en-US" dirty="0"/>
              <a:t>Avoid additional diagnostic procedures </a:t>
            </a:r>
          </a:p>
          <a:p>
            <a:r>
              <a:rPr lang="en-US" dirty="0"/>
              <a:t>Shift the patient’s awareness to psychological factors, and support her/him. </a:t>
            </a:r>
          </a:p>
          <a:p>
            <a:r>
              <a:rPr lang="en-US" dirty="0"/>
              <a:t>Minimize the use of psychotropic drugs </a:t>
            </a:r>
          </a:p>
          <a:p>
            <a:r>
              <a:rPr lang="en-US" dirty="0"/>
              <a:t>Encourage graded return to normal activities </a:t>
            </a:r>
          </a:p>
          <a:p>
            <a:r>
              <a:rPr lang="en-US" dirty="0"/>
              <a:t>Antidepressants are useful when secondary depression develops. </a:t>
            </a:r>
          </a:p>
          <a:p>
            <a:endParaRPr lang="en-US" dirty="0"/>
          </a:p>
          <a:p>
            <a:endParaRPr lang="en-US" dirty="0"/>
          </a:p>
          <a:p>
            <a:pPr>
              <a:lnSpc>
                <a:spcPct val="150000"/>
              </a:lnSpc>
              <a:buFont typeface="Wingdings" charset="2"/>
              <a:buChar char="§"/>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a:bodyPr>
          <a:lstStyle/>
          <a:p>
            <a:r>
              <a:rPr lang="en-US" dirty="0" smtClean="0">
                <a:solidFill>
                  <a:srgbClr val="002060"/>
                </a:solidFill>
              </a:rPr>
              <a:t>Management </a:t>
            </a:r>
            <a:endParaRPr lang="en-US" dirty="0">
              <a:solidFill>
                <a:srgbClr val="002060"/>
              </a:solidFill>
            </a:endParaRPr>
          </a:p>
        </p:txBody>
      </p:sp>
    </p:spTree>
    <p:extLst>
      <p:ext uri="{BB962C8B-B14F-4D97-AF65-F5344CB8AC3E}">
        <p14:creationId xmlns:p14="http://schemas.microsoft.com/office/powerpoint/2010/main" val="21234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9476"/>
            <a:ext cx="10515600" cy="4534193"/>
          </a:xfrm>
        </p:spPr>
        <p:txBody>
          <a:bodyPr>
            <a:normAutofit/>
          </a:bodyPr>
          <a:lstStyle/>
          <a:p>
            <a:pPr marL="514350" indent="-514350">
              <a:buFont typeface="+mj-lt"/>
              <a:buAutoNum type="arabicPeriod"/>
            </a:pPr>
            <a:r>
              <a:rPr lang="en-US" dirty="0" smtClean="0"/>
              <a:t>The </a:t>
            </a:r>
            <a:r>
              <a:rPr lang="en-US" dirty="0"/>
              <a:t>patient has a psychiatric disorder, on psychotropic medications, or has a past history of such</a:t>
            </a:r>
            <a:r>
              <a:rPr lang="en-US" dirty="0" smtClean="0"/>
              <a:t>.</a:t>
            </a:r>
          </a:p>
          <a:p>
            <a:pPr marL="514350" indent="-514350">
              <a:buFont typeface="+mj-lt"/>
              <a:buAutoNum type="arabicPeriod"/>
            </a:pPr>
            <a:r>
              <a:rPr lang="en-US" dirty="0"/>
              <a:t>P</a:t>
            </a:r>
            <a:r>
              <a:rPr lang="en-US" dirty="0" smtClean="0"/>
              <a:t>atient with </a:t>
            </a:r>
            <a:r>
              <a:rPr lang="en-US" dirty="0"/>
              <a:t>disturbing, demanding, </a:t>
            </a:r>
            <a:r>
              <a:rPr lang="en-US" dirty="0" smtClean="0"/>
              <a:t>manipulative behavior</a:t>
            </a:r>
          </a:p>
          <a:p>
            <a:pPr marL="514350" indent="-514350">
              <a:buFont typeface="+mj-lt"/>
              <a:buAutoNum type="arabicPeriod"/>
            </a:pPr>
            <a:r>
              <a:rPr lang="en-US" dirty="0" smtClean="0"/>
              <a:t>The Patient has suicidal thoughts.</a:t>
            </a:r>
          </a:p>
          <a:p>
            <a:pPr marL="514350" indent="-514350">
              <a:buFont typeface="+mj-lt"/>
              <a:buAutoNum type="arabicPeriod"/>
            </a:pPr>
            <a:r>
              <a:rPr lang="en-US" dirty="0"/>
              <a:t>S</a:t>
            </a:r>
            <a:r>
              <a:rPr lang="en-US" dirty="0" smtClean="0"/>
              <a:t>uspicion </a:t>
            </a:r>
            <a:r>
              <a:rPr lang="en-US" dirty="0"/>
              <a:t>of a psychiatric problem behind the physical symptoms</a:t>
            </a:r>
            <a:r>
              <a:rPr lang="en-US" dirty="0" smtClean="0"/>
              <a:t>.</a:t>
            </a:r>
          </a:p>
          <a:p>
            <a:pPr marL="514350" indent="-514350">
              <a:buFont typeface="+mj-lt"/>
              <a:buAutoNum type="arabicPeriod"/>
            </a:pPr>
            <a:r>
              <a:rPr lang="en-US" dirty="0" smtClean="0"/>
              <a:t>The </a:t>
            </a:r>
            <a:r>
              <a:rPr lang="en-US" dirty="0"/>
              <a:t>patient has asked to see a psychiatrist. </a:t>
            </a:r>
            <a:endParaRPr lang="en-US" dirty="0">
              <a:effectLst/>
            </a:endParaRP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a:bodyPr>
          <a:lstStyle/>
          <a:p>
            <a:r>
              <a:rPr lang="en-US" dirty="0" smtClean="0">
                <a:solidFill>
                  <a:srgbClr val="002060"/>
                </a:solidFill>
              </a:rPr>
              <a:t>When To Refer ? </a:t>
            </a:r>
            <a:endParaRPr lang="en-US" dirty="0">
              <a:solidFill>
                <a:srgbClr val="002060"/>
              </a:solidFill>
            </a:endParaRPr>
          </a:p>
        </p:txBody>
      </p:sp>
    </p:spTree>
    <p:extLst>
      <p:ext uri="{BB962C8B-B14F-4D97-AF65-F5344CB8AC3E}">
        <p14:creationId xmlns:p14="http://schemas.microsoft.com/office/powerpoint/2010/main" val="1659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 y="0"/>
            <a:ext cx="12195476" cy="6858000"/>
          </a:xfrm>
          <a:prstGeom prst="rect">
            <a:avLst/>
          </a:prstGeom>
        </p:spPr>
      </p:pic>
      <p:sp>
        <p:nvSpPr>
          <p:cNvPr id="5" name="Rectangle 4"/>
          <p:cNvSpPr/>
          <p:nvPr/>
        </p:nvSpPr>
        <p:spPr>
          <a:xfrm>
            <a:off x="896665" y="245400"/>
            <a:ext cx="8013420" cy="1754326"/>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Counseling and Psychotherapy </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18356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23024"/>
          </a:xfrm>
        </p:spPr>
        <p:txBody>
          <a:bodyPr>
            <a:normAutofit/>
          </a:bodyPr>
          <a:lstStyle/>
          <a:p>
            <a:pPr algn="ctr"/>
            <a:r>
              <a:rPr lang="en-US" sz="6600" b="1" dirty="0">
                <a:solidFill>
                  <a:srgbClr val="002060"/>
                </a:solidFill>
              </a:rPr>
              <a:t>Counseling</a:t>
            </a:r>
            <a:endParaRPr lang="en-US" sz="6600" b="1"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7716101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03584"/>
            <a:ext cx="10515600" cy="4200085"/>
          </a:xfrm>
        </p:spPr>
        <p:txBody>
          <a:bodyPr>
            <a:normAutofit/>
          </a:bodyPr>
          <a:lstStyle/>
          <a:p>
            <a:pPr>
              <a:buFont typeface="Wingdings" charset="2"/>
              <a:buChar char="§"/>
            </a:pPr>
            <a:r>
              <a:rPr lang="en-US" dirty="0"/>
              <a:t>An </a:t>
            </a:r>
            <a:r>
              <a:rPr lang="en-US" dirty="0">
                <a:solidFill>
                  <a:srgbClr val="FF0000"/>
                </a:solidFill>
              </a:rPr>
              <a:t>interactive learning process </a:t>
            </a:r>
            <a:r>
              <a:rPr lang="en-US" dirty="0"/>
              <a:t>contracted between </a:t>
            </a:r>
            <a:r>
              <a:rPr lang="en-US" dirty="0" smtClean="0">
                <a:solidFill>
                  <a:srgbClr val="FF0000"/>
                </a:solidFill>
              </a:rPr>
              <a:t>counselor</a:t>
            </a:r>
            <a:r>
              <a:rPr lang="en-US" dirty="0" smtClean="0"/>
              <a:t> </a:t>
            </a:r>
            <a:r>
              <a:rPr lang="en-US" dirty="0"/>
              <a:t>and </a:t>
            </a:r>
            <a:r>
              <a:rPr lang="en-US" dirty="0" smtClean="0">
                <a:solidFill>
                  <a:srgbClr val="FF0000"/>
                </a:solidFill>
              </a:rPr>
              <a:t>client</a:t>
            </a:r>
            <a:r>
              <a:rPr lang="en-US" dirty="0" smtClean="0"/>
              <a:t>, </a:t>
            </a:r>
            <a:r>
              <a:rPr lang="en-US" dirty="0"/>
              <a:t>which approaches in a holistic way, social, cultural, economic and emotional issues. </a:t>
            </a:r>
          </a:p>
          <a:p>
            <a:pPr marL="514350" indent="-514350">
              <a:buFont typeface="+mj-lt"/>
              <a:buAutoNum type="arabicPeriod"/>
            </a:pPr>
            <a:endParaRPr lang="en-US" dirty="0">
              <a:effectLst/>
            </a:endParaRP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a:bodyPr>
          <a:lstStyle/>
          <a:p>
            <a:r>
              <a:rPr lang="en-US" dirty="0" smtClean="0">
                <a:solidFill>
                  <a:srgbClr val="002060"/>
                </a:solidFill>
              </a:rPr>
              <a:t>Definition </a:t>
            </a:r>
            <a:endParaRPr lang="en-US" dirty="0">
              <a:solidFill>
                <a:srgbClr val="002060"/>
              </a:solidFill>
            </a:endParaRPr>
          </a:p>
        </p:txBody>
      </p:sp>
    </p:spTree>
    <p:extLst>
      <p:ext uri="{BB962C8B-B14F-4D97-AF65-F5344CB8AC3E}">
        <p14:creationId xmlns:p14="http://schemas.microsoft.com/office/powerpoint/2010/main" val="87427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9829" t="23334" r="52351" b="58974"/>
          <a:stretch/>
        </p:blipFill>
        <p:spPr>
          <a:xfrm>
            <a:off x="507092" y="1512277"/>
            <a:ext cx="11367310" cy="3323492"/>
          </a:xfrm>
          <a:prstGeom prst="rect">
            <a:avLst/>
          </a:prstGeom>
        </p:spPr>
      </p:pic>
    </p:spTree>
    <p:extLst>
      <p:ext uri="{BB962C8B-B14F-4D97-AF65-F5344CB8AC3E}">
        <p14:creationId xmlns:p14="http://schemas.microsoft.com/office/powerpoint/2010/main" val="249074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4262"/>
            <a:ext cx="10515600" cy="4059408"/>
          </a:xfrm>
        </p:spPr>
        <p:txBody>
          <a:bodyPr>
            <a:normAutofit/>
          </a:bodyPr>
          <a:lstStyle/>
          <a:p>
            <a:r>
              <a:rPr lang="en-US" dirty="0" smtClean="0"/>
              <a:t>Usually the goals of counseling revolve around </a:t>
            </a:r>
            <a:r>
              <a:rPr lang="en-US" dirty="0" smtClean="0">
                <a:solidFill>
                  <a:srgbClr val="FF0000"/>
                </a:solidFill>
              </a:rPr>
              <a:t>obtaining information </a:t>
            </a:r>
            <a:r>
              <a:rPr lang="en-US" dirty="0" smtClean="0"/>
              <a:t>from clients , </a:t>
            </a:r>
            <a:r>
              <a:rPr lang="en-US" dirty="0" smtClean="0">
                <a:solidFill>
                  <a:srgbClr val="FF0000"/>
                </a:solidFill>
              </a:rPr>
              <a:t>educating</a:t>
            </a:r>
            <a:r>
              <a:rPr lang="en-US" dirty="0" smtClean="0"/>
              <a:t> the client, and </a:t>
            </a:r>
            <a:r>
              <a:rPr lang="en-US" dirty="0" smtClean="0">
                <a:solidFill>
                  <a:srgbClr val="FF0000"/>
                </a:solidFill>
              </a:rPr>
              <a:t>common understanding </a:t>
            </a:r>
            <a:r>
              <a:rPr lang="en-US" dirty="0" smtClean="0"/>
              <a:t>between all parties of the counseling session. </a:t>
            </a:r>
          </a:p>
          <a:p>
            <a:pPr marL="514350" indent="-514350">
              <a:buFont typeface="+mj-lt"/>
              <a:buAutoNum type="arabicPeriod"/>
            </a:pPr>
            <a:endParaRPr lang="en-US" dirty="0">
              <a:effectLst/>
            </a:endParaRP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a:bodyPr>
          <a:lstStyle/>
          <a:p>
            <a:r>
              <a:rPr lang="en-US" dirty="0" smtClean="0">
                <a:solidFill>
                  <a:srgbClr val="002060"/>
                </a:solidFill>
              </a:rPr>
              <a:t>Goals </a:t>
            </a:r>
            <a:endParaRPr lang="en-US" dirty="0">
              <a:solidFill>
                <a:srgbClr val="002060"/>
              </a:solidFill>
            </a:endParaRPr>
          </a:p>
        </p:txBody>
      </p:sp>
    </p:spTree>
    <p:extLst>
      <p:ext uri="{BB962C8B-B14F-4D97-AF65-F5344CB8AC3E}">
        <p14:creationId xmlns:p14="http://schemas.microsoft.com/office/powerpoint/2010/main" val="14533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10515600" cy="888973"/>
          </a:xfrm>
        </p:spPr>
        <p:txBody>
          <a:bodyPr>
            <a:normAutofit/>
          </a:bodyPr>
          <a:lstStyle/>
          <a:p>
            <a:r>
              <a:rPr lang="en-US" dirty="0"/>
              <a:t>It’s indicated for any presenting difficulty. </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a:bodyPr>
          <a:lstStyle/>
          <a:p>
            <a:r>
              <a:rPr lang="en-US" dirty="0">
                <a:solidFill>
                  <a:srgbClr val="002060"/>
                </a:solidFill>
              </a:rPr>
              <a:t>Indication </a:t>
            </a:r>
          </a:p>
        </p:txBody>
      </p:sp>
      <p:sp>
        <p:nvSpPr>
          <p:cNvPr id="5" name="Title 1"/>
          <p:cNvSpPr txBox="1">
            <a:spLocks/>
          </p:cNvSpPr>
          <p:nvPr/>
        </p:nvSpPr>
        <p:spPr>
          <a:xfrm>
            <a:off x="838200" y="2791950"/>
            <a:ext cx="10515600" cy="67426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2060"/>
                </a:solidFill>
              </a:rPr>
              <a:t>Techniques</a:t>
            </a:r>
            <a:endParaRPr lang="en-US" dirty="0">
              <a:solidFill>
                <a:srgbClr val="002060"/>
              </a:solidFill>
            </a:endParaRPr>
          </a:p>
        </p:txBody>
      </p:sp>
      <p:sp>
        <p:nvSpPr>
          <p:cNvPr id="6" name="Content Placeholder 2"/>
          <p:cNvSpPr txBox="1">
            <a:spLocks/>
          </p:cNvSpPr>
          <p:nvPr/>
        </p:nvSpPr>
        <p:spPr>
          <a:xfrm>
            <a:off x="838200" y="3691897"/>
            <a:ext cx="10515600" cy="2597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Arial"/>
              <a:buAutoNum type="arabicPeriod"/>
            </a:pPr>
            <a:r>
              <a:rPr lang="en-US" dirty="0" smtClean="0">
                <a:solidFill>
                  <a:srgbClr val="FF0000"/>
                </a:solidFill>
              </a:rPr>
              <a:t>Listening. </a:t>
            </a:r>
          </a:p>
          <a:p>
            <a:pPr marL="514350" indent="-514350">
              <a:buFont typeface="Arial"/>
              <a:buAutoNum type="arabicPeriod"/>
            </a:pPr>
            <a:r>
              <a:rPr lang="en-US" dirty="0" smtClean="0">
                <a:solidFill>
                  <a:srgbClr val="FF0000"/>
                </a:solidFill>
              </a:rPr>
              <a:t> Discussion. </a:t>
            </a:r>
          </a:p>
          <a:p>
            <a:pPr marL="514350" indent="-514350">
              <a:buFont typeface="Arial"/>
              <a:buAutoNum type="arabicPeriod"/>
            </a:pPr>
            <a:r>
              <a:rPr lang="en-US" dirty="0" smtClean="0"/>
              <a:t>Problem solving. </a:t>
            </a:r>
          </a:p>
          <a:p>
            <a:pPr marL="514350" indent="-514350">
              <a:buFont typeface="Arial"/>
              <a:buAutoNum type="arabicPeriod"/>
            </a:pPr>
            <a:r>
              <a:rPr lang="en-US" dirty="0" smtClean="0"/>
              <a:t>Enable decision-making.</a:t>
            </a:r>
          </a:p>
          <a:p>
            <a:pPr marL="514350" indent="-514350">
              <a:buFont typeface="Arial"/>
              <a:buAutoNum type="arabicPeriod"/>
            </a:pPr>
            <a:r>
              <a:rPr lang="en-US" dirty="0" smtClean="0"/>
              <a:t>Enable Learning. </a:t>
            </a:r>
          </a:p>
          <a:p>
            <a:endParaRPr lang="en-US" dirty="0"/>
          </a:p>
        </p:txBody>
      </p:sp>
    </p:spTree>
    <p:extLst>
      <p:ext uri="{BB962C8B-B14F-4D97-AF65-F5344CB8AC3E}">
        <p14:creationId xmlns:p14="http://schemas.microsoft.com/office/powerpoint/2010/main" val="98914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23024"/>
          </a:xfrm>
        </p:spPr>
        <p:txBody>
          <a:bodyPr>
            <a:normAutofit/>
          </a:bodyPr>
          <a:lstStyle/>
          <a:p>
            <a:pPr algn="ctr"/>
            <a:r>
              <a:rPr lang="en-US" sz="6600" b="1" dirty="0" smtClean="0">
                <a:solidFill>
                  <a:srgbClr val="002060"/>
                </a:solidFill>
              </a:rPr>
              <a:t>Psychotherapy </a:t>
            </a:r>
            <a:endParaRPr lang="en-US" sz="6600" b="1"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030930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2257" y="2063296"/>
            <a:ext cx="10515600" cy="2704647"/>
          </a:xfrm>
        </p:spPr>
        <p:txBody>
          <a:bodyPr>
            <a:noAutofit/>
          </a:bodyPr>
          <a:lstStyle/>
          <a:p>
            <a:pPr algn="ctr"/>
            <a:r>
              <a:rPr lang="en-US" sz="7200" dirty="0" smtClean="0">
                <a:solidFill>
                  <a:srgbClr val="002060"/>
                </a:solidFill>
              </a:rPr>
              <a:t>Q5. What is the Difference Between Somatization and Somatic Symptom Disorder?</a:t>
            </a:r>
            <a:endParaRPr lang="en-US" sz="7200" dirty="0"/>
          </a:p>
        </p:txBody>
      </p:sp>
      <p:sp>
        <p:nvSpPr>
          <p:cNvPr id="3" name="Rounded Rectangle 2"/>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21195995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68414"/>
            <a:ext cx="10515600" cy="2497017"/>
          </a:xfrm>
        </p:spPr>
        <p:txBody>
          <a:bodyPr>
            <a:normAutofit/>
          </a:bodyPr>
          <a:lstStyle/>
          <a:p>
            <a:r>
              <a:rPr lang="en-US" dirty="0"/>
              <a:t>A</a:t>
            </a:r>
            <a:r>
              <a:rPr lang="en-US" dirty="0" smtClean="0"/>
              <a:t>n </a:t>
            </a:r>
            <a:r>
              <a:rPr lang="en-US" dirty="0">
                <a:solidFill>
                  <a:srgbClr val="FF0000"/>
                </a:solidFill>
              </a:rPr>
              <a:t>interpersonal treatment </a:t>
            </a:r>
            <a:r>
              <a:rPr lang="en-US" dirty="0"/>
              <a:t>based on </a:t>
            </a:r>
            <a:r>
              <a:rPr lang="en-US" dirty="0">
                <a:solidFill>
                  <a:srgbClr val="FF0000"/>
                </a:solidFill>
              </a:rPr>
              <a:t>psychological </a:t>
            </a:r>
            <a:r>
              <a:rPr lang="en-US" dirty="0"/>
              <a:t>principles. It is individualized to the patient, seeking to </a:t>
            </a:r>
            <a:r>
              <a:rPr lang="en-US" dirty="0">
                <a:solidFill>
                  <a:srgbClr val="FF0000"/>
                </a:solidFill>
              </a:rPr>
              <a:t>help him or her </a:t>
            </a:r>
            <a:r>
              <a:rPr lang="en-US" dirty="0"/>
              <a:t>with a psychiatric disorder, problem, or adverse circumstance. </a:t>
            </a:r>
          </a:p>
          <a:p>
            <a:pPr marL="514350" indent="-514350">
              <a:buFont typeface="+mj-lt"/>
              <a:buAutoNum type="arabicPeriod"/>
            </a:pPr>
            <a:endParaRPr lang="en-US" dirty="0" smtClean="0">
              <a:effectLst/>
            </a:endParaRPr>
          </a:p>
          <a:p>
            <a:pPr marL="514350" indent="-514350">
              <a:buFont typeface="+mj-lt"/>
              <a:buAutoNum type="arabicPeriod"/>
            </a:pP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a:bodyPr>
          <a:lstStyle/>
          <a:p>
            <a:r>
              <a:rPr lang="en-US" dirty="0" smtClean="0">
                <a:solidFill>
                  <a:srgbClr val="002060"/>
                </a:solidFill>
              </a:rPr>
              <a:t>Definition </a:t>
            </a:r>
            <a:endParaRPr lang="en-US" dirty="0">
              <a:solidFill>
                <a:srgbClr val="002060"/>
              </a:solidFill>
            </a:endParaRPr>
          </a:p>
        </p:txBody>
      </p:sp>
    </p:spTree>
    <p:extLst>
      <p:ext uri="{BB962C8B-B14F-4D97-AF65-F5344CB8AC3E}">
        <p14:creationId xmlns:p14="http://schemas.microsoft.com/office/powerpoint/2010/main" val="9575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16722"/>
            <a:ext cx="10515600" cy="4586947"/>
          </a:xfrm>
        </p:spPr>
        <p:txBody>
          <a:bodyPr>
            <a:normAutofit/>
          </a:bodyPr>
          <a:lstStyle/>
          <a:p>
            <a:pPr marL="514350" indent="-514350">
              <a:buFont typeface="+mj-lt"/>
              <a:buAutoNum type="arabicPeriod"/>
            </a:pPr>
            <a:r>
              <a:rPr lang="en-US" dirty="0" smtClean="0"/>
              <a:t>Treatment </a:t>
            </a:r>
            <a:r>
              <a:rPr lang="en-US" dirty="0"/>
              <a:t>of a psychiatric disorder, with the goal of reducing or ameliorating symptoms and improving functioning. </a:t>
            </a:r>
          </a:p>
          <a:p>
            <a:pPr marL="514350" indent="-514350">
              <a:buFont typeface="+mj-lt"/>
              <a:buAutoNum type="arabicPeriod"/>
            </a:pPr>
            <a:r>
              <a:rPr lang="en-US" dirty="0" smtClean="0"/>
              <a:t>Changing </a:t>
            </a:r>
            <a:r>
              <a:rPr lang="en-US" dirty="0"/>
              <a:t>maladaptive thoughts, behaviors, or relationships. </a:t>
            </a:r>
          </a:p>
          <a:p>
            <a:pPr marL="514350" indent="-514350">
              <a:buFont typeface="+mj-lt"/>
              <a:buAutoNum type="arabicPeriod"/>
            </a:pPr>
            <a:r>
              <a:rPr lang="en-US" dirty="0" smtClean="0"/>
              <a:t>Providing </a:t>
            </a:r>
            <a:r>
              <a:rPr lang="en-US" dirty="0"/>
              <a:t>support when a crisis, a difficult period, or a chronic problem impairs functioning. </a:t>
            </a:r>
          </a:p>
          <a:p>
            <a:pPr marL="514350" indent="-514350">
              <a:buFont typeface="+mj-lt"/>
              <a:buAutoNum type="arabicPeriod"/>
            </a:pPr>
            <a:r>
              <a:rPr lang="en-US" dirty="0" smtClean="0"/>
              <a:t>Enhancing </a:t>
            </a:r>
            <a:r>
              <a:rPr lang="en-US" dirty="0"/>
              <a:t>a patient’s capacity to make behavioral changes, e.g. losing weight, quitting smoking, or increasing adherence to medical treatment. </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400298"/>
            <a:ext cx="10515600" cy="1097915"/>
          </a:xfrm>
        </p:spPr>
        <p:txBody>
          <a:bodyPr>
            <a:normAutofit/>
          </a:bodyPr>
          <a:lstStyle/>
          <a:p>
            <a:r>
              <a:rPr lang="en-US" dirty="0" smtClean="0">
                <a:solidFill>
                  <a:srgbClr val="002060"/>
                </a:solidFill>
              </a:rPr>
              <a:t>Indication </a:t>
            </a:r>
            <a:endParaRPr lang="en-US" dirty="0">
              <a:solidFill>
                <a:srgbClr val="002060"/>
              </a:solidFill>
            </a:endParaRPr>
          </a:p>
        </p:txBody>
      </p:sp>
    </p:spTree>
    <p:extLst>
      <p:ext uri="{BB962C8B-B14F-4D97-AF65-F5344CB8AC3E}">
        <p14:creationId xmlns:p14="http://schemas.microsoft.com/office/powerpoint/2010/main" val="188248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10515600" cy="5040630"/>
          </a:xfrm>
        </p:spPr>
        <p:txBody>
          <a:bodyPr>
            <a:normAutofit/>
          </a:bodyPr>
          <a:lstStyle/>
          <a:p>
            <a:pPr marL="514350" indent="-514350">
              <a:buFont typeface="+mj-lt"/>
              <a:buAutoNum type="arabicPeriod"/>
            </a:pPr>
            <a:r>
              <a:rPr lang="en-US" dirty="0"/>
              <a:t>Interpersonal psychotherapy/counselling, ideal for primary care and the treatment of depression, is therapy for interpersonal problems. </a:t>
            </a:r>
          </a:p>
          <a:p>
            <a:pPr marL="514350" indent="-514350">
              <a:buFont typeface="+mj-lt"/>
              <a:buAutoNum type="arabicPeriod"/>
            </a:pPr>
            <a:r>
              <a:rPr lang="en-US" dirty="0"/>
              <a:t>Mindfulness based on intervention therapy. </a:t>
            </a:r>
          </a:p>
          <a:p>
            <a:pPr marL="514350" indent="-514350">
              <a:buFont typeface="+mj-lt"/>
              <a:buAutoNum type="arabicPeriod"/>
            </a:pPr>
            <a:r>
              <a:rPr lang="en-US" dirty="0" err="1"/>
              <a:t>Behaviour</a:t>
            </a:r>
            <a:r>
              <a:rPr lang="en-US" dirty="0"/>
              <a:t> therapy (BT) is where the patient is </a:t>
            </a:r>
            <a:r>
              <a:rPr lang="en-US" dirty="0" smtClean="0"/>
              <a:t>directed </a:t>
            </a:r>
            <a:r>
              <a:rPr lang="en-US" dirty="0"/>
              <a:t>to do something. </a:t>
            </a:r>
          </a:p>
          <a:p>
            <a:pPr marL="514350" indent="-514350">
              <a:buFont typeface="+mj-lt"/>
              <a:buAutoNum type="arabicPeriod"/>
            </a:pPr>
            <a:r>
              <a:rPr lang="en-US" dirty="0"/>
              <a:t>Cognitive therapy (CT) is based on the </a:t>
            </a:r>
            <a:r>
              <a:rPr lang="en-US" dirty="0" smtClean="0"/>
              <a:t>identification </a:t>
            </a:r>
            <a:r>
              <a:rPr lang="en-US" dirty="0"/>
              <a:t>of automatic thoughts that are invariably negative. Cognitions are thoughts, beliefs and perceptions. </a:t>
            </a:r>
          </a:p>
          <a:p>
            <a:pPr marL="514350" indent="-514350">
              <a:buFont typeface="+mj-lt"/>
              <a:buAutoNum type="arabicPeriod"/>
            </a:pPr>
            <a:r>
              <a:rPr lang="en-US" dirty="0"/>
              <a:t>Cognitive </a:t>
            </a:r>
            <a:r>
              <a:rPr lang="en-US" dirty="0" err="1"/>
              <a:t>behaviour</a:t>
            </a:r>
            <a:r>
              <a:rPr lang="en-US" dirty="0"/>
              <a:t> therapy (CBT), which combines BT and CT. </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9" name="Title 1"/>
          <p:cNvSpPr>
            <a:spLocks noGrp="1"/>
          </p:cNvSpPr>
          <p:nvPr>
            <p:ph type="title"/>
          </p:nvPr>
        </p:nvSpPr>
        <p:spPr>
          <a:xfrm>
            <a:off x="838200" y="224448"/>
            <a:ext cx="10515600" cy="1097915"/>
          </a:xfrm>
        </p:spPr>
        <p:txBody>
          <a:bodyPr>
            <a:normAutofit/>
          </a:bodyPr>
          <a:lstStyle/>
          <a:p>
            <a:r>
              <a:rPr lang="en-US" dirty="0" smtClean="0">
                <a:solidFill>
                  <a:srgbClr val="002060"/>
                </a:solidFill>
              </a:rPr>
              <a:t>Types </a:t>
            </a:r>
            <a:endParaRPr lang="en-US" dirty="0">
              <a:solidFill>
                <a:srgbClr val="002060"/>
              </a:solidFill>
            </a:endParaRPr>
          </a:p>
        </p:txBody>
      </p:sp>
    </p:spTree>
    <p:extLst>
      <p:ext uri="{BB962C8B-B14F-4D97-AF65-F5344CB8AC3E}">
        <p14:creationId xmlns:p14="http://schemas.microsoft.com/office/powerpoint/2010/main" val="183198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heckerboard(across)">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Mindfulness</a:t>
            </a:r>
          </a:p>
        </p:txBody>
      </p:sp>
      <p:sp>
        <p:nvSpPr>
          <p:cNvPr id="3" name="Content Placeholder 2"/>
          <p:cNvSpPr>
            <a:spLocks noGrp="1"/>
          </p:cNvSpPr>
          <p:nvPr>
            <p:ph idx="1"/>
          </p:nvPr>
        </p:nvSpPr>
        <p:spPr>
          <a:xfrm>
            <a:off x="838200" y="2250831"/>
            <a:ext cx="10515600" cy="3926132"/>
          </a:xfrm>
        </p:spPr>
        <p:txBody>
          <a:bodyPr/>
          <a:lstStyle/>
          <a:p>
            <a:r>
              <a:rPr lang="en-US" dirty="0" smtClean="0"/>
              <a:t>It is </a:t>
            </a:r>
            <a:r>
              <a:rPr lang="en-US" dirty="0"/>
              <a:t>based on meditation, is the process about raising awareness and a special way of paying attention to help the person cope with the daily events in their life. </a:t>
            </a:r>
          </a:p>
          <a:p>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97052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D4999"/>
                </a:solidFill>
              </a:rPr>
              <a:t>Cognitive </a:t>
            </a:r>
            <a:r>
              <a:rPr lang="en-US" dirty="0" smtClean="0">
                <a:solidFill>
                  <a:srgbClr val="1D4999"/>
                </a:solidFill>
              </a:rPr>
              <a:t>behavior </a:t>
            </a:r>
            <a:r>
              <a:rPr lang="en-US" dirty="0">
                <a:solidFill>
                  <a:srgbClr val="1D4999"/>
                </a:solidFill>
              </a:rPr>
              <a:t>therapy (</a:t>
            </a:r>
            <a:r>
              <a:rPr lang="en-US" dirty="0" smtClean="0">
                <a:solidFill>
                  <a:srgbClr val="1D4999"/>
                </a:solidFill>
              </a:rPr>
              <a:t>CBT)</a:t>
            </a:r>
            <a:endParaRPr lang="en-US" dirty="0">
              <a:solidFill>
                <a:srgbClr val="1D4999"/>
              </a:solidFill>
            </a:endParaRPr>
          </a:p>
        </p:txBody>
      </p:sp>
      <p:sp>
        <p:nvSpPr>
          <p:cNvPr id="3" name="Content Placeholder 2"/>
          <p:cNvSpPr>
            <a:spLocks noGrp="1"/>
          </p:cNvSpPr>
          <p:nvPr>
            <p:ph idx="1"/>
          </p:nvPr>
        </p:nvSpPr>
        <p:spPr/>
        <p:txBody>
          <a:bodyPr/>
          <a:lstStyle/>
          <a:p>
            <a:r>
              <a:rPr lang="en-US" dirty="0"/>
              <a:t>CBT is a form of non-pharmacologic treatment </a:t>
            </a:r>
            <a:r>
              <a:rPr lang="en-US" dirty="0" smtClean="0"/>
              <a:t>emphasizing </a:t>
            </a:r>
            <a:r>
              <a:rPr lang="en-US" dirty="0"/>
              <a:t>self-help and aiming to change perceptions and behavior that may perpetuate symptoms and disability. </a:t>
            </a:r>
          </a:p>
          <a:p>
            <a:endParaRPr lang="en-US" dirty="0" smtClean="0"/>
          </a:p>
          <a:p>
            <a:r>
              <a:rPr lang="en-US" dirty="0"/>
              <a:t>It can be applied in any area of medical practice as a form of psychotherapy and is suitable in general practice for the treatment of depression, insomnia, eating disorders, delusions and hallucinations in psychotic disorders and anxiety in all forms, especially social anxiety disorder and phobias </a:t>
            </a:r>
          </a:p>
          <a:p>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11560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1838"/>
            <a:ext cx="10515600" cy="6100989"/>
          </a:xfrm>
        </p:spPr>
        <p:txBody>
          <a:bodyPr>
            <a:normAutofit/>
          </a:bodyPr>
          <a:lstStyle/>
          <a:p>
            <a:pPr algn="ctr"/>
            <a:r>
              <a:rPr lang="en-US" sz="9600" b="1" dirty="0" smtClean="0">
                <a:solidFill>
                  <a:srgbClr val="002060"/>
                </a:solidFill>
              </a:rPr>
              <a:t>Quiz</a:t>
            </a:r>
            <a:endParaRPr lang="en-US" sz="9600" b="1" dirty="0">
              <a:solidFill>
                <a:srgbClr val="002060"/>
              </a:solidFill>
            </a:endParaRP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7898313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Q1. Which one of the following symptom must be present to diagnose Depression?</a:t>
            </a:r>
            <a:endParaRPr lang="en-US" dirty="0">
              <a:solidFill>
                <a:srgbClr val="002060"/>
              </a:solidFill>
            </a:endParaRPr>
          </a:p>
        </p:txBody>
      </p:sp>
      <p:sp>
        <p:nvSpPr>
          <p:cNvPr id="3" name="Content Placeholder 2"/>
          <p:cNvSpPr>
            <a:spLocks noGrp="1"/>
          </p:cNvSpPr>
          <p:nvPr>
            <p:ph idx="1"/>
          </p:nvPr>
        </p:nvSpPr>
        <p:spPr>
          <a:xfrm>
            <a:off x="838200" y="2506662"/>
            <a:ext cx="10515600" cy="4351338"/>
          </a:xfrm>
        </p:spPr>
        <p:txBody>
          <a:bodyPr/>
          <a:lstStyle/>
          <a:p>
            <a:r>
              <a:rPr lang="en-US" dirty="0" smtClean="0"/>
              <a:t>A) Weight loss</a:t>
            </a:r>
          </a:p>
          <a:p>
            <a:endParaRPr lang="en-US" dirty="0"/>
          </a:p>
          <a:p>
            <a:r>
              <a:rPr lang="en-US" dirty="0" smtClean="0"/>
              <a:t>B) Sleep disturbance</a:t>
            </a:r>
          </a:p>
          <a:p>
            <a:endParaRPr lang="en-US" dirty="0"/>
          </a:p>
          <a:p>
            <a:r>
              <a:rPr lang="en-US" dirty="0" smtClean="0"/>
              <a:t>C) Anhedonia</a:t>
            </a:r>
          </a:p>
          <a:p>
            <a:endParaRPr lang="en-US" dirty="0"/>
          </a:p>
          <a:p>
            <a:r>
              <a:rPr lang="en-US" dirty="0" smtClean="0"/>
              <a:t>D) Loss of appetite </a:t>
            </a: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838200" y="4508205"/>
            <a:ext cx="2670544" cy="7442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2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Q2. Which of the following is the overall best anti depressant ?</a:t>
            </a:r>
            <a:endParaRPr lang="en-US" dirty="0">
              <a:solidFill>
                <a:srgbClr val="002060"/>
              </a:solidFill>
            </a:endParaRPr>
          </a:p>
        </p:txBody>
      </p:sp>
      <p:sp>
        <p:nvSpPr>
          <p:cNvPr id="3" name="Content Placeholder 2"/>
          <p:cNvSpPr>
            <a:spLocks noGrp="1"/>
          </p:cNvSpPr>
          <p:nvPr>
            <p:ph idx="1"/>
          </p:nvPr>
        </p:nvSpPr>
        <p:spPr>
          <a:xfrm>
            <a:off x="838200" y="1988911"/>
            <a:ext cx="10515600" cy="4351338"/>
          </a:xfrm>
        </p:spPr>
        <p:txBody>
          <a:bodyPr/>
          <a:lstStyle/>
          <a:p>
            <a:endParaRPr lang="en-US" dirty="0" smtClean="0"/>
          </a:p>
          <a:p>
            <a:r>
              <a:rPr lang="en-US" dirty="0" smtClean="0"/>
              <a:t>A) TCAs</a:t>
            </a:r>
          </a:p>
          <a:p>
            <a:endParaRPr lang="en-US" dirty="0"/>
          </a:p>
          <a:p>
            <a:r>
              <a:rPr lang="en-US" dirty="0" smtClean="0"/>
              <a:t>B) NSAIDS</a:t>
            </a:r>
          </a:p>
          <a:p>
            <a:endParaRPr lang="en-US" dirty="0"/>
          </a:p>
          <a:p>
            <a:r>
              <a:rPr lang="en-US" dirty="0" smtClean="0"/>
              <a:t>C) SSRI</a:t>
            </a:r>
          </a:p>
          <a:p>
            <a:endParaRPr lang="en-US" dirty="0"/>
          </a:p>
          <a:p>
            <a:r>
              <a:rPr lang="en-US" dirty="0" smtClean="0"/>
              <a:t>D) MAOIs</a:t>
            </a:r>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604284" y="4444409"/>
            <a:ext cx="2670544" cy="7442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2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4" y="528410"/>
            <a:ext cx="11783786" cy="1325563"/>
          </a:xfrm>
        </p:spPr>
        <p:txBody>
          <a:bodyPr>
            <a:normAutofit fontScale="90000"/>
          </a:bodyPr>
          <a:lstStyle/>
          <a:p>
            <a:r>
              <a:rPr lang="en-US" dirty="0" smtClean="0">
                <a:solidFill>
                  <a:srgbClr val="002060"/>
                </a:solidFill>
              </a:rPr>
              <a:t>Q3</a:t>
            </a:r>
            <a:r>
              <a:rPr lang="en-US" dirty="0">
                <a:solidFill>
                  <a:srgbClr val="002060"/>
                </a:solidFill>
              </a:rPr>
              <a:t>. A 32-year-old man presented with intense worries when he becomes in the middle of a row in the mosque as escape seems difficult. The most likely diagnosis </a:t>
            </a:r>
            <a:r>
              <a:rPr lang="en-US" dirty="0" smtClean="0">
                <a:solidFill>
                  <a:srgbClr val="002060"/>
                </a:solidFill>
              </a:rPr>
              <a:t>is ?</a:t>
            </a: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745673" y="2168600"/>
            <a:ext cx="7973786" cy="4031873"/>
          </a:xfrm>
          <a:prstGeom prst="rect">
            <a:avLst/>
          </a:prstGeom>
        </p:spPr>
        <p:txBody>
          <a:bodyPr wrap="square">
            <a:spAutoFit/>
          </a:bodyPr>
          <a:lstStyle/>
          <a:p>
            <a:pPr marL="514350" indent="-514350">
              <a:lnSpc>
                <a:spcPct val="200000"/>
              </a:lnSpc>
              <a:buFont typeface="+mj-lt"/>
              <a:buAutoNum type="alphaUcPeriod"/>
            </a:pPr>
            <a:r>
              <a:rPr lang="en-US" sz="3200" dirty="0">
                <a:latin typeface="Calibri" charset="0"/>
              </a:rPr>
              <a:t>Panic disorder</a:t>
            </a:r>
            <a:r>
              <a:rPr lang="en-US" sz="3200" dirty="0" smtClean="0">
                <a:latin typeface="Calibri" charset="0"/>
              </a:rPr>
              <a:t>. </a:t>
            </a:r>
            <a:endParaRPr lang="en-US" sz="3200" dirty="0">
              <a:latin typeface="Calibri" charset="0"/>
            </a:endParaRPr>
          </a:p>
          <a:p>
            <a:pPr marL="514350" indent="-514350">
              <a:lnSpc>
                <a:spcPct val="200000"/>
              </a:lnSpc>
              <a:buFont typeface="+mj-lt"/>
              <a:buAutoNum type="alphaUcPeriod"/>
            </a:pPr>
            <a:r>
              <a:rPr lang="en-US" sz="3200" dirty="0">
                <a:latin typeface="Calibri" charset="0"/>
              </a:rPr>
              <a:t>Specific phobia. </a:t>
            </a:r>
          </a:p>
          <a:p>
            <a:pPr marL="514350" indent="-514350">
              <a:lnSpc>
                <a:spcPct val="200000"/>
              </a:lnSpc>
              <a:buFont typeface="+mj-lt"/>
              <a:buAutoNum type="alphaUcPeriod"/>
            </a:pPr>
            <a:r>
              <a:rPr lang="en-US" sz="3200" dirty="0">
                <a:latin typeface="Calibri" charset="0"/>
              </a:rPr>
              <a:t>Agoraphobia. </a:t>
            </a:r>
          </a:p>
          <a:p>
            <a:pPr marL="514350" indent="-514350">
              <a:lnSpc>
                <a:spcPct val="200000"/>
              </a:lnSpc>
              <a:buFont typeface="+mj-lt"/>
              <a:buAutoNum type="alphaUcPeriod"/>
            </a:pPr>
            <a:r>
              <a:rPr lang="en-US" sz="3200" dirty="0" smtClean="0">
                <a:latin typeface="Calibri" charset="0"/>
              </a:rPr>
              <a:t>Social phobia</a:t>
            </a:r>
            <a:r>
              <a:rPr lang="en-US" sz="3200" dirty="0">
                <a:latin typeface="Calibri" charset="0"/>
              </a:rPr>
              <a:t>. </a:t>
            </a:r>
            <a:endParaRPr lang="en-US" sz="3200" dirty="0">
              <a:effectLst/>
              <a:latin typeface="Calibri" charset="0"/>
            </a:endParaRPr>
          </a:p>
        </p:txBody>
      </p:sp>
      <p:sp>
        <p:nvSpPr>
          <p:cNvPr id="6" name="Rectangle 5"/>
          <p:cNvSpPr/>
          <p:nvPr/>
        </p:nvSpPr>
        <p:spPr>
          <a:xfrm>
            <a:off x="604283" y="4444409"/>
            <a:ext cx="3018147" cy="7442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31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757010"/>
            <a:ext cx="10515600" cy="1325563"/>
          </a:xfrm>
        </p:spPr>
        <p:txBody>
          <a:bodyPr>
            <a:normAutofit fontScale="90000"/>
          </a:bodyPr>
          <a:lstStyle/>
          <a:p>
            <a:r>
              <a:rPr lang="en-US" dirty="0" smtClean="0">
                <a:solidFill>
                  <a:srgbClr val="002060"/>
                </a:solidFill>
              </a:rPr>
              <a:t>Q4</a:t>
            </a:r>
            <a:r>
              <a:rPr lang="en-US" dirty="0">
                <a:solidFill>
                  <a:srgbClr val="002060"/>
                </a:solidFill>
              </a:rPr>
              <a:t>. A 20-year-old college student presented with repeated bouts of palpitation, sweating, and excessive worries when he uses public transport. The most likely diagnosis </a:t>
            </a:r>
            <a:r>
              <a:rPr lang="en-US" dirty="0" smtClean="0">
                <a:solidFill>
                  <a:srgbClr val="002060"/>
                </a:solidFill>
              </a:rPr>
              <a:t>is ?</a:t>
            </a:r>
            <a:endParaRPr lang="en-US" dirty="0"/>
          </a:p>
        </p:txBody>
      </p:sp>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813204" y="2483227"/>
            <a:ext cx="6096000" cy="4031873"/>
          </a:xfrm>
          <a:prstGeom prst="rect">
            <a:avLst/>
          </a:prstGeom>
        </p:spPr>
        <p:txBody>
          <a:bodyPr>
            <a:spAutoFit/>
          </a:bodyPr>
          <a:lstStyle/>
          <a:p>
            <a:pPr marL="514350" indent="-514350">
              <a:lnSpc>
                <a:spcPct val="200000"/>
              </a:lnSpc>
              <a:buFont typeface="+mj-lt"/>
              <a:buAutoNum type="alphaUcPeriod"/>
            </a:pPr>
            <a:r>
              <a:rPr lang="en-US" sz="3200" dirty="0">
                <a:latin typeface="Calibri" charset="0"/>
              </a:rPr>
              <a:t>Generalized anxiety disorder. </a:t>
            </a:r>
          </a:p>
          <a:p>
            <a:pPr marL="514350" indent="-514350">
              <a:lnSpc>
                <a:spcPct val="200000"/>
              </a:lnSpc>
              <a:buFont typeface="+mj-lt"/>
              <a:buAutoNum type="alphaUcPeriod"/>
            </a:pPr>
            <a:r>
              <a:rPr lang="en-US" sz="3200" dirty="0" smtClean="0">
                <a:latin typeface="Calibri" charset="0"/>
              </a:rPr>
              <a:t>Post traumatic disorder</a:t>
            </a:r>
            <a:r>
              <a:rPr lang="en-US" sz="3200" dirty="0">
                <a:latin typeface="Calibri" charset="0"/>
              </a:rPr>
              <a:t>. </a:t>
            </a:r>
          </a:p>
          <a:p>
            <a:pPr marL="514350" indent="-514350">
              <a:lnSpc>
                <a:spcPct val="200000"/>
              </a:lnSpc>
              <a:buFont typeface="+mj-lt"/>
              <a:buAutoNum type="alphaUcPeriod"/>
            </a:pPr>
            <a:r>
              <a:rPr lang="en-US" sz="3200" dirty="0">
                <a:latin typeface="Calibri" charset="0"/>
              </a:rPr>
              <a:t>Agoraphobia with panic attacks. </a:t>
            </a:r>
          </a:p>
          <a:p>
            <a:pPr marL="514350" indent="-514350">
              <a:lnSpc>
                <a:spcPct val="200000"/>
              </a:lnSpc>
              <a:buFont typeface="+mj-lt"/>
              <a:buAutoNum type="alphaUcPeriod"/>
            </a:pPr>
            <a:r>
              <a:rPr lang="en-US" sz="3200" dirty="0" smtClean="0">
                <a:latin typeface="Calibri" charset="0"/>
              </a:rPr>
              <a:t>Social phobia</a:t>
            </a:r>
            <a:r>
              <a:rPr lang="en-US" sz="3200" dirty="0">
                <a:latin typeface="Calibri" charset="0"/>
              </a:rPr>
              <a:t>. </a:t>
            </a:r>
            <a:endParaRPr lang="en-US" sz="3200" dirty="0">
              <a:effectLst/>
              <a:latin typeface="Calibri" charset="0"/>
            </a:endParaRPr>
          </a:p>
        </p:txBody>
      </p:sp>
      <p:sp>
        <p:nvSpPr>
          <p:cNvPr id="6" name="Rectangle 5"/>
          <p:cNvSpPr/>
          <p:nvPr/>
        </p:nvSpPr>
        <p:spPr>
          <a:xfrm>
            <a:off x="586698" y="4725763"/>
            <a:ext cx="6322505" cy="7442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9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Title 1"/>
          <p:cNvSpPr>
            <a:spLocks noGrp="1"/>
          </p:cNvSpPr>
          <p:nvPr>
            <p:ph type="title"/>
          </p:nvPr>
        </p:nvSpPr>
        <p:spPr>
          <a:xfrm>
            <a:off x="642257" y="2063296"/>
            <a:ext cx="10515600" cy="2704647"/>
          </a:xfrm>
        </p:spPr>
        <p:txBody>
          <a:bodyPr>
            <a:noAutofit/>
          </a:bodyPr>
          <a:lstStyle/>
          <a:p>
            <a:pPr algn="ctr"/>
            <a:r>
              <a:rPr lang="en-US" sz="7200" dirty="0" smtClean="0">
                <a:solidFill>
                  <a:srgbClr val="002060"/>
                </a:solidFill>
              </a:rPr>
              <a:t>Q6. What Can you Tell us about somatic symptom disorder?</a:t>
            </a:r>
            <a:endParaRPr lang="en-US" sz="7200" dirty="0"/>
          </a:p>
        </p:txBody>
      </p:sp>
    </p:spTree>
    <p:extLst>
      <p:ext uri="{BB962C8B-B14F-4D97-AF65-F5344CB8AC3E}">
        <p14:creationId xmlns:p14="http://schemas.microsoft.com/office/powerpoint/2010/main" val="18145002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450" y="6515100"/>
            <a:ext cx="12724395"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Title 1"/>
          <p:cNvSpPr>
            <a:spLocks noGrp="1"/>
          </p:cNvSpPr>
          <p:nvPr>
            <p:ph type="title"/>
          </p:nvPr>
        </p:nvSpPr>
        <p:spPr>
          <a:xfrm>
            <a:off x="642257" y="2063296"/>
            <a:ext cx="10515600" cy="2704647"/>
          </a:xfrm>
        </p:spPr>
        <p:txBody>
          <a:bodyPr>
            <a:noAutofit/>
          </a:bodyPr>
          <a:lstStyle/>
          <a:p>
            <a:pPr algn="ctr"/>
            <a:r>
              <a:rPr lang="en-US" sz="7200" dirty="0" smtClean="0">
                <a:solidFill>
                  <a:srgbClr val="002060"/>
                </a:solidFill>
              </a:rPr>
              <a:t>Q5. What Can you Tell us about somatic symptom disorder?</a:t>
            </a:r>
            <a:endParaRPr lang="en-US" sz="7200" dirty="0"/>
          </a:p>
        </p:txBody>
      </p:sp>
    </p:spTree>
    <p:extLst>
      <p:ext uri="{BB962C8B-B14F-4D97-AF65-F5344CB8AC3E}">
        <p14:creationId xmlns:p14="http://schemas.microsoft.com/office/powerpoint/2010/main" val="6163239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u="sng" dirty="0">
                <a:solidFill>
                  <a:srgbClr val="1155CC"/>
                </a:solidFill>
                <a:latin typeface="Calibri" charset="0"/>
                <a:hlinkClick r:id="rId2"/>
              </a:rPr>
              <a:t>John Murtagh's General Practice - 6th Edition (2015</a:t>
            </a:r>
          </a:p>
          <a:p>
            <a:r>
              <a:rPr lang="en-US" u="sng" dirty="0" smtClean="0">
                <a:solidFill>
                  <a:srgbClr val="1155CC"/>
                </a:solidFill>
                <a:latin typeface="Calibri" charset="0"/>
                <a:hlinkClick r:id="rId2"/>
              </a:rPr>
              <a:t>http</a:t>
            </a:r>
            <a:r>
              <a:rPr lang="en-US" u="sng" dirty="0">
                <a:solidFill>
                  <a:srgbClr val="1155CC"/>
                </a:solidFill>
                <a:latin typeface="Calibri" charset="0"/>
                <a:hlinkClick r:id="rId2"/>
              </a:rPr>
              <a:t>://www.lifesciencesite.com/lsj/life0903/017_9353life0903_128_133.pdf</a:t>
            </a:r>
            <a:r>
              <a:rPr lang="en-US" dirty="0">
                <a:solidFill>
                  <a:srgbClr val="000000"/>
                </a:solidFill>
                <a:latin typeface="Calibri" charset="0"/>
              </a:rPr>
              <a:t> </a:t>
            </a:r>
            <a:endParaRPr lang="en-US" dirty="0" smtClean="0">
              <a:solidFill>
                <a:srgbClr val="000000"/>
              </a:solidFill>
              <a:latin typeface="Calibri" charset="0"/>
            </a:endParaRPr>
          </a:p>
          <a:p>
            <a:r>
              <a:rPr lang="en-US" u="sng" dirty="0" smtClean="0">
                <a:solidFill>
                  <a:srgbClr val="1155CC"/>
                </a:solidFill>
                <a:latin typeface="Calibri" charset="0"/>
                <a:hlinkClick r:id="rId3"/>
              </a:rPr>
              <a:t>https</a:t>
            </a:r>
            <a:r>
              <a:rPr lang="en-US" u="sng" dirty="0">
                <a:solidFill>
                  <a:srgbClr val="1155CC"/>
                </a:solidFill>
                <a:latin typeface="Calibri" charset="0"/>
                <a:hlinkClick r:id="rId3"/>
              </a:rPr>
              <a:t>://www.ncbi.nlm.nih.gov/pmc/articles/PMC4744283</a:t>
            </a:r>
            <a:r>
              <a:rPr lang="en-US" u="sng" dirty="0" smtClean="0">
                <a:solidFill>
                  <a:srgbClr val="1155CC"/>
                </a:solidFill>
                <a:latin typeface="Calibri" charset="0"/>
                <a:hlinkClick r:id="rId3"/>
              </a:rPr>
              <a:t>/</a:t>
            </a:r>
            <a:endParaRPr lang="en-US" dirty="0"/>
          </a:p>
          <a:p>
            <a:r>
              <a:rPr lang="en-US" dirty="0" smtClean="0"/>
              <a:t>Manual of psychiatry</a:t>
            </a:r>
          </a:p>
          <a:p>
            <a:r>
              <a:rPr lang="en-US" dirty="0">
                <a:hlinkClick r:id="rId4"/>
              </a:rPr>
              <a:t>http://</a:t>
            </a:r>
            <a:r>
              <a:rPr lang="en-US" dirty="0" smtClean="0">
                <a:hlinkClick r:id="rId4"/>
              </a:rPr>
              <a:t>ijp.sagepub.com/lookup/pmid?view=long&amp;pmid=12489702</a:t>
            </a:r>
            <a:r>
              <a:rPr lang="en-US" dirty="0" smtClean="0"/>
              <a:t> </a:t>
            </a:r>
          </a:p>
          <a:p>
            <a:r>
              <a:rPr lang="en-US" dirty="0">
                <a:hlinkClick r:id="rId5"/>
              </a:rPr>
              <a:t>https://www.ncbi.nlm.nih.gov/pmc/articles/PMC3377053</a:t>
            </a:r>
            <a:r>
              <a:rPr lang="en-US" dirty="0" smtClean="0">
                <a:hlinkClick r:id="rId5"/>
              </a:rPr>
              <a:t>/</a:t>
            </a:r>
            <a:r>
              <a:rPr lang="en-US" dirty="0"/>
              <a:t> </a:t>
            </a:r>
            <a:endParaRPr lang="en-US" dirty="0" smtClean="0"/>
          </a:p>
          <a:p>
            <a:r>
              <a:rPr lang="en-US" dirty="0">
                <a:hlinkClick r:id="rId6"/>
              </a:rPr>
              <a:t>http://</a:t>
            </a:r>
            <a:r>
              <a:rPr lang="en-US" dirty="0" smtClean="0">
                <a:hlinkClick r:id="rId6"/>
              </a:rPr>
              <a:t>www.who.int/mental_health/management/depression/who_paper_depression_wfmh_2012.pdf</a:t>
            </a:r>
            <a:r>
              <a:rPr lang="en-US" dirty="0" smtClean="0"/>
              <a:t> </a:t>
            </a:r>
          </a:p>
          <a:p>
            <a:r>
              <a:rPr lang="en-US" dirty="0">
                <a:hlinkClick r:id="rId7"/>
              </a:rPr>
              <a:t>http://</a:t>
            </a:r>
            <a:r>
              <a:rPr lang="en-US" dirty="0" smtClean="0">
                <a:hlinkClick r:id="rId7"/>
              </a:rPr>
              <a:t>bmcpsychiatry.biomedcentral.com/articles/10.1186/1471-244X-14-190</a:t>
            </a:r>
            <a:r>
              <a:rPr lang="en-US" dirty="0" smtClean="0"/>
              <a:t> </a:t>
            </a:r>
          </a:p>
          <a:p>
            <a:r>
              <a:rPr lang="en-US" dirty="0" smtClean="0"/>
              <a:t>DSM 5</a:t>
            </a:r>
          </a:p>
          <a:p>
            <a:endParaRPr lang="en-US" dirty="0"/>
          </a:p>
        </p:txBody>
      </p:sp>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5" name="Rectangle 4"/>
          <p:cNvSpPr/>
          <p:nvPr/>
        </p:nvSpPr>
        <p:spPr>
          <a:xfrm>
            <a:off x="369826" y="347274"/>
            <a:ext cx="3123034" cy="769441"/>
          </a:xfrm>
          <a:prstGeom prst="rect">
            <a:avLst/>
          </a:prstGeom>
        </p:spPr>
        <p:txBody>
          <a:bodyPr wrap="none">
            <a:spAutoFit/>
          </a:bodyPr>
          <a:lstStyle/>
          <a:p>
            <a:pPr lvl="0"/>
            <a:r>
              <a:rPr lang="en-US" sz="4400" b="1" dirty="0" smtClean="0">
                <a:solidFill>
                  <a:srgbClr val="002060"/>
                </a:solidFill>
                <a:latin typeface="Calibri Light" panose="020F0302020204030204"/>
              </a:rPr>
              <a:t>References :-</a:t>
            </a:r>
            <a:endParaRPr lang="en-US" dirty="0">
              <a:solidFill>
                <a:prstClr val="black"/>
              </a:solidFill>
            </a:endParaRPr>
          </a:p>
        </p:txBody>
      </p:sp>
    </p:spTree>
    <p:extLst>
      <p:ext uri="{BB962C8B-B14F-4D97-AF65-F5344CB8AC3E}">
        <p14:creationId xmlns:p14="http://schemas.microsoft.com/office/powerpoint/2010/main" val="5749862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991" y="2512902"/>
            <a:ext cx="10515600" cy="1325563"/>
          </a:xfrm>
        </p:spPr>
        <p:txBody>
          <a:bodyPr>
            <a:normAutofit/>
          </a:bodyPr>
          <a:lstStyle/>
          <a:p>
            <a:r>
              <a:rPr lang="en-US" sz="8000" dirty="0" smtClean="0"/>
              <a:t>Thank You!</a:t>
            </a:r>
            <a:endParaRPr lang="en-US" sz="8000" dirty="0"/>
          </a:p>
        </p:txBody>
      </p:sp>
      <p:sp>
        <p:nvSpPr>
          <p:cNvPr id="4" name="Rounded Rectangle 3"/>
          <p:cNvSpPr/>
          <p:nvPr/>
        </p:nvSpPr>
        <p:spPr>
          <a:xfrm>
            <a:off x="0" y="6400800"/>
            <a:ext cx="12192000" cy="457200"/>
          </a:xfrm>
          <a:prstGeom prst="roundRect">
            <a:avLst/>
          </a:prstGeom>
          <a:solidFill>
            <a:srgbClr val="1D4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422057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2912</TotalTime>
  <Words>3285</Words>
  <Application>Microsoft Macintosh PowerPoint</Application>
  <PresentationFormat>Widescreen</PresentationFormat>
  <Paragraphs>457</Paragraphs>
  <Slides>92</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92</vt:i4>
      </vt:variant>
    </vt:vector>
  </HeadingPairs>
  <TitlesOfParts>
    <vt:vector size="106" baseType="lpstr">
      <vt:lpstr>Calibri</vt:lpstr>
      <vt:lpstr>Calibri Light</vt:lpstr>
      <vt:lpstr>Calibri,Bold</vt:lpstr>
      <vt:lpstr>Calibri,BoldItalic</vt:lpstr>
      <vt:lpstr>Courier New</vt:lpstr>
      <vt:lpstr>ＭＳ Ｐゴシック</vt:lpstr>
      <vt:lpstr>SegoeUI</vt:lpstr>
      <vt:lpstr>Times</vt:lpstr>
      <vt:lpstr>TimesNewRomanPS</vt:lpstr>
      <vt:lpstr>TimesNewRomanPSMT</vt:lpstr>
      <vt:lpstr>Trebuchet MS</vt:lpstr>
      <vt:lpstr>Wingdings</vt:lpstr>
      <vt:lpstr>Arial</vt:lpstr>
      <vt:lpstr>Office Theme</vt:lpstr>
      <vt:lpstr>Common Psychiatric Problems in Primary Care</vt:lpstr>
      <vt:lpstr>Objectives:</vt:lpstr>
      <vt:lpstr>Quiz</vt:lpstr>
      <vt:lpstr>Q1. Which one of the following symptom must be present to diagnose Depression?</vt:lpstr>
      <vt:lpstr>Q2. Which of the following is the overall best anti depressant ?</vt:lpstr>
      <vt:lpstr>Q3. A 32-year-old man presented with intense worries when he becomes in the middle of a row in the mosque as escape seems difficult. The most likely diagnosis is ?</vt:lpstr>
      <vt:lpstr>Q4. A 20-year-old college student presented with repeated bouts of palpitation, sweating, and excessive worries when he uses public transport. The most likely diagnosis is ?</vt:lpstr>
      <vt:lpstr>Q5. What is the Difference Between Somatization and Somatic Symptom Disorder?</vt:lpstr>
      <vt:lpstr>Q6. What Can you Tell us about somatic symptom disorder?</vt:lpstr>
      <vt:lpstr>Case scenario:</vt:lpstr>
      <vt:lpstr>PowerPoint Presentation</vt:lpstr>
      <vt:lpstr>Depression </vt:lpstr>
      <vt:lpstr>Prevalence of Depression </vt:lpstr>
      <vt:lpstr>PowerPoint Presentation</vt:lpstr>
      <vt:lpstr>PowerPoint Presentation</vt:lpstr>
      <vt:lpstr>PowerPoint Presentation</vt:lpstr>
      <vt:lpstr>Causes of Depression</vt:lpstr>
      <vt:lpstr>PowerPoint Presentation</vt:lpstr>
      <vt:lpstr>Clinical features ?</vt:lpstr>
      <vt:lpstr>PowerPoint Presentation</vt:lpstr>
      <vt:lpstr>PowerPoint Presentation</vt:lpstr>
      <vt:lpstr>Dysthymic Disorder (Persistent depressive disorder)</vt:lpstr>
      <vt:lpstr>Post-partum Depression </vt:lpstr>
      <vt:lpstr>PowerPoint Presentation</vt:lpstr>
      <vt:lpstr>Management </vt:lpstr>
      <vt:lpstr>Anti Depressants</vt:lpstr>
      <vt:lpstr>PowerPoint Presentation</vt:lpstr>
      <vt:lpstr>Old Anti depressant (second-line treatment)</vt:lpstr>
      <vt:lpstr>Old Anti depressant (second-line treatment)</vt:lpstr>
      <vt:lpstr>When to refer to a specialist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To Refer?</vt:lpstr>
      <vt:lpstr>PowerPoint Presentation</vt:lpstr>
      <vt:lpstr>Case scenario:</vt:lpstr>
      <vt:lpstr>PowerPoint Presentation</vt:lpstr>
      <vt:lpstr>PowerPoint Presentation</vt:lpstr>
      <vt:lpstr>PowerPoint Presentation</vt:lpstr>
      <vt:lpstr>What is the somatic symptom disorder ? </vt:lpstr>
      <vt:lpstr>What is the Epidemiology of somatic symptom disorder ? </vt:lpstr>
      <vt:lpstr>What is the Prevalence of somatic symptom disorder ? </vt:lpstr>
      <vt:lpstr>What is the Prevalence of Somatic Symptom Disorders ? </vt:lpstr>
      <vt:lpstr>What is the Prevalence of somatic symptom disorder ? </vt:lpstr>
      <vt:lpstr>What is the Prevalence of somatic symptom disorder ? </vt:lpstr>
      <vt:lpstr>How do you Prevent somatic symptom disorder ? </vt:lpstr>
      <vt:lpstr>How do you Prevent somatic symptom disorder ? </vt:lpstr>
      <vt:lpstr>How dose Someone with somatic symptom disorder Present ? </vt:lpstr>
      <vt:lpstr>How To Diagnose somatic symptom disorder ? </vt:lpstr>
      <vt:lpstr>How To Diagnose somatic symptom disorder ? </vt:lpstr>
      <vt:lpstr>How To Diagnose somatic symptom disorder ? </vt:lpstr>
      <vt:lpstr>Management </vt:lpstr>
      <vt:lpstr>When To Refer ? </vt:lpstr>
      <vt:lpstr>PowerPoint Presentation</vt:lpstr>
      <vt:lpstr>Counseling</vt:lpstr>
      <vt:lpstr>Definition </vt:lpstr>
      <vt:lpstr>PowerPoint Presentation</vt:lpstr>
      <vt:lpstr>Goals </vt:lpstr>
      <vt:lpstr>Indication </vt:lpstr>
      <vt:lpstr>Psychotherapy </vt:lpstr>
      <vt:lpstr>Definition </vt:lpstr>
      <vt:lpstr>Indication </vt:lpstr>
      <vt:lpstr>Types </vt:lpstr>
      <vt:lpstr>Mindfulness</vt:lpstr>
      <vt:lpstr>Cognitive behavior therapy (CBT)</vt:lpstr>
      <vt:lpstr>Quiz</vt:lpstr>
      <vt:lpstr>Q1. Which one of the following symptom must be present to diagnose Depression?</vt:lpstr>
      <vt:lpstr>Q2. Which of the following is the overall best anti depressant ?</vt:lpstr>
      <vt:lpstr>Q3. A 32-year-old man presented with intense worries when he becomes in the middle of a row in the mosque as escape seems difficult. The most likely diagnosis is ?</vt:lpstr>
      <vt:lpstr>Q4. A 20-year-old college student presented with repeated bouts of palpitation, sweating, and excessive worries when he uses public transport. The most likely diagnosis is ?</vt:lpstr>
      <vt:lpstr>Q5. What Can you Tell us about somatic symptom disorder?</vt:lpstr>
      <vt:lpstr>PowerPoint Presentation</vt:lpstr>
      <vt:lpstr>Thank You!</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Psychiatric Illnesses</dc:title>
  <dc:creator>عبدالله</dc:creator>
  <cp:lastModifiedBy>عبدالعزيز</cp:lastModifiedBy>
  <cp:revision>103</cp:revision>
  <dcterms:created xsi:type="dcterms:W3CDTF">2016-11-04T12:40:40Z</dcterms:created>
  <dcterms:modified xsi:type="dcterms:W3CDTF">2016-11-10T09:23:55Z</dcterms:modified>
</cp:coreProperties>
</file>