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70"/>
  </p:notesMasterIdLst>
  <p:sldIdLst>
    <p:sldId id="256" r:id="rId2"/>
    <p:sldId id="257" r:id="rId3"/>
    <p:sldId id="438" r:id="rId4"/>
    <p:sldId id="264" r:id="rId5"/>
    <p:sldId id="265" r:id="rId6"/>
    <p:sldId id="266" r:id="rId7"/>
    <p:sldId id="267" r:id="rId8"/>
    <p:sldId id="270" r:id="rId9"/>
    <p:sldId id="271" r:id="rId10"/>
    <p:sldId id="272" r:id="rId11"/>
    <p:sldId id="273" r:id="rId12"/>
    <p:sldId id="399" r:id="rId13"/>
    <p:sldId id="400" r:id="rId14"/>
    <p:sldId id="401" r:id="rId15"/>
    <p:sldId id="402" r:id="rId16"/>
    <p:sldId id="404" r:id="rId17"/>
    <p:sldId id="406" r:id="rId18"/>
    <p:sldId id="439" r:id="rId19"/>
    <p:sldId id="409" r:id="rId20"/>
    <p:sldId id="410" r:id="rId21"/>
    <p:sldId id="411" r:id="rId22"/>
    <p:sldId id="412" r:id="rId23"/>
    <p:sldId id="440" r:id="rId24"/>
    <p:sldId id="277" r:id="rId25"/>
    <p:sldId id="278" r:id="rId26"/>
    <p:sldId id="279" r:id="rId27"/>
    <p:sldId id="280" r:id="rId28"/>
    <p:sldId id="281" r:id="rId29"/>
    <p:sldId id="282" r:id="rId30"/>
    <p:sldId id="261" r:id="rId31"/>
    <p:sldId id="389" r:id="rId32"/>
    <p:sldId id="390" r:id="rId33"/>
    <p:sldId id="393" r:id="rId34"/>
    <p:sldId id="392" r:id="rId35"/>
    <p:sldId id="395" r:id="rId36"/>
    <p:sldId id="416" r:id="rId37"/>
    <p:sldId id="417" r:id="rId38"/>
    <p:sldId id="433" r:id="rId39"/>
    <p:sldId id="418" r:id="rId40"/>
    <p:sldId id="421" r:id="rId41"/>
    <p:sldId id="434" r:id="rId42"/>
    <p:sldId id="422" r:id="rId43"/>
    <p:sldId id="424" r:id="rId44"/>
    <p:sldId id="435" r:id="rId45"/>
    <p:sldId id="425" r:id="rId46"/>
    <p:sldId id="428" r:id="rId47"/>
    <p:sldId id="427" r:id="rId48"/>
    <p:sldId id="430" r:id="rId49"/>
    <p:sldId id="436" r:id="rId50"/>
    <p:sldId id="431" r:id="rId51"/>
    <p:sldId id="294" r:id="rId52"/>
    <p:sldId id="327" r:id="rId53"/>
    <p:sldId id="328" r:id="rId54"/>
    <p:sldId id="330" r:id="rId55"/>
    <p:sldId id="331" r:id="rId56"/>
    <p:sldId id="332" r:id="rId57"/>
    <p:sldId id="333" r:id="rId58"/>
    <p:sldId id="385" r:id="rId59"/>
    <p:sldId id="334" r:id="rId60"/>
    <p:sldId id="336" r:id="rId61"/>
    <p:sldId id="337" r:id="rId62"/>
    <p:sldId id="338" r:id="rId63"/>
    <p:sldId id="339" r:id="rId64"/>
    <p:sldId id="340" r:id="rId65"/>
    <p:sldId id="341" r:id="rId66"/>
    <p:sldId id="317" r:id="rId67"/>
    <p:sldId id="437" r:id="rId68"/>
    <p:sldId id="260"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6" autoAdjust="0"/>
    <p:restoredTop sz="94434" autoAdjust="0"/>
  </p:normalViewPr>
  <p:slideViewPr>
    <p:cSldViewPr>
      <p:cViewPr varScale="1">
        <p:scale>
          <a:sx n="74" d="100"/>
          <a:sy n="74"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9E441-C1CE-468C-B86A-F84AC19A1D8E}" type="datetimeFigureOut">
              <a:rPr lang="en-US" smtClean="0"/>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C9ECF-22C9-4232-AB0A-8D024782996B}" type="slidenum">
              <a:rPr lang="en-US" smtClean="0"/>
              <a:t>‹#›</a:t>
            </a:fld>
            <a:endParaRPr lang="en-US"/>
          </a:p>
        </p:txBody>
      </p:sp>
    </p:spTree>
    <p:extLst>
      <p:ext uri="{BB962C8B-B14F-4D97-AF65-F5344CB8AC3E}">
        <p14:creationId xmlns:p14="http://schemas.microsoft.com/office/powerpoint/2010/main" val="24360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screening : Mass screening means, the screening of a whole population or a subgroup. It is offered to all, irrespective of the risk status of the individual.</a:t>
            </a:r>
          </a:p>
          <a:p>
            <a:r>
              <a:rPr lang="en-US" dirty="0"/>
              <a:t>Multiphasic screening involves the use of several screening tests on the same occasion (e.g., an annual health check-up)</a:t>
            </a:r>
          </a:p>
          <a:p>
            <a:r>
              <a:rPr lang="en-US" dirty="0"/>
              <a:t>Selective screening ( targeted screening) of groups with specific exposures is often used in environmental and occupational health (e.g., battery workers)</a:t>
            </a:r>
          </a:p>
          <a:p>
            <a:r>
              <a:rPr lang="en-US" dirty="0"/>
              <a:t>Proactive or systematic screening: population registers are used to invite members of the population at risk for screening at appropriate intervals</a:t>
            </a:r>
          </a:p>
          <a:p>
            <a:r>
              <a:rPr lang="en-US" dirty="0"/>
              <a:t>Case-finding (or opportunistic screening) is a form of screening restricted to patients who consult a health practitioner for some other purpose (the GP may take your blood pressure when you come for your 'flu shot)</a:t>
            </a:r>
          </a:p>
          <a:p>
            <a:endParaRPr lang="en-US" dirty="0"/>
          </a:p>
          <a:p>
            <a:endParaRPr lang="en-US" dirty="0"/>
          </a:p>
        </p:txBody>
      </p:sp>
      <p:sp>
        <p:nvSpPr>
          <p:cNvPr id="4" name="Slide Number Placeholder 3"/>
          <p:cNvSpPr>
            <a:spLocks noGrp="1"/>
          </p:cNvSpPr>
          <p:nvPr>
            <p:ph type="sldNum" sz="quarter" idx="10"/>
          </p:nvPr>
        </p:nvSpPr>
        <p:spPr/>
        <p:txBody>
          <a:bodyPr/>
          <a:lstStyle/>
          <a:p>
            <a:fld id="{B77C9ECF-22C9-4232-AB0A-8D024782996B}" type="slidenum">
              <a:rPr lang="en-US" smtClean="0"/>
              <a:t>12</a:t>
            </a:fld>
            <a:endParaRPr lang="en-US"/>
          </a:p>
        </p:txBody>
      </p:sp>
    </p:spTree>
    <p:extLst>
      <p:ext uri="{BB962C8B-B14F-4D97-AF65-F5344CB8AC3E}">
        <p14:creationId xmlns:p14="http://schemas.microsoft.com/office/powerpoint/2010/main" val="12496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398919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21C787-E343-498C-8440-66D0D29343B8}"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421563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15743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DE1B2-05A9-476E-AD31-14B0EE40D41E}"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73462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777845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21C787-E343-498C-8440-66D0D29343B8}" type="datetimeFigureOut">
              <a:rPr lang="en-US" smtClean="0"/>
              <a:t>11/7/2016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137075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21C787-E343-498C-8440-66D0D29343B8}" type="datetimeFigureOut">
              <a:rPr lang="en-US" smtClean="0"/>
              <a:t>11/7/2016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2439253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1376451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406123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241786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228407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21C787-E343-498C-8440-66D0D29343B8}"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129921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1C787-E343-498C-8440-66D0D29343B8}"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232464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8260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314869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321C787-E343-498C-8440-66D0D29343B8}" type="datetimeFigureOut">
              <a:rPr lang="en-US" smtClean="0"/>
              <a:t>11/7/2016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31085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21C787-E343-498C-8440-66D0D29343B8}"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DE1B2-05A9-476E-AD31-14B0EE40D41E}" type="slidenum">
              <a:rPr lang="en-US" smtClean="0"/>
              <a:t>‹#›</a:t>
            </a:fld>
            <a:endParaRPr lang="en-US"/>
          </a:p>
        </p:txBody>
      </p:sp>
    </p:spTree>
    <p:extLst>
      <p:ext uri="{BB962C8B-B14F-4D97-AF65-F5344CB8AC3E}">
        <p14:creationId xmlns:p14="http://schemas.microsoft.com/office/powerpoint/2010/main" val="280883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321C787-E343-498C-8440-66D0D29343B8}" type="datetimeFigureOut">
              <a:rPr lang="en-US" smtClean="0"/>
              <a:t>11/7/2016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2ADE1B2-05A9-476E-AD31-14B0EE40D41E}" type="slidenum">
              <a:rPr lang="en-US" smtClean="0"/>
              <a:t>‹#›</a:t>
            </a:fld>
            <a:endParaRPr lang="en-US"/>
          </a:p>
        </p:txBody>
      </p:sp>
    </p:spTree>
    <p:extLst>
      <p:ext uri="{BB962C8B-B14F-4D97-AF65-F5344CB8AC3E}">
        <p14:creationId xmlns:p14="http://schemas.microsoft.com/office/powerpoint/2010/main" val="4151149785"/>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iLw9iYCAy88"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betterhealth.vic.gov.au/health/conditionsandtreatments/cancer-screening" TargetMode="External"/><Relationship Id="rId7" Type="http://schemas.openxmlformats.org/officeDocument/2006/relationships/hyperlink" Target="http://phprimer.afmc.ca/Part1-TheoryThinkingAboutHealth/Chapter4BasicConceptsInPreventionSurveillanceAndHealthPromotion/Thestagesofprevention" TargetMode="External"/><Relationship Id="rId2" Type="http://schemas.openxmlformats.org/officeDocument/2006/relationships/hyperlink" Target="http://www.med.uottawa.ca/sim/data/Screening_e.htm" TargetMode="External"/><Relationship Id="rId1" Type="http://schemas.openxmlformats.org/officeDocument/2006/relationships/slideLayout" Target="../slideLayouts/slideLayout2.xml"/><Relationship Id="rId6" Type="http://schemas.openxmlformats.org/officeDocument/2006/relationships/hyperlink" Target="http://www.colorectal-cancer.ca/en/screening/fobt-and-fit/" TargetMode="External"/><Relationship Id="rId5" Type="http://schemas.openxmlformats.org/officeDocument/2006/relationships/hyperlink" Target="https://www.cancer.gov/types/colorectal/screening-fact-sheet" TargetMode="External"/><Relationship Id="rId4" Type="http://schemas.openxmlformats.org/officeDocument/2006/relationships/hyperlink" Target="http://www.interesjournals.org/full-articles/colorectal-cancer-in-saudi-arabia-moving-collectively-forward-to-reduce-the-risks.pdf?view=inlin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Prevention and Screening </a:t>
            </a:r>
          </a:p>
        </p:txBody>
      </p:sp>
      <p:sp>
        <p:nvSpPr>
          <p:cNvPr id="3" name="Subtitle 2"/>
          <p:cNvSpPr>
            <a:spLocks noGrp="1"/>
          </p:cNvSpPr>
          <p:nvPr>
            <p:ph type="subTitle" idx="1"/>
          </p:nvPr>
        </p:nvSpPr>
        <p:spPr/>
        <p:txBody>
          <a:bodyPr>
            <a:normAutofit fontScale="70000" lnSpcReduction="20000"/>
          </a:bodyPr>
          <a:lstStyle/>
          <a:p>
            <a:pPr algn="ctr"/>
            <a:r>
              <a:rPr lang="en-US" dirty="0" smtClean="0"/>
              <a:t>Done by :  </a:t>
            </a:r>
            <a:r>
              <a:rPr lang="en-US" dirty="0" err="1" smtClean="0"/>
              <a:t>Faris</a:t>
            </a:r>
            <a:r>
              <a:rPr lang="en-US" dirty="0" smtClean="0"/>
              <a:t> </a:t>
            </a:r>
            <a:r>
              <a:rPr lang="en-US" dirty="0" err="1" smtClean="0"/>
              <a:t>alharbi</a:t>
            </a:r>
            <a:endParaRPr lang="en-US" dirty="0" smtClean="0"/>
          </a:p>
          <a:p>
            <a:pPr algn="ctr"/>
            <a:r>
              <a:rPr lang="en-US" dirty="0" smtClean="0"/>
              <a:t>Fares </a:t>
            </a:r>
            <a:r>
              <a:rPr lang="en-US" dirty="0" err="1" smtClean="0"/>
              <a:t>Aljohani</a:t>
            </a:r>
            <a:endParaRPr lang="en-US" dirty="0" smtClean="0"/>
          </a:p>
          <a:p>
            <a:pPr algn="ctr"/>
            <a:r>
              <a:rPr lang="en-US" dirty="0" err="1" smtClean="0"/>
              <a:t>Talal</a:t>
            </a:r>
            <a:r>
              <a:rPr lang="en-US" dirty="0" smtClean="0"/>
              <a:t> </a:t>
            </a:r>
            <a:r>
              <a:rPr lang="en-US" dirty="0" err="1" smtClean="0"/>
              <a:t>alawaji</a:t>
            </a:r>
            <a:endParaRPr lang="en-US" dirty="0" smtClean="0"/>
          </a:p>
        </p:txBody>
      </p:sp>
    </p:spTree>
    <p:extLst>
      <p:ext uri="{BB962C8B-B14F-4D97-AF65-F5344CB8AC3E}">
        <p14:creationId xmlns:p14="http://schemas.microsoft.com/office/powerpoint/2010/main" val="3017133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Screening</a:t>
            </a:r>
          </a:p>
        </p:txBody>
      </p:sp>
      <p:sp>
        <p:nvSpPr>
          <p:cNvPr id="3" name="Content Placeholder 2"/>
          <p:cNvSpPr>
            <a:spLocks noGrp="1"/>
          </p:cNvSpPr>
          <p:nvPr>
            <p:ph idx="1"/>
          </p:nvPr>
        </p:nvSpPr>
        <p:spPr/>
        <p:txBody>
          <a:bodyPr>
            <a:normAutofit/>
          </a:bodyPr>
          <a:lstStyle/>
          <a:p>
            <a:r>
              <a:rPr lang="en-US" dirty="0"/>
              <a:t>The presumptive </a:t>
            </a:r>
            <a:r>
              <a:rPr lang="en-US" b="1" u="sng" dirty="0">
                <a:solidFill>
                  <a:srgbClr val="FF0000"/>
                </a:solidFill>
              </a:rPr>
              <a:t>identification of unrecognized disease or defect </a:t>
            </a:r>
            <a:r>
              <a:rPr lang="en-US" dirty="0"/>
              <a:t>by the application of tests, examinations, or other procedures which can be applied rapidly</a:t>
            </a:r>
          </a:p>
          <a:p>
            <a:pPr marL="0" indent="0">
              <a:buNone/>
            </a:pPr>
            <a:endParaRPr lang="en-US" dirty="0"/>
          </a:p>
          <a:p>
            <a:r>
              <a:rPr lang="en-US" dirty="0"/>
              <a:t>an early disease detection OR  </a:t>
            </a:r>
            <a:r>
              <a:rPr lang="en-US" b="1" u="sng" dirty="0">
                <a:solidFill>
                  <a:srgbClr val="FF0000"/>
                </a:solidFill>
              </a:rPr>
              <a:t>secondary prevention</a:t>
            </a:r>
          </a:p>
          <a:p>
            <a:endParaRPr lang="en-US" dirty="0">
              <a:solidFill>
                <a:srgbClr val="FF0000"/>
              </a:solidFill>
            </a:endParaRPr>
          </a:p>
          <a:p>
            <a:r>
              <a:rPr lang="en-US" dirty="0"/>
              <a:t>A screening  is </a:t>
            </a:r>
            <a:r>
              <a:rPr lang="en-US" b="1" u="sng" dirty="0">
                <a:solidFill>
                  <a:srgbClr val="FF0000"/>
                </a:solidFill>
              </a:rPr>
              <a:t>not intended </a:t>
            </a:r>
            <a:r>
              <a:rPr lang="en-US" dirty="0"/>
              <a:t>to be diagnostic</a:t>
            </a:r>
          </a:p>
          <a:p>
            <a:endParaRPr lang="en-US" dirty="0"/>
          </a:p>
          <a:p>
            <a:endParaRPr lang="en-US" dirty="0"/>
          </a:p>
          <a:p>
            <a:endParaRPr lang="en-US" dirty="0">
              <a:solidFill>
                <a:srgbClr val="FF0000"/>
              </a:solidFill>
            </a:endParaRPr>
          </a:p>
          <a:p>
            <a:endParaRPr lang="en-US" dirty="0"/>
          </a:p>
        </p:txBody>
      </p:sp>
    </p:spTree>
    <p:extLst>
      <p:ext uri="{BB962C8B-B14F-4D97-AF65-F5344CB8AC3E}">
        <p14:creationId xmlns:p14="http://schemas.microsoft.com/office/powerpoint/2010/main" val="3954682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a:t>
            </a:r>
          </a:p>
        </p:txBody>
      </p:sp>
      <p:sp>
        <p:nvSpPr>
          <p:cNvPr id="3" name="Content Placeholder 2"/>
          <p:cNvSpPr>
            <a:spLocks noGrp="1"/>
          </p:cNvSpPr>
          <p:nvPr>
            <p:ph idx="1"/>
          </p:nvPr>
        </p:nvSpPr>
        <p:spPr/>
        <p:txBody>
          <a:bodyPr/>
          <a:lstStyle/>
          <a:p>
            <a:pPr lvl="0"/>
            <a:r>
              <a:rPr lang="en-US"/>
              <a:t>The EARLY DETECTION of</a:t>
            </a:r>
          </a:p>
          <a:p>
            <a:pPr lvl="0"/>
            <a:endParaRPr lang="en-US"/>
          </a:p>
          <a:p>
            <a:pPr lvl="1"/>
            <a:r>
              <a:rPr lang="en-US"/>
              <a:t>Disease</a:t>
            </a:r>
          </a:p>
          <a:p>
            <a:pPr lvl="1"/>
            <a:endParaRPr lang="en-US"/>
          </a:p>
          <a:p>
            <a:pPr lvl="1"/>
            <a:r>
              <a:rPr lang="en-US"/>
              <a:t>Risk factors</a:t>
            </a:r>
          </a:p>
          <a:p>
            <a:pPr lvl="1"/>
            <a:endParaRPr lang="en-US"/>
          </a:p>
          <a:p>
            <a:pPr lvl="1"/>
            <a:r>
              <a:rPr lang="en-US"/>
              <a:t>Susceptibility to disease in individuals who do not show any signs of disease</a:t>
            </a:r>
          </a:p>
          <a:p>
            <a:endParaRPr lang="en-US" dirty="0"/>
          </a:p>
        </p:txBody>
      </p:sp>
    </p:spTree>
    <p:extLst>
      <p:ext uri="{BB962C8B-B14F-4D97-AF65-F5344CB8AC3E}">
        <p14:creationId xmlns:p14="http://schemas.microsoft.com/office/powerpoint/2010/main" val="340959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r>
              <a:rPr lang="en-US">
                <a:sym typeface="Chalkboard" charset="0"/>
              </a:rPr>
              <a:t>TYPES OF SCREENING</a:t>
            </a:r>
            <a:endParaRPr lang="en-US"/>
          </a:p>
        </p:txBody>
      </p:sp>
      <p:sp>
        <p:nvSpPr>
          <p:cNvPr id="6146" name="Rectangle 2"/>
          <p:cNvSpPr>
            <a:spLocks noGrp="1" noChangeArrowheads="1"/>
          </p:cNvSpPr>
          <p:nvPr>
            <p:ph idx="1"/>
          </p:nvPr>
        </p:nvSpPr>
        <p:spPr/>
        <p:txBody>
          <a:bodyPr/>
          <a:lstStyle/>
          <a:p>
            <a:endParaRPr lang="en-US">
              <a:sym typeface="Calibri" pitchFamily="34" charset="0"/>
            </a:endParaRPr>
          </a:p>
          <a:p>
            <a:r>
              <a:rPr lang="en-US">
                <a:sym typeface="Calibri" pitchFamily="34" charset="0"/>
              </a:rPr>
              <a:t>1. Mass screening</a:t>
            </a:r>
          </a:p>
          <a:p>
            <a:r>
              <a:rPr lang="en-US">
                <a:sym typeface="Calibri" pitchFamily="34" charset="0"/>
              </a:rPr>
              <a:t>2. High risk or selective or targeted screening.</a:t>
            </a:r>
          </a:p>
          <a:p>
            <a:r>
              <a:rPr lang="en-US">
                <a:sym typeface="Calibri" pitchFamily="34" charset="0"/>
              </a:rPr>
              <a:t>3. Multiphasic screening.</a:t>
            </a:r>
          </a:p>
          <a:p>
            <a:r>
              <a:rPr lang="en-US">
                <a:sym typeface="Calibri" pitchFamily="34" charset="0"/>
              </a:rPr>
              <a:t>4. Multipurpose screening.</a:t>
            </a:r>
          </a:p>
          <a:p>
            <a:r>
              <a:rPr lang="en-US">
                <a:sym typeface="Calibri" pitchFamily="34" charset="0"/>
              </a:rPr>
              <a:t>5. Opportunistic and case finding screening.</a:t>
            </a:r>
            <a:endParaRPr lang="en-US"/>
          </a:p>
        </p:txBody>
      </p:sp>
    </p:spTree>
    <p:extLst>
      <p:ext uri="{BB962C8B-B14F-4D97-AF65-F5344CB8AC3E}">
        <p14:creationId xmlns:p14="http://schemas.microsoft.com/office/powerpoint/2010/main" val="353439039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normAutofit/>
          </a:bodyPr>
          <a:lstStyle/>
          <a:p>
            <a:r>
              <a:rPr lang="en-US" dirty="0">
                <a:sym typeface="Chalkboard" charset="0"/>
              </a:rPr>
              <a:t>Mass screening and treatment</a:t>
            </a:r>
            <a:endParaRPr lang="en-US" dirty="0"/>
          </a:p>
        </p:txBody>
      </p:sp>
      <p:sp>
        <p:nvSpPr>
          <p:cNvPr id="10242" name="Rectangle 2"/>
          <p:cNvSpPr>
            <a:spLocks noGrp="1" noChangeArrowheads="1"/>
          </p:cNvSpPr>
          <p:nvPr>
            <p:ph idx="1"/>
          </p:nvPr>
        </p:nvSpPr>
        <p:spPr/>
        <p:txBody>
          <a:bodyPr/>
          <a:lstStyle/>
          <a:p>
            <a:r>
              <a:rPr lang="en-US" dirty="0">
                <a:sym typeface="Calibri" pitchFamily="34" charset="0"/>
              </a:rPr>
              <a:t>                                                                                                                                                                                                            </a:t>
            </a:r>
            <a:endParaRPr lang="en-US" dirty="0"/>
          </a:p>
        </p:txBody>
      </p:sp>
      <p:pic>
        <p:nvPicPr>
          <p:cNvPr id="10243" name="Picture 3" descr="C:\Users\user\Desktop\g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7086600" cy="4370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9745549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normAutofit/>
          </a:bodyPr>
          <a:lstStyle/>
          <a:p>
            <a:r>
              <a:rPr lang="en-US">
                <a:sym typeface="Calibri" pitchFamily="34" charset="0"/>
              </a:rPr>
              <a:t>Examples for mass screening:</a:t>
            </a:r>
            <a:endParaRPr lang="en-US"/>
          </a:p>
        </p:txBody>
      </p:sp>
      <p:sp>
        <p:nvSpPr>
          <p:cNvPr id="12290" name="Rectangle 2"/>
          <p:cNvSpPr>
            <a:spLocks noGrp="1" noChangeArrowheads="1"/>
          </p:cNvSpPr>
          <p:nvPr>
            <p:ph idx="1"/>
          </p:nvPr>
        </p:nvSpPr>
        <p:spPr/>
        <p:txBody>
          <a:bodyPr/>
          <a:lstStyle/>
          <a:p>
            <a:endParaRPr lang="en-US">
              <a:sym typeface="Calibri" pitchFamily="34" charset="0"/>
            </a:endParaRPr>
          </a:p>
          <a:p>
            <a:pPr lvl="1"/>
            <a:r>
              <a:rPr lang="en-US">
                <a:sym typeface="Arial Unicode MS" pitchFamily="34" charset="-128"/>
              </a:rPr>
              <a:t>Visual defects in school children.</a:t>
            </a:r>
          </a:p>
          <a:p>
            <a:pPr lvl="1"/>
            <a:r>
              <a:rPr lang="en-US">
                <a:sym typeface="Arial Unicode MS" pitchFamily="34" charset="-128"/>
              </a:rPr>
              <a:t>Mammography in women aged 40 years.</a:t>
            </a:r>
          </a:p>
          <a:p>
            <a:pPr lvl="1"/>
            <a:r>
              <a:rPr lang="en-US">
                <a:sym typeface="Arial Unicode MS" pitchFamily="34" charset="-128"/>
              </a:rPr>
              <a:t>New born screening program.</a:t>
            </a:r>
          </a:p>
          <a:p>
            <a:pPr lvl="1"/>
            <a:r>
              <a:rPr lang="en-US">
                <a:sym typeface="Arial Unicode MS" pitchFamily="34" charset="-128"/>
              </a:rPr>
              <a:t>TB screening </a:t>
            </a:r>
          </a:p>
          <a:p>
            <a:pPr lvl="1"/>
            <a:r>
              <a:rPr lang="en-US">
                <a:sym typeface="Arial Unicode MS" pitchFamily="34" charset="-128"/>
              </a:rPr>
              <a:t>Cervical cancer screening </a:t>
            </a:r>
          </a:p>
          <a:p>
            <a:pPr lvl="1"/>
            <a:endParaRPr lang="en-US" dirty="0"/>
          </a:p>
        </p:txBody>
      </p:sp>
    </p:spTree>
    <p:extLst>
      <p:ext uri="{BB962C8B-B14F-4D97-AF65-F5344CB8AC3E}">
        <p14:creationId xmlns:p14="http://schemas.microsoft.com/office/powerpoint/2010/main" val="302418526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990600" y="609600"/>
            <a:ext cx="7024744" cy="1143000"/>
          </a:xfrm>
        </p:spPr>
        <p:txBody>
          <a:bodyPr>
            <a:normAutofit fontScale="90000"/>
          </a:bodyPr>
          <a:lstStyle/>
          <a:p>
            <a:r>
              <a:rPr lang="en-US" dirty="0">
                <a:sym typeface="Chalkboard" charset="0"/>
              </a:rPr>
              <a:t>Mass screening for T.B</a:t>
            </a:r>
            <a:br>
              <a:rPr lang="en-US" dirty="0">
                <a:sym typeface="Chalkboard" charset="0"/>
              </a:rPr>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24000"/>
            <a:ext cx="8686800" cy="4953000"/>
          </a:xfrm>
        </p:spPr>
      </p:pic>
    </p:spTree>
    <p:extLst>
      <p:ext uri="{BB962C8B-B14F-4D97-AF65-F5344CB8AC3E}">
        <p14:creationId xmlns:p14="http://schemas.microsoft.com/office/powerpoint/2010/main" val="110775831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normAutofit/>
          </a:bodyPr>
          <a:lstStyle/>
          <a:p>
            <a:r>
              <a:rPr lang="en-US" dirty="0">
                <a:sym typeface="Calibri" pitchFamily="34" charset="0"/>
              </a:rPr>
              <a:t>TESTING VISUAL DEFECTS IN CHILDREN</a:t>
            </a: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052638"/>
            <a:ext cx="8686799" cy="4500562"/>
          </a:xfrm>
        </p:spPr>
      </p:pic>
    </p:spTree>
    <p:extLst>
      <p:ext uri="{BB962C8B-B14F-4D97-AF65-F5344CB8AC3E}">
        <p14:creationId xmlns:p14="http://schemas.microsoft.com/office/powerpoint/2010/main" val="310559665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normAutofit/>
          </a:bodyPr>
          <a:lstStyle/>
          <a:p>
            <a:r>
              <a:rPr lang="en-US" dirty="0">
                <a:sym typeface="Chalkboard" charset="0"/>
              </a:rPr>
              <a:t>HIGH-RISK OR SELECTIVE SCREENING</a:t>
            </a:r>
            <a:endParaRPr lang="en-US" dirty="0"/>
          </a:p>
        </p:txBody>
      </p:sp>
      <p:sp>
        <p:nvSpPr>
          <p:cNvPr id="16386" name="Rectangle 2"/>
          <p:cNvSpPr>
            <a:spLocks noGrp="1" noChangeArrowheads="1"/>
          </p:cNvSpPr>
          <p:nvPr>
            <p:ph idx="1"/>
          </p:nvPr>
        </p:nvSpPr>
        <p:spPr/>
        <p:txBody>
          <a:bodyPr/>
          <a:lstStyle/>
          <a:p>
            <a:r>
              <a:rPr lang="en-US" dirty="0">
                <a:sym typeface="Arial Unicode MS" pitchFamily="34" charset="-128"/>
              </a:rPr>
              <a:t>It is applied selectively to high risk groups, the groups defined on the basis of epidemiological research</a:t>
            </a:r>
            <a:r>
              <a:rPr lang="en-US" dirty="0" smtClean="0">
                <a:sym typeface="Arial Unicode MS" pitchFamily="34" charset="-128"/>
              </a:rPr>
              <a:t>.</a:t>
            </a:r>
          </a:p>
          <a:p>
            <a:r>
              <a:rPr lang="en-US" dirty="0" smtClean="0">
                <a:sym typeface="Arial Unicode MS" pitchFamily="34" charset="-128"/>
              </a:rPr>
              <a:t>Examples:</a:t>
            </a:r>
          </a:p>
          <a:p>
            <a:pPr lvl="1"/>
            <a:r>
              <a:rPr lang="en-US" dirty="0">
                <a:sym typeface="Calibri" pitchFamily="34" charset="0"/>
              </a:rPr>
              <a:t>a</a:t>
            </a:r>
            <a:r>
              <a:rPr lang="en-US" dirty="0">
                <a:sym typeface="Arial Unicode MS" pitchFamily="34" charset="-128"/>
              </a:rPr>
              <a:t>. Screening </a:t>
            </a:r>
            <a:r>
              <a:rPr lang="en-US" dirty="0" err="1">
                <a:sym typeface="Arial Unicode MS" pitchFamily="34" charset="-128"/>
              </a:rPr>
              <a:t>foetus</a:t>
            </a:r>
            <a:r>
              <a:rPr lang="en-US" dirty="0">
                <a:sym typeface="Arial Unicode MS" pitchFamily="34" charset="-128"/>
              </a:rPr>
              <a:t> for Down’s syndrome in a mother who already has a baby with Down’s syndrome.</a:t>
            </a:r>
          </a:p>
          <a:p>
            <a:pPr lvl="1"/>
            <a:r>
              <a:rPr lang="en-US" dirty="0">
                <a:sym typeface="Arial Unicode MS" pitchFamily="34" charset="-128"/>
              </a:rPr>
              <a:t>b. Screening for </a:t>
            </a:r>
            <a:r>
              <a:rPr lang="en-US" dirty="0">
                <a:solidFill>
                  <a:srgbClr val="FF0000"/>
                </a:solidFill>
                <a:sym typeface="Arial Unicode MS" pitchFamily="34" charset="-128"/>
              </a:rPr>
              <a:t>familiar</a:t>
            </a:r>
            <a:r>
              <a:rPr lang="en-US" dirty="0">
                <a:sym typeface="Arial Unicode MS" pitchFamily="34" charset="-128"/>
              </a:rPr>
              <a:t> cancers, HTN and DM.</a:t>
            </a:r>
          </a:p>
          <a:p>
            <a:pPr lvl="1"/>
            <a:r>
              <a:rPr lang="en-US" dirty="0">
                <a:sym typeface="Arial Unicode MS" pitchFamily="34" charset="-128"/>
              </a:rPr>
              <a:t>c. Screening for cancer cervix in low social groups.</a:t>
            </a:r>
          </a:p>
          <a:p>
            <a:pPr lvl="1"/>
            <a:r>
              <a:rPr lang="en-US" dirty="0">
                <a:sym typeface="Arial Unicode MS" pitchFamily="34" charset="-128"/>
              </a:rPr>
              <a:t>d. Screening for HIV in risk groups.</a:t>
            </a:r>
            <a:endParaRPr lang="en-US" dirty="0"/>
          </a:p>
          <a:p>
            <a:endParaRPr lang="en-US" dirty="0"/>
          </a:p>
        </p:txBody>
      </p:sp>
    </p:spTree>
    <p:extLst>
      <p:ext uri="{BB962C8B-B14F-4D97-AF65-F5344CB8AC3E}">
        <p14:creationId xmlns:p14="http://schemas.microsoft.com/office/powerpoint/2010/main" val="269567591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Chalkboard" charset="0"/>
              </a:rPr>
              <a:t>HIGH-RISK OR SELECTIVE SCREENING</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01650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r>
              <a:rPr lang="en-US" dirty="0">
                <a:sym typeface="Chalkboard" charset="0"/>
              </a:rPr>
              <a:t>MULTIPHASIC SCREENING</a:t>
            </a:r>
            <a:endParaRPr lang="en-US" dirty="0"/>
          </a:p>
        </p:txBody>
      </p:sp>
      <p:sp>
        <p:nvSpPr>
          <p:cNvPr id="19458" name="Rectangle 2"/>
          <p:cNvSpPr>
            <a:spLocks noGrp="1" noChangeArrowheads="1"/>
          </p:cNvSpPr>
          <p:nvPr>
            <p:ph idx="1"/>
          </p:nvPr>
        </p:nvSpPr>
        <p:spPr>
          <a:xfrm>
            <a:off x="1043492" y="2323652"/>
            <a:ext cx="6881308" cy="4153348"/>
          </a:xfrm>
        </p:spPr>
        <p:txBody>
          <a:bodyPr>
            <a:normAutofit lnSpcReduction="10000"/>
          </a:bodyPr>
          <a:lstStyle/>
          <a:p>
            <a:r>
              <a:rPr lang="en-US" dirty="0">
                <a:sym typeface="Arial Unicode MS" pitchFamily="34" charset="-128"/>
              </a:rPr>
              <a:t>It has been defined as the application of two or more screening tests in combination to a large number of people at one time than to carry out screening tests for single diseases.</a:t>
            </a:r>
          </a:p>
          <a:p>
            <a:r>
              <a:rPr lang="en-US" dirty="0"/>
              <a:t>The procedure may also include health questionnaire, clinical examination and a range of measurements and investigations.</a:t>
            </a:r>
          </a:p>
          <a:p>
            <a:r>
              <a:rPr lang="en-US" dirty="0"/>
              <a:t>   E.g.</a:t>
            </a:r>
          </a:p>
          <a:p>
            <a:r>
              <a:rPr lang="en-US" dirty="0"/>
              <a:t>    1) Chemical and hematological tests on blood and urine specimens.</a:t>
            </a:r>
          </a:p>
          <a:p>
            <a:r>
              <a:rPr lang="en-US" dirty="0"/>
              <a:t>    2) Lung function assessment, audiometry and measurement of visual acuity.</a:t>
            </a:r>
          </a:p>
          <a:p>
            <a:endParaRPr lang="en-US" dirty="0"/>
          </a:p>
        </p:txBody>
      </p:sp>
    </p:spTree>
    <p:extLst>
      <p:ext uri="{BB962C8B-B14F-4D97-AF65-F5344CB8AC3E}">
        <p14:creationId xmlns:p14="http://schemas.microsoft.com/office/powerpoint/2010/main" val="83155824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 </a:t>
            </a:r>
          </a:p>
        </p:txBody>
      </p:sp>
      <p:sp>
        <p:nvSpPr>
          <p:cNvPr id="3" name="Content Placeholder 2"/>
          <p:cNvSpPr>
            <a:spLocks noGrp="1"/>
          </p:cNvSpPr>
          <p:nvPr>
            <p:ph idx="1"/>
          </p:nvPr>
        </p:nvSpPr>
        <p:spPr>
          <a:xfrm>
            <a:off x="1043492" y="2323652"/>
            <a:ext cx="6881308" cy="3772348"/>
          </a:xfrm>
        </p:spPr>
        <p:txBody>
          <a:bodyPr>
            <a:normAutofit fontScale="92500" lnSpcReduction="10000"/>
          </a:bodyPr>
          <a:lstStyle/>
          <a:p>
            <a:r>
              <a:rPr lang="en-US" dirty="0"/>
              <a:t>To Define screening / prevention and its uses in family practice</a:t>
            </a:r>
          </a:p>
          <a:p>
            <a:r>
              <a:rPr lang="en-US" dirty="0"/>
              <a:t>To understand the Criteria for screening tests</a:t>
            </a:r>
          </a:p>
          <a:p>
            <a:r>
              <a:rPr lang="en-US" dirty="0"/>
              <a:t> To identify Screening types and targeted people for each type with examples.</a:t>
            </a:r>
          </a:p>
          <a:p>
            <a:r>
              <a:rPr lang="en-US" dirty="0"/>
              <a:t> To identify appropriate approaches for prevention and screening of common problems in primary care .</a:t>
            </a:r>
          </a:p>
          <a:p>
            <a:r>
              <a:rPr lang="en-US" dirty="0"/>
              <a:t>To explain pros and cons of screening .</a:t>
            </a:r>
          </a:p>
          <a:p>
            <a:r>
              <a:rPr lang="en-US" dirty="0"/>
              <a:t>To justify the rational for selection of a screening test with practical case /condition, examples like for CA. breast, Ca. colon, Ca. prostate, …….</a:t>
            </a:r>
          </a:p>
        </p:txBody>
      </p:sp>
    </p:spTree>
    <p:extLst>
      <p:ext uri="{BB962C8B-B14F-4D97-AF65-F5344CB8AC3E}">
        <p14:creationId xmlns:p14="http://schemas.microsoft.com/office/powerpoint/2010/main" val="3248460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92075"/>
            <a:ext cx="8382000" cy="1203325"/>
          </a:xfrm>
        </p:spPr>
        <p:txBody>
          <a:bodyPr>
            <a:noAutofit/>
          </a:bodyPr>
          <a:lstStyle/>
          <a:p>
            <a:pPr algn="ctr" defTabSz="904875"/>
            <a:r>
              <a:rPr lang="en-US" sz="3600" dirty="0">
                <a:sym typeface="Chalkboard" charset="0"/>
              </a:rPr>
              <a:t>Multiphasic Screening for Diabetes</a:t>
            </a:r>
            <a:endParaRPr lang="en-US" sz="3600" dirty="0"/>
          </a:p>
        </p:txBody>
      </p:sp>
      <p:pic>
        <p:nvPicPr>
          <p:cNvPr id="21508" name="Picture 4" descr="diabtetes_urine-te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2291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descr="C:\Users\SONY\Desktop\Seminar\diabe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1319" y="1447800"/>
            <a:ext cx="43434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6041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r>
              <a:rPr lang="en-US">
                <a:sym typeface="Chalkboard" charset="0"/>
              </a:rPr>
              <a:t>MULTI PURPOSE SCREENING</a:t>
            </a:r>
            <a:endParaRPr lang="en-US"/>
          </a:p>
        </p:txBody>
      </p:sp>
      <p:sp>
        <p:nvSpPr>
          <p:cNvPr id="22530" name="Rectangle 2"/>
          <p:cNvSpPr>
            <a:spLocks noGrp="1" noChangeArrowheads="1"/>
          </p:cNvSpPr>
          <p:nvPr>
            <p:ph idx="1"/>
          </p:nvPr>
        </p:nvSpPr>
        <p:spPr/>
        <p:txBody>
          <a:bodyPr/>
          <a:lstStyle/>
          <a:p>
            <a:r>
              <a:rPr lang="en-US" dirty="0">
                <a:sym typeface="Arial Unicode MS" pitchFamily="34" charset="-128"/>
              </a:rPr>
              <a:t>The screening of a population by more than one test done simultaneously to detect more than one disease.</a:t>
            </a:r>
          </a:p>
          <a:p>
            <a:r>
              <a:rPr lang="en-US" dirty="0">
                <a:sym typeface="Arial Unicode MS" pitchFamily="34" charset="-128"/>
              </a:rPr>
              <a:t>Example:</a:t>
            </a:r>
          </a:p>
          <a:p>
            <a:pPr lvl="1"/>
            <a:r>
              <a:rPr lang="en-US" dirty="0">
                <a:sym typeface="Arial Unicode MS" pitchFamily="34" charset="-128"/>
              </a:rPr>
              <a:t>Screening of a pregnant women for VDRL, HIV, HBV by serological tests.</a:t>
            </a:r>
            <a:endParaRPr lang="en-US" dirty="0"/>
          </a:p>
        </p:txBody>
      </p:sp>
    </p:spTree>
    <p:extLst>
      <p:ext uri="{BB962C8B-B14F-4D97-AF65-F5344CB8AC3E}">
        <p14:creationId xmlns:p14="http://schemas.microsoft.com/office/powerpoint/2010/main" val="146794048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507940" y="2819400"/>
            <a:ext cx="8229600" cy="1448901"/>
          </a:xfrm>
        </p:spPr>
        <p:txBody>
          <a:bodyPr/>
          <a:lstStyle/>
          <a:p>
            <a:pPr defTabSz="914400"/>
            <a:r>
              <a:rPr lang="en-US" sz="3200" dirty="0">
                <a:latin typeface="Calibri" pitchFamily="34" charset="0"/>
                <a:ea typeface="Calibri" pitchFamily="34" charset="0"/>
                <a:cs typeface="Calibri" pitchFamily="34" charset="0"/>
                <a:sym typeface="Calibri" pitchFamily="34" charset="0"/>
              </a:rPr>
              <a:t> </a:t>
            </a:r>
            <a:r>
              <a:rPr lang="en-US" sz="3200" dirty="0" smtClean="0">
                <a:latin typeface="Calibri" pitchFamily="34" charset="0"/>
                <a:ea typeface="Calibri" pitchFamily="34" charset="0"/>
                <a:cs typeface="Calibri" pitchFamily="34" charset="0"/>
                <a:sym typeface="Calibri" pitchFamily="34" charset="0"/>
              </a:rPr>
              <a:t>   </a:t>
            </a:r>
            <a:r>
              <a:rPr lang="en-US" sz="3200" dirty="0">
                <a:latin typeface="Calibri" pitchFamily="34" charset="0"/>
                <a:ea typeface="Calibri" pitchFamily="34" charset="0"/>
                <a:cs typeface="Calibri" pitchFamily="34" charset="0"/>
                <a:sym typeface="Calibri" pitchFamily="34" charset="0"/>
              </a:rPr>
              <a:t>VDRL test antigen                       VDRL </a:t>
            </a:r>
            <a:r>
              <a:rPr lang="en-US" sz="3200" dirty="0" smtClean="0">
                <a:latin typeface="Calibri" pitchFamily="34" charset="0"/>
                <a:ea typeface="Calibri" pitchFamily="34" charset="0"/>
                <a:cs typeface="Calibri" pitchFamily="34" charset="0"/>
                <a:sym typeface="Calibri" pitchFamily="34" charset="0"/>
              </a:rPr>
              <a:t>slide</a:t>
            </a:r>
            <a:r>
              <a:rPr lang="ar-SA" sz="3200" dirty="0" smtClean="0">
                <a:latin typeface="Calibri" pitchFamily="34" charset="0"/>
                <a:ea typeface="Calibri" pitchFamily="34" charset="0"/>
                <a:cs typeface="Calibri" pitchFamily="34" charset="0"/>
                <a:sym typeface="Calibri" pitchFamily="34" charset="0"/>
              </a:rPr>
              <a:t/>
            </a:r>
            <a:br>
              <a:rPr lang="ar-SA" sz="3200" dirty="0" smtClean="0">
                <a:latin typeface="Calibri" pitchFamily="34" charset="0"/>
                <a:ea typeface="Calibri" pitchFamily="34" charset="0"/>
                <a:cs typeface="Calibri" pitchFamily="34" charset="0"/>
                <a:sym typeface="Calibri" pitchFamily="34" charset="0"/>
              </a:rPr>
            </a:br>
            <a:r>
              <a:rPr lang="en-US" sz="3200" dirty="0" smtClean="0">
                <a:latin typeface="Calibri" pitchFamily="34" charset="0"/>
                <a:ea typeface="Calibri" pitchFamily="34" charset="0"/>
                <a:cs typeface="Calibri" pitchFamily="34" charset="0"/>
                <a:sym typeface="Calibri" pitchFamily="34" charset="0"/>
              </a:rPr>
              <a:t/>
            </a:r>
            <a:br>
              <a:rPr lang="en-US" sz="3200" dirty="0" smtClean="0">
                <a:latin typeface="Calibri" pitchFamily="34" charset="0"/>
                <a:ea typeface="Calibri" pitchFamily="34" charset="0"/>
                <a:cs typeface="Calibri" pitchFamily="34" charset="0"/>
                <a:sym typeface="Calibri" pitchFamily="34" charset="0"/>
              </a:rPr>
            </a:br>
            <a:r>
              <a:rPr lang="en-US" sz="3200" dirty="0" smtClean="0">
                <a:latin typeface="Calibri" pitchFamily="34" charset="0"/>
                <a:ea typeface="Calibri" pitchFamily="34" charset="0"/>
                <a:cs typeface="Calibri" pitchFamily="34" charset="0"/>
                <a:sym typeface="Calibri" pitchFamily="34" charset="0"/>
              </a:rPr>
              <a:t>    Hypertension                       Diabetes screening</a:t>
            </a:r>
            <a:endParaRPr lang="en-US" dirty="0"/>
          </a:p>
        </p:txBody>
      </p:sp>
      <p:pic>
        <p:nvPicPr>
          <p:cNvPr id="23554" name="Picture 2" descr="C:\Users\user\Desktop\VDRL_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470" y="228600"/>
            <a:ext cx="313055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586" y="4495801"/>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SONY\Desktop\Seminar\vdrl-test-ki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30" y="228600"/>
            <a:ext cx="3124200" cy="234835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ONY\Desktop\Seminar\Blog_nurse_taking_bloodpress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30" y="4484176"/>
            <a:ext cx="3124200" cy="206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8835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ONY\Desktop\Seminar\medical_equi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ONY\Desktop\Seminar\14078642589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081"/>
            <a:ext cx="4038600" cy="25321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ONY\Desktop\Seminar\53866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671" y="2514057"/>
            <a:ext cx="4136058" cy="434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43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Examples of Secondary prevention</a:t>
            </a:r>
          </a:p>
        </p:txBody>
      </p:sp>
      <p:sp>
        <p:nvSpPr>
          <p:cNvPr id="3" name="Content Placeholder 2"/>
          <p:cNvSpPr>
            <a:spLocks noGrp="1"/>
          </p:cNvSpPr>
          <p:nvPr>
            <p:ph idx="1"/>
          </p:nvPr>
        </p:nvSpPr>
        <p:spPr/>
        <p:txBody>
          <a:bodyPr>
            <a:normAutofit/>
          </a:bodyPr>
          <a:lstStyle/>
          <a:p>
            <a:r>
              <a:rPr lang="en-US" b="1" u="sng" dirty="0">
                <a:solidFill>
                  <a:srgbClr val="FF0000"/>
                </a:solidFill>
                <a:latin typeface="Tahoma" panose="020B0604030504040204" pitchFamily="34" charset="0"/>
              </a:rPr>
              <a:t>regular exams and screening tests </a:t>
            </a:r>
            <a:r>
              <a:rPr lang="en-US" dirty="0">
                <a:latin typeface="Tahoma" panose="020B0604030504040204" pitchFamily="34" charset="0"/>
              </a:rPr>
              <a:t>to detect disease in its earliest stages (e.g. mammograms to detect breast cancer)</a:t>
            </a:r>
          </a:p>
          <a:p>
            <a:pPr marL="0" indent="0">
              <a:buNone/>
            </a:pPr>
            <a:endParaRPr lang="en-US" dirty="0">
              <a:latin typeface="Tahoma" panose="020B0604030504040204" pitchFamily="34" charset="0"/>
            </a:endParaRPr>
          </a:p>
          <a:p>
            <a:r>
              <a:rPr lang="en-US" b="1" dirty="0">
                <a:latin typeface="Tahoma" panose="020B0604030504040204" pitchFamily="34" charset="0"/>
              </a:rPr>
              <a:t>daily, low-dose aspirins </a:t>
            </a:r>
            <a:r>
              <a:rPr lang="en-US" dirty="0">
                <a:latin typeface="Tahoma" panose="020B0604030504040204" pitchFamily="34" charset="0"/>
              </a:rPr>
              <a:t>and/or diet and exercise programs to prevent further heart attacks or strokes</a:t>
            </a:r>
          </a:p>
          <a:p>
            <a:pPr marL="0" indent="0">
              <a:buNone/>
            </a:pPr>
            <a:endParaRPr lang="en-US" dirty="0">
              <a:latin typeface="Tahoma" panose="020B0604030504040204" pitchFamily="34" charset="0"/>
            </a:endParaRPr>
          </a:p>
          <a:p>
            <a:r>
              <a:rPr lang="en-US" dirty="0">
                <a:latin typeface="Tahoma" panose="020B0604030504040204" pitchFamily="34" charset="0"/>
              </a:rPr>
              <a:t>Identifying the pre-symptomatic diseases (or risk factors)before significant damage is done  </a:t>
            </a:r>
            <a:r>
              <a:rPr lang="en-US" dirty="0" err="1">
                <a:latin typeface="Tahoma" panose="020B0604030504040204" pitchFamily="34" charset="0"/>
              </a:rPr>
              <a:t>e.g</a:t>
            </a:r>
            <a:r>
              <a:rPr lang="en-US" dirty="0">
                <a:latin typeface="Tahoma" panose="020B0604030504040204" pitchFamily="34" charset="0"/>
              </a:rPr>
              <a:t> screening for hypertension.</a:t>
            </a:r>
          </a:p>
          <a:p>
            <a:endParaRPr lang="en-US" dirty="0"/>
          </a:p>
        </p:txBody>
      </p:sp>
    </p:spTree>
    <p:extLst>
      <p:ext uri="{BB962C8B-B14F-4D97-AF65-F5344CB8AC3E}">
        <p14:creationId xmlns:p14="http://schemas.microsoft.com/office/powerpoint/2010/main" val="447746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Tertiary prevention</a:t>
            </a:r>
          </a:p>
        </p:txBody>
      </p:sp>
      <p:sp>
        <p:nvSpPr>
          <p:cNvPr id="3" name="Content Placeholder 2"/>
          <p:cNvSpPr>
            <a:spLocks noGrp="1"/>
          </p:cNvSpPr>
          <p:nvPr>
            <p:ph idx="1"/>
          </p:nvPr>
        </p:nvSpPr>
        <p:spPr/>
        <p:txBody>
          <a:bodyPr>
            <a:normAutofit/>
          </a:bodyPr>
          <a:lstStyle/>
          <a:p>
            <a:r>
              <a:rPr lang="en-US" dirty="0"/>
              <a:t>To soften the impact of an ongoing illness or injury that has lasting effects. </a:t>
            </a:r>
          </a:p>
          <a:p>
            <a:endParaRPr lang="en-US" dirty="0"/>
          </a:p>
          <a:p>
            <a:r>
              <a:rPr lang="en-US" dirty="0"/>
              <a:t>This is done by helping people manage long-term, often-complex health problems and injuries (e.g. chronic diseases, permanent impairments) .</a:t>
            </a:r>
          </a:p>
          <a:p>
            <a:endParaRPr lang="en-US" dirty="0"/>
          </a:p>
          <a:p>
            <a:r>
              <a:rPr lang="en-US" dirty="0"/>
              <a:t>This helps to  improve as much as possible their ability to function, their quality of life and their life expectancy. </a:t>
            </a:r>
          </a:p>
          <a:p>
            <a:endParaRPr lang="en-US" dirty="0"/>
          </a:p>
        </p:txBody>
      </p:sp>
    </p:spTree>
    <p:extLst>
      <p:ext uri="{BB962C8B-B14F-4D97-AF65-F5344CB8AC3E}">
        <p14:creationId xmlns:p14="http://schemas.microsoft.com/office/powerpoint/2010/main" val="1522633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05200" y="904336"/>
            <a:ext cx="4762500" cy="3333750"/>
          </a:xfrm>
          <a:prstGeom prst="rect">
            <a:avLst/>
          </a:prstGeom>
        </p:spPr>
      </p:pic>
      <p:pic>
        <p:nvPicPr>
          <p:cNvPr id="5" name="Picture 4"/>
          <p:cNvPicPr>
            <a:picLocks noChangeAspect="1"/>
          </p:cNvPicPr>
          <p:nvPr/>
        </p:nvPicPr>
        <p:blipFill>
          <a:blip r:embed="rId3"/>
          <a:stretch>
            <a:fillRect/>
          </a:stretch>
        </p:blipFill>
        <p:spPr>
          <a:xfrm>
            <a:off x="762000" y="914400"/>
            <a:ext cx="2295144" cy="1593850"/>
          </a:xfrm>
          <a:prstGeom prst="rect">
            <a:avLst/>
          </a:prstGeom>
        </p:spPr>
      </p:pic>
      <p:pic>
        <p:nvPicPr>
          <p:cNvPr id="6" name="Picture 5"/>
          <p:cNvPicPr>
            <a:picLocks noChangeAspect="1"/>
          </p:cNvPicPr>
          <p:nvPr/>
        </p:nvPicPr>
        <p:blipFill>
          <a:blip r:embed="rId4"/>
          <a:stretch>
            <a:fillRect/>
          </a:stretch>
        </p:blipFill>
        <p:spPr>
          <a:xfrm>
            <a:off x="452887" y="3200400"/>
            <a:ext cx="3330816" cy="3327400"/>
          </a:xfrm>
          <a:prstGeom prst="rect">
            <a:avLst/>
          </a:prstGeom>
        </p:spPr>
      </p:pic>
    </p:spTree>
    <p:extLst>
      <p:ext uri="{BB962C8B-B14F-4D97-AF65-F5344CB8AC3E}">
        <p14:creationId xmlns:p14="http://schemas.microsoft.com/office/powerpoint/2010/main" val="1202179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Tertiary prevention</a:t>
            </a:r>
          </a:p>
        </p:txBody>
      </p:sp>
      <p:sp>
        <p:nvSpPr>
          <p:cNvPr id="3" name="Content Placeholder 2"/>
          <p:cNvSpPr>
            <a:spLocks noGrp="1"/>
          </p:cNvSpPr>
          <p:nvPr>
            <p:ph idx="1"/>
          </p:nvPr>
        </p:nvSpPr>
        <p:spPr/>
        <p:txBody>
          <a:bodyPr>
            <a:normAutofit/>
          </a:bodyPr>
          <a:lstStyle/>
          <a:p>
            <a:r>
              <a:rPr lang="en-US" dirty="0"/>
              <a:t>cardiac or stroke rehabilitation programs.</a:t>
            </a:r>
          </a:p>
          <a:p>
            <a:endParaRPr lang="en-US" dirty="0"/>
          </a:p>
          <a:p>
            <a:r>
              <a:rPr lang="en-US" dirty="0"/>
              <a:t>Limiting complications /disability in patients with established disease by regular surveillance , e.g. : trying to prevent Diabetic problems by good control , regular </a:t>
            </a:r>
            <a:r>
              <a:rPr lang="en-US" dirty="0" err="1"/>
              <a:t>funduscopic</a:t>
            </a:r>
            <a:r>
              <a:rPr lang="en-US" dirty="0"/>
              <a:t> , foot care .</a:t>
            </a:r>
          </a:p>
          <a:p>
            <a:endParaRPr lang="en-US" dirty="0"/>
          </a:p>
          <a:p>
            <a:r>
              <a:rPr lang="en-US" dirty="0"/>
              <a:t>chronic disease management programs (e.g. for diabetes, arthritis, depression, etc.)</a:t>
            </a:r>
          </a:p>
          <a:p>
            <a:endParaRPr lang="en-US" dirty="0"/>
          </a:p>
          <a:p>
            <a:endParaRPr lang="en-US" dirty="0"/>
          </a:p>
        </p:txBody>
      </p:sp>
    </p:spTree>
    <p:extLst>
      <p:ext uri="{BB962C8B-B14F-4D97-AF65-F5344CB8AC3E}">
        <p14:creationId xmlns:p14="http://schemas.microsoft.com/office/powerpoint/2010/main" val="3582165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r="11866" b="21875"/>
          <a:stretch/>
        </p:blipFill>
        <p:spPr>
          <a:xfrm>
            <a:off x="4914947" y="2743200"/>
            <a:ext cx="4021781" cy="2209800"/>
          </a:xfrm>
          <a:prstGeom prst="rect">
            <a:avLst/>
          </a:prstGeom>
        </p:spPr>
      </p:pic>
      <p:pic>
        <p:nvPicPr>
          <p:cNvPr id="5" name="Picture 4"/>
          <p:cNvPicPr>
            <a:picLocks noChangeAspect="1"/>
          </p:cNvPicPr>
          <p:nvPr/>
        </p:nvPicPr>
        <p:blipFill>
          <a:blip r:embed="rId3"/>
          <a:stretch>
            <a:fillRect/>
          </a:stretch>
        </p:blipFill>
        <p:spPr>
          <a:xfrm>
            <a:off x="628651" y="2338389"/>
            <a:ext cx="4270481" cy="3428206"/>
          </a:xfrm>
          <a:prstGeom prst="rect">
            <a:avLst/>
          </a:prstGeom>
        </p:spPr>
      </p:pic>
    </p:spTree>
    <p:extLst>
      <p:ext uri="{BB962C8B-B14F-4D97-AF65-F5344CB8AC3E}">
        <p14:creationId xmlns:p14="http://schemas.microsoft.com/office/powerpoint/2010/main" val="3538748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Family Physicians Role in Screening ? </a:t>
            </a:r>
            <a:endParaRPr lang="en-US" dirty="0"/>
          </a:p>
        </p:txBody>
      </p:sp>
      <p:sp>
        <p:nvSpPr>
          <p:cNvPr id="3" name="Content Placeholder 2"/>
          <p:cNvSpPr>
            <a:spLocks noGrp="1"/>
          </p:cNvSpPr>
          <p:nvPr>
            <p:ph idx="1"/>
          </p:nvPr>
        </p:nvSpPr>
        <p:spPr/>
        <p:txBody>
          <a:bodyPr/>
          <a:lstStyle/>
          <a:p>
            <a:r>
              <a:rPr lang="en-US" dirty="0"/>
              <a:t>A family physicians is the one who provides an </a:t>
            </a:r>
            <a:r>
              <a:rPr lang="en-US" b="1" u="sng" dirty="0">
                <a:solidFill>
                  <a:srgbClr val="FF0000"/>
                </a:solidFill>
              </a:rPr>
              <a:t>anticipatory care approach</a:t>
            </a:r>
            <a:r>
              <a:rPr lang="en-US" dirty="0"/>
              <a:t> for precluding problems .</a:t>
            </a:r>
          </a:p>
          <a:p>
            <a:endParaRPr lang="en-US" dirty="0"/>
          </a:p>
          <a:p>
            <a:r>
              <a:rPr lang="en-US" dirty="0"/>
              <a:t>This specialty puts all efforts to offer all appropriate forms of prevention </a:t>
            </a:r>
            <a:r>
              <a:rPr lang="en-US" b="1" u="sng" dirty="0">
                <a:solidFill>
                  <a:srgbClr val="FF0000"/>
                </a:solidFill>
              </a:rPr>
              <a:t>within the consultation</a:t>
            </a:r>
            <a:r>
              <a:rPr lang="en-US" dirty="0"/>
              <a:t> and the organizational </a:t>
            </a:r>
            <a:r>
              <a:rPr lang="en-US" b="1" u="sng" dirty="0">
                <a:solidFill>
                  <a:srgbClr val="FF0000"/>
                </a:solidFill>
              </a:rPr>
              <a:t>framework of primary care .</a:t>
            </a:r>
          </a:p>
          <a:p>
            <a:endParaRPr lang="en-US" dirty="0"/>
          </a:p>
        </p:txBody>
      </p:sp>
    </p:spTree>
    <p:extLst>
      <p:ext uri="{BB962C8B-B14F-4D97-AF65-F5344CB8AC3E}">
        <p14:creationId xmlns:p14="http://schemas.microsoft.com/office/powerpoint/2010/main" val="974448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esktop\Seminar\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27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Screening Conditions</a:t>
            </a:r>
          </a:p>
        </p:txBody>
      </p:sp>
      <p:sp>
        <p:nvSpPr>
          <p:cNvPr id="3" name="Content Placeholder 2"/>
          <p:cNvSpPr>
            <a:spLocks noGrp="1"/>
          </p:cNvSpPr>
          <p:nvPr>
            <p:ph idx="1"/>
          </p:nvPr>
        </p:nvSpPr>
        <p:spPr/>
        <p:txBody>
          <a:bodyPr>
            <a:normAutofit/>
          </a:bodyPr>
          <a:lstStyle/>
          <a:p>
            <a:r>
              <a:rPr lang="en-US" dirty="0"/>
              <a:t>Hypertension Screening.</a:t>
            </a:r>
          </a:p>
          <a:p>
            <a:r>
              <a:rPr lang="en-US" dirty="0"/>
              <a:t>Cervical Cytology</a:t>
            </a:r>
          </a:p>
          <a:p>
            <a:r>
              <a:rPr lang="en-US" dirty="0"/>
              <a:t>Developmental surveillance.</a:t>
            </a:r>
          </a:p>
          <a:p>
            <a:r>
              <a:rPr lang="en-US" dirty="0"/>
              <a:t>Well woman &amp; man clinic.</a:t>
            </a:r>
          </a:p>
          <a:p>
            <a:r>
              <a:rPr lang="en-US" dirty="0"/>
              <a:t>Visiting elderly people at home.</a:t>
            </a:r>
          </a:p>
          <a:p>
            <a:r>
              <a:rPr lang="en-US" dirty="0"/>
              <a:t>Mammography.</a:t>
            </a:r>
          </a:p>
          <a:p>
            <a:r>
              <a:rPr lang="en-US" dirty="0"/>
              <a:t>Serum lipid estimation.</a:t>
            </a:r>
          </a:p>
          <a:p>
            <a:r>
              <a:rPr lang="en-US" dirty="0"/>
              <a:t>Screening psychiatric illness.</a:t>
            </a:r>
          </a:p>
          <a:p>
            <a:r>
              <a:rPr lang="en-US" dirty="0"/>
              <a:t>Prostate Cancer screening </a:t>
            </a:r>
          </a:p>
        </p:txBody>
      </p:sp>
    </p:spTree>
    <p:extLst>
      <p:ext uri="{BB962C8B-B14F-4D97-AF65-F5344CB8AC3E}">
        <p14:creationId xmlns:p14="http://schemas.microsoft.com/office/powerpoint/2010/main" val="1833904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762001"/>
            <a:ext cx="6711654" cy="5486406"/>
          </a:xfrm>
        </p:spPr>
        <p:txBody>
          <a:bodyPr>
            <a:normAutofit/>
          </a:bodyPr>
          <a:lstStyle/>
          <a:p>
            <a:pPr marL="0" indent="0" algn="ctr">
              <a:buNone/>
            </a:pPr>
            <a:endParaRPr lang="en-US" sz="3600" b="1" dirty="0" smtClean="0"/>
          </a:p>
          <a:p>
            <a:pPr marL="0" indent="0" algn="ctr">
              <a:buNone/>
            </a:pPr>
            <a:endParaRPr lang="en-US" sz="3600" b="1" dirty="0"/>
          </a:p>
          <a:p>
            <a:pPr marL="0" indent="0" algn="ctr">
              <a:buNone/>
            </a:pPr>
            <a:endParaRPr lang="en-US" sz="3600" b="1" dirty="0" smtClean="0"/>
          </a:p>
          <a:p>
            <a:pPr marL="0" indent="0" algn="ctr">
              <a:buNone/>
            </a:pPr>
            <a:r>
              <a:rPr lang="en-US" sz="4000" b="1" dirty="0" smtClean="0"/>
              <a:t>Screening by Age Groups:</a:t>
            </a:r>
            <a:endParaRPr lang="ar-SA" sz="4000" b="1" dirty="0"/>
          </a:p>
        </p:txBody>
      </p:sp>
    </p:spTree>
    <p:extLst>
      <p:ext uri="{BB962C8B-B14F-4D97-AF65-F5344CB8AC3E}">
        <p14:creationId xmlns:p14="http://schemas.microsoft.com/office/powerpoint/2010/main" val="542179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in :-</a:t>
            </a:r>
            <a:endParaRPr lang="en-US" dirty="0"/>
          </a:p>
        </p:txBody>
      </p:sp>
      <p:sp>
        <p:nvSpPr>
          <p:cNvPr id="6" name="Text Placeholder 5"/>
          <p:cNvSpPr>
            <a:spLocks noGrp="1"/>
          </p:cNvSpPr>
          <p:nvPr>
            <p:ph type="body" idx="1"/>
          </p:nvPr>
        </p:nvSpPr>
        <p:spPr/>
        <p:txBody>
          <a:bodyPr/>
          <a:lstStyle/>
          <a:p>
            <a:r>
              <a:rPr lang="en-US" dirty="0" smtClean="0"/>
              <a:t>New </a:t>
            </a:r>
            <a:r>
              <a:rPr lang="en-US" dirty="0" err="1"/>
              <a:t>borns</a:t>
            </a:r>
            <a:endParaRPr lang="en-US" dirty="0"/>
          </a:p>
        </p:txBody>
      </p:sp>
      <p:sp>
        <p:nvSpPr>
          <p:cNvPr id="3" name="Content Placeholder 2"/>
          <p:cNvSpPr>
            <a:spLocks noGrp="1"/>
          </p:cNvSpPr>
          <p:nvPr>
            <p:ph sz="half" idx="2"/>
          </p:nvPr>
        </p:nvSpPr>
        <p:spPr/>
        <p:txBody>
          <a:bodyPr>
            <a:normAutofit/>
          </a:bodyPr>
          <a:lstStyle/>
          <a:p>
            <a:r>
              <a:rPr lang="en-US" sz="2000" dirty="0" err="1" smtClean="0"/>
              <a:t>Hemoglobinopathies</a:t>
            </a:r>
            <a:r>
              <a:rPr lang="en-US" sz="2000" dirty="0" smtClean="0"/>
              <a:t> </a:t>
            </a:r>
          </a:p>
          <a:p>
            <a:r>
              <a:rPr lang="en-US" sz="2000" dirty="0"/>
              <a:t>Hearing loss </a:t>
            </a:r>
            <a:endParaRPr lang="en-US" sz="2000" dirty="0" smtClean="0"/>
          </a:p>
          <a:p>
            <a:r>
              <a:rPr lang="en-US" sz="2000" dirty="0" err="1" smtClean="0"/>
              <a:t>Hypothyrodism</a:t>
            </a:r>
            <a:r>
              <a:rPr lang="en-US" sz="2000" dirty="0" smtClean="0"/>
              <a:t> </a:t>
            </a:r>
          </a:p>
          <a:p>
            <a:r>
              <a:rPr lang="en-US" sz="2000" dirty="0" smtClean="0"/>
              <a:t>Phenylketonuria </a:t>
            </a:r>
            <a:endParaRPr lang="en-US" sz="2000" dirty="0"/>
          </a:p>
        </p:txBody>
      </p:sp>
      <p:sp>
        <p:nvSpPr>
          <p:cNvPr id="7" name="Text Placeholder 6"/>
          <p:cNvSpPr>
            <a:spLocks noGrp="1"/>
          </p:cNvSpPr>
          <p:nvPr>
            <p:ph type="body" sz="quarter" idx="3"/>
          </p:nvPr>
        </p:nvSpPr>
        <p:spPr/>
        <p:txBody>
          <a:bodyPr/>
          <a:lstStyle/>
          <a:p>
            <a:r>
              <a:rPr lang="en-US" dirty="0"/>
              <a:t>Children</a:t>
            </a:r>
            <a:r>
              <a:rPr lang="en-US" dirty="0" smtClean="0"/>
              <a:t>:</a:t>
            </a:r>
            <a:endParaRPr lang="en-US" dirty="0"/>
          </a:p>
        </p:txBody>
      </p:sp>
      <p:sp>
        <p:nvSpPr>
          <p:cNvPr id="8" name="Content Placeholder 7"/>
          <p:cNvSpPr>
            <a:spLocks noGrp="1"/>
          </p:cNvSpPr>
          <p:nvPr>
            <p:ph sz="quarter" idx="4"/>
          </p:nvPr>
        </p:nvSpPr>
        <p:spPr/>
        <p:txBody>
          <a:bodyPr/>
          <a:lstStyle/>
          <a:p>
            <a:r>
              <a:rPr lang="en-US" dirty="0"/>
              <a:t>Visual acuity</a:t>
            </a:r>
          </a:p>
          <a:p>
            <a:r>
              <a:rPr lang="en-US" dirty="0"/>
              <a:t>Obesity </a:t>
            </a:r>
          </a:p>
          <a:p>
            <a:endParaRPr lang="en-US" dirty="0"/>
          </a:p>
        </p:txBody>
      </p:sp>
      <p:sp>
        <p:nvSpPr>
          <p:cNvPr id="4" name="Title 1"/>
          <p:cNvSpPr txBox="1">
            <a:spLocks/>
          </p:cNvSpPr>
          <p:nvPr/>
        </p:nvSpPr>
        <p:spPr>
          <a:xfrm>
            <a:off x="304800" y="3867539"/>
            <a:ext cx="705538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5" name="Content Placeholder 2"/>
          <p:cNvSpPr txBox="1">
            <a:spLocks/>
          </p:cNvSpPr>
          <p:nvPr/>
        </p:nvSpPr>
        <p:spPr>
          <a:xfrm>
            <a:off x="762000" y="4760259"/>
            <a:ext cx="6711654"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en-US" sz="2400" dirty="0"/>
          </a:p>
        </p:txBody>
      </p:sp>
      <p:sp>
        <p:nvSpPr>
          <p:cNvPr id="9" name="TextBox 8"/>
          <p:cNvSpPr txBox="1"/>
          <p:nvPr/>
        </p:nvSpPr>
        <p:spPr>
          <a:xfrm>
            <a:off x="3941197" y="2226828"/>
            <a:ext cx="838200" cy="1452064"/>
          </a:xfrm>
          <a:prstGeom prst="rect">
            <a:avLst/>
          </a:prstGeom>
          <a:noFill/>
        </p:spPr>
        <p:txBody>
          <a:bodyPr wrap="square" rtlCol="0">
            <a:spAutoFit/>
          </a:bodyPr>
          <a:lstStyle/>
          <a:p>
            <a:endParaRPr lang="en-US" sz="2400" b="1" dirty="0">
              <a:solidFill>
                <a:srgbClr val="FF0000"/>
              </a:solidFill>
            </a:endParaRPr>
          </a:p>
          <a:p>
            <a:endParaRPr lang="en-US" sz="2400" b="1" dirty="0" smtClean="0">
              <a:solidFill>
                <a:srgbClr val="FF0000"/>
              </a:solidFill>
            </a:endParaRPr>
          </a:p>
          <a:p>
            <a:pPr>
              <a:lnSpc>
                <a:spcPct val="200000"/>
              </a:lnSpc>
            </a:pPr>
            <a:endParaRPr lang="en-US" sz="2400" b="1" dirty="0" smtClean="0">
              <a:solidFill>
                <a:srgbClr val="FF0000"/>
              </a:solidFill>
            </a:endParaRPr>
          </a:p>
        </p:txBody>
      </p:sp>
    </p:spTree>
    <p:extLst>
      <p:ext uri="{BB962C8B-B14F-4D97-AF65-F5344CB8AC3E}">
        <p14:creationId xmlns:p14="http://schemas.microsoft.com/office/powerpoint/2010/main" val="93862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in Adults:</a:t>
            </a:r>
            <a:endParaRPr lang="en-US" dirty="0"/>
          </a:p>
        </p:txBody>
      </p:sp>
      <p:sp>
        <p:nvSpPr>
          <p:cNvPr id="3" name="Content Placeholder 2"/>
          <p:cNvSpPr>
            <a:spLocks noGrp="1"/>
          </p:cNvSpPr>
          <p:nvPr>
            <p:ph sz="half" idx="1"/>
          </p:nvPr>
        </p:nvSpPr>
        <p:spPr/>
        <p:txBody>
          <a:bodyPr>
            <a:normAutofit/>
          </a:bodyPr>
          <a:lstStyle/>
          <a:p>
            <a:r>
              <a:rPr lang="en-US" sz="2000" dirty="0" smtClean="0"/>
              <a:t>Hypertension  </a:t>
            </a:r>
          </a:p>
          <a:p>
            <a:r>
              <a:rPr lang="en-US" sz="2000" dirty="0"/>
              <a:t>Cholesterol </a:t>
            </a:r>
            <a:r>
              <a:rPr lang="en-US" sz="2000" dirty="0" smtClean="0"/>
              <a:t>abnormalities   </a:t>
            </a:r>
            <a:r>
              <a:rPr lang="en-US" sz="2000" dirty="0" smtClean="0">
                <a:solidFill>
                  <a:srgbClr val="FFC000"/>
                </a:solidFill>
              </a:rPr>
              <a:t>35+</a:t>
            </a:r>
          </a:p>
          <a:p>
            <a:r>
              <a:rPr lang="en-US" sz="2000" dirty="0"/>
              <a:t>Cholesterol abnormalities </a:t>
            </a:r>
            <a:r>
              <a:rPr lang="en-US" sz="2000" dirty="0" smtClean="0"/>
              <a:t>  </a:t>
            </a:r>
            <a:r>
              <a:rPr lang="en-US" sz="2000" dirty="0" smtClean="0">
                <a:solidFill>
                  <a:srgbClr val="FFC000"/>
                </a:solidFill>
              </a:rPr>
              <a:t>35-</a:t>
            </a:r>
          </a:p>
          <a:p>
            <a:r>
              <a:rPr lang="en-US" sz="2000" dirty="0"/>
              <a:t>Colorectal </a:t>
            </a:r>
            <a:r>
              <a:rPr lang="en-US" sz="2000" dirty="0" smtClean="0"/>
              <a:t>cancer        </a:t>
            </a:r>
            <a:r>
              <a:rPr lang="en-US" sz="2000" dirty="0" smtClean="0">
                <a:solidFill>
                  <a:srgbClr val="FFC000"/>
                </a:solidFill>
              </a:rPr>
              <a:t>50-75</a:t>
            </a:r>
          </a:p>
          <a:p>
            <a:r>
              <a:rPr lang="en-US" sz="2000" dirty="0" smtClean="0"/>
              <a:t>Depression</a:t>
            </a:r>
          </a:p>
          <a:p>
            <a:r>
              <a:rPr lang="en-US" sz="2000" dirty="0" smtClean="0"/>
              <a:t>Diabetes      </a:t>
            </a:r>
            <a:r>
              <a:rPr lang="en-US" sz="2000" dirty="0" smtClean="0">
                <a:solidFill>
                  <a:srgbClr val="FFC000"/>
                </a:solidFill>
              </a:rPr>
              <a:t>40-70</a:t>
            </a:r>
            <a:endParaRPr lang="en-US" sz="2000" dirty="0">
              <a:solidFill>
                <a:srgbClr val="FFC000"/>
              </a:solidFill>
            </a:endParaRPr>
          </a:p>
        </p:txBody>
      </p:sp>
      <p:sp>
        <p:nvSpPr>
          <p:cNvPr id="10" name="Content Placeholder 9"/>
          <p:cNvSpPr>
            <a:spLocks noGrp="1"/>
          </p:cNvSpPr>
          <p:nvPr>
            <p:ph sz="half" idx="2"/>
          </p:nvPr>
        </p:nvSpPr>
        <p:spPr/>
        <p:txBody>
          <a:bodyPr>
            <a:normAutofit/>
          </a:bodyPr>
          <a:lstStyle/>
          <a:p>
            <a:r>
              <a:rPr lang="en-US" dirty="0"/>
              <a:t>Lung cancer</a:t>
            </a:r>
          </a:p>
          <a:p>
            <a:r>
              <a:rPr lang="en-US" dirty="0"/>
              <a:t>Annually, 55-80 with 30 pack-years or quit in last 15y</a:t>
            </a:r>
          </a:p>
          <a:p>
            <a:r>
              <a:rPr lang="en-US" dirty="0"/>
              <a:t>Obesity</a:t>
            </a:r>
          </a:p>
          <a:p>
            <a:r>
              <a:rPr lang="en-US" dirty="0"/>
              <a:t>Tuberculosis  (?)     </a:t>
            </a:r>
          </a:p>
          <a:p>
            <a:r>
              <a:rPr lang="en-US" dirty="0"/>
              <a:t>Tobacco use counseling </a:t>
            </a:r>
          </a:p>
          <a:p>
            <a:r>
              <a:rPr lang="en-US" dirty="0"/>
              <a:t>Hepatitis B</a:t>
            </a:r>
          </a:p>
          <a:p>
            <a:pPr lvl="1"/>
            <a:r>
              <a:rPr lang="en-US" dirty="0" err="1"/>
              <a:t>HBsAg</a:t>
            </a:r>
            <a:endParaRPr lang="en-US" dirty="0"/>
          </a:p>
          <a:p>
            <a:endParaRPr lang="en-US" dirty="0"/>
          </a:p>
          <a:p>
            <a:endParaRPr lang="en-US" dirty="0"/>
          </a:p>
          <a:p>
            <a:endParaRPr lang="en-US" dirty="0"/>
          </a:p>
        </p:txBody>
      </p:sp>
      <p:sp>
        <p:nvSpPr>
          <p:cNvPr id="4" name="Title 1"/>
          <p:cNvSpPr txBox="1">
            <a:spLocks/>
          </p:cNvSpPr>
          <p:nvPr/>
        </p:nvSpPr>
        <p:spPr>
          <a:xfrm>
            <a:off x="304800" y="3867539"/>
            <a:ext cx="705538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275006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11490" cy="1400530"/>
          </a:xfrm>
        </p:spPr>
        <p:txBody>
          <a:bodyPr/>
          <a:lstStyle/>
          <a:p>
            <a:r>
              <a:rPr lang="en-US" dirty="0" smtClean="0"/>
              <a:t>Screening in Adult females:</a:t>
            </a:r>
            <a:endParaRPr lang="en-US" dirty="0"/>
          </a:p>
        </p:txBody>
      </p:sp>
      <p:sp>
        <p:nvSpPr>
          <p:cNvPr id="3" name="Content Placeholder 2"/>
          <p:cNvSpPr>
            <a:spLocks noGrp="1"/>
          </p:cNvSpPr>
          <p:nvPr>
            <p:ph idx="1"/>
          </p:nvPr>
        </p:nvSpPr>
        <p:spPr>
          <a:xfrm>
            <a:off x="838200" y="1828800"/>
            <a:ext cx="6711654" cy="4195481"/>
          </a:xfrm>
        </p:spPr>
        <p:txBody>
          <a:bodyPr>
            <a:normAutofit/>
          </a:bodyPr>
          <a:lstStyle/>
          <a:p>
            <a:r>
              <a:rPr lang="en-US" sz="2400" dirty="0" smtClean="0"/>
              <a:t>Osteoporosis    </a:t>
            </a:r>
            <a:r>
              <a:rPr lang="en-US" sz="2400" dirty="0" smtClean="0">
                <a:solidFill>
                  <a:srgbClr val="FFC000"/>
                </a:solidFill>
              </a:rPr>
              <a:t>65+  </a:t>
            </a:r>
          </a:p>
          <a:p>
            <a:r>
              <a:rPr lang="en-US" sz="2400" dirty="0"/>
              <a:t>BRCA risk </a:t>
            </a:r>
            <a:r>
              <a:rPr lang="en-US" sz="2400" dirty="0" smtClean="0"/>
              <a:t>assessment with FH</a:t>
            </a:r>
          </a:p>
          <a:p>
            <a:r>
              <a:rPr lang="en-US" sz="2400" dirty="0"/>
              <a:t>Breast cancer </a:t>
            </a:r>
            <a:r>
              <a:rPr lang="en-US" sz="2400" dirty="0" smtClean="0">
                <a:solidFill>
                  <a:srgbClr val="FFC000"/>
                </a:solidFill>
              </a:rPr>
              <a:t>40+</a:t>
            </a:r>
          </a:p>
          <a:p>
            <a:pPr marL="0" indent="0">
              <a:buNone/>
            </a:pPr>
            <a:r>
              <a:rPr lang="en-US" sz="1600" dirty="0"/>
              <a:t>Mammography every 1 or 2 years</a:t>
            </a:r>
          </a:p>
          <a:p>
            <a:r>
              <a:rPr lang="en-US" sz="2400" dirty="0"/>
              <a:t>Cervical </a:t>
            </a:r>
            <a:r>
              <a:rPr lang="en-US" sz="2400" dirty="0" smtClean="0"/>
              <a:t>cancer  </a:t>
            </a:r>
            <a:r>
              <a:rPr lang="en-US" sz="2400" dirty="0" smtClean="0">
                <a:solidFill>
                  <a:srgbClr val="FFC000"/>
                </a:solidFill>
              </a:rPr>
              <a:t>21-65</a:t>
            </a:r>
          </a:p>
          <a:p>
            <a:pPr marL="0" indent="0">
              <a:buNone/>
            </a:pPr>
            <a:r>
              <a:rPr lang="en-US" sz="1600" dirty="0"/>
              <a:t>Pap smear every 3 years </a:t>
            </a:r>
            <a:r>
              <a:rPr lang="en-US" sz="1600" dirty="0" smtClean="0"/>
              <a:t>/ HPV </a:t>
            </a:r>
            <a:r>
              <a:rPr lang="en-US" sz="1600" dirty="0"/>
              <a:t>testing every 5 </a:t>
            </a:r>
          </a:p>
        </p:txBody>
      </p:sp>
      <p:sp>
        <p:nvSpPr>
          <p:cNvPr id="4" name="Title 1"/>
          <p:cNvSpPr txBox="1">
            <a:spLocks/>
          </p:cNvSpPr>
          <p:nvPr/>
        </p:nvSpPr>
        <p:spPr>
          <a:xfrm>
            <a:off x="304800" y="3867539"/>
            <a:ext cx="705538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1638974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583090" cy="1400530"/>
          </a:xfrm>
        </p:spPr>
        <p:txBody>
          <a:bodyPr/>
          <a:lstStyle/>
          <a:p>
            <a:r>
              <a:rPr lang="en-US" dirty="0" smtClean="0"/>
              <a:t>Screening in Pregnant </a:t>
            </a:r>
            <a:br>
              <a:rPr lang="en-US" dirty="0" smtClean="0"/>
            </a:br>
            <a:r>
              <a:rPr lang="en-US" dirty="0" smtClean="0"/>
              <a:t>females:</a:t>
            </a:r>
            <a:endParaRPr lang="en-US" dirty="0"/>
          </a:p>
        </p:txBody>
      </p:sp>
      <p:sp>
        <p:nvSpPr>
          <p:cNvPr id="3" name="Content Placeholder 2"/>
          <p:cNvSpPr>
            <a:spLocks noGrp="1"/>
          </p:cNvSpPr>
          <p:nvPr>
            <p:ph idx="1"/>
          </p:nvPr>
        </p:nvSpPr>
        <p:spPr>
          <a:xfrm>
            <a:off x="762000" y="2133600"/>
            <a:ext cx="6711654" cy="4195481"/>
          </a:xfrm>
        </p:spPr>
        <p:txBody>
          <a:bodyPr>
            <a:normAutofit/>
          </a:bodyPr>
          <a:lstStyle/>
          <a:p>
            <a:r>
              <a:rPr lang="en-US" sz="2400" dirty="0" err="1"/>
              <a:t>Bacteriuria</a:t>
            </a:r>
            <a:r>
              <a:rPr lang="en-US" sz="2400" dirty="0" smtClean="0"/>
              <a:t>    </a:t>
            </a:r>
            <a:endParaRPr lang="en-US" sz="2400" dirty="0">
              <a:solidFill>
                <a:srgbClr val="FFC000"/>
              </a:solidFill>
            </a:endParaRPr>
          </a:p>
          <a:p>
            <a:pPr marL="0" indent="0">
              <a:buNone/>
            </a:pPr>
            <a:r>
              <a:rPr lang="en-US" sz="1600" dirty="0"/>
              <a:t>12 to 16 weeks' gestation   </a:t>
            </a:r>
          </a:p>
          <a:p>
            <a:r>
              <a:rPr lang="en-US" sz="2400" dirty="0" smtClean="0"/>
              <a:t>Gestational diabetes</a:t>
            </a:r>
          </a:p>
          <a:p>
            <a:pPr marL="0" indent="0">
              <a:buNone/>
            </a:pPr>
            <a:r>
              <a:rPr lang="en-US" sz="1600" dirty="0" smtClean="0"/>
              <a:t>24 </a:t>
            </a:r>
            <a:r>
              <a:rPr lang="en-US" sz="1600" dirty="0"/>
              <a:t>weeks gestation </a:t>
            </a:r>
            <a:endParaRPr lang="en-US" sz="1600" dirty="0" smtClean="0"/>
          </a:p>
          <a:p>
            <a:r>
              <a:rPr lang="en-US" sz="2400" dirty="0"/>
              <a:t>Hepatitis </a:t>
            </a:r>
            <a:r>
              <a:rPr lang="en-US" sz="2400" dirty="0" smtClean="0"/>
              <a:t>B</a:t>
            </a:r>
          </a:p>
          <a:p>
            <a:r>
              <a:rPr lang="en-US" sz="2400" dirty="0"/>
              <a:t>HIV</a:t>
            </a:r>
            <a:r>
              <a:rPr lang="en-US" sz="2400" dirty="0" smtClean="0"/>
              <a:t>   </a:t>
            </a:r>
          </a:p>
          <a:p>
            <a:r>
              <a:rPr lang="en-US" sz="2400" dirty="0"/>
              <a:t>Rh </a:t>
            </a:r>
            <a:r>
              <a:rPr lang="en-US" sz="2400" dirty="0" smtClean="0"/>
              <a:t>incompatibility</a:t>
            </a:r>
          </a:p>
          <a:p>
            <a:r>
              <a:rPr lang="en-US" sz="2400" dirty="0" smtClean="0"/>
              <a:t>Folic acid supplements </a:t>
            </a:r>
            <a:endParaRPr lang="en-US" sz="2400" dirty="0"/>
          </a:p>
          <a:p>
            <a:pPr marL="0" indent="0">
              <a:buNone/>
            </a:pPr>
            <a:endParaRPr lang="en-US" sz="1600" dirty="0"/>
          </a:p>
        </p:txBody>
      </p:sp>
      <p:sp>
        <p:nvSpPr>
          <p:cNvPr id="4" name="Title 1"/>
          <p:cNvSpPr txBox="1">
            <a:spLocks/>
          </p:cNvSpPr>
          <p:nvPr/>
        </p:nvSpPr>
        <p:spPr>
          <a:xfrm>
            <a:off x="304800" y="3867539"/>
            <a:ext cx="705538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815936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Periodic Health Examination </a:t>
            </a:r>
            <a:endParaRPr lang="en-US" dirty="0"/>
          </a:p>
        </p:txBody>
      </p:sp>
      <p:sp>
        <p:nvSpPr>
          <p:cNvPr id="3" name="Subtitle 2"/>
          <p:cNvSpPr>
            <a:spLocks noGrp="1"/>
          </p:cNvSpPr>
          <p:nvPr>
            <p:ph type="subTitle" idx="1"/>
          </p:nvPr>
        </p:nvSpPr>
        <p:spPr/>
        <p:txBody>
          <a:bodyPr/>
          <a:lstStyle/>
          <a:p>
            <a:r>
              <a:rPr lang="en-US" dirty="0" smtClean="0"/>
              <a:t>In Saudi Arabia  </a:t>
            </a:r>
            <a:endParaRPr lang="en-US" dirty="0"/>
          </a:p>
        </p:txBody>
      </p:sp>
      <p:pic>
        <p:nvPicPr>
          <p:cNvPr id="7170" name="Picture 2" descr="C:\Users\YASSER\Documents\sa-fb9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3429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56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Periodic Health </a:t>
            </a:r>
            <a:r>
              <a:rPr lang="en-US" b="1" dirty="0" smtClean="0"/>
              <a:t>Exam under 6 years </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a:t>Dental health </a:t>
            </a:r>
          </a:p>
          <a:p>
            <a:r>
              <a:rPr lang="en-US" b="1" dirty="0" smtClean="0"/>
              <a:t>Sun </a:t>
            </a:r>
            <a:r>
              <a:rPr lang="en-US" b="1" dirty="0"/>
              <a:t>Exposure and Vitamin D </a:t>
            </a:r>
          </a:p>
          <a:p>
            <a:r>
              <a:rPr lang="en-US" dirty="0"/>
              <a:t> 5–30 minutes of sun exposure between 10 AM and 3 PM at least twice a week to the face, arms, legs, or back </a:t>
            </a:r>
          </a:p>
          <a:p>
            <a:r>
              <a:rPr lang="en-US" dirty="0" smtClean="0"/>
              <a:t>Recommended </a:t>
            </a:r>
            <a:r>
              <a:rPr lang="en-US" dirty="0"/>
              <a:t>Dietary Allowance (RDAs) for Vitamin D :	</a:t>
            </a:r>
          </a:p>
          <a:p>
            <a:pPr marL="0" indent="0" algn="ctr">
              <a:buNone/>
            </a:pPr>
            <a:r>
              <a:rPr lang="en-US" dirty="0"/>
              <a:t>0 - 12 months 	400 IU (10 mcg) 	</a:t>
            </a:r>
          </a:p>
          <a:p>
            <a:pPr marL="0" indent="0" algn="ctr">
              <a:buNone/>
            </a:pPr>
            <a:r>
              <a:rPr lang="en-US" dirty="0"/>
              <a:t>	1 - 13 years 		600 IU(15 mcg) 		</a:t>
            </a:r>
          </a:p>
          <a:p>
            <a:pPr marL="0" indent="0" algn="ctr">
              <a:buNone/>
            </a:pPr>
            <a:endParaRPr lang="en-US" dirty="0"/>
          </a:p>
          <a:p>
            <a:pPr marL="0" indent="0" algn="ctr">
              <a:buNone/>
            </a:pPr>
            <a:r>
              <a:rPr lang="en-US" dirty="0"/>
              <a:t>	</a:t>
            </a:r>
          </a:p>
          <a:p>
            <a:endParaRPr lang="en-US" dirty="0"/>
          </a:p>
        </p:txBody>
      </p:sp>
      <p:pic>
        <p:nvPicPr>
          <p:cNvPr id="8194" name="Picture 2" descr="C:\Users\YASSER\Documents\baby.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2902" y="2362200"/>
            <a:ext cx="413992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44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898" t="9144" r="33642" b="13367"/>
          <a:stretch/>
        </p:blipFill>
        <p:spPr bwMode="auto">
          <a:xfrm>
            <a:off x="1981200" y="-76200"/>
            <a:ext cx="5130579" cy="688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050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Periodic Health Exam under 6 years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 The Red Reflex	</a:t>
            </a:r>
          </a:p>
          <a:p>
            <a:r>
              <a:rPr lang="en-US" dirty="0" smtClean="0"/>
              <a:t>The Corneal Light Reflex 	</a:t>
            </a:r>
          </a:p>
          <a:p>
            <a:r>
              <a:rPr lang="en-US" dirty="0" smtClean="0"/>
              <a:t>The Cover-Uncover Eye Test 	</a:t>
            </a:r>
          </a:p>
          <a:p>
            <a:r>
              <a:rPr lang="en-US" sz="1800" dirty="0" smtClean="0"/>
              <a:t>	</a:t>
            </a:r>
            <a:r>
              <a:rPr lang="en-US" sz="1800" dirty="0" smtClean="0">
                <a:hlinkClick r:id="rId2"/>
              </a:rPr>
              <a:t>https://www.youtube.com/watch?v=iLw9iYCAy88</a:t>
            </a:r>
            <a:r>
              <a:rPr lang="en-US" sz="1800" dirty="0" smtClean="0"/>
              <a:t> </a:t>
            </a:r>
          </a:p>
          <a:p>
            <a:r>
              <a:rPr lang="en-US" dirty="0" smtClean="0"/>
              <a:t>Evaluate Gross Hearing by observing an infant response to sound 	</a:t>
            </a:r>
          </a:p>
          <a:p>
            <a:endParaRPr lang="en-US" dirty="0"/>
          </a:p>
        </p:txBody>
      </p:sp>
      <p:sp>
        <p:nvSpPr>
          <p:cNvPr id="6" name="Content Placeholder 5"/>
          <p:cNvSpPr>
            <a:spLocks noGrp="1"/>
          </p:cNvSpPr>
          <p:nvPr>
            <p:ph sz="half" idx="2"/>
          </p:nvPr>
        </p:nvSpPr>
        <p:spPr/>
        <p:txBody>
          <a:bodyPr>
            <a:normAutofit lnSpcReduction="10000"/>
          </a:bodyPr>
          <a:lstStyle/>
          <a:p>
            <a:r>
              <a:rPr lang="en-US" dirty="0"/>
              <a:t>Sickling and G6PD </a:t>
            </a:r>
          </a:p>
          <a:p>
            <a:r>
              <a:rPr lang="en-US" dirty="0"/>
              <a:t>Phenyl </a:t>
            </a:r>
            <a:r>
              <a:rPr lang="en-US" dirty="0" err="1"/>
              <a:t>ketoneuria</a:t>
            </a:r>
            <a:r>
              <a:rPr lang="en-US" dirty="0"/>
              <a:t> 	</a:t>
            </a:r>
          </a:p>
          <a:p>
            <a:r>
              <a:rPr lang="en-US" dirty="0"/>
              <a:t>Vitamin K injection: A single dose (1.0 mg) of intramuscular vitamin K after birth is effective in the prevention of classic </a:t>
            </a:r>
            <a:r>
              <a:rPr lang="en-US" dirty="0" err="1"/>
              <a:t>Haemolytic</a:t>
            </a:r>
            <a:r>
              <a:rPr lang="en-US" dirty="0"/>
              <a:t> disease of the newborn (HDN). Either intramuscular or oral (1.0 mg) vitamin K prophylaxis improves biochemical indices of coagulation status at 1 - 7 days. 	</a:t>
            </a:r>
          </a:p>
          <a:p>
            <a:endParaRPr lang="en-US" dirty="0"/>
          </a:p>
          <a:p>
            <a:endParaRPr lang="en-US" dirty="0"/>
          </a:p>
        </p:txBody>
      </p:sp>
    </p:spTree>
    <p:extLst>
      <p:ext uri="{BB962C8B-B14F-4D97-AF65-F5344CB8AC3E}">
        <p14:creationId xmlns:p14="http://schemas.microsoft.com/office/powerpoint/2010/main" val="1596404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Prevention? </a:t>
            </a:r>
          </a:p>
        </p:txBody>
      </p:sp>
      <p:sp>
        <p:nvSpPr>
          <p:cNvPr id="3" name="Content Placeholder 2"/>
          <p:cNvSpPr>
            <a:spLocks noGrp="1"/>
          </p:cNvSpPr>
          <p:nvPr>
            <p:ph idx="1"/>
          </p:nvPr>
        </p:nvSpPr>
        <p:spPr/>
        <p:txBody>
          <a:bodyPr>
            <a:noAutofit/>
          </a:bodyPr>
          <a:lstStyle/>
          <a:p>
            <a:endParaRPr lang="en-US" sz="2400" dirty="0"/>
          </a:p>
          <a:p>
            <a:r>
              <a:rPr lang="en-US" sz="2400" dirty="0"/>
              <a:t>the action of stopping something from happening or arising.</a:t>
            </a:r>
          </a:p>
          <a:p>
            <a:endParaRPr lang="en-US" sz="2400" dirty="0"/>
          </a:p>
          <a:p>
            <a:pPr marL="0" indent="0">
              <a:buNone/>
            </a:pPr>
            <a:endParaRPr lang="en-US" sz="2400" dirty="0"/>
          </a:p>
          <a:p>
            <a:r>
              <a:rPr lang="en-US" sz="2400" dirty="0"/>
              <a:t>Prevention includes a wide range of activities — known as “interventions” — aimed at reducing risks or threats to health. </a:t>
            </a:r>
          </a:p>
          <a:p>
            <a:endParaRPr lang="en-US" sz="2400" dirty="0"/>
          </a:p>
        </p:txBody>
      </p:sp>
    </p:spTree>
    <p:extLst>
      <p:ext uri="{BB962C8B-B14F-4D97-AF65-F5344CB8AC3E}">
        <p14:creationId xmlns:p14="http://schemas.microsoft.com/office/powerpoint/2010/main" val="472401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710" y="452718"/>
            <a:ext cx="7592490" cy="1400530"/>
          </a:xfrm>
        </p:spPr>
        <p:txBody>
          <a:bodyPr/>
          <a:lstStyle/>
          <a:p>
            <a:pPr algn="ctr"/>
            <a:r>
              <a:rPr lang="en-US" sz="4000" b="1" dirty="0"/>
              <a:t>Periodic Health Examination </a:t>
            </a:r>
            <a:br>
              <a:rPr lang="en-US" sz="4000" b="1" dirty="0"/>
            </a:br>
            <a:r>
              <a:rPr lang="en-US" sz="4000" b="1" dirty="0"/>
              <a:t>(6 - 17 years) </a:t>
            </a:r>
            <a:r>
              <a:rPr lang="en-US" sz="4000" dirty="0"/>
              <a:t/>
            </a:r>
            <a:br>
              <a:rPr lang="en-US" sz="4000" dirty="0"/>
            </a:br>
            <a:endParaRPr lang="en-US" sz="4000" dirty="0"/>
          </a:p>
        </p:txBody>
      </p:sp>
      <p:pic>
        <p:nvPicPr>
          <p:cNvPr id="9218" name="Picture 2" descr="C:\Users\YASSER\Documents\teenager-19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6711950" cy="377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870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390" t="9144" r="32122" b="7667"/>
          <a:stretch/>
        </p:blipFill>
        <p:spPr bwMode="auto">
          <a:xfrm>
            <a:off x="1752600" y="1325"/>
            <a:ext cx="5334000" cy="684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166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Sun Exposure and Vitamin D 	</a:t>
            </a:r>
          </a:p>
          <a:p>
            <a:r>
              <a:rPr lang="en-US" b="1" dirty="0"/>
              <a:t>Depression Screen</a:t>
            </a:r>
            <a:r>
              <a:rPr lang="en-US" dirty="0"/>
              <a:t>ing: Ask 2 simple questions about: Mood and loss of interest in the past 2 weeks from 12 years of age. 	</a:t>
            </a:r>
          </a:p>
          <a:p>
            <a:r>
              <a:rPr lang="en-US" b="1" dirty="0"/>
              <a:t>Oral Hygiene 	</a:t>
            </a:r>
          </a:p>
          <a:p>
            <a:r>
              <a:rPr lang="en-US" b="1" dirty="0"/>
              <a:t>BMI Plotting Charts: Annually </a:t>
            </a:r>
          </a:p>
          <a:p>
            <a:r>
              <a:rPr lang="en-US" dirty="0"/>
              <a:t>Overweight = age and gender specific BMI at ≥85th to 94th percentile. </a:t>
            </a:r>
          </a:p>
          <a:p>
            <a:r>
              <a:rPr lang="en-US" dirty="0"/>
              <a:t>Obesity = age and </a:t>
            </a:r>
            <a:r>
              <a:rPr lang="en-US" dirty="0" err="1"/>
              <a:t>genderspecific</a:t>
            </a:r>
            <a:r>
              <a:rPr lang="en-US" dirty="0"/>
              <a:t> BMI at ≥95th percentile. </a:t>
            </a:r>
          </a:p>
          <a:p>
            <a:r>
              <a:rPr lang="en-US" dirty="0"/>
              <a:t>Sexually Transmitted Infections. 		</a:t>
            </a:r>
          </a:p>
          <a:p>
            <a:endParaRPr lang="en-US" dirty="0"/>
          </a:p>
        </p:txBody>
      </p:sp>
    </p:spTree>
    <p:extLst>
      <p:ext uri="{BB962C8B-B14F-4D97-AF65-F5344CB8AC3E}">
        <p14:creationId xmlns:p14="http://schemas.microsoft.com/office/powerpoint/2010/main" val="3931717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52718"/>
            <a:ext cx="8382000" cy="1400530"/>
          </a:xfrm>
        </p:spPr>
        <p:txBody>
          <a:bodyPr/>
          <a:lstStyle/>
          <a:p>
            <a:r>
              <a:rPr lang="en-US" sz="4400" dirty="0" smtClean="0"/>
              <a:t>Periodic Health Examination</a:t>
            </a:r>
            <a:br>
              <a:rPr lang="en-US" sz="4400" dirty="0" smtClean="0"/>
            </a:br>
            <a:r>
              <a:rPr lang="en-US" sz="4400" dirty="0" smtClean="0"/>
              <a:t>(8 - 59 years)</a:t>
            </a:r>
            <a:endParaRPr lang="en-US" sz="4400" dirty="0"/>
          </a:p>
        </p:txBody>
      </p:sp>
      <p:pic>
        <p:nvPicPr>
          <p:cNvPr id="10244" name="Picture 4" descr="C:\Users\YASSER\Documents\Prospective-adult-student-Rid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590800"/>
            <a:ext cx="6019800" cy="399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72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576" t="8723" r="32240" b="6404"/>
          <a:stretch/>
        </p:blipFill>
        <p:spPr bwMode="auto">
          <a:xfrm>
            <a:off x="1600200" y="33868"/>
            <a:ext cx="5029200" cy="682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568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Periodic Health </a:t>
            </a:r>
            <a:r>
              <a:rPr lang="en-US" sz="4400" b="1" dirty="0" smtClean="0"/>
              <a:t>Exam</a:t>
            </a:r>
            <a:r>
              <a:rPr lang="en-US" sz="4400" b="1" dirty="0"/>
              <a:t/>
            </a:r>
            <a:br>
              <a:rPr lang="en-US" sz="4400" b="1" dirty="0"/>
            </a:br>
            <a:r>
              <a:rPr lang="en-US" sz="4400" b="1" dirty="0"/>
              <a:t>(18 - 59 years </a:t>
            </a:r>
            <a:r>
              <a:rPr lang="en-US" sz="4400" b="1" dirty="0" smtClean="0"/>
              <a:t>)</a:t>
            </a:r>
            <a:endParaRPr lang="en-US" dirty="0"/>
          </a:p>
        </p:txBody>
      </p:sp>
      <p:sp>
        <p:nvSpPr>
          <p:cNvPr id="3" name="Content Placeholder 2"/>
          <p:cNvSpPr>
            <a:spLocks noGrp="1"/>
          </p:cNvSpPr>
          <p:nvPr>
            <p:ph sz="half" idx="1"/>
          </p:nvPr>
        </p:nvSpPr>
        <p:spPr/>
        <p:txBody>
          <a:bodyPr>
            <a:normAutofit fontScale="92500"/>
          </a:bodyPr>
          <a:lstStyle/>
          <a:p>
            <a:r>
              <a:rPr lang="en-US" b="1" dirty="0"/>
              <a:t>Oral Hygiene 	</a:t>
            </a:r>
          </a:p>
          <a:p>
            <a:r>
              <a:rPr lang="en-US" b="1" dirty="0"/>
              <a:t>Depression Screening 	</a:t>
            </a:r>
          </a:p>
          <a:p>
            <a:r>
              <a:rPr lang="en-US" b="1" dirty="0"/>
              <a:t>Check BMI &amp; Waist Circumference </a:t>
            </a:r>
            <a:r>
              <a:rPr lang="en-US" dirty="0"/>
              <a:t>	</a:t>
            </a:r>
          </a:p>
          <a:p>
            <a:r>
              <a:rPr lang="en-US" b="1" dirty="0"/>
              <a:t>Blood Pressure :</a:t>
            </a:r>
          </a:p>
          <a:p>
            <a:r>
              <a:rPr lang="en-US" dirty="0"/>
              <a:t>reading every 2 years if BP ≤120 /80 mmHg and annually if BP 120 - 139/ 80 - 89 mmHg. 	</a:t>
            </a:r>
          </a:p>
          <a:p>
            <a:endParaRPr lang="en-US" dirty="0"/>
          </a:p>
        </p:txBody>
      </p:sp>
      <p:sp>
        <p:nvSpPr>
          <p:cNvPr id="4" name="Content Placeholder 3"/>
          <p:cNvSpPr>
            <a:spLocks noGrp="1"/>
          </p:cNvSpPr>
          <p:nvPr>
            <p:ph sz="half" idx="2"/>
          </p:nvPr>
        </p:nvSpPr>
        <p:spPr/>
        <p:txBody>
          <a:bodyPr>
            <a:normAutofit fontScale="92500"/>
          </a:bodyPr>
          <a:lstStyle/>
          <a:p>
            <a:r>
              <a:rPr lang="en-US" b="1" dirty="0"/>
              <a:t>Check Fasting Blood Sugar or </a:t>
            </a:r>
            <a:r>
              <a:rPr lang="en-US" b="1" dirty="0" err="1"/>
              <a:t>Hb</a:t>
            </a:r>
            <a:r>
              <a:rPr lang="en-US" b="1" dirty="0"/>
              <a:t> A1c or RBS </a:t>
            </a:r>
          </a:p>
          <a:p>
            <a:pPr lvl="1"/>
            <a:r>
              <a:rPr lang="en-US" dirty="0"/>
              <a:t>starting at the age of 45 years every 3 years. </a:t>
            </a:r>
          </a:p>
          <a:p>
            <a:pPr lvl="1"/>
            <a:r>
              <a:rPr lang="en-US" dirty="0"/>
              <a:t>Screen all adults who are overweight ( BMI ≥ 25 kg/ m2) and have additional risk factors 	</a:t>
            </a:r>
          </a:p>
          <a:p>
            <a:endParaRPr lang="en-US" dirty="0"/>
          </a:p>
          <a:p>
            <a:r>
              <a:rPr lang="en-US" b="1" dirty="0"/>
              <a:t>Fasting Lipid Screening</a:t>
            </a:r>
          </a:p>
          <a:p>
            <a:pPr lvl="1"/>
            <a:r>
              <a:rPr lang="en-US" dirty="0"/>
              <a:t> every 5 years starting at age (F≥45 years (if they are at increased risk for CHD) - M≥35 years) 	</a:t>
            </a:r>
          </a:p>
          <a:p>
            <a:pPr lvl="1"/>
            <a:endParaRPr lang="en-US" dirty="0"/>
          </a:p>
          <a:p>
            <a:endParaRPr lang="en-US" dirty="0"/>
          </a:p>
          <a:p>
            <a:endParaRPr lang="en-US" dirty="0"/>
          </a:p>
        </p:txBody>
      </p:sp>
    </p:spTree>
    <p:extLst>
      <p:ext uri="{BB962C8B-B14F-4D97-AF65-F5344CB8AC3E}">
        <p14:creationId xmlns:p14="http://schemas.microsoft.com/office/powerpoint/2010/main" val="4213452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Periodic Health Exam</a:t>
            </a:r>
            <a:br>
              <a:rPr lang="en-US" sz="4000" b="1" dirty="0"/>
            </a:br>
            <a:r>
              <a:rPr lang="en-US" sz="4000" b="1" dirty="0"/>
              <a:t>(18 - 59 years )</a:t>
            </a:r>
            <a:endParaRPr lang="en-US" dirty="0"/>
          </a:p>
        </p:txBody>
      </p:sp>
      <p:sp>
        <p:nvSpPr>
          <p:cNvPr id="3" name="Content Placeholder 2"/>
          <p:cNvSpPr>
            <a:spLocks noGrp="1"/>
          </p:cNvSpPr>
          <p:nvPr>
            <p:ph idx="1"/>
          </p:nvPr>
        </p:nvSpPr>
        <p:spPr/>
        <p:txBody>
          <a:bodyPr/>
          <a:lstStyle/>
          <a:p>
            <a:r>
              <a:rPr lang="en-US" b="1" dirty="0"/>
              <a:t>STI Screening </a:t>
            </a:r>
          </a:p>
          <a:p>
            <a:r>
              <a:rPr lang="en-US" b="1" dirty="0"/>
              <a:t>Colon Cancer </a:t>
            </a:r>
          </a:p>
          <a:p>
            <a:r>
              <a:rPr lang="en-US" dirty="0" err="1"/>
              <a:t>Screening:start</a:t>
            </a:r>
            <a:r>
              <a:rPr lang="en-US" dirty="0"/>
              <a:t> ≥ 50y 		</a:t>
            </a:r>
          </a:p>
          <a:p>
            <a:r>
              <a:rPr lang="en-US" dirty="0"/>
              <a:t>Fecal occult blood done annually OR </a:t>
            </a:r>
          </a:p>
          <a:p>
            <a:r>
              <a:rPr lang="en-US" dirty="0"/>
              <a:t> Flexible Sigmoidoscopy every 5y OR </a:t>
            </a:r>
          </a:p>
          <a:p>
            <a:r>
              <a:rPr lang="en-US" dirty="0"/>
              <a:t>Colonoscopy every 10y 	</a:t>
            </a:r>
          </a:p>
          <a:p>
            <a:endParaRPr lang="en-US" dirty="0"/>
          </a:p>
        </p:txBody>
      </p:sp>
    </p:spTree>
    <p:extLst>
      <p:ext uri="{BB962C8B-B14F-4D97-AF65-F5344CB8AC3E}">
        <p14:creationId xmlns:p14="http://schemas.microsoft.com/office/powerpoint/2010/main" val="32557617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Periodic Health Exam</a:t>
            </a:r>
            <a:br>
              <a:rPr lang="en-US" sz="4000" b="1" dirty="0"/>
            </a:br>
            <a:r>
              <a:rPr lang="en-US" sz="4000" b="1" dirty="0"/>
              <a:t>(18 - 59 years </a:t>
            </a:r>
            <a:r>
              <a:rPr lang="en-US" sz="4000" b="1" dirty="0" smtClean="0"/>
              <a:t>) Females </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a:t>Pap smear: </a:t>
            </a:r>
          </a:p>
          <a:p>
            <a:r>
              <a:rPr lang="en-US" dirty="0"/>
              <a:t>Within three years of sexual activity PAP smear should be done once per year for three years then every three years after three consecutive normal sample. </a:t>
            </a:r>
          </a:p>
          <a:p>
            <a:r>
              <a:rPr lang="en-US" b="1" dirty="0"/>
              <a:t>Mammogram: 	</a:t>
            </a:r>
          </a:p>
          <a:p>
            <a:r>
              <a:rPr lang="en-US" dirty="0" smtClean="0"/>
              <a:t>Women </a:t>
            </a:r>
            <a:r>
              <a:rPr lang="en-US" dirty="0"/>
              <a:t>aged 40 - 49 years routine screening should be individualized and should take into account women context, and values regarding specific benefits and harms screening mammography.((locally The Saudi Expert Panel suggests screening with mammography in women aged 40–49 years every 1 to 2 years). 	</a:t>
            </a:r>
          </a:p>
          <a:p>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DEXA </a:t>
            </a:r>
            <a:r>
              <a:rPr lang="en-US" dirty="0" smtClean="0"/>
              <a:t>Scan :</a:t>
            </a:r>
            <a:r>
              <a:rPr lang="en-US" dirty="0"/>
              <a:t>For women at risk for </a:t>
            </a:r>
            <a:r>
              <a:rPr lang="en-US" dirty="0">
                <a:solidFill>
                  <a:srgbClr val="FF0000"/>
                </a:solidFill>
              </a:rPr>
              <a:t>what?? </a:t>
            </a:r>
            <a:r>
              <a:rPr lang="en-US" dirty="0"/>
              <a:t>every1 - 2 years </a:t>
            </a:r>
          </a:p>
          <a:p>
            <a:pPr lvl="1"/>
            <a:r>
              <a:rPr lang="en-US" dirty="0"/>
              <a:t>In younger women (50 - 64) years whose fracture risk is equal to or greater than that of 65 years old white women who has no additional risk factors. 	</a:t>
            </a:r>
          </a:p>
          <a:p>
            <a:r>
              <a:rPr lang="en-US" dirty="0"/>
              <a:t>Aspirin 81mg daily (Male:45/ Female:55) when potential benefit of a reduction in MI (in male) and stroke (in female) outweigh the harm of gastrointestinal hemorrhage 	</a:t>
            </a:r>
          </a:p>
          <a:p>
            <a:r>
              <a:rPr lang="en-US" dirty="0" smtClean="0"/>
              <a:t>All </a:t>
            </a:r>
            <a:r>
              <a:rPr lang="en-US" dirty="0"/>
              <a:t>women planning or capable of pregnancy 	</a:t>
            </a:r>
          </a:p>
          <a:p>
            <a:r>
              <a:rPr lang="en-US" dirty="0" smtClean="0"/>
              <a:t>Folic </a:t>
            </a:r>
            <a:r>
              <a:rPr lang="en-US" dirty="0"/>
              <a:t>Acid: </a:t>
            </a:r>
          </a:p>
          <a:p>
            <a:endParaRPr lang="en-US" dirty="0"/>
          </a:p>
          <a:p>
            <a:endParaRPr lang="en-US" dirty="0"/>
          </a:p>
        </p:txBody>
      </p:sp>
    </p:spTree>
    <p:extLst>
      <p:ext uri="{BB962C8B-B14F-4D97-AF65-F5344CB8AC3E}">
        <p14:creationId xmlns:p14="http://schemas.microsoft.com/office/powerpoint/2010/main" val="2531407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Periodic Health Examination (60 above) </a:t>
            </a:r>
            <a:endParaRPr lang="en-US" sz="4400" dirty="0"/>
          </a:p>
        </p:txBody>
      </p:sp>
      <p:pic>
        <p:nvPicPr>
          <p:cNvPr id="11266" name="Picture 2" descr="C:\Users\YASSER\Documents\14270937589680-600x315-140751499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7772401" cy="408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644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154" t="11250" r="31056" b="3876"/>
          <a:stretch/>
        </p:blipFill>
        <p:spPr bwMode="auto">
          <a:xfrm>
            <a:off x="1752600" y="0"/>
            <a:ext cx="5410200" cy="683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439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PREVENTION TYPES ?</a:t>
            </a:r>
            <a:endParaRPr lang="en-US" dirty="0"/>
          </a:p>
        </p:txBody>
      </p:sp>
      <p:sp>
        <p:nvSpPr>
          <p:cNvPr id="3" name="Content Placeholder 2"/>
          <p:cNvSpPr>
            <a:spLocks noGrp="1"/>
          </p:cNvSpPr>
          <p:nvPr>
            <p:ph idx="1"/>
          </p:nvPr>
        </p:nvSpPr>
        <p:spPr/>
        <p:txBody>
          <a:bodyPr>
            <a:normAutofit/>
          </a:bodyPr>
          <a:lstStyle/>
          <a:p>
            <a:pPr algn="ctr"/>
            <a:r>
              <a:rPr lang="en-US" sz="2300" dirty="0"/>
              <a:t>Researchers and health experts talk about three categories of prevention:</a:t>
            </a:r>
          </a:p>
          <a:p>
            <a:pPr algn="ctr">
              <a:buFont typeface="Wingdings" pitchFamily="2" charset="2"/>
              <a:buChar char="q"/>
            </a:pPr>
            <a:r>
              <a:rPr lang="en-US" sz="2300" dirty="0"/>
              <a:t> Primary .</a:t>
            </a:r>
          </a:p>
          <a:p>
            <a:pPr algn="ctr">
              <a:buFont typeface="Wingdings" pitchFamily="2" charset="2"/>
              <a:buChar char="q"/>
            </a:pPr>
            <a:r>
              <a:rPr lang="en-US" sz="2300" dirty="0"/>
              <a:t> Secondary .</a:t>
            </a:r>
          </a:p>
          <a:p>
            <a:pPr algn="ctr">
              <a:buFont typeface="Wingdings" pitchFamily="2" charset="2"/>
              <a:buChar char="q"/>
            </a:pPr>
            <a:r>
              <a:rPr lang="en-US" sz="2300" dirty="0"/>
              <a:t> Tertiary. </a:t>
            </a:r>
          </a:p>
          <a:p>
            <a:pPr algn="ctr">
              <a:buFont typeface="Wingdings" pitchFamily="2" charset="2"/>
              <a:buChar char="q"/>
            </a:pPr>
            <a:endParaRPr lang="en-US" sz="2300" dirty="0"/>
          </a:p>
          <a:p>
            <a:pPr marL="0" indent="0" algn="ctr">
              <a:buNone/>
            </a:pPr>
            <a:endParaRPr lang="en-US" sz="2300" dirty="0"/>
          </a:p>
          <a:p>
            <a:pPr marL="0" indent="0" algn="ctr">
              <a:buNone/>
            </a:pPr>
            <a:r>
              <a:rPr lang="en-US" sz="2300" dirty="0"/>
              <a:t>            </a:t>
            </a:r>
            <a:r>
              <a:rPr lang="en-US" sz="2300" b="1" dirty="0" smtClean="0"/>
              <a:t>(What's the difference?)</a:t>
            </a:r>
            <a:endParaRPr lang="en-US" sz="2300" b="1" dirty="0"/>
          </a:p>
          <a:p>
            <a:pPr algn="ctr"/>
            <a:endParaRPr lang="en-US" dirty="0"/>
          </a:p>
        </p:txBody>
      </p:sp>
    </p:spTree>
    <p:extLst>
      <p:ext uri="{BB962C8B-B14F-4D97-AF65-F5344CB8AC3E}">
        <p14:creationId xmlns:p14="http://schemas.microsoft.com/office/powerpoint/2010/main" val="2351429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Periodic Health </a:t>
            </a:r>
            <a:r>
              <a:rPr lang="en-US" sz="4400" dirty="0" smtClean="0"/>
              <a:t>Exam </a:t>
            </a:r>
            <a:br>
              <a:rPr lang="en-US" sz="4400" dirty="0" smtClean="0"/>
            </a:br>
            <a:r>
              <a:rPr lang="en-US" sz="4400" dirty="0" smtClean="0"/>
              <a:t>(60 </a:t>
            </a:r>
            <a:r>
              <a:rPr lang="en-US" sz="4400" dirty="0"/>
              <a:t>years and above) </a:t>
            </a:r>
            <a:endParaRPr lang="en-US" dirty="0"/>
          </a:p>
        </p:txBody>
      </p:sp>
      <p:sp>
        <p:nvSpPr>
          <p:cNvPr id="3" name="Content Placeholder 2"/>
          <p:cNvSpPr>
            <a:spLocks noGrp="1"/>
          </p:cNvSpPr>
          <p:nvPr>
            <p:ph idx="1"/>
          </p:nvPr>
        </p:nvSpPr>
        <p:spPr/>
        <p:txBody>
          <a:bodyPr>
            <a:normAutofit/>
          </a:bodyPr>
          <a:lstStyle/>
          <a:p>
            <a:r>
              <a:rPr lang="en-US" dirty="0" smtClean="0"/>
              <a:t>Fall </a:t>
            </a:r>
            <a:r>
              <a:rPr lang="en-US" dirty="0"/>
              <a:t>Assessment and Prevention: </a:t>
            </a:r>
          </a:p>
          <a:p>
            <a:pPr lvl="1"/>
            <a:r>
              <a:rPr lang="en-US" dirty="0"/>
              <a:t>Risk Assessment: </a:t>
            </a:r>
          </a:p>
          <a:p>
            <a:pPr lvl="2">
              <a:buFont typeface="Wingdings" pitchFamily="2" charset="2"/>
              <a:buChar char="§"/>
            </a:pPr>
            <a:r>
              <a:rPr lang="en-US" dirty="0" smtClean="0"/>
              <a:t>History </a:t>
            </a:r>
            <a:r>
              <a:rPr lang="en-US" dirty="0"/>
              <a:t>of falls. </a:t>
            </a:r>
          </a:p>
          <a:p>
            <a:pPr lvl="2">
              <a:buFont typeface="Wingdings" pitchFamily="2" charset="2"/>
              <a:buChar char="§"/>
            </a:pPr>
            <a:r>
              <a:rPr lang="en-US" dirty="0" smtClean="0"/>
              <a:t>Mobility </a:t>
            </a:r>
            <a:r>
              <a:rPr lang="en-US" dirty="0"/>
              <a:t>problems. </a:t>
            </a:r>
          </a:p>
          <a:p>
            <a:pPr lvl="2">
              <a:buFont typeface="Wingdings" pitchFamily="2" charset="2"/>
              <a:buChar char="§"/>
            </a:pPr>
            <a:r>
              <a:rPr lang="en-US" dirty="0" smtClean="0"/>
              <a:t>Poor </a:t>
            </a:r>
            <a:r>
              <a:rPr lang="en-US" dirty="0"/>
              <a:t>performance on the timed Get-Up-and-Go test also identifies persons at increased risk for falling. 	</a:t>
            </a:r>
          </a:p>
          <a:p>
            <a:endParaRPr lang="en-US" dirty="0"/>
          </a:p>
          <a:p>
            <a:r>
              <a:rPr lang="en-US" dirty="0" smtClean="0"/>
              <a:t>Depression </a:t>
            </a:r>
            <a:r>
              <a:rPr lang="en-US" dirty="0"/>
              <a:t>Screening: Ask 2 simple questions about Mood and loss of interest in the past 2 weeks. 	</a:t>
            </a:r>
          </a:p>
          <a:p>
            <a:endParaRPr lang="en-US" dirty="0"/>
          </a:p>
        </p:txBody>
      </p:sp>
    </p:spTree>
    <p:extLst>
      <p:ext uri="{BB962C8B-B14F-4D97-AF65-F5344CB8AC3E}">
        <p14:creationId xmlns:p14="http://schemas.microsoft.com/office/powerpoint/2010/main" val="3305215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sym typeface="Calibri" pitchFamily="34" charset="0"/>
              </a:rPr>
              <a:t>Screening vs periodic health exam</a:t>
            </a:r>
            <a:endParaRPr lang="en-US" dirty="0"/>
          </a:p>
        </p:txBody>
      </p:sp>
      <p:sp>
        <p:nvSpPr>
          <p:cNvPr id="13313" name="Rectangle 1"/>
          <p:cNvSpPr>
            <a:spLocks noGrp="1" noChangeArrowheads="1"/>
          </p:cNvSpPr>
          <p:nvPr>
            <p:ph idx="1"/>
          </p:nvPr>
        </p:nvSpPr>
        <p:spPr/>
        <p:txBody>
          <a:bodyPr/>
          <a:lstStyle/>
          <a:p>
            <a:endParaRPr lang="en-US" dirty="0">
              <a:sym typeface="Calibri" pitchFamily="34" charset="0"/>
            </a:endParaRPr>
          </a:p>
          <a:p>
            <a:r>
              <a:rPr lang="en-US" dirty="0">
                <a:sym typeface="Calibri" pitchFamily="34" charset="0"/>
              </a:rPr>
              <a:t>    Capable   of   wide   application</a:t>
            </a:r>
          </a:p>
          <a:p>
            <a:r>
              <a:rPr lang="en-US" dirty="0">
                <a:sym typeface="Calibri" pitchFamily="34" charset="0"/>
              </a:rPr>
              <a:t>    Relatively    inexpensive</a:t>
            </a:r>
          </a:p>
          <a:p>
            <a:r>
              <a:rPr lang="en-US" dirty="0">
                <a:sym typeface="Calibri" pitchFamily="34" charset="0"/>
              </a:rPr>
              <a:t>    Requires   less    physician -  time</a:t>
            </a:r>
            <a:endParaRPr lang="en-US" dirty="0"/>
          </a:p>
        </p:txBody>
      </p:sp>
    </p:spTree>
    <p:extLst>
      <p:ext uri="{BB962C8B-B14F-4D97-AF65-F5344CB8AC3E}">
        <p14:creationId xmlns:p14="http://schemas.microsoft.com/office/powerpoint/2010/main" val="2897416256"/>
      </p:ext>
    </p:extLst>
  </p:cSld>
  <p:clrMapOvr>
    <a:masterClrMapping/>
  </p:clrMapOvr>
  <p:transition spd="slow">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lstStyle/>
          <a:p>
            <a:pPr algn="ctr"/>
            <a:r>
              <a:rPr lang="en-US" b="1" dirty="0" err="1"/>
              <a:t>Benifits</a:t>
            </a:r>
            <a:r>
              <a:rPr lang="en-US" b="1" dirty="0"/>
              <a:t> Of Screening: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Improved prognosis </a:t>
            </a:r>
            <a:r>
              <a:rPr lang="en-US" dirty="0"/>
              <a:t>for some cases detected by screening.</a:t>
            </a:r>
          </a:p>
          <a:p>
            <a:pPr marL="0" indent="0">
              <a:buNone/>
            </a:pPr>
            <a:r>
              <a:rPr lang="en-US" dirty="0"/>
              <a:t>  </a:t>
            </a:r>
          </a:p>
          <a:p>
            <a:pPr marL="0" indent="0">
              <a:buNone/>
            </a:pPr>
            <a:r>
              <a:rPr lang="en-US" dirty="0">
                <a:solidFill>
                  <a:srgbClr val="FF0000"/>
                </a:solidFill>
              </a:rPr>
              <a:t>Less radical treatment </a:t>
            </a:r>
            <a:r>
              <a:rPr lang="en-US" dirty="0"/>
              <a:t>for some early cases. </a:t>
            </a:r>
          </a:p>
          <a:p>
            <a:pPr marL="0" indent="0">
              <a:buNone/>
            </a:pPr>
            <a:endParaRPr lang="en-US" dirty="0"/>
          </a:p>
          <a:p>
            <a:pPr marL="0" indent="0">
              <a:buNone/>
            </a:pPr>
            <a:r>
              <a:rPr lang="en-US" dirty="0">
                <a:solidFill>
                  <a:srgbClr val="FF0000"/>
                </a:solidFill>
              </a:rPr>
              <a:t>Reassurance</a:t>
            </a:r>
            <a:r>
              <a:rPr lang="en-US" dirty="0"/>
              <a:t> for those with </a:t>
            </a:r>
            <a:r>
              <a:rPr lang="en-US" dirty="0">
                <a:solidFill>
                  <a:srgbClr val="00B0F0"/>
                </a:solidFill>
              </a:rPr>
              <a:t>negative</a:t>
            </a:r>
            <a:r>
              <a:rPr lang="en-US" dirty="0"/>
              <a:t> test results.</a:t>
            </a:r>
          </a:p>
          <a:p>
            <a:pPr marL="0" indent="0">
              <a:buNone/>
            </a:pPr>
            <a:endParaRPr lang="en-US" dirty="0"/>
          </a:p>
          <a:p>
            <a:pPr marL="0" indent="0">
              <a:buNone/>
            </a:pPr>
            <a:r>
              <a:rPr lang="en-US" dirty="0">
                <a:solidFill>
                  <a:srgbClr val="FF0000"/>
                </a:solidFill>
              </a:rPr>
              <a:t>Increased information </a:t>
            </a:r>
            <a:r>
              <a:rPr lang="en-US" dirty="0"/>
              <a:t>on natural history of disease and benefits of treatment at early stage.</a:t>
            </a:r>
          </a:p>
          <a:p>
            <a:pPr marL="0" indent="0">
              <a:buNone/>
            </a:pPr>
            <a:endParaRPr lang="en-US" dirty="0"/>
          </a:p>
          <a:p>
            <a:pPr marL="0" indent="0">
              <a:buNone/>
            </a:pPr>
            <a:r>
              <a:rPr lang="en-US" dirty="0">
                <a:solidFill>
                  <a:srgbClr val="FF0000"/>
                </a:solidFill>
              </a:rPr>
              <a:t>economic saving </a:t>
            </a:r>
            <a:r>
              <a:rPr lang="en-US" dirty="0"/>
              <a:t>on future treatment. </a:t>
            </a:r>
          </a:p>
          <a:p>
            <a:pPr marL="0" indent="0">
              <a:buNone/>
            </a:pPr>
            <a:endParaRPr lang="en-US" dirty="0"/>
          </a:p>
        </p:txBody>
      </p:sp>
    </p:spTree>
    <p:extLst>
      <p:ext uri="{BB962C8B-B14F-4D97-AF65-F5344CB8AC3E}">
        <p14:creationId xmlns:p14="http://schemas.microsoft.com/office/powerpoint/2010/main" val="17978520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Disadvantages Of Screening:</a:t>
            </a:r>
          </a:p>
        </p:txBody>
      </p:sp>
      <p:sp>
        <p:nvSpPr>
          <p:cNvPr id="3" name="Content Placeholder 2"/>
          <p:cNvSpPr>
            <a:spLocks noGrp="1"/>
          </p:cNvSpPr>
          <p:nvPr>
            <p:ph idx="1"/>
          </p:nvPr>
        </p:nvSpPr>
        <p:spPr/>
        <p:txBody>
          <a:bodyPr/>
          <a:lstStyle/>
          <a:p>
            <a:pPr marL="0" indent="0">
              <a:buNone/>
            </a:pPr>
            <a:r>
              <a:rPr lang="en-US" dirty="0">
                <a:solidFill>
                  <a:srgbClr val="FF0000"/>
                </a:solidFill>
              </a:rPr>
              <a:t>Longer morbidity </a:t>
            </a:r>
            <a:r>
              <a:rPr lang="en-US" dirty="0"/>
              <a:t>in cases where prognosis is unaltered.</a:t>
            </a:r>
          </a:p>
          <a:p>
            <a:pPr marL="0" indent="0">
              <a:buNone/>
            </a:pPr>
            <a:endParaRPr lang="en-US" dirty="0"/>
          </a:p>
          <a:p>
            <a:pPr marL="0" indent="0">
              <a:buNone/>
            </a:pPr>
            <a:r>
              <a:rPr lang="en-US" dirty="0">
                <a:solidFill>
                  <a:srgbClr val="FF0000"/>
                </a:solidFill>
              </a:rPr>
              <a:t>False reassurance </a:t>
            </a:r>
            <a:r>
              <a:rPr lang="en-US" dirty="0"/>
              <a:t>for those with </a:t>
            </a:r>
            <a:r>
              <a:rPr lang="en-US" dirty="0">
                <a:solidFill>
                  <a:srgbClr val="00B0F0"/>
                </a:solidFill>
              </a:rPr>
              <a:t>false-negative</a:t>
            </a:r>
            <a:r>
              <a:rPr lang="en-US" dirty="0"/>
              <a:t> results.</a:t>
            </a:r>
          </a:p>
          <a:p>
            <a:pPr marL="0" indent="0">
              <a:buNone/>
            </a:pPr>
            <a:endParaRPr lang="en-US" dirty="0"/>
          </a:p>
          <a:p>
            <a:pPr marL="0" indent="0">
              <a:buNone/>
            </a:pPr>
            <a:r>
              <a:rPr lang="en-US" dirty="0">
                <a:solidFill>
                  <a:srgbClr val="FF0000"/>
                </a:solidFill>
              </a:rPr>
              <a:t>Anxiety, Unnecessary intervention</a:t>
            </a:r>
            <a:r>
              <a:rPr lang="en-US" dirty="0" smtClean="0"/>
              <a:t> </a:t>
            </a:r>
            <a:r>
              <a:rPr lang="en-US" dirty="0"/>
              <a:t>and sometimes morbidity for those with </a:t>
            </a:r>
            <a:r>
              <a:rPr lang="en-US" dirty="0">
                <a:solidFill>
                  <a:srgbClr val="FF0000"/>
                </a:solidFill>
              </a:rPr>
              <a:t>false-positive</a:t>
            </a:r>
            <a:r>
              <a:rPr lang="en-US" dirty="0"/>
              <a:t> results</a:t>
            </a:r>
            <a:r>
              <a:rPr lang="en-US"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29118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Wilson–</a:t>
            </a:r>
            <a:r>
              <a:rPr lang="en-US" b="1" dirty="0" err="1"/>
              <a:t>Jungner</a:t>
            </a:r>
            <a:r>
              <a:rPr lang="en-US" b="1" dirty="0"/>
              <a:t> criteria:</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All screening tests should meet the following criteria before they are introduced to the target population: </a:t>
            </a:r>
          </a:p>
          <a:p>
            <a:pPr marL="0" indent="0">
              <a:buNone/>
            </a:pPr>
            <a:r>
              <a:rPr lang="en-US" dirty="0"/>
              <a:t>• The condition being screened for is an </a:t>
            </a:r>
            <a:r>
              <a:rPr lang="en-US" dirty="0">
                <a:solidFill>
                  <a:srgbClr val="FF0000"/>
                </a:solidFill>
              </a:rPr>
              <a:t>important health problem </a:t>
            </a:r>
          </a:p>
          <a:p>
            <a:pPr marL="0" indent="0">
              <a:buNone/>
            </a:pPr>
            <a:endParaRPr lang="en-US" dirty="0"/>
          </a:p>
          <a:p>
            <a:pPr marL="0" indent="0">
              <a:buNone/>
            </a:pPr>
            <a:r>
              <a:rPr lang="en-US" dirty="0"/>
              <a:t>• Natural history of the condition is </a:t>
            </a:r>
            <a:r>
              <a:rPr lang="en-US" dirty="0">
                <a:solidFill>
                  <a:srgbClr val="FF0000"/>
                </a:solidFill>
              </a:rPr>
              <a:t>well understood </a:t>
            </a:r>
          </a:p>
          <a:p>
            <a:pPr marL="0" indent="0">
              <a:buNone/>
            </a:pPr>
            <a:endParaRPr lang="en-US" dirty="0"/>
          </a:p>
          <a:p>
            <a:pPr marL="0" indent="0">
              <a:buNone/>
            </a:pPr>
            <a:r>
              <a:rPr lang="en-US" dirty="0"/>
              <a:t>• There is a </a:t>
            </a:r>
            <a:r>
              <a:rPr lang="en-US" dirty="0">
                <a:solidFill>
                  <a:srgbClr val="FF0000"/>
                </a:solidFill>
              </a:rPr>
              <a:t>detectable early stage </a:t>
            </a:r>
          </a:p>
          <a:p>
            <a:pPr marL="0" indent="0">
              <a:buNone/>
            </a:pPr>
            <a:endParaRPr lang="en-US" dirty="0"/>
          </a:p>
          <a:p>
            <a:pPr marL="0" indent="0">
              <a:buNone/>
            </a:pPr>
            <a:r>
              <a:rPr lang="en-US" dirty="0"/>
              <a:t>• Treatment at early stage is of more </a:t>
            </a:r>
            <a:r>
              <a:rPr lang="en-US" dirty="0">
                <a:solidFill>
                  <a:srgbClr val="FF0000"/>
                </a:solidFill>
              </a:rPr>
              <a:t>benefit</a:t>
            </a:r>
            <a:r>
              <a:rPr lang="en-US" dirty="0"/>
              <a:t> than at late stage </a:t>
            </a:r>
          </a:p>
          <a:p>
            <a:pPr marL="0" indent="0">
              <a:buNone/>
            </a:pPr>
            <a:endParaRPr lang="en-US" dirty="0"/>
          </a:p>
          <a:p>
            <a:pPr marL="0" indent="0">
              <a:buNone/>
            </a:pPr>
            <a:r>
              <a:rPr lang="en-US" dirty="0"/>
              <a:t>• There is a </a:t>
            </a:r>
            <a:r>
              <a:rPr lang="en-US" dirty="0">
                <a:solidFill>
                  <a:srgbClr val="FF0000"/>
                </a:solidFill>
              </a:rPr>
              <a:t>suitable test </a:t>
            </a:r>
            <a:r>
              <a:rPr lang="en-US" dirty="0"/>
              <a:t>to detect early stage disease </a:t>
            </a:r>
          </a:p>
          <a:p>
            <a:endParaRPr lang="en-US" dirty="0"/>
          </a:p>
        </p:txBody>
      </p:sp>
    </p:spTree>
    <p:extLst>
      <p:ext uri="{BB962C8B-B14F-4D97-AF65-F5344CB8AC3E}">
        <p14:creationId xmlns:p14="http://schemas.microsoft.com/office/powerpoint/2010/main" val="3125187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 The </a:t>
            </a:r>
            <a:r>
              <a:rPr lang="en-US" dirty="0">
                <a:solidFill>
                  <a:srgbClr val="FF0000"/>
                </a:solidFill>
              </a:rPr>
              <a:t>test is acceptable </a:t>
            </a:r>
            <a:r>
              <a:rPr lang="en-US" dirty="0"/>
              <a:t>to the target population </a:t>
            </a:r>
          </a:p>
          <a:p>
            <a:pPr marL="0" indent="0">
              <a:buNone/>
            </a:pPr>
            <a:endParaRPr lang="en-US" dirty="0"/>
          </a:p>
          <a:p>
            <a:pPr marL="0" indent="0">
              <a:buNone/>
            </a:pPr>
            <a:r>
              <a:rPr lang="en-US" dirty="0"/>
              <a:t>• </a:t>
            </a:r>
            <a:r>
              <a:rPr lang="en-US" dirty="0">
                <a:solidFill>
                  <a:srgbClr val="FF0000"/>
                </a:solidFill>
              </a:rPr>
              <a:t>Intervals</a:t>
            </a:r>
            <a:r>
              <a:rPr lang="en-US" dirty="0"/>
              <a:t> for repeating the test have been determined </a:t>
            </a:r>
          </a:p>
          <a:p>
            <a:pPr marL="0" indent="0">
              <a:buNone/>
            </a:pPr>
            <a:endParaRPr lang="en-US" dirty="0"/>
          </a:p>
          <a:p>
            <a:pPr marL="0" indent="0">
              <a:buNone/>
            </a:pPr>
            <a:r>
              <a:rPr lang="en-US" dirty="0" smtClean="0"/>
              <a:t>• </a:t>
            </a:r>
            <a:r>
              <a:rPr lang="en-US" dirty="0">
                <a:solidFill>
                  <a:srgbClr val="FF0000"/>
                </a:solidFill>
              </a:rPr>
              <a:t>Risks</a:t>
            </a:r>
            <a:r>
              <a:rPr lang="en-US" dirty="0"/>
              <a:t>, both physical and psychological, </a:t>
            </a:r>
            <a:r>
              <a:rPr lang="en-US" dirty="0">
                <a:solidFill>
                  <a:srgbClr val="FF0000"/>
                </a:solidFill>
              </a:rPr>
              <a:t>are &lt; benefits</a:t>
            </a:r>
          </a:p>
          <a:p>
            <a:pPr marL="0" indent="0">
              <a:buNone/>
            </a:pPr>
            <a:endParaRPr lang="en-US" dirty="0"/>
          </a:p>
          <a:p>
            <a:pPr marL="0" indent="0">
              <a:buNone/>
            </a:pPr>
            <a:r>
              <a:rPr lang="en-US" dirty="0"/>
              <a:t>• </a:t>
            </a:r>
            <a:r>
              <a:rPr lang="en-US" dirty="0">
                <a:solidFill>
                  <a:srgbClr val="FF0000"/>
                </a:solidFill>
              </a:rPr>
              <a:t>Costs are worthwhile </a:t>
            </a:r>
            <a:r>
              <a:rPr lang="en-US" dirty="0"/>
              <a:t>in relation to benefits gained</a:t>
            </a:r>
          </a:p>
          <a:p>
            <a:endParaRPr lang="en-US" b="1" dirty="0"/>
          </a:p>
        </p:txBody>
      </p:sp>
    </p:spTree>
    <p:extLst>
      <p:ext uri="{BB962C8B-B14F-4D97-AF65-F5344CB8AC3E}">
        <p14:creationId xmlns:p14="http://schemas.microsoft.com/office/powerpoint/2010/main" val="18223085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47" y="106845"/>
            <a:ext cx="7886700" cy="1325563"/>
          </a:xfrm>
        </p:spPr>
        <p:txBody>
          <a:bodyPr/>
          <a:lstStyle/>
          <a:p>
            <a:pPr algn="ctr"/>
            <a:r>
              <a:rPr lang="en-US" b="1" dirty="0"/>
              <a:t>Good Screening Program </a:t>
            </a:r>
          </a:p>
        </p:txBody>
      </p:sp>
      <p:sp>
        <p:nvSpPr>
          <p:cNvPr id="4" name="TextBox 3"/>
          <p:cNvSpPr txBox="1"/>
          <p:nvPr/>
        </p:nvSpPr>
        <p:spPr>
          <a:xfrm>
            <a:off x="524147" y="1485927"/>
            <a:ext cx="3585755" cy="461665"/>
          </a:xfrm>
          <a:prstGeom prst="rect">
            <a:avLst/>
          </a:prstGeom>
          <a:noFill/>
        </p:spPr>
        <p:txBody>
          <a:bodyPr wrap="square" rtlCol="0">
            <a:spAutoFit/>
          </a:bodyPr>
          <a:lstStyle/>
          <a:p>
            <a:pPr algn="ctr"/>
            <a:r>
              <a:rPr lang="en-US" sz="2400" b="1" dirty="0">
                <a:solidFill>
                  <a:srgbClr val="FF0000"/>
                </a:solidFill>
              </a:rPr>
              <a:t>Disease</a:t>
            </a:r>
          </a:p>
        </p:txBody>
      </p:sp>
      <p:grpSp>
        <p:nvGrpSpPr>
          <p:cNvPr id="16" name="Group 15"/>
          <p:cNvGrpSpPr/>
          <p:nvPr/>
        </p:nvGrpSpPr>
        <p:grpSpPr>
          <a:xfrm>
            <a:off x="452568" y="1419498"/>
            <a:ext cx="3728914" cy="1929111"/>
            <a:chOff x="3952235" y="557335"/>
            <a:chExt cx="1705458" cy="3425760"/>
          </a:xfrm>
          <a:scene3d>
            <a:camera prst="orthographicFront"/>
            <a:lightRig rig="threePt" dir="t">
              <a:rot lat="0" lon="0" rev="7500000"/>
            </a:lightRig>
          </a:scene3d>
        </p:grpSpPr>
        <p:sp>
          <p:nvSpPr>
            <p:cNvPr id="17" name="Rectangle 16"/>
            <p:cNvSpPr/>
            <p:nvPr/>
          </p:nvSpPr>
          <p:spPr>
            <a:xfrm>
              <a:off x="3952235" y="557335"/>
              <a:ext cx="1705458" cy="3425760"/>
            </a:xfrm>
            <a:prstGeom prst="rect">
              <a:avLst/>
            </a:prstGeom>
            <a:sp3d extrusionH="190500" prstMaterial="dkEdge">
              <a:bevelT w="120650" h="38100" prst="relaxedInset"/>
              <a:bevelB w="120650" h="57150" prst="relaxedInset"/>
              <a:contourClr>
                <a:schemeClr val="bg1"/>
              </a:contourClr>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18" name="TextBox 17"/>
            <p:cNvSpPr txBox="1"/>
            <p:nvPr/>
          </p:nvSpPr>
          <p:spPr>
            <a:xfrm>
              <a:off x="3952235" y="557335"/>
              <a:ext cx="1705458" cy="342576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rtl="0">
                <a:lnSpc>
                  <a:spcPct val="90000"/>
                </a:lnSpc>
                <a:spcBef>
                  <a:spcPct val="0"/>
                </a:spcBef>
                <a:spcAft>
                  <a:spcPct val="15000"/>
                </a:spcAft>
              </a:pPr>
              <a:endParaRPr lang="ar-SA" sz="1600" kern="1200" dirty="0"/>
            </a:p>
          </p:txBody>
        </p:sp>
      </p:grpSp>
      <p:sp>
        <p:nvSpPr>
          <p:cNvPr id="19" name="TextBox 18"/>
          <p:cNvSpPr txBox="1"/>
          <p:nvPr/>
        </p:nvSpPr>
        <p:spPr>
          <a:xfrm>
            <a:off x="595726" y="2116184"/>
            <a:ext cx="3585755" cy="1477328"/>
          </a:xfrm>
          <a:prstGeom prst="rect">
            <a:avLst/>
          </a:prstGeom>
          <a:noFill/>
        </p:spPr>
        <p:txBody>
          <a:bodyPr wrap="square" rtlCol="0">
            <a:spAutoFit/>
          </a:bodyPr>
          <a:lstStyle/>
          <a:p>
            <a:r>
              <a:rPr lang="en-US" b="1" dirty="0"/>
              <a:t>Important                        Detectable at early stage</a:t>
            </a:r>
          </a:p>
          <a:p>
            <a:r>
              <a:rPr lang="en-US" b="1" dirty="0"/>
              <a:t>                          </a:t>
            </a:r>
          </a:p>
          <a:p>
            <a:r>
              <a:rPr lang="en-US" b="1" dirty="0"/>
              <a:t>Adequately understood</a:t>
            </a:r>
          </a:p>
          <a:p>
            <a:endParaRPr lang="en-US" b="1" dirty="0"/>
          </a:p>
        </p:txBody>
      </p:sp>
      <p:grpSp>
        <p:nvGrpSpPr>
          <p:cNvPr id="20" name="Group 19"/>
          <p:cNvGrpSpPr/>
          <p:nvPr/>
        </p:nvGrpSpPr>
        <p:grpSpPr>
          <a:xfrm>
            <a:off x="5009607" y="1810432"/>
            <a:ext cx="3728914" cy="1401017"/>
            <a:chOff x="3952235" y="557335"/>
            <a:chExt cx="1705458" cy="3425760"/>
          </a:xfrm>
          <a:scene3d>
            <a:camera prst="orthographicFront"/>
            <a:lightRig rig="threePt" dir="t">
              <a:rot lat="0" lon="0" rev="7500000"/>
            </a:lightRig>
          </a:scene3d>
        </p:grpSpPr>
        <p:sp>
          <p:nvSpPr>
            <p:cNvPr id="21" name="Rectangle 20"/>
            <p:cNvSpPr/>
            <p:nvPr/>
          </p:nvSpPr>
          <p:spPr>
            <a:xfrm>
              <a:off x="3952235" y="557335"/>
              <a:ext cx="1705458" cy="3425760"/>
            </a:xfrm>
            <a:prstGeom prst="rect">
              <a:avLst/>
            </a:prstGeom>
            <a:sp3d extrusionH="190500" prstMaterial="dkEdge">
              <a:bevelT w="120650" h="38100" prst="relaxedInset"/>
              <a:bevelB w="120650" h="57150" prst="relaxedInset"/>
              <a:contourClr>
                <a:schemeClr val="bg1"/>
              </a:contourClr>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22" name="TextBox 21"/>
            <p:cNvSpPr txBox="1"/>
            <p:nvPr/>
          </p:nvSpPr>
          <p:spPr>
            <a:xfrm>
              <a:off x="3952235" y="557335"/>
              <a:ext cx="1705458" cy="342576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rtl="0">
                <a:lnSpc>
                  <a:spcPct val="90000"/>
                </a:lnSpc>
                <a:spcBef>
                  <a:spcPct val="0"/>
                </a:spcBef>
                <a:spcAft>
                  <a:spcPct val="15000"/>
                </a:spcAft>
              </a:pPr>
              <a:endParaRPr lang="ar-SA" sz="1600" kern="1200" dirty="0"/>
            </a:p>
          </p:txBody>
        </p:sp>
      </p:grpSp>
      <p:sp>
        <p:nvSpPr>
          <p:cNvPr id="23" name="TextBox 22"/>
          <p:cNvSpPr txBox="1"/>
          <p:nvPr/>
        </p:nvSpPr>
        <p:spPr>
          <a:xfrm>
            <a:off x="4982112" y="1833831"/>
            <a:ext cx="3728914" cy="1354217"/>
          </a:xfrm>
          <a:prstGeom prst="rect">
            <a:avLst/>
          </a:prstGeom>
          <a:noFill/>
        </p:spPr>
        <p:txBody>
          <a:bodyPr wrap="square" rtlCol="0">
            <a:spAutoFit/>
          </a:bodyPr>
          <a:lstStyle/>
          <a:p>
            <a:r>
              <a:rPr lang="en-US" sz="2400" b="1" dirty="0"/>
              <a:t>                               </a:t>
            </a:r>
            <a:r>
              <a:rPr lang="en-US" sz="2800" b="1" dirty="0">
                <a:solidFill>
                  <a:srgbClr val="FF0000"/>
                </a:solidFill>
              </a:rPr>
              <a:t>Test</a:t>
            </a:r>
            <a:endParaRPr lang="en-US" sz="2400" b="1" dirty="0">
              <a:solidFill>
                <a:srgbClr val="FF0000"/>
              </a:solidFill>
            </a:endParaRPr>
          </a:p>
          <a:p>
            <a:r>
              <a:rPr lang="en-US" b="1" dirty="0"/>
              <a:t>                      Suitable </a:t>
            </a:r>
          </a:p>
          <a:p>
            <a:r>
              <a:rPr lang="en-US" b="1" dirty="0"/>
              <a:t>                                                   Acceptable</a:t>
            </a:r>
          </a:p>
        </p:txBody>
      </p:sp>
      <p:sp>
        <p:nvSpPr>
          <p:cNvPr id="24" name="TextBox 23"/>
          <p:cNvSpPr txBox="1"/>
          <p:nvPr/>
        </p:nvSpPr>
        <p:spPr>
          <a:xfrm>
            <a:off x="2135777" y="1556833"/>
            <a:ext cx="1672046" cy="523220"/>
          </a:xfrm>
          <a:prstGeom prst="rect">
            <a:avLst/>
          </a:prstGeom>
          <a:noFill/>
        </p:spPr>
        <p:txBody>
          <a:bodyPr wrap="square" rtlCol="0">
            <a:spAutoFit/>
          </a:bodyPr>
          <a:lstStyle/>
          <a:p>
            <a:r>
              <a:rPr lang="en-US" sz="2800" b="1" dirty="0">
                <a:solidFill>
                  <a:srgbClr val="FF0000"/>
                </a:solidFill>
              </a:rPr>
              <a:t> Disease</a:t>
            </a:r>
            <a:endParaRPr lang="en-US" b="1" dirty="0">
              <a:solidFill>
                <a:srgbClr val="FF0000"/>
              </a:solidFill>
            </a:endParaRPr>
          </a:p>
        </p:txBody>
      </p:sp>
      <p:grpSp>
        <p:nvGrpSpPr>
          <p:cNvPr id="25" name="Group 24"/>
          <p:cNvGrpSpPr/>
          <p:nvPr/>
        </p:nvGrpSpPr>
        <p:grpSpPr>
          <a:xfrm>
            <a:off x="2203541" y="4000288"/>
            <a:ext cx="3955880" cy="1540526"/>
            <a:chOff x="3952235" y="557335"/>
            <a:chExt cx="1705458" cy="3425760"/>
          </a:xfrm>
          <a:scene3d>
            <a:camera prst="orthographicFront"/>
            <a:lightRig rig="threePt" dir="t">
              <a:rot lat="0" lon="0" rev="7500000"/>
            </a:lightRig>
          </a:scene3d>
        </p:grpSpPr>
        <p:sp>
          <p:nvSpPr>
            <p:cNvPr id="26" name="Rectangle 25"/>
            <p:cNvSpPr/>
            <p:nvPr/>
          </p:nvSpPr>
          <p:spPr>
            <a:xfrm>
              <a:off x="3952235" y="557335"/>
              <a:ext cx="1705458" cy="3425760"/>
            </a:xfrm>
            <a:prstGeom prst="rect">
              <a:avLst/>
            </a:prstGeom>
            <a:sp3d extrusionH="190500" prstMaterial="dkEdge">
              <a:bevelT w="120650" h="38100" prst="relaxedInset"/>
              <a:bevelB w="120650" h="57150" prst="relaxedInset"/>
              <a:contourClr>
                <a:schemeClr val="bg1"/>
              </a:contourClr>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27" name="TextBox 26"/>
            <p:cNvSpPr txBox="1"/>
            <p:nvPr/>
          </p:nvSpPr>
          <p:spPr>
            <a:xfrm>
              <a:off x="3952235" y="557335"/>
              <a:ext cx="1705458" cy="342576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rtl="0">
                <a:lnSpc>
                  <a:spcPct val="90000"/>
                </a:lnSpc>
                <a:spcBef>
                  <a:spcPct val="0"/>
                </a:spcBef>
                <a:spcAft>
                  <a:spcPct val="15000"/>
                </a:spcAft>
              </a:pPr>
              <a:endParaRPr lang="ar-SA" sz="1600" kern="1200" dirty="0"/>
            </a:p>
          </p:txBody>
        </p:sp>
      </p:grpSp>
      <p:sp>
        <p:nvSpPr>
          <p:cNvPr id="28" name="TextBox 27"/>
          <p:cNvSpPr txBox="1"/>
          <p:nvPr/>
        </p:nvSpPr>
        <p:spPr>
          <a:xfrm>
            <a:off x="2317025" y="4000289"/>
            <a:ext cx="3762102" cy="1354217"/>
          </a:xfrm>
          <a:prstGeom prst="rect">
            <a:avLst/>
          </a:prstGeom>
          <a:noFill/>
        </p:spPr>
        <p:txBody>
          <a:bodyPr wrap="square" rtlCol="0">
            <a:spAutoFit/>
          </a:bodyPr>
          <a:lstStyle/>
          <a:p>
            <a:r>
              <a:rPr lang="en-US" dirty="0"/>
              <a:t>                                                </a:t>
            </a:r>
            <a:r>
              <a:rPr lang="en-US" sz="2400" b="1" dirty="0">
                <a:solidFill>
                  <a:srgbClr val="FF0000"/>
                </a:solidFill>
              </a:rPr>
              <a:t>Treatment</a:t>
            </a:r>
          </a:p>
          <a:p>
            <a:r>
              <a:rPr lang="en-US" sz="2000" b="1" dirty="0"/>
              <a:t>Accepted  </a:t>
            </a:r>
          </a:p>
          <a:p>
            <a:r>
              <a:rPr lang="en-US" sz="2000" b="1" dirty="0"/>
              <a:t>Available</a:t>
            </a:r>
            <a:endParaRPr lang="en-US" b="1" dirty="0"/>
          </a:p>
        </p:txBody>
      </p:sp>
      <p:sp>
        <p:nvSpPr>
          <p:cNvPr id="30" name="TextBox 29"/>
          <p:cNvSpPr txBox="1"/>
          <p:nvPr/>
        </p:nvSpPr>
        <p:spPr>
          <a:xfrm>
            <a:off x="3962400" y="4231942"/>
            <a:ext cx="2246811" cy="1077218"/>
          </a:xfrm>
          <a:prstGeom prst="rect">
            <a:avLst/>
          </a:prstGeom>
          <a:noFill/>
        </p:spPr>
        <p:txBody>
          <a:bodyPr wrap="square" rtlCol="0">
            <a:spAutoFit/>
          </a:bodyPr>
          <a:lstStyle/>
          <a:p>
            <a:pPr algn="ctr"/>
            <a:r>
              <a:rPr lang="en-US" sz="3200" b="1" dirty="0">
                <a:solidFill>
                  <a:srgbClr val="FF0000"/>
                </a:solidFill>
              </a:rPr>
              <a:t>Cost-Efficient</a:t>
            </a:r>
          </a:p>
        </p:txBody>
      </p:sp>
    </p:spTree>
    <p:extLst>
      <p:ext uri="{BB962C8B-B14F-4D97-AF65-F5344CB8AC3E}">
        <p14:creationId xmlns:p14="http://schemas.microsoft.com/office/powerpoint/2010/main" val="41919748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b="1" dirty="0"/>
          </a:p>
          <a:p>
            <a:pPr marL="0" indent="0" algn="ctr">
              <a:buNone/>
            </a:pPr>
            <a:r>
              <a:rPr lang="en-US" sz="3200" b="1" dirty="0"/>
              <a:t>What are common conditions or diseases</a:t>
            </a:r>
          </a:p>
          <a:p>
            <a:pPr marL="0" indent="0" algn="ctr">
              <a:buNone/>
            </a:pPr>
            <a:endParaRPr lang="en-US" sz="3200" dirty="0"/>
          </a:p>
          <a:p>
            <a:pPr marL="0" indent="0" algn="ctr">
              <a:buNone/>
            </a:pPr>
            <a:r>
              <a:rPr lang="en-US" sz="3200" b="1" dirty="0"/>
              <a:t>Where we can apply screening &amp; Preventive?</a:t>
            </a:r>
          </a:p>
          <a:p>
            <a:endParaRPr lang="en-US" dirty="0"/>
          </a:p>
        </p:txBody>
      </p:sp>
    </p:spTree>
    <p:extLst>
      <p:ext uri="{BB962C8B-B14F-4D97-AF65-F5344CB8AC3E}">
        <p14:creationId xmlns:p14="http://schemas.microsoft.com/office/powerpoint/2010/main" val="2985696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2"/>
          <a:stretch>
            <a:fillRect/>
          </a:stretch>
        </p:blipFill>
        <p:spPr>
          <a:xfrm>
            <a:off x="0" y="0"/>
            <a:ext cx="4241975" cy="6858000"/>
          </a:xfrm>
        </p:spPr>
      </p:pic>
      <p:sp>
        <p:nvSpPr>
          <p:cNvPr id="9" name="Content Placeholder 8"/>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4241975" y="0"/>
            <a:ext cx="4902025" cy="6858000"/>
          </a:xfrm>
          <a:prstGeom prst="rect">
            <a:avLst/>
          </a:prstGeom>
        </p:spPr>
      </p:pic>
    </p:spTree>
    <p:extLst>
      <p:ext uri="{BB962C8B-B14F-4D97-AF65-F5344CB8AC3E}">
        <p14:creationId xmlns:p14="http://schemas.microsoft.com/office/powerpoint/2010/main" val="4068232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5954"/>
            <a:ext cx="7886700" cy="4801009"/>
          </a:xfrm>
        </p:spPr>
        <p:txBody>
          <a:bodyPr/>
          <a:lstStyle/>
          <a:p>
            <a:r>
              <a:rPr lang="en-US" dirty="0"/>
              <a:t>Developmental surveillance</a:t>
            </a:r>
          </a:p>
          <a:p>
            <a:r>
              <a:rPr lang="en-US" dirty="0"/>
              <a:t>Hypertension</a:t>
            </a:r>
          </a:p>
          <a:p>
            <a:r>
              <a:rPr lang="en-US" dirty="0"/>
              <a:t>Diabetes Mellitus</a:t>
            </a:r>
          </a:p>
          <a:p>
            <a:r>
              <a:rPr lang="en-US" dirty="0"/>
              <a:t>Colon cancer</a:t>
            </a:r>
          </a:p>
          <a:p>
            <a:r>
              <a:rPr lang="en-US" dirty="0"/>
              <a:t>Breast cancer</a:t>
            </a:r>
          </a:p>
          <a:p>
            <a:r>
              <a:rPr lang="en-US" dirty="0"/>
              <a:t>Prostate Cancer </a:t>
            </a:r>
          </a:p>
          <a:p>
            <a:r>
              <a:rPr lang="en-US" dirty="0"/>
              <a:t>Cervical cancer</a:t>
            </a:r>
          </a:p>
          <a:p>
            <a:r>
              <a:rPr lang="en-US" dirty="0"/>
              <a:t> CVD risk assessment</a:t>
            </a:r>
          </a:p>
        </p:txBody>
      </p:sp>
    </p:spTree>
    <p:extLst>
      <p:ext uri="{BB962C8B-B14F-4D97-AF65-F5344CB8AC3E}">
        <p14:creationId xmlns:p14="http://schemas.microsoft.com/office/powerpoint/2010/main" val="1548566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400299"/>
            <a:ext cx="7886700" cy="4351338"/>
          </a:xfrm>
        </p:spPr>
        <p:txBody>
          <a:bodyPr/>
          <a:lstStyle/>
          <a:p>
            <a:pPr>
              <a:buFont typeface="Wingdings" pitchFamily="2" charset="2"/>
              <a:buChar char="q"/>
            </a:pPr>
            <a:r>
              <a:rPr lang="en-US" dirty="0"/>
              <a:t>Primary prevention aims </a:t>
            </a:r>
            <a:r>
              <a:rPr lang="en-US" b="1" u="sng" dirty="0"/>
              <a:t>to prevent disease or injury </a:t>
            </a:r>
            <a:r>
              <a:rPr lang="en-US" dirty="0">
                <a:solidFill>
                  <a:srgbClr val="FF0000"/>
                </a:solidFill>
              </a:rPr>
              <a:t>before</a:t>
            </a:r>
            <a:r>
              <a:rPr lang="en-US" dirty="0"/>
              <a:t> it ever occurs.</a:t>
            </a:r>
          </a:p>
          <a:p>
            <a:pPr>
              <a:buFont typeface="Wingdings" pitchFamily="2" charset="2"/>
              <a:buChar char="q"/>
            </a:pPr>
            <a:r>
              <a:rPr lang="en-US" dirty="0"/>
              <a:t> This is done by preventing </a:t>
            </a:r>
            <a:r>
              <a:rPr lang="en-US" b="1" u="sng" dirty="0"/>
              <a:t>exposures to hazards </a:t>
            </a:r>
            <a:r>
              <a:rPr lang="en-US" dirty="0"/>
              <a:t>that cause disease or injury,</a:t>
            </a:r>
          </a:p>
          <a:p>
            <a:pPr>
              <a:buFont typeface="Wingdings" pitchFamily="2" charset="2"/>
              <a:buChar char="q"/>
            </a:pPr>
            <a:r>
              <a:rPr lang="en-US" dirty="0"/>
              <a:t> altering </a:t>
            </a:r>
            <a:r>
              <a:rPr lang="en-US" b="1" u="sng" dirty="0"/>
              <a:t>unhealthy or unsafe behaviors </a:t>
            </a:r>
            <a:r>
              <a:rPr lang="en-US" dirty="0"/>
              <a:t>that can lead to disease or injury, and</a:t>
            </a:r>
          </a:p>
          <a:p>
            <a:pPr>
              <a:buFont typeface="Wingdings" pitchFamily="2" charset="2"/>
              <a:buChar char="q"/>
            </a:pPr>
            <a:r>
              <a:rPr lang="en-US" dirty="0"/>
              <a:t> </a:t>
            </a:r>
            <a:r>
              <a:rPr lang="en-US" b="1" u="sng" dirty="0"/>
              <a:t>increasing resistance </a:t>
            </a:r>
            <a:r>
              <a:rPr lang="en-US" dirty="0"/>
              <a:t>to disease or injury </a:t>
            </a:r>
            <a:r>
              <a:rPr lang="en-US" dirty="0">
                <a:solidFill>
                  <a:srgbClr val="FF0000"/>
                </a:solidFill>
              </a:rPr>
              <a:t>WHENEVER</a:t>
            </a:r>
            <a:r>
              <a:rPr lang="en-US" dirty="0"/>
              <a:t>  exposure occur.</a:t>
            </a:r>
          </a:p>
        </p:txBody>
      </p:sp>
      <p:pic>
        <p:nvPicPr>
          <p:cNvPr id="2050" name="Picture 2" descr="C:\Users\SONY\Desktop\Seminar\Blog_nurse_taking_bloodpress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8300" cy="20047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02945"/>
            <a:ext cx="3352800" cy="6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t>Primary prevention </a:t>
            </a:r>
            <a:endParaRPr lang="ar-SA" sz="2000" b="1" dirty="0"/>
          </a:p>
        </p:txBody>
      </p:sp>
    </p:spTree>
    <p:extLst>
      <p:ext uri="{BB962C8B-B14F-4D97-AF65-F5344CB8AC3E}">
        <p14:creationId xmlns:p14="http://schemas.microsoft.com/office/powerpoint/2010/main" val="3931296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6000" dirty="0"/>
          </a:p>
          <a:p>
            <a:pPr marL="0" indent="0" algn="ctr">
              <a:buNone/>
            </a:pPr>
            <a:r>
              <a:rPr lang="en-US" sz="6000" b="1" dirty="0"/>
              <a:t>Colorectal Cancer</a:t>
            </a:r>
          </a:p>
        </p:txBody>
      </p:sp>
    </p:spTree>
    <p:extLst>
      <p:ext uri="{BB962C8B-B14F-4D97-AF65-F5344CB8AC3E}">
        <p14:creationId xmlns:p14="http://schemas.microsoft.com/office/powerpoint/2010/main" val="12536337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48641"/>
            <a:ext cx="7886700" cy="5628323"/>
          </a:xfrm>
        </p:spPr>
        <p:txBody>
          <a:bodyPr>
            <a:normAutofit lnSpcReduction="10000"/>
          </a:bodyPr>
          <a:lstStyle/>
          <a:p>
            <a:r>
              <a:rPr lang="en-US" dirty="0"/>
              <a:t>Most common cancer in Saudi males and 3</a:t>
            </a:r>
            <a:r>
              <a:rPr lang="en-US" baseline="30000" dirty="0"/>
              <a:t>rd</a:t>
            </a:r>
            <a:r>
              <a:rPr lang="en-US" dirty="0"/>
              <a:t> in Saudi females.</a:t>
            </a:r>
          </a:p>
          <a:p>
            <a:endParaRPr lang="en-US" dirty="0"/>
          </a:p>
          <a:p>
            <a:r>
              <a:rPr lang="en-US" dirty="0"/>
              <a:t>25-30% of patients present with distant metastasis</a:t>
            </a:r>
          </a:p>
          <a:p>
            <a:r>
              <a:rPr lang="en-US" dirty="0"/>
              <a:t>Low survival rates due to late diagnosis </a:t>
            </a:r>
          </a:p>
          <a:p>
            <a:endParaRPr lang="en-US" dirty="0"/>
          </a:p>
          <a:p>
            <a:r>
              <a:rPr lang="en-US" dirty="0"/>
              <a:t>It’s an </a:t>
            </a:r>
            <a:r>
              <a:rPr lang="en-US" dirty="0">
                <a:solidFill>
                  <a:srgbClr val="FF0000"/>
                </a:solidFill>
              </a:rPr>
              <a:t>important health problem</a:t>
            </a:r>
            <a:r>
              <a:rPr lang="en-US" dirty="0"/>
              <a:t>, where early diagnosis is critical.</a:t>
            </a:r>
          </a:p>
          <a:p>
            <a:endParaRPr lang="en-US" dirty="0"/>
          </a:p>
          <a:p>
            <a:pPr marL="0" indent="0">
              <a:buNone/>
            </a:pPr>
            <a:r>
              <a:rPr lang="en-US" b="1" dirty="0"/>
              <a:t> fecal occult blood tests (FOBT):</a:t>
            </a:r>
          </a:p>
          <a:p>
            <a:pPr marL="0" indent="0">
              <a:buNone/>
            </a:pPr>
            <a:r>
              <a:rPr lang="en-US" dirty="0">
                <a:solidFill>
                  <a:srgbClr val="FF0000"/>
                </a:solidFill>
              </a:rPr>
              <a:t>     Simple                                    Acceptable                                    Cheap             </a:t>
            </a:r>
          </a:p>
          <a:p>
            <a:pPr marL="0" indent="0">
              <a:buNone/>
            </a:pPr>
            <a:r>
              <a:rPr lang="en-US" dirty="0">
                <a:solidFill>
                  <a:srgbClr val="FF0000"/>
                </a:solidFill>
              </a:rPr>
              <a:t>                        Beneficial                                          Cost-Effective    </a:t>
            </a:r>
          </a:p>
          <a:p>
            <a:pPr marL="0" indent="0">
              <a:buNone/>
            </a:pPr>
            <a:r>
              <a:rPr lang="en-US" dirty="0">
                <a:solidFill>
                  <a:srgbClr val="FF0000"/>
                </a:solidFill>
              </a:rPr>
              <a:t>                                                          Safe           </a:t>
            </a:r>
          </a:p>
          <a:p>
            <a:pPr marL="0" indent="0">
              <a:buNone/>
            </a:pPr>
            <a:endParaRPr lang="en-US" dirty="0"/>
          </a:p>
        </p:txBody>
      </p:sp>
    </p:spTree>
    <p:extLst>
      <p:ext uri="{BB962C8B-B14F-4D97-AF65-F5344CB8AC3E}">
        <p14:creationId xmlns:p14="http://schemas.microsoft.com/office/powerpoint/2010/main" val="10074020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a:solidFill>
                <a:schemeClr val="accent1">
                  <a:lumMod val="50000"/>
                </a:schemeClr>
              </a:solidFill>
            </a:endParaRPr>
          </a:p>
          <a:p>
            <a:pPr marL="0" indent="0" algn="ctr">
              <a:buNone/>
            </a:pPr>
            <a:endParaRPr lang="en-US" dirty="0">
              <a:solidFill>
                <a:schemeClr val="accent1">
                  <a:lumMod val="50000"/>
                </a:schemeClr>
              </a:solidFill>
            </a:endParaRPr>
          </a:p>
          <a:p>
            <a:pPr marL="0" indent="0" algn="ctr">
              <a:buNone/>
            </a:pPr>
            <a:r>
              <a:rPr lang="en-US" sz="5400" b="1" dirty="0">
                <a:solidFill>
                  <a:schemeClr val="tx1">
                    <a:lumMod val="95000"/>
                  </a:schemeClr>
                </a:solidFill>
              </a:rPr>
              <a:t>Breast Cancer</a:t>
            </a:r>
          </a:p>
        </p:txBody>
      </p:sp>
    </p:spTree>
    <p:extLst>
      <p:ext uri="{BB962C8B-B14F-4D97-AF65-F5344CB8AC3E}">
        <p14:creationId xmlns:p14="http://schemas.microsoft.com/office/powerpoint/2010/main" val="40762832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44137"/>
            <a:ext cx="7886700" cy="5828620"/>
          </a:xfrm>
        </p:spPr>
        <p:txBody>
          <a:bodyPr>
            <a:normAutofit/>
          </a:bodyPr>
          <a:lstStyle/>
          <a:p>
            <a:r>
              <a:rPr lang="en-US" dirty="0"/>
              <a:t>The major form of Cancer among women </a:t>
            </a:r>
          </a:p>
          <a:p>
            <a:endParaRPr lang="en-US" dirty="0"/>
          </a:p>
          <a:p>
            <a:r>
              <a:rPr lang="en-US" dirty="0"/>
              <a:t>Among 20% of female cancer deaths , it is the most common cause of death in women aged 35-54.</a:t>
            </a:r>
          </a:p>
          <a:p>
            <a:endParaRPr lang="en-US" dirty="0"/>
          </a:p>
          <a:p>
            <a:r>
              <a:rPr lang="en-US" dirty="0"/>
              <a:t>It’s an </a:t>
            </a:r>
            <a:r>
              <a:rPr lang="en-US" dirty="0">
                <a:solidFill>
                  <a:srgbClr val="FF0000"/>
                </a:solidFill>
              </a:rPr>
              <a:t>important health problem</a:t>
            </a:r>
            <a:r>
              <a:rPr lang="en-US" dirty="0"/>
              <a:t>, where early diagnosis is critical.</a:t>
            </a:r>
          </a:p>
          <a:p>
            <a:endParaRPr lang="en-US" dirty="0"/>
          </a:p>
          <a:p>
            <a:pPr marL="0" indent="0">
              <a:buNone/>
            </a:pPr>
            <a:r>
              <a:rPr lang="en-US" dirty="0"/>
              <a:t> </a:t>
            </a:r>
            <a:r>
              <a:rPr lang="en-US" b="1" dirty="0"/>
              <a:t>Mammography:</a:t>
            </a:r>
          </a:p>
          <a:p>
            <a:pPr marL="0" indent="0">
              <a:buNone/>
            </a:pPr>
            <a:r>
              <a:rPr lang="en-US" dirty="0">
                <a:solidFill>
                  <a:srgbClr val="FF0000"/>
                </a:solidFill>
              </a:rPr>
              <a:t>Simple                                    Acceptable                                    Cheap             </a:t>
            </a:r>
          </a:p>
          <a:p>
            <a:pPr marL="0" indent="0">
              <a:buNone/>
            </a:pPr>
            <a:r>
              <a:rPr lang="en-US" dirty="0">
                <a:solidFill>
                  <a:srgbClr val="FF0000"/>
                </a:solidFill>
              </a:rPr>
              <a:t>                        Beneficial                                          Cost-Effective    </a:t>
            </a:r>
          </a:p>
          <a:p>
            <a:pPr marL="0" indent="0">
              <a:buNone/>
            </a:pPr>
            <a:endParaRPr lang="en-US" b="1" dirty="0"/>
          </a:p>
        </p:txBody>
      </p:sp>
    </p:spTree>
    <p:extLst>
      <p:ext uri="{BB962C8B-B14F-4D97-AF65-F5344CB8AC3E}">
        <p14:creationId xmlns:p14="http://schemas.microsoft.com/office/powerpoint/2010/main" val="2989633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2052047"/>
            <a:ext cx="7886700" cy="4351338"/>
          </a:xfrm>
        </p:spPr>
        <p:txBody>
          <a:bodyPr/>
          <a:lstStyle/>
          <a:p>
            <a:pPr marL="0" indent="0" algn="ctr">
              <a:buNone/>
            </a:pPr>
            <a:endParaRPr lang="en-US" sz="4400" b="1" dirty="0">
              <a:solidFill>
                <a:schemeClr val="accent1">
                  <a:lumMod val="50000"/>
                </a:schemeClr>
              </a:solidFill>
            </a:endParaRPr>
          </a:p>
          <a:p>
            <a:pPr marL="0" indent="0" algn="ctr">
              <a:buNone/>
            </a:pPr>
            <a:r>
              <a:rPr lang="en-US" sz="5400" b="1" dirty="0">
                <a:solidFill>
                  <a:schemeClr val="tx1">
                    <a:lumMod val="95000"/>
                  </a:schemeClr>
                </a:solidFill>
              </a:rPr>
              <a:t>Hypertension</a:t>
            </a:r>
          </a:p>
          <a:p>
            <a:endParaRPr lang="en-US" dirty="0"/>
          </a:p>
        </p:txBody>
      </p:sp>
    </p:spTree>
    <p:extLst>
      <p:ext uri="{BB962C8B-B14F-4D97-AF65-F5344CB8AC3E}">
        <p14:creationId xmlns:p14="http://schemas.microsoft.com/office/powerpoint/2010/main" val="10148982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13509"/>
            <a:ext cx="7886700" cy="5863454"/>
          </a:xfrm>
        </p:spPr>
        <p:txBody>
          <a:bodyPr>
            <a:normAutofit/>
          </a:bodyPr>
          <a:lstStyle/>
          <a:p>
            <a:endParaRPr lang="en-US" dirty="0"/>
          </a:p>
          <a:p>
            <a:endParaRPr lang="en-US" dirty="0"/>
          </a:p>
          <a:p>
            <a:r>
              <a:rPr lang="en-US" dirty="0"/>
              <a:t> </a:t>
            </a:r>
            <a:r>
              <a:rPr lang="en-US" sz="3200" dirty="0"/>
              <a:t>Common</a:t>
            </a:r>
          </a:p>
          <a:p>
            <a:endParaRPr lang="en-US" sz="3200" dirty="0"/>
          </a:p>
          <a:p>
            <a:r>
              <a:rPr lang="en-US" sz="3200" dirty="0"/>
              <a:t>Usually asymptomatic.</a:t>
            </a:r>
          </a:p>
          <a:p>
            <a:r>
              <a:rPr lang="en-US" sz="3200" dirty="0"/>
              <a:t>Dangerous itself, but also a risk factor for </a:t>
            </a:r>
            <a:r>
              <a:rPr lang="en-US" sz="3200" dirty="0" smtClean="0"/>
              <a:t>CVD</a:t>
            </a:r>
            <a:endParaRPr lang="en-US" sz="3200" dirty="0"/>
          </a:p>
          <a:p>
            <a:r>
              <a:rPr lang="en-US" sz="3200" dirty="0"/>
              <a:t> Usually found during routine BP screening or incidentally.</a:t>
            </a:r>
          </a:p>
        </p:txBody>
      </p:sp>
    </p:spTree>
    <p:extLst>
      <p:ext uri="{BB962C8B-B14F-4D97-AF65-F5344CB8AC3E}">
        <p14:creationId xmlns:p14="http://schemas.microsoft.com/office/powerpoint/2010/main" val="13520258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pic>
        <p:nvPicPr>
          <p:cNvPr id="4" name="Content Placeholder 3"/>
          <p:cNvPicPr>
            <a:picLocks noGrp="1" noChangeAspect="1"/>
          </p:cNvPicPr>
          <p:nvPr>
            <p:ph idx="1"/>
          </p:nvPr>
        </p:nvPicPr>
        <p:blipFill>
          <a:blip r:embed="rId2"/>
          <a:stretch>
            <a:fillRect/>
          </a:stretch>
        </p:blipFill>
        <p:spPr>
          <a:xfrm>
            <a:off x="1551575" y="2052638"/>
            <a:ext cx="5262976" cy="4195762"/>
          </a:xfrm>
          <a:prstGeom prst="rect">
            <a:avLst/>
          </a:prstGeom>
        </p:spPr>
      </p:pic>
    </p:spTree>
    <p:extLst>
      <p:ext uri="{BB962C8B-B14F-4D97-AF65-F5344CB8AC3E}">
        <p14:creationId xmlns:p14="http://schemas.microsoft.com/office/powerpoint/2010/main" val="30315744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 </a:t>
            </a:r>
            <a:r>
              <a:rPr lang="en-US" dirty="0"/>
              <a:t/>
            </a:r>
            <a:br>
              <a:rPr lang="en-US" dirty="0"/>
            </a:b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23971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 </a:t>
            </a:r>
            <a:endParaRPr lang="en-US" dirty="0"/>
          </a:p>
        </p:txBody>
      </p:sp>
      <p:sp>
        <p:nvSpPr>
          <p:cNvPr id="3" name="Content Placeholder 2"/>
          <p:cNvSpPr>
            <a:spLocks noGrp="1"/>
          </p:cNvSpPr>
          <p:nvPr>
            <p:ph idx="1"/>
          </p:nvPr>
        </p:nvSpPr>
        <p:spPr>
          <a:xfrm>
            <a:off x="1043492" y="2323652"/>
            <a:ext cx="7338508" cy="3508977"/>
          </a:xfrm>
        </p:spPr>
        <p:txBody>
          <a:bodyPr>
            <a:normAutofit fontScale="85000" lnSpcReduction="20000"/>
          </a:bodyPr>
          <a:lstStyle/>
          <a:p>
            <a:r>
              <a:rPr lang="en-US" dirty="0">
                <a:hlinkClick r:id="rId2"/>
              </a:rPr>
              <a:t>http://www.med.uottawa.ca/sim/data/Screening_e.htm</a:t>
            </a:r>
            <a:endParaRPr lang="en-US" dirty="0"/>
          </a:p>
          <a:p>
            <a:r>
              <a:rPr lang="en-US" dirty="0">
                <a:hlinkClick r:id="rId3"/>
              </a:rPr>
              <a:t>https://www.betterhealth.vic.gov.au/health/conditionsandtreatments/cancer-screening</a:t>
            </a:r>
            <a:endParaRPr lang="en-US" dirty="0"/>
          </a:p>
          <a:p>
            <a:pPr lvl="0"/>
            <a:r>
              <a:rPr lang="en-US" dirty="0">
                <a:hlinkClick r:id="rId4"/>
              </a:rPr>
              <a:t>http://www.interesjournals.org/full-articles/colorectal-cancer-in-saudi-arabia-moving-collectively-forward-to-reduce-the-risks.pdf?view=inline</a:t>
            </a:r>
            <a:endParaRPr lang="en-US" dirty="0"/>
          </a:p>
          <a:p>
            <a:pPr lvl="0"/>
            <a:r>
              <a:rPr lang="en-US" dirty="0"/>
              <a:t>Oxford Hand Book Of General Practice 4TH Edition</a:t>
            </a:r>
          </a:p>
          <a:p>
            <a:pPr lvl="0"/>
            <a:r>
              <a:rPr lang="en-US" dirty="0">
                <a:hlinkClick r:id="rId5"/>
              </a:rPr>
              <a:t>https://www.cancer.gov/types/colorectal/screening-fact-sheet</a:t>
            </a:r>
            <a:endParaRPr lang="en-US" dirty="0"/>
          </a:p>
          <a:p>
            <a:pPr lvl="0"/>
            <a:r>
              <a:rPr lang="en-US" dirty="0">
                <a:hlinkClick r:id="rId6"/>
              </a:rPr>
              <a:t>http://www.colorectal-cancer.ca/en/screening/fobt-and-fit/</a:t>
            </a:r>
            <a:r>
              <a:rPr lang="en-US" dirty="0"/>
              <a:t> </a:t>
            </a:r>
            <a:endParaRPr lang="ar-SA" dirty="0"/>
          </a:p>
          <a:p>
            <a:pPr lvl="0"/>
            <a:r>
              <a:rPr lang="en-US" dirty="0">
                <a:hlinkClick r:id="rId7"/>
              </a:rPr>
              <a:t>http://phprimer.afmc.ca/Part1-TheoryThinkingAboutHealth/Chapter4BasicConceptsInPreventionSurveillanceAndHealthPromotion/Thestagesofprevention</a:t>
            </a:r>
            <a:r>
              <a:rPr lang="ar-SA" dirty="0"/>
              <a:t> </a:t>
            </a:r>
          </a:p>
          <a:p>
            <a:pPr lvl="0"/>
            <a:endParaRPr lang="en-US" dirty="0"/>
          </a:p>
        </p:txBody>
      </p:sp>
    </p:spTree>
    <p:extLst>
      <p:ext uri="{BB962C8B-B14F-4D97-AF65-F5344CB8AC3E}">
        <p14:creationId xmlns:p14="http://schemas.microsoft.com/office/powerpoint/2010/main" val="3569166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Examples of Primary Prevention </a:t>
            </a:r>
            <a:endParaRPr lang="en-US" dirty="0"/>
          </a:p>
        </p:txBody>
      </p:sp>
      <p:sp>
        <p:nvSpPr>
          <p:cNvPr id="3" name="Content Placeholder 2"/>
          <p:cNvSpPr>
            <a:spLocks noGrp="1"/>
          </p:cNvSpPr>
          <p:nvPr>
            <p:ph idx="1"/>
          </p:nvPr>
        </p:nvSpPr>
        <p:spPr/>
        <p:txBody>
          <a:bodyPr>
            <a:normAutofit/>
          </a:bodyPr>
          <a:lstStyle/>
          <a:p>
            <a:r>
              <a:rPr lang="en-US" sz="2400" dirty="0"/>
              <a:t>Legislation and enforcement to ban or control the use of hazardous products (e.g. asbestos) </a:t>
            </a:r>
          </a:p>
          <a:p>
            <a:r>
              <a:rPr lang="en-US" sz="2400" dirty="0"/>
              <a:t>Education about healthy and safe habits (e.g. eating well, exercising regularly, not smoking)</a:t>
            </a:r>
          </a:p>
          <a:p>
            <a:r>
              <a:rPr lang="en-US" sz="2400" dirty="0"/>
              <a:t>Immunization against infectious diseases</a:t>
            </a:r>
          </a:p>
          <a:p>
            <a:r>
              <a:rPr lang="en-US" sz="2400" dirty="0"/>
              <a:t>Removing the causal agents  ; like sanitation measures of nineteenth century.</a:t>
            </a:r>
          </a:p>
          <a:p>
            <a:pPr marL="0" indent="0">
              <a:buNone/>
            </a:pPr>
            <a:endParaRPr lang="en-US" sz="2400" dirty="0">
              <a:solidFill>
                <a:prstClr val="black">
                  <a:lumMod val="85000"/>
                  <a:lumOff val="15000"/>
                </a:prstClr>
              </a:solidFill>
            </a:endParaRPr>
          </a:p>
          <a:p>
            <a:endParaRPr lang="en-US" sz="2400" dirty="0"/>
          </a:p>
        </p:txBody>
      </p:sp>
    </p:spTree>
    <p:extLst>
      <p:ext uri="{BB962C8B-B14F-4D97-AF65-F5344CB8AC3E}">
        <p14:creationId xmlns:p14="http://schemas.microsoft.com/office/powerpoint/2010/main" val="714424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prevention</a:t>
            </a:r>
          </a:p>
        </p:txBody>
      </p:sp>
      <p:sp>
        <p:nvSpPr>
          <p:cNvPr id="3" name="Content Placeholder 2"/>
          <p:cNvSpPr>
            <a:spLocks noGrp="1"/>
          </p:cNvSpPr>
          <p:nvPr>
            <p:ph idx="1"/>
          </p:nvPr>
        </p:nvSpPr>
        <p:spPr/>
        <p:txBody>
          <a:bodyPr>
            <a:normAutofit lnSpcReduction="10000"/>
          </a:bodyPr>
          <a:lstStyle/>
          <a:p>
            <a:r>
              <a:rPr lang="en-US"/>
              <a:t>Occurs at the early stages od the pathogenesis  </a:t>
            </a:r>
          </a:p>
          <a:p>
            <a:endParaRPr lang="en-US"/>
          </a:p>
          <a:p>
            <a:r>
              <a:rPr lang="en-US"/>
              <a:t>To reduce the impact of a disease or injury that has already occurred. </a:t>
            </a:r>
          </a:p>
          <a:p>
            <a:endParaRPr lang="en-US"/>
          </a:p>
          <a:p>
            <a:r>
              <a:rPr lang="en-US"/>
              <a:t>This is done by detecting and treating disease or injury as soon as possible to halt or slow its progress</a:t>
            </a:r>
          </a:p>
          <a:p>
            <a:endParaRPr lang="en-US"/>
          </a:p>
          <a:p>
            <a:r>
              <a:rPr lang="en-US"/>
              <a:t>Implementing programs to return people to their original health and function to prevent long-term problems.</a:t>
            </a:r>
          </a:p>
          <a:p>
            <a:endParaRPr lang="en-US" dirty="0"/>
          </a:p>
        </p:txBody>
      </p:sp>
    </p:spTree>
    <p:extLst>
      <p:ext uri="{BB962C8B-B14F-4D97-AF65-F5344CB8AC3E}">
        <p14:creationId xmlns:p14="http://schemas.microsoft.com/office/powerpoint/2010/main" val="1240194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1"/>
            <a:ext cx="9144000" cy="6857999"/>
          </a:xfrm>
          <a:prstGeom prst="rect">
            <a:avLst/>
          </a:prstGeom>
        </p:spPr>
      </p:pic>
      <p:sp>
        <p:nvSpPr>
          <p:cNvPr id="5" name="TextBox 4"/>
          <p:cNvSpPr txBox="1"/>
          <p:nvPr/>
        </p:nvSpPr>
        <p:spPr>
          <a:xfrm>
            <a:off x="3613687" y="457200"/>
            <a:ext cx="4029075" cy="1446550"/>
          </a:xfrm>
          <a:prstGeom prst="rect">
            <a:avLst/>
          </a:prstGeom>
          <a:noFill/>
        </p:spPr>
        <p:txBody>
          <a:bodyPr wrap="square" rtlCol="0">
            <a:spAutoFit/>
          </a:bodyPr>
          <a:lstStyle/>
          <a:p>
            <a:r>
              <a:rPr lang="en-US" sz="4400" b="1" dirty="0">
                <a:solidFill>
                  <a:srgbClr val="FF0000"/>
                </a:solidFill>
              </a:rPr>
              <a:t>Prevention VS screening </a:t>
            </a:r>
          </a:p>
        </p:txBody>
      </p:sp>
    </p:spTree>
    <p:extLst>
      <p:ext uri="{BB962C8B-B14F-4D97-AF65-F5344CB8AC3E}">
        <p14:creationId xmlns:p14="http://schemas.microsoft.com/office/powerpoint/2010/main" val="25721279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1154</TotalTime>
  <Words>1821</Words>
  <Application>Microsoft Office PowerPoint</Application>
  <PresentationFormat>عرض على الشاشة (4:3)</PresentationFormat>
  <Paragraphs>357</Paragraphs>
  <Slides>68</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68</vt:i4>
      </vt:variant>
    </vt:vector>
  </HeadingPairs>
  <TitlesOfParts>
    <vt:vector size="78" baseType="lpstr">
      <vt:lpstr>Arial Unicode MS</vt:lpstr>
      <vt:lpstr>Arial</vt:lpstr>
      <vt:lpstr>Calibri</vt:lpstr>
      <vt:lpstr>Century Gothic</vt:lpstr>
      <vt:lpstr>Chalkboard</vt:lpstr>
      <vt:lpstr>Tahoma</vt:lpstr>
      <vt:lpstr>Times New Roman</vt:lpstr>
      <vt:lpstr>Wingdings</vt:lpstr>
      <vt:lpstr>Wingdings 3</vt:lpstr>
      <vt:lpstr>Ion</vt:lpstr>
      <vt:lpstr>Prevention and Screening </vt:lpstr>
      <vt:lpstr>Objectives </vt:lpstr>
      <vt:lpstr>عرض تقديمي في PowerPoint</vt:lpstr>
      <vt:lpstr>What is Prevention? </vt:lpstr>
      <vt:lpstr>PREVENTION TYPES ?</vt:lpstr>
      <vt:lpstr>عرض تقديمي في PowerPoint</vt:lpstr>
      <vt:lpstr>Examples of Primary Prevention </vt:lpstr>
      <vt:lpstr>Secondary prevention</vt:lpstr>
      <vt:lpstr>عرض تقديمي في PowerPoint</vt:lpstr>
      <vt:lpstr>Screening</vt:lpstr>
      <vt:lpstr>Screening</vt:lpstr>
      <vt:lpstr>TYPES OF SCREENING</vt:lpstr>
      <vt:lpstr>Mass screening and treatment</vt:lpstr>
      <vt:lpstr>Examples for mass screening:</vt:lpstr>
      <vt:lpstr>Mass screening for T.B </vt:lpstr>
      <vt:lpstr>TESTING VISUAL DEFECTS IN CHILDREN</vt:lpstr>
      <vt:lpstr>HIGH-RISK OR SELECTIVE SCREENING</vt:lpstr>
      <vt:lpstr>HIGH-RISK OR SELECTIVE SCREENING</vt:lpstr>
      <vt:lpstr>MULTIPHASIC SCREENING</vt:lpstr>
      <vt:lpstr>Multiphasic Screening for Diabetes</vt:lpstr>
      <vt:lpstr>MULTI PURPOSE SCREENING</vt:lpstr>
      <vt:lpstr>    VDRL test antigen                       VDRL slide      Hypertension                       Diabetes screening</vt:lpstr>
      <vt:lpstr>عرض تقديمي في PowerPoint</vt:lpstr>
      <vt:lpstr>Examples of Secondary prevention</vt:lpstr>
      <vt:lpstr>Tertiary prevention</vt:lpstr>
      <vt:lpstr>عرض تقديمي في PowerPoint</vt:lpstr>
      <vt:lpstr>Examples of Tertiary prevention</vt:lpstr>
      <vt:lpstr>عرض تقديمي في PowerPoint</vt:lpstr>
      <vt:lpstr>What is Family Physicians Role in Screening ? </vt:lpstr>
      <vt:lpstr>Common Screening Conditions</vt:lpstr>
      <vt:lpstr>عرض تقديمي في PowerPoint</vt:lpstr>
      <vt:lpstr>Screening in :-</vt:lpstr>
      <vt:lpstr>Screening in Adults:</vt:lpstr>
      <vt:lpstr>Screening in Adult females:</vt:lpstr>
      <vt:lpstr>Screening in Pregnant  females:</vt:lpstr>
      <vt:lpstr>Periodic Health Examination </vt:lpstr>
      <vt:lpstr>Periodic Health Exam under 6 years </vt:lpstr>
      <vt:lpstr>عرض تقديمي في PowerPoint</vt:lpstr>
      <vt:lpstr>Periodic Health Exam under 6 years </vt:lpstr>
      <vt:lpstr>Periodic Health Examination  (6 - 17 years)  </vt:lpstr>
      <vt:lpstr>عرض تقديمي في PowerPoint</vt:lpstr>
      <vt:lpstr>عرض تقديمي في PowerPoint</vt:lpstr>
      <vt:lpstr>Periodic Health Examination (8 - 59 years)</vt:lpstr>
      <vt:lpstr>عرض تقديمي في PowerPoint</vt:lpstr>
      <vt:lpstr>Periodic Health Exam (18 - 59 years )</vt:lpstr>
      <vt:lpstr>Periodic Health Exam (18 - 59 years )</vt:lpstr>
      <vt:lpstr>Periodic Health Exam (18 - 59 years ) Females </vt:lpstr>
      <vt:lpstr>Periodic Health Examination (60 above) </vt:lpstr>
      <vt:lpstr>عرض تقديمي في PowerPoint</vt:lpstr>
      <vt:lpstr>Periodic Health Exam  (60 years and above) </vt:lpstr>
      <vt:lpstr>Screening vs periodic health exam</vt:lpstr>
      <vt:lpstr>Benifits Of Screening:</vt:lpstr>
      <vt:lpstr>Disadvantages Of Screening:</vt:lpstr>
      <vt:lpstr>The Wilson–Jungner criteria:</vt:lpstr>
      <vt:lpstr>عرض تقديمي في PowerPoint</vt:lpstr>
      <vt:lpstr>Good Screening Program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Conclusion </vt:lpstr>
      <vt:lpstr>Questions ?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and Screening</dc:title>
  <dc:creator>YASSER</dc:creator>
  <cp:lastModifiedBy>lenovo</cp:lastModifiedBy>
  <cp:revision>73</cp:revision>
  <dcterms:created xsi:type="dcterms:W3CDTF">2016-10-01T18:19:20Z</dcterms:created>
  <dcterms:modified xsi:type="dcterms:W3CDTF">2016-11-07T06:34:06Z</dcterms:modified>
</cp:coreProperties>
</file>