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3" r:id="rId1"/>
  </p:sldMasterIdLst>
  <p:notesMasterIdLst>
    <p:notesMasterId r:id="rId70"/>
  </p:notesMasterIdLst>
  <p:sldIdLst>
    <p:sldId id="256" r:id="rId2"/>
    <p:sldId id="258" r:id="rId3"/>
    <p:sldId id="296" r:id="rId4"/>
    <p:sldId id="259" r:id="rId5"/>
    <p:sldId id="299" r:id="rId6"/>
    <p:sldId id="297"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60" r:id="rId20"/>
    <p:sldId id="262" r:id="rId21"/>
    <p:sldId id="261" r:id="rId22"/>
    <p:sldId id="264" r:id="rId23"/>
    <p:sldId id="265" r:id="rId24"/>
    <p:sldId id="267" r:id="rId25"/>
    <p:sldId id="268" r:id="rId26"/>
    <p:sldId id="269" r:id="rId27"/>
    <p:sldId id="270" r:id="rId28"/>
    <p:sldId id="272" r:id="rId29"/>
    <p:sldId id="271" r:id="rId30"/>
    <p:sldId id="273" r:id="rId31"/>
    <p:sldId id="274" r:id="rId32"/>
    <p:sldId id="275" r:id="rId33"/>
    <p:sldId id="276" r:id="rId34"/>
    <p:sldId id="277" r:id="rId35"/>
    <p:sldId id="278" r:id="rId36"/>
    <p:sldId id="279" r:id="rId37"/>
    <p:sldId id="280" r:id="rId38"/>
    <p:sldId id="281" r:id="rId39"/>
    <p:sldId id="316" r:id="rId40"/>
    <p:sldId id="317" r:id="rId41"/>
    <p:sldId id="318" r:id="rId42"/>
    <p:sldId id="319" r:id="rId43"/>
    <p:sldId id="320" r:id="rId44"/>
    <p:sldId id="321" r:id="rId45"/>
    <p:sldId id="322" r:id="rId46"/>
    <p:sldId id="323" r:id="rId47"/>
    <p:sldId id="324" r:id="rId48"/>
    <p:sldId id="325" r:id="rId49"/>
    <p:sldId id="326" r:id="rId50"/>
    <p:sldId id="328" r:id="rId51"/>
    <p:sldId id="329" r:id="rId52"/>
    <p:sldId id="330" r:id="rId53"/>
    <p:sldId id="331" r:id="rId54"/>
    <p:sldId id="332" r:id="rId55"/>
    <p:sldId id="333" r:id="rId56"/>
    <p:sldId id="334" r:id="rId57"/>
    <p:sldId id="335" r:id="rId58"/>
    <p:sldId id="336" r:id="rId59"/>
    <p:sldId id="306" r:id="rId60"/>
    <p:sldId id="312" r:id="rId61"/>
    <p:sldId id="305" r:id="rId62"/>
    <p:sldId id="311" r:id="rId63"/>
    <p:sldId id="309" r:id="rId64"/>
    <p:sldId id="315" r:id="rId65"/>
    <p:sldId id="307" r:id="rId66"/>
    <p:sldId id="313" r:id="rId67"/>
    <p:sldId id="266" r:id="rId68"/>
    <p:sldId id="29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95BA"/>
    <a:srgbClr val="747472"/>
    <a:srgbClr val="606E92"/>
    <a:srgbClr val="4545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01"/>
    <p:restoredTop sz="94686"/>
  </p:normalViewPr>
  <p:slideViewPr>
    <p:cSldViewPr snapToGrid="0" snapToObjects="1">
      <p:cViewPr>
        <p:scale>
          <a:sx n="98" d="100"/>
          <a:sy n="98" d="100"/>
        </p:scale>
        <p:origin x="14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D9908-61D4-C64F-AEA3-149BF5893989}" type="doc">
      <dgm:prSet loTypeId="urn:microsoft.com/office/officeart/2008/layout/LinedList" loCatId="" qsTypeId="urn:microsoft.com/office/officeart/2005/8/quickstyle/simple5" qsCatId="simple" csTypeId="urn:microsoft.com/office/officeart/2005/8/colors/accent1_2" csCatId="accent1" phldr="1"/>
      <dgm:spPr/>
      <dgm:t>
        <a:bodyPr/>
        <a:lstStyle/>
        <a:p>
          <a:endParaRPr lang="en-US"/>
        </a:p>
      </dgm:t>
    </dgm:pt>
    <dgm:pt modelId="{B7627187-9019-284B-84EE-084E4281DA70}">
      <dgm:prSet phldrT="[Text]" custT="1"/>
      <dgm:spPr/>
      <dgm:t>
        <a:bodyPr/>
        <a:lstStyle/>
        <a:p>
          <a:r>
            <a:rPr lang="en-US" sz="3200" b="0" dirty="0" smtClean="0">
              <a:solidFill>
                <a:srgbClr val="3495BA"/>
              </a:solidFill>
            </a:rPr>
            <a:t>Acute Sinusitis</a:t>
          </a:r>
          <a:endParaRPr lang="en-US" sz="3200" b="0" dirty="0">
            <a:solidFill>
              <a:srgbClr val="3495BA"/>
            </a:solidFill>
          </a:endParaRPr>
        </a:p>
      </dgm:t>
    </dgm:pt>
    <dgm:pt modelId="{AB2F4ACB-772F-C94E-966A-00A6B8DB2334}" type="parTrans" cxnId="{ED99B09D-4BF4-9E46-9271-0601A32B5122}">
      <dgm:prSet/>
      <dgm:spPr/>
      <dgm:t>
        <a:bodyPr/>
        <a:lstStyle/>
        <a:p>
          <a:endParaRPr lang="en-US"/>
        </a:p>
      </dgm:t>
    </dgm:pt>
    <dgm:pt modelId="{0C314C68-3BA9-674C-9B11-2B4974C69755}" type="sibTrans" cxnId="{ED99B09D-4BF4-9E46-9271-0601A32B5122}">
      <dgm:prSet/>
      <dgm:spPr/>
      <dgm:t>
        <a:bodyPr/>
        <a:lstStyle/>
        <a:p>
          <a:endParaRPr lang="en-US"/>
        </a:p>
      </dgm:t>
    </dgm:pt>
    <dgm:pt modelId="{605DC570-34FB-7248-9921-50D51C8D2BFA}">
      <dgm:prSet phldrT="[Text]" custT="1"/>
      <dgm:spPr/>
      <dgm:t>
        <a:bodyPr/>
        <a:lstStyle/>
        <a:p>
          <a:r>
            <a:rPr lang="en-US" sz="3200" b="0" dirty="0" smtClean="0">
              <a:solidFill>
                <a:srgbClr val="3495BA"/>
              </a:solidFill>
            </a:rPr>
            <a:t>Chronic sinusitis</a:t>
          </a:r>
          <a:endParaRPr lang="en-US" sz="3200" b="0" dirty="0">
            <a:solidFill>
              <a:srgbClr val="3495BA"/>
            </a:solidFill>
          </a:endParaRPr>
        </a:p>
      </dgm:t>
    </dgm:pt>
    <dgm:pt modelId="{A56E3805-1340-AA44-9826-A0441EE5FD8D}" type="parTrans" cxnId="{D2ADE405-B927-9A4C-A91F-93816767F626}">
      <dgm:prSet/>
      <dgm:spPr/>
      <dgm:t>
        <a:bodyPr/>
        <a:lstStyle/>
        <a:p>
          <a:endParaRPr lang="en-US"/>
        </a:p>
      </dgm:t>
    </dgm:pt>
    <dgm:pt modelId="{3967C1F8-5385-A246-B135-9862F9097B56}" type="sibTrans" cxnId="{D2ADE405-B927-9A4C-A91F-93816767F626}">
      <dgm:prSet/>
      <dgm:spPr/>
      <dgm:t>
        <a:bodyPr/>
        <a:lstStyle/>
        <a:p>
          <a:pPr rtl="0"/>
          <a:endParaRPr lang="en-US"/>
        </a:p>
      </dgm:t>
    </dgm:pt>
    <dgm:pt modelId="{AB34B15F-A2E7-8A40-AE0A-A6EB4298C4E3}">
      <dgm:prSet phldrT="[Text]" custT="1"/>
      <dgm:spPr/>
      <dgm:t>
        <a:bodyPr/>
        <a:lstStyle/>
        <a:p>
          <a:r>
            <a:rPr lang="en-US" sz="3200" b="0" i="0" dirty="0" smtClean="0">
              <a:solidFill>
                <a:srgbClr val="3495BA"/>
              </a:solidFill>
            </a:rPr>
            <a:t>Recurrent acute sinusitis</a:t>
          </a:r>
          <a:endParaRPr lang="en-US" sz="3200" b="0" i="0" dirty="0">
            <a:solidFill>
              <a:srgbClr val="3495BA"/>
            </a:solidFill>
          </a:endParaRPr>
        </a:p>
      </dgm:t>
    </dgm:pt>
    <dgm:pt modelId="{22F35EC9-151C-BD4F-8CA2-4EB2AB10AC08}" type="parTrans" cxnId="{AD12934E-1B16-7A48-B19C-27500D17B040}">
      <dgm:prSet/>
      <dgm:spPr/>
      <dgm:t>
        <a:bodyPr/>
        <a:lstStyle/>
        <a:p>
          <a:endParaRPr lang="en-US"/>
        </a:p>
      </dgm:t>
    </dgm:pt>
    <dgm:pt modelId="{0C64C8B9-13F3-444C-B3D9-94FF33499B91}" type="sibTrans" cxnId="{AD12934E-1B16-7A48-B19C-27500D17B040}">
      <dgm:prSet/>
      <dgm:spPr/>
      <dgm:t>
        <a:bodyPr/>
        <a:lstStyle/>
        <a:p>
          <a:endParaRPr lang="en-US"/>
        </a:p>
      </dgm:t>
    </dgm:pt>
    <dgm:pt modelId="{880BF7E6-E95E-6844-BFAB-02E45DBB2690}">
      <dgm:prSet custT="1"/>
      <dgm:spPr/>
      <dgm:t>
        <a:bodyPr anchor="t"/>
        <a:lstStyle/>
        <a:p>
          <a:r>
            <a:rPr lang="en-US" sz="2400" dirty="0" smtClean="0"/>
            <a:t>Between 4 weeks and 12 weeks.</a:t>
          </a:r>
          <a:endParaRPr lang="en-US" sz="2400" dirty="0"/>
        </a:p>
      </dgm:t>
    </dgm:pt>
    <dgm:pt modelId="{38081465-51BC-754E-B355-76308BEBD730}" type="parTrans" cxnId="{EACD35B0-27A0-B24A-93C9-32C855DFABC3}">
      <dgm:prSet/>
      <dgm:spPr/>
      <dgm:t>
        <a:bodyPr/>
        <a:lstStyle/>
        <a:p>
          <a:endParaRPr lang="en-US"/>
        </a:p>
      </dgm:t>
    </dgm:pt>
    <dgm:pt modelId="{80B17CFD-85E5-0845-9B05-D1CC32AE99D8}" type="sibTrans" cxnId="{EACD35B0-27A0-B24A-93C9-32C855DFABC3}">
      <dgm:prSet/>
      <dgm:spPr/>
      <dgm:t>
        <a:bodyPr/>
        <a:lstStyle/>
        <a:p>
          <a:endParaRPr lang="en-US"/>
        </a:p>
      </dgm:t>
    </dgm:pt>
    <dgm:pt modelId="{86D4E705-040C-DB43-BEB9-F4B45025B1EF}">
      <dgm:prSet phldrT="[Text]" custT="1"/>
      <dgm:spPr/>
      <dgm:t>
        <a:bodyPr anchor="t"/>
        <a:lstStyle/>
        <a:p>
          <a:r>
            <a:rPr lang="en-US" sz="2400" dirty="0" smtClean="0"/>
            <a:t>More than 12 weeks.</a:t>
          </a:r>
          <a:endParaRPr lang="en-US" sz="2400" dirty="0"/>
        </a:p>
      </dgm:t>
    </dgm:pt>
    <dgm:pt modelId="{85B4DCE1-60AD-484D-98E2-B9E1B5F169A2}" type="parTrans" cxnId="{C9E75B32-5BC1-DB46-BDF2-925F58ABFE08}">
      <dgm:prSet/>
      <dgm:spPr/>
      <dgm:t>
        <a:bodyPr/>
        <a:lstStyle/>
        <a:p>
          <a:endParaRPr lang="en-US"/>
        </a:p>
      </dgm:t>
    </dgm:pt>
    <dgm:pt modelId="{BA763B9B-60A0-7F4C-96DA-F834A969619E}" type="sibTrans" cxnId="{C9E75B32-5BC1-DB46-BDF2-925F58ABFE08}">
      <dgm:prSet/>
      <dgm:spPr/>
      <dgm:t>
        <a:bodyPr/>
        <a:lstStyle/>
        <a:p>
          <a:endParaRPr lang="en-US"/>
        </a:p>
      </dgm:t>
    </dgm:pt>
    <dgm:pt modelId="{BA9929D9-172F-2840-AAD7-4C9645E3D98A}">
      <dgm:prSet phldrT="[Text]" custT="1"/>
      <dgm:spPr/>
      <dgm:t>
        <a:bodyPr anchor="t"/>
        <a:lstStyle/>
        <a:p>
          <a:r>
            <a:rPr lang="en-US" sz="2400" dirty="0" smtClean="0"/>
            <a:t>Diagnosed when infection occurs 2-4 times per year.</a:t>
          </a:r>
          <a:endParaRPr lang="en-US" sz="2400" dirty="0"/>
        </a:p>
      </dgm:t>
    </dgm:pt>
    <dgm:pt modelId="{6FBB3321-802D-964C-B865-36DC82635D74}" type="parTrans" cxnId="{3D4C5F12-CFD6-334A-B017-F2205329EFE5}">
      <dgm:prSet/>
      <dgm:spPr/>
      <dgm:t>
        <a:bodyPr/>
        <a:lstStyle/>
        <a:p>
          <a:endParaRPr lang="en-US"/>
        </a:p>
      </dgm:t>
    </dgm:pt>
    <dgm:pt modelId="{788E6653-B988-F44C-8992-9076C4F528CB}" type="sibTrans" cxnId="{3D4C5F12-CFD6-334A-B017-F2205329EFE5}">
      <dgm:prSet/>
      <dgm:spPr/>
      <dgm:t>
        <a:bodyPr/>
        <a:lstStyle/>
        <a:p>
          <a:endParaRPr lang="en-US"/>
        </a:p>
      </dgm:t>
    </dgm:pt>
    <dgm:pt modelId="{235D086A-2656-534D-9956-E2004C025617}">
      <dgm:prSet custT="1"/>
      <dgm:spPr/>
      <dgm:t>
        <a:bodyPr anchor="t"/>
        <a:lstStyle/>
        <a:p>
          <a:r>
            <a:rPr lang="en-US" sz="2400" dirty="0" smtClean="0"/>
            <a:t>Less than 4 Weeks.</a:t>
          </a:r>
        </a:p>
      </dgm:t>
    </dgm:pt>
    <dgm:pt modelId="{D85CDB51-78AC-F648-B661-701C5F548934}" type="parTrans" cxnId="{78750FA4-F2AF-5844-AF9B-8102F356E464}">
      <dgm:prSet/>
      <dgm:spPr/>
      <dgm:t>
        <a:bodyPr/>
        <a:lstStyle/>
        <a:p>
          <a:endParaRPr lang="en-US"/>
        </a:p>
      </dgm:t>
    </dgm:pt>
    <dgm:pt modelId="{95FEDB80-6955-3543-B605-159EED911AC1}" type="sibTrans" cxnId="{78750FA4-F2AF-5844-AF9B-8102F356E464}">
      <dgm:prSet/>
      <dgm:spPr/>
      <dgm:t>
        <a:bodyPr/>
        <a:lstStyle/>
        <a:p>
          <a:endParaRPr lang="en-US"/>
        </a:p>
      </dgm:t>
    </dgm:pt>
    <dgm:pt modelId="{35C87D2E-9FD3-9B49-916A-9D7191F3D00D}">
      <dgm:prSet phldrT="[Text]" custT="1"/>
      <dgm:spPr/>
      <dgm:t>
        <a:bodyPr/>
        <a:lstStyle/>
        <a:p>
          <a:r>
            <a:rPr lang="en-US" sz="3200" b="0" dirty="0" smtClean="0">
              <a:solidFill>
                <a:srgbClr val="3495BA"/>
              </a:solidFill>
            </a:rPr>
            <a:t>Subacute Sinusitis</a:t>
          </a:r>
          <a:endParaRPr lang="en-US" sz="3200" b="0" dirty="0">
            <a:solidFill>
              <a:srgbClr val="3495BA"/>
            </a:solidFill>
          </a:endParaRPr>
        </a:p>
      </dgm:t>
    </dgm:pt>
    <dgm:pt modelId="{00A7CE4D-27F9-DB44-9F30-6BD9B55E933D}" type="sibTrans" cxnId="{4B6E485C-2EC5-6343-B73E-37229120CE8E}">
      <dgm:prSet/>
      <dgm:spPr/>
      <dgm:t>
        <a:bodyPr/>
        <a:lstStyle/>
        <a:p>
          <a:endParaRPr lang="en-US"/>
        </a:p>
      </dgm:t>
    </dgm:pt>
    <dgm:pt modelId="{5D21D0C4-C8C2-A945-A467-710C12E035FB}" type="parTrans" cxnId="{4B6E485C-2EC5-6343-B73E-37229120CE8E}">
      <dgm:prSet/>
      <dgm:spPr/>
      <dgm:t>
        <a:bodyPr/>
        <a:lstStyle/>
        <a:p>
          <a:endParaRPr lang="en-US"/>
        </a:p>
      </dgm:t>
    </dgm:pt>
    <dgm:pt modelId="{57236655-5C6F-984E-B2D6-2DAA24ED0F91}">
      <dgm:prSet phldrT="[Text]"/>
      <dgm:spPr/>
      <dgm:t>
        <a:bodyPr/>
        <a:lstStyle/>
        <a:p>
          <a:r>
            <a:rPr lang="en-US" b="0" dirty="0" smtClean="0">
              <a:solidFill>
                <a:srgbClr val="747472"/>
              </a:solidFill>
            </a:rPr>
            <a:t>Sinusitis</a:t>
          </a:r>
          <a:endParaRPr lang="en-US" b="0" dirty="0">
            <a:solidFill>
              <a:srgbClr val="747472"/>
            </a:solidFill>
          </a:endParaRPr>
        </a:p>
      </dgm:t>
    </dgm:pt>
    <dgm:pt modelId="{5457B1DE-68CF-9E4D-8739-40CF5A044951}" type="sibTrans" cxnId="{5273D48D-A1B1-0946-AD4C-883A69F6F294}">
      <dgm:prSet/>
      <dgm:spPr/>
      <dgm:t>
        <a:bodyPr/>
        <a:lstStyle/>
        <a:p>
          <a:endParaRPr lang="en-US"/>
        </a:p>
      </dgm:t>
    </dgm:pt>
    <dgm:pt modelId="{6D55AC59-88FF-9445-84E9-852DB33EB359}" type="parTrans" cxnId="{5273D48D-A1B1-0946-AD4C-883A69F6F294}">
      <dgm:prSet/>
      <dgm:spPr/>
      <dgm:t>
        <a:bodyPr/>
        <a:lstStyle/>
        <a:p>
          <a:endParaRPr lang="en-US"/>
        </a:p>
      </dgm:t>
    </dgm:pt>
    <dgm:pt modelId="{2555E3C8-16E2-9C4B-A2AB-2DAF61473B88}" type="pres">
      <dgm:prSet presAssocID="{58ED9908-61D4-C64F-AEA3-149BF5893989}" presName="vert0" presStyleCnt="0">
        <dgm:presLayoutVars>
          <dgm:dir/>
          <dgm:animOne val="branch"/>
          <dgm:animLvl val="lvl"/>
        </dgm:presLayoutVars>
      </dgm:prSet>
      <dgm:spPr/>
      <dgm:t>
        <a:bodyPr/>
        <a:lstStyle/>
        <a:p>
          <a:endParaRPr lang="en-US"/>
        </a:p>
      </dgm:t>
    </dgm:pt>
    <dgm:pt modelId="{853C563A-5FD6-AA45-BBD1-D075B01C8652}" type="pres">
      <dgm:prSet presAssocID="{57236655-5C6F-984E-B2D6-2DAA24ED0F91}" presName="thickLine" presStyleLbl="alignNode1" presStyleIdx="0" presStyleCnt="1"/>
      <dgm:spPr/>
    </dgm:pt>
    <dgm:pt modelId="{229E1ADD-D6B2-E349-A5C3-F916BD2B6006}" type="pres">
      <dgm:prSet presAssocID="{57236655-5C6F-984E-B2D6-2DAA24ED0F91}" presName="horz1" presStyleCnt="0"/>
      <dgm:spPr/>
    </dgm:pt>
    <dgm:pt modelId="{966A3487-7EF8-BD41-BE3D-26A00828D4ED}" type="pres">
      <dgm:prSet presAssocID="{57236655-5C6F-984E-B2D6-2DAA24ED0F91}" presName="tx1" presStyleLbl="revTx" presStyleIdx="0" presStyleCnt="9"/>
      <dgm:spPr/>
      <dgm:t>
        <a:bodyPr/>
        <a:lstStyle/>
        <a:p>
          <a:endParaRPr lang="en-US"/>
        </a:p>
      </dgm:t>
    </dgm:pt>
    <dgm:pt modelId="{DD5552F8-690D-824A-A5D7-4B06C657C79A}" type="pres">
      <dgm:prSet presAssocID="{57236655-5C6F-984E-B2D6-2DAA24ED0F91}" presName="vert1" presStyleCnt="0"/>
      <dgm:spPr/>
    </dgm:pt>
    <dgm:pt modelId="{33369AEE-0EF5-5D4A-A455-B8FCF1A1D7AF}" type="pres">
      <dgm:prSet presAssocID="{B7627187-9019-284B-84EE-084E4281DA70}" presName="vertSpace2a" presStyleCnt="0"/>
      <dgm:spPr/>
    </dgm:pt>
    <dgm:pt modelId="{52BC4A8C-6E41-7147-98E2-153CC5956467}" type="pres">
      <dgm:prSet presAssocID="{B7627187-9019-284B-84EE-084E4281DA70}" presName="horz2" presStyleCnt="0"/>
      <dgm:spPr/>
    </dgm:pt>
    <dgm:pt modelId="{BB3B1D7C-77A7-FC4C-BD3E-126844CA73C7}" type="pres">
      <dgm:prSet presAssocID="{B7627187-9019-284B-84EE-084E4281DA70}" presName="horzSpace2" presStyleCnt="0"/>
      <dgm:spPr/>
    </dgm:pt>
    <dgm:pt modelId="{F001830C-630D-544D-B21C-E73D11814B46}" type="pres">
      <dgm:prSet presAssocID="{B7627187-9019-284B-84EE-084E4281DA70}" presName="tx2" presStyleLbl="revTx" presStyleIdx="1" presStyleCnt="9"/>
      <dgm:spPr/>
      <dgm:t>
        <a:bodyPr/>
        <a:lstStyle/>
        <a:p>
          <a:endParaRPr lang="en-US"/>
        </a:p>
      </dgm:t>
    </dgm:pt>
    <dgm:pt modelId="{F858E38B-0141-7949-AD00-F02BF5E54B33}" type="pres">
      <dgm:prSet presAssocID="{B7627187-9019-284B-84EE-084E4281DA70}" presName="vert2" presStyleCnt="0"/>
      <dgm:spPr/>
    </dgm:pt>
    <dgm:pt modelId="{023453E7-5724-7648-93E3-AD15E2B20272}" type="pres">
      <dgm:prSet presAssocID="{235D086A-2656-534D-9956-E2004C025617}" presName="horz3" presStyleCnt="0"/>
      <dgm:spPr/>
    </dgm:pt>
    <dgm:pt modelId="{7131AF28-B5D1-694D-8134-DAB5AA5B541C}" type="pres">
      <dgm:prSet presAssocID="{235D086A-2656-534D-9956-E2004C025617}" presName="horzSpace3" presStyleCnt="0"/>
      <dgm:spPr/>
    </dgm:pt>
    <dgm:pt modelId="{4B003577-0213-AE47-95FD-E688F1CE7F7D}" type="pres">
      <dgm:prSet presAssocID="{235D086A-2656-534D-9956-E2004C025617}" presName="tx3" presStyleLbl="revTx" presStyleIdx="2" presStyleCnt="9"/>
      <dgm:spPr/>
      <dgm:t>
        <a:bodyPr/>
        <a:lstStyle/>
        <a:p>
          <a:endParaRPr lang="en-US"/>
        </a:p>
      </dgm:t>
    </dgm:pt>
    <dgm:pt modelId="{54D33917-FFA0-4F4B-AD6B-F072A21BED01}" type="pres">
      <dgm:prSet presAssocID="{235D086A-2656-534D-9956-E2004C025617}" presName="vert3" presStyleCnt="0"/>
      <dgm:spPr/>
    </dgm:pt>
    <dgm:pt modelId="{0C1711D1-F6A1-2B4A-A64D-FE984B51614A}" type="pres">
      <dgm:prSet presAssocID="{B7627187-9019-284B-84EE-084E4281DA70}" presName="thinLine2b" presStyleLbl="callout" presStyleIdx="0" presStyleCnt="4"/>
      <dgm:spPr/>
    </dgm:pt>
    <dgm:pt modelId="{D00039A4-343C-8E47-B8E9-D7AD02F8C2CD}" type="pres">
      <dgm:prSet presAssocID="{B7627187-9019-284B-84EE-084E4281DA70}" presName="vertSpace2b" presStyleCnt="0"/>
      <dgm:spPr/>
    </dgm:pt>
    <dgm:pt modelId="{11A05BD0-5984-6640-84B3-BC2CED95E759}" type="pres">
      <dgm:prSet presAssocID="{35C87D2E-9FD3-9B49-916A-9D7191F3D00D}" presName="horz2" presStyleCnt="0"/>
      <dgm:spPr/>
    </dgm:pt>
    <dgm:pt modelId="{43E52950-10C3-2E41-AB44-9403E7A1078E}" type="pres">
      <dgm:prSet presAssocID="{35C87D2E-9FD3-9B49-916A-9D7191F3D00D}" presName="horzSpace2" presStyleCnt="0"/>
      <dgm:spPr/>
    </dgm:pt>
    <dgm:pt modelId="{5611004E-1708-944B-877D-FD6FB258F1B5}" type="pres">
      <dgm:prSet presAssocID="{35C87D2E-9FD3-9B49-916A-9D7191F3D00D}" presName="tx2" presStyleLbl="revTx" presStyleIdx="3" presStyleCnt="9"/>
      <dgm:spPr/>
      <dgm:t>
        <a:bodyPr/>
        <a:lstStyle/>
        <a:p>
          <a:endParaRPr lang="en-US"/>
        </a:p>
      </dgm:t>
    </dgm:pt>
    <dgm:pt modelId="{A53EAD89-7C35-1E4C-A7C1-4CF345BFF134}" type="pres">
      <dgm:prSet presAssocID="{35C87D2E-9FD3-9B49-916A-9D7191F3D00D}" presName="vert2" presStyleCnt="0"/>
      <dgm:spPr/>
    </dgm:pt>
    <dgm:pt modelId="{E112056A-8FB7-8E44-B45C-B81E6DED385C}" type="pres">
      <dgm:prSet presAssocID="{880BF7E6-E95E-6844-BFAB-02E45DBB2690}" presName="horz3" presStyleCnt="0"/>
      <dgm:spPr/>
    </dgm:pt>
    <dgm:pt modelId="{9F39B7D0-CA0B-C74E-815B-E34F3D583037}" type="pres">
      <dgm:prSet presAssocID="{880BF7E6-E95E-6844-BFAB-02E45DBB2690}" presName="horzSpace3" presStyleCnt="0"/>
      <dgm:spPr/>
    </dgm:pt>
    <dgm:pt modelId="{4BF65623-EDA9-DC4F-AD01-970161FC6035}" type="pres">
      <dgm:prSet presAssocID="{880BF7E6-E95E-6844-BFAB-02E45DBB2690}" presName="tx3" presStyleLbl="revTx" presStyleIdx="4" presStyleCnt="9"/>
      <dgm:spPr/>
      <dgm:t>
        <a:bodyPr/>
        <a:lstStyle/>
        <a:p>
          <a:endParaRPr lang="en-US"/>
        </a:p>
      </dgm:t>
    </dgm:pt>
    <dgm:pt modelId="{5517AA2E-7DBC-BF4B-80F1-2F0FA09BC820}" type="pres">
      <dgm:prSet presAssocID="{880BF7E6-E95E-6844-BFAB-02E45DBB2690}" presName="vert3" presStyleCnt="0"/>
      <dgm:spPr/>
    </dgm:pt>
    <dgm:pt modelId="{95080681-1A66-9844-BD4D-1F367892DAAC}" type="pres">
      <dgm:prSet presAssocID="{35C87D2E-9FD3-9B49-916A-9D7191F3D00D}" presName="thinLine2b" presStyleLbl="callout" presStyleIdx="1" presStyleCnt="4"/>
      <dgm:spPr/>
    </dgm:pt>
    <dgm:pt modelId="{68E4224A-0AC3-A84B-8401-6B639C4D0754}" type="pres">
      <dgm:prSet presAssocID="{35C87D2E-9FD3-9B49-916A-9D7191F3D00D}" presName="vertSpace2b" presStyleCnt="0"/>
      <dgm:spPr/>
    </dgm:pt>
    <dgm:pt modelId="{B1AB9D96-B363-DA49-BD17-6F7E14D87E32}" type="pres">
      <dgm:prSet presAssocID="{605DC570-34FB-7248-9921-50D51C8D2BFA}" presName="horz2" presStyleCnt="0"/>
      <dgm:spPr/>
    </dgm:pt>
    <dgm:pt modelId="{147D1C3F-FF44-6E4D-8EEF-A3BC3A16EB18}" type="pres">
      <dgm:prSet presAssocID="{605DC570-34FB-7248-9921-50D51C8D2BFA}" presName="horzSpace2" presStyleCnt="0"/>
      <dgm:spPr/>
    </dgm:pt>
    <dgm:pt modelId="{47E4AC74-0FC7-AA4A-9B0D-5BCB51F147EF}" type="pres">
      <dgm:prSet presAssocID="{605DC570-34FB-7248-9921-50D51C8D2BFA}" presName="tx2" presStyleLbl="revTx" presStyleIdx="5" presStyleCnt="9"/>
      <dgm:spPr/>
      <dgm:t>
        <a:bodyPr/>
        <a:lstStyle/>
        <a:p>
          <a:endParaRPr lang="en-US"/>
        </a:p>
      </dgm:t>
    </dgm:pt>
    <dgm:pt modelId="{ECCCFF97-EE54-C44A-8524-508243486D54}" type="pres">
      <dgm:prSet presAssocID="{605DC570-34FB-7248-9921-50D51C8D2BFA}" presName="vert2" presStyleCnt="0"/>
      <dgm:spPr/>
    </dgm:pt>
    <dgm:pt modelId="{B2D04143-C118-B841-A46C-A86320A48AF7}" type="pres">
      <dgm:prSet presAssocID="{86D4E705-040C-DB43-BEB9-F4B45025B1EF}" presName="horz3" presStyleCnt="0"/>
      <dgm:spPr/>
    </dgm:pt>
    <dgm:pt modelId="{9754EE75-829E-5741-980A-BF868DF8B5FA}" type="pres">
      <dgm:prSet presAssocID="{86D4E705-040C-DB43-BEB9-F4B45025B1EF}" presName="horzSpace3" presStyleCnt="0"/>
      <dgm:spPr/>
    </dgm:pt>
    <dgm:pt modelId="{4C3DBCE5-1C48-AA4D-9C4A-B436B9D0522E}" type="pres">
      <dgm:prSet presAssocID="{86D4E705-040C-DB43-BEB9-F4B45025B1EF}" presName="tx3" presStyleLbl="revTx" presStyleIdx="6" presStyleCnt="9"/>
      <dgm:spPr/>
      <dgm:t>
        <a:bodyPr/>
        <a:lstStyle/>
        <a:p>
          <a:endParaRPr lang="en-US"/>
        </a:p>
      </dgm:t>
    </dgm:pt>
    <dgm:pt modelId="{7F0DC5B4-D731-364F-9065-5156C351ECEB}" type="pres">
      <dgm:prSet presAssocID="{86D4E705-040C-DB43-BEB9-F4B45025B1EF}" presName="vert3" presStyleCnt="0"/>
      <dgm:spPr/>
    </dgm:pt>
    <dgm:pt modelId="{28025D45-9EFE-474F-B391-CF6BBE02C610}" type="pres">
      <dgm:prSet presAssocID="{605DC570-34FB-7248-9921-50D51C8D2BFA}" presName="thinLine2b" presStyleLbl="callout" presStyleIdx="2" presStyleCnt="4"/>
      <dgm:spPr/>
    </dgm:pt>
    <dgm:pt modelId="{0228CD57-E94C-D14F-809D-8AC0BF7042C8}" type="pres">
      <dgm:prSet presAssocID="{605DC570-34FB-7248-9921-50D51C8D2BFA}" presName="vertSpace2b" presStyleCnt="0"/>
      <dgm:spPr/>
    </dgm:pt>
    <dgm:pt modelId="{95711826-CFBC-4246-A97B-E22656D6D60D}" type="pres">
      <dgm:prSet presAssocID="{AB34B15F-A2E7-8A40-AE0A-A6EB4298C4E3}" presName="horz2" presStyleCnt="0"/>
      <dgm:spPr/>
    </dgm:pt>
    <dgm:pt modelId="{7B662FEE-07A4-BD4C-8B05-1BF1D6C3B6CA}" type="pres">
      <dgm:prSet presAssocID="{AB34B15F-A2E7-8A40-AE0A-A6EB4298C4E3}" presName="horzSpace2" presStyleCnt="0"/>
      <dgm:spPr/>
    </dgm:pt>
    <dgm:pt modelId="{6E2F0C48-3EFD-3F4F-A467-CA88B715AAE5}" type="pres">
      <dgm:prSet presAssocID="{AB34B15F-A2E7-8A40-AE0A-A6EB4298C4E3}" presName="tx2" presStyleLbl="revTx" presStyleIdx="7" presStyleCnt="9"/>
      <dgm:spPr/>
      <dgm:t>
        <a:bodyPr/>
        <a:lstStyle/>
        <a:p>
          <a:endParaRPr lang="en-US"/>
        </a:p>
      </dgm:t>
    </dgm:pt>
    <dgm:pt modelId="{5DBFD28E-1227-CA4A-8F3D-BE26116EFC88}" type="pres">
      <dgm:prSet presAssocID="{AB34B15F-A2E7-8A40-AE0A-A6EB4298C4E3}" presName="vert2" presStyleCnt="0"/>
      <dgm:spPr/>
    </dgm:pt>
    <dgm:pt modelId="{24963AF7-4E6C-6345-98FD-8E6446D872B0}" type="pres">
      <dgm:prSet presAssocID="{BA9929D9-172F-2840-AAD7-4C9645E3D98A}" presName="horz3" presStyleCnt="0"/>
      <dgm:spPr/>
    </dgm:pt>
    <dgm:pt modelId="{6E83CA80-4417-CB49-BFA1-CDFEE99A3410}" type="pres">
      <dgm:prSet presAssocID="{BA9929D9-172F-2840-AAD7-4C9645E3D98A}" presName="horzSpace3" presStyleCnt="0"/>
      <dgm:spPr/>
    </dgm:pt>
    <dgm:pt modelId="{B9B1019E-4EE8-F64F-81E2-09E3F33C4E9E}" type="pres">
      <dgm:prSet presAssocID="{BA9929D9-172F-2840-AAD7-4C9645E3D98A}" presName="tx3" presStyleLbl="revTx" presStyleIdx="8" presStyleCnt="9"/>
      <dgm:spPr/>
      <dgm:t>
        <a:bodyPr/>
        <a:lstStyle/>
        <a:p>
          <a:endParaRPr lang="en-US"/>
        </a:p>
      </dgm:t>
    </dgm:pt>
    <dgm:pt modelId="{CBA2E908-0AC3-6648-828F-A558CE247A86}" type="pres">
      <dgm:prSet presAssocID="{BA9929D9-172F-2840-AAD7-4C9645E3D98A}" presName="vert3" presStyleCnt="0"/>
      <dgm:spPr/>
    </dgm:pt>
    <dgm:pt modelId="{CC18DB53-7231-7745-8496-E935659B9800}" type="pres">
      <dgm:prSet presAssocID="{AB34B15F-A2E7-8A40-AE0A-A6EB4298C4E3}" presName="thinLine2b" presStyleLbl="callout" presStyleIdx="3" presStyleCnt="4"/>
      <dgm:spPr/>
    </dgm:pt>
    <dgm:pt modelId="{5B548B3D-66C9-4B48-979F-FE49D18A2C24}" type="pres">
      <dgm:prSet presAssocID="{AB34B15F-A2E7-8A40-AE0A-A6EB4298C4E3}" presName="vertSpace2b" presStyleCnt="0"/>
      <dgm:spPr/>
    </dgm:pt>
  </dgm:ptLst>
  <dgm:cxnLst>
    <dgm:cxn modelId="{BAACC493-9D92-5E40-803D-BB4209CF93CD}" type="presOf" srcId="{235D086A-2656-534D-9956-E2004C025617}" destId="{4B003577-0213-AE47-95FD-E688F1CE7F7D}" srcOrd="0" destOrd="0" presId="urn:microsoft.com/office/officeart/2008/layout/LinedList"/>
    <dgm:cxn modelId="{78750FA4-F2AF-5844-AF9B-8102F356E464}" srcId="{B7627187-9019-284B-84EE-084E4281DA70}" destId="{235D086A-2656-534D-9956-E2004C025617}" srcOrd="0" destOrd="0" parTransId="{D85CDB51-78AC-F648-B661-701C5F548934}" sibTransId="{95FEDB80-6955-3543-B605-159EED911AC1}"/>
    <dgm:cxn modelId="{61F3894A-9A1E-384C-805E-B4EB3B0531C8}" type="presOf" srcId="{35C87D2E-9FD3-9B49-916A-9D7191F3D00D}" destId="{5611004E-1708-944B-877D-FD6FB258F1B5}" srcOrd="0" destOrd="0" presId="urn:microsoft.com/office/officeart/2008/layout/LinedList"/>
    <dgm:cxn modelId="{590B5422-4ACA-2F40-ACC3-3B3F21DFB969}" type="presOf" srcId="{58ED9908-61D4-C64F-AEA3-149BF5893989}" destId="{2555E3C8-16E2-9C4B-A2AB-2DAF61473B88}" srcOrd="0" destOrd="0" presId="urn:microsoft.com/office/officeart/2008/layout/LinedList"/>
    <dgm:cxn modelId="{D2ADE405-B927-9A4C-A91F-93816767F626}" srcId="{57236655-5C6F-984E-B2D6-2DAA24ED0F91}" destId="{605DC570-34FB-7248-9921-50D51C8D2BFA}" srcOrd="2" destOrd="0" parTransId="{A56E3805-1340-AA44-9826-A0441EE5FD8D}" sibTransId="{3967C1F8-5385-A246-B135-9862F9097B56}"/>
    <dgm:cxn modelId="{EACD35B0-27A0-B24A-93C9-32C855DFABC3}" srcId="{35C87D2E-9FD3-9B49-916A-9D7191F3D00D}" destId="{880BF7E6-E95E-6844-BFAB-02E45DBB2690}" srcOrd="0" destOrd="0" parTransId="{38081465-51BC-754E-B355-76308BEBD730}" sibTransId="{80B17CFD-85E5-0845-9B05-D1CC32AE99D8}"/>
    <dgm:cxn modelId="{D00D01C9-4F46-1E46-8E05-AFBBED8E605E}" type="presOf" srcId="{BA9929D9-172F-2840-AAD7-4C9645E3D98A}" destId="{B9B1019E-4EE8-F64F-81E2-09E3F33C4E9E}" srcOrd="0" destOrd="0" presId="urn:microsoft.com/office/officeart/2008/layout/LinedList"/>
    <dgm:cxn modelId="{6C41C2DF-A431-804F-952B-694E11944963}" type="presOf" srcId="{57236655-5C6F-984E-B2D6-2DAA24ED0F91}" destId="{966A3487-7EF8-BD41-BE3D-26A00828D4ED}" srcOrd="0" destOrd="0" presId="urn:microsoft.com/office/officeart/2008/layout/LinedList"/>
    <dgm:cxn modelId="{5AF633E7-A3DF-704A-BB7B-ED9D65A84068}" type="presOf" srcId="{880BF7E6-E95E-6844-BFAB-02E45DBB2690}" destId="{4BF65623-EDA9-DC4F-AD01-970161FC6035}" srcOrd="0" destOrd="0" presId="urn:microsoft.com/office/officeart/2008/layout/LinedList"/>
    <dgm:cxn modelId="{AD57E6AE-0E3C-FE45-A905-2816AA1BA833}" type="presOf" srcId="{B7627187-9019-284B-84EE-084E4281DA70}" destId="{F001830C-630D-544D-B21C-E73D11814B46}" srcOrd="0" destOrd="0" presId="urn:microsoft.com/office/officeart/2008/layout/LinedList"/>
    <dgm:cxn modelId="{ED99B09D-4BF4-9E46-9271-0601A32B5122}" srcId="{57236655-5C6F-984E-B2D6-2DAA24ED0F91}" destId="{B7627187-9019-284B-84EE-084E4281DA70}" srcOrd="0" destOrd="0" parTransId="{AB2F4ACB-772F-C94E-966A-00A6B8DB2334}" sibTransId="{0C314C68-3BA9-674C-9B11-2B4974C69755}"/>
    <dgm:cxn modelId="{C9E75B32-5BC1-DB46-BDF2-925F58ABFE08}" srcId="{605DC570-34FB-7248-9921-50D51C8D2BFA}" destId="{86D4E705-040C-DB43-BEB9-F4B45025B1EF}" srcOrd="0" destOrd="0" parTransId="{85B4DCE1-60AD-484D-98E2-B9E1B5F169A2}" sibTransId="{BA763B9B-60A0-7F4C-96DA-F834A969619E}"/>
    <dgm:cxn modelId="{C26A1210-6F7A-3443-B0FD-5C4F67D304B5}" type="presOf" srcId="{AB34B15F-A2E7-8A40-AE0A-A6EB4298C4E3}" destId="{6E2F0C48-3EFD-3F4F-A467-CA88B715AAE5}" srcOrd="0" destOrd="0" presId="urn:microsoft.com/office/officeart/2008/layout/LinedList"/>
    <dgm:cxn modelId="{3D4C5F12-CFD6-334A-B017-F2205329EFE5}" srcId="{AB34B15F-A2E7-8A40-AE0A-A6EB4298C4E3}" destId="{BA9929D9-172F-2840-AAD7-4C9645E3D98A}" srcOrd="0" destOrd="0" parTransId="{6FBB3321-802D-964C-B865-36DC82635D74}" sibTransId="{788E6653-B988-F44C-8992-9076C4F528CB}"/>
    <dgm:cxn modelId="{86CDF98D-6345-7A41-AC02-F5F18E2BD857}" type="presOf" srcId="{86D4E705-040C-DB43-BEB9-F4B45025B1EF}" destId="{4C3DBCE5-1C48-AA4D-9C4A-B436B9D0522E}" srcOrd="0" destOrd="0" presId="urn:microsoft.com/office/officeart/2008/layout/LinedList"/>
    <dgm:cxn modelId="{5273D48D-A1B1-0946-AD4C-883A69F6F294}" srcId="{58ED9908-61D4-C64F-AEA3-149BF5893989}" destId="{57236655-5C6F-984E-B2D6-2DAA24ED0F91}" srcOrd="0" destOrd="0" parTransId="{6D55AC59-88FF-9445-84E9-852DB33EB359}" sibTransId="{5457B1DE-68CF-9E4D-8739-40CF5A044951}"/>
    <dgm:cxn modelId="{010388C7-D552-7548-BCE2-9250ED14C3EB}" type="presOf" srcId="{605DC570-34FB-7248-9921-50D51C8D2BFA}" destId="{47E4AC74-0FC7-AA4A-9B0D-5BCB51F147EF}" srcOrd="0" destOrd="0" presId="urn:microsoft.com/office/officeart/2008/layout/LinedList"/>
    <dgm:cxn modelId="{4B6E485C-2EC5-6343-B73E-37229120CE8E}" srcId="{57236655-5C6F-984E-B2D6-2DAA24ED0F91}" destId="{35C87D2E-9FD3-9B49-916A-9D7191F3D00D}" srcOrd="1" destOrd="0" parTransId="{5D21D0C4-C8C2-A945-A467-710C12E035FB}" sibTransId="{00A7CE4D-27F9-DB44-9F30-6BD9B55E933D}"/>
    <dgm:cxn modelId="{AD12934E-1B16-7A48-B19C-27500D17B040}" srcId="{57236655-5C6F-984E-B2D6-2DAA24ED0F91}" destId="{AB34B15F-A2E7-8A40-AE0A-A6EB4298C4E3}" srcOrd="3" destOrd="0" parTransId="{22F35EC9-151C-BD4F-8CA2-4EB2AB10AC08}" sibTransId="{0C64C8B9-13F3-444C-B3D9-94FF33499B91}"/>
    <dgm:cxn modelId="{A06DA962-2714-D94B-B38E-5B9EF173BEC6}" type="presParOf" srcId="{2555E3C8-16E2-9C4B-A2AB-2DAF61473B88}" destId="{853C563A-5FD6-AA45-BBD1-D075B01C8652}" srcOrd="0" destOrd="0" presId="urn:microsoft.com/office/officeart/2008/layout/LinedList"/>
    <dgm:cxn modelId="{D5CA946A-CB3B-D340-8438-2634AD4B9CCB}" type="presParOf" srcId="{2555E3C8-16E2-9C4B-A2AB-2DAF61473B88}" destId="{229E1ADD-D6B2-E349-A5C3-F916BD2B6006}" srcOrd="1" destOrd="0" presId="urn:microsoft.com/office/officeart/2008/layout/LinedList"/>
    <dgm:cxn modelId="{627DBA40-264C-0249-9F32-2EA568330538}" type="presParOf" srcId="{229E1ADD-D6B2-E349-A5C3-F916BD2B6006}" destId="{966A3487-7EF8-BD41-BE3D-26A00828D4ED}" srcOrd="0" destOrd="0" presId="urn:microsoft.com/office/officeart/2008/layout/LinedList"/>
    <dgm:cxn modelId="{7117D537-27F4-A94B-86B5-32847C2312E0}" type="presParOf" srcId="{229E1ADD-D6B2-E349-A5C3-F916BD2B6006}" destId="{DD5552F8-690D-824A-A5D7-4B06C657C79A}" srcOrd="1" destOrd="0" presId="urn:microsoft.com/office/officeart/2008/layout/LinedList"/>
    <dgm:cxn modelId="{1D5259FC-659C-FC41-9187-FD2246BD4274}" type="presParOf" srcId="{DD5552F8-690D-824A-A5D7-4B06C657C79A}" destId="{33369AEE-0EF5-5D4A-A455-B8FCF1A1D7AF}" srcOrd="0" destOrd="0" presId="urn:microsoft.com/office/officeart/2008/layout/LinedList"/>
    <dgm:cxn modelId="{E2E6908C-EF0B-4845-A396-2C320B1CA02F}" type="presParOf" srcId="{DD5552F8-690D-824A-A5D7-4B06C657C79A}" destId="{52BC4A8C-6E41-7147-98E2-153CC5956467}" srcOrd="1" destOrd="0" presId="urn:microsoft.com/office/officeart/2008/layout/LinedList"/>
    <dgm:cxn modelId="{4D8DCCEF-15D1-824F-8241-362D2F7B034E}" type="presParOf" srcId="{52BC4A8C-6E41-7147-98E2-153CC5956467}" destId="{BB3B1D7C-77A7-FC4C-BD3E-126844CA73C7}" srcOrd="0" destOrd="0" presId="urn:microsoft.com/office/officeart/2008/layout/LinedList"/>
    <dgm:cxn modelId="{172E7328-E4B1-EB41-8DBC-92771164B017}" type="presParOf" srcId="{52BC4A8C-6E41-7147-98E2-153CC5956467}" destId="{F001830C-630D-544D-B21C-E73D11814B46}" srcOrd="1" destOrd="0" presId="urn:microsoft.com/office/officeart/2008/layout/LinedList"/>
    <dgm:cxn modelId="{D9CAB785-3C82-2C46-A9A8-C33ADC0BC77F}" type="presParOf" srcId="{52BC4A8C-6E41-7147-98E2-153CC5956467}" destId="{F858E38B-0141-7949-AD00-F02BF5E54B33}" srcOrd="2" destOrd="0" presId="urn:microsoft.com/office/officeart/2008/layout/LinedList"/>
    <dgm:cxn modelId="{BF215773-8C48-D24C-9AF5-0FC2E734525B}" type="presParOf" srcId="{F858E38B-0141-7949-AD00-F02BF5E54B33}" destId="{023453E7-5724-7648-93E3-AD15E2B20272}" srcOrd="0" destOrd="0" presId="urn:microsoft.com/office/officeart/2008/layout/LinedList"/>
    <dgm:cxn modelId="{CE7EAF3B-579A-B54E-A879-AC8F3905526A}" type="presParOf" srcId="{023453E7-5724-7648-93E3-AD15E2B20272}" destId="{7131AF28-B5D1-694D-8134-DAB5AA5B541C}" srcOrd="0" destOrd="0" presId="urn:microsoft.com/office/officeart/2008/layout/LinedList"/>
    <dgm:cxn modelId="{90A5841E-0CB3-914A-AB19-118E9AB78F72}" type="presParOf" srcId="{023453E7-5724-7648-93E3-AD15E2B20272}" destId="{4B003577-0213-AE47-95FD-E688F1CE7F7D}" srcOrd="1" destOrd="0" presId="urn:microsoft.com/office/officeart/2008/layout/LinedList"/>
    <dgm:cxn modelId="{AC0377F8-CC87-9C48-93CE-696D08224DC2}" type="presParOf" srcId="{023453E7-5724-7648-93E3-AD15E2B20272}" destId="{54D33917-FFA0-4F4B-AD6B-F072A21BED01}" srcOrd="2" destOrd="0" presId="urn:microsoft.com/office/officeart/2008/layout/LinedList"/>
    <dgm:cxn modelId="{34B71547-B173-5448-BF62-268ED97DFC26}" type="presParOf" srcId="{DD5552F8-690D-824A-A5D7-4B06C657C79A}" destId="{0C1711D1-F6A1-2B4A-A64D-FE984B51614A}" srcOrd="2" destOrd="0" presId="urn:microsoft.com/office/officeart/2008/layout/LinedList"/>
    <dgm:cxn modelId="{7709B5EA-D270-DF4B-BC35-F15918DA0DC8}" type="presParOf" srcId="{DD5552F8-690D-824A-A5D7-4B06C657C79A}" destId="{D00039A4-343C-8E47-B8E9-D7AD02F8C2CD}" srcOrd="3" destOrd="0" presId="urn:microsoft.com/office/officeart/2008/layout/LinedList"/>
    <dgm:cxn modelId="{8EE62426-BE2C-194D-8786-ABE5B7C4899A}" type="presParOf" srcId="{DD5552F8-690D-824A-A5D7-4B06C657C79A}" destId="{11A05BD0-5984-6640-84B3-BC2CED95E759}" srcOrd="4" destOrd="0" presId="urn:microsoft.com/office/officeart/2008/layout/LinedList"/>
    <dgm:cxn modelId="{CEF3F7D0-7FFC-514F-BEC3-8DD56DB5D2FE}" type="presParOf" srcId="{11A05BD0-5984-6640-84B3-BC2CED95E759}" destId="{43E52950-10C3-2E41-AB44-9403E7A1078E}" srcOrd="0" destOrd="0" presId="urn:microsoft.com/office/officeart/2008/layout/LinedList"/>
    <dgm:cxn modelId="{48F14BFB-705C-6746-B014-9168CF18300A}" type="presParOf" srcId="{11A05BD0-5984-6640-84B3-BC2CED95E759}" destId="{5611004E-1708-944B-877D-FD6FB258F1B5}" srcOrd="1" destOrd="0" presId="urn:microsoft.com/office/officeart/2008/layout/LinedList"/>
    <dgm:cxn modelId="{CD78A6AD-13D4-7D4A-A543-E2F35FD41D92}" type="presParOf" srcId="{11A05BD0-5984-6640-84B3-BC2CED95E759}" destId="{A53EAD89-7C35-1E4C-A7C1-4CF345BFF134}" srcOrd="2" destOrd="0" presId="urn:microsoft.com/office/officeart/2008/layout/LinedList"/>
    <dgm:cxn modelId="{E588EF90-CA03-1E45-9BE3-A06787935D36}" type="presParOf" srcId="{A53EAD89-7C35-1E4C-A7C1-4CF345BFF134}" destId="{E112056A-8FB7-8E44-B45C-B81E6DED385C}" srcOrd="0" destOrd="0" presId="urn:microsoft.com/office/officeart/2008/layout/LinedList"/>
    <dgm:cxn modelId="{8FC32DB5-1BC6-984C-A4C9-9C31F93E8D91}" type="presParOf" srcId="{E112056A-8FB7-8E44-B45C-B81E6DED385C}" destId="{9F39B7D0-CA0B-C74E-815B-E34F3D583037}" srcOrd="0" destOrd="0" presId="urn:microsoft.com/office/officeart/2008/layout/LinedList"/>
    <dgm:cxn modelId="{A529F0C8-AD26-9748-9AED-46FB9F4FEB34}" type="presParOf" srcId="{E112056A-8FB7-8E44-B45C-B81E6DED385C}" destId="{4BF65623-EDA9-DC4F-AD01-970161FC6035}" srcOrd="1" destOrd="0" presId="urn:microsoft.com/office/officeart/2008/layout/LinedList"/>
    <dgm:cxn modelId="{1D1A17D0-C36A-4144-B9A8-B91A0ED6593D}" type="presParOf" srcId="{E112056A-8FB7-8E44-B45C-B81E6DED385C}" destId="{5517AA2E-7DBC-BF4B-80F1-2F0FA09BC820}" srcOrd="2" destOrd="0" presId="urn:microsoft.com/office/officeart/2008/layout/LinedList"/>
    <dgm:cxn modelId="{EF6C02F1-7BCA-B54B-B463-2A3AE99CE51D}" type="presParOf" srcId="{DD5552F8-690D-824A-A5D7-4B06C657C79A}" destId="{95080681-1A66-9844-BD4D-1F367892DAAC}" srcOrd="5" destOrd="0" presId="urn:microsoft.com/office/officeart/2008/layout/LinedList"/>
    <dgm:cxn modelId="{B891AB8A-7EAB-1947-A967-63BDAF59BFBE}" type="presParOf" srcId="{DD5552F8-690D-824A-A5D7-4B06C657C79A}" destId="{68E4224A-0AC3-A84B-8401-6B639C4D0754}" srcOrd="6" destOrd="0" presId="urn:microsoft.com/office/officeart/2008/layout/LinedList"/>
    <dgm:cxn modelId="{FB7A3C31-B7AD-994A-A299-490CA68A7D9B}" type="presParOf" srcId="{DD5552F8-690D-824A-A5D7-4B06C657C79A}" destId="{B1AB9D96-B363-DA49-BD17-6F7E14D87E32}" srcOrd="7" destOrd="0" presId="urn:microsoft.com/office/officeart/2008/layout/LinedList"/>
    <dgm:cxn modelId="{2DD181A3-78CB-3E4C-939D-5A3033355899}" type="presParOf" srcId="{B1AB9D96-B363-DA49-BD17-6F7E14D87E32}" destId="{147D1C3F-FF44-6E4D-8EEF-A3BC3A16EB18}" srcOrd="0" destOrd="0" presId="urn:microsoft.com/office/officeart/2008/layout/LinedList"/>
    <dgm:cxn modelId="{BE40E7E5-3B84-7C4F-8DA3-EB01BBCBFA47}" type="presParOf" srcId="{B1AB9D96-B363-DA49-BD17-6F7E14D87E32}" destId="{47E4AC74-0FC7-AA4A-9B0D-5BCB51F147EF}" srcOrd="1" destOrd="0" presId="urn:microsoft.com/office/officeart/2008/layout/LinedList"/>
    <dgm:cxn modelId="{48DED085-7F0A-E54D-AD73-53368C843B85}" type="presParOf" srcId="{B1AB9D96-B363-DA49-BD17-6F7E14D87E32}" destId="{ECCCFF97-EE54-C44A-8524-508243486D54}" srcOrd="2" destOrd="0" presId="urn:microsoft.com/office/officeart/2008/layout/LinedList"/>
    <dgm:cxn modelId="{8293572B-515D-9A4C-9051-30B6638C2499}" type="presParOf" srcId="{ECCCFF97-EE54-C44A-8524-508243486D54}" destId="{B2D04143-C118-B841-A46C-A86320A48AF7}" srcOrd="0" destOrd="0" presId="urn:microsoft.com/office/officeart/2008/layout/LinedList"/>
    <dgm:cxn modelId="{6CD3FCA9-851C-E34F-81E9-8EA269170675}" type="presParOf" srcId="{B2D04143-C118-B841-A46C-A86320A48AF7}" destId="{9754EE75-829E-5741-980A-BF868DF8B5FA}" srcOrd="0" destOrd="0" presId="urn:microsoft.com/office/officeart/2008/layout/LinedList"/>
    <dgm:cxn modelId="{EC4BE568-7C29-7C4F-A032-56814C7D299B}" type="presParOf" srcId="{B2D04143-C118-B841-A46C-A86320A48AF7}" destId="{4C3DBCE5-1C48-AA4D-9C4A-B436B9D0522E}" srcOrd="1" destOrd="0" presId="urn:microsoft.com/office/officeart/2008/layout/LinedList"/>
    <dgm:cxn modelId="{10D7F751-ABCE-6B47-AA51-52EDD3BEBA47}" type="presParOf" srcId="{B2D04143-C118-B841-A46C-A86320A48AF7}" destId="{7F0DC5B4-D731-364F-9065-5156C351ECEB}" srcOrd="2" destOrd="0" presId="urn:microsoft.com/office/officeart/2008/layout/LinedList"/>
    <dgm:cxn modelId="{890EBFBD-42F6-254E-9063-77FBC1FA4B75}" type="presParOf" srcId="{DD5552F8-690D-824A-A5D7-4B06C657C79A}" destId="{28025D45-9EFE-474F-B391-CF6BBE02C610}" srcOrd="8" destOrd="0" presId="urn:microsoft.com/office/officeart/2008/layout/LinedList"/>
    <dgm:cxn modelId="{3031D049-AF10-E54C-8C7E-CC05BD360B5D}" type="presParOf" srcId="{DD5552F8-690D-824A-A5D7-4B06C657C79A}" destId="{0228CD57-E94C-D14F-809D-8AC0BF7042C8}" srcOrd="9" destOrd="0" presId="urn:microsoft.com/office/officeart/2008/layout/LinedList"/>
    <dgm:cxn modelId="{50876267-7352-324C-B555-12380E75D22E}" type="presParOf" srcId="{DD5552F8-690D-824A-A5D7-4B06C657C79A}" destId="{95711826-CFBC-4246-A97B-E22656D6D60D}" srcOrd="10" destOrd="0" presId="urn:microsoft.com/office/officeart/2008/layout/LinedList"/>
    <dgm:cxn modelId="{49F1E9E8-97A8-7140-8D28-825D644359D4}" type="presParOf" srcId="{95711826-CFBC-4246-A97B-E22656D6D60D}" destId="{7B662FEE-07A4-BD4C-8B05-1BF1D6C3B6CA}" srcOrd="0" destOrd="0" presId="urn:microsoft.com/office/officeart/2008/layout/LinedList"/>
    <dgm:cxn modelId="{6DC51D0E-6525-314C-87BE-0B112035AE47}" type="presParOf" srcId="{95711826-CFBC-4246-A97B-E22656D6D60D}" destId="{6E2F0C48-3EFD-3F4F-A467-CA88B715AAE5}" srcOrd="1" destOrd="0" presId="urn:microsoft.com/office/officeart/2008/layout/LinedList"/>
    <dgm:cxn modelId="{0BF043D8-DE3A-844A-9DB0-4AF688FA24CB}" type="presParOf" srcId="{95711826-CFBC-4246-A97B-E22656D6D60D}" destId="{5DBFD28E-1227-CA4A-8F3D-BE26116EFC88}" srcOrd="2" destOrd="0" presId="urn:microsoft.com/office/officeart/2008/layout/LinedList"/>
    <dgm:cxn modelId="{A95E4297-0D0E-6949-8E95-FE5A9914C774}" type="presParOf" srcId="{5DBFD28E-1227-CA4A-8F3D-BE26116EFC88}" destId="{24963AF7-4E6C-6345-98FD-8E6446D872B0}" srcOrd="0" destOrd="0" presId="urn:microsoft.com/office/officeart/2008/layout/LinedList"/>
    <dgm:cxn modelId="{4606C1A8-0148-284A-9BEC-6E52B35246B4}" type="presParOf" srcId="{24963AF7-4E6C-6345-98FD-8E6446D872B0}" destId="{6E83CA80-4417-CB49-BFA1-CDFEE99A3410}" srcOrd="0" destOrd="0" presId="urn:microsoft.com/office/officeart/2008/layout/LinedList"/>
    <dgm:cxn modelId="{ACF6E527-36F0-EE45-ABC6-69A28DD417F2}" type="presParOf" srcId="{24963AF7-4E6C-6345-98FD-8E6446D872B0}" destId="{B9B1019E-4EE8-F64F-81E2-09E3F33C4E9E}" srcOrd="1" destOrd="0" presId="urn:microsoft.com/office/officeart/2008/layout/LinedList"/>
    <dgm:cxn modelId="{C19AFBB2-1506-CC46-9CB3-CE929819C14E}" type="presParOf" srcId="{24963AF7-4E6C-6345-98FD-8E6446D872B0}" destId="{CBA2E908-0AC3-6648-828F-A558CE247A86}" srcOrd="2" destOrd="0" presId="urn:microsoft.com/office/officeart/2008/layout/LinedList"/>
    <dgm:cxn modelId="{10201374-0592-CD42-B307-3CB4409912B7}" type="presParOf" srcId="{DD5552F8-690D-824A-A5D7-4B06C657C79A}" destId="{CC18DB53-7231-7745-8496-E935659B9800}" srcOrd="11" destOrd="0" presId="urn:microsoft.com/office/officeart/2008/layout/LinedList"/>
    <dgm:cxn modelId="{516D0155-B743-684E-8619-95161C7B3646}" type="presParOf" srcId="{DD5552F8-690D-824A-A5D7-4B06C657C79A}" destId="{5B548B3D-66C9-4B48-979F-FE49D18A2C2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C563A-5FD6-AA45-BBD1-D075B01C8652}">
      <dsp:nvSpPr>
        <dsp:cNvPr id="0" name=""/>
        <dsp:cNvSpPr/>
      </dsp:nvSpPr>
      <dsp:spPr>
        <a:xfrm>
          <a:off x="0" y="0"/>
          <a:ext cx="10405872" cy="0"/>
        </a:xfrm>
        <a:prstGeom prst="lin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966A3487-7EF8-BD41-BE3D-26A00828D4ED}">
      <dsp:nvSpPr>
        <dsp:cNvPr id="0" name=""/>
        <dsp:cNvSpPr/>
      </dsp:nvSpPr>
      <dsp:spPr>
        <a:xfrm>
          <a:off x="0" y="0"/>
          <a:ext cx="2081174" cy="4453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b="0" kern="1200" dirty="0" smtClean="0">
              <a:solidFill>
                <a:srgbClr val="747472"/>
              </a:solidFill>
            </a:rPr>
            <a:t>Sinusitis</a:t>
          </a:r>
          <a:endParaRPr lang="en-US" sz="4500" b="0" kern="1200" dirty="0">
            <a:solidFill>
              <a:srgbClr val="747472"/>
            </a:solidFill>
          </a:endParaRPr>
        </a:p>
      </dsp:txBody>
      <dsp:txXfrm>
        <a:off x="0" y="0"/>
        <a:ext cx="2081174" cy="4453254"/>
      </dsp:txXfrm>
    </dsp:sp>
    <dsp:sp modelId="{F001830C-630D-544D-B21C-E73D11814B46}">
      <dsp:nvSpPr>
        <dsp:cNvPr id="0" name=""/>
        <dsp:cNvSpPr/>
      </dsp:nvSpPr>
      <dsp:spPr>
        <a:xfrm>
          <a:off x="2237262" y="52349"/>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Acute Sinusitis</a:t>
          </a:r>
          <a:endParaRPr lang="en-US" sz="3200" b="0" kern="1200" dirty="0">
            <a:solidFill>
              <a:srgbClr val="3495BA"/>
            </a:solidFill>
          </a:endParaRPr>
        </a:p>
      </dsp:txBody>
      <dsp:txXfrm>
        <a:off x="2237262" y="52349"/>
        <a:ext cx="4006260" cy="1046993"/>
      </dsp:txXfrm>
    </dsp:sp>
    <dsp:sp modelId="{4B003577-0213-AE47-95FD-E688F1CE7F7D}">
      <dsp:nvSpPr>
        <dsp:cNvPr id="0" name=""/>
        <dsp:cNvSpPr/>
      </dsp:nvSpPr>
      <dsp:spPr>
        <a:xfrm>
          <a:off x="6399611" y="52349"/>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Less than 4 Weeks.</a:t>
          </a:r>
        </a:p>
      </dsp:txBody>
      <dsp:txXfrm>
        <a:off x="6399611" y="52349"/>
        <a:ext cx="4006260" cy="1046993"/>
      </dsp:txXfrm>
    </dsp:sp>
    <dsp:sp modelId="{0C1711D1-F6A1-2B4A-A64D-FE984B51614A}">
      <dsp:nvSpPr>
        <dsp:cNvPr id="0" name=""/>
        <dsp:cNvSpPr/>
      </dsp:nvSpPr>
      <dsp:spPr>
        <a:xfrm>
          <a:off x="2081174" y="1099342"/>
          <a:ext cx="8324697"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611004E-1708-944B-877D-FD6FB258F1B5}">
      <dsp:nvSpPr>
        <dsp:cNvPr id="0" name=""/>
        <dsp:cNvSpPr/>
      </dsp:nvSpPr>
      <dsp:spPr>
        <a:xfrm>
          <a:off x="2237262" y="1151692"/>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Subacute Sinusitis</a:t>
          </a:r>
          <a:endParaRPr lang="en-US" sz="3200" b="0" kern="1200" dirty="0">
            <a:solidFill>
              <a:srgbClr val="3495BA"/>
            </a:solidFill>
          </a:endParaRPr>
        </a:p>
      </dsp:txBody>
      <dsp:txXfrm>
        <a:off x="2237262" y="1151692"/>
        <a:ext cx="4006260" cy="1046993"/>
      </dsp:txXfrm>
    </dsp:sp>
    <dsp:sp modelId="{4BF65623-EDA9-DC4F-AD01-970161FC6035}">
      <dsp:nvSpPr>
        <dsp:cNvPr id="0" name=""/>
        <dsp:cNvSpPr/>
      </dsp:nvSpPr>
      <dsp:spPr>
        <a:xfrm>
          <a:off x="6399611" y="1151692"/>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Between 4 weeks and 12 weeks.</a:t>
          </a:r>
          <a:endParaRPr lang="en-US" sz="2400" kern="1200" dirty="0"/>
        </a:p>
      </dsp:txBody>
      <dsp:txXfrm>
        <a:off x="6399611" y="1151692"/>
        <a:ext cx="4006260" cy="1046993"/>
      </dsp:txXfrm>
    </dsp:sp>
    <dsp:sp modelId="{95080681-1A66-9844-BD4D-1F367892DAAC}">
      <dsp:nvSpPr>
        <dsp:cNvPr id="0" name=""/>
        <dsp:cNvSpPr/>
      </dsp:nvSpPr>
      <dsp:spPr>
        <a:xfrm>
          <a:off x="2081174" y="2198685"/>
          <a:ext cx="8324697"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47E4AC74-0FC7-AA4A-9B0D-5BCB51F147EF}">
      <dsp:nvSpPr>
        <dsp:cNvPr id="0" name=""/>
        <dsp:cNvSpPr/>
      </dsp:nvSpPr>
      <dsp:spPr>
        <a:xfrm>
          <a:off x="2237262" y="2251035"/>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kern="1200" dirty="0" smtClean="0">
              <a:solidFill>
                <a:srgbClr val="3495BA"/>
              </a:solidFill>
            </a:rPr>
            <a:t>Chronic sinusitis</a:t>
          </a:r>
          <a:endParaRPr lang="en-US" sz="3200" b="0" kern="1200" dirty="0">
            <a:solidFill>
              <a:srgbClr val="3495BA"/>
            </a:solidFill>
          </a:endParaRPr>
        </a:p>
      </dsp:txBody>
      <dsp:txXfrm>
        <a:off x="2237262" y="2251035"/>
        <a:ext cx="4006260" cy="1046993"/>
      </dsp:txXfrm>
    </dsp:sp>
    <dsp:sp modelId="{4C3DBCE5-1C48-AA4D-9C4A-B436B9D0522E}">
      <dsp:nvSpPr>
        <dsp:cNvPr id="0" name=""/>
        <dsp:cNvSpPr/>
      </dsp:nvSpPr>
      <dsp:spPr>
        <a:xfrm>
          <a:off x="6399611" y="2251035"/>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More than 12 weeks.</a:t>
          </a:r>
          <a:endParaRPr lang="en-US" sz="2400" kern="1200" dirty="0"/>
        </a:p>
      </dsp:txBody>
      <dsp:txXfrm>
        <a:off x="6399611" y="2251035"/>
        <a:ext cx="4006260" cy="1046993"/>
      </dsp:txXfrm>
    </dsp:sp>
    <dsp:sp modelId="{28025D45-9EFE-474F-B391-CF6BBE02C610}">
      <dsp:nvSpPr>
        <dsp:cNvPr id="0" name=""/>
        <dsp:cNvSpPr/>
      </dsp:nvSpPr>
      <dsp:spPr>
        <a:xfrm>
          <a:off x="2081174" y="3298028"/>
          <a:ext cx="8324697"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6E2F0C48-3EFD-3F4F-A467-CA88B715AAE5}">
      <dsp:nvSpPr>
        <dsp:cNvPr id="0" name=""/>
        <dsp:cNvSpPr/>
      </dsp:nvSpPr>
      <dsp:spPr>
        <a:xfrm>
          <a:off x="2237262" y="3350377"/>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0" i="0" kern="1200" dirty="0" smtClean="0">
              <a:solidFill>
                <a:srgbClr val="3495BA"/>
              </a:solidFill>
            </a:rPr>
            <a:t>Recurrent acute sinusitis</a:t>
          </a:r>
          <a:endParaRPr lang="en-US" sz="3200" b="0" i="0" kern="1200" dirty="0">
            <a:solidFill>
              <a:srgbClr val="3495BA"/>
            </a:solidFill>
          </a:endParaRPr>
        </a:p>
      </dsp:txBody>
      <dsp:txXfrm>
        <a:off x="2237262" y="3350377"/>
        <a:ext cx="4006260" cy="1046993"/>
      </dsp:txXfrm>
    </dsp:sp>
    <dsp:sp modelId="{B9B1019E-4EE8-F64F-81E2-09E3F33C4E9E}">
      <dsp:nvSpPr>
        <dsp:cNvPr id="0" name=""/>
        <dsp:cNvSpPr/>
      </dsp:nvSpPr>
      <dsp:spPr>
        <a:xfrm>
          <a:off x="6399611" y="3350377"/>
          <a:ext cx="4006260" cy="104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Diagnosed when infection occurs 2-4 times per year.</a:t>
          </a:r>
          <a:endParaRPr lang="en-US" sz="2400" kern="1200" dirty="0"/>
        </a:p>
      </dsp:txBody>
      <dsp:txXfrm>
        <a:off x="6399611" y="3350377"/>
        <a:ext cx="4006260" cy="1046993"/>
      </dsp:txXfrm>
    </dsp:sp>
    <dsp:sp modelId="{CC18DB53-7231-7745-8496-E935659B9800}">
      <dsp:nvSpPr>
        <dsp:cNvPr id="0" name=""/>
        <dsp:cNvSpPr/>
      </dsp:nvSpPr>
      <dsp:spPr>
        <a:xfrm>
          <a:off x="2081174" y="4397370"/>
          <a:ext cx="8324697" cy="0"/>
        </a:xfrm>
        <a:prstGeom prst="line">
          <a:avLst/>
        </a:prstGeom>
        <a:noFill/>
        <a:ln w="9525" cap="flat" cmpd="sng" algn="ctr">
          <a:solidFill>
            <a:schemeClr val="accent1">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9902D-5AB3-0847-8C97-74A58DF9E71E}" type="datetimeFigureOut">
              <a:rPr lang="en-US" smtClean="0"/>
              <a:t>11/2/16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72683-C5E3-8A4D-BDDB-887E0C8A290A}" type="slidenum">
              <a:rPr lang="en-US" smtClean="0"/>
              <a:t>‹#›</a:t>
            </a:fld>
            <a:endParaRPr lang="en-US"/>
          </a:p>
        </p:txBody>
      </p:sp>
    </p:spTree>
    <p:extLst>
      <p:ext uri="{BB962C8B-B14F-4D97-AF65-F5344CB8AC3E}">
        <p14:creationId xmlns:p14="http://schemas.microsoft.com/office/powerpoint/2010/main" val="9815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2683-C5E3-8A4D-BDDB-887E0C8A290A}" type="slidenum">
              <a:rPr lang="en-US" smtClean="0"/>
              <a:t>9</a:t>
            </a:fld>
            <a:endParaRPr lang="en-US"/>
          </a:p>
        </p:txBody>
      </p:sp>
    </p:spTree>
    <p:extLst>
      <p:ext uri="{BB962C8B-B14F-4D97-AF65-F5344CB8AC3E}">
        <p14:creationId xmlns:p14="http://schemas.microsoft.com/office/powerpoint/2010/main" val="58995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2683-C5E3-8A4D-BDDB-887E0C8A290A}" type="slidenum">
              <a:rPr lang="en-US" smtClean="0"/>
              <a:t>10</a:t>
            </a:fld>
            <a:endParaRPr lang="en-US"/>
          </a:p>
        </p:txBody>
      </p:sp>
    </p:spTree>
    <p:extLst>
      <p:ext uri="{BB962C8B-B14F-4D97-AF65-F5344CB8AC3E}">
        <p14:creationId xmlns:p14="http://schemas.microsoft.com/office/powerpoint/2010/main" val="134127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2683-C5E3-8A4D-BDDB-887E0C8A290A}" type="slidenum">
              <a:rPr lang="en-US" smtClean="0"/>
              <a:t>33</a:t>
            </a:fld>
            <a:endParaRPr lang="en-US"/>
          </a:p>
        </p:txBody>
      </p:sp>
    </p:spTree>
    <p:extLst>
      <p:ext uri="{BB962C8B-B14F-4D97-AF65-F5344CB8AC3E}">
        <p14:creationId xmlns:p14="http://schemas.microsoft.com/office/powerpoint/2010/main" val="162966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2683-C5E3-8A4D-BDDB-887E0C8A290A}" type="slidenum">
              <a:rPr lang="en-US" smtClean="0"/>
              <a:t>36</a:t>
            </a:fld>
            <a:endParaRPr lang="en-US"/>
          </a:p>
        </p:txBody>
      </p:sp>
    </p:spTree>
    <p:extLst>
      <p:ext uri="{BB962C8B-B14F-4D97-AF65-F5344CB8AC3E}">
        <p14:creationId xmlns:p14="http://schemas.microsoft.com/office/powerpoint/2010/main" val="11818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2683-C5E3-8A4D-BDDB-887E0C8A290A}" type="slidenum">
              <a:rPr lang="en-US" smtClean="0"/>
              <a:t>45</a:t>
            </a:fld>
            <a:endParaRPr lang="en-US"/>
          </a:p>
        </p:txBody>
      </p:sp>
    </p:spTree>
    <p:extLst>
      <p:ext uri="{BB962C8B-B14F-4D97-AF65-F5344CB8AC3E}">
        <p14:creationId xmlns:p14="http://schemas.microsoft.com/office/powerpoint/2010/main" val="156240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72683-C5E3-8A4D-BDDB-887E0C8A290A}" type="slidenum">
              <a:rPr lang="en-US" smtClean="0"/>
              <a:t>47</a:t>
            </a:fld>
            <a:endParaRPr lang="en-US"/>
          </a:p>
        </p:txBody>
      </p:sp>
    </p:spTree>
    <p:extLst>
      <p:ext uri="{BB962C8B-B14F-4D97-AF65-F5344CB8AC3E}">
        <p14:creationId xmlns:p14="http://schemas.microsoft.com/office/powerpoint/2010/main" val="161815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DE915F0-CBB9-BC4E-92A6-E1E9342CDF0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BBA5A-2629-1442-963F-C31CE537A75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977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915F0-CBB9-BC4E-92A6-E1E9342CDF0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147647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915F0-CBB9-BC4E-92A6-E1E9342CDF0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BBA5A-2629-1442-963F-C31CE537A75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5236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69DE2-6B00-4B50-899D-D513C02C91FC}" type="datetimeFigureOut">
              <a:rPr lang="en-US" smtClean="0"/>
              <a:pPr/>
              <a:t>11/2/16</a:t>
            </a:fld>
            <a:endParaRPr lang="en-US"/>
          </a:p>
        </p:txBody>
      </p:sp>
      <p:sp>
        <p:nvSpPr>
          <p:cNvPr id="6" name="Footer Placeholder 5"/>
          <p:cNvSpPr>
            <a:spLocks noGrp="1"/>
          </p:cNvSpPr>
          <p:nvPr>
            <p:ph type="ftr" sz="quarter" idx="11"/>
          </p:nvPr>
        </p:nvSpPr>
        <p:spPr>
          <a:xfrm>
            <a:off x="913796" y="5883277"/>
            <a:ext cx="667286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47716C6-BE95-4F3D-A256-BFD3509A3DC1}" type="slidenum">
              <a:rPr lang="en-US" smtClean="0"/>
              <a:pPr/>
              <a:t>‹#›</a:t>
            </a:fld>
            <a:endParaRPr lang="en-US"/>
          </a:p>
        </p:txBody>
      </p:sp>
    </p:spTree>
    <p:extLst>
      <p:ext uri="{BB962C8B-B14F-4D97-AF65-F5344CB8AC3E}">
        <p14:creationId xmlns:p14="http://schemas.microsoft.com/office/powerpoint/2010/main" val="140218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E915F0-CBB9-BC4E-92A6-E1E9342CDF0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69494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15F0-CBB9-BC4E-92A6-E1E9342CDF00}"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BBA5A-2629-1442-963F-C31CE537A75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67621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E915F0-CBB9-BC4E-92A6-E1E9342CDF00}"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5487646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E915F0-CBB9-BC4E-92A6-E1E9342CDF00}" type="datetimeFigureOut">
              <a:rPr lang="en-US" smtClean="0"/>
              <a:t>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17927259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E915F0-CBB9-BC4E-92A6-E1E9342CDF00}" type="datetimeFigureOut">
              <a:rPr lang="en-US" smtClean="0"/>
              <a:t>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114940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15F0-CBB9-BC4E-92A6-E1E9342CDF00}" type="datetimeFigureOut">
              <a:rPr lang="en-US" smtClean="0"/>
              <a:t>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146824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15F0-CBB9-BC4E-92A6-E1E9342CDF00}"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BBA5A-2629-1442-963F-C31CE537A75F}" type="slidenum">
              <a:rPr lang="en-US" smtClean="0"/>
              <a:t>‹#›</a:t>
            </a:fld>
            <a:endParaRPr lang="en-US"/>
          </a:p>
        </p:txBody>
      </p:sp>
    </p:spTree>
    <p:extLst>
      <p:ext uri="{BB962C8B-B14F-4D97-AF65-F5344CB8AC3E}">
        <p14:creationId xmlns:p14="http://schemas.microsoft.com/office/powerpoint/2010/main" val="7457295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15F0-CBB9-BC4E-92A6-E1E9342CDF00}"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BBA5A-2629-1442-963F-C31CE537A75F}"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52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DE915F0-CBB9-BC4E-92A6-E1E9342CDF00}" type="datetimeFigureOut">
              <a:rPr lang="en-US" smtClean="0"/>
              <a:t>11/2/16</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26BBA5A-2629-1442-963F-C31CE537A75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13864"/>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bmd.com/hw-popup/ear-infection-otitis-med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7.xml.rels><?xml version="1.0" encoding="UTF-8" standalone="yes"?>
<Relationships xmlns="http://schemas.openxmlformats.org/package/2006/relationships"><Relationship Id="rId11" Type="http://schemas.openxmlformats.org/officeDocument/2006/relationships/hyperlink" Target="https://www.uptodate.com/contents/acute-sinusitis-and-rhinosinusitis-in-adults-clinical-manifestations-and-diagnosis?source=search_result&amp;search=sinusitis&amp;selectedTitle=2~150" TargetMode="External"/><Relationship Id="rId12" Type="http://schemas.openxmlformats.org/officeDocument/2006/relationships/hyperlink" Target="http://www.medicinenet.com/eustachian_tube_problems/article.htm" TargetMode="External"/><Relationship Id="rId13" Type="http://schemas.openxmlformats.org/officeDocument/2006/relationships/hyperlink" Target="http://emedicine.medscape.com/article/994656-overview#showall" TargetMode="External"/><Relationship Id="rId14" Type="http://schemas.openxmlformats.org/officeDocument/2006/relationships/hyperlink" Target="http://www.nhs.uk/conditions/Otitis-media/Pages/Introduction.aspx" TargetMode="External"/><Relationship Id="rId15" Type="http://schemas.openxmlformats.org/officeDocument/2006/relationships/hyperlink" Target="http://cks.nice.org.uk/otitis-media-acute" TargetMode="External"/><Relationship Id="rId16" Type="http://schemas.openxmlformats.org/officeDocument/2006/relationships/hyperlink" Target="http://www.uptodate.com/contents/acute-otitis-media-in-adults-suppurative-and-serous" TargetMode="External"/><Relationship Id="rId17" Type="http://schemas.openxmlformats.org/officeDocument/2006/relationships/hyperlink" Target="http://bestpractice.bmj.com/best-practice/monograph/39/basics/pathophysiology.html" TargetMode="External"/><Relationship Id="rId18" Type="http://schemas.openxmlformats.org/officeDocument/2006/relationships/hyperlink" Target="http://patient.info/doctor/otitis-media-with-effusion" TargetMode="External"/><Relationship Id="rId19" Type="http://schemas.openxmlformats.org/officeDocument/2006/relationships/hyperlink" Target="http://bestpractice.bmj.com/best-practice/monograph/14/treatment/guidelines.html" TargetMode="External"/><Relationship Id="rId1" Type="http://schemas.openxmlformats.org/officeDocument/2006/relationships/slideLayout" Target="../slideLayouts/slideLayout2.xml"/><Relationship Id="rId2" Type="http://schemas.openxmlformats.org/officeDocument/2006/relationships/hyperlink" Target="http://accessmedicine.mhmedical.com/content.aspx?bookid=1088&amp;sectionid=61700530" TargetMode="External"/><Relationship Id="rId3" Type="http://schemas.openxmlformats.org/officeDocument/2006/relationships/hyperlink" Target="http://www.mayoclinic.org/diseases-conditions/mononucleosis/symptoms-causes/dxc-20165844" TargetMode="External"/><Relationship Id="rId4" Type="http://schemas.openxmlformats.org/officeDocument/2006/relationships/hyperlink" Target="http://www.healthline.com/health/pharyngitis#Overview1" TargetMode="External"/><Relationship Id="rId5" Type="http://schemas.openxmlformats.org/officeDocument/2006/relationships/hyperlink" Target="http://cks.nice.org.uk/sore-throat-acute" TargetMode="External"/><Relationship Id="rId6" Type="http://schemas.openxmlformats.org/officeDocument/2006/relationships/hyperlink" Target="http://www.webmd.com/oral-health/tc/strep-throat-complications-topic-overview" TargetMode="External"/><Relationship Id="rId7" Type="http://schemas.openxmlformats.org/officeDocument/2006/relationships/hyperlink" Target="http://www.mayoclinic.org/diseases-conditions/sore-throat/diagnosis-treatment/treatment/txc-20201997" TargetMode="External"/><Relationship Id="rId8" Type="http://schemas.openxmlformats.org/officeDocument/2006/relationships/hyperlink" Target="http://www.nps.org.au/conditions/ear-nose-mouth-and-throat-disorders/ear-nose-and-throat-infections/sore-throat/for-individuals/medicines-and-treatments" TargetMode="External"/><Relationship Id="rId9" Type="http://schemas.openxmlformats.org/officeDocument/2006/relationships/hyperlink" Target="http://emedicine.medscape.com/article/232670-overview" TargetMode="External"/><Relationship Id="rId10" Type="http://schemas.openxmlformats.org/officeDocument/2006/relationships/hyperlink" Target="http://cks.nice.org.uk/sinusiti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772" y="1135922"/>
            <a:ext cx="9606891" cy="2618554"/>
          </a:xfrm>
        </p:spPr>
        <p:txBody>
          <a:bodyPr anchor="ctr">
            <a:normAutofit/>
          </a:bodyPr>
          <a:lstStyle/>
          <a:p>
            <a:pPr algn="l" rtl="1"/>
            <a:r>
              <a:rPr lang="en-US" sz="8000" dirty="0" smtClean="0">
                <a:solidFill>
                  <a:schemeClr val="accent6">
                    <a:lumMod val="50000"/>
                  </a:schemeClr>
                </a:solidFill>
                <a:latin typeface="Tw Cen MT Condensed" charset="0"/>
                <a:ea typeface="Tw Cen MT Condensed" charset="0"/>
                <a:cs typeface="Tw Cen MT Condensed" charset="0"/>
              </a:rPr>
              <a:t>UPPER RESPIRATORY TRACT INFECTIONS</a:t>
            </a:r>
            <a:endParaRPr lang="en-US" sz="8000" dirty="0">
              <a:solidFill>
                <a:schemeClr val="accent6">
                  <a:lumMod val="50000"/>
                </a:schemeClr>
              </a:solidFill>
              <a:latin typeface="Tw Cen MT Condensed" charset="0"/>
              <a:ea typeface="Tw Cen MT Condensed" charset="0"/>
              <a:cs typeface="Tw Cen MT Condensed" charset="0"/>
            </a:endParaRPr>
          </a:p>
        </p:txBody>
      </p:sp>
      <p:sp>
        <p:nvSpPr>
          <p:cNvPr id="3" name="Subtitle 2"/>
          <p:cNvSpPr>
            <a:spLocks noGrp="1"/>
          </p:cNvSpPr>
          <p:nvPr>
            <p:ph type="subTitle" idx="1"/>
          </p:nvPr>
        </p:nvSpPr>
        <p:spPr>
          <a:xfrm>
            <a:off x="1016402" y="4840912"/>
            <a:ext cx="6578932" cy="1560461"/>
          </a:xfrm>
        </p:spPr>
        <p:txBody>
          <a:bodyPr numCol="2" anchor="ctr">
            <a:noAutofit/>
          </a:bodyPr>
          <a:lstStyle/>
          <a:p>
            <a:pPr marL="514350" indent="-514350" defTabSz="914400" eaLnBrk="1" latinLnBrk="0" hangingPunct="1">
              <a:lnSpc>
                <a:spcPct val="100000"/>
              </a:lnSpc>
              <a:spcBef>
                <a:spcPts val="0"/>
              </a:spcBef>
              <a:buClr>
                <a:srgbClr val="747472"/>
              </a:buClr>
              <a:buSzPct val="80000"/>
              <a:buFont typeface="Courier New" charset="0"/>
              <a:buChar char="o"/>
            </a:pPr>
            <a:r>
              <a:rPr lang="en-US" sz="3200" dirty="0" smtClean="0">
                <a:solidFill>
                  <a:schemeClr val="tx2">
                    <a:lumMod val="60000"/>
                    <a:lumOff val="40000"/>
                  </a:schemeClr>
                </a:solidFill>
                <a:latin typeface="Tw Cen MT Condensed" charset="0"/>
                <a:ea typeface="Tw Cen MT Condensed" charset="0"/>
                <a:cs typeface="Tw Cen MT Condensed" charset="0"/>
              </a:rPr>
              <a:t>Fahad Al-</a:t>
            </a:r>
            <a:r>
              <a:rPr lang="en-US" sz="3200" dirty="0" err="1" smtClean="0">
                <a:solidFill>
                  <a:schemeClr val="tx2">
                    <a:lumMod val="60000"/>
                    <a:lumOff val="40000"/>
                  </a:schemeClr>
                </a:solidFill>
                <a:latin typeface="Tw Cen MT Condensed" charset="0"/>
                <a:ea typeface="Tw Cen MT Condensed" charset="0"/>
                <a:cs typeface="Tw Cen MT Condensed" charset="0"/>
              </a:rPr>
              <a:t>Qahtani</a:t>
            </a:r>
            <a:r>
              <a:rPr lang="en-US" sz="3200" dirty="0" smtClean="0">
                <a:solidFill>
                  <a:schemeClr val="tx2">
                    <a:lumMod val="60000"/>
                    <a:lumOff val="40000"/>
                  </a:schemeClr>
                </a:solidFill>
                <a:latin typeface="Tw Cen MT Condensed" charset="0"/>
                <a:ea typeface="Tw Cen MT Condensed" charset="0"/>
                <a:cs typeface="Tw Cen MT Condensed" charset="0"/>
              </a:rPr>
              <a:t>	</a:t>
            </a:r>
          </a:p>
          <a:p>
            <a:pPr marL="514350" indent="-514350" defTabSz="914400" eaLnBrk="1" latinLnBrk="0" hangingPunct="1">
              <a:lnSpc>
                <a:spcPct val="100000"/>
              </a:lnSpc>
              <a:spcBef>
                <a:spcPts val="0"/>
              </a:spcBef>
              <a:buClr>
                <a:srgbClr val="747472"/>
              </a:buClr>
              <a:buSzPct val="80000"/>
              <a:buFont typeface="Courier New" charset="0"/>
              <a:buChar char="o"/>
            </a:pPr>
            <a:r>
              <a:rPr lang="en-US" sz="3200" dirty="0" err="1" smtClean="0">
                <a:solidFill>
                  <a:schemeClr val="tx2">
                    <a:lumMod val="60000"/>
                    <a:lumOff val="40000"/>
                  </a:schemeClr>
                </a:solidFill>
                <a:latin typeface="Tw Cen MT Condensed" charset="0"/>
                <a:ea typeface="Tw Cen MT Condensed" charset="0"/>
                <a:cs typeface="Tw Cen MT Condensed" charset="0"/>
              </a:rPr>
              <a:t>Abdulaziz</a:t>
            </a:r>
            <a:r>
              <a:rPr lang="en-US" sz="3200" dirty="0" smtClean="0">
                <a:solidFill>
                  <a:schemeClr val="tx2">
                    <a:lumMod val="60000"/>
                    <a:lumOff val="40000"/>
                  </a:schemeClr>
                </a:solidFill>
                <a:latin typeface="Tw Cen MT Condensed" charset="0"/>
                <a:ea typeface="Tw Cen MT Condensed" charset="0"/>
                <a:cs typeface="Tw Cen MT Condensed" charset="0"/>
              </a:rPr>
              <a:t> Islam</a:t>
            </a:r>
          </a:p>
          <a:p>
            <a:pPr marL="514350" indent="-514350" defTabSz="914400" eaLnBrk="1" latinLnBrk="0" hangingPunct="1">
              <a:lnSpc>
                <a:spcPct val="100000"/>
              </a:lnSpc>
              <a:spcBef>
                <a:spcPts val="0"/>
              </a:spcBef>
              <a:buClr>
                <a:srgbClr val="747472"/>
              </a:buClr>
              <a:buSzPct val="80000"/>
              <a:buFont typeface="Courier New" charset="0"/>
              <a:buChar char="o"/>
            </a:pPr>
            <a:r>
              <a:rPr lang="en-US" sz="3200" dirty="0" err="1" smtClean="0">
                <a:solidFill>
                  <a:schemeClr val="tx2">
                    <a:lumMod val="60000"/>
                    <a:lumOff val="40000"/>
                  </a:schemeClr>
                </a:solidFill>
                <a:latin typeface="Tw Cen MT Condensed" charset="0"/>
                <a:ea typeface="Tw Cen MT Condensed" charset="0"/>
                <a:cs typeface="Tw Cen MT Condensed" charset="0"/>
              </a:rPr>
              <a:t>Mouaiad</a:t>
            </a:r>
            <a:r>
              <a:rPr lang="en-US" sz="3200" dirty="0" smtClean="0">
                <a:solidFill>
                  <a:schemeClr val="tx2">
                    <a:lumMod val="60000"/>
                    <a:lumOff val="40000"/>
                  </a:schemeClr>
                </a:solidFill>
                <a:latin typeface="Tw Cen MT Condensed" charset="0"/>
                <a:ea typeface="Tw Cen MT Condensed" charset="0"/>
                <a:cs typeface="Tw Cen MT Condensed" charset="0"/>
              </a:rPr>
              <a:t> </a:t>
            </a:r>
            <a:r>
              <a:rPr lang="en-US" sz="3200" dirty="0" err="1" smtClean="0">
                <a:solidFill>
                  <a:schemeClr val="tx2">
                    <a:lumMod val="60000"/>
                    <a:lumOff val="40000"/>
                  </a:schemeClr>
                </a:solidFill>
                <a:latin typeface="Tw Cen MT Condensed" charset="0"/>
                <a:ea typeface="Tw Cen MT Condensed" charset="0"/>
                <a:cs typeface="Tw Cen MT Condensed" charset="0"/>
              </a:rPr>
              <a:t>Ghabban</a:t>
            </a:r>
            <a:r>
              <a:rPr lang="en-US" sz="3200" dirty="0" smtClean="0">
                <a:solidFill>
                  <a:schemeClr val="tx2">
                    <a:lumMod val="60000"/>
                    <a:lumOff val="40000"/>
                  </a:schemeClr>
                </a:solidFill>
                <a:latin typeface="Tw Cen MT Condensed" charset="0"/>
                <a:ea typeface="Tw Cen MT Condensed" charset="0"/>
                <a:cs typeface="Tw Cen MT Condensed" charset="0"/>
              </a:rPr>
              <a:t>	</a:t>
            </a:r>
          </a:p>
          <a:p>
            <a:pPr marL="514350" indent="-514350" defTabSz="914400" eaLnBrk="1" latinLnBrk="0" hangingPunct="1">
              <a:lnSpc>
                <a:spcPct val="100000"/>
              </a:lnSpc>
              <a:spcBef>
                <a:spcPts val="0"/>
              </a:spcBef>
              <a:buClr>
                <a:srgbClr val="747472"/>
              </a:buClr>
              <a:buSzPct val="80000"/>
              <a:buFont typeface="Courier New" charset="0"/>
              <a:buChar char="o"/>
            </a:pPr>
            <a:r>
              <a:rPr lang="en-US" sz="3200" dirty="0" smtClean="0">
                <a:solidFill>
                  <a:schemeClr val="tx2">
                    <a:lumMod val="60000"/>
                    <a:lumOff val="40000"/>
                  </a:schemeClr>
                </a:solidFill>
                <a:latin typeface="Tw Cen MT Condensed" charset="0"/>
                <a:ea typeface="Tw Cen MT Condensed" charset="0"/>
                <a:cs typeface="Tw Cen MT Condensed" charset="0"/>
              </a:rPr>
              <a:t>Ahmed Al-</a:t>
            </a:r>
            <a:r>
              <a:rPr lang="en-US" sz="3200" dirty="0" err="1" smtClean="0">
                <a:solidFill>
                  <a:schemeClr val="tx2">
                    <a:lumMod val="60000"/>
                    <a:lumOff val="40000"/>
                  </a:schemeClr>
                </a:solidFill>
                <a:latin typeface="Tw Cen MT Condensed" charset="0"/>
                <a:ea typeface="Tw Cen MT Condensed" charset="0"/>
                <a:cs typeface="Tw Cen MT Condensed" charset="0"/>
              </a:rPr>
              <a:t>Jadeed</a:t>
            </a:r>
            <a:endParaRPr lang="en-US" sz="3200" dirty="0">
              <a:solidFill>
                <a:schemeClr val="tx2">
                  <a:lumMod val="60000"/>
                  <a:lumOff val="40000"/>
                </a:schemeClr>
              </a:solidFill>
              <a:latin typeface="Tw Cen MT Condensed" charset="0"/>
              <a:ea typeface="Tw Cen MT Condensed" charset="0"/>
              <a:cs typeface="Tw Cen MT Condensed" charset="0"/>
            </a:endParaRPr>
          </a:p>
        </p:txBody>
      </p:sp>
      <p:cxnSp>
        <p:nvCxnSpPr>
          <p:cNvPr id="7" name="Straight Connector 6"/>
          <p:cNvCxnSpPr/>
          <p:nvPr/>
        </p:nvCxnSpPr>
        <p:spPr>
          <a:xfrm>
            <a:off x="1016402" y="3372595"/>
            <a:ext cx="8595360" cy="11875"/>
          </a:xfrm>
          <a:prstGeom prst="line">
            <a:avLst/>
          </a:prstGeom>
          <a:ln>
            <a:solidFill>
              <a:srgbClr val="606E92"/>
            </a:solidFill>
          </a:ln>
        </p:spPr>
        <p:style>
          <a:lnRef idx="3">
            <a:schemeClr val="accent6"/>
          </a:lnRef>
          <a:fillRef idx="0">
            <a:schemeClr val="accent6"/>
          </a:fillRef>
          <a:effectRef idx="2">
            <a:schemeClr val="accent6"/>
          </a:effectRef>
          <a:fontRef idx="minor">
            <a:schemeClr val="tx1"/>
          </a:fontRef>
        </p:style>
      </p:cxnSp>
      <p:pic>
        <p:nvPicPr>
          <p:cNvPr id="8" name="Picture 7"/>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3979" y="0"/>
            <a:ext cx="2020910" cy="826027"/>
          </a:xfrm>
          <a:prstGeom prst="rect">
            <a:avLst/>
          </a:prstGeom>
        </p:spPr>
      </p:pic>
      <p:sp>
        <p:nvSpPr>
          <p:cNvPr id="12" name="TextBox 11"/>
          <p:cNvSpPr txBox="1"/>
          <p:nvPr/>
        </p:nvSpPr>
        <p:spPr>
          <a:xfrm>
            <a:off x="1016401" y="3384470"/>
            <a:ext cx="5482369" cy="523220"/>
          </a:xfrm>
          <a:prstGeom prst="rect">
            <a:avLst/>
          </a:prstGeom>
          <a:noFill/>
        </p:spPr>
        <p:txBody>
          <a:bodyPr wrap="square" rtlCol="0">
            <a:spAutoFit/>
          </a:bodyPr>
          <a:lstStyle/>
          <a:p>
            <a:r>
              <a:rPr lang="en-US" sz="2800" b="1" dirty="0" smtClean="0">
                <a:solidFill>
                  <a:srgbClr val="FFFFFF"/>
                </a:solidFill>
              </a:rPr>
              <a:t>Sore Throat, Sinusitis, Otitis Media</a:t>
            </a:r>
            <a:endParaRPr lang="en-US" sz="2800" b="1" dirty="0">
              <a:solidFill>
                <a:srgbClr val="FFFFFF"/>
              </a:solidFill>
            </a:endParaRPr>
          </a:p>
        </p:txBody>
      </p:sp>
    </p:spTree>
    <p:extLst>
      <p:ext uri="{BB962C8B-B14F-4D97-AF65-F5344CB8AC3E}">
        <p14:creationId xmlns:p14="http://schemas.microsoft.com/office/powerpoint/2010/main" val="187106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causes</a:t>
            </a:r>
            <a:endParaRPr lang="en-US" dirty="0">
              <a:solidFill>
                <a:srgbClr val="606E92"/>
              </a:solidFill>
            </a:endParaRPr>
          </a:p>
        </p:txBody>
      </p:sp>
      <p:sp>
        <p:nvSpPr>
          <p:cNvPr id="3" name="Content Placeholder 2"/>
          <p:cNvSpPr>
            <a:spLocks noGrp="1"/>
          </p:cNvSpPr>
          <p:nvPr>
            <p:ph idx="1"/>
          </p:nvPr>
        </p:nvSpPr>
        <p:spPr>
          <a:xfrm>
            <a:off x="1024128" y="2084833"/>
            <a:ext cx="10739086" cy="4129988"/>
          </a:xfrm>
        </p:spPr>
        <p:txBody>
          <a:bodyPr numCol="2">
            <a:noAutofit/>
          </a:bodyPr>
          <a:lstStyle/>
          <a:p>
            <a:pPr>
              <a:spcBef>
                <a:spcPts val="0"/>
              </a:spcBef>
              <a:spcAft>
                <a:spcPts val="0"/>
              </a:spcAft>
            </a:pPr>
            <a:r>
              <a:rPr lang="en-US" sz="3600" dirty="0">
                <a:solidFill>
                  <a:srgbClr val="3495BA"/>
                </a:solidFill>
              </a:rPr>
              <a:t>Infectious:</a:t>
            </a:r>
          </a:p>
          <a:p>
            <a:pPr>
              <a:spcBef>
                <a:spcPts val="0"/>
              </a:spcBef>
              <a:spcAft>
                <a:spcPts val="0"/>
              </a:spcAft>
              <a:buFont typeface="Arial" charset="0"/>
              <a:buChar char="•"/>
            </a:pPr>
            <a:r>
              <a:rPr lang="en-US" sz="2800" dirty="0" smtClean="0"/>
              <a:t> Pharyngitis.</a:t>
            </a:r>
          </a:p>
          <a:p>
            <a:pPr>
              <a:spcBef>
                <a:spcPts val="0"/>
              </a:spcBef>
              <a:spcAft>
                <a:spcPts val="0"/>
              </a:spcAft>
              <a:buFont typeface="Arial" charset="0"/>
              <a:buChar char="•"/>
            </a:pPr>
            <a:r>
              <a:rPr lang="en-US" sz="2800" dirty="0" smtClean="0"/>
              <a:t> Tonsillitis.</a:t>
            </a:r>
          </a:p>
          <a:p>
            <a:pPr>
              <a:spcBef>
                <a:spcPts val="0"/>
              </a:spcBef>
              <a:spcAft>
                <a:spcPts val="0"/>
              </a:spcAft>
            </a:pPr>
            <a:endParaRPr lang="en-US" sz="2800" dirty="0" smtClean="0"/>
          </a:p>
          <a:p>
            <a:pPr>
              <a:spcBef>
                <a:spcPts val="0"/>
              </a:spcBef>
              <a:spcAft>
                <a:spcPts val="0"/>
              </a:spcAft>
            </a:pPr>
            <a:r>
              <a:rPr lang="en-US" sz="3600" dirty="0">
                <a:solidFill>
                  <a:srgbClr val="3495BA"/>
                </a:solidFill>
              </a:rPr>
              <a:t>Non Infectious:</a:t>
            </a:r>
          </a:p>
          <a:p>
            <a:pPr>
              <a:spcBef>
                <a:spcPts val="0"/>
              </a:spcBef>
              <a:spcAft>
                <a:spcPts val="0"/>
              </a:spcAft>
            </a:pPr>
            <a:r>
              <a:rPr lang="en-US" sz="2800" dirty="0"/>
              <a:t>GERD, </a:t>
            </a:r>
            <a:r>
              <a:rPr lang="en-US" sz="2800" dirty="0" err="1" smtClean="0"/>
              <a:t>allergiens</a:t>
            </a:r>
            <a:r>
              <a:rPr lang="en-US" sz="2800" dirty="0"/>
              <a:t>.</a:t>
            </a:r>
          </a:p>
          <a:p>
            <a:pPr>
              <a:spcBef>
                <a:spcPts val="0"/>
              </a:spcBef>
              <a:spcAft>
                <a:spcPts val="0"/>
              </a:spcAft>
            </a:pPr>
            <a:endParaRPr lang="en-US" sz="2800" dirty="0" smtClean="0"/>
          </a:p>
          <a:p>
            <a:pPr>
              <a:spcBef>
                <a:spcPts val="0"/>
              </a:spcBef>
              <a:spcAft>
                <a:spcPts val="0"/>
              </a:spcAft>
            </a:pPr>
            <a:endParaRPr lang="en-US" sz="2800" dirty="0"/>
          </a:p>
          <a:p>
            <a:pPr>
              <a:spcBef>
                <a:spcPts val="0"/>
              </a:spcBef>
              <a:spcAft>
                <a:spcPts val="0"/>
              </a:spcAft>
            </a:pPr>
            <a:endParaRPr lang="en-US" sz="2800" dirty="0" smtClean="0"/>
          </a:p>
          <a:p>
            <a:pPr>
              <a:spcBef>
                <a:spcPts val="0"/>
              </a:spcBef>
              <a:spcAft>
                <a:spcPts val="0"/>
              </a:spcAft>
            </a:pPr>
            <a:endParaRPr lang="en-US" sz="2800" dirty="0"/>
          </a:p>
          <a:p>
            <a:pPr>
              <a:spcBef>
                <a:spcPts val="0"/>
              </a:spcBef>
              <a:spcAft>
                <a:spcPts val="0"/>
              </a:spcAft>
            </a:pPr>
            <a:endParaRPr lang="en-US" sz="2800" dirty="0" smtClean="0"/>
          </a:p>
          <a:p>
            <a:pPr marL="0" indent="0">
              <a:spcBef>
                <a:spcPts val="0"/>
              </a:spcBef>
              <a:spcAft>
                <a:spcPts val="0"/>
              </a:spcAft>
              <a:buNone/>
            </a:pPr>
            <a:r>
              <a:rPr lang="en-US" sz="3200" dirty="0" smtClean="0">
                <a:solidFill>
                  <a:srgbClr val="747472"/>
                </a:solidFill>
              </a:rPr>
              <a:t>1- Viral</a:t>
            </a:r>
            <a:r>
              <a:rPr lang="en-US" sz="3200" dirty="0">
                <a:solidFill>
                  <a:srgbClr val="747472"/>
                </a:solidFill>
              </a:rPr>
              <a:t>:</a:t>
            </a:r>
          </a:p>
          <a:p>
            <a:pPr>
              <a:spcBef>
                <a:spcPts val="0"/>
              </a:spcBef>
              <a:spcAft>
                <a:spcPts val="0"/>
              </a:spcAft>
              <a:buFont typeface="Arial" charset="0"/>
              <a:buChar char="•"/>
            </a:pPr>
            <a:r>
              <a:rPr lang="en-US" sz="2800" dirty="0" smtClean="0"/>
              <a:t> Flu.</a:t>
            </a:r>
          </a:p>
          <a:p>
            <a:pPr>
              <a:spcBef>
                <a:spcPts val="0"/>
              </a:spcBef>
              <a:spcAft>
                <a:spcPts val="0"/>
              </a:spcAft>
              <a:buFont typeface="Arial" charset="0"/>
              <a:buChar char="•"/>
            </a:pPr>
            <a:r>
              <a:rPr lang="en-US" sz="2800" dirty="0" smtClean="0"/>
              <a:t> Mononucleosis(kissing disease), caused by EBV.</a:t>
            </a:r>
          </a:p>
          <a:p>
            <a:pPr>
              <a:spcBef>
                <a:spcPts val="0"/>
              </a:spcBef>
              <a:spcAft>
                <a:spcPts val="0"/>
              </a:spcAft>
              <a:buFont typeface="Arial" charset="0"/>
              <a:buChar char="•"/>
            </a:pPr>
            <a:r>
              <a:rPr lang="en-US" sz="2800" dirty="0" smtClean="0"/>
              <a:t> Measles.</a:t>
            </a:r>
          </a:p>
          <a:p>
            <a:pPr>
              <a:spcBef>
                <a:spcPts val="0"/>
              </a:spcBef>
              <a:spcAft>
                <a:spcPts val="0"/>
              </a:spcAft>
              <a:buFont typeface="Arial" charset="0"/>
              <a:buChar char="•"/>
            </a:pPr>
            <a:r>
              <a:rPr lang="en-US" sz="2800" dirty="0" smtClean="0"/>
              <a:t> chickenpox.</a:t>
            </a:r>
          </a:p>
          <a:p>
            <a:pPr>
              <a:spcBef>
                <a:spcPts val="0"/>
              </a:spcBef>
              <a:spcAft>
                <a:spcPts val="0"/>
              </a:spcAft>
              <a:buFont typeface="Arial" charset="0"/>
              <a:buChar char="•"/>
            </a:pPr>
            <a:endParaRPr lang="en-US" sz="2800" dirty="0" smtClean="0">
              <a:solidFill>
                <a:srgbClr val="747472"/>
              </a:solidFill>
            </a:endParaRPr>
          </a:p>
          <a:p>
            <a:pPr marL="0" indent="0">
              <a:spcBef>
                <a:spcPts val="0"/>
              </a:spcBef>
              <a:spcAft>
                <a:spcPts val="0"/>
              </a:spcAft>
              <a:buNone/>
            </a:pPr>
            <a:r>
              <a:rPr lang="en-US" sz="3200" dirty="0" smtClean="0">
                <a:solidFill>
                  <a:srgbClr val="747472"/>
                </a:solidFill>
              </a:rPr>
              <a:t>2- Bacterial</a:t>
            </a:r>
            <a:r>
              <a:rPr lang="en-US" sz="3200" dirty="0">
                <a:solidFill>
                  <a:srgbClr val="747472"/>
                </a:solidFill>
              </a:rPr>
              <a:t>:</a:t>
            </a:r>
          </a:p>
          <a:p>
            <a:pPr marL="0" indent="0">
              <a:spcBef>
                <a:spcPts val="0"/>
              </a:spcBef>
              <a:spcAft>
                <a:spcPts val="0"/>
              </a:spcAft>
              <a:buNone/>
            </a:pPr>
            <a:r>
              <a:rPr lang="en-US" sz="2800" dirty="0"/>
              <a:t>The most common is Streptococcus pyogenes, or group A streptococcus.</a:t>
            </a:r>
          </a:p>
          <a:p>
            <a:pPr>
              <a:spcBef>
                <a:spcPts val="0"/>
              </a:spcBef>
              <a:spcAft>
                <a:spcPts val="0"/>
              </a:spcAft>
            </a:pPr>
            <a:endParaRPr lang="en-US" sz="3600" dirty="0" smtClean="0">
              <a:solidFill>
                <a:srgbClr val="3495BA"/>
              </a:solidFill>
            </a:endParaRPr>
          </a:p>
        </p:txBody>
      </p:sp>
    </p:spTree>
    <p:extLst>
      <p:ext uri="{BB962C8B-B14F-4D97-AF65-F5344CB8AC3E}">
        <p14:creationId xmlns:p14="http://schemas.microsoft.com/office/powerpoint/2010/main" val="1870262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606E92"/>
                </a:solidFill>
              </a:rPr>
              <a:t>Differential </a:t>
            </a:r>
            <a:r>
              <a:rPr lang="en-US" sz="5400" dirty="0">
                <a:solidFill>
                  <a:srgbClr val="606E92"/>
                </a:solidFill>
              </a:rPr>
              <a:t>diagnosis</a:t>
            </a:r>
          </a:p>
        </p:txBody>
      </p:sp>
      <p:sp>
        <p:nvSpPr>
          <p:cNvPr id="3" name="Content Placeholder 2"/>
          <p:cNvSpPr>
            <a:spLocks noGrp="1"/>
          </p:cNvSpPr>
          <p:nvPr>
            <p:ph idx="1"/>
          </p:nvPr>
        </p:nvSpPr>
        <p:spPr>
          <a:xfrm>
            <a:off x="1024128" y="2084832"/>
            <a:ext cx="10894069" cy="4023360"/>
          </a:xfrm>
        </p:spPr>
        <p:txBody>
          <a:bodyPr numCol="2">
            <a:noAutofit/>
          </a:bodyPr>
          <a:lstStyle/>
          <a:p>
            <a:pPr marL="0" indent="0">
              <a:buNone/>
            </a:pPr>
            <a:r>
              <a:rPr lang="en-US" sz="3600" dirty="0" smtClean="0">
                <a:solidFill>
                  <a:srgbClr val="747472"/>
                </a:solidFill>
              </a:rPr>
              <a:t>1- Viral </a:t>
            </a:r>
            <a:r>
              <a:rPr lang="en-US" sz="3600" dirty="0">
                <a:solidFill>
                  <a:srgbClr val="747472"/>
                </a:solidFill>
              </a:rPr>
              <a:t>infections:</a:t>
            </a:r>
          </a:p>
          <a:p>
            <a:pPr>
              <a:buFont typeface="Arial" charset="0"/>
              <a:buChar char="•"/>
            </a:pPr>
            <a:r>
              <a:rPr lang="en-US" sz="2800" dirty="0" smtClean="0"/>
              <a:t> Herpes simplex virus (HSV)1 and 2</a:t>
            </a:r>
            <a:endParaRPr lang="en-US" sz="2800" dirty="0"/>
          </a:p>
          <a:p>
            <a:pPr>
              <a:buFont typeface="Arial" charset="0"/>
              <a:buChar char="•"/>
            </a:pPr>
            <a:r>
              <a:rPr lang="en-US" sz="2800" dirty="0" smtClean="0"/>
              <a:t> Influenza </a:t>
            </a:r>
            <a:r>
              <a:rPr lang="en-US" sz="2800" dirty="0"/>
              <a:t>A and B</a:t>
            </a:r>
          </a:p>
          <a:p>
            <a:pPr>
              <a:buFont typeface="Arial" charset="0"/>
              <a:buChar char="•"/>
            </a:pPr>
            <a:r>
              <a:rPr lang="en-US" sz="2800" dirty="0" smtClean="0"/>
              <a:t> Epstein-Barr </a:t>
            </a:r>
            <a:r>
              <a:rPr lang="en-US" sz="2800" dirty="0"/>
              <a:t>virus (EBV)</a:t>
            </a:r>
          </a:p>
          <a:p>
            <a:pPr>
              <a:buFont typeface="Arial" charset="0"/>
              <a:buChar char="•"/>
            </a:pPr>
            <a:r>
              <a:rPr lang="en-US" sz="2800" dirty="0" smtClean="0"/>
              <a:t> Cytomegalovirus </a:t>
            </a:r>
            <a:r>
              <a:rPr lang="en-US" sz="2800" dirty="0"/>
              <a:t>(CMV)</a:t>
            </a:r>
          </a:p>
          <a:p>
            <a:pPr>
              <a:buFont typeface="Arial" charset="0"/>
              <a:buChar char="•"/>
            </a:pPr>
            <a:r>
              <a:rPr lang="en-US" sz="2800" dirty="0" smtClean="0"/>
              <a:t> Human herpesvirus (HHV) 6</a:t>
            </a:r>
            <a:endParaRPr lang="en-US" sz="2800" dirty="0"/>
          </a:p>
          <a:p>
            <a:pPr>
              <a:buFont typeface="Arial" charset="0"/>
              <a:buChar char="•"/>
            </a:pPr>
            <a:r>
              <a:rPr lang="en-US" sz="2800" dirty="0" smtClean="0"/>
              <a:t> HIV</a:t>
            </a:r>
            <a:endParaRPr lang="en-US" sz="2800" dirty="0"/>
          </a:p>
          <a:p>
            <a:pPr marL="0" indent="0">
              <a:buNone/>
            </a:pPr>
            <a:r>
              <a:rPr lang="en-US" sz="3600" dirty="0" smtClean="0">
                <a:solidFill>
                  <a:srgbClr val="747472"/>
                </a:solidFill>
              </a:rPr>
              <a:t>2- Bacterial </a:t>
            </a:r>
            <a:r>
              <a:rPr lang="en-US" sz="3600" dirty="0">
                <a:solidFill>
                  <a:srgbClr val="747472"/>
                </a:solidFill>
              </a:rPr>
              <a:t>infections:</a:t>
            </a:r>
          </a:p>
          <a:p>
            <a:pPr>
              <a:buFont typeface="Arial" charset="0"/>
              <a:buChar char="•"/>
            </a:pPr>
            <a:r>
              <a:rPr lang="en-US" sz="2800" dirty="0" smtClean="0"/>
              <a:t> GABHS</a:t>
            </a:r>
            <a:endParaRPr lang="en-US" sz="2800" dirty="0"/>
          </a:p>
          <a:p>
            <a:pPr>
              <a:buFont typeface="Arial" charset="0"/>
              <a:buChar char="•"/>
            </a:pPr>
            <a:r>
              <a:rPr lang="en-US" sz="2800" dirty="0" smtClean="0"/>
              <a:t> Group </a:t>
            </a:r>
            <a:r>
              <a:rPr lang="en-US" sz="2800" dirty="0"/>
              <a:t>C beta-hemolytic streptococci</a:t>
            </a:r>
          </a:p>
          <a:p>
            <a:pPr>
              <a:buFont typeface="Arial" charset="0"/>
              <a:buChar char="•"/>
            </a:pPr>
            <a:r>
              <a:rPr lang="en-US" sz="2800" i="1" dirty="0" smtClean="0"/>
              <a:t> Neisseria </a:t>
            </a:r>
            <a:r>
              <a:rPr lang="en-US" sz="2800" i="1" dirty="0"/>
              <a:t>gonorrhoeae</a:t>
            </a:r>
            <a:endParaRPr lang="en-US" sz="2800" dirty="0"/>
          </a:p>
          <a:p>
            <a:pPr>
              <a:buFont typeface="Arial" charset="0"/>
              <a:buChar char="•"/>
            </a:pPr>
            <a:r>
              <a:rPr lang="en-US" sz="2800" i="1" dirty="0" smtClean="0"/>
              <a:t> Corynebacterium </a:t>
            </a:r>
            <a:r>
              <a:rPr lang="en-US" sz="2800" i="1" dirty="0" err="1"/>
              <a:t>diphtheriae</a:t>
            </a:r>
            <a:endParaRPr lang="en-US" sz="2800" dirty="0"/>
          </a:p>
          <a:p>
            <a:pPr>
              <a:buFont typeface="Arial" charset="0"/>
              <a:buChar char="•"/>
            </a:pPr>
            <a:r>
              <a:rPr lang="en-US" sz="2800" i="1" dirty="0" smtClean="0"/>
              <a:t> Mycoplasma pneumoniae</a:t>
            </a:r>
            <a:endParaRPr lang="en-US" sz="2800" dirty="0"/>
          </a:p>
        </p:txBody>
      </p:sp>
    </p:spTree>
    <p:extLst>
      <p:ext uri="{BB962C8B-B14F-4D97-AF65-F5344CB8AC3E}">
        <p14:creationId xmlns:p14="http://schemas.microsoft.com/office/powerpoint/2010/main" val="1212802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Tonsillitis</a:t>
            </a:r>
            <a:endParaRPr lang="en-US" dirty="0">
              <a:solidFill>
                <a:srgbClr val="606E92"/>
              </a:solidFill>
            </a:endParaRPr>
          </a:p>
        </p:txBody>
      </p:sp>
      <p:sp>
        <p:nvSpPr>
          <p:cNvPr id="3" name="Content Placeholder 2"/>
          <p:cNvSpPr>
            <a:spLocks noGrp="1"/>
          </p:cNvSpPr>
          <p:nvPr>
            <p:ph idx="1"/>
          </p:nvPr>
        </p:nvSpPr>
        <p:spPr>
          <a:xfrm>
            <a:off x="1024129" y="2084832"/>
            <a:ext cx="5330177" cy="4023360"/>
          </a:xfrm>
        </p:spPr>
        <p:txBody>
          <a:bodyPr>
            <a:normAutofit/>
          </a:bodyPr>
          <a:lstStyle/>
          <a:p>
            <a:pPr>
              <a:spcBef>
                <a:spcPts val="0"/>
              </a:spcBef>
              <a:spcAft>
                <a:spcPts val="0"/>
              </a:spcAft>
              <a:buFont typeface="Arial" charset="0"/>
              <a:buChar char="•"/>
            </a:pPr>
            <a:r>
              <a:rPr lang="en-US" sz="2800" dirty="0" smtClean="0"/>
              <a:t> Inflammation of tonsils.</a:t>
            </a:r>
          </a:p>
          <a:p>
            <a:pPr>
              <a:spcBef>
                <a:spcPts val="0"/>
              </a:spcBef>
              <a:spcAft>
                <a:spcPts val="0"/>
              </a:spcAft>
              <a:buFont typeface="Arial" charset="0"/>
              <a:buChar char="•"/>
            </a:pPr>
            <a:endParaRPr lang="en-US" sz="2800" dirty="0" smtClean="0"/>
          </a:p>
          <a:p>
            <a:pPr>
              <a:spcBef>
                <a:spcPts val="0"/>
              </a:spcBef>
              <a:spcAft>
                <a:spcPts val="0"/>
              </a:spcAft>
              <a:buFont typeface="Arial" charset="0"/>
              <a:buChar char="•"/>
            </a:pPr>
            <a:r>
              <a:rPr lang="en-US" sz="2800" dirty="0" smtClean="0"/>
              <a:t> Commonly caused by: </a:t>
            </a:r>
            <a:r>
              <a:rPr lang="en-US" sz="2800" dirty="0" smtClean="0">
                <a:solidFill>
                  <a:srgbClr val="3495BA"/>
                </a:solidFill>
              </a:rPr>
              <a:t>Streptococcus Infection.</a:t>
            </a:r>
          </a:p>
          <a:p>
            <a:pPr>
              <a:spcBef>
                <a:spcPts val="0"/>
              </a:spcBef>
              <a:spcAft>
                <a:spcPts val="0"/>
              </a:spcAft>
              <a:buFont typeface="Arial" charset="0"/>
              <a:buChar char="•"/>
            </a:pPr>
            <a:endParaRPr lang="en-US" sz="2800" dirty="0" smtClean="0">
              <a:solidFill>
                <a:srgbClr val="FF0000"/>
              </a:solidFill>
            </a:endParaRPr>
          </a:p>
          <a:p>
            <a:pPr>
              <a:spcBef>
                <a:spcPts val="0"/>
              </a:spcBef>
              <a:spcAft>
                <a:spcPts val="0"/>
              </a:spcAft>
              <a:buFont typeface="Arial" charset="0"/>
              <a:buChar char="•"/>
            </a:pPr>
            <a:r>
              <a:rPr lang="en-US" sz="2800" dirty="0" smtClean="0"/>
              <a:t> Could be caused by viral infections, such as: influenza virus, </a:t>
            </a:r>
            <a:r>
              <a:rPr lang="en-US" sz="2800" dirty="0" err="1" smtClean="0"/>
              <a:t>ebv</a:t>
            </a:r>
            <a:r>
              <a:rPr lang="en-US" sz="2800" dirty="0" smtClean="0"/>
              <a:t>.</a:t>
            </a:r>
          </a:p>
          <a:p>
            <a:pPr>
              <a:spcBef>
                <a:spcPts val="0"/>
              </a:spcBef>
              <a:spcAft>
                <a:spcPts val="0"/>
              </a:spcAft>
              <a:buFont typeface="Arial" charset="0"/>
              <a:buChar char="•"/>
            </a:pPr>
            <a:endParaRPr lang="en-US" sz="2800" dirty="0" smtClean="0"/>
          </a:p>
          <a:p>
            <a:pPr>
              <a:spcBef>
                <a:spcPts val="0"/>
              </a:spcBef>
              <a:spcAft>
                <a:spcPts val="0"/>
              </a:spcAft>
              <a:buFont typeface="Arial" charset="0"/>
              <a:buChar char="•"/>
            </a:pPr>
            <a:r>
              <a:rPr lang="en-US" sz="2800" dirty="0" smtClean="0"/>
              <a:t> The main symptom is </a:t>
            </a:r>
            <a:r>
              <a:rPr lang="en-US" sz="2800" dirty="0" smtClean="0">
                <a:solidFill>
                  <a:srgbClr val="3495BA"/>
                </a:solidFill>
              </a:rPr>
              <a:t>Throat Pain.</a:t>
            </a:r>
            <a:endParaRPr lang="en-US" sz="2800" dirty="0" smtClean="0">
              <a:solidFill>
                <a:srgbClr val="FF0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930"/>
          <a:stretch/>
        </p:blipFill>
        <p:spPr>
          <a:xfrm>
            <a:off x="6354306" y="633384"/>
            <a:ext cx="5514813" cy="5474808"/>
          </a:xfrm>
          <a:prstGeom prst="rect">
            <a:avLst/>
          </a:prstGeom>
        </p:spPr>
      </p:pic>
    </p:spTree>
    <p:extLst>
      <p:ext uri="{BB962C8B-B14F-4D97-AF65-F5344CB8AC3E}">
        <p14:creationId xmlns:p14="http://schemas.microsoft.com/office/powerpoint/2010/main" val="61067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Pharyngitis</a:t>
            </a:r>
            <a:endParaRPr lang="en-US" dirty="0">
              <a:solidFill>
                <a:srgbClr val="606E92"/>
              </a:solidFill>
            </a:endParaRPr>
          </a:p>
        </p:txBody>
      </p:sp>
      <p:sp>
        <p:nvSpPr>
          <p:cNvPr id="3" name="Content Placeholder 2"/>
          <p:cNvSpPr>
            <a:spLocks noGrp="1"/>
          </p:cNvSpPr>
          <p:nvPr>
            <p:ph idx="1"/>
          </p:nvPr>
        </p:nvSpPr>
        <p:spPr>
          <a:xfrm>
            <a:off x="1024128" y="2084832"/>
            <a:ext cx="4860036" cy="4610436"/>
          </a:xfrm>
        </p:spPr>
        <p:txBody>
          <a:bodyPr>
            <a:normAutofit lnSpcReduction="10000"/>
          </a:bodyPr>
          <a:lstStyle/>
          <a:p>
            <a:pPr algn="just">
              <a:spcBef>
                <a:spcPts val="0"/>
              </a:spcBef>
              <a:spcAft>
                <a:spcPts val="0"/>
              </a:spcAft>
              <a:buFont typeface="Arial" charset="0"/>
              <a:buChar char="•"/>
            </a:pPr>
            <a:r>
              <a:rPr lang="en-US" sz="2800" dirty="0" smtClean="0"/>
              <a:t> Pharyngitis </a:t>
            </a:r>
            <a:r>
              <a:rPr lang="en-US" sz="2800" dirty="0"/>
              <a:t>is inflammation of the pharynx</a:t>
            </a:r>
            <a:r>
              <a:rPr lang="en-US" sz="2800" dirty="0" smtClean="0"/>
              <a:t>.</a:t>
            </a:r>
          </a:p>
          <a:p>
            <a:pPr algn="just">
              <a:spcBef>
                <a:spcPts val="0"/>
              </a:spcBef>
              <a:spcAft>
                <a:spcPts val="0"/>
              </a:spcAft>
              <a:buFont typeface="Arial" charset="0"/>
              <a:buChar char="•"/>
            </a:pPr>
            <a:endParaRPr lang="en-US" sz="2800" dirty="0"/>
          </a:p>
          <a:p>
            <a:pPr algn="just">
              <a:spcBef>
                <a:spcPts val="0"/>
              </a:spcBef>
              <a:spcAft>
                <a:spcPts val="0"/>
              </a:spcAft>
              <a:buFont typeface="Arial" charset="0"/>
              <a:buChar char="•"/>
            </a:pPr>
            <a:r>
              <a:rPr lang="en-US" sz="2800" dirty="0" smtClean="0"/>
              <a:t> Sudden </a:t>
            </a:r>
            <a:r>
              <a:rPr lang="en-US" sz="2800" dirty="0"/>
              <a:t>and usually self limiting</a:t>
            </a:r>
            <a:r>
              <a:rPr lang="en-US" sz="2800" dirty="0" smtClean="0"/>
              <a:t>.</a:t>
            </a:r>
          </a:p>
          <a:p>
            <a:pPr algn="just">
              <a:spcBef>
                <a:spcPts val="0"/>
              </a:spcBef>
              <a:spcAft>
                <a:spcPts val="0"/>
              </a:spcAft>
              <a:buFont typeface="Arial" charset="0"/>
              <a:buChar char="•"/>
            </a:pPr>
            <a:endParaRPr lang="en-US" sz="2800" dirty="0"/>
          </a:p>
          <a:p>
            <a:pPr algn="just">
              <a:spcBef>
                <a:spcPts val="0"/>
              </a:spcBef>
              <a:spcAft>
                <a:spcPts val="0"/>
              </a:spcAft>
              <a:buFont typeface="Arial" charset="0"/>
              <a:buChar char="•"/>
            </a:pPr>
            <a:r>
              <a:rPr lang="en-US" sz="2800" dirty="0" smtClean="0"/>
              <a:t> Commonly </a:t>
            </a:r>
            <a:r>
              <a:rPr lang="en-US" sz="2800" dirty="0"/>
              <a:t>caused by viral infections such </a:t>
            </a:r>
            <a:r>
              <a:rPr lang="en-US" sz="2800" dirty="0" smtClean="0"/>
              <a:t>as: common </a:t>
            </a:r>
            <a:r>
              <a:rPr lang="en-US" sz="2800" dirty="0"/>
              <a:t>cold</a:t>
            </a:r>
            <a:r>
              <a:rPr lang="en-US" sz="2800" dirty="0" smtClean="0"/>
              <a:t>, influenza </a:t>
            </a:r>
            <a:r>
              <a:rPr lang="en-US" sz="2800" dirty="0"/>
              <a:t>virus and mononucleosis</a:t>
            </a:r>
            <a:r>
              <a:rPr lang="en-US" sz="2800" dirty="0" smtClean="0"/>
              <a:t>.</a:t>
            </a:r>
          </a:p>
          <a:p>
            <a:pPr algn="just">
              <a:spcBef>
                <a:spcPts val="0"/>
              </a:spcBef>
              <a:spcAft>
                <a:spcPts val="0"/>
              </a:spcAft>
              <a:buFont typeface="Arial" charset="0"/>
              <a:buChar char="•"/>
            </a:pPr>
            <a:endParaRPr lang="en-US" sz="2800" dirty="0"/>
          </a:p>
          <a:p>
            <a:pPr algn="just">
              <a:spcBef>
                <a:spcPts val="0"/>
              </a:spcBef>
              <a:spcAft>
                <a:spcPts val="0"/>
              </a:spcAft>
              <a:buFont typeface="Arial" charset="0"/>
              <a:buChar char="•"/>
            </a:pPr>
            <a:r>
              <a:rPr lang="en-US" sz="2800" dirty="0" smtClean="0"/>
              <a:t> Less </a:t>
            </a:r>
            <a:r>
              <a:rPr lang="en-US" sz="2800" dirty="0"/>
              <a:t>commonly caused by bacterial </a:t>
            </a:r>
            <a:r>
              <a:rPr lang="en-US" sz="2800" dirty="0" smtClean="0"/>
              <a:t>infection, such as: </a:t>
            </a:r>
            <a:r>
              <a:rPr lang="en-US" sz="2800" dirty="0"/>
              <a:t>Group A streptococcus</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163" y="877591"/>
            <a:ext cx="5715000" cy="5257800"/>
          </a:xfrm>
          <a:prstGeom prst="rect">
            <a:avLst/>
          </a:prstGeom>
        </p:spPr>
      </p:pic>
    </p:spTree>
    <p:extLst>
      <p:ext uri="{BB962C8B-B14F-4D97-AF65-F5344CB8AC3E}">
        <p14:creationId xmlns:p14="http://schemas.microsoft.com/office/powerpoint/2010/main" val="1404280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When to see your doctor???</a:t>
            </a:r>
          </a:p>
        </p:txBody>
      </p:sp>
      <p:sp>
        <p:nvSpPr>
          <p:cNvPr id="3" name="Content Placeholder 2"/>
          <p:cNvSpPr>
            <a:spLocks noGrp="1"/>
          </p:cNvSpPr>
          <p:nvPr>
            <p:ph idx="1"/>
          </p:nvPr>
        </p:nvSpPr>
        <p:spPr>
          <a:xfrm>
            <a:off x="1024128" y="2084832"/>
            <a:ext cx="10010665" cy="4501948"/>
          </a:xfrm>
        </p:spPr>
        <p:txBody>
          <a:bodyPr>
            <a:noAutofit/>
          </a:bodyPr>
          <a:lstStyle/>
          <a:p>
            <a:pPr>
              <a:buFont typeface="Arial" charset="0"/>
              <a:buChar char="•"/>
            </a:pPr>
            <a:r>
              <a:rPr lang="en-US" sz="2800" dirty="0" smtClean="0"/>
              <a:t> Difficulty Breathing.</a:t>
            </a:r>
          </a:p>
          <a:p>
            <a:pPr>
              <a:buFont typeface="Arial" charset="0"/>
              <a:buChar char="•"/>
            </a:pPr>
            <a:r>
              <a:rPr lang="en-US" sz="2800" dirty="0" smtClean="0"/>
              <a:t> Joint Pain.</a:t>
            </a:r>
          </a:p>
          <a:p>
            <a:pPr>
              <a:buFont typeface="Arial" charset="0"/>
              <a:buChar char="•"/>
            </a:pPr>
            <a:r>
              <a:rPr lang="en-US" sz="2800" dirty="0" smtClean="0"/>
              <a:t> Difficulty Swallowing.</a:t>
            </a:r>
          </a:p>
          <a:p>
            <a:pPr>
              <a:buFont typeface="Arial" charset="0"/>
              <a:buChar char="•"/>
            </a:pPr>
            <a:r>
              <a:rPr lang="en-US" sz="2800" dirty="0" smtClean="0"/>
              <a:t> A Rash.</a:t>
            </a:r>
          </a:p>
          <a:p>
            <a:pPr>
              <a:buFont typeface="Arial" charset="0"/>
              <a:buChar char="•"/>
            </a:pPr>
            <a:r>
              <a:rPr lang="en-US" sz="2800" dirty="0" smtClean="0"/>
              <a:t> A Fever Over 101˚F.</a:t>
            </a:r>
          </a:p>
          <a:p>
            <a:pPr>
              <a:buFont typeface="Arial" charset="0"/>
              <a:buChar char="•"/>
            </a:pPr>
            <a:r>
              <a:rPr lang="en-US" sz="2800" dirty="0" smtClean="0"/>
              <a:t> Bloody Mucus.</a:t>
            </a:r>
          </a:p>
          <a:p>
            <a:pPr>
              <a:buFont typeface="Arial" charset="0"/>
              <a:buChar char="•"/>
            </a:pPr>
            <a:r>
              <a:rPr lang="en-US" sz="2800" dirty="0" smtClean="0"/>
              <a:t> A Lump In The Throat.</a:t>
            </a:r>
          </a:p>
          <a:p>
            <a:pPr>
              <a:buFont typeface="Arial" charset="0"/>
              <a:buChar char="•"/>
            </a:pPr>
            <a:r>
              <a:rPr lang="en-US" sz="2800" dirty="0" smtClean="0"/>
              <a:t> Hoarseness That Lasts Longer Than Two Week.</a:t>
            </a:r>
            <a:endParaRPr lang="en-US" sz="2800" dirty="0"/>
          </a:p>
        </p:txBody>
      </p:sp>
    </p:spTree>
    <p:extLst>
      <p:ext uri="{BB962C8B-B14F-4D97-AF65-F5344CB8AC3E}">
        <p14:creationId xmlns:p14="http://schemas.microsoft.com/office/powerpoint/2010/main" val="589673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Complications</a:t>
            </a:r>
          </a:p>
        </p:txBody>
      </p:sp>
      <p:sp>
        <p:nvSpPr>
          <p:cNvPr id="3" name="Content Placeholder 2"/>
          <p:cNvSpPr>
            <a:spLocks noGrp="1"/>
          </p:cNvSpPr>
          <p:nvPr>
            <p:ph idx="1"/>
          </p:nvPr>
        </p:nvSpPr>
        <p:spPr>
          <a:xfrm>
            <a:off x="1024128" y="2084832"/>
            <a:ext cx="9855682" cy="4424456"/>
          </a:xfrm>
        </p:spPr>
        <p:txBody>
          <a:bodyPr>
            <a:noAutofit/>
          </a:bodyPr>
          <a:lstStyle/>
          <a:p>
            <a:pPr>
              <a:buFont typeface="Courier New" charset="0"/>
              <a:buChar char="o"/>
            </a:pPr>
            <a:r>
              <a:rPr lang="en-US" sz="3200" dirty="0" smtClean="0"/>
              <a:t> Related to strep infection:</a:t>
            </a:r>
            <a:endParaRPr lang="en-US" sz="2800" dirty="0" smtClean="0"/>
          </a:p>
          <a:p>
            <a:pPr>
              <a:buFont typeface="Arial" charset="0"/>
              <a:buChar char="•"/>
            </a:pPr>
            <a:r>
              <a:rPr lang="en-US" sz="3200" dirty="0" smtClean="0">
                <a:solidFill>
                  <a:srgbClr val="FF0000"/>
                </a:solidFill>
              </a:rPr>
              <a:t> </a:t>
            </a:r>
            <a:r>
              <a:rPr lang="en-US" sz="3200" dirty="0" smtClean="0">
                <a:solidFill>
                  <a:srgbClr val="3495BA"/>
                </a:solidFill>
              </a:rPr>
              <a:t>Middle ear infection (Otitis Media).</a:t>
            </a:r>
            <a:endParaRPr lang="en-US" sz="3200" dirty="0" smtClean="0">
              <a:solidFill>
                <a:srgbClr val="3495BA"/>
              </a:solidFill>
              <a:hlinkClick r:id="rId2"/>
            </a:endParaRPr>
          </a:p>
          <a:p>
            <a:pPr>
              <a:buFont typeface="Arial" charset="0"/>
              <a:buChar char="•"/>
            </a:pPr>
            <a:r>
              <a:rPr lang="en-US" sz="3200" dirty="0" smtClean="0">
                <a:solidFill>
                  <a:srgbClr val="3495BA"/>
                </a:solidFill>
              </a:rPr>
              <a:t> Sinusitis.</a:t>
            </a:r>
          </a:p>
          <a:p>
            <a:pPr marL="0" indent="0">
              <a:buNone/>
            </a:pPr>
            <a:endParaRPr lang="en-US" sz="800" dirty="0" smtClean="0">
              <a:solidFill>
                <a:srgbClr val="3495BA"/>
              </a:solidFill>
            </a:endParaRPr>
          </a:p>
          <a:p>
            <a:pPr>
              <a:buFont typeface="Courier New" charset="0"/>
              <a:buChar char="o"/>
            </a:pPr>
            <a:r>
              <a:rPr lang="en-US" sz="3200" dirty="0" smtClean="0"/>
              <a:t> Rare complications:</a:t>
            </a:r>
          </a:p>
          <a:p>
            <a:pPr marL="457200" indent="-457200">
              <a:buFont typeface="+mj-lt"/>
              <a:buAutoNum type="arabicPeriod"/>
            </a:pPr>
            <a:r>
              <a:rPr lang="en-US" sz="3200" dirty="0" err="1" smtClean="0">
                <a:solidFill>
                  <a:srgbClr val="747472"/>
                </a:solidFill>
              </a:rPr>
              <a:t>Retreopharyngeal</a:t>
            </a:r>
            <a:r>
              <a:rPr lang="en-US" sz="3200" dirty="0" smtClean="0">
                <a:solidFill>
                  <a:srgbClr val="747472"/>
                </a:solidFill>
              </a:rPr>
              <a:t> abscess.</a:t>
            </a:r>
          </a:p>
          <a:p>
            <a:pPr marL="457200" indent="-457200">
              <a:buFont typeface="+mj-lt"/>
              <a:buAutoNum type="arabicPeriod"/>
            </a:pPr>
            <a:r>
              <a:rPr lang="en-US" sz="3200" dirty="0" err="1" smtClean="0">
                <a:solidFill>
                  <a:srgbClr val="747472"/>
                </a:solidFill>
              </a:rPr>
              <a:t>Peritonsillar</a:t>
            </a:r>
            <a:r>
              <a:rPr lang="en-US" sz="3200" dirty="0" smtClean="0">
                <a:solidFill>
                  <a:srgbClr val="747472"/>
                </a:solidFill>
              </a:rPr>
              <a:t> abscess.</a:t>
            </a:r>
          </a:p>
          <a:p>
            <a:pPr marL="457200" indent="-457200">
              <a:buFont typeface="+mj-lt"/>
              <a:buAutoNum type="arabicPeriod"/>
            </a:pPr>
            <a:r>
              <a:rPr lang="en-US" sz="3200" dirty="0" err="1" smtClean="0">
                <a:solidFill>
                  <a:srgbClr val="747472"/>
                </a:solidFill>
              </a:rPr>
              <a:t>Toxiv</a:t>
            </a:r>
            <a:r>
              <a:rPr lang="en-US" sz="3200" dirty="0" smtClean="0">
                <a:solidFill>
                  <a:srgbClr val="747472"/>
                </a:solidFill>
              </a:rPr>
              <a:t> shock syndrome.</a:t>
            </a:r>
            <a:endParaRPr lang="en-US" sz="3200" dirty="0">
              <a:solidFill>
                <a:srgbClr val="747472"/>
              </a:solidFill>
            </a:endParaRPr>
          </a:p>
        </p:txBody>
      </p:sp>
    </p:spTree>
    <p:extLst>
      <p:ext uri="{BB962C8B-B14F-4D97-AF65-F5344CB8AC3E}">
        <p14:creationId xmlns:p14="http://schemas.microsoft.com/office/powerpoint/2010/main" val="532236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Diagnosis and investigations</a:t>
            </a:r>
          </a:p>
        </p:txBody>
      </p:sp>
      <p:sp>
        <p:nvSpPr>
          <p:cNvPr id="3" name="Content Placeholder 2"/>
          <p:cNvSpPr>
            <a:spLocks noGrp="1"/>
          </p:cNvSpPr>
          <p:nvPr>
            <p:ph idx="1"/>
          </p:nvPr>
        </p:nvSpPr>
        <p:spPr>
          <a:xfrm>
            <a:off x="1024128" y="2084832"/>
            <a:ext cx="9720071" cy="1975724"/>
          </a:xfrm>
        </p:spPr>
        <p:txBody>
          <a:bodyPr>
            <a:normAutofit/>
          </a:bodyPr>
          <a:lstStyle/>
          <a:p>
            <a:pPr marL="457200" indent="-457200">
              <a:buFont typeface="+mj-lt"/>
              <a:buAutoNum type="arabicPeriod"/>
            </a:pPr>
            <a:r>
              <a:rPr lang="en-US" sz="2800" dirty="0" smtClean="0"/>
              <a:t>Exclude bacterial causes.</a:t>
            </a:r>
          </a:p>
          <a:p>
            <a:pPr marL="457200" indent="-457200">
              <a:buFont typeface="+mj-lt"/>
              <a:buAutoNum type="arabicPeriod"/>
            </a:pPr>
            <a:r>
              <a:rPr lang="en-US" sz="2800" dirty="0" smtClean="0"/>
              <a:t>Throat examination. (Inflammation or white patches).</a:t>
            </a:r>
          </a:p>
          <a:p>
            <a:pPr marL="457200" indent="-457200">
              <a:buFont typeface="+mj-lt"/>
              <a:buAutoNum type="arabicPeriod"/>
            </a:pPr>
            <a:r>
              <a:rPr lang="en-US" sz="2800" dirty="0" smtClean="0"/>
              <a:t>Throat swab and culture.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005" y="3719376"/>
            <a:ext cx="5573633" cy="29562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567" y="3719376"/>
            <a:ext cx="3936493" cy="2956271"/>
          </a:xfrm>
          <a:prstGeom prst="rect">
            <a:avLst/>
          </a:prstGeom>
        </p:spPr>
      </p:pic>
    </p:spTree>
    <p:extLst>
      <p:ext uri="{BB962C8B-B14F-4D97-AF65-F5344CB8AC3E}">
        <p14:creationId xmlns:p14="http://schemas.microsoft.com/office/powerpoint/2010/main" val="1154112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Treatment</a:t>
            </a:r>
          </a:p>
        </p:txBody>
      </p:sp>
      <p:sp>
        <p:nvSpPr>
          <p:cNvPr id="3" name="Content Placeholder 2"/>
          <p:cNvSpPr>
            <a:spLocks noGrp="1"/>
          </p:cNvSpPr>
          <p:nvPr>
            <p:ph idx="1"/>
          </p:nvPr>
        </p:nvSpPr>
        <p:spPr>
          <a:xfrm>
            <a:off x="1024128" y="2084832"/>
            <a:ext cx="10320630" cy="4486449"/>
          </a:xfrm>
        </p:spPr>
        <p:txBody>
          <a:bodyPr>
            <a:noAutofit/>
          </a:bodyPr>
          <a:lstStyle/>
          <a:p>
            <a:pPr>
              <a:spcBef>
                <a:spcPts val="0"/>
              </a:spcBef>
              <a:spcAft>
                <a:spcPts val="0"/>
              </a:spcAft>
              <a:buFont typeface="Courier New" charset="0"/>
              <a:buChar char="o"/>
            </a:pPr>
            <a:r>
              <a:rPr lang="en-US" sz="2400" dirty="0" smtClean="0">
                <a:solidFill>
                  <a:srgbClr val="3495BA"/>
                </a:solidFill>
              </a:rPr>
              <a:t> </a:t>
            </a:r>
            <a:r>
              <a:rPr lang="en-US" sz="3200" dirty="0" smtClean="0">
                <a:solidFill>
                  <a:srgbClr val="3495BA"/>
                </a:solidFill>
              </a:rPr>
              <a:t>Viral infections:</a:t>
            </a:r>
          </a:p>
          <a:p>
            <a:pPr>
              <a:spcBef>
                <a:spcPts val="0"/>
              </a:spcBef>
              <a:spcAft>
                <a:spcPts val="0"/>
              </a:spcAft>
              <a:buFont typeface="Wingdings" charset="2"/>
              <a:buChar char="§"/>
            </a:pPr>
            <a:r>
              <a:rPr lang="en-US" sz="2400" dirty="0" smtClean="0">
                <a:solidFill>
                  <a:srgbClr val="747472"/>
                </a:solidFill>
              </a:rPr>
              <a:t> Usually its self limited and don</a:t>
            </a:r>
            <a:r>
              <a:rPr lang="mr-IN" sz="2400" dirty="0" smtClean="0">
                <a:solidFill>
                  <a:srgbClr val="747472"/>
                </a:solidFill>
              </a:rPr>
              <a:t>’</a:t>
            </a:r>
            <a:r>
              <a:rPr lang="en-US" sz="2400" dirty="0" smtClean="0">
                <a:solidFill>
                  <a:srgbClr val="747472"/>
                </a:solidFill>
              </a:rPr>
              <a:t>t required medications.</a:t>
            </a:r>
          </a:p>
          <a:p>
            <a:pPr>
              <a:spcBef>
                <a:spcPts val="0"/>
              </a:spcBef>
              <a:spcAft>
                <a:spcPts val="0"/>
              </a:spcAft>
              <a:buFont typeface="Wingdings" charset="2"/>
              <a:buChar char="§"/>
            </a:pPr>
            <a:r>
              <a:rPr lang="en-US" sz="2400" dirty="0" smtClean="0"/>
              <a:t> For the fever and pain , use </a:t>
            </a:r>
            <a:r>
              <a:rPr lang="en-US" sz="2400" dirty="0" smtClean="0">
                <a:solidFill>
                  <a:srgbClr val="747472"/>
                </a:solidFill>
              </a:rPr>
              <a:t>acetaminophen.</a:t>
            </a:r>
          </a:p>
          <a:p>
            <a:pPr>
              <a:spcBef>
                <a:spcPts val="0"/>
              </a:spcBef>
              <a:spcAft>
                <a:spcPts val="0"/>
              </a:spcAft>
            </a:pPr>
            <a:endParaRPr lang="en-US" sz="800" dirty="0" smtClean="0">
              <a:solidFill>
                <a:srgbClr val="747472"/>
              </a:solidFill>
            </a:endParaRPr>
          </a:p>
          <a:p>
            <a:pPr>
              <a:spcBef>
                <a:spcPts val="0"/>
              </a:spcBef>
              <a:spcAft>
                <a:spcPts val="0"/>
              </a:spcAft>
            </a:pPr>
            <a:r>
              <a:rPr lang="en-US" sz="2400" b="1" dirty="0" smtClean="0"/>
              <a:t>Do not give aspirin for pain or fever to children younger than 12 year (</a:t>
            </a:r>
            <a:r>
              <a:rPr lang="en-US" sz="2400" b="1" dirty="0" err="1" smtClean="0"/>
              <a:t>reyes</a:t>
            </a:r>
            <a:r>
              <a:rPr lang="en-US" sz="2400" b="1" dirty="0" smtClean="0"/>
              <a:t> syndrome)</a:t>
            </a:r>
          </a:p>
          <a:p>
            <a:pPr>
              <a:spcBef>
                <a:spcPts val="0"/>
              </a:spcBef>
              <a:spcAft>
                <a:spcPts val="0"/>
              </a:spcAft>
            </a:pPr>
            <a:endParaRPr lang="en-US" sz="800" dirty="0" smtClean="0">
              <a:solidFill>
                <a:srgbClr val="FF0000"/>
              </a:solidFill>
            </a:endParaRPr>
          </a:p>
          <a:p>
            <a:pPr>
              <a:spcBef>
                <a:spcPts val="0"/>
              </a:spcBef>
              <a:spcAft>
                <a:spcPts val="0"/>
              </a:spcAft>
              <a:buFont typeface="Courier New" charset="0"/>
              <a:buChar char="o"/>
            </a:pPr>
            <a:r>
              <a:rPr lang="en-US" sz="2400" dirty="0" smtClean="0">
                <a:solidFill>
                  <a:srgbClr val="3495BA"/>
                </a:solidFill>
              </a:rPr>
              <a:t> </a:t>
            </a:r>
            <a:r>
              <a:rPr lang="en-US" sz="3200" dirty="0" smtClean="0">
                <a:solidFill>
                  <a:srgbClr val="3495BA"/>
                </a:solidFill>
              </a:rPr>
              <a:t>Bacterial infection:</a:t>
            </a:r>
          </a:p>
          <a:p>
            <a:pPr>
              <a:spcBef>
                <a:spcPts val="0"/>
              </a:spcBef>
              <a:spcAft>
                <a:spcPts val="0"/>
              </a:spcAft>
              <a:buFont typeface="Wingdings" charset="2"/>
              <a:buChar char="§"/>
            </a:pPr>
            <a:r>
              <a:rPr lang="en-US" sz="2400" i="1" dirty="0" smtClean="0">
                <a:solidFill>
                  <a:srgbClr val="747472"/>
                </a:solidFill>
              </a:rPr>
              <a:t> First line </a:t>
            </a:r>
            <a:r>
              <a:rPr lang="en-US" sz="2400" i="1" dirty="0" err="1" smtClean="0">
                <a:solidFill>
                  <a:srgbClr val="747472"/>
                </a:solidFill>
              </a:rPr>
              <a:t>tx</a:t>
            </a:r>
            <a:r>
              <a:rPr lang="en-US" sz="2400" i="1" dirty="0" smtClean="0">
                <a:solidFill>
                  <a:srgbClr val="747472"/>
                </a:solidFill>
              </a:rPr>
              <a:t> is penicillin.</a:t>
            </a:r>
          </a:p>
          <a:p>
            <a:pPr>
              <a:spcBef>
                <a:spcPts val="0"/>
              </a:spcBef>
              <a:spcAft>
                <a:spcPts val="0"/>
              </a:spcAft>
              <a:buFont typeface="Wingdings" charset="2"/>
              <a:buChar char="§"/>
            </a:pPr>
            <a:r>
              <a:rPr lang="en-US" sz="2400" dirty="0" smtClean="0"/>
              <a:t> Drink plenty of cool or warm fluids, and avoid very hot drinks.</a:t>
            </a:r>
          </a:p>
          <a:p>
            <a:pPr>
              <a:spcBef>
                <a:spcPts val="0"/>
              </a:spcBef>
              <a:spcAft>
                <a:spcPts val="0"/>
              </a:spcAft>
              <a:buFont typeface="Wingdings" charset="2"/>
              <a:buChar char="§"/>
            </a:pPr>
            <a:r>
              <a:rPr lang="en-US" sz="2400" dirty="0" smtClean="0"/>
              <a:t> Eat cool, soft foods.</a:t>
            </a:r>
          </a:p>
          <a:p>
            <a:pPr>
              <a:spcBef>
                <a:spcPts val="0"/>
              </a:spcBef>
              <a:spcAft>
                <a:spcPts val="0"/>
              </a:spcAft>
              <a:buFont typeface="Wingdings" charset="2"/>
              <a:buChar char="§"/>
            </a:pPr>
            <a:r>
              <a:rPr lang="en-US" sz="2400" dirty="0" smtClean="0"/>
              <a:t> Avoid smoking and smoky place.</a:t>
            </a:r>
          </a:p>
          <a:p>
            <a:pPr>
              <a:spcBef>
                <a:spcPts val="0"/>
              </a:spcBef>
              <a:spcAft>
                <a:spcPts val="0"/>
              </a:spcAft>
            </a:pPr>
            <a:endParaRPr lang="en-US" sz="2400" dirty="0" smtClean="0"/>
          </a:p>
          <a:p>
            <a:pPr algn="ctr">
              <a:spcBef>
                <a:spcPts val="0"/>
              </a:spcBef>
              <a:spcAft>
                <a:spcPts val="0"/>
              </a:spcAft>
            </a:pPr>
            <a:r>
              <a:rPr lang="en-US" sz="3200" dirty="0" smtClean="0">
                <a:solidFill>
                  <a:srgbClr val="747472"/>
                </a:solidFill>
              </a:rPr>
              <a:t>Q-when do u have to use Antibiotics?</a:t>
            </a:r>
            <a:endParaRPr lang="en-US" sz="3200" dirty="0">
              <a:solidFill>
                <a:srgbClr val="747472"/>
              </a:solidFill>
            </a:endParaRPr>
          </a:p>
        </p:txBody>
      </p:sp>
    </p:spTree>
    <p:extLst>
      <p:ext uri="{BB962C8B-B14F-4D97-AF65-F5344CB8AC3E}">
        <p14:creationId xmlns:p14="http://schemas.microsoft.com/office/powerpoint/2010/main" val="1887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06E92"/>
                </a:solidFill>
              </a:rPr>
              <a:t>Prevention</a:t>
            </a:r>
          </a:p>
        </p:txBody>
      </p:sp>
      <p:sp>
        <p:nvSpPr>
          <p:cNvPr id="3" name="Content Placeholder 2"/>
          <p:cNvSpPr>
            <a:spLocks noGrp="1"/>
          </p:cNvSpPr>
          <p:nvPr>
            <p:ph idx="1"/>
          </p:nvPr>
        </p:nvSpPr>
        <p:spPr>
          <a:xfrm>
            <a:off x="1024128" y="2084832"/>
            <a:ext cx="9720071" cy="4023360"/>
          </a:xfrm>
        </p:spPr>
        <p:txBody>
          <a:bodyPr>
            <a:normAutofit/>
          </a:bodyPr>
          <a:lstStyle/>
          <a:p>
            <a:pPr>
              <a:spcBef>
                <a:spcPts val="0"/>
              </a:spcBef>
              <a:spcAft>
                <a:spcPts val="0"/>
              </a:spcAft>
              <a:buFont typeface="Arial" charset="0"/>
              <a:buChar char="•"/>
            </a:pPr>
            <a:r>
              <a:rPr lang="en-US" sz="3200" dirty="0" smtClean="0"/>
              <a:t> Avoid contact with sick people.</a:t>
            </a:r>
          </a:p>
          <a:p>
            <a:pPr>
              <a:spcBef>
                <a:spcPts val="0"/>
              </a:spcBef>
              <a:spcAft>
                <a:spcPts val="0"/>
              </a:spcAft>
              <a:buFont typeface="Arial" charset="0"/>
              <a:buChar char="•"/>
            </a:pPr>
            <a:endParaRPr lang="en-US" sz="3200" dirty="0" smtClean="0"/>
          </a:p>
          <a:p>
            <a:pPr>
              <a:spcBef>
                <a:spcPts val="0"/>
              </a:spcBef>
              <a:spcAft>
                <a:spcPts val="0"/>
              </a:spcAft>
              <a:buFont typeface="Arial" charset="0"/>
              <a:buChar char="•"/>
            </a:pPr>
            <a:r>
              <a:rPr lang="en-US" sz="3200" dirty="0" smtClean="0"/>
              <a:t> Wash your hands.</a:t>
            </a:r>
          </a:p>
          <a:p>
            <a:pPr>
              <a:spcBef>
                <a:spcPts val="0"/>
              </a:spcBef>
              <a:spcAft>
                <a:spcPts val="0"/>
              </a:spcAft>
              <a:buFont typeface="Arial" charset="0"/>
              <a:buChar char="•"/>
            </a:pPr>
            <a:endParaRPr lang="en-US" sz="3200" dirty="0" smtClean="0"/>
          </a:p>
          <a:p>
            <a:pPr>
              <a:spcBef>
                <a:spcPts val="0"/>
              </a:spcBef>
              <a:spcAft>
                <a:spcPts val="0"/>
              </a:spcAft>
              <a:buFont typeface="Arial" charset="0"/>
              <a:buChar char="•"/>
            </a:pPr>
            <a:r>
              <a:rPr lang="en-US" sz="3200" dirty="0" smtClean="0"/>
              <a:t> Identify and avoid irritants .</a:t>
            </a:r>
          </a:p>
          <a:p>
            <a:pPr>
              <a:spcBef>
                <a:spcPts val="0"/>
              </a:spcBef>
              <a:spcAft>
                <a:spcPts val="0"/>
              </a:spcAft>
              <a:buFont typeface="Arial" charset="0"/>
              <a:buChar char="•"/>
            </a:pPr>
            <a:endParaRPr lang="en-US" sz="3200" dirty="0" smtClean="0"/>
          </a:p>
          <a:p>
            <a:pPr>
              <a:spcBef>
                <a:spcPts val="0"/>
              </a:spcBef>
              <a:spcAft>
                <a:spcPts val="0"/>
              </a:spcAft>
              <a:buFont typeface="Arial" charset="0"/>
              <a:buChar char="•"/>
            </a:pPr>
            <a:r>
              <a:rPr lang="en-US" sz="3200" dirty="0" smtClean="0"/>
              <a:t> Don</a:t>
            </a:r>
            <a:r>
              <a:rPr lang="mr-IN" sz="3200" dirty="0" smtClean="0"/>
              <a:t>’</a:t>
            </a:r>
            <a:r>
              <a:rPr lang="en-US" sz="3200" dirty="0" smtClean="0"/>
              <a:t>t smoke and avoid exposure to secondhand smoke.</a:t>
            </a:r>
          </a:p>
        </p:txBody>
      </p:sp>
    </p:spTree>
    <p:extLst>
      <p:ext uri="{BB962C8B-B14F-4D97-AF65-F5344CB8AC3E}">
        <p14:creationId xmlns:p14="http://schemas.microsoft.com/office/powerpoint/2010/main" val="13006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7200" dirty="0">
                <a:solidFill>
                  <a:srgbClr val="3495BA"/>
                </a:solidFill>
              </a:rPr>
              <a:t>Sinusitis</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1610"/>
          <a:stretch/>
        </p:blipFill>
        <p:spPr>
          <a:xfrm>
            <a:off x="2622554" y="1862667"/>
            <a:ext cx="6946892" cy="4615625"/>
          </a:xfrm>
          <a:prstGeom prst="rect">
            <a:avLst/>
          </a:prstGeom>
          <a:ln>
            <a:noFill/>
          </a:ln>
          <a:effectLst>
            <a:softEdge rad="112500"/>
          </a:effectLst>
        </p:spPr>
      </p:pic>
    </p:spTree>
    <p:extLst>
      <p:ext uri="{BB962C8B-B14F-4D97-AF65-F5344CB8AC3E}">
        <p14:creationId xmlns:p14="http://schemas.microsoft.com/office/powerpoint/2010/main" val="29534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Objectives</a:t>
            </a:r>
            <a:endParaRPr lang="en-US" dirty="0"/>
          </a:p>
        </p:txBody>
      </p:sp>
      <p:sp>
        <p:nvSpPr>
          <p:cNvPr id="3" name="Content Placeholder 2"/>
          <p:cNvSpPr>
            <a:spLocks noGrp="1"/>
          </p:cNvSpPr>
          <p:nvPr>
            <p:ph idx="1"/>
          </p:nvPr>
        </p:nvSpPr>
        <p:spPr>
          <a:xfrm>
            <a:off x="1024129" y="1941616"/>
            <a:ext cx="10566188" cy="4767942"/>
          </a:xfrm>
        </p:spPr>
        <p:txBody>
          <a:bodyPr>
            <a:noAutofit/>
          </a:bodyPr>
          <a:lstStyle/>
          <a:p>
            <a:pPr algn="just">
              <a:buFont typeface="Wingdings" charset="2"/>
              <a:buChar char="§"/>
            </a:pPr>
            <a:r>
              <a:rPr lang="en-US" sz="2800" dirty="0" smtClean="0">
                <a:solidFill>
                  <a:schemeClr val="tx2"/>
                </a:solidFill>
              </a:rPr>
              <a:t> </a:t>
            </a:r>
            <a:r>
              <a:rPr lang="en-US" sz="2800" b="1" dirty="0" smtClean="0">
                <a:solidFill>
                  <a:schemeClr val="accent1">
                    <a:lumMod val="75000"/>
                  </a:schemeClr>
                </a:solidFill>
              </a:rPr>
              <a:t>Sore Throat </a:t>
            </a:r>
            <a:r>
              <a:rPr lang="en-US" sz="2800" dirty="0" smtClean="0"/>
              <a:t>(</a:t>
            </a:r>
            <a:r>
              <a:rPr lang="en-US" sz="2800" dirty="0"/>
              <a:t>clinical features, differential diagnosis, complications, management)</a:t>
            </a:r>
          </a:p>
          <a:p>
            <a:pPr lvl="0" algn="just">
              <a:buFont typeface="Wingdings" charset="2"/>
              <a:buChar char="§"/>
            </a:pPr>
            <a:r>
              <a:rPr lang="en-US" sz="2800" dirty="0" smtClean="0">
                <a:solidFill>
                  <a:schemeClr val="tx2"/>
                </a:solidFill>
              </a:rPr>
              <a:t> </a:t>
            </a:r>
            <a:r>
              <a:rPr lang="en-US" sz="2800" b="1" dirty="0" smtClean="0">
                <a:solidFill>
                  <a:schemeClr val="accent1">
                    <a:lumMod val="75000"/>
                  </a:schemeClr>
                </a:solidFill>
              </a:rPr>
              <a:t>Sinusitis</a:t>
            </a:r>
            <a:r>
              <a:rPr lang="en-US" sz="2800" dirty="0" smtClean="0">
                <a:solidFill>
                  <a:schemeClr val="accent1">
                    <a:lumMod val="75000"/>
                  </a:schemeClr>
                </a:solidFill>
              </a:rPr>
              <a:t> </a:t>
            </a:r>
            <a:r>
              <a:rPr lang="en-US" sz="2800" dirty="0"/>
              <a:t>including </a:t>
            </a:r>
            <a:r>
              <a:rPr lang="en-US" sz="2800" b="1" dirty="0" smtClean="0">
                <a:solidFill>
                  <a:schemeClr val="accent1">
                    <a:lumMod val="75000"/>
                  </a:schemeClr>
                </a:solidFill>
              </a:rPr>
              <a:t>Allergic Rhinitis </a:t>
            </a:r>
            <a:r>
              <a:rPr lang="en-US" sz="2800" dirty="0" smtClean="0"/>
              <a:t>(</a:t>
            </a:r>
            <a:r>
              <a:rPr lang="en-US" sz="2800" dirty="0"/>
              <a:t>Clinical features and management)</a:t>
            </a:r>
          </a:p>
          <a:p>
            <a:pPr lvl="0" algn="just">
              <a:buFont typeface="Wingdings" charset="2"/>
              <a:buChar char="§"/>
            </a:pPr>
            <a:r>
              <a:rPr lang="en-US" sz="2800" dirty="0" smtClean="0">
                <a:solidFill>
                  <a:schemeClr val="tx2"/>
                </a:solidFill>
              </a:rPr>
              <a:t> </a:t>
            </a:r>
            <a:r>
              <a:rPr lang="en-US" sz="2800" b="1" dirty="0" smtClean="0">
                <a:solidFill>
                  <a:schemeClr val="accent1">
                    <a:lumMod val="75000"/>
                  </a:schemeClr>
                </a:solidFill>
              </a:rPr>
              <a:t>Otitis Media </a:t>
            </a:r>
            <a:r>
              <a:rPr lang="en-US" sz="2800" dirty="0" smtClean="0"/>
              <a:t>in </a:t>
            </a:r>
            <a:r>
              <a:rPr lang="en-US" sz="2800" dirty="0"/>
              <a:t>children (AOM and Secretory OM, Features, management)</a:t>
            </a:r>
          </a:p>
          <a:p>
            <a:pPr algn="just">
              <a:buFont typeface="Wingdings" charset="2"/>
              <a:buChar char="§"/>
            </a:pPr>
            <a:r>
              <a:rPr lang="en-US" sz="2800" dirty="0" smtClean="0"/>
              <a:t> How </a:t>
            </a:r>
            <a:r>
              <a:rPr lang="en-US" sz="2800" dirty="0"/>
              <a:t>can we </a:t>
            </a:r>
            <a:r>
              <a:rPr lang="en-US" sz="2800" b="1" dirty="0">
                <a:solidFill>
                  <a:schemeClr val="accent1">
                    <a:lumMod val="75000"/>
                  </a:schemeClr>
                </a:solidFill>
              </a:rPr>
              <a:t>differentiate</a:t>
            </a:r>
            <a:r>
              <a:rPr lang="en-US" sz="2800" dirty="0">
                <a:solidFill>
                  <a:schemeClr val="accent1">
                    <a:lumMod val="75000"/>
                  </a:schemeClr>
                </a:solidFill>
              </a:rPr>
              <a:t> </a:t>
            </a:r>
            <a:r>
              <a:rPr lang="en-US" sz="2800" dirty="0"/>
              <a:t>between </a:t>
            </a:r>
            <a:r>
              <a:rPr lang="en-US" sz="2800" b="1" dirty="0" smtClean="0">
                <a:solidFill>
                  <a:schemeClr val="accent1">
                    <a:lumMod val="75000"/>
                  </a:schemeClr>
                </a:solidFill>
              </a:rPr>
              <a:t>Viral</a:t>
            </a:r>
            <a:r>
              <a:rPr lang="en-US" sz="2800" dirty="0" smtClean="0">
                <a:solidFill>
                  <a:schemeClr val="accent1">
                    <a:lumMod val="75000"/>
                  </a:schemeClr>
                </a:solidFill>
              </a:rPr>
              <a:t> </a:t>
            </a:r>
            <a:r>
              <a:rPr lang="en-US" sz="2800" dirty="0" smtClean="0"/>
              <a:t>and </a:t>
            </a:r>
            <a:r>
              <a:rPr lang="en-US" sz="2800" b="1" dirty="0" smtClean="0">
                <a:solidFill>
                  <a:schemeClr val="accent1">
                    <a:lumMod val="75000"/>
                  </a:schemeClr>
                </a:solidFill>
              </a:rPr>
              <a:t>Bacterial Infections</a:t>
            </a:r>
            <a:r>
              <a:rPr lang="en-US" sz="2800" dirty="0" smtClean="0"/>
              <a:t>?</a:t>
            </a:r>
            <a:endParaRPr lang="en-US" sz="2800" dirty="0"/>
          </a:p>
          <a:p>
            <a:pPr algn="just">
              <a:buFont typeface="Wingdings" charset="2"/>
              <a:buChar char="§"/>
            </a:pPr>
            <a:r>
              <a:rPr lang="en-US" sz="2800" dirty="0" smtClean="0"/>
              <a:t> Update </a:t>
            </a:r>
            <a:r>
              <a:rPr lang="en-US" sz="2800" dirty="0"/>
              <a:t>in </a:t>
            </a:r>
            <a:r>
              <a:rPr lang="en-US" sz="2800" b="1" dirty="0">
                <a:solidFill>
                  <a:schemeClr val="accent1">
                    <a:lumMod val="75000"/>
                  </a:schemeClr>
                </a:solidFill>
              </a:rPr>
              <a:t>management</a:t>
            </a:r>
            <a:r>
              <a:rPr lang="en-US" sz="2800" dirty="0">
                <a:solidFill>
                  <a:schemeClr val="accent1">
                    <a:lumMod val="75000"/>
                  </a:schemeClr>
                </a:solidFill>
              </a:rPr>
              <a:t> </a:t>
            </a:r>
            <a:r>
              <a:rPr lang="en-US" sz="2800" dirty="0"/>
              <a:t>and </a:t>
            </a:r>
            <a:r>
              <a:rPr lang="en-US" sz="2800" b="1" dirty="0">
                <a:solidFill>
                  <a:schemeClr val="accent1">
                    <a:lumMod val="75000"/>
                  </a:schemeClr>
                </a:solidFill>
              </a:rPr>
              <a:t>role</a:t>
            </a:r>
            <a:r>
              <a:rPr lang="en-US" sz="2800" dirty="0">
                <a:solidFill>
                  <a:schemeClr val="accent1">
                    <a:lumMod val="75000"/>
                  </a:schemeClr>
                </a:solidFill>
              </a:rPr>
              <a:t> </a:t>
            </a:r>
            <a:r>
              <a:rPr lang="en-US" sz="2800" dirty="0"/>
              <a:t>of </a:t>
            </a:r>
            <a:r>
              <a:rPr lang="en-US" sz="2800" b="1" dirty="0">
                <a:solidFill>
                  <a:schemeClr val="accent1">
                    <a:lumMod val="75000"/>
                  </a:schemeClr>
                </a:solidFill>
              </a:rPr>
              <a:t>Antibiotics</a:t>
            </a:r>
          </a:p>
          <a:p>
            <a:pPr algn="just">
              <a:buFont typeface="Wingdings" charset="2"/>
              <a:buChar char="§"/>
            </a:pPr>
            <a:r>
              <a:rPr lang="en-US" sz="2800" dirty="0" smtClean="0"/>
              <a:t> How </a:t>
            </a:r>
            <a:r>
              <a:rPr lang="en-US" sz="2800" dirty="0"/>
              <a:t>can we modify </a:t>
            </a:r>
            <a:r>
              <a:rPr lang="en-US" sz="2800" b="1" dirty="0">
                <a:solidFill>
                  <a:schemeClr val="accent1">
                    <a:lumMod val="75000"/>
                  </a:schemeClr>
                </a:solidFill>
              </a:rPr>
              <a:t>help seeking behavior of patients </a:t>
            </a:r>
            <a:r>
              <a:rPr lang="en-US" sz="2800" dirty="0"/>
              <a:t>with </a:t>
            </a:r>
            <a:r>
              <a:rPr lang="en-US" sz="2800" b="1" dirty="0">
                <a:solidFill>
                  <a:schemeClr val="accent1">
                    <a:lumMod val="75000"/>
                  </a:schemeClr>
                </a:solidFill>
              </a:rPr>
              <a:t>flu</a:t>
            </a:r>
            <a:r>
              <a:rPr lang="en-US" sz="2800" dirty="0"/>
              <a:t> illness? </a:t>
            </a:r>
          </a:p>
        </p:txBody>
      </p:sp>
      <p:pic>
        <p:nvPicPr>
          <p:cNvPr id="4" name="Picture 3"/>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2000277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2084832"/>
            <a:ext cx="9720071" cy="4023360"/>
          </a:xfrm>
        </p:spPr>
        <p:txBody>
          <a:bodyPr>
            <a:noAutofit/>
          </a:bodyPr>
          <a:lstStyle/>
          <a:p>
            <a:pPr marL="0" indent="0" algn="just">
              <a:buNone/>
            </a:pPr>
            <a:r>
              <a:rPr lang="en-US" sz="4000" dirty="0" smtClean="0"/>
              <a:t>Sinusitis </a:t>
            </a:r>
            <a:r>
              <a:rPr lang="en-US" sz="4000" dirty="0"/>
              <a:t>and </a:t>
            </a:r>
            <a:r>
              <a:rPr lang="en-US" sz="4000" dirty="0" smtClean="0"/>
              <a:t>Rhinosinusitis </a:t>
            </a:r>
            <a:r>
              <a:rPr lang="en-US" sz="4000" dirty="0"/>
              <a:t>refer to inflammation in the nasal cavity and paranasal </a:t>
            </a:r>
            <a:r>
              <a:rPr lang="en-US" sz="4000" dirty="0" smtClean="0"/>
              <a:t>sinuses. </a:t>
            </a:r>
          </a:p>
        </p:txBody>
      </p:sp>
      <p:sp>
        <p:nvSpPr>
          <p:cNvPr id="5" name="Title 1"/>
          <p:cNvSpPr>
            <a:spLocks noGrp="1"/>
          </p:cNvSpPr>
          <p:nvPr>
            <p:ph type="title"/>
          </p:nvPr>
        </p:nvSpPr>
        <p:spPr>
          <a:xfrm>
            <a:off x="1024128" y="585216"/>
            <a:ext cx="9720072" cy="1499616"/>
          </a:xfrm>
        </p:spPr>
        <p:txBody>
          <a:bodyPr/>
          <a:lstStyle/>
          <a:p>
            <a:r>
              <a:rPr lang="en-US" sz="5400" dirty="0">
                <a:solidFill>
                  <a:srgbClr val="606E92"/>
                </a:solidFill>
              </a:rPr>
              <a:t>Sinusitis</a:t>
            </a:r>
            <a:endParaRPr lang="en-US" dirty="0">
              <a:solidFill>
                <a:srgbClr val="606E9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081" y="3213463"/>
            <a:ext cx="4371839" cy="3487783"/>
          </a:xfrm>
          <a:prstGeom prst="rect">
            <a:avLst/>
          </a:prstGeom>
          <a:ln>
            <a:noFill/>
          </a:ln>
          <a:effectLst>
            <a:softEdge rad="112500"/>
          </a:effectLst>
        </p:spPr>
      </p:pic>
    </p:spTree>
    <p:extLst>
      <p:ext uri="{BB962C8B-B14F-4D97-AF65-F5344CB8AC3E}">
        <p14:creationId xmlns:p14="http://schemas.microsoft.com/office/powerpoint/2010/main" val="695972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sinuses</a:t>
            </a:r>
            <a:endParaRPr lang="en-US" dirty="0">
              <a:solidFill>
                <a:srgbClr val="606E92"/>
              </a:solidFill>
            </a:endParaRPr>
          </a:p>
        </p:txBody>
      </p:sp>
      <p:sp>
        <p:nvSpPr>
          <p:cNvPr id="3" name="Content Placeholder 2"/>
          <p:cNvSpPr>
            <a:spLocks noGrp="1"/>
          </p:cNvSpPr>
          <p:nvPr>
            <p:ph idx="1"/>
          </p:nvPr>
        </p:nvSpPr>
        <p:spPr>
          <a:xfrm>
            <a:off x="723683" y="1852817"/>
            <a:ext cx="4431275" cy="4870879"/>
          </a:xfrm>
        </p:spPr>
        <p:txBody>
          <a:bodyPr>
            <a:noAutofit/>
          </a:bodyPr>
          <a:lstStyle/>
          <a:p>
            <a:pPr algn="just">
              <a:buFont typeface="Arial" charset="0"/>
              <a:buChar char="•"/>
            </a:pPr>
            <a:r>
              <a:rPr lang="en-US" sz="2600" dirty="0" smtClean="0"/>
              <a:t> Healthy</a:t>
            </a:r>
            <a:r>
              <a:rPr lang="en-US" sz="2600" dirty="0"/>
              <a:t> sinuses are filled with </a:t>
            </a:r>
            <a:r>
              <a:rPr lang="en-US" sz="2600" dirty="0" smtClean="0"/>
              <a:t>air.</a:t>
            </a:r>
          </a:p>
          <a:p>
            <a:pPr algn="just">
              <a:buFont typeface="Arial" charset="0"/>
              <a:buChar char="•"/>
            </a:pPr>
            <a:r>
              <a:rPr lang="en-US" sz="2600" dirty="0" smtClean="0"/>
              <a:t> The </a:t>
            </a:r>
            <a:r>
              <a:rPr lang="en-US" sz="2600" dirty="0"/>
              <a:t>mucus produced by </a:t>
            </a:r>
            <a:r>
              <a:rPr lang="en-US" sz="2600" dirty="0" smtClean="0"/>
              <a:t>the sinuses </a:t>
            </a:r>
            <a:r>
              <a:rPr lang="en-US" sz="2600" dirty="0"/>
              <a:t>usually drains into </a:t>
            </a:r>
            <a:r>
              <a:rPr lang="en-US" sz="2600" dirty="0" smtClean="0"/>
              <a:t>the nose </a:t>
            </a:r>
            <a:r>
              <a:rPr lang="en-US" sz="2600" dirty="0"/>
              <a:t>through small channels. </a:t>
            </a:r>
            <a:endParaRPr lang="en-US" sz="2600" dirty="0" smtClean="0"/>
          </a:p>
          <a:p>
            <a:pPr algn="just">
              <a:buFont typeface="Arial" charset="0"/>
              <a:buChar char="•"/>
            </a:pPr>
            <a:r>
              <a:rPr lang="en-US" sz="2600" dirty="0" smtClean="0"/>
              <a:t> When the </a:t>
            </a:r>
            <a:r>
              <a:rPr lang="en-US" sz="2600" dirty="0"/>
              <a:t>sinus linings </a:t>
            </a:r>
            <a:r>
              <a:rPr lang="en-US" sz="2600" dirty="0" smtClean="0"/>
              <a:t>become inflamed, </a:t>
            </a:r>
            <a:r>
              <a:rPr lang="en-US" sz="2600" dirty="0"/>
              <a:t>these channels become </a:t>
            </a:r>
            <a:r>
              <a:rPr lang="en-US" sz="2600" dirty="0" smtClean="0"/>
              <a:t>blocked.</a:t>
            </a:r>
          </a:p>
          <a:p>
            <a:pPr algn="just">
              <a:buFont typeface="Arial" charset="0"/>
              <a:buChar char="•"/>
            </a:pPr>
            <a:r>
              <a:rPr lang="en-US" sz="2600" dirty="0" smtClean="0"/>
              <a:t> After they </a:t>
            </a:r>
            <a:r>
              <a:rPr lang="en-US" sz="2600" dirty="0"/>
              <a:t>become blocked and filled with fluid, germs can grow and cause an infection</a:t>
            </a:r>
            <a:r>
              <a:rPr lang="en-US" sz="2600" dirty="0" smtClean="0"/>
              <a:t>.</a:t>
            </a:r>
            <a:endParaRPr lang="en-US" sz="2600" dirty="0"/>
          </a:p>
        </p:txBody>
      </p:sp>
      <p:pic>
        <p:nvPicPr>
          <p:cNvPr id="4" name="Shape 204"/>
          <p:cNvPicPr preferRelativeResize="0">
            <a:picLocks/>
          </p:cNvPicPr>
          <p:nvPr/>
        </p:nvPicPr>
        <p:blipFill>
          <a:blip r:embed="rId2">
            <a:alphaModFix/>
          </a:blip>
          <a:stretch>
            <a:fillRect/>
          </a:stretch>
        </p:blipFill>
        <p:spPr>
          <a:xfrm>
            <a:off x="5455403" y="1568102"/>
            <a:ext cx="6424195" cy="5041144"/>
          </a:xfrm>
          <a:prstGeom prst="rect">
            <a:avLst/>
          </a:prstGeom>
          <a:ln>
            <a:noFill/>
          </a:ln>
          <a:effectLst>
            <a:softEdge rad="112500"/>
          </a:effectLst>
        </p:spPr>
      </p:pic>
    </p:spTree>
    <p:extLst>
      <p:ext uri="{BB962C8B-B14F-4D97-AF65-F5344CB8AC3E}">
        <p14:creationId xmlns:p14="http://schemas.microsoft.com/office/powerpoint/2010/main" val="19260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606E92"/>
                </a:solidFill>
              </a:rPr>
              <a:t>Classification of Sinusitis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287763"/>
              </p:ext>
            </p:extLst>
          </p:nvPr>
        </p:nvGraphicFramePr>
        <p:xfrm>
          <a:off x="1024128" y="1792563"/>
          <a:ext cx="10405872" cy="445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277082" y="2269013"/>
            <a:ext cx="4115609" cy="615009"/>
            <a:chOff x="6399611" y="12720"/>
            <a:chExt cx="4115609" cy="615009"/>
          </a:xfrm>
        </p:grpSpPr>
        <p:sp>
          <p:nvSpPr>
            <p:cNvPr id="6" name="Rectangle 5"/>
            <p:cNvSpPr/>
            <p:nvPr/>
          </p:nvSpPr>
          <p:spPr>
            <a:xfrm>
              <a:off x="6399611" y="59215"/>
              <a:ext cx="4006260" cy="5685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6399611" y="12720"/>
              <a:ext cx="4115609" cy="4741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Usually starts with cold like symptoms such as a runny, stuffy nose and facial pain.</a:t>
              </a:r>
              <a:endParaRPr lang="en-US" sz="1800" kern="1200" dirty="0"/>
            </a:p>
          </p:txBody>
        </p:sp>
      </p:grpSp>
    </p:spTree>
    <p:extLst>
      <p:ext uri="{BB962C8B-B14F-4D97-AF65-F5344CB8AC3E}">
        <p14:creationId xmlns:p14="http://schemas.microsoft.com/office/powerpoint/2010/main" val="1690908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443" y="5670538"/>
            <a:ext cx="10303112" cy="1007848"/>
          </a:xfrm>
        </p:spPr>
        <p:txBody>
          <a:bodyPr>
            <a:normAutofit/>
          </a:bodyPr>
          <a:lstStyle/>
          <a:p>
            <a:pPr algn="just"/>
            <a:r>
              <a:rPr lang="en-US" sz="2800" dirty="0"/>
              <a:t>The </a:t>
            </a:r>
            <a:r>
              <a:rPr lang="en-US" sz="2800" b="1" dirty="0" smtClean="0">
                <a:solidFill>
                  <a:srgbClr val="3495BA"/>
                </a:solidFill>
              </a:rPr>
              <a:t>Maxillary sinuses </a:t>
            </a:r>
            <a:r>
              <a:rPr lang="en-US" sz="2800" dirty="0"/>
              <a:t>are the most common site (85%), followed by </a:t>
            </a:r>
            <a:r>
              <a:rPr lang="en-US" sz="2800" b="1" dirty="0" smtClean="0">
                <a:solidFill>
                  <a:srgbClr val="3495BA"/>
                </a:solidFill>
              </a:rPr>
              <a:t>Ethmoidal</a:t>
            </a:r>
            <a:r>
              <a:rPr lang="en-US" sz="2800" dirty="0" smtClean="0"/>
              <a:t> (</a:t>
            </a:r>
            <a:r>
              <a:rPr lang="en-US" sz="2800" dirty="0"/>
              <a:t>65%), </a:t>
            </a:r>
            <a:r>
              <a:rPr lang="en-US" sz="2800" b="1" dirty="0" smtClean="0">
                <a:solidFill>
                  <a:srgbClr val="3495BA"/>
                </a:solidFill>
              </a:rPr>
              <a:t>Sphenoidal</a:t>
            </a:r>
            <a:r>
              <a:rPr lang="en-US" sz="2800" dirty="0" smtClean="0"/>
              <a:t> (</a:t>
            </a:r>
            <a:r>
              <a:rPr lang="en-US" sz="2800" dirty="0"/>
              <a:t>39%), and </a:t>
            </a:r>
            <a:r>
              <a:rPr lang="en-US" sz="2800" b="1" dirty="0" smtClean="0">
                <a:solidFill>
                  <a:srgbClr val="3495BA"/>
                </a:solidFill>
              </a:rPr>
              <a:t>Frontal</a:t>
            </a:r>
            <a:r>
              <a:rPr lang="en-US" sz="2800" dirty="0" smtClean="0"/>
              <a:t> (</a:t>
            </a:r>
            <a:r>
              <a:rPr lang="en-US" sz="2800" dirty="0"/>
              <a:t>32%) </a:t>
            </a:r>
            <a:r>
              <a:rPr lang="en-US" sz="2800" dirty="0" smtClean="0"/>
              <a:t>involvement.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508" y="0"/>
            <a:ext cx="7384983" cy="5539909"/>
          </a:xfrm>
          <a:prstGeom prst="rect">
            <a:avLst/>
          </a:prstGeom>
          <a:ln>
            <a:noFill/>
          </a:ln>
          <a:effectLst>
            <a:softEdge rad="112500"/>
          </a:effectLst>
        </p:spPr>
      </p:pic>
    </p:spTree>
    <p:extLst>
      <p:ext uri="{BB962C8B-B14F-4D97-AF65-F5344CB8AC3E}">
        <p14:creationId xmlns:p14="http://schemas.microsoft.com/office/powerpoint/2010/main" val="834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Etiology</a:t>
            </a:r>
            <a:endParaRPr lang="en-US" dirty="0">
              <a:solidFill>
                <a:srgbClr val="606E92"/>
              </a:solidFill>
            </a:endParaRPr>
          </a:p>
        </p:txBody>
      </p:sp>
      <p:sp>
        <p:nvSpPr>
          <p:cNvPr id="3" name="Content Placeholder 2"/>
          <p:cNvSpPr>
            <a:spLocks noGrp="1"/>
          </p:cNvSpPr>
          <p:nvPr>
            <p:ph idx="1"/>
          </p:nvPr>
        </p:nvSpPr>
        <p:spPr>
          <a:xfrm>
            <a:off x="1024128" y="2084832"/>
            <a:ext cx="9720071" cy="4812223"/>
          </a:xfrm>
        </p:spPr>
        <p:txBody>
          <a:bodyPr>
            <a:noAutofit/>
          </a:bodyPr>
          <a:lstStyle/>
          <a:p>
            <a:pPr marL="0" indent="0" algn="just">
              <a:buNone/>
            </a:pPr>
            <a:r>
              <a:rPr lang="en-US" sz="4000" dirty="0" smtClean="0">
                <a:solidFill>
                  <a:srgbClr val="3495BA"/>
                </a:solidFill>
              </a:rPr>
              <a:t>Infectious:</a:t>
            </a:r>
          </a:p>
          <a:p>
            <a:pPr marL="0" indent="0" algn="just">
              <a:buNone/>
            </a:pPr>
            <a:endParaRPr lang="en-US" sz="900" dirty="0">
              <a:solidFill>
                <a:srgbClr val="3495BA"/>
              </a:solidFill>
            </a:endParaRPr>
          </a:p>
          <a:p>
            <a:pPr algn="just">
              <a:spcBef>
                <a:spcPts val="0"/>
              </a:spcBef>
              <a:spcAft>
                <a:spcPts val="0"/>
              </a:spcAft>
              <a:buFont typeface="Arial" charset="0"/>
              <a:buChar char="•"/>
            </a:pPr>
            <a:r>
              <a:rPr lang="en-US" sz="2800" dirty="0" smtClean="0"/>
              <a:t> </a:t>
            </a:r>
            <a:r>
              <a:rPr lang="en-US" sz="2800" b="1" dirty="0" smtClean="0">
                <a:solidFill>
                  <a:srgbClr val="747472"/>
                </a:solidFill>
              </a:rPr>
              <a:t>Viral</a:t>
            </a:r>
            <a:r>
              <a:rPr lang="en-US" sz="2800" dirty="0" smtClean="0">
                <a:solidFill>
                  <a:srgbClr val="747472"/>
                </a:solidFill>
              </a:rPr>
              <a:t> </a:t>
            </a:r>
            <a:r>
              <a:rPr lang="en-US" sz="2800" dirty="0" smtClean="0"/>
              <a:t>(Rhinovirus</a:t>
            </a:r>
            <a:r>
              <a:rPr lang="en-US" sz="2800" dirty="0"/>
              <a:t>, Influenza virus</a:t>
            </a:r>
            <a:r>
              <a:rPr lang="en-US" sz="2800" dirty="0" smtClean="0"/>
              <a:t>).</a:t>
            </a:r>
          </a:p>
          <a:p>
            <a:pPr marL="0" indent="0" algn="just">
              <a:spcBef>
                <a:spcPts val="0"/>
              </a:spcBef>
              <a:spcAft>
                <a:spcPts val="0"/>
              </a:spcAft>
              <a:buNone/>
            </a:pPr>
            <a:r>
              <a:rPr lang="en-US" sz="2800" dirty="0" smtClean="0"/>
              <a:t>Begins </a:t>
            </a:r>
            <a:r>
              <a:rPr lang="en-US" sz="2800" dirty="0"/>
              <a:t>with viral inoculation via </a:t>
            </a:r>
            <a:r>
              <a:rPr lang="en-US" sz="2800" dirty="0">
                <a:solidFill>
                  <a:srgbClr val="3495BA"/>
                </a:solidFill>
              </a:rPr>
              <a:t>direct contact </a:t>
            </a:r>
            <a:r>
              <a:rPr lang="en-US" sz="2800" dirty="0"/>
              <a:t>with the </a:t>
            </a:r>
            <a:r>
              <a:rPr lang="en-US" sz="2800" dirty="0">
                <a:solidFill>
                  <a:srgbClr val="3495BA"/>
                </a:solidFill>
              </a:rPr>
              <a:t>conjunctiva or nasal </a:t>
            </a:r>
            <a:r>
              <a:rPr lang="en-US" sz="2800" dirty="0" smtClean="0">
                <a:solidFill>
                  <a:srgbClr val="3495BA"/>
                </a:solidFill>
              </a:rPr>
              <a:t>mucosa.</a:t>
            </a:r>
          </a:p>
          <a:p>
            <a:pPr marL="0" indent="0" algn="just">
              <a:spcBef>
                <a:spcPts val="0"/>
              </a:spcBef>
              <a:spcAft>
                <a:spcPts val="0"/>
              </a:spcAft>
              <a:buNone/>
            </a:pPr>
            <a:endParaRPr lang="en-US" sz="2800" dirty="0"/>
          </a:p>
          <a:p>
            <a:pPr algn="just">
              <a:spcBef>
                <a:spcPts val="0"/>
              </a:spcBef>
              <a:spcAft>
                <a:spcPts val="0"/>
              </a:spcAft>
              <a:buFont typeface="Arial" charset="0"/>
              <a:buChar char="•"/>
            </a:pPr>
            <a:r>
              <a:rPr lang="en-US" sz="2800" dirty="0" smtClean="0"/>
              <a:t> </a:t>
            </a:r>
            <a:r>
              <a:rPr lang="en-US" sz="2800" b="1" dirty="0" smtClean="0">
                <a:solidFill>
                  <a:srgbClr val="747472"/>
                </a:solidFill>
              </a:rPr>
              <a:t>Bacterial</a:t>
            </a:r>
            <a:r>
              <a:rPr lang="en-US" sz="2800" dirty="0" smtClean="0"/>
              <a:t> (</a:t>
            </a:r>
            <a:r>
              <a:rPr lang="en-US" sz="2800" dirty="0"/>
              <a:t>Streptococcus pneumoniae, </a:t>
            </a:r>
            <a:r>
              <a:rPr lang="en-US" sz="2800" dirty="0" err="1"/>
              <a:t>Haemophilus</a:t>
            </a:r>
            <a:r>
              <a:rPr lang="en-US" sz="2800" dirty="0"/>
              <a:t> </a:t>
            </a:r>
            <a:r>
              <a:rPr lang="en-US" sz="2800" dirty="0" err="1"/>
              <a:t>influenzae</a:t>
            </a:r>
            <a:r>
              <a:rPr lang="en-GB" sz="2800" dirty="0" smtClean="0"/>
              <a:t>).</a:t>
            </a:r>
          </a:p>
          <a:p>
            <a:pPr marL="0" indent="0" algn="just">
              <a:spcBef>
                <a:spcPts val="0"/>
              </a:spcBef>
              <a:spcAft>
                <a:spcPts val="0"/>
              </a:spcAft>
              <a:buNone/>
            </a:pPr>
            <a:r>
              <a:rPr lang="en-US" sz="2800" dirty="0" smtClean="0">
                <a:solidFill>
                  <a:srgbClr val="3495BA"/>
                </a:solidFill>
              </a:rPr>
              <a:t>Nosocomial</a:t>
            </a:r>
            <a:r>
              <a:rPr lang="en-US" sz="2800" dirty="0" smtClean="0"/>
              <a:t> </a:t>
            </a:r>
            <a:r>
              <a:rPr lang="en-US" sz="2800" dirty="0"/>
              <a:t>bacterial sinusitis may </a:t>
            </a:r>
            <a:r>
              <a:rPr lang="en-US" sz="2800" dirty="0">
                <a:solidFill>
                  <a:srgbClr val="3495BA"/>
                </a:solidFill>
              </a:rPr>
              <a:t>develop</a:t>
            </a:r>
            <a:r>
              <a:rPr lang="en-US" sz="2800" dirty="0"/>
              <a:t> in patients in the </a:t>
            </a:r>
            <a:r>
              <a:rPr lang="en-US" sz="2800" dirty="0">
                <a:solidFill>
                  <a:srgbClr val="3495BA"/>
                </a:solidFill>
              </a:rPr>
              <a:t>intensive care unit</a:t>
            </a:r>
            <a:r>
              <a:rPr lang="en-US" sz="2800" dirty="0"/>
              <a:t>, particularly in those with </a:t>
            </a:r>
            <a:r>
              <a:rPr lang="en-US" sz="2800" dirty="0">
                <a:solidFill>
                  <a:srgbClr val="3495BA"/>
                </a:solidFill>
              </a:rPr>
              <a:t>prolonged intubation</a:t>
            </a:r>
            <a:r>
              <a:rPr lang="en-US" sz="2800" dirty="0" smtClean="0"/>
              <a:t>.</a:t>
            </a:r>
          </a:p>
          <a:p>
            <a:pPr marL="0" indent="0" algn="just">
              <a:spcBef>
                <a:spcPts val="0"/>
              </a:spcBef>
              <a:spcAft>
                <a:spcPts val="0"/>
              </a:spcAft>
              <a:buNone/>
            </a:pPr>
            <a:endParaRPr lang="en-GB" sz="2800" dirty="0"/>
          </a:p>
          <a:p>
            <a:pPr algn="just">
              <a:spcBef>
                <a:spcPts val="0"/>
              </a:spcBef>
              <a:spcAft>
                <a:spcPts val="0"/>
              </a:spcAft>
              <a:buFont typeface="Arial" charset="0"/>
              <a:buChar char="•"/>
            </a:pPr>
            <a:r>
              <a:rPr lang="en-GB" sz="2800" dirty="0" smtClean="0"/>
              <a:t> </a:t>
            </a:r>
            <a:r>
              <a:rPr lang="en-GB" sz="2800" b="1" dirty="0" smtClean="0">
                <a:solidFill>
                  <a:srgbClr val="747472"/>
                </a:solidFill>
              </a:rPr>
              <a:t>Fungal</a:t>
            </a:r>
            <a:r>
              <a:rPr lang="en-GB" sz="2800" dirty="0" smtClean="0"/>
              <a:t> </a:t>
            </a:r>
            <a:r>
              <a:rPr lang="en-GB" sz="2800" dirty="0"/>
              <a:t>(</a:t>
            </a:r>
            <a:r>
              <a:rPr lang="en-US" sz="2800" dirty="0"/>
              <a:t>Aspergillus</a:t>
            </a:r>
            <a:r>
              <a:rPr lang="en-US" sz="2800" dirty="0" smtClean="0"/>
              <a:t>).</a:t>
            </a:r>
            <a:endParaRPr lang="en-US" sz="2800" dirty="0"/>
          </a:p>
        </p:txBody>
      </p:sp>
    </p:spTree>
    <p:extLst>
      <p:ext uri="{BB962C8B-B14F-4D97-AF65-F5344CB8AC3E}">
        <p14:creationId xmlns:p14="http://schemas.microsoft.com/office/powerpoint/2010/main" val="976587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Etiology</a:t>
            </a:r>
            <a:endParaRPr lang="en-US" dirty="0"/>
          </a:p>
        </p:txBody>
      </p:sp>
      <p:sp>
        <p:nvSpPr>
          <p:cNvPr id="3" name="Content Placeholder 2"/>
          <p:cNvSpPr>
            <a:spLocks noGrp="1"/>
          </p:cNvSpPr>
          <p:nvPr>
            <p:ph idx="1"/>
          </p:nvPr>
        </p:nvSpPr>
        <p:spPr>
          <a:xfrm>
            <a:off x="1024128" y="2084832"/>
            <a:ext cx="9720071" cy="4023360"/>
          </a:xfrm>
        </p:spPr>
        <p:txBody>
          <a:bodyPr>
            <a:normAutofit/>
          </a:bodyPr>
          <a:lstStyle/>
          <a:p>
            <a:r>
              <a:rPr lang="en-US" sz="4000" dirty="0">
                <a:solidFill>
                  <a:srgbClr val="3495BA"/>
                </a:solidFill>
              </a:rPr>
              <a:t>Non-Infectious</a:t>
            </a:r>
            <a:r>
              <a:rPr lang="en-US" sz="4000" dirty="0" smtClean="0">
                <a:solidFill>
                  <a:srgbClr val="3495BA"/>
                </a:solidFill>
              </a:rPr>
              <a:t>:</a:t>
            </a:r>
          </a:p>
          <a:p>
            <a:pPr>
              <a:spcBef>
                <a:spcPts val="0"/>
              </a:spcBef>
              <a:spcAft>
                <a:spcPts val="0"/>
              </a:spcAft>
              <a:buFont typeface="Arial" charset="0"/>
              <a:buChar char="•"/>
            </a:pPr>
            <a:endParaRPr lang="en-US" sz="800" dirty="0"/>
          </a:p>
          <a:p>
            <a:pPr>
              <a:spcBef>
                <a:spcPts val="0"/>
              </a:spcBef>
              <a:spcAft>
                <a:spcPts val="0"/>
              </a:spcAft>
              <a:buFont typeface="Arial" charset="0"/>
              <a:buChar char="•"/>
            </a:pPr>
            <a:r>
              <a:rPr lang="en-US" sz="2800" dirty="0" smtClean="0"/>
              <a:t> </a:t>
            </a:r>
            <a:r>
              <a:rPr lang="en-US" sz="2800" dirty="0" smtClean="0">
                <a:solidFill>
                  <a:srgbClr val="3495BA"/>
                </a:solidFill>
              </a:rPr>
              <a:t>Blocking</a:t>
            </a:r>
            <a:r>
              <a:rPr lang="en-US" sz="2800" dirty="0" smtClean="0"/>
              <a:t> </a:t>
            </a:r>
            <a:r>
              <a:rPr lang="en-US" sz="2800" dirty="0"/>
              <a:t>of the </a:t>
            </a:r>
            <a:r>
              <a:rPr lang="en-US" sz="2800" dirty="0">
                <a:solidFill>
                  <a:srgbClr val="3495BA"/>
                </a:solidFill>
              </a:rPr>
              <a:t>sinuses opening </a:t>
            </a:r>
            <a:r>
              <a:rPr lang="en-US" sz="2800" dirty="0"/>
              <a:t>due to </a:t>
            </a:r>
            <a:r>
              <a:rPr lang="en-US" sz="2800" dirty="0" smtClean="0"/>
              <a:t>increased secretion of mucus in </a:t>
            </a:r>
            <a:r>
              <a:rPr lang="en-US" sz="2800" dirty="0"/>
              <a:t>response to colds or allergies</a:t>
            </a:r>
            <a:r>
              <a:rPr lang="en-US" sz="2800" dirty="0" smtClean="0"/>
              <a:t>.</a:t>
            </a:r>
          </a:p>
          <a:p>
            <a:pPr>
              <a:spcBef>
                <a:spcPts val="0"/>
              </a:spcBef>
              <a:spcAft>
                <a:spcPts val="0"/>
              </a:spcAft>
              <a:buFont typeface="Arial" charset="0"/>
              <a:buChar char="•"/>
            </a:pPr>
            <a:endParaRPr lang="en-US" sz="2800" dirty="0"/>
          </a:p>
          <a:p>
            <a:pPr>
              <a:spcBef>
                <a:spcPts val="0"/>
              </a:spcBef>
              <a:spcAft>
                <a:spcPts val="0"/>
              </a:spcAft>
              <a:buFont typeface="Arial" charset="0"/>
              <a:buChar char="•"/>
            </a:pPr>
            <a:r>
              <a:rPr lang="en-US" sz="2800" dirty="0" smtClean="0"/>
              <a:t> </a:t>
            </a:r>
            <a:r>
              <a:rPr lang="en-US" sz="2800" dirty="0" smtClean="0">
                <a:solidFill>
                  <a:srgbClr val="3495BA"/>
                </a:solidFill>
              </a:rPr>
              <a:t>Nasal </a:t>
            </a:r>
            <a:r>
              <a:rPr lang="en-US" sz="2800" dirty="0">
                <a:solidFill>
                  <a:srgbClr val="3495BA"/>
                </a:solidFill>
              </a:rPr>
              <a:t>septum </a:t>
            </a:r>
            <a:r>
              <a:rPr lang="en-US" sz="2800" dirty="0" smtClean="0">
                <a:solidFill>
                  <a:srgbClr val="3495BA"/>
                </a:solidFill>
              </a:rPr>
              <a:t>Deviation </a:t>
            </a:r>
            <a:r>
              <a:rPr lang="en-US" sz="2800" dirty="0" smtClean="0"/>
              <a:t>or </a:t>
            </a:r>
            <a:r>
              <a:rPr lang="en-US" sz="2800" dirty="0">
                <a:solidFill>
                  <a:srgbClr val="3495BA"/>
                </a:solidFill>
              </a:rPr>
              <a:t>nasal polyps </a:t>
            </a:r>
            <a:r>
              <a:rPr lang="en-US" sz="2800" dirty="0"/>
              <a:t>blocking the opening of the </a:t>
            </a:r>
            <a:r>
              <a:rPr lang="en-US" sz="2800"/>
              <a:t>sinuses</a:t>
            </a:r>
            <a:r>
              <a:rPr lang="en-US" sz="2000" smtClean="0"/>
              <a:t>.</a:t>
            </a:r>
          </a:p>
          <a:p>
            <a:pPr>
              <a:spcBef>
                <a:spcPts val="0"/>
              </a:spcBef>
              <a:spcAft>
                <a:spcPts val="0"/>
              </a:spcAft>
              <a:buFont typeface="Arial" charset="0"/>
              <a:buChar char="•"/>
            </a:pPr>
            <a:endParaRPr lang="en-US" sz="2000"/>
          </a:p>
          <a:p>
            <a:pPr>
              <a:spcBef>
                <a:spcPts val="0"/>
              </a:spcBef>
              <a:spcAft>
                <a:spcPts val="0"/>
              </a:spcAft>
              <a:buFont typeface="Arial" charset="0"/>
              <a:buChar char="•"/>
            </a:pPr>
            <a:r>
              <a:rPr lang="en-US" sz="2800" smtClean="0"/>
              <a:t> </a:t>
            </a:r>
            <a:r>
              <a:rPr lang="en-US" sz="2800"/>
              <a:t>Problems within the sinuses due to a Medical condition.</a:t>
            </a:r>
          </a:p>
          <a:p>
            <a:pPr>
              <a:spcBef>
                <a:spcPts val="0"/>
              </a:spcBef>
              <a:spcAft>
                <a:spcPts val="0"/>
              </a:spcAft>
              <a:buFont typeface="Arial" charset="0"/>
              <a:buChar char="•"/>
            </a:pPr>
            <a:endParaRPr lang="ar-SA" sz="2000" dirty="0"/>
          </a:p>
        </p:txBody>
      </p:sp>
    </p:spTree>
    <p:extLst>
      <p:ext uri="{BB962C8B-B14F-4D97-AF65-F5344CB8AC3E}">
        <p14:creationId xmlns:p14="http://schemas.microsoft.com/office/powerpoint/2010/main" val="2120278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Clinical Features</a:t>
            </a:r>
            <a:endParaRPr lang="en-US" dirty="0">
              <a:solidFill>
                <a:srgbClr val="606E92"/>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2" t="145"/>
          <a:stretch/>
        </p:blipFill>
        <p:spPr>
          <a:xfrm>
            <a:off x="1024128" y="1890793"/>
            <a:ext cx="4259942" cy="496720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83576573"/>
              </p:ext>
            </p:extLst>
          </p:nvPr>
        </p:nvGraphicFramePr>
        <p:xfrm>
          <a:off x="6872366" y="830797"/>
          <a:ext cx="4211467" cy="5674506"/>
        </p:xfrm>
        <a:graphic>
          <a:graphicData uri="http://schemas.openxmlformats.org/drawingml/2006/table">
            <a:tbl>
              <a:tblPr firstRow="1" bandRow="1">
                <a:tableStyleId>{72833802-FEF1-4C79-8D5D-14CF1EAF98D9}</a:tableStyleId>
              </a:tblPr>
              <a:tblGrid>
                <a:gridCol w="4211467"/>
              </a:tblGrid>
              <a:tr h="598976">
                <a:tc>
                  <a:txBody>
                    <a:bodyPr/>
                    <a:lstStyle/>
                    <a:p>
                      <a:pPr algn="ctr"/>
                      <a:r>
                        <a:rPr lang="en-US" sz="3200" b="1" dirty="0" smtClean="0">
                          <a:solidFill>
                            <a:srgbClr val="606E92"/>
                          </a:solidFill>
                          <a:latin typeface="+mj-lt"/>
                        </a:rPr>
                        <a:t>Symptoms of sinusitis</a:t>
                      </a:r>
                      <a:endParaRPr lang="en-US" sz="3200" b="1" dirty="0">
                        <a:solidFill>
                          <a:srgbClr val="606E92"/>
                        </a:solidFill>
                        <a:latin typeface="+mj-lt"/>
                      </a:endParaRPr>
                    </a:p>
                  </a:txBody>
                  <a:tcPr>
                    <a:lnL w="9525" cap="flat" cmpd="sng" algn="ctr">
                      <a:noFill/>
                      <a:prstDash val="solid"/>
                    </a:lnL>
                    <a:lnR w="9525" cap="flat" cmpd="sng" algn="ctr">
                      <a:noFill/>
                      <a:prstDash val="solid"/>
                    </a:lnR>
                    <a:lnT w="9525" cap="flat" cmpd="sng" algn="ctr">
                      <a:noFill/>
                      <a:prstDash val="solid"/>
                    </a:lnT>
                    <a:lnB w="38100" cap="flat" cmpd="sng" algn="ctr">
                      <a:solidFill>
                        <a:srgbClr val="65BBC5"/>
                      </a:solidFill>
                      <a:prstDash val="solid"/>
                      <a:round/>
                      <a:headEnd type="none" w="med" len="med"/>
                      <a:tailEnd type="none" w="med" len="med"/>
                    </a:lnB>
                    <a:noFill/>
                  </a:tcPr>
                </a:tc>
              </a:tr>
              <a:tr h="725076">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47472"/>
                          </a:solidFill>
                        </a:rPr>
                        <a:t>Pain and Tenderness Around Your Cheeks, Eyes or Forehead</a:t>
                      </a:r>
                    </a:p>
                  </a:txBody>
                  <a:tcPr>
                    <a:lnL w="9525" cap="flat" cmpd="sng" algn="ctr">
                      <a:noFill/>
                      <a:prstDash val="solid"/>
                    </a:lnL>
                    <a:lnR w="9525" cap="flat" cmpd="sng" algn="ctr">
                      <a:noFill/>
                      <a:prstDash val="solid"/>
                    </a:lnR>
                    <a:lnT w="38100" cap="flat" cmpd="sng" algn="ctr">
                      <a:solidFill>
                        <a:srgbClr val="65BBC5"/>
                      </a:solidFill>
                      <a:prstDash val="solid"/>
                      <a:round/>
                      <a:headEnd type="none" w="med" len="med"/>
                      <a:tailEnd type="none" w="med" len="med"/>
                    </a:lnT>
                    <a:noFill/>
                  </a:tcPr>
                </a:tc>
              </a:tr>
              <a:tr h="409825">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47472"/>
                          </a:solidFill>
                        </a:rPr>
                        <a:t>Nasal Congestion</a:t>
                      </a:r>
                    </a:p>
                  </a:txBody>
                  <a:tcPr>
                    <a:lnL w="9525" cap="flat" cmpd="sng" algn="ctr">
                      <a:noFill/>
                      <a:prstDash val="solid"/>
                    </a:lnL>
                    <a:lnR w="9525" cap="flat" cmpd="sng" algn="ctr">
                      <a:noFill/>
                      <a:prstDash val="solid"/>
                    </a:lnR>
                    <a:noFill/>
                  </a:tcPr>
                </a:tc>
              </a:tr>
              <a:tr h="409825">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47472"/>
                          </a:solidFill>
                        </a:rPr>
                        <a:t>Nasal Discharge</a:t>
                      </a:r>
                    </a:p>
                  </a:txBody>
                  <a:tcPr>
                    <a:lnL w="9525" cap="flat" cmpd="sng" algn="ctr">
                      <a:noFill/>
                      <a:prstDash val="solid"/>
                    </a:lnL>
                    <a:lnR w="9525" cap="flat" cmpd="sng" algn="ctr">
                      <a:noFill/>
                      <a:prstDash val="solid"/>
                    </a:lnR>
                    <a:noFill/>
                  </a:tcPr>
                </a:tc>
              </a:tr>
              <a:tr h="409825">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47472"/>
                          </a:solidFill>
                        </a:rPr>
                        <a:t>A Reduced Sense of Smell</a:t>
                      </a:r>
                    </a:p>
                  </a:txBody>
                  <a:tcPr>
                    <a:lnL w="9525" cap="flat" cmpd="sng" algn="ctr">
                      <a:noFill/>
                      <a:prstDash val="solid"/>
                    </a:lnL>
                    <a:lnR w="9525" cap="flat" cmpd="sng" algn="ctr">
                      <a:noFill/>
                      <a:prstDash val="solid"/>
                    </a:lnR>
                    <a:noFill/>
                  </a:tcPr>
                </a:tc>
              </a:tr>
              <a:tr h="409825">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47472"/>
                          </a:solidFill>
                        </a:rPr>
                        <a:t>Fever</a:t>
                      </a:r>
                    </a:p>
                  </a:txBody>
                  <a:tcPr>
                    <a:lnL w="9525" cap="flat" cmpd="sng" algn="ctr">
                      <a:noFill/>
                      <a:prstDash val="solid"/>
                    </a:lnL>
                    <a:lnR w="9525" cap="flat" cmpd="sng" algn="ctr">
                      <a:noFill/>
                      <a:prstDash val="solid"/>
                    </a:lnR>
                    <a:noFill/>
                  </a:tcPr>
                </a:tc>
              </a:tr>
              <a:tr h="409825">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747472"/>
                          </a:solidFill>
                        </a:rPr>
                        <a:t>Postnasal Drip</a:t>
                      </a:r>
                    </a:p>
                  </a:txBody>
                  <a:tcPr>
                    <a:lnL w="9525" cap="flat" cmpd="sng" algn="ctr">
                      <a:noFill/>
                      <a:prstDash val="solid"/>
                    </a:lnL>
                    <a:lnR w="9525" cap="flat" cmpd="sng" algn="ctr">
                      <a:noFill/>
                      <a:prstDash val="solid"/>
                    </a:lnR>
                  </a:tcPr>
                </a:tc>
              </a:tr>
              <a:tr h="472876">
                <a:tc>
                  <a:txBody>
                    <a:bodyPr/>
                    <a:lstStyle/>
                    <a:p>
                      <a:pPr marL="182880" indent="0">
                        <a:lnSpc>
                          <a:spcPct val="120000"/>
                        </a:lnSpc>
                        <a:spcBef>
                          <a:spcPts val="0"/>
                        </a:spcBef>
                        <a:spcAft>
                          <a:spcPts val="0"/>
                        </a:spcAft>
                        <a:buNone/>
                      </a:pPr>
                      <a:r>
                        <a:rPr lang="en-US" sz="2000" dirty="0" smtClean="0">
                          <a:solidFill>
                            <a:srgbClr val="747472"/>
                          </a:solidFill>
                        </a:rPr>
                        <a:t>Cough</a:t>
                      </a:r>
                    </a:p>
                  </a:txBody>
                  <a:tcPr>
                    <a:lnL w="9525" cap="flat" cmpd="sng" algn="ctr">
                      <a:noFill/>
                      <a:prstDash val="solid"/>
                    </a:lnL>
                    <a:lnR w="9525" cap="flat" cmpd="sng" algn="ctr">
                      <a:noFill/>
                      <a:prstDash val="solid"/>
                    </a:lnR>
                  </a:tcPr>
                </a:tc>
              </a:tr>
              <a:tr h="472876">
                <a:tc>
                  <a:txBody>
                    <a:bodyPr/>
                    <a:lstStyle/>
                    <a:p>
                      <a:pPr marL="182880" indent="0">
                        <a:lnSpc>
                          <a:spcPct val="120000"/>
                        </a:lnSpc>
                        <a:spcBef>
                          <a:spcPts val="0"/>
                        </a:spcBef>
                        <a:spcAft>
                          <a:spcPts val="0"/>
                        </a:spcAft>
                        <a:buNone/>
                      </a:pPr>
                      <a:r>
                        <a:rPr lang="en-US" sz="2000" dirty="0" smtClean="0">
                          <a:solidFill>
                            <a:srgbClr val="747472"/>
                          </a:solidFill>
                        </a:rPr>
                        <a:t>Fatigue</a:t>
                      </a:r>
                    </a:p>
                  </a:txBody>
                  <a:tcPr>
                    <a:lnL w="9525" cap="flat" cmpd="sng" algn="ctr">
                      <a:noFill/>
                      <a:prstDash val="solid"/>
                    </a:lnL>
                    <a:lnR w="9525" cap="flat" cmpd="sng" algn="ctr">
                      <a:noFill/>
                      <a:prstDash val="solid"/>
                    </a:lnR>
                  </a:tcPr>
                </a:tc>
              </a:tr>
              <a:tr h="472876">
                <a:tc>
                  <a:txBody>
                    <a:bodyPr/>
                    <a:lstStyle/>
                    <a:p>
                      <a:pPr marL="182880" indent="0">
                        <a:lnSpc>
                          <a:spcPct val="120000"/>
                        </a:lnSpc>
                        <a:spcBef>
                          <a:spcPts val="0"/>
                        </a:spcBef>
                        <a:spcAft>
                          <a:spcPts val="0"/>
                        </a:spcAft>
                        <a:buNone/>
                      </a:pPr>
                      <a:r>
                        <a:rPr lang="en-US" sz="2000" dirty="0" smtClean="0">
                          <a:solidFill>
                            <a:srgbClr val="747472"/>
                          </a:solidFill>
                        </a:rPr>
                        <a:t>Bad Breath (Halitosis)</a:t>
                      </a:r>
                    </a:p>
                  </a:txBody>
                  <a:tcPr>
                    <a:lnL w="9525" cap="flat" cmpd="sng" algn="ctr">
                      <a:noFill/>
                      <a:prstDash val="solid"/>
                    </a:lnL>
                    <a:lnR w="9525" cap="flat" cmpd="sng" algn="ctr">
                      <a:noFill/>
                      <a:prstDash val="solid"/>
                    </a:lnR>
                  </a:tcPr>
                </a:tc>
              </a:tr>
              <a:tr h="472876">
                <a:tc>
                  <a:txBody>
                    <a:bodyPr/>
                    <a:lstStyle/>
                    <a:p>
                      <a:pPr marL="182880" indent="0">
                        <a:lnSpc>
                          <a:spcPct val="120000"/>
                        </a:lnSpc>
                        <a:spcBef>
                          <a:spcPts val="0"/>
                        </a:spcBef>
                        <a:spcAft>
                          <a:spcPts val="0"/>
                        </a:spcAft>
                        <a:buNone/>
                      </a:pPr>
                      <a:r>
                        <a:rPr lang="en-US" sz="2000" dirty="0" smtClean="0">
                          <a:solidFill>
                            <a:srgbClr val="747472"/>
                          </a:solidFill>
                        </a:rPr>
                        <a:t>A Sinus Headache </a:t>
                      </a:r>
                    </a:p>
                  </a:txBody>
                  <a:tcPr>
                    <a:lnL w="9525" cap="flat" cmpd="sng" algn="ctr">
                      <a:noFill/>
                      <a:prstDash val="solid"/>
                    </a:lnL>
                    <a:lnR w="9525" cap="flat" cmpd="sng" algn="ctr">
                      <a:noFill/>
                      <a:prstDash val="solid"/>
                    </a:lnR>
                  </a:tcPr>
                </a:tc>
              </a:tr>
              <a:tr h="409825">
                <a:tc>
                  <a:txBody>
                    <a:bodyPr/>
                    <a:lstStyle/>
                    <a:p>
                      <a:pPr marL="182880"/>
                      <a:r>
                        <a:rPr lang="en-US" sz="2000" dirty="0" smtClean="0">
                          <a:solidFill>
                            <a:srgbClr val="747472"/>
                          </a:solidFill>
                        </a:rPr>
                        <a:t>Toothache</a:t>
                      </a:r>
                      <a:endParaRPr lang="en-US" sz="2000" dirty="0">
                        <a:solidFill>
                          <a:srgbClr val="747472"/>
                        </a:solidFill>
                      </a:endParaRPr>
                    </a:p>
                  </a:txBody>
                  <a:tcPr>
                    <a:lnL w="9525" cap="flat" cmpd="sng" algn="ctr">
                      <a:noFill/>
                      <a:prstDash val="solid"/>
                    </a:lnL>
                    <a:lnR w="9525" cap="flat" cmpd="sng" algn="ctr">
                      <a:noFill/>
                      <a:prstDash val="solid"/>
                    </a:lnR>
                    <a:lnB w="38100" cap="flat" cmpd="sng" algn="ctr">
                      <a:solidFill>
                        <a:srgbClr val="65BBC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263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Diagnoses</a:t>
            </a:r>
            <a:endParaRPr lang="en-US" dirty="0">
              <a:solidFill>
                <a:srgbClr val="606E92"/>
              </a:solidFill>
            </a:endParaRPr>
          </a:p>
        </p:txBody>
      </p:sp>
      <p:sp>
        <p:nvSpPr>
          <p:cNvPr id="3" name="Content Placeholder 2"/>
          <p:cNvSpPr>
            <a:spLocks noGrp="1"/>
          </p:cNvSpPr>
          <p:nvPr>
            <p:ph idx="1"/>
          </p:nvPr>
        </p:nvSpPr>
        <p:spPr>
          <a:xfrm>
            <a:off x="1024128" y="2084832"/>
            <a:ext cx="9720071" cy="4023360"/>
          </a:xfrm>
        </p:spPr>
        <p:txBody>
          <a:bodyPr>
            <a:normAutofit/>
          </a:bodyPr>
          <a:lstStyle/>
          <a:p>
            <a:r>
              <a:rPr lang="en-US" sz="4000" dirty="0">
                <a:solidFill>
                  <a:srgbClr val="3495BA"/>
                </a:solidFill>
              </a:rPr>
              <a:t>Physical examination:</a:t>
            </a:r>
          </a:p>
          <a:p>
            <a:pPr>
              <a:buFont typeface="Arial" charset="0"/>
              <a:buChar char="•"/>
            </a:pPr>
            <a:r>
              <a:rPr lang="en-US" sz="2800" dirty="0" smtClean="0"/>
              <a:t> Altered </a:t>
            </a:r>
            <a:r>
              <a:rPr lang="en-US" sz="2800" dirty="0"/>
              <a:t>speech (indicating nasal obstruction</a:t>
            </a:r>
            <a:r>
              <a:rPr lang="en-US" sz="2800" dirty="0" smtClean="0"/>
              <a:t>)</a:t>
            </a:r>
          </a:p>
          <a:p>
            <a:pPr>
              <a:buFont typeface="Arial" charset="0"/>
              <a:buChar char="•"/>
            </a:pPr>
            <a:r>
              <a:rPr lang="en-US" sz="2800" dirty="0" smtClean="0"/>
              <a:t> Purulent </a:t>
            </a:r>
            <a:r>
              <a:rPr lang="en-US" sz="2800" dirty="0"/>
              <a:t>nasal secretions</a:t>
            </a:r>
            <a:r>
              <a:rPr lang="en-US" sz="2800" dirty="0" smtClean="0"/>
              <a:t>.</a:t>
            </a:r>
          </a:p>
          <a:p>
            <a:pPr>
              <a:buFont typeface="Arial" charset="0"/>
              <a:buChar char="•"/>
            </a:pPr>
            <a:r>
              <a:rPr lang="en-US" sz="2800" dirty="0" smtClean="0"/>
              <a:t> Facial </a:t>
            </a:r>
            <a:r>
              <a:rPr lang="en-US" sz="2800" dirty="0"/>
              <a:t>erythema</a:t>
            </a:r>
            <a:r>
              <a:rPr lang="en-US" sz="2800" dirty="0" smtClean="0"/>
              <a:t>.</a:t>
            </a:r>
          </a:p>
          <a:p>
            <a:pPr>
              <a:buFont typeface="Arial" charset="0"/>
              <a:buChar char="•"/>
            </a:pPr>
            <a:r>
              <a:rPr lang="en-US" sz="2800" dirty="0" smtClean="0"/>
              <a:t> Tenderness </a:t>
            </a:r>
            <a:r>
              <a:rPr lang="en-US" sz="2800" dirty="0"/>
              <a:t>overlying sinuses</a:t>
            </a:r>
            <a:r>
              <a:rPr lang="en-US" sz="2800" dirty="0" smtClean="0"/>
              <a:t>.</a:t>
            </a:r>
          </a:p>
          <a:p>
            <a:pPr>
              <a:buFont typeface="Arial" charset="0"/>
              <a:buChar char="•"/>
            </a:pPr>
            <a:r>
              <a:rPr lang="en-US" sz="2800" dirty="0" smtClean="0"/>
              <a:t> Mucosal </a:t>
            </a:r>
            <a:r>
              <a:rPr lang="en-US" sz="2800" dirty="0"/>
              <a:t>erythema.</a:t>
            </a:r>
          </a:p>
          <a:p>
            <a:pPr>
              <a:buFont typeface="Arial" charset="0"/>
              <a:buChar char="•"/>
            </a:pPr>
            <a:endParaRPr lang="en-US" sz="2800" dirty="0"/>
          </a:p>
        </p:txBody>
      </p:sp>
    </p:spTree>
    <p:extLst>
      <p:ext uri="{BB962C8B-B14F-4D97-AF65-F5344CB8AC3E}">
        <p14:creationId xmlns:p14="http://schemas.microsoft.com/office/powerpoint/2010/main" val="1338614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Diagnoses</a:t>
            </a:r>
            <a:endParaRPr lang="en-US" sz="5400" dirty="0"/>
          </a:p>
        </p:txBody>
      </p:sp>
      <p:sp>
        <p:nvSpPr>
          <p:cNvPr id="3" name="Content Placeholder 2"/>
          <p:cNvSpPr>
            <a:spLocks noGrp="1"/>
          </p:cNvSpPr>
          <p:nvPr>
            <p:ph idx="1"/>
          </p:nvPr>
        </p:nvSpPr>
        <p:spPr>
          <a:xfrm>
            <a:off x="1024128" y="2084832"/>
            <a:ext cx="7453445" cy="4625934"/>
          </a:xfrm>
        </p:spPr>
        <p:txBody>
          <a:bodyPr numCol="1">
            <a:normAutofit/>
          </a:bodyPr>
          <a:lstStyle/>
          <a:p>
            <a:pPr>
              <a:spcBef>
                <a:spcPts val="0"/>
              </a:spcBef>
              <a:spcAft>
                <a:spcPts val="0"/>
              </a:spcAft>
            </a:pPr>
            <a:r>
              <a:rPr lang="en-US" sz="4000" dirty="0">
                <a:solidFill>
                  <a:srgbClr val="3495BA"/>
                </a:solidFill>
              </a:rPr>
              <a:t>Labs </a:t>
            </a:r>
            <a:r>
              <a:rPr lang="en-US" sz="3200" dirty="0">
                <a:solidFill>
                  <a:srgbClr val="3495BA"/>
                </a:solidFill>
              </a:rPr>
              <a:t>(Acute sinusitis is a clinical diagnoses): </a:t>
            </a:r>
            <a:endParaRPr lang="en-US" sz="3200" dirty="0" smtClean="0">
              <a:solidFill>
                <a:srgbClr val="3495BA"/>
              </a:solidFill>
            </a:endParaRPr>
          </a:p>
          <a:p>
            <a:pPr>
              <a:spcBef>
                <a:spcPts val="0"/>
              </a:spcBef>
              <a:spcAft>
                <a:spcPts val="0"/>
              </a:spcAft>
            </a:pPr>
            <a:endParaRPr lang="en-US" sz="800" b="1" dirty="0" smtClean="0">
              <a:solidFill>
                <a:srgbClr val="3495BA"/>
              </a:solidFill>
            </a:endParaRPr>
          </a:p>
          <a:p>
            <a:pPr>
              <a:spcBef>
                <a:spcPts val="0"/>
              </a:spcBef>
              <a:spcAft>
                <a:spcPts val="0"/>
              </a:spcAft>
              <a:buFont typeface="Courier New" charset="0"/>
              <a:buChar char="o"/>
            </a:pPr>
            <a:r>
              <a:rPr lang="en-US" sz="2400" b="1" dirty="0" smtClean="0">
                <a:solidFill>
                  <a:srgbClr val="747472"/>
                </a:solidFill>
              </a:rPr>
              <a:t> </a:t>
            </a:r>
            <a:r>
              <a:rPr lang="en-US" sz="2800" b="1" dirty="0" smtClean="0">
                <a:solidFill>
                  <a:srgbClr val="747472"/>
                </a:solidFill>
              </a:rPr>
              <a:t>Tests </a:t>
            </a:r>
            <a:r>
              <a:rPr lang="en-US" sz="2800" b="1" dirty="0">
                <a:solidFill>
                  <a:srgbClr val="747472"/>
                </a:solidFill>
              </a:rPr>
              <a:t>for Immunodeficiency</a:t>
            </a:r>
          </a:p>
          <a:p>
            <a:pPr>
              <a:spcBef>
                <a:spcPts val="0"/>
              </a:spcBef>
              <a:spcAft>
                <a:spcPts val="0"/>
              </a:spcAft>
            </a:pPr>
            <a:r>
              <a:rPr lang="en-US" sz="2800" dirty="0" smtClean="0"/>
              <a:t>Indicated </a:t>
            </a:r>
            <a:r>
              <a:rPr lang="en-US" sz="2800" dirty="0"/>
              <a:t>if history findings indicate </a:t>
            </a:r>
            <a:r>
              <a:rPr lang="en-US" sz="2800" dirty="0">
                <a:solidFill>
                  <a:srgbClr val="FF0000"/>
                </a:solidFill>
              </a:rPr>
              <a:t>recurrent </a:t>
            </a:r>
            <a:r>
              <a:rPr lang="en-US" sz="2800" dirty="0" smtClean="0">
                <a:solidFill>
                  <a:srgbClr val="FF0000"/>
                </a:solidFill>
              </a:rPr>
              <a:t>infection.</a:t>
            </a:r>
          </a:p>
          <a:p>
            <a:pPr>
              <a:spcBef>
                <a:spcPts val="0"/>
              </a:spcBef>
              <a:spcAft>
                <a:spcPts val="0"/>
              </a:spcAft>
            </a:pPr>
            <a:endParaRPr lang="en-US" sz="2800" dirty="0" smtClean="0"/>
          </a:p>
          <a:p>
            <a:pPr>
              <a:spcBef>
                <a:spcPts val="0"/>
              </a:spcBef>
              <a:spcAft>
                <a:spcPts val="0"/>
              </a:spcAft>
              <a:buFont typeface="Courier New" charset="0"/>
              <a:buChar char="o"/>
            </a:pPr>
            <a:r>
              <a:rPr lang="en-US" sz="2800" b="1" dirty="0" smtClean="0">
                <a:solidFill>
                  <a:srgbClr val="747472"/>
                </a:solidFill>
              </a:rPr>
              <a:t> </a:t>
            </a:r>
            <a:r>
              <a:rPr lang="en-US" sz="2800" b="1" dirty="0">
                <a:solidFill>
                  <a:srgbClr val="747472"/>
                </a:solidFill>
              </a:rPr>
              <a:t>Sweat Chloride Test</a:t>
            </a:r>
          </a:p>
          <a:p>
            <a:pPr>
              <a:spcBef>
                <a:spcPts val="0"/>
              </a:spcBef>
              <a:spcAft>
                <a:spcPts val="0"/>
              </a:spcAft>
            </a:pPr>
            <a:r>
              <a:rPr lang="en-US" sz="2800" dirty="0"/>
              <a:t>S</a:t>
            </a:r>
            <a:r>
              <a:rPr lang="en-US" sz="2800" dirty="0" smtClean="0"/>
              <a:t>hould </a:t>
            </a:r>
            <a:r>
              <a:rPr lang="en-US" sz="2800" dirty="0"/>
              <a:t>be performed </a:t>
            </a:r>
            <a:r>
              <a:rPr lang="en-US" sz="2800" dirty="0">
                <a:solidFill>
                  <a:srgbClr val="FF0000"/>
                </a:solidFill>
              </a:rPr>
              <a:t>if </a:t>
            </a:r>
            <a:r>
              <a:rPr lang="en-US" sz="2800" dirty="0" smtClean="0">
                <a:solidFill>
                  <a:srgbClr val="FF0000"/>
                </a:solidFill>
              </a:rPr>
              <a:t>cystic </a:t>
            </a:r>
            <a:r>
              <a:rPr lang="en-US" sz="2800" dirty="0">
                <a:solidFill>
                  <a:srgbClr val="FF0000"/>
                </a:solidFill>
              </a:rPr>
              <a:t>fibrosis is </a:t>
            </a:r>
            <a:r>
              <a:rPr lang="en-US" sz="2800" dirty="0" smtClean="0">
                <a:solidFill>
                  <a:srgbClr val="FF0000"/>
                </a:solidFill>
              </a:rPr>
              <a:t>suggested</a:t>
            </a:r>
            <a:r>
              <a:rPr lang="en-US" sz="2800" dirty="0" smtClean="0"/>
              <a:t>.</a:t>
            </a:r>
          </a:p>
          <a:p>
            <a:pPr>
              <a:spcBef>
                <a:spcPts val="0"/>
              </a:spcBef>
              <a:spcAft>
                <a:spcPts val="0"/>
              </a:spcAft>
            </a:pPr>
            <a:endParaRPr lang="en-US" sz="2800" dirty="0"/>
          </a:p>
          <a:p>
            <a:pPr>
              <a:spcBef>
                <a:spcPts val="0"/>
              </a:spcBef>
              <a:spcAft>
                <a:spcPts val="0"/>
              </a:spcAft>
              <a:buFont typeface="Courier New" charset="0"/>
              <a:buChar char="o"/>
            </a:pPr>
            <a:r>
              <a:rPr lang="en-US" sz="2800" b="1" dirty="0">
                <a:solidFill>
                  <a:srgbClr val="747472"/>
                </a:solidFill>
              </a:rPr>
              <a:t> Nasal cytology </a:t>
            </a:r>
          </a:p>
          <a:p>
            <a:pPr>
              <a:spcBef>
                <a:spcPts val="0"/>
              </a:spcBef>
              <a:spcAft>
                <a:spcPts val="0"/>
              </a:spcAft>
            </a:pPr>
            <a:endParaRPr lang="en-US" sz="2800" dirty="0"/>
          </a:p>
        </p:txBody>
      </p:sp>
    </p:spTree>
    <p:extLst>
      <p:ext uri="{BB962C8B-B14F-4D97-AF65-F5344CB8AC3E}">
        <p14:creationId xmlns:p14="http://schemas.microsoft.com/office/powerpoint/2010/main" val="1180984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Diagnoses</a:t>
            </a:r>
            <a:endParaRPr lang="en-US" dirty="0">
              <a:solidFill>
                <a:srgbClr val="606E92"/>
              </a:solidFill>
            </a:endParaRPr>
          </a:p>
        </p:txBody>
      </p:sp>
      <p:sp>
        <p:nvSpPr>
          <p:cNvPr id="3" name="Content Placeholder 2"/>
          <p:cNvSpPr>
            <a:spLocks noGrp="1"/>
          </p:cNvSpPr>
          <p:nvPr>
            <p:ph idx="1"/>
          </p:nvPr>
        </p:nvSpPr>
        <p:spPr>
          <a:xfrm>
            <a:off x="1024128" y="2084832"/>
            <a:ext cx="9720071" cy="4023360"/>
          </a:xfrm>
        </p:spPr>
        <p:txBody>
          <a:bodyPr/>
          <a:lstStyle/>
          <a:p>
            <a:pPr marL="0" indent="0" algn="just">
              <a:buNone/>
            </a:pPr>
            <a:r>
              <a:rPr lang="en-US" sz="4000" dirty="0">
                <a:solidFill>
                  <a:srgbClr val="747472"/>
                </a:solidFill>
              </a:rPr>
              <a:t>Cultures of Nasal </a:t>
            </a:r>
            <a:r>
              <a:rPr lang="en-US" sz="4000" dirty="0" smtClean="0">
                <a:solidFill>
                  <a:srgbClr val="747472"/>
                </a:solidFill>
              </a:rPr>
              <a:t>Secretions:</a:t>
            </a:r>
          </a:p>
          <a:p>
            <a:pPr marL="0" indent="0" algn="just">
              <a:buNone/>
            </a:pPr>
            <a:r>
              <a:rPr lang="en-US" sz="2800" dirty="0" smtClean="0"/>
              <a:t>Cultures </a:t>
            </a:r>
            <a:r>
              <a:rPr lang="en-US" sz="2800" dirty="0"/>
              <a:t>are </a:t>
            </a:r>
            <a:r>
              <a:rPr lang="en-US" sz="2800" dirty="0">
                <a:solidFill>
                  <a:srgbClr val="3495BA"/>
                </a:solidFill>
              </a:rPr>
              <a:t>not routinely done </a:t>
            </a:r>
            <a:r>
              <a:rPr lang="en-US" sz="2800" dirty="0"/>
              <a:t>to </a:t>
            </a:r>
            <a:r>
              <a:rPr lang="en-US" sz="2800" dirty="0" smtClean="0"/>
              <a:t>evaluate acute </a:t>
            </a:r>
            <a:r>
              <a:rPr lang="en-US" sz="2800" dirty="0"/>
              <a:t>sinusitis </a:t>
            </a:r>
            <a:r>
              <a:rPr lang="en-US" sz="2800" dirty="0">
                <a:solidFill>
                  <a:srgbClr val="3495BA"/>
                </a:solidFill>
              </a:rPr>
              <a:t>but should be obtained in the following cases</a:t>
            </a:r>
            <a:r>
              <a:rPr lang="en-US" sz="2800" dirty="0"/>
              <a:t>:</a:t>
            </a:r>
          </a:p>
          <a:p>
            <a:pPr algn="just">
              <a:buFont typeface="Wingdings" charset="2"/>
              <a:buChar char="§"/>
            </a:pPr>
            <a:r>
              <a:rPr lang="en-US" sz="2800" dirty="0" smtClean="0"/>
              <a:t> Patients </a:t>
            </a:r>
            <a:r>
              <a:rPr lang="en-US" sz="2800" dirty="0"/>
              <a:t>in </a:t>
            </a:r>
            <a:r>
              <a:rPr lang="en-US" sz="2800" dirty="0">
                <a:solidFill>
                  <a:srgbClr val="FF0000"/>
                </a:solidFill>
              </a:rPr>
              <a:t>ICU </a:t>
            </a:r>
            <a:r>
              <a:rPr lang="en-US" sz="2800" dirty="0"/>
              <a:t>or that are </a:t>
            </a:r>
            <a:r>
              <a:rPr lang="en-US" sz="2800" dirty="0">
                <a:solidFill>
                  <a:srgbClr val="FF0000"/>
                </a:solidFill>
              </a:rPr>
              <a:t>immunocompromised</a:t>
            </a:r>
            <a:r>
              <a:rPr lang="en-US" sz="2800" dirty="0"/>
              <a:t>.</a:t>
            </a:r>
          </a:p>
          <a:p>
            <a:pPr algn="just">
              <a:buFont typeface="Wingdings" charset="2"/>
              <a:buChar char="§"/>
            </a:pPr>
            <a:r>
              <a:rPr lang="en-US" sz="2800" dirty="0" smtClean="0"/>
              <a:t> </a:t>
            </a:r>
            <a:r>
              <a:rPr lang="en-US" sz="2800" dirty="0" smtClean="0">
                <a:solidFill>
                  <a:srgbClr val="FF0000"/>
                </a:solidFill>
              </a:rPr>
              <a:t>Children </a:t>
            </a:r>
            <a:r>
              <a:rPr lang="en-US" sz="2800" dirty="0">
                <a:solidFill>
                  <a:srgbClr val="FF0000"/>
                </a:solidFill>
              </a:rPr>
              <a:t>not responding </a:t>
            </a:r>
            <a:r>
              <a:rPr lang="en-US" sz="2800" dirty="0"/>
              <a:t>to appropriate medical management.</a:t>
            </a:r>
          </a:p>
          <a:p>
            <a:pPr algn="just">
              <a:buFont typeface="Wingdings" charset="2"/>
              <a:buChar char="§"/>
            </a:pPr>
            <a:r>
              <a:rPr lang="en-US" sz="2800" dirty="0" smtClean="0"/>
              <a:t> Patients </a:t>
            </a:r>
            <a:r>
              <a:rPr lang="en-US" sz="2800" dirty="0"/>
              <a:t>with </a:t>
            </a:r>
            <a:r>
              <a:rPr lang="en-US" sz="2800" dirty="0">
                <a:solidFill>
                  <a:srgbClr val="FF0000"/>
                </a:solidFill>
              </a:rPr>
              <a:t>complications </a:t>
            </a:r>
            <a:r>
              <a:rPr lang="en-US" sz="2800" dirty="0"/>
              <a:t>of sinusitis</a:t>
            </a:r>
            <a:r>
              <a:rPr lang="en-US" sz="2800" dirty="0" smtClean="0"/>
              <a:t>.</a:t>
            </a:r>
            <a:endParaRPr lang="ar-SA" sz="2800" dirty="0"/>
          </a:p>
        </p:txBody>
      </p:sp>
    </p:spTree>
    <p:extLst>
      <p:ext uri="{BB962C8B-B14F-4D97-AF65-F5344CB8AC3E}">
        <p14:creationId xmlns:p14="http://schemas.microsoft.com/office/powerpoint/2010/main" val="63800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364308" cy="4023360"/>
          </a:xfrm>
        </p:spPr>
        <p:txBody>
          <a:bodyPr>
            <a:noAutofit/>
          </a:bodyPr>
          <a:lstStyle/>
          <a:p>
            <a:pPr marL="0" indent="0">
              <a:buNone/>
            </a:pPr>
            <a:r>
              <a:rPr lang="en-US" sz="4000" dirty="0" smtClean="0">
                <a:solidFill>
                  <a:srgbClr val="454545"/>
                </a:solidFill>
              </a:rPr>
              <a:t>Q.1: </a:t>
            </a:r>
            <a:r>
              <a:rPr lang="en-US" sz="4000" dirty="0">
                <a:solidFill>
                  <a:srgbClr val="454545"/>
                </a:solidFill>
              </a:rPr>
              <a:t>One of the differences between bacterial and viral pharyngitis is that in Bacterial pharyngitis there is usually:</a:t>
            </a:r>
          </a:p>
          <a:p>
            <a:pPr lvl="1"/>
            <a:r>
              <a:rPr lang="en-US" sz="3200" dirty="0">
                <a:solidFill>
                  <a:srgbClr val="454545"/>
                </a:solidFill>
              </a:rPr>
              <a:t> </a:t>
            </a:r>
            <a:r>
              <a:rPr lang="en-US" sz="3200" dirty="0" smtClean="0">
                <a:solidFill>
                  <a:srgbClr val="454545"/>
                </a:solidFill>
              </a:rPr>
              <a:t>A. </a:t>
            </a:r>
            <a:r>
              <a:rPr lang="en-US" sz="3200" dirty="0">
                <a:solidFill>
                  <a:srgbClr val="454545"/>
                </a:solidFill>
              </a:rPr>
              <a:t>No fever</a:t>
            </a:r>
          </a:p>
          <a:p>
            <a:pPr lvl="1"/>
            <a:r>
              <a:rPr lang="en-US" sz="3200" dirty="0">
                <a:solidFill>
                  <a:srgbClr val="454545"/>
                </a:solidFill>
              </a:rPr>
              <a:t> </a:t>
            </a:r>
            <a:r>
              <a:rPr lang="en-US" sz="3200" dirty="0" smtClean="0">
                <a:solidFill>
                  <a:srgbClr val="454545"/>
                </a:solidFill>
              </a:rPr>
              <a:t>B. </a:t>
            </a:r>
            <a:r>
              <a:rPr lang="en-US" sz="3200" dirty="0">
                <a:solidFill>
                  <a:srgbClr val="454545"/>
                </a:solidFill>
              </a:rPr>
              <a:t>Coughing and Wheezing</a:t>
            </a:r>
          </a:p>
          <a:p>
            <a:pPr lvl="1"/>
            <a:r>
              <a:rPr lang="en-US" sz="3200" dirty="0">
                <a:solidFill>
                  <a:srgbClr val="454545"/>
                </a:solidFill>
              </a:rPr>
              <a:t> </a:t>
            </a:r>
            <a:r>
              <a:rPr lang="en-US" sz="3200" dirty="0" smtClean="0">
                <a:solidFill>
                  <a:srgbClr val="454545"/>
                </a:solidFill>
              </a:rPr>
              <a:t>C. </a:t>
            </a:r>
            <a:r>
              <a:rPr lang="en-US" sz="3200" dirty="0">
                <a:solidFill>
                  <a:srgbClr val="454545"/>
                </a:solidFill>
              </a:rPr>
              <a:t>Conjunctivitis</a:t>
            </a:r>
          </a:p>
          <a:p>
            <a:pPr lvl="1"/>
            <a:r>
              <a:rPr lang="en-US" sz="3200" dirty="0">
                <a:solidFill>
                  <a:srgbClr val="454545"/>
                </a:solidFill>
              </a:rPr>
              <a:t> </a:t>
            </a:r>
            <a:r>
              <a:rPr lang="en-US" sz="3200" dirty="0" smtClean="0">
                <a:solidFill>
                  <a:srgbClr val="454545"/>
                </a:solidFill>
              </a:rPr>
              <a:t>D. </a:t>
            </a:r>
            <a:r>
              <a:rPr lang="en-US" sz="3200" dirty="0">
                <a:solidFill>
                  <a:srgbClr val="454545"/>
                </a:solidFill>
              </a:rPr>
              <a:t>Whitish spots on the tonsils</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1609005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Differential Diagnoses</a:t>
            </a:r>
            <a:endParaRPr lang="en-US" dirty="0">
              <a:solidFill>
                <a:srgbClr val="606E92"/>
              </a:solidFill>
            </a:endParaRPr>
          </a:p>
        </p:txBody>
      </p:sp>
      <p:sp>
        <p:nvSpPr>
          <p:cNvPr id="3" name="Content Placeholder 2"/>
          <p:cNvSpPr>
            <a:spLocks noGrp="1"/>
          </p:cNvSpPr>
          <p:nvPr>
            <p:ph idx="1"/>
          </p:nvPr>
        </p:nvSpPr>
        <p:spPr/>
        <p:txBody>
          <a:bodyPr>
            <a:noAutofit/>
          </a:bodyPr>
          <a:lstStyle/>
          <a:p>
            <a:pPr algn="just">
              <a:buFont typeface="Arial" charset="0"/>
              <a:buChar char="•"/>
            </a:pPr>
            <a:r>
              <a:rPr lang="en-US" sz="2800" b="1" dirty="0" smtClean="0"/>
              <a:t> </a:t>
            </a:r>
            <a:r>
              <a:rPr lang="en-US" sz="2800" dirty="0" smtClean="0"/>
              <a:t>Common cold </a:t>
            </a:r>
            <a:r>
              <a:rPr lang="en-US" sz="2400" b="1" dirty="0" smtClean="0"/>
              <a:t>“</a:t>
            </a:r>
            <a:r>
              <a:rPr lang="en-US" sz="2400" dirty="0"/>
              <a:t>G</a:t>
            </a:r>
            <a:r>
              <a:rPr lang="en-US" sz="2400" dirty="0" smtClean="0"/>
              <a:t>enerally do not have facial pain”.</a:t>
            </a:r>
          </a:p>
          <a:p>
            <a:pPr algn="just">
              <a:buFont typeface="Arial" charset="0"/>
              <a:buChar char="•"/>
            </a:pPr>
            <a:r>
              <a:rPr lang="en-US" sz="2800" b="1" dirty="0" smtClean="0"/>
              <a:t> </a:t>
            </a:r>
            <a:r>
              <a:rPr lang="en-US" sz="2800" dirty="0" smtClean="0"/>
              <a:t>Allergic Rhinitis </a:t>
            </a:r>
            <a:r>
              <a:rPr lang="en-US" sz="2400" dirty="0" smtClean="0"/>
              <a:t>“Common </a:t>
            </a:r>
            <a:r>
              <a:rPr lang="en-US" sz="2400" dirty="0"/>
              <a:t>causes of rhinorrhea and nasal </a:t>
            </a:r>
            <a:r>
              <a:rPr lang="en-US" sz="2400" dirty="0" smtClean="0"/>
              <a:t>congestion”.</a:t>
            </a:r>
            <a:endParaRPr lang="en-US" sz="2800" dirty="0" smtClean="0"/>
          </a:p>
          <a:p>
            <a:pPr algn="just">
              <a:buFont typeface="Arial" charset="0"/>
              <a:buChar char="•"/>
            </a:pPr>
            <a:r>
              <a:rPr lang="en-US" sz="3200" dirty="0" smtClean="0"/>
              <a:t> </a:t>
            </a:r>
            <a:r>
              <a:rPr lang="en-US" sz="2800" dirty="0" smtClean="0"/>
              <a:t>Any </a:t>
            </a:r>
            <a:r>
              <a:rPr lang="en-US" sz="2800" dirty="0"/>
              <a:t>cause of </a:t>
            </a:r>
            <a:r>
              <a:rPr lang="en-US" sz="2800" dirty="0" smtClean="0"/>
              <a:t>Facial Pain or Headache</a:t>
            </a:r>
            <a:r>
              <a:rPr lang="en-US" sz="2800" b="1" dirty="0" smtClean="0"/>
              <a:t>.</a:t>
            </a:r>
          </a:p>
          <a:p>
            <a:pPr algn="just">
              <a:buFont typeface="Arial" charset="0"/>
              <a:buChar char="•"/>
            </a:pPr>
            <a:r>
              <a:rPr lang="en-US" sz="2800" dirty="0" smtClean="0"/>
              <a:t> Nasal </a:t>
            </a:r>
            <a:r>
              <a:rPr lang="en-US" sz="2800" dirty="0"/>
              <a:t>Foreign body</a:t>
            </a:r>
            <a:r>
              <a:rPr lang="en-US" sz="2800" dirty="0" smtClean="0"/>
              <a:t>.</a:t>
            </a:r>
          </a:p>
          <a:p>
            <a:pPr algn="just">
              <a:buFont typeface="Arial" charset="0"/>
              <a:buChar char="•"/>
            </a:pPr>
            <a:r>
              <a:rPr lang="en-US" sz="2800" dirty="0"/>
              <a:t> </a:t>
            </a:r>
            <a:r>
              <a:rPr lang="en-US" sz="2800" dirty="0" smtClean="0"/>
              <a:t>Tonsillitis.</a:t>
            </a:r>
          </a:p>
          <a:p>
            <a:pPr algn="just">
              <a:buFont typeface="Arial" charset="0"/>
              <a:buChar char="•"/>
            </a:pPr>
            <a:r>
              <a:rPr lang="en-US" sz="2800" dirty="0"/>
              <a:t> </a:t>
            </a:r>
            <a:r>
              <a:rPr lang="en-US" sz="2800" dirty="0" smtClean="0"/>
              <a:t>Tumors of the Nasal cavity/Sinuses (</a:t>
            </a:r>
            <a:r>
              <a:rPr lang="en-US" sz="2800" dirty="0" err="1" smtClean="0"/>
              <a:t>Sinonasal</a:t>
            </a:r>
            <a:r>
              <a:rPr lang="en-US" sz="2800" dirty="0" smtClean="0"/>
              <a:t> tumor).</a:t>
            </a:r>
            <a:endParaRPr lang="en-US" sz="2800" dirty="0"/>
          </a:p>
        </p:txBody>
      </p:sp>
    </p:spTree>
    <p:extLst>
      <p:ext uri="{BB962C8B-B14F-4D97-AF65-F5344CB8AC3E}">
        <p14:creationId xmlns:p14="http://schemas.microsoft.com/office/powerpoint/2010/main" val="5587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Prevention</a:t>
            </a:r>
            <a:endParaRPr lang="en-US" dirty="0">
              <a:solidFill>
                <a:srgbClr val="606E92"/>
              </a:solidFill>
            </a:endParaRPr>
          </a:p>
        </p:txBody>
      </p:sp>
      <p:sp>
        <p:nvSpPr>
          <p:cNvPr id="3" name="Content Placeholder 2"/>
          <p:cNvSpPr>
            <a:spLocks noGrp="1"/>
          </p:cNvSpPr>
          <p:nvPr>
            <p:ph idx="1"/>
          </p:nvPr>
        </p:nvSpPr>
        <p:spPr>
          <a:xfrm>
            <a:off x="1024128" y="2084832"/>
            <a:ext cx="10243140" cy="4641432"/>
          </a:xfrm>
        </p:spPr>
        <p:txBody>
          <a:bodyPr>
            <a:noAutofit/>
          </a:bodyPr>
          <a:lstStyle/>
          <a:p>
            <a:pPr algn="just">
              <a:spcBef>
                <a:spcPts val="0"/>
              </a:spcBef>
              <a:spcAft>
                <a:spcPts val="0"/>
              </a:spcAft>
              <a:buFont typeface="Arial" charset="0"/>
              <a:buChar char="•"/>
            </a:pPr>
            <a:r>
              <a:rPr lang="en-US" sz="3200" dirty="0" smtClean="0"/>
              <a:t> Maintain </a:t>
            </a:r>
            <a:r>
              <a:rPr lang="en-US" sz="3200" dirty="0"/>
              <a:t>good sinus hygiene by </a:t>
            </a:r>
            <a:r>
              <a:rPr lang="en-US" sz="3200" dirty="0">
                <a:solidFill>
                  <a:srgbClr val="3495BA"/>
                </a:solidFill>
              </a:rPr>
              <a:t>drinking plenty of fluids </a:t>
            </a:r>
            <a:r>
              <a:rPr lang="en-US" sz="3200" dirty="0"/>
              <a:t>to keep nasal secretions thin</a:t>
            </a:r>
            <a:r>
              <a:rPr lang="en-US" sz="3200" dirty="0" smtClean="0"/>
              <a:t>.</a:t>
            </a:r>
          </a:p>
          <a:p>
            <a:pPr algn="just">
              <a:spcBef>
                <a:spcPts val="0"/>
              </a:spcBef>
              <a:spcAft>
                <a:spcPts val="0"/>
              </a:spcAft>
              <a:buFont typeface="Arial" charset="0"/>
              <a:buChar char="•"/>
            </a:pPr>
            <a:endParaRPr lang="en-US" sz="3200" dirty="0"/>
          </a:p>
          <a:p>
            <a:pPr algn="just">
              <a:spcBef>
                <a:spcPts val="0"/>
              </a:spcBef>
              <a:spcAft>
                <a:spcPts val="0"/>
              </a:spcAft>
              <a:buFont typeface="Arial" charset="0"/>
              <a:buChar char="•"/>
            </a:pPr>
            <a:r>
              <a:rPr lang="en-US" sz="3200" dirty="0" smtClean="0"/>
              <a:t> </a:t>
            </a:r>
            <a:r>
              <a:rPr lang="en-US" sz="3200" dirty="0" smtClean="0">
                <a:solidFill>
                  <a:srgbClr val="3495BA"/>
                </a:solidFill>
              </a:rPr>
              <a:t>Saline </a:t>
            </a:r>
            <a:r>
              <a:rPr lang="en-US" sz="3200" dirty="0">
                <a:solidFill>
                  <a:srgbClr val="3495BA"/>
                </a:solidFill>
              </a:rPr>
              <a:t>nasal sprays </a:t>
            </a:r>
            <a:r>
              <a:rPr lang="en-US" sz="3200" dirty="0"/>
              <a:t>help keep the nasal passages moist, helping remove infectious agents</a:t>
            </a:r>
            <a:r>
              <a:rPr lang="en-US" sz="3200" dirty="0" smtClean="0"/>
              <a:t>.</a:t>
            </a:r>
            <a:endParaRPr lang="en-US" sz="3200" dirty="0"/>
          </a:p>
          <a:p>
            <a:pPr algn="just">
              <a:spcBef>
                <a:spcPts val="0"/>
              </a:spcBef>
              <a:spcAft>
                <a:spcPts val="0"/>
              </a:spcAft>
              <a:buFont typeface="Arial" charset="0"/>
              <a:buChar char="•"/>
            </a:pPr>
            <a:endParaRPr lang="en-US" sz="3200" dirty="0" smtClean="0"/>
          </a:p>
          <a:p>
            <a:pPr algn="just">
              <a:spcBef>
                <a:spcPts val="0"/>
              </a:spcBef>
              <a:spcAft>
                <a:spcPts val="0"/>
              </a:spcAft>
              <a:buFont typeface="Arial" charset="0"/>
              <a:buChar char="•"/>
            </a:pPr>
            <a:r>
              <a:rPr lang="en-US" sz="3200" dirty="0" smtClean="0"/>
              <a:t> </a:t>
            </a:r>
            <a:r>
              <a:rPr lang="en-US" sz="3200" dirty="0" smtClean="0">
                <a:solidFill>
                  <a:srgbClr val="3495BA"/>
                </a:solidFill>
              </a:rPr>
              <a:t>Don’t </a:t>
            </a:r>
            <a:r>
              <a:rPr lang="en-US" sz="3200" dirty="0">
                <a:solidFill>
                  <a:srgbClr val="3495BA"/>
                </a:solidFill>
              </a:rPr>
              <a:t>smoke</a:t>
            </a:r>
            <a:r>
              <a:rPr lang="en-US" sz="3200" dirty="0"/>
              <a:t>, and </a:t>
            </a:r>
            <a:r>
              <a:rPr lang="en-US" sz="3200" dirty="0" smtClean="0"/>
              <a:t>avoid to be </a:t>
            </a:r>
            <a:r>
              <a:rPr lang="en-US" sz="3200" dirty="0"/>
              <a:t>too near people who are smoking.</a:t>
            </a:r>
          </a:p>
          <a:p>
            <a:pPr algn="just">
              <a:spcBef>
                <a:spcPts val="0"/>
              </a:spcBef>
              <a:spcAft>
                <a:spcPts val="0"/>
              </a:spcAft>
              <a:buFont typeface="Arial" charset="0"/>
              <a:buChar char="•"/>
            </a:pPr>
            <a:endParaRPr lang="en-US" sz="3200" dirty="0" smtClean="0"/>
          </a:p>
          <a:p>
            <a:pPr algn="just">
              <a:spcBef>
                <a:spcPts val="0"/>
              </a:spcBef>
              <a:spcAft>
                <a:spcPts val="0"/>
              </a:spcAft>
              <a:buFont typeface="Arial" charset="0"/>
              <a:buChar char="•"/>
            </a:pPr>
            <a:r>
              <a:rPr lang="en-US" sz="3200" dirty="0" smtClean="0"/>
              <a:t> Try </a:t>
            </a:r>
            <a:r>
              <a:rPr lang="en-US" sz="3200" dirty="0"/>
              <a:t>to </a:t>
            </a:r>
            <a:r>
              <a:rPr lang="en-US" sz="3200" dirty="0">
                <a:solidFill>
                  <a:srgbClr val="3495BA"/>
                </a:solidFill>
              </a:rPr>
              <a:t>stay away </a:t>
            </a:r>
            <a:r>
              <a:rPr lang="en-US" sz="3200" dirty="0"/>
              <a:t>from things you know you’re allergic to.</a:t>
            </a:r>
            <a:endParaRPr lang="ar-SA" sz="3200" dirty="0"/>
          </a:p>
        </p:txBody>
      </p:sp>
    </p:spTree>
    <p:extLst>
      <p:ext uri="{BB962C8B-B14F-4D97-AF65-F5344CB8AC3E}">
        <p14:creationId xmlns:p14="http://schemas.microsoft.com/office/powerpoint/2010/main" val="3884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4128" y="585216"/>
            <a:ext cx="9720072" cy="1499616"/>
          </a:xfrm>
        </p:spPr>
        <p:txBody>
          <a:bodyPr anchor="ctr">
            <a:normAutofit/>
          </a:bodyPr>
          <a:lstStyle/>
          <a:p>
            <a:pPr algn="ctr"/>
            <a:r>
              <a:rPr lang="en-US" sz="7200" dirty="0">
                <a:solidFill>
                  <a:srgbClr val="3495BA"/>
                </a:solidFill>
              </a:rPr>
              <a:t>Allergic Rhinitis</a:t>
            </a:r>
          </a:p>
        </p:txBody>
      </p:sp>
      <p:pic>
        <p:nvPicPr>
          <p:cNvPr id="6"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9989" y="1828800"/>
            <a:ext cx="8512023" cy="4468812"/>
          </a:xfrm>
          <a:prstGeom prst="rect">
            <a:avLst/>
          </a:prstGeom>
          <a:ln>
            <a:noFill/>
          </a:ln>
          <a:effectLst>
            <a:softEdge rad="112500"/>
          </a:effectLst>
        </p:spPr>
      </p:pic>
    </p:spTree>
    <p:extLst>
      <p:ext uri="{BB962C8B-B14F-4D97-AF65-F5344CB8AC3E}">
        <p14:creationId xmlns:p14="http://schemas.microsoft.com/office/powerpoint/2010/main" val="1334382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Allergic Rhinitis</a:t>
            </a:r>
            <a:endParaRPr lang="en-US" dirty="0">
              <a:solidFill>
                <a:srgbClr val="606E92"/>
              </a:solidFill>
            </a:endParaRPr>
          </a:p>
        </p:txBody>
      </p:sp>
      <p:sp>
        <p:nvSpPr>
          <p:cNvPr id="3" name="Content Placeholder 2"/>
          <p:cNvSpPr>
            <a:spLocks noGrp="1"/>
          </p:cNvSpPr>
          <p:nvPr>
            <p:ph idx="1"/>
          </p:nvPr>
        </p:nvSpPr>
        <p:spPr>
          <a:xfrm>
            <a:off x="1024128" y="2084832"/>
            <a:ext cx="9720071" cy="4023360"/>
          </a:xfrm>
        </p:spPr>
        <p:txBody>
          <a:bodyPr/>
          <a:lstStyle/>
          <a:p>
            <a:pPr marL="0" indent="0">
              <a:buNone/>
            </a:pPr>
            <a:r>
              <a:rPr lang="en-US" sz="4000" dirty="0">
                <a:solidFill>
                  <a:srgbClr val="454545"/>
                </a:solidFill>
              </a:rPr>
              <a:t>Rhinitis, which occurs most commonly as allergic rhinitis, is an inflammation of the nasal membranes.</a:t>
            </a:r>
            <a:endParaRPr lang="ar-SA" sz="4000" dirty="0">
              <a:solidFill>
                <a:srgbClr val="454545"/>
              </a:solidFill>
            </a:endParaRPr>
          </a:p>
          <a:p>
            <a:endParaRPr lang="en-US" dirty="0"/>
          </a:p>
        </p:txBody>
      </p:sp>
    </p:spTree>
    <p:extLst>
      <p:ext uri="{BB962C8B-B14F-4D97-AF65-F5344CB8AC3E}">
        <p14:creationId xmlns:p14="http://schemas.microsoft.com/office/powerpoint/2010/main" val="1336831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606E92"/>
                </a:solidFill>
              </a:rPr>
              <a:t>Clinical Features</a:t>
            </a:r>
            <a:endParaRPr lang="en-US" dirty="0"/>
          </a:p>
        </p:txBody>
      </p:sp>
      <p:sp>
        <p:nvSpPr>
          <p:cNvPr id="3" name="Content Placeholder 2"/>
          <p:cNvSpPr>
            <a:spLocks noGrp="1"/>
          </p:cNvSpPr>
          <p:nvPr>
            <p:ph idx="1"/>
          </p:nvPr>
        </p:nvSpPr>
        <p:spPr>
          <a:xfrm>
            <a:off x="1024128" y="2084832"/>
            <a:ext cx="10863072" cy="4023360"/>
          </a:xfrm>
        </p:spPr>
        <p:txBody>
          <a:bodyPr numCol="2">
            <a:noAutofit/>
          </a:bodyPr>
          <a:lstStyle/>
          <a:p>
            <a:pPr>
              <a:buFont typeface="Courier New" charset="0"/>
              <a:buChar char="o"/>
            </a:pPr>
            <a:r>
              <a:rPr lang="en-US" sz="2800" dirty="0" smtClean="0"/>
              <a:t> Sneezing. </a:t>
            </a:r>
            <a:endParaRPr lang="en-US" sz="2800" dirty="0"/>
          </a:p>
          <a:p>
            <a:pPr>
              <a:buFont typeface="Courier New" charset="0"/>
              <a:buChar char="o"/>
            </a:pPr>
            <a:r>
              <a:rPr lang="en-US" sz="2800" dirty="0" smtClean="0"/>
              <a:t> Itching</a:t>
            </a:r>
            <a:r>
              <a:rPr lang="en-US" sz="2800" dirty="0"/>
              <a:t>: Nose, eyes, ears, palate.</a:t>
            </a:r>
          </a:p>
          <a:p>
            <a:pPr>
              <a:buFont typeface="Courier New" charset="0"/>
              <a:buChar char="o"/>
            </a:pPr>
            <a:r>
              <a:rPr lang="en-US" sz="2800" dirty="0" smtClean="0"/>
              <a:t> Rhinorrhea</a:t>
            </a:r>
            <a:r>
              <a:rPr lang="en-US" sz="2800" dirty="0"/>
              <a:t>.</a:t>
            </a:r>
          </a:p>
          <a:p>
            <a:pPr>
              <a:buFont typeface="Courier New" charset="0"/>
              <a:buChar char="o"/>
            </a:pPr>
            <a:r>
              <a:rPr lang="en-US" sz="2800" dirty="0" smtClean="0"/>
              <a:t> Postnasal </a:t>
            </a:r>
            <a:r>
              <a:rPr lang="en-US" sz="2800" dirty="0"/>
              <a:t>drip</a:t>
            </a:r>
            <a:r>
              <a:rPr lang="en-US" sz="2800" dirty="0" smtClean="0"/>
              <a:t>.</a:t>
            </a:r>
            <a:endParaRPr lang="en-US" sz="2800" dirty="0"/>
          </a:p>
          <a:p>
            <a:pPr>
              <a:buFont typeface="Courier New" charset="0"/>
              <a:buChar char="o"/>
            </a:pPr>
            <a:r>
              <a:rPr lang="en-US" sz="2800" dirty="0"/>
              <a:t> Red eyes.</a:t>
            </a:r>
          </a:p>
          <a:p>
            <a:pPr>
              <a:buFont typeface="Courier New" charset="0"/>
              <a:buChar char="o"/>
            </a:pPr>
            <a:r>
              <a:rPr lang="en-US" sz="2800" dirty="0" smtClean="0"/>
              <a:t> Congestion</a:t>
            </a:r>
            <a:r>
              <a:rPr lang="en-US" sz="2800" dirty="0"/>
              <a:t>.</a:t>
            </a:r>
          </a:p>
          <a:p>
            <a:pPr>
              <a:buFont typeface="Courier New" charset="0"/>
              <a:buChar char="o"/>
            </a:pPr>
            <a:r>
              <a:rPr lang="en-US" sz="2800" dirty="0" smtClean="0"/>
              <a:t> Headache</a:t>
            </a:r>
            <a:r>
              <a:rPr lang="en-US" sz="2800" dirty="0"/>
              <a:t>.</a:t>
            </a:r>
          </a:p>
          <a:p>
            <a:pPr>
              <a:buFont typeface="Courier New" charset="0"/>
              <a:buChar char="o"/>
            </a:pPr>
            <a:r>
              <a:rPr lang="en-US" sz="2800" dirty="0" smtClean="0"/>
              <a:t> Tearing</a:t>
            </a:r>
            <a:r>
              <a:rPr lang="en-US" sz="2800" dirty="0"/>
              <a:t>.</a:t>
            </a:r>
          </a:p>
          <a:p>
            <a:pPr>
              <a:buFont typeface="Courier New" charset="0"/>
              <a:buChar char="o"/>
            </a:pPr>
            <a:r>
              <a:rPr lang="en-US" sz="2800" dirty="0" smtClean="0"/>
              <a:t> Fatigue</a:t>
            </a:r>
            <a:r>
              <a:rPr lang="en-US" sz="2800" dirty="0"/>
              <a:t>.</a:t>
            </a:r>
          </a:p>
          <a:p>
            <a:pPr>
              <a:buFont typeface="Courier New" charset="0"/>
              <a:buChar char="o"/>
            </a:pPr>
            <a:r>
              <a:rPr lang="en-US" sz="2800" dirty="0" smtClean="0"/>
              <a:t> Drowsiness</a:t>
            </a:r>
            <a:r>
              <a:rPr lang="en-US" sz="2800" dirty="0"/>
              <a:t>.</a:t>
            </a:r>
          </a:p>
          <a:p>
            <a:pPr>
              <a:buFont typeface="Courier New" charset="0"/>
              <a:buChar char="o"/>
            </a:pPr>
            <a:r>
              <a:rPr lang="en-US" sz="2800" dirty="0" smtClean="0"/>
              <a:t> Malaise</a:t>
            </a:r>
            <a:r>
              <a:rPr lang="en-US" sz="2800" dirty="0"/>
              <a:t>.</a:t>
            </a:r>
          </a:p>
          <a:p>
            <a:pPr>
              <a:buFont typeface="Courier New" charset="0"/>
              <a:buChar char="o"/>
            </a:pPr>
            <a:endParaRPr lang="en-US" sz="2400" dirty="0"/>
          </a:p>
        </p:txBody>
      </p:sp>
    </p:spTree>
    <p:extLst>
      <p:ext uri="{BB962C8B-B14F-4D97-AF65-F5344CB8AC3E}">
        <p14:creationId xmlns:p14="http://schemas.microsoft.com/office/powerpoint/2010/main" val="72247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Diagnoses</a:t>
            </a:r>
            <a:endParaRPr lang="en-US" dirty="0">
              <a:solidFill>
                <a:srgbClr val="606E92"/>
              </a:solidFill>
            </a:endParaRPr>
          </a:p>
        </p:txBody>
      </p:sp>
      <p:sp>
        <p:nvSpPr>
          <p:cNvPr id="3" name="Content Placeholder 2"/>
          <p:cNvSpPr>
            <a:spLocks noGrp="1"/>
          </p:cNvSpPr>
          <p:nvPr>
            <p:ph idx="1"/>
          </p:nvPr>
        </p:nvSpPr>
        <p:spPr>
          <a:xfrm>
            <a:off x="1024129" y="2084832"/>
            <a:ext cx="6957277" cy="4023360"/>
          </a:xfrm>
        </p:spPr>
        <p:txBody>
          <a:bodyPr>
            <a:normAutofit fontScale="92500" lnSpcReduction="10000"/>
          </a:bodyPr>
          <a:lstStyle/>
          <a:p>
            <a:pPr marL="0" indent="0">
              <a:buNone/>
            </a:pPr>
            <a:r>
              <a:rPr lang="en-US" sz="4000" dirty="0">
                <a:solidFill>
                  <a:srgbClr val="3495BA"/>
                </a:solidFill>
              </a:rPr>
              <a:t>Physical Examination:</a:t>
            </a:r>
          </a:p>
          <a:p>
            <a:pPr algn="just">
              <a:buFont typeface="Arial" charset="0"/>
              <a:buChar char="•"/>
            </a:pPr>
            <a:r>
              <a:rPr lang="en-US" sz="2400" dirty="0" smtClean="0"/>
              <a:t> </a:t>
            </a:r>
            <a:r>
              <a:rPr lang="en-US" sz="2800" dirty="0" smtClean="0">
                <a:solidFill>
                  <a:srgbClr val="FF0000"/>
                </a:solidFill>
              </a:rPr>
              <a:t>Allergic Shiners</a:t>
            </a:r>
            <a:r>
              <a:rPr lang="en-US" sz="2800" dirty="0" smtClean="0">
                <a:solidFill>
                  <a:srgbClr val="747472"/>
                </a:solidFill>
              </a:rPr>
              <a:t>: </a:t>
            </a:r>
            <a:r>
              <a:rPr lang="en-US" sz="2800" dirty="0" smtClean="0"/>
              <a:t>dark </a:t>
            </a:r>
            <a:r>
              <a:rPr lang="en-US" sz="2800" dirty="0"/>
              <a:t>circles around the eyes and are related to vasodilation or nasal </a:t>
            </a:r>
            <a:r>
              <a:rPr lang="en-US" sz="2800" dirty="0" smtClean="0"/>
              <a:t>congestion.</a:t>
            </a:r>
          </a:p>
          <a:p>
            <a:pPr algn="just">
              <a:buFont typeface="Arial" charset="0"/>
              <a:buChar char="•"/>
            </a:pPr>
            <a:r>
              <a:rPr lang="en-US" sz="2800" dirty="0" smtClean="0"/>
              <a:t> </a:t>
            </a:r>
            <a:r>
              <a:rPr lang="en-US" sz="2800" dirty="0" smtClean="0">
                <a:solidFill>
                  <a:srgbClr val="FF0000"/>
                </a:solidFill>
              </a:rPr>
              <a:t>Nasal </a:t>
            </a:r>
            <a:r>
              <a:rPr lang="en-US" sz="2800" dirty="0">
                <a:solidFill>
                  <a:srgbClr val="FF0000"/>
                </a:solidFill>
              </a:rPr>
              <a:t>crease</a:t>
            </a:r>
            <a:r>
              <a:rPr lang="en-US" sz="2800" dirty="0">
                <a:solidFill>
                  <a:srgbClr val="747472"/>
                </a:solidFill>
              </a:rPr>
              <a:t>: </a:t>
            </a:r>
            <a:r>
              <a:rPr lang="en-US" sz="2800" dirty="0"/>
              <a:t>A transverse </a:t>
            </a:r>
            <a:r>
              <a:rPr lang="en-US" sz="2800" dirty="0" smtClean="0"/>
              <a:t>crease </a:t>
            </a:r>
            <a:r>
              <a:rPr lang="en-US" sz="2800" dirty="0"/>
              <a:t>across the lower half of the bridge of the nose; caused by repeated rubbing and pushing the tip of the nose up with the </a:t>
            </a:r>
            <a:r>
              <a:rPr lang="en-US" sz="2800" dirty="0" smtClean="0"/>
              <a:t>hand. (Allergic Salute)</a:t>
            </a:r>
          </a:p>
          <a:p>
            <a:pPr algn="just">
              <a:buFont typeface="Arial" charset="0"/>
              <a:buChar char="•"/>
            </a:pPr>
            <a:r>
              <a:rPr lang="en-US" sz="2800" dirty="0" smtClean="0"/>
              <a:t> Thin</a:t>
            </a:r>
            <a:r>
              <a:rPr lang="en-US" sz="2800" dirty="0"/>
              <a:t>, watery nasal secretions. </a:t>
            </a:r>
          </a:p>
          <a:p>
            <a:pPr>
              <a:buFont typeface="Arial" charset="0"/>
              <a:buChar char="•"/>
            </a:pPr>
            <a:r>
              <a:rPr lang="en-US" sz="2800" dirty="0" smtClean="0"/>
              <a:t> Deviation </a:t>
            </a:r>
            <a:r>
              <a:rPr lang="en-US" sz="2800" dirty="0"/>
              <a:t>or perforation of the nasal septum</a:t>
            </a:r>
            <a:r>
              <a:rPr lang="en-US" sz="2800" dirty="0" smtClean="0"/>
              <a:t>.</a:t>
            </a:r>
            <a:endParaRPr lang="ar-S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262" y="1538804"/>
            <a:ext cx="2981738" cy="219455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935" y="3733363"/>
            <a:ext cx="3952065" cy="2262125"/>
          </a:xfrm>
          <a:prstGeom prst="rect">
            <a:avLst/>
          </a:prstGeom>
          <a:ln>
            <a:noFill/>
          </a:ln>
          <a:effectLst>
            <a:softEdge rad="112500"/>
          </a:effectLst>
        </p:spPr>
      </p:pic>
    </p:spTree>
    <p:extLst>
      <p:ext uri="{BB962C8B-B14F-4D97-AF65-F5344CB8AC3E}">
        <p14:creationId xmlns:p14="http://schemas.microsoft.com/office/powerpoint/2010/main" val="162635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Diagnoses</a:t>
            </a:r>
            <a:endParaRPr lang="en-US" sz="5400" dirty="0"/>
          </a:p>
        </p:txBody>
      </p:sp>
      <p:sp>
        <p:nvSpPr>
          <p:cNvPr id="3" name="Content Placeholder 2"/>
          <p:cNvSpPr>
            <a:spLocks noGrp="1"/>
          </p:cNvSpPr>
          <p:nvPr>
            <p:ph idx="1"/>
          </p:nvPr>
        </p:nvSpPr>
        <p:spPr>
          <a:xfrm>
            <a:off x="1024128" y="2084832"/>
            <a:ext cx="10568604" cy="4284971"/>
          </a:xfrm>
        </p:spPr>
        <p:txBody>
          <a:bodyPr>
            <a:normAutofit/>
          </a:bodyPr>
          <a:lstStyle/>
          <a:p>
            <a:pPr algn="just">
              <a:spcBef>
                <a:spcPts val="0"/>
              </a:spcBef>
              <a:spcAft>
                <a:spcPts val="0"/>
              </a:spcAft>
            </a:pPr>
            <a:r>
              <a:rPr lang="en-US" sz="4000" dirty="0">
                <a:solidFill>
                  <a:srgbClr val="3495BA"/>
                </a:solidFill>
              </a:rPr>
              <a:t>Labs: </a:t>
            </a:r>
            <a:endParaRPr lang="en-US" sz="4000" dirty="0" smtClean="0">
              <a:solidFill>
                <a:srgbClr val="3495BA"/>
              </a:solidFill>
            </a:endParaRPr>
          </a:p>
          <a:p>
            <a:pPr algn="just">
              <a:spcBef>
                <a:spcPts val="0"/>
              </a:spcBef>
              <a:spcAft>
                <a:spcPts val="0"/>
              </a:spcAft>
            </a:pPr>
            <a:endParaRPr lang="en-US" sz="800" dirty="0"/>
          </a:p>
          <a:p>
            <a:pPr algn="just">
              <a:spcBef>
                <a:spcPts val="0"/>
              </a:spcBef>
              <a:spcAft>
                <a:spcPts val="0"/>
              </a:spcAft>
              <a:buFont typeface="Courier New" charset="0"/>
              <a:buChar char="o"/>
            </a:pPr>
            <a:r>
              <a:rPr lang="en-US" sz="2800" b="1" dirty="0" smtClean="0">
                <a:solidFill>
                  <a:srgbClr val="747472"/>
                </a:solidFill>
              </a:rPr>
              <a:t> Total Serum </a:t>
            </a:r>
            <a:r>
              <a:rPr lang="en-US" sz="2800" b="1" dirty="0" err="1" smtClean="0">
                <a:solidFill>
                  <a:srgbClr val="747472"/>
                </a:solidFill>
              </a:rPr>
              <a:t>IgE</a:t>
            </a:r>
            <a:r>
              <a:rPr lang="en-US" sz="2800" b="1" dirty="0" smtClean="0">
                <a:solidFill>
                  <a:srgbClr val="747472"/>
                </a:solidFill>
              </a:rPr>
              <a:t> and Total Blood Eosinophil Count</a:t>
            </a:r>
          </a:p>
          <a:p>
            <a:pPr algn="just">
              <a:spcBef>
                <a:spcPts val="0"/>
              </a:spcBef>
              <a:spcAft>
                <a:spcPts val="0"/>
              </a:spcAft>
            </a:pPr>
            <a:r>
              <a:rPr lang="en-US" sz="2800" dirty="0" smtClean="0"/>
              <a:t>Both are </a:t>
            </a:r>
            <a:r>
              <a:rPr lang="en-US" sz="2800" dirty="0">
                <a:solidFill>
                  <a:srgbClr val="3495BA"/>
                </a:solidFill>
              </a:rPr>
              <a:t>Neither sensitive nor specific </a:t>
            </a:r>
            <a:r>
              <a:rPr lang="en-US" sz="2800" dirty="0"/>
              <a:t>for allergic rhinitis, but the results </a:t>
            </a:r>
            <a:r>
              <a:rPr lang="en-US" sz="2800" dirty="0">
                <a:solidFill>
                  <a:srgbClr val="3495BA"/>
                </a:solidFill>
              </a:rPr>
              <a:t>can be helpful </a:t>
            </a:r>
            <a:r>
              <a:rPr lang="en-US" sz="2800" dirty="0"/>
              <a:t>in some cases </a:t>
            </a:r>
            <a:r>
              <a:rPr lang="en-US" sz="2800" dirty="0">
                <a:solidFill>
                  <a:srgbClr val="3495BA"/>
                </a:solidFill>
              </a:rPr>
              <a:t>when combined with other </a:t>
            </a:r>
            <a:r>
              <a:rPr lang="en-US" sz="2800" dirty="0" smtClean="0">
                <a:solidFill>
                  <a:srgbClr val="3495BA"/>
                </a:solidFill>
              </a:rPr>
              <a:t>factors</a:t>
            </a:r>
            <a:r>
              <a:rPr lang="en-US" sz="2800" dirty="0" smtClean="0"/>
              <a:t>.</a:t>
            </a:r>
          </a:p>
          <a:p>
            <a:pPr algn="just">
              <a:spcBef>
                <a:spcPts val="0"/>
              </a:spcBef>
              <a:spcAft>
                <a:spcPts val="0"/>
              </a:spcAft>
            </a:pPr>
            <a:endParaRPr lang="en-US" sz="2800" b="1" dirty="0" smtClean="0">
              <a:solidFill>
                <a:srgbClr val="747472"/>
              </a:solidFill>
            </a:endParaRPr>
          </a:p>
          <a:p>
            <a:pPr algn="just">
              <a:spcBef>
                <a:spcPts val="0"/>
              </a:spcBef>
              <a:spcAft>
                <a:spcPts val="0"/>
              </a:spcAft>
              <a:buFont typeface="Courier New" charset="0"/>
              <a:buChar char="o"/>
            </a:pPr>
            <a:r>
              <a:rPr lang="en-US" sz="2800" b="1" dirty="0" smtClean="0">
                <a:solidFill>
                  <a:srgbClr val="747472"/>
                </a:solidFill>
              </a:rPr>
              <a:t> Allergy Skin Tests</a:t>
            </a:r>
          </a:p>
          <a:p>
            <a:pPr algn="just">
              <a:spcBef>
                <a:spcPts val="0"/>
              </a:spcBef>
              <a:spcAft>
                <a:spcPts val="0"/>
              </a:spcAft>
            </a:pPr>
            <a:endParaRPr lang="en-US" sz="2800" b="1" dirty="0">
              <a:solidFill>
                <a:srgbClr val="747472"/>
              </a:solidFill>
            </a:endParaRPr>
          </a:p>
          <a:p>
            <a:pPr algn="just">
              <a:spcBef>
                <a:spcPts val="0"/>
              </a:spcBef>
              <a:spcAft>
                <a:spcPts val="0"/>
              </a:spcAft>
              <a:buFont typeface="Courier New" charset="0"/>
              <a:buChar char="o"/>
            </a:pPr>
            <a:r>
              <a:rPr lang="en-US" sz="2800" b="1" dirty="0" smtClean="0">
                <a:solidFill>
                  <a:srgbClr val="747472"/>
                </a:solidFill>
              </a:rPr>
              <a:t> </a:t>
            </a:r>
            <a:r>
              <a:rPr lang="en-US" sz="2800" b="1" dirty="0" err="1" smtClean="0">
                <a:solidFill>
                  <a:srgbClr val="747472"/>
                </a:solidFill>
              </a:rPr>
              <a:t>Radioallergosorbent</a:t>
            </a:r>
            <a:r>
              <a:rPr lang="en-US" sz="2800" b="1" dirty="0" smtClean="0">
                <a:solidFill>
                  <a:srgbClr val="747472"/>
                </a:solidFill>
              </a:rPr>
              <a:t> Test (RAST).</a:t>
            </a:r>
          </a:p>
          <a:p>
            <a:pPr algn="just">
              <a:spcBef>
                <a:spcPts val="0"/>
              </a:spcBef>
              <a:spcAft>
                <a:spcPts val="0"/>
              </a:spcAft>
            </a:pPr>
            <a:r>
              <a:rPr lang="en-US" sz="2800" dirty="0"/>
              <a:t>Immunoassays </a:t>
            </a:r>
            <a:r>
              <a:rPr lang="en-US" sz="2800" dirty="0" smtClean="0">
                <a:solidFill>
                  <a:srgbClr val="3495BA"/>
                </a:solidFill>
              </a:rPr>
              <a:t>test to </a:t>
            </a:r>
            <a:r>
              <a:rPr lang="en-US" sz="2800" dirty="0">
                <a:solidFill>
                  <a:srgbClr val="3495BA"/>
                </a:solidFill>
              </a:rPr>
              <a:t>detect allergen-specific </a:t>
            </a:r>
            <a:r>
              <a:rPr lang="en-US" sz="2800" dirty="0" err="1">
                <a:solidFill>
                  <a:srgbClr val="3495BA"/>
                </a:solidFill>
              </a:rPr>
              <a:t>IgE</a:t>
            </a:r>
            <a:r>
              <a:rPr lang="en-US" sz="2800" dirty="0">
                <a:solidFill>
                  <a:srgbClr val="3495BA"/>
                </a:solidFill>
              </a:rPr>
              <a:t> antibodies in the </a:t>
            </a:r>
            <a:r>
              <a:rPr lang="en-US" sz="2800" dirty="0" smtClean="0">
                <a:solidFill>
                  <a:srgbClr val="3495BA"/>
                </a:solidFill>
              </a:rPr>
              <a:t>serum </a:t>
            </a:r>
            <a:r>
              <a:rPr lang="en-US" sz="2800" dirty="0"/>
              <a:t>have limited utility in the diagnosis of allergic </a:t>
            </a:r>
            <a:r>
              <a:rPr lang="en-US" sz="2800" dirty="0" smtClean="0"/>
              <a:t>rhinitis.</a:t>
            </a:r>
            <a:endParaRPr lang="en-US" sz="2800" dirty="0"/>
          </a:p>
        </p:txBody>
      </p:sp>
    </p:spTree>
    <p:extLst>
      <p:ext uri="{BB962C8B-B14F-4D97-AF65-F5344CB8AC3E}">
        <p14:creationId xmlns:p14="http://schemas.microsoft.com/office/powerpoint/2010/main" val="2124563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Management</a:t>
            </a:r>
            <a:endParaRPr lang="en-US" dirty="0">
              <a:solidFill>
                <a:srgbClr val="606E92"/>
              </a:solidFill>
            </a:endParaRPr>
          </a:p>
        </p:txBody>
      </p:sp>
      <p:sp>
        <p:nvSpPr>
          <p:cNvPr id="3" name="Content Placeholder 2"/>
          <p:cNvSpPr>
            <a:spLocks noGrp="1"/>
          </p:cNvSpPr>
          <p:nvPr>
            <p:ph idx="1"/>
          </p:nvPr>
        </p:nvSpPr>
        <p:spPr>
          <a:xfrm>
            <a:off x="1024128" y="2084832"/>
            <a:ext cx="9720071" cy="4023360"/>
          </a:xfrm>
        </p:spPr>
        <p:txBody>
          <a:bodyPr>
            <a:normAutofit lnSpcReduction="10000"/>
          </a:bodyPr>
          <a:lstStyle/>
          <a:p>
            <a:pPr>
              <a:spcBef>
                <a:spcPts val="0"/>
              </a:spcBef>
              <a:spcAft>
                <a:spcPts val="0"/>
              </a:spcAft>
              <a:buFont typeface="Arial" charset="0"/>
              <a:buChar char="•"/>
            </a:pPr>
            <a:r>
              <a:rPr lang="en-US" sz="3200" dirty="0" smtClean="0"/>
              <a:t> Environmental </a:t>
            </a:r>
            <a:r>
              <a:rPr lang="en-US" sz="3200" dirty="0"/>
              <a:t>control measures and </a:t>
            </a:r>
            <a:r>
              <a:rPr lang="en-US" sz="3200" dirty="0">
                <a:solidFill>
                  <a:srgbClr val="FF0000"/>
                </a:solidFill>
              </a:rPr>
              <a:t>allergen avoidance</a:t>
            </a:r>
            <a:r>
              <a:rPr lang="en-US" sz="3200" dirty="0" smtClean="0"/>
              <a:t>.</a:t>
            </a:r>
          </a:p>
          <a:p>
            <a:pPr>
              <a:spcBef>
                <a:spcPts val="0"/>
              </a:spcBef>
              <a:spcAft>
                <a:spcPts val="0"/>
              </a:spcAft>
              <a:buFont typeface="Arial" charset="0"/>
              <a:buChar char="•"/>
            </a:pPr>
            <a:endParaRPr lang="en-US" sz="3200" dirty="0"/>
          </a:p>
          <a:p>
            <a:pPr>
              <a:spcBef>
                <a:spcPts val="0"/>
              </a:spcBef>
              <a:spcAft>
                <a:spcPts val="0"/>
              </a:spcAft>
              <a:buFont typeface="Arial" charset="0"/>
              <a:buChar char="•"/>
            </a:pPr>
            <a:r>
              <a:rPr lang="en-US" sz="3200" dirty="0" smtClean="0"/>
              <a:t> </a:t>
            </a:r>
            <a:r>
              <a:rPr lang="en-US" sz="3200" dirty="0" smtClean="0">
                <a:solidFill>
                  <a:srgbClr val="3495BA"/>
                </a:solidFill>
              </a:rPr>
              <a:t>Pharmacologic </a:t>
            </a:r>
            <a:r>
              <a:rPr lang="en-US" sz="3200" dirty="0">
                <a:solidFill>
                  <a:srgbClr val="3495BA"/>
                </a:solidFill>
              </a:rPr>
              <a:t>management</a:t>
            </a:r>
            <a:r>
              <a:rPr lang="en-US" sz="3200" dirty="0"/>
              <a:t>: Patients are often successfully treated with </a:t>
            </a:r>
            <a:r>
              <a:rPr lang="en-US" sz="3200" dirty="0">
                <a:solidFill>
                  <a:srgbClr val="3495BA"/>
                </a:solidFill>
              </a:rPr>
              <a:t>oral antihistamines</a:t>
            </a:r>
            <a:r>
              <a:rPr lang="en-US" sz="3200" dirty="0"/>
              <a:t>, </a:t>
            </a:r>
            <a:r>
              <a:rPr lang="en-US" sz="3200" dirty="0">
                <a:solidFill>
                  <a:srgbClr val="3495BA"/>
                </a:solidFill>
              </a:rPr>
              <a:t>decongestants</a:t>
            </a:r>
            <a:r>
              <a:rPr lang="en-US" sz="3200" dirty="0"/>
              <a:t>, or both</a:t>
            </a:r>
            <a:r>
              <a:rPr lang="en-US" sz="3200" dirty="0" smtClean="0"/>
              <a:t>.</a:t>
            </a:r>
          </a:p>
          <a:p>
            <a:pPr>
              <a:spcBef>
                <a:spcPts val="0"/>
              </a:spcBef>
              <a:spcAft>
                <a:spcPts val="0"/>
              </a:spcAft>
              <a:buFont typeface="Arial" charset="0"/>
              <a:buChar char="•"/>
            </a:pPr>
            <a:endParaRPr lang="en-US" sz="3200" dirty="0"/>
          </a:p>
          <a:p>
            <a:pPr>
              <a:spcBef>
                <a:spcPts val="0"/>
              </a:spcBef>
              <a:spcAft>
                <a:spcPts val="0"/>
              </a:spcAft>
              <a:buFont typeface="Arial" charset="0"/>
              <a:buChar char="•"/>
            </a:pPr>
            <a:r>
              <a:rPr lang="en-US" sz="3200" dirty="0" smtClean="0"/>
              <a:t> </a:t>
            </a:r>
            <a:r>
              <a:rPr lang="en-US" sz="3200" dirty="0" smtClean="0">
                <a:solidFill>
                  <a:srgbClr val="3495BA"/>
                </a:solidFill>
              </a:rPr>
              <a:t>Immunotherapy</a:t>
            </a:r>
            <a:r>
              <a:rPr lang="en-US" sz="3200" dirty="0"/>
              <a:t>: This treatment may be considered more strongly with </a:t>
            </a:r>
            <a:r>
              <a:rPr lang="en-US" sz="3200" dirty="0">
                <a:solidFill>
                  <a:srgbClr val="3495BA"/>
                </a:solidFill>
              </a:rPr>
              <a:t>severe disease </a:t>
            </a:r>
            <a:r>
              <a:rPr lang="en-US" sz="3200" dirty="0"/>
              <a:t>or </a:t>
            </a:r>
            <a:r>
              <a:rPr lang="en-US" sz="3200" dirty="0">
                <a:solidFill>
                  <a:srgbClr val="3495BA"/>
                </a:solidFill>
              </a:rPr>
              <a:t>poor response to other management options</a:t>
            </a:r>
            <a:r>
              <a:rPr lang="en-US" sz="3200" dirty="0" smtClean="0"/>
              <a:t>.</a:t>
            </a:r>
            <a:endParaRPr lang="ar-SA" sz="3200" dirty="0"/>
          </a:p>
        </p:txBody>
      </p:sp>
    </p:spTree>
    <p:extLst>
      <p:ext uri="{BB962C8B-B14F-4D97-AF65-F5344CB8AC3E}">
        <p14:creationId xmlns:p14="http://schemas.microsoft.com/office/powerpoint/2010/main" val="1545049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Complications</a:t>
            </a:r>
            <a:endParaRPr lang="en-US" dirty="0">
              <a:solidFill>
                <a:srgbClr val="606E92"/>
              </a:solidFill>
            </a:endParaRPr>
          </a:p>
        </p:txBody>
      </p:sp>
      <p:sp>
        <p:nvSpPr>
          <p:cNvPr id="3" name="Content Placeholder 2"/>
          <p:cNvSpPr>
            <a:spLocks noGrp="1"/>
          </p:cNvSpPr>
          <p:nvPr>
            <p:ph idx="1"/>
          </p:nvPr>
        </p:nvSpPr>
        <p:spPr>
          <a:xfrm>
            <a:off x="1024128" y="2084832"/>
            <a:ext cx="9720071" cy="4023360"/>
          </a:xfrm>
        </p:spPr>
        <p:txBody>
          <a:bodyPr/>
          <a:lstStyle/>
          <a:p>
            <a:pPr>
              <a:buFont typeface="Arial" charset="0"/>
              <a:buChar char="•"/>
            </a:pPr>
            <a:r>
              <a:rPr lang="en-US" sz="3200" dirty="0" smtClean="0"/>
              <a:t> Acute </a:t>
            </a:r>
            <a:r>
              <a:rPr lang="en-US" sz="3200" dirty="0"/>
              <a:t>or chronic sinusitis.</a:t>
            </a:r>
          </a:p>
          <a:p>
            <a:pPr>
              <a:buFont typeface="Arial" charset="0"/>
              <a:buChar char="•"/>
            </a:pPr>
            <a:r>
              <a:rPr lang="en-US" sz="3200" dirty="0" smtClean="0"/>
              <a:t> Otitis </a:t>
            </a:r>
            <a:r>
              <a:rPr lang="en-US" sz="3200" dirty="0"/>
              <a:t>media.</a:t>
            </a:r>
          </a:p>
          <a:p>
            <a:pPr>
              <a:buFont typeface="Arial" charset="0"/>
              <a:buChar char="•"/>
            </a:pPr>
            <a:r>
              <a:rPr lang="en-US" sz="3200" dirty="0" smtClean="0"/>
              <a:t> Sleep </a:t>
            </a:r>
            <a:r>
              <a:rPr lang="en-US" sz="3200" dirty="0"/>
              <a:t>disturbance or apnea.</a:t>
            </a:r>
          </a:p>
          <a:p>
            <a:pPr>
              <a:buFont typeface="Arial" charset="0"/>
              <a:buChar char="•"/>
            </a:pPr>
            <a:r>
              <a:rPr lang="en-US" sz="3200" dirty="0" smtClean="0"/>
              <a:t> Dental </a:t>
            </a:r>
            <a:r>
              <a:rPr lang="en-US" sz="3200" dirty="0"/>
              <a:t>problems : Caused by excessive breathing through the mouth.</a:t>
            </a:r>
          </a:p>
          <a:p>
            <a:pPr>
              <a:buFont typeface="Arial" charset="0"/>
              <a:buChar char="•"/>
            </a:pPr>
            <a:r>
              <a:rPr lang="en-US" sz="3200" dirty="0" smtClean="0"/>
              <a:t> Palatal </a:t>
            </a:r>
            <a:r>
              <a:rPr lang="en-US" sz="3200" dirty="0"/>
              <a:t>abnormalities</a:t>
            </a:r>
            <a:r>
              <a:rPr lang="en-US" sz="3200" dirty="0" smtClean="0"/>
              <a:t>.</a:t>
            </a:r>
            <a:endParaRPr lang="ar-SA" sz="3200" dirty="0"/>
          </a:p>
        </p:txBody>
      </p:sp>
    </p:spTree>
    <p:extLst>
      <p:ext uri="{BB962C8B-B14F-4D97-AF65-F5344CB8AC3E}">
        <p14:creationId xmlns:p14="http://schemas.microsoft.com/office/powerpoint/2010/main" val="1294758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2320" y="1751307"/>
            <a:ext cx="8387361" cy="4820888"/>
          </a:xfrm>
          <a:prstGeom prst="rect">
            <a:avLst/>
          </a:prstGeom>
          <a:ln>
            <a:noFill/>
          </a:ln>
          <a:effectLst>
            <a:softEdge rad="112500"/>
          </a:effectLst>
        </p:spPr>
      </p:pic>
      <p:sp>
        <p:nvSpPr>
          <p:cNvPr id="4" name="Title 1"/>
          <p:cNvSpPr>
            <a:spLocks noGrp="1"/>
          </p:cNvSpPr>
          <p:nvPr>
            <p:ph type="title"/>
          </p:nvPr>
        </p:nvSpPr>
        <p:spPr>
          <a:xfrm>
            <a:off x="1235964" y="585216"/>
            <a:ext cx="9720072" cy="1499616"/>
          </a:xfrm>
        </p:spPr>
        <p:txBody>
          <a:bodyPr anchor="ctr">
            <a:normAutofit/>
          </a:bodyPr>
          <a:lstStyle/>
          <a:p>
            <a:pPr algn="ctr"/>
            <a:r>
              <a:rPr lang="en-US" sz="7200" dirty="0">
                <a:solidFill>
                  <a:srgbClr val="3495BA"/>
                </a:solidFill>
              </a:rPr>
              <a:t>Otitis Media </a:t>
            </a:r>
          </a:p>
        </p:txBody>
      </p:sp>
    </p:spTree>
    <p:extLst>
      <p:ext uri="{BB962C8B-B14F-4D97-AF65-F5344CB8AC3E}">
        <p14:creationId xmlns:p14="http://schemas.microsoft.com/office/powerpoint/2010/main" val="49211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364308" cy="4023360"/>
          </a:xfrm>
        </p:spPr>
        <p:txBody>
          <a:bodyPr>
            <a:normAutofit/>
          </a:bodyPr>
          <a:lstStyle/>
          <a:p>
            <a:r>
              <a:rPr lang="en-US" sz="4000" dirty="0" smtClean="0">
                <a:solidFill>
                  <a:schemeClr val="tx2"/>
                </a:solidFill>
              </a:rPr>
              <a:t>Q.2: </a:t>
            </a:r>
            <a:r>
              <a:rPr lang="en-US" sz="4000" dirty="0">
                <a:solidFill>
                  <a:schemeClr val="tx2"/>
                </a:solidFill>
              </a:rPr>
              <a:t>The duration of symptoms in subacute sinusitis is </a:t>
            </a:r>
            <a:r>
              <a:rPr lang="en-US" sz="4000" dirty="0" smtClean="0">
                <a:solidFill>
                  <a:schemeClr val="tx2"/>
                </a:solidFill>
              </a:rPr>
              <a:t>?</a:t>
            </a:r>
            <a:r>
              <a:rPr lang="en-US" sz="4000" b="1" dirty="0">
                <a:solidFill>
                  <a:schemeClr val="tx2"/>
                </a:solidFill>
              </a:rPr>
              <a:t>	</a:t>
            </a:r>
          </a:p>
          <a:p>
            <a:pPr lvl="1"/>
            <a:r>
              <a:rPr lang="en-US" sz="3200" dirty="0" smtClean="0">
                <a:solidFill>
                  <a:schemeClr val="tx2"/>
                </a:solidFill>
              </a:rPr>
              <a:t> A</a:t>
            </a:r>
            <a:r>
              <a:rPr lang="en-US" sz="3200" dirty="0">
                <a:solidFill>
                  <a:schemeClr val="tx2"/>
                </a:solidFill>
              </a:rPr>
              <a:t>. Less than 4 weeks.</a:t>
            </a:r>
          </a:p>
          <a:p>
            <a:pPr lvl="1"/>
            <a:r>
              <a:rPr lang="en-US" sz="3200" dirty="0" smtClean="0">
                <a:solidFill>
                  <a:schemeClr val="tx2"/>
                </a:solidFill>
              </a:rPr>
              <a:t> B</a:t>
            </a:r>
            <a:r>
              <a:rPr lang="en-US" sz="3200" dirty="0">
                <a:solidFill>
                  <a:schemeClr val="tx2"/>
                </a:solidFill>
              </a:rPr>
              <a:t>. Between 3 and 4 weeks.</a:t>
            </a:r>
          </a:p>
          <a:p>
            <a:pPr lvl="1"/>
            <a:r>
              <a:rPr lang="en-US" sz="3200" dirty="0" smtClean="0">
                <a:solidFill>
                  <a:schemeClr val="tx2"/>
                </a:solidFill>
              </a:rPr>
              <a:t> C</a:t>
            </a:r>
            <a:r>
              <a:rPr lang="en-US" sz="3200" dirty="0">
                <a:solidFill>
                  <a:schemeClr val="tx2"/>
                </a:solidFill>
              </a:rPr>
              <a:t>. Between 4 weeks and 3 months.</a:t>
            </a:r>
          </a:p>
          <a:p>
            <a:pPr lvl="1"/>
            <a:r>
              <a:rPr lang="en-US" sz="3200" dirty="0" smtClean="0">
                <a:solidFill>
                  <a:schemeClr val="tx2"/>
                </a:solidFill>
              </a:rPr>
              <a:t> D. </a:t>
            </a:r>
            <a:r>
              <a:rPr lang="en-US" sz="3200" dirty="0">
                <a:solidFill>
                  <a:schemeClr val="tx2"/>
                </a:solidFill>
              </a:rPr>
              <a:t>Between 5 weeks and 5 months.</a:t>
            </a:r>
          </a:p>
          <a:p>
            <a:pPr lvl="1"/>
            <a:endParaRPr lang="en-US" sz="2000" dirty="0">
              <a:solidFill>
                <a:schemeClr val="tx2"/>
              </a:solidFill>
            </a:endParaRPr>
          </a:p>
          <a:p>
            <a:endParaRPr lang="en-US" sz="2400" dirty="0">
              <a:solidFill>
                <a:schemeClr val="tx2"/>
              </a:solidFill>
            </a:endParaRP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130660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Anatomy Of The Middle Ear </a:t>
            </a:r>
          </a:p>
        </p:txBody>
      </p:sp>
      <p:sp>
        <p:nvSpPr>
          <p:cNvPr id="3" name="Content Placeholder 2"/>
          <p:cNvSpPr>
            <a:spLocks noGrp="1"/>
          </p:cNvSpPr>
          <p:nvPr>
            <p:ph idx="1"/>
          </p:nvPr>
        </p:nvSpPr>
        <p:spPr>
          <a:xfrm>
            <a:off x="898902" y="1826465"/>
            <a:ext cx="6195734" cy="4915298"/>
          </a:xfrm>
        </p:spPr>
        <p:txBody>
          <a:bodyPr>
            <a:noAutofit/>
          </a:bodyPr>
          <a:lstStyle/>
          <a:p>
            <a:pPr algn="just">
              <a:buFont typeface="Arial" charset="0"/>
              <a:buChar char="•"/>
            </a:pPr>
            <a:r>
              <a:rPr lang="en-US" sz="2600" dirty="0" smtClean="0"/>
              <a:t> Largely formed by the tympanic membrane laterally.</a:t>
            </a:r>
            <a:endParaRPr lang="en-US" sz="2600" dirty="0" smtClean="0">
              <a:solidFill>
                <a:schemeClr val="accent1"/>
              </a:solidFill>
            </a:endParaRPr>
          </a:p>
          <a:p>
            <a:pPr algn="just">
              <a:buFont typeface="Arial" charset="0"/>
              <a:buChar char="•"/>
            </a:pPr>
            <a:r>
              <a:rPr lang="en-US" sz="2600" dirty="0" smtClean="0"/>
              <a:t> Consist of: auditory </a:t>
            </a:r>
            <a:r>
              <a:rPr lang="en-US" sz="2600" dirty="0" err="1" smtClean="0"/>
              <a:t>ossicles</a:t>
            </a:r>
            <a:r>
              <a:rPr lang="en-US" sz="2600" dirty="0" smtClean="0"/>
              <a:t> : </a:t>
            </a:r>
            <a:r>
              <a:rPr lang="en-US" sz="2600" dirty="0" smtClean="0">
                <a:solidFill>
                  <a:srgbClr val="3495BA"/>
                </a:solidFill>
              </a:rPr>
              <a:t>malleus, incus, and  stapes.</a:t>
            </a:r>
          </a:p>
          <a:p>
            <a:pPr algn="just">
              <a:buFont typeface="Arial" charset="0"/>
              <a:buChar char="•"/>
              <a:defRPr/>
            </a:pPr>
            <a:r>
              <a:rPr lang="en-US" sz="2600" dirty="0" smtClean="0"/>
              <a:t> They transmit sound waves from tympanic membrane to the perilymph of the internal ear.</a:t>
            </a:r>
          </a:p>
          <a:p>
            <a:pPr algn="just">
              <a:buFont typeface="Arial" charset="0"/>
              <a:buChar char="•"/>
            </a:pPr>
            <a:r>
              <a:rPr lang="en-US" sz="2600" dirty="0" smtClean="0"/>
              <a:t> Eustachian tube  runs through the middle ear originally from the nose  to ventilate the middle ear space, ensuring that its pressure remains at near normal environmental air pressure.</a:t>
            </a:r>
            <a:endParaRPr lang="en-US" sz="26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636" y="1568099"/>
            <a:ext cx="5097364" cy="5056825"/>
          </a:xfrm>
          <a:prstGeom prst="rect">
            <a:avLst/>
          </a:prstGeom>
        </p:spPr>
      </p:pic>
    </p:spTree>
    <p:extLst>
      <p:ext uri="{BB962C8B-B14F-4D97-AF65-F5344CB8AC3E}">
        <p14:creationId xmlns:p14="http://schemas.microsoft.com/office/powerpoint/2010/main" val="840012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Otitis Media </a:t>
            </a:r>
          </a:p>
        </p:txBody>
      </p:sp>
      <p:sp>
        <p:nvSpPr>
          <p:cNvPr id="3" name="Content Placeholder 2"/>
          <p:cNvSpPr>
            <a:spLocks noGrp="1"/>
          </p:cNvSpPr>
          <p:nvPr>
            <p:ph idx="1"/>
          </p:nvPr>
        </p:nvSpPr>
        <p:spPr/>
        <p:txBody>
          <a:bodyPr>
            <a:normAutofit/>
          </a:bodyPr>
          <a:lstStyle/>
          <a:p>
            <a:pPr marL="0" indent="0">
              <a:buNone/>
            </a:pPr>
            <a:r>
              <a:rPr lang="en-US" sz="4000" b="1" dirty="0" smtClean="0">
                <a:solidFill>
                  <a:srgbClr val="747472"/>
                </a:solidFill>
              </a:rPr>
              <a:t>Definition: </a:t>
            </a:r>
            <a:r>
              <a:rPr lang="en-US" sz="4000" dirty="0">
                <a:solidFill>
                  <a:srgbClr val="454545"/>
                </a:solidFill>
              </a:rPr>
              <a:t>Otitis media is an infection of the middle ear that causes inflammation (redness and swelling) and a build-up of fluid behind the eardrum</a:t>
            </a:r>
            <a:r>
              <a:rPr lang="en-US" sz="4000" dirty="0" smtClean="0">
                <a:solidFill>
                  <a:srgbClr val="454545"/>
                </a:solidFill>
              </a:rPr>
              <a:t>.</a:t>
            </a:r>
            <a:endParaRPr lang="en-US" sz="4000" dirty="0">
              <a:solidFill>
                <a:srgbClr val="454545"/>
              </a:solidFill>
            </a:endParaRPr>
          </a:p>
        </p:txBody>
      </p:sp>
    </p:spTree>
    <p:extLst>
      <p:ext uri="{BB962C8B-B14F-4D97-AF65-F5344CB8AC3E}">
        <p14:creationId xmlns:p14="http://schemas.microsoft.com/office/powerpoint/2010/main" val="246277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Classification of Otitis Media </a:t>
            </a:r>
          </a:p>
        </p:txBody>
      </p:sp>
      <p:sp>
        <p:nvSpPr>
          <p:cNvPr id="3" name="Content Placeholder 2"/>
          <p:cNvSpPr>
            <a:spLocks noGrp="1"/>
          </p:cNvSpPr>
          <p:nvPr>
            <p:ph idx="1"/>
          </p:nvPr>
        </p:nvSpPr>
        <p:spPr>
          <a:xfrm>
            <a:off x="1024128" y="2084832"/>
            <a:ext cx="9720071" cy="4023360"/>
          </a:xfrm>
        </p:spPr>
        <p:txBody>
          <a:bodyPr>
            <a:noAutofit/>
          </a:bodyPr>
          <a:lstStyle/>
          <a:p>
            <a:pPr>
              <a:lnSpc>
                <a:spcPct val="150000"/>
              </a:lnSpc>
              <a:buFont typeface="Arial" charset="0"/>
              <a:buChar char="•"/>
            </a:pPr>
            <a:r>
              <a:rPr lang="en-US" sz="3200" dirty="0" smtClean="0"/>
              <a:t> Acute Otitis Media (AOM).</a:t>
            </a:r>
          </a:p>
          <a:p>
            <a:pPr>
              <a:lnSpc>
                <a:spcPct val="150000"/>
              </a:lnSpc>
              <a:buFont typeface="Arial" charset="0"/>
              <a:buChar char="•"/>
            </a:pPr>
            <a:r>
              <a:rPr lang="en-US" sz="3200" dirty="0" smtClean="0"/>
              <a:t> Otitis Media With Effusion.</a:t>
            </a:r>
          </a:p>
          <a:p>
            <a:pPr>
              <a:lnSpc>
                <a:spcPct val="150000"/>
              </a:lnSpc>
              <a:buFont typeface="Arial" charset="0"/>
              <a:buChar char="•"/>
            </a:pPr>
            <a:r>
              <a:rPr lang="en-US" sz="3200" dirty="0" smtClean="0"/>
              <a:t>Chronic Otitis Media.</a:t>
            </a:r>
            <a:endParaRPr lang="en-US" sz="3200" dirty="0"/>
          </a:p>
        </p:txBody>
      </p:sp>
    </p:spTree>
    <p:extLst>
      <p:ext uri="{BB962C8B-B14F-4D97-AF65-F5344CB8AC3E}">
        <p14:creationId xmlns:p14="http://schemas.microsoft.com/office/powerpoint/2010/main" val="744699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606E92"/>
                </a:solidFill>
              </a:rPr>
              <a:t>Etiology</a:t>
            </a:r>
            <a:endParaRPr lang="en-US" sz="5400" dirty="0">
              <a:solidFill>
                <a:srgbClr val="606E92"/>
              </a:solidFill>
            </a:endParaRPr>
          </a:p>
        </p:txBody>
      </p:sp>
      <p:sp>
        <p:nvSpPr>
          <p:cNvPr id="3" name="Content Placeholder 2"/>
          <p:cNvSpPr>
            <a:spLocks noGrp="1"/>
          </p:cNvSpPr>
          <p:nvPr>
            <p:ph idx="1"/>
          </p:nvPr>
        </p:nvSpPr>
        <p:spPr>
          <a:xfrm>
            <a:off x="909829" y="2084830"/>
            <a:ext cx="5213385" cy="3189299"/>
          </a:xfrm>
        </p:spPr>
        <p:txBody>
          <a:bodyPr numCol="1" anchor="t">
            <a:normAutofit/>
          </a:bodyPr>
          <a:lstStyle/>
          <a:p>
            <a:pPr marL="285750" indent="-285750">
              <a:buFont typeface="Arial" charset="0"/>
              <a:buChar char="•"/>
            </a:pPr>
            <a:r>
              <a:rPr lang="en-US" sz="3200" dirty="0" smtClean="0">
                <a:solidFill>
                  <a:srgbClr val="3495BA"/>
                </a:solidFill>
              </a:rPr>
              <a:t>Bacteria:</a:t>
            </a:r>
          </a:p>
          <a:p>
            <a:pPr marL="342900" indent="-342900">
              <a:buFont typeface="+mj-lt"/>
              <a:buAutoNum type="arabicPeriod"/>
            </a:pPr>
            <a:r>
              <a:rPr lang="en-US" sz="2400" dirty="0" smtClean="0">
                <a:solidFill>
                  <a:srgbClr val="FF0000"/>
                </a:solidFill>
              </a:rPr>
              <a:t>Streptococcus Pneumoniae.</a:t>
            </a:r>
          </a:p>
          <a:p>
            <a:pPr marL="342900" indent="-342900">
              <a:buFont typeface="+mj-lt"/>
              <a:buAutoNum type="arabicPeriod"/>
            </a:pPr>
            <a:r>
              <a:rPr lang="en-US" sz="2400" dirty="0" smtClean="0">
                <a:solidFill>
                  <a:srgbClr val="FF0000"/>
                </a:solidFill>
              </a:rPr>
              <a:t>Non-</a:t>
            </a:r>
            <a:r>
              <a:rPr lang="en-US" sz="2400" dirty="0" err="1" smtClean="0">
                <a:solidFill>
                  <a:srgbClr val="FF0000"/>
                </a:solidFill>
              </a:rPr>
              <a:t>typable</a:t>
            </a:r>
            <a:r>
              <a:rPr lang="en-US" sz="2400" dirty="0" smtClean="0">
                <a:solidFill>
                  <a:srgbClr val="FF0000"/>
                </a:solidFill>
              </a:rPr>
              <a:t> </a:t>
            </a:r>
            <a:r>
              <a:rPr lang="en-US" sz="2400" dirty="0" err="1" smtClean="0">
                <a:solidFill>
                  <a:srgbClr val="FF0000"/>
                </a:solidFill>
              </a:rPr>
              <a:t>Haemophilus</a:t>
            </a:r>
            <a:r>
              <a:rPr lang="en-US" sz="2400" dirty="0" smtClean="0">
                <a:solidFill>
                  <a:srgbClr val="FF0000"/>
                </a:solidFill>
              </a:rPr>
              <a:t> </a:t>
            </a:r>
            <a:r>
              <a:rPr lang="en-US" sz="2400" dirty="0" err="1" smtClean="0">
                <a:solidFill>
                  <a:srgbClr val="FF0000"/>
                </a:solidFill>
              </a:rPr>
              <a:t>Influenzae</a:t>
            </a:r>
            <a:r>
              <a:rPr lang="en-US" sz="2400" dirty="0" smtClean="0">
                <a:solidFill>
                  <a:srgbClr val="FF0000"/>
                </a:solidFill>
              </a:rPr>
              <a:t>.</a:t>
            </a:r>
          </a:p>
          <a:p>
            <a:pPr marL="342900" indent="-342900">
              <a:buFont typeface="+mj-lt"/>
              <a:buAutoNum type="arabicPeriod"/>
            </a:pPr>
            <a:r>
              <a:rPr lang="en-US" sz="2400" dirty="0" smtClean="0"/>
              <a:t>Group A Beta-hemolytic Streptococcus.</a:t>
            </a:r>
          </a:p>
          <a:p>
            <a:pPr marL="342900" indent="-342900">
              <a:buFont typeface="+mj-lt"/>
              <a:buAutoNum type="arabicPeriod"/>
            </a:pPr>
            <a:r>
              <a:rPr lang="en-US" sz="2400" dirty="0" smtClean="0"/>
              <a:t>Staphylococcus Aureus.</a:t>
            </a:r>
          </a:p>
          <a:p>
            <a:pPr marL="342900" indent="-342900">
              <a:buFont typeface="+mj-lt"/>
              <a:buAutoNum type="arabicPeriod"/>
            </a:pPr>
            <a:r>
              <a:rPr lang="en-US" sz="2400" dirty="0" smtClean="0"/>
              <a:t>Moraxella </a:t>
            </a:r>
            <a:r>
              <a:rPr lang="en-US" sz="2400" dirty="0" err="1" smtClean="0"/>
              <a:t>Catarrhalis</a:t>
            </a:r>
            <a:r>
              <a:rPr lang="en-US" sz="2400" dirty="0" smtClean="0"/>
              <a:t>.</a:t>
            </a:r>
            <a:endParaRPr lang="ar-SA" sz="2400" dirty="0" smtClean="0"/>
          </a:p>
          <a:p>
            <a:pPr marL="0" indent="0">
              <a:buNone/>
            </a:pPr>
            <a:endParaRPr lang="en-US" sz="100" dirty="0" smtClean="0">
              <a:solidFill>
                <a:srgbClr val="FF0000"/>
              </a:solidFill>
            </a:endParaRPr>
          </a:p>
        </p:txBody>
      </p:sp>
      <p:sp>
        <p:nvSpPr>
          <p:cNvPr id="6" name="Rectangle 5"/>
          <p:cNvSpPr/>
          <p:nvPr/>
        </p:nvSpPr>
        <p:spPr>
          <a:xfrm>
            <a:off x="6564086" y="2079603"/>
            <a:ext cx="5176156" cy="4278094"/>
          </a:xfrm>
          <a:prstGeom prst="rect">
            <a:avLst/>
          </a:prstGeom>
        </p:spPr>
        <p:txBody>
          <a:bodyPr wrap="square">
            <a:spAutoFit/>
          </a:bodyPr>
          <a:lstStyle/>
          <a:p>
            <a:pPr marL="285750" indent="-285750">
              <a:buFont typeface="Arial" charset="0"/>
              <a:buChar char="•"/>
            </a:pPr>
            <a:r>
              <a:rPr lang="en-US" sz="3200" dirty="0" smtClean="0">
                <a:solidFill>
                  <a:srgbClr val="3495BA"/>
                </a:solidFill>
              </a:rPr>
              <a:t>Viruses: </a:t>
            </a:r>
          </a:p>
          <a:p>
            <a:pPr marL="342900" indent="-342900">
              <a:buClr>
                <a:srgbClr val="3495BA"/>
              </a:buClr>
              <a:buFont typeface="+mj-lt"/>
              <a:buAutoNum type="arabicPeriod"/>
            </a:pPr>
            <a:r>
              <a:rPr lang="en-US" sz="2400" dirty="0" smtClean="0">
                <a:solidFill>
                  <a:srgbClr val="FF0000"/>
                </a:solidFill>
              </a:rPr>
              <a:t>Respiratory Syncytial Virus.</a:t>
            </a:r>
            <a:endParaRPr lang="ar-SA" sz="2400" dirty="0" smtClean="0">
              <a:solidFill>
                <a:srgbClr val="FF0000"/>
              </a:solidFill>
            </a:endParaRPr>
          </a:p>
          <a:p>
            <a:pPr marL="342900" indent="-342900">
              <a:buClr>
                <a:srgbClr val="3495BA"/>
              </a:buClr>
              <a:buFont typeface="+mj-lt"/>
              <a:buAutoNum type="arabicPeriod"/>
            </a:pPr>
            <a:r>
              <a:rPr lang="en-US" sz="2400" dirty="0" smtClean="0">
                <a:solidFill>
                  <a:srgbClr val="FF0000"/>
                </a:solidFill>
              </a:rPr>
              <a:t>Influenza Viruses</a:t>
            </a:r>
            <a:r>
              <a:rPr lang="ar-SA" sz="2400" dirty="0" smtClean="0">
                <a:solidFill>
                  <a:srgbClr val="FF0000"/>
                </a:solidFill>
              </a:rPr>
              <a:t>.</a:t>
            </a:r>
          </a:p>
          <a:p>
            <a:pPr marL="342900" indent="-342900">
              <a:buClr>
                <a:srgbClr val="3495BA"/>
              </a:buClr>
              <a:buFont typeface="+mj-lt"/>
              <a:buAutoNum type="arabicPeriod"/>
            </a:pPr>
            <a:r>
              <a:rPr lang="en-US" sz="2400" dirty="0" smtClean="0">
                <a:solidFill>
                  <a:srgbClr val="FF0000"/>
                </a:solidFill>
              </a:rPr>
              <a:t>Rhinoviruses</a:t>
            </a:r>
            <a:r>
              <a:rPr lang="ar-SA" sz="2400" dirty="0" smtClean="0"/>
              <a:t>.</a:t>
            </a:r>
          </a:p>
          <a:p>
            <a:endParaRPr lang="en-US" sz="800" dirty="0" smtClean="0"/>
          </a:p>
          <a:p>
            <a:pPr>
              <a:buFont typeface="Arial" charset="0"/>
              <a:buChar char="•"/>
            </a:pPr>
            <a:r>
              <a:rPr lang="ar-SA" sz="3200" dirty="0" smtClean="0">
                <a:solidFill>
                  <a:srgbClr val="3495BA"/>
                </a:solidFill>
              </a:rPr>
              <a:t> </a:t>
            </a:r>
            <a:r>
              <a:rPr lang="en-US" sz="3200" dirty="0" smtClean="0">
                <a:solidFill>
                  <a:srgbClr val="3495BA"/>
                </a:solidFill>
              </a:rPr>
              <a:t>Uncommon Causes Of AOM Include: </a:t>
            </a:r>
          </a:p>
          <a:p>
            <a:pPr marL="342900" indent="-342900">
              <a:buClr>
                <a:srgbClr val="3495BA"/>
              </a:buClr>
              <a:buFont typeface="+mj-lt"/>
              <a:buAutoNum type="arabicPeriod"/>
            </a:pPr>
            <a:r>
              <a:rPr lang="en-US" sz="2400" dirty="0" smtClean="0"/>
              <a:t>Chlamydia Trachomatis.</a:t>
            </a:r>
            <a:endParaRPr lang="ro-RO" sz="2400" dirty="0" smtClean="0"/>
          </a:p>
          <a:p>
            <a:pPr marL="342900" indent="-342900">
              <a:buClr>
                <a:srgbClr val="3495BA"/>
              </a:buClr>
              <a:buFont typeface="+mj-lt"/>
              <a:buAutoNum type="arabicPeriod"/>
            </a:pPr>
            <a:r>
              <a:rPr lang="ro-RO" sz="2400" dirty="0" err="1" smtClean="0"/>
              <a:t>Diphtheritic</a:t>
            </a:r>
            <a:r>
              <a:rPr lang="ro-RO" sz="2400" dirty="0" smtClean="0"/>
              <a:t> </a:t>
            </a:r>
            <a:r>
              <a:rPr lang="ro-RO" sz="2400" dirty="0" err="1" smtClean="0"/>
              <a:t>Otitis</a:t>
            </a:r>
            <a:r>
              <a:rPr lang="ro-RO" sz="2400" dirty="0" smtClean="0"/>
              <a:t>.</a:t>
            </a:r>
          </a:p>
          <a:p>
            <a:pPr marL="342900" indent="-342900">
              <a:buClr>
                <a:srgbClr val="3495BA"/>
              </a:buClr>
              <a:buFont typeface="+mj-lt"/>
              <a:buAutoNum type="arabicPeriod"/>
            </a:pPr>
            <a:r>
              <a:rPr lang="ro-RO" sz="2400" dirty="0" err="1" smtClean="0"/>
              <a:t>Tuberculous</a:t>
            </a:r>
            <a:r>
              <a:rPr lang="ro-RO" sz="2400" dirty="0" smtClean="0"/>
              <a:t> </a:t>
            </a:r>
            <a:r>
              <a:rPr lang="ro-RO" sz="2400" dirty="0" err="1" smtClean="0"/>
              <a:t>Otitis</a:t>
            </a:r>
            <a:r>
              <a:rPr lang="ro-RO" sz="2400" dirty="0" smtClean="0"/>
              <a:t>.</a:t>
            </a:r>
          </a:p>
          <a:p>
            <a:pPr marL="342900" indent="-342900">
              <a:buClr>
                <a:srgbClr val="3495BA"/>
              </a:buClr>
              <a:buFont typeface="+mj-lt"/>
              <a:buAutoNum type="arabicPeriod"/>
            </a:pPr>
            <a:r>
              <a:rPr lang="ro-RO" sz="2400" dirty="0" err="1" smtClean="0"/>
              <a:t>Otogenous</a:t>
            </a:r>
            <a:r>
              <a:rPr lang="ro-RO" sz="2400" dirty="0" smtClean="0"/>
              <a:t> </a:t>
            </a:r>
            <a:r>
              <a:rPr lang="ro-RO" sz="2400" dirty="0" err="1" smtClean="0"/>
              <a:t>Tetanu</a:t>
            </a:r>
            <a:r>
              <a:rPr lang="ro-RO" sz="2400" dirty="0" smtClean="0"/>
              <a:t>.</a:t>
            </a:r>
            <a:endParaRPr lang="ar-SA" sz="2400" dirty="0" smtClean="0"/>
          </a:p>
        </p:txBody>
      </p:sp>
    </p:spTree>
    <p:extLst>
      <p:ext uri="{BB962C8B-B14F-4D97-AF65-F5344CB8AC3E}">
        <p14:creationId xmlns:p14="http://schemas.microsoft.com/office/powerpoint/2010/main" val="321811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5400" dirty="0">
                <a:solidFill>
                  <a:srgbClr val="606E92"/>
                </a:solidFill>
              </a:rPr>
              <a:t>Pathophysiology</a:t>
            </a:r>
          </a:p>
        </p:txBody>
      </p:sp>
      <p:sp>
        <p:nvSpPr>
          <p:cNvPr id="3" name="Content Placeholder 2"/>
          <p:cNvSpPr>
            <a:spLocks noGrp="1"/>
          </p:cNvSpPr>
          <p:nvPr>
            <p:ph idx="1"/>
          </p:nvPr>
        </p:nvSpPr>
        <p:spPr>
          <a:xfrm>
            <a:off x="884643" y="1530416"/>
            <a:ext cx="7282964" cy="3649542"/>
          </a:xfrm>
        </p:spPr>
        <p:txBody>
          <a:bodyPr>
            <a:noAutofit/>
          </a:bodyPr>
          <a:lstStyle/>
          <a:p>
            <a:pPr marL="514350" indent="-514350" algn="just">
              <a:lnSpc>
                <a:spcPct val="100000"/>
              </a:lnSpc>
              <a:spcBef>
                <a:spcPts val="0"/>
              </a:spcBef>
              <a:spcAft>
                <a:spcPts val="0"/>
              </a:spcAft>
              <a:buFont typeface="+mj-lt"/>
              <a:buAutoNum type="arabicPeriod"/>
            </a:pPr>
            <a:r>
              <a:rPr lang="en-US" sz="2400" dirty="0" smtClean="0"/>
              <a:t>Under normal conditions the the </a:t>
            </a:r>
            <a:r>
              <a:rPr lang="en-US" sz="2400" dirty="0" err="1" smtClean="0"/>
              <a:t>mucociliary</a:t>
            </a:r>
            <a:r>
              <a:rPr lang="en-US" sz="2400" dirty="0" smtClean="0"/>
              <a:t> action of </a:t>
            </a:r>
            <a:r>
              <a:rPr lang="en-US" sz="2400" dirty="0" err="1" smtClean="0"/>
              <a:t>eustachian</a:t>
            </a:r>
            <a:r>
              <a:rPr lang="en-US" sz="2400" dirty="0" smtClean="0"/>
              <a:t> tube is to </a:t>
            </a:r>
            <a:r>
              <a:rPr lang="en-US" sz="2400" dirty="0" smtClean="0">
                <a:solidFill>
                  <a:srgbClr val="FF0000"/>
                </a:solidFill>
              </a:rPr>
              <a:t>drain </a:t>
            </a:r>
            <a:r>
              <a:rPr lang="en-US" sz="2400" dirty="0">
                <a:solidFill>
                  <a:srgbClr val="FF0000"/>
                </a:solidFill>
              </a:rPr>
              <a:t>any accumulated secretions, infection, or debris </a:t>
            </a:r>
            <a:r>
              <a:rPr lang="en-US" sz="2400" dirty="0"/>
              <a:t>from the middle ear space</a:t>
            </a:r>
            <a:r>
              <a:rPr lang="en-US" sz="2400" dirty="0" smtClean="0"/>
              <a:t>r.</a:t>
            </a:r>
          </a:p>
          <a:p>
            <a:pPr marL="514350" indent="-514350" algn="just">
              <a:lnSpc>
                <a:spcPct val="100000"/>
              </a:lnSpc>
              <a:spcBef>
                <a:spcPts val="0"/>
              </a:spcBef>
              <a:spcAft>
                <a:spcPts val="0"/>
              </a:spcAft>
              <a:buFont typeface="+mj-lt"/>
              <a:buAutoNum type="arabicPeriod"/>
            </a:pPr>
            <a:endParaRPr lang="en-US" sz="800" dirty="0" smtClean="0"/>
          </a:p>
          <a:p>
            <a:pPr marL="514350" indent="-514350" algn="just">
              <a:lnSpc>
                <a:spcPct val="100000"/>
              </a:lnSpc>
              <a:spcBef>
                <a:spcPts val="0"/>
              </a:spcBef>
              <a:spcAft>
                <a:spcPts val="0"/>
              </a:spcAft>
              <a:buFont typeface="+mj-lt"/>
              <a:buAutoNum type="arabicPeriod"/>
            </a:pPr>
            <a:r>
              <a:rPr lang="en-US" sz="2400" dirty="0" smtClean="0"/>
              <a:t>Upper respiratory viruses can infect the middle ear and can impair this process. </a:t>
            </a:r>
          </a:p>
          <a:p>
            <a:pPr marL="514350" indent="-514350" algn="just">
              <a:lnSpc>
                <a:spcPct val="100000"/>
              </a:lnSpc>
              <a:spcBef>
                <a:spcPts val="0"/>
              </a:spcBef>
              <a:spcAft>
                <a:spcPts val="0"/>
              </a:spcAft>
              <a:buFont typeface="+mj-lt"/>
              <a:buAutoNum type="arabicPeriod"/>
            </a:pPr>
            <a:endParaRPr lang="en-US" sz="800" dirty="0" smtClean="0"/>
          </a:p>
          <a:p>
            <a:pPr marL="514350" indent="-514350" algn="just">
              <a:lnSpc>
                <a:spcPct val="100000"/>
              </a:lnSpc>
              <a:spcBef>
                <a:spcPts val="0"/>
              </a:spcBef>
              <a:spcAft>
                <a:spcPts val="0"/>
              </a:spcAft>
              <a:buClr>
                <a:srgbClr val="3495BA"/>
              </a:buClr>
              <a:buFont typeface="+mj-lt"/>
              <a:buAutoNum type="arabicPeriod" startAt="3"/>
            </a:pPr>
            <a:r>
              <a:rPr lang="en-US" sz="2400" dirty="0"/>
              <a:t>Virus can cause an inflammation of the nasal passages </a:t>
            </a:r>
            <a:r>
              <a:rPr lang="en-US" sz="2400" dirty="0" smtClean="0"/>
              <a:t>and </a:t>
            </a:r>
            <a:r>
              <a:rPr lang="en-US" sz="2400" dirty="0" err="1" smtClean="0"/>
              <a:t>eustachian</a:t>
            </a:r>
            <a:r>
              <a:rPr lang="en-US" sz="2400" dirty="0" smtClean="0"/>
              <a:t> </a:t>
            </a:r>
            <a:r>
              <a:rPr lang="en-US" sz="2400" dirty="0"/>
              <a:t>tube, which disrupts the normal </a:t>
            </a:r>
            <a:r>
              <a:rPr lang="en-US" sz="2400" dirty="0" err="1"/>
              <a:t>mucociliary</a:t>
            </a:r>
            <a:r>
              <a:rPr lang="en-US" sz="2400" dirty="0"/>
              <a:t> clearance .</a:t>
            </a:r>
          </a:p>
          <a:p>
            <a:pPr marL="514350" indent="-514350" algn="just">
              <a:lnSpc>
                <a:spcPct val="100000"/>
              </a:lnSpc>
              <a:spcBef>
                <a:spcPts val="0"/>
              </a:spcBef>
              <a:spcAft>
                <a:spcPts val="0"/>
              </a:spcAft>
              <a:buClr>
                <a:srgbClr val="3495BA"/>
              </a:buClr>
              <a:buFont typeface="+mj-lt"/>
              <a:buAutoNum type="arabicPeriod" startAt="3"/>
            </a:pPr>
            <a:endParaRPr lang="en-US" sz="800" dirty="0"/>
          </a:p>
        </p:txBody>
      </p:sp>
      <p:sp>
        <p:nvSpPr>
          <p:cNvPr id="8" name="TextBox 7"/>
          <p:cNvSpPr txBox="1"/>
          <p:nvPr/>
        </p:nvSpPr>
        <p:spPr>
          <a:xfrm>
            <a:off x="884643" y="5080297"/>
            <a:ext cx="10909567" cy="1692771"/>
          </a:xfrm>
          <a:prstGeom prst="rect">
            <a:avLst/>
          </a:prstGeom>
          <a:noFill/>
        </p:spPr>
        <p:txBody>
          <a:bodyPr wrap="square" rtlCol="0">
            <a:spAutoFit/>
          </a:bodyPr>
          <a:lstStyle/>
          <a:p>
            <a:pPr marL="514350" indent="-514350" algn="just">
              <a:lnSpc>
                <a:spcPct val="100000"/>
              </a:lnSpc>
              <a:spcBef>
                <a:spcPts val="0"/>
              </a:spcBef>
              <a:spcAft>
                <a:spcPts val="0"/>
              </a:spcAft>
              <a:buClr>
                <a:srgbClr val="3495BA"/>
              </a:buClr>
              <a:buFont typeface="+mj-lt"/>
              <a:buAutoNum type="arabicPeriod" startAt="4"/>
            </a:pPr>
            <a:r>
              <a:rPr lang="en-US" sz="2400" dirty="0" smtClean="0"/>
              <a:t>A middle ear </a:t>
            </a:r>
            <a:r>
              <a:rPr lang="en-US" sz="2400" dirty="0" smtClean="0">
                <a:solidFill>
                  <a:srgbClr val="FF0000"/>
                </a:solidFill>
              </a:rPr>
              <a:t>effusion develops</a:t>
            </a:r>
            <a:r>
              <a:rPr lang="en-US" sz="2400" dirty="0" smtClean="0"/>
              <a:t>, and nasopharyngeal </a:t>
            </a:r>
            <a:r>
              <a:rPr lang="en-US" sz="2400" dirty="0" smtClean="0">
                <a:solidFill>
                  <a:srgbClr val="FF0000"/>
                </a:solidFill>
              </a:rPr>
              <a:t>bacteria contaminate </a:t>
            </a:r>
            <a:r>
              <a:rPr lang="en-US" sz="2400" dirty="0" smtClean="0"/>
              <a:t>the effusion.</a:t>
            </a:r>
          </a:p>
          <a:p>
            <a:pPr marL="514350" indent="-514350" algn="just">
              <a:lnSpc>
                <a:spcPct val="100000"/>
              </a:lnSpc>
              <a:spcBef>
                <a:spcPts val="0"/>
              </a:spcBef>
              <a:spcAft>
                <a:spcPts val="0"/>
              </a:spcAft>
              <a:buClr>
                <a:srgbClr val="3495BA"/>
              </a:buClr>
              <a:buFont typeface="+mj-lt"/>
              <a:buAutoNum type="arabicPeriod" startAt="4"/>
            </a:pPr>
            <a:endParaRPr lang="en-US" sz="800" dirty="0" smtClean="0"/>
          </a:p>
          <a:p>
            <a:pPr marL="514350" indent="-514350" algn="just">
              <a:lnSpc>
                <a:spcPct val="100000"/>
              </a:lnSpc>
              <a:spcBef>
                <a:spcPts val="0"/>
              </a:spcBef>
              <a:spcAft>
                <a:spcPts val="0"/>
              </a:spcAft>
              <a:buClr>
                <a:srgbClr val="3495BA"/>
              </a:buClr>
              <a:buFont typeface="+mj-lt"/>
              <a:buAutoNum type="arabicPeriod" startAt="4"/>
            </a:pPr>
            <a:r>
              <a:rPr lang="en-US" sz="2400" dirty="0" smtClean="0"/>
              <a:t>Effusion is followed by </a:t>
            </a:r>
            <a:r>
              <a:rPr lang="en-US" sz="2400" dirty="0" smtClean="0">
                <a:solidFill>
                  <a:srgbClr val="FF0000"/>
                </a:solidFill>
              </a:rPr>
              <a:t>inflammatory response </a:t>
            </a:r>
            <a:r>
              <a:rPr lang="en-US" sz="2400" dirty="0" smtClean="0"/>
              <a:t>, suppuration and subsequent pressure against the tympanic membrane lead to </a:t>
            </a:r>
            <a:r>
              <a:rPr lang="en-US" sz="2400" dirty="0" smtClean="0">
                <a:solidFill>
                  <a:srgbClr val="FF0000"/>
                </a:solidFill>
              </a:rPr>
              <a:t>pain and fever</a:t>
            </a:r>
            <a:r>
              <a:rPr lang="en-US" sz="2400"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092" y="1860414"/>
            <a:ext cx="3782556" cy="2728025"/>
          </a:xfrm>
          <a:prstGeom prst="rect">
            <a:avLst/>
          </a:prstGeom>
          <a:ln>
            <a:noFill/>
          </a:ln>
          <a:effectLst>
            <a:softEdge rad="112500"/>
          </a:effectLst>
        </p:spPr>
      </p:pic>
    </p:spTree>
    <p:extLst>
      <p:ext uri="{BB962C8B-B14F-4D97-AF65-F5344CB8AC3E}">
        <p14:creationId xmlns:p14="http://schemas.microsoft.com/office/powerpoint/2010/main" val="1749694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Acute otitis </a:t>
            </a:r>
            <a:r>
              <a:rPr lang="en-US" sz="5400" dirty="0" smtClean="0">
                <a:solidFill>
                  <a:srgbClr val="606E92"/>
                </a:solidFill>
              </a:rPr>
              <a:t>media (AOM)</a:t>
            </a:r>
            <a:endParaRPr lang="en-US" sz="5400" dirty="0">
              <a:solidFill>
                <a:srgbClr val="606E92"/>
              </a:solidFill>
            </a:endParaRPr>
          </a:p>
        </p:txBody>
      </p:sp>
      <p:sp>
        <p:nvSpPr>
          <p:cNvPr id="3" name="Content Placeholder 2"/>
          <p:cNvSpPr>
            <a:spLocks noGrp="1"/>
          </p:cNvSpPr>
          <p:nvPr>
            <p:ph idx="1"/>
          </p:nvPr>
        </p:nvSpPr>
        <p:spPr>
          <a:xfrm>
            <a:off x="1024128" y="2084832"/>
            <a:ext cx="5729598" cy="3096768"/>
          </a:xfrm>
        </p:spPr>
        <p:txBody>
          <a:bodyPr>
            <a:normAutofit/>
          </a:bodyPr>
          <a:lstStyle/>
          <a:p>
            <a:pPr algn="just">
              <a:buFont typeface="Courier New" charset="0"/>
              <a:buChar char="o"/>
            </a:pPr>
            <a:r>
              <a:rPr lang="en-US" sz="2400" dirty="0" smtClean="0"/>
              <a:t> Acute </a:t>
            </a:r>
            <a:r>
              <a:rPr lang="en-US" sz="2400" dirty="0"/>
              <a:t>otitis media (AOM) is marked by the presence of middle ear </a:t>
            </a:r>
            <a:r>
              <a:rPr lang="en-US" sz="2400" dirty="0" smtClean="0">
                <a:solidFill>
                  <a:srgbClr val="FF0000"/>
                </a:solidFill>
              </a:rPr>
              <a:t>purulent</a:t>
            </a:r>
            <a:r>
              <a:rPr lang="en-US" sz="2400" dirty="0" smtClean="0"/>
              <a:t> fluid </a:t>
            </a:r>
            <a:r>
              <a:rPr lang="en-US" sz="2400" dirty="0"/>
              <a:t>and inflammation of the mucosa that lines the middle ear space .</a:t>
            </a:r>
          </a:p>
          <a:p>
            <a:pPr algn="just">
              <a:buFont typeface="Courier New" charset="0"/>
              <a:buChar char="o"/>
            </a:pPr>
            <a:r>
              <a:rPr lang="en-US" sz="2400" dirty="0" smtClean="0"/>
              <a:t> The </a:t>
            </a:r>
            <a:r>
              <a:rPr lang="en-US" sz="2400" dirty="0"/>
              <a:t>infection is often caused by obstruction of the Eustachian tube, which results in fluid retention and </a:t>
            </a:r>
            <a:r>
              <a:rPr lang="en-US" sz="2400" dirty="0">
                <a:solidFill>
                  <a:srgbClr val="FF0000"/>
                </a:solidFill>
              </a:rPr>
              <a:t>bulging of  eardrum usually </a:t>
            </a:r>
            <a:r>
              <a:rPr lang="en-US" sz="2400" dirty="0"/>
              <a:t>accompanied by pain</a:t>
            </a:r>
            <a:r>
              <a:rPr lang="en-US" sz="2400" dirty="0" smtClean="0"/>
              <a: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316" y="1451332"/>
            <a:ext cx="5017879" cy="1952405"/>
          </a:xfrm>
          <a:prstGeom prst="rect">
            <a:avLst/>
          </a:prstGeom>
        </p:spPr>
      </p:pic>
      <p:sp>
        <p:nvSpPr>
          <p:cNvPr id="6" name="TextBox 5"/>
          <p:cNvSpPr txBox="1"/>
          <p:nvPr/>
        </p:nvSpPr>
        <p:spPr>
          <a:xfrm>
            <a:off x="7572480" y="3436401"/>
            <a:ext cx="3829550" cy="3170099"/>
          </a:xfrm>
          <a:prstGeom prst="rect">
            <a:avLst/>
          </a:prstGeom>
          <a:noFill/>
        </p:spPr>
        <p:txBody>
          <a:bodyPr wrap="square" rtlCol="0">
            <a:spAutoFit/>
          </a:bodyPr>
          <a:lstStyle/>
          <a:p>
            <a:pPr marL="285750" indent="-285750">
              <a:buFont typeface="Courier New" charset="0"/>
              <a:buChar char="o"/>
            </a:pPr>
            <a:r>
              <a:rPr lang="en-US" sz="3200" b="0" dirty="0" smtClean="0">
                <a:solidFill>
                  <a:srgbClr val="747472"/>
                </a:solidFill>
              </a:rPr>
              <a:t>Signs and symptoms:</a:t>
            </a:r>
          </a:p>
          <a:p>
            <a:pPr marL="457200" lvl="0" indent="-457200">
              <a:buClr>
                <a:srgbClr val="3495BA"/>
              </a:buClr>
              <a:buFont typeface="+mj-lt"/>
              <a:buAutoNum type="arabicPeriod"/>
            </a:pPr>
            <a:r>
              <a:rPr lang="en-US" sz="2400" b="0" dirty="0" smtClean="0"/>
              <a:t>Otalgia </a:t>
            </a:r>
            <a:r>
              <a:rPr lang="en-US" sz="2400" b="0" dirty="0" smtClean="0">
                <a:effectLst/>
              </a:rPr>
              <a:t>(ear pain)</a:t>
            </a:r>
            <a:r>
              <a:rPr lang="en-US" sz="2400" b="0" dirty="0" smtClean="0"/>
              <a:t>  </a:t>
            </a:r>
          </a:p>
          <a:p>
            <a:pPr marL="457200" indent="-457200">
              <a:buClr>
                <a:srgbClr val="3495BA"/>
              </a:buClr>
              <a:buFont typeface="+mj-lt"/>
              <a:buAutoNum type="arabicPeriod"/>
            </a:pPr>
            <a:r>
              <a:rPr lang="en-US" sz="2400" b="0" dirty="0" smtClean="0"/>
              <a:t>Headache </a:t>
            </a:r>
          </a:p>
          <a:p>
            <a:pPr marL="457200" indent="-457200">
              <a:buClr>
                <a:srgbClr val="3495BA"/>
              </a:buClr>
              <a:buFont typeface="+mj-lt"/>
              <a:buAutoNum type="arabicPeriod"/>
            </a:pPr>
            <a:r>
              <a:rPr lang="en-US" sz="2400" b="0" dirty="0" smtClean="0"/>
              <a:t>Fever </a:t>
            </a:r>
          </a:p>
          <a:p>
            <a:pPr marL="457200" indent="-457200">
              <a:buClr>
                <a:srgbClr val="3495BA"/>
              </a:buClr>
              <a:buFont typeface="+mj-lt"/>
              <a:buAutoNum type="arabicPeriod"/>
            </a:pPr>
            <a:r>
              <a:rPr lang="en-US" sz="2400" b="0" dirty="0" smtClean="0"/>
              <a:t>Irritability </a:t>
            </a:r>
          </a:p>
          <a:p>
            <a:pPr marL="457200" indent="-457200">
              <a:buClr>
                <a:srgbClr val="3495BA"/>
              </a:buClr>
              <a:buFont typeface="+mj-lt"/>
              <a:buAutoNum type="arabicPeriod"/>
            </a:pPr>
            <a:r>
              <a:rPr lang="en-US" sz="2400" b="0" dirty="0" smtClean="0"/>
              <a:t>Loss of appetite </a:t>
            </a:r>
          </a:p>
          <a:p>
            <a:pPr marL="457200" indent="-457200">
              <a:buClr>
                <a:srgbClr val="3495BA"/>
              </a:buClr>
              <a:buFont typeface="+mj-lt"/>
              <a:buAutoNum type="arabicPeriod"/>
            </a:pPr>
            <a:r>
              <a:rPr lang="en-US" sz="2400" b="0" dirty="0" smtClean="0"/>
              <a:t>Vomiting </a:t>
            </a:r>
          </a:p>
          <a:p>
            <a:pPr marL="457200" indent="-457200">
              <a:buClr>
                <a:srgbClr val="3495BA"/>
              </a:buClr>
              <a:buFont typeface="+mj-lt"/>
              <a:buAutoNum type="arabicPeriod"/>
            </a:pPr>
            <a:r>
              <a:rPr lang="en-US" sz="2400" b="0" dirty="0" smtClean="0"/>
              <a:t>Diarrhea </a:t>
            </a:r>
            <a:endParaRPr lang="en-US" dirty="0" smtClean="0"/>
          </a:p>
        </p:txBody>
      </p:sp>
      <p:cxnSp>
        <p:nvCxnSpPr>
          <p:cNvPr id="11" name="Straight Connector 10"/>
          <p:cNvCxnSpPr/>
          <p:nvPr/>
        </p:nvCxnSpPr>
        <p:spPr>
          <a:xfrm>
            <a:off x="7090610" y="3497956"/>
            <a:ext cx="0" cy="30469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680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Otitis Media With Effusion (OME</a:t>
            </a:r>
            <a:r>
              <a:rPr lang="en-US" sz="5400" dirty="0" smtClean="0">
                <a:solidFill>
                  <a:srgbClr val="606E92"/>
                </a:solidFill>
              </a:rPr>
              <a:t>)</a:t>
            </a:r>
            <a:endParaRPr lang="en-US" sz="5400" dirty="0">
              <a:solidFill>
                <a:srgbClr val="606E92"/>
              </a:solidFill>
            </a:endParaRPr>
          </a:p>
        </p:txBody>
      </p:sp>
      <p:sp>
        <p:nvSpPr>
          <p:cNvPr id="3" name="Content Placeholder 2"/>
          <p:cNvSpPr>
            <a:spLocks noGrp="1"/>
          </p:cNvSpPr>
          <p:nvPr>
            <p:ph idx="1"/>
          </p:nvPr>
        </p:nvSpPr>
        <p:spPr>
          <a:xfrm>
            <a:off x="1024128" y="2084832"/>
            <a:ext cx="4702904" cy="4671199"/>
          </a:xfrm>
        </p:spPr>
        <p:txBody>
          <a:bodyPr>
            <a:normAutofit/>
          </a:bodyPr>
          <a:lstStyle/>
          <a:p>
            <a:pPr algn="just">
              <a:spcBef>
                <a:spcPts val="0"/>
              </a:spcBef>
              <a:spcAft>
                <a:spcPts val="0"/>
              </a:spcAft>
              <a:buFont typeface="Courier New" charset="0"/>
              <a:buChar char="o"/>
            </a:pPr>
            <a:r>
              <a:rPr lang="en-US" sz="2400" dirty="0" smtClean="0"/>
              <a:t> </a:t>
            </a:r>
            <a:r>
              <a:rPr lang="en-US" sz="2800" dirty="0" smtClean="0"/>
              <a:t>Otitis media with effusion (OME), also called glue ear, is characterized by a collection of </a:t>
            </a:r>
            <a:r>
              <a:rPr lang="en-US" sz="2800" dirty="0" smtClean="0">
                <a:solidFill>
                  <a:srgbClr val="FF0000"/>
                </a:solidFill>
              </a:rPr>
              <a:t>serous and mucoid  </a:t>
            </a:r>
            <a:r>
              <a:rPr lang="en-US" sz="2800" dirty="0" smtClean="0"/>
              <a:t>fluid in the middle-ear cleft. </a:t>
            </a:r>
          </a:p>
          <a:p>
            <a:pPr algn="just">
              <a:spcBef>
                <a:spcPts val="0"/>
              </a:spcBef>
              <a:spcAft>
                <a:spcPts val="0"/>
              </a:spcAft>
              <a:buFont typeface="Courier New" charset="0"/>
              <a:buChar char="o"/>
            </a:pPr>
            <a:endParaRPr lang="en-US" sz="800" dirty="0" smtClean="0"/>
          </a:p>
          <a:p>
            <a:pPr algn="just">
              <a:spcBef>
                <a:spcPts val="0"/>
              </a:spcBef>
              <a:spcAft>
                <a:spcPts val="0"/>
              </a:spcAft>
              <a:buFont typeface="Courier New" charset="0"/>
              <a:buChar char="o"/>
            </a:pPr>
            <a:r>
              <a:rPr lang="en-US" sz="2800" dirty="0" smtClean="0"/>
              <a:t> There is chronic inflammation but </a:t>
            </a:r>
            <a:r>
              <a:rPr lang="en-US" sz="2800" dirty="0" smtClean="0">
                <a:solidFill>
                  <a:srgbClr val="FF0000"/>
                </a:solidFill>
              </a:rPr>
              <a:t>without signs of acute inflammation</a:t>
            </a:r>
            <a:r>
              <a:rPr lang="en-US" sz="2800" dirty="0" smtClean="0"/>
              <a:t>. </a:t>
            </a:r>
          </a:p>
          <a:p>
            <a:pPr algn="just">
              <a:spcBef>
                <a:spcPts val="0"/>
              </a:spcBef>
              <a:spcAft>
                <a:spcPts val="0"/>
              </a:spcAft>
              <a:buFont typeface="Courier New" charset="0"/>
              <a:buChar char="o"/>
            </a:pPr>
            <a:endParaRPr lang="en-US" sz="800" dirty="0" smtClean="0"/>
          </a:p>
          <a:p>
            <a:pPr algn="just">
              <a:spcBef>
                <a:spcPts val="0"/>
              </a:spcBef>
              <a:spcAft>
                <a:spcPts val="0"/>
              </a:spcAft>
              <a:buFont typeface="Courier New" charset="0"/>
              <a:buChar char="o"/>
            </a:pPr>
            <a:r>
              <a:rPr lang="en-US" sz="2800" dirty="0" smtClean="0"/>
              <a:t> OME is the most common cause of hearing impairment. </a:t>
            </a:r>
          </a:p>
          <a:p>
            <a:pPr algn="just">
              <a:spcBef>
                <a:spcPts val="0"/>
              </a:spcBef>
              <a:spcAft>
                <a:spcPts val="0"/>
              </a:spcAft>
              <a:buFont typeface="Courier New" charset="0"/>
              <a:buChar char="o"/>
            </a:pPr>
            <a:endParaRPr lang="en-US" sz="800" dirty="0" smtClean="0"/>
          </a:p>
          <a:p>
            <a:pPr algn="just">
              <a:spcBef>
                <a:spcPts val="0"/>
              </a:spcBef>
              <a:spcAft>
                <a:spcPts val="0"/>
              </a:spcAft>
              <a:buFont typeface="Courier New" charset="0"/>
              <a:buChar char="o"/>
            </a:pPr>
            <a:r>
              <a:rPr lang="en-US" sz="2800" dirty="0"/>
              <a:t> </a:t>
            </a:r>
            <a:r>
              <a:rPr lang="en-US" sz="2800" dirty="0" smtClean="0">
                <a:solidFill>
                  <a:srgbClr val="FF0000"/>
                </a:solidFill>
              </a:rPr>
              <a:t>Normal eardrum</a:t>
            </a:r>
            <a:r>
              <a:rPr lang="en-US" sz="2800" dirty="0" smtClean="0"/>
              <a:t>.</a:t>
            </a:r>
            <a:endParaRPr lang="en-US" sz="2800" dirty="0"/>
          </a:p>
        </p:txBody>
      </p:sp>
      <p:sp>
        <p:nvSpPr>
          <p:cNvPr id="5" name="Rectangle 4"/>
          <p:cNvSpPr/>
          <p:nvPr/>
        </p:nvSpPr>
        <p:spPr>
          <a:xfrm>
            <a:off x="6456946" y="3832153"/>
            <a:ext cx="5374105" cy="2800767"/>
          </a:xfrm>
          <a:prstGeom prst="rect">
            <a:avLst/>
          </a:prstGeom>
        </p:spPr>
        <p:txBody>
          <a:bodyPr wrap="square">
            <a:spAutoFit/>
          </a:bodyPr>
          <a:lstStyle/>
          <a:p>
            <a:pPr marL="342900" indent="-342900">
              <a:buFont typeface="Courier New" charset="0"/>
              <a:buChar char="o"/>
            </a:pPr>
            <a:r>
              <a:rPr lang="en-US" sz="2800" b="0" dirty="0" smtClean="0">
                <a:solidFill>
                  <a:srgbClr val="747472"/>
                </a:solidFill>
              </a:rPr>
              <a:t>Symptoms that may be indicative of OME include the following: </a:t>
            </a:r>
          </a:p>
          <a:p>
            <a:pPr marL="457200" indent="-457200">
              <a:buFont typeface="+mj-lt"/>
              <a:buAutoNum type="arabicPeriod"/>
            </a:pPr>
            <a:r>
              <a:rPr lang="en-US" sz="2400" b="0" dirty="0" smtClean="0">
                <a:solidFill>
                  <a:srgbClr val="FF0000"/>
                </a:solidFill>
              </a:rPr>
              <a:t>Hearing loss </a:t>
            </a:r>
          </a:p>
          <a:p>
            <a:pPr marL="457200" indent="-457200">
              <a:buClr>
                <a:srgbClr val="3495BA"/>
              </a:buClr>
              <a:buFont typeface="+mj-lt"/>
              <a:buAutoNum type="arabicPeriod"/>
            </a:pPr>
            <a:r>
              <a:rPr lang="en-US" sz="2400" b="0" dirty="0" smtClean="0"/>
              <a:t>Tinnitus (buzzing in the ears).</a:t>
            </a:r>
          </a:p>
          <a:p>
            <a:pPr marL="457200" indent="-457200">
              <a:buClr>
                <a:srgbClr val="3495BA"/>
              </a:buClr>
              <a:buFont typeface="+mj-lt"/>
              <a:buAutoNum type="arabicPeriod"/>
            </a:pPr>
            <a:r>
              <a:rPr lang="en-US" sz="2400" b="0" dirty="0" smtClean="0"/>
              <a:t>Vertigo.</a:t>
            </a:r>
          </a:p>
          <a:p>
            <a:pPr marL="457200" indent="-457200">
              <a:buClr>
                <a:srgbClr val="3495BA"/>
              </a:buClr>
              <a:buFont typeface="+mj-lt"/>
              <a:buAutoNum type="arabicPeriod"/>
            </a:pPr>
            <a:r>
              <a:rPr lang="en-US" sz="2400" b="0" dirty="0" smtClean="0"/>
              <a:t>Otalgia.</a:t>
            </a:r>
          </a:p>
          <a:p>
            <a:pPr marL="457200" indent="-457200">
              <a:buClr>
                <a:srgbClr val="3495BA"/>
              </a:buClr>
              <a:buFont typeface="+mj-lt"/>
              <a:buAutoNum type="arabicPeriod"/>
            </a:pPr>
            <a:r>
              <a:rPr lang="en-US" sz="2400" b="0" dirty="0" err="1" smtClean="0"/>
              <a:t>Otorrhea</a:t>
            </a:r>
            <a:r>
              <a:rPr lang="en-US" sz="2400" b="0" dirty="0" smtClean="0"/>
              <a:t> (ear discharge). </a:t>
            </a:r>
            <a:endParaRPr lang="en-US" sz="2400" b="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321" y="1732547"/>
            <a:ext cx="4327357" cy="1995855"/>
          </a:xfrm>
          <a:prstGeom prst="rect">
            <a:avLst/>
          </a:prstGeom>
        </p:spPr>
      </p:pic>
      <p:cxnSp>
        <p:nvCxnSpPr>
          <p:cNvPr id="7" name="Straight Connector 6"/>
          <p:cNvCxnSpPr/>
          <p:nvPr/>
        </p:nvCxnSpPr>
        <p:spPr>
          <a:xfrm>
            <a:off x="6288505" y="3798280"/>
            <a:ext cx="0" cy="283464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474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Examination</a:t>
            </a:r>
          </a:p>
        </p:txBody>
      </p:sp>
      <p:sp>
        <p:nvSpPr>
          <p:cNvPr id="3" name="Content Placeholder 2"/>
          <p:cNvSpPr>
            <a:spLocks noGrp="1"/>
          </p:cNvSpPr>
          <p:nvPr>
            <p:ph idx="1"/>
          </p:nvPr>
        </p:nvSpPr>
        <p:spPr>
          <a:xfrm>
            <a:off x="1024128" y="2084832"/>
            <a:ext cx="10601815" cy="4636810"/>
          </a:xfrm>
        </p:spPr>
        <p:txBody>
          <a:bodyPr>
            <a:noAutofit/>
          </a:bodyPr>
          <a:lstStyle/>
          <a:p>
            <a:pPr>
              <a:buFont typeface="Courier New" charset="0"/>
              <a:buChar char="o"/>
            </a:pPr>
            <a:r>
              <a:rPr lang="ar-SA" sz="2400" dirty="0" smtClean="0"/>
              <a:t> </a:t>
            </a:r>
            <a:r>
              <a:rPr lang="en-US" sz="2400" dirty="0" smtClean="0">
                <a:solidFill>
                  <a:srgbClr val="747472"/>
                </a:solidFill>
              </a:rPr>
              <a:t>Pneumatic </a:t>
            </a:r>
            <a:r>
              <a:rPr lang="en-US" sz="2400" dirty="0">
                <a:solidFill>
                  <a:srgbClr val="747472"/>
                </a:solidFill>
              </a:rPr>
              <a:t>otoscopy </a:t>
            </a:r>
            <a:r>
              <a:rPr lang="en-US" sz="2400" dirty="0"/>
              <a:t>remains the </a:t>
            </a:r>
            <a:r>
              <a:rPr lang="en-US" sz="2400" dirty="0">
                <a:solidFill>
                  <a:srgbClr val="FF0000"/>
                </a:solidFill>
              </a:rPr>
              <a:t>standard examination </a:t>
            </a:r>
            <a:r>
              <a:rPr lang="en-US" sz="2400" dirty="0"/>
              <a:t>technique for patients with suspected </a:t>
            </a:r>
            <a:r>
              <a:rPr lang="en-US" sz="2400" dirty="0" smtClean="0"/>
              <a:t>OM</a:t>
            </a:r>
            <a:r>
              <a:rPr lang="ar-SA" sz="2400" dirty="0" smtClean="0"/>
              <a:t>.</a:t>
            </a:r>
            <a:endParaRPr lang="en-US" sz="2400" dirty="0"/>
          </a:p>
          <a:p>
            <a:pPr>
              <a:buFont typeface="Courier New" charset="0"/>
              <a:buChar char="o"/>
            </a:pPr>
            <a:r>
              <a:rPr lang="ar-SA" sz="2400" dirty="0" smtClean="0"/>
              <a:t> </a:t>
            </a:r>
            <a:r>
              <a:rPr lang="en-US" sz="2400" dirty="0" smtClean="0"/>
              <a:t>Every </a:t>
            </a:r>
            <a:r>
              <a:rPr lang="en-US" sz="2400" dirty="0"/>
              <a:t>examination should include an evaluation and description of the following four Tympanic Membrane characteristics:</a:t>
            </a:r>
          </a:p>
          <a:p>
            <a:pPr marL="800100" lvl="1" indent="-342900">
              <a:buFont typeface="Wingdings" charset="2"/>
              <a:buChar char="§"/>
            </a:pPr>
            <a:r>
              <a:rPr lang="en-US" sz="2400" dirty="0">
                <a:solidFill>
                  <a:srgbClr val="747472"/>
                </a:solidFill>
              </a:rPr>
              <a:t>Color</a:t>
            </a:r>
            <a:r>
              <a:rPr lang="en-US" sz="2400" dirty="0"/>
              <a:t> – A normal TM is a translucent pale gray; an opaque yellow or blue TM is consistent with middle ear effusion (MEE</a:t>
            </a:r>
            <a:r>
              <a:rPr lang="en-US" sz="2400" dirty="0" smtClean="0"/>
              <a:t>)</a:t>
            </a:r>
            <a:r>
              <a:rPr lang="ar-SA" sz="2400" dirty="0" smtClean="0"/>
              <a:t>.</a:t>
            </a:r>
            <a:endParaRPr lang="en-US" sz="2400" dirty="0"/>
          </a:p>
          <a:p>
            <a:pPr marL="800100" lvl="1" indent="-342900">
              <a:buFont typeface="Wingdings" charset="2"/>
              <a:buChar char="§"/>
            </a:pPr>
            <a:r>
              <a:rPr lang="en-US" sz="2400" dirty="0">
                <a:solidFill>
                  <a:srgbClr val="747472"/>
                </a:solidFill>
              </a:rPr>
              <a:t>Position</a:t>
            </a:r>
            <a:r>
              <a:rPr lang="en-US" sz="2400" dirty="0"/>
              <a:t> – In AOM, the TM is usually bulging; in OME, the TM is typically retracted or in the neutral </a:t>
            </a:r>
            <a:r>
              <a:rPr lang="en-US" sz="2400" dirty="0" smtClean="0"/>
              <a:t>position</a:t>
            </a:r>
            <a:r>
              <a:rPr lang="ar-SA" sz="2400" dirty="0" smtClean="0"/>
              <a:t>.</a:t>
            </a:r>
            <a:endParaRPr lang="en-US" sz="2400" dirty="0"/>
          </a:p>
          <a:p>
            <a:pPr marL="800100" lvl="1" indent="-342900">
              <a:buFont typeface="Wingdings" charset="2"/>
              <a:buChar char="§"/>
            </a:pPr>
            <a:r>
              <a:rPr lang="en-US" sz="2400" dirty="0">
                <a:solidFill>
                  <a:srgbClr val="747472"/>
                </a:solidFill>
              </a:rPr>
              <a:t>Mobility</a:t>
            </a:r>
            <a:r>
              <a:rPr lang="en-US" sz="2400" dirty="0"/>
              <a:t> – Impaired </a:t>
            </a:r>
            <a:r>
              <a:rPr lang="en-US" sz="2400" dirty="0" smtClean="0"/>
              <a:t>mobility </a:t>
            </a:r>
            <a:r>
              <a:rPr lang="en-US" sz="2400" dirty="0" smtClean="0">
                <a:solidFill>
                  <a:srgbClr val="FF0000"/>
                </a:solidFill>
              </a:rPr>
              <a:t>of TM </a:t>
            </a:r>
            <a:r>
              <a:rPr lang="en-US" sz="2400" dirty="0"/>
              <a:t>is the most consistent finding in patients with </a:t>
            </a:r>
            <a:r>
              <a:rPr lang="en-US" sz="2400" dirty="0" smtClean="0"/>
              <a:t>OME </a:t>
            </a:r>
            <a:r>
              <a:rPr lang="ar-SA" sz="2400" dirty="0" smtClean="0"/>
              <a:t>.</a:t>
            </a:r>
            <a:endParaRPr lang="en-US" sz="2400" dirty="0"/>
          </a:p>
          <a:p>
            <a:pPr marL="800100" lvl="1" indent="-342900">
              <a:buFont typeface="Wingdings" charset="2"/>
              <a:buChar char="§"/>
            </a:pPr>
            <a:r>
              <a:rPr lang="en-US" sz="2400" dirty="0">
                <a:solidFill>
                  <a:srgbClr val="747472"/>
                </a:solidFill>
              </a:rPr>
              <a:t>Perforation</a:t>
            </a:r>
            <a:r>
              <a:rPr lang="en-US" sz="2400" dirty="0"/>
              <a:t> – Single perforations are most </a:t>
            </a:r>
            <a:r>
              <a:rPr lang="en-US" sz="2400" dirty="0" smtClean="0"/>
              <a:t>common</a:t>
            </a:r>
            <a:r>
              <a:rPr lang="ar-SA" sz="2400" dirty="0" smtClean="0"/>
              <a:t>.</a:t>
            </a:r>
            <a:endParaRPr lang="en-US" sz="2400" dirty="0"/>
          </a:p>
        </p:txBody>
      </p:sp>
    </p:spTree>
    <p:extLst>
      <p:ext uri="{BB962C8B-B14F-4D97-AF65-F5344CB8AC3E}">
        <p14:creationId xmlns:p14="http://schemas.microsoft.com/office/powerpoint/2010/main" val="1340823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sz="5400" dirty="0">
                <a:solidFill>
                  <a:srgbClr val="606E92"/>
                </a:solidFill>
              </a:rPr>
              <a:t>Complications</a:t>
            </a:r>
            <a:endParaRPr lang="en-US" dirty="0">
              <a:solidFill>
                <a:srgbClr val="606E92"/>
              </a:solidFill>
            </a:endParaRPr>
          </a:p>
        </p:txBody>
      </p:sp>
      <p:sp>
        <p:nvSpPr>
          <p:cNvPr id="3" name="Content Placeholder 2"/>
          <p:cNvSpPr>
            <a:spLocks noGrp="1"/>
          </p:cNvSpPr>
          <p:nvPr>
            <p:ph idx="1"/>
          </p:nvPr>
        </p:nvSpPr>
        <p:spPr>
          <a:xfrm>
            <a:off x="1024128" y="2084832"/>
            <a:ext cx="6082525" cy="4572000"/>
          </a:xfrm>
        </p:spPr>
        <p:txBody>
          <a:bodyPr>
            <a:noAutofit/>
          </a:bodyPr>
          <a:lstStyle/>
          <a:p>
            <a:pPr>
              <a:lnSpc>
                <a:spcPct val="100000"/>
              </a:lnSpc>
              <a:buFont typeface="Courier New" charset="0"/>
              <a:buChar char="o"/>
            </a:pPr>
            <a:r>
              <a:rPr lang="ar-SA" sz="3600" dirty="0" smtClean="0">
                <a:solidFill>
                  <a:srgbClr val="3495BA"/>
                </a:solidFill>
              </a:rPr>
              <a:t> </a:t>
            </a:r>
            <a:r>
              <a:rPr lang="en-US" sz="3600" dirty="0" err="1" smtClean="0">
                <a:solidFill>
                  <a:srgbClr val="3495BA"/>
                </a:solidFill>
              </a:rPr>
              <a:t>Intratemporal</a:t>
            </a:r>
            <a:r>
              <a:rPr lang="en-US" sz="3600" dirty="0" smtClean="0">
                <a:solidFill>
                  <a:srgbClr val="3495BA"/>
                </a:solidFill>
              </a:rPr>
              <a:t>:</a:t>
            </a:r>
            <a:endParaRPr lang="ar-SA" sz="3600" dirty="0">
              <a:solidFill>
                <a:srgbClr val="3495BA"/>
              </a:solidFill>
            </a:endParaRPr>
          </a:p>
          <a:p>
            <a:pPr>
              <a:lnSpc>
                <a:spcPct val="100000"/>
              </a:lnSpc>
              <a:buFont typeface="Wingdings" charset="2"/>
              <a:buChar char="§"/>
            </a:pPr>
            <a:r>
              <a:rPr lang="ar-SA" sz="2400" dirty="0" smtClean="0">
                <a:solidFill>
                  <a:prstClr val="black"/>
                </a:solidFill>
              </a:rPr>
              <a:t> </a:t>
            </a:r>
            <a:r>
              <a:rPr lang="en-US" sz="2800" dirty="0" smtClean="0">
                <a:solidFill>
                  <a:prstClr val="black"/>
                </a:solidFill>
              </a:rPr>
              <a:t>TM </a:t>
            </a:r>
            <a:r>
              <a:rPr lang="en-US" sz="2800" dirty="0">
                <a:solidFill>
                  <a:prstClr val="black"/>
                </a:solidFill>
              </a:rPr>
              <a:t>perforation (acute and chronic</a:t>
            </a:r>
            <a:r>
              <a:rPr lang="en-US" sz="2800" dirty="0" smtClean="0">
                <a:solidFill>
                  <a:prstClr val="black"/>
                </a:solidFill>
              </a:rPr>
              <a:t>)</a:t>
            </a:r>
            <a:r>
              <a:rPr lang="ar-SA" sz="2800" dirty="0" smtClean="0">
                <a:solidFill>
                  <a:prstClr val="black"/>
                </a:solidFill>
              </a:rPr>
              <a:t>.</a:t>
            </a:r>
            <a:endParaRPr lang="en-US" sz="2800" dirty="0">
              <a:solidFill>
                <a:prstClr val="black"/>
              </a:solidFill>
            </a:endParaRPr>
          </a:p>
          <a:p>
            <a:pPr>
              <a:lnSpc>
                <a:spcPct val="100000"/>
              </a:lnSpc>
              <a:spcBef>
                <a:spcPts val="0"/>
              </a:spcBef>
              <a:buFont typeface="Wingdings" charset="2"/>
              <a:buChar char="§"/>
            </a:pPr>
            <a:r>
              <a:rPr lang="ar-SA" sz="2800" dirty="0" smtClean="0"/>
              <a:t> </a:t>
            </a:r>
            <a:r>
              <a:rPr lang="en-US" sz="2800" dirty="0" smtClean="0"/>
              <a:t>Mastoiditis </a:t>
            </a:r>
            <a:r>
              <a:rPr lang="en-US" sz="2800" dirty="0"/>
              <a:t>: one underneath the ear (the mastoids).</a:t>
            </a:r>
          </a:p>
          <a:p>
            <a:pPr>
              <a:lnSpc>
                <a:spcPct val="100000"/>
              </a:lnSpc>
              <a:spcBef>
                <a:spcPts val="0"/>
              </a:spcBef>
              <a:buFont typeface="Wingdings" charset="2"/>
              <a:buChar char="§"/>
            </a:pPr>
            <a:r>
              <a:rPr lang="ar-SA" sz="2800" dirty="0" smtClean="0"/>
              <a:t> </a:t>
            </a:r>
            <a:r>
              <a:rPr lang="en-US" sz="2800" dirty="0" smtClean="0"/>
              <a:t>Hearing </a:t>
            </a:r>
            <a:r>
              <a:rPr lang="en-US" sz="2800" dirty="0"/>
              <a:t>loss.</a:t>
            </a:r>
          </a:p>
          <a:p>
            <a:pPr>
              <a:lnSpc>
                <a:spcPct val="100000"/>
              </a:lnSpc>
              <a:spcBef>
                <a:spcPts val="0"/>
              </a:spcBef>
              <a:buFont typeface="Wingdings" charset="2"/>
              <a:buChar char="§"/>
            </a:pPr>
            <a:r>
              <a:rPr lang="ar-SA" sz="2800" dirty="0" smtClean="0"/>
              <a:t> </a:t>
            </a:r>
            <a:r>
              <a:rPr lang="en-US" sz="2800" dirty="0" smtClean="0"/>
              <a:t>Cholesteatoma</a:t>
            </a:r>
            <a:r>
              <a:rPr lang="en-US" sz="2800" dirty="0"/>
              <a:t>: abnormal collection of </a:t>
            </a:r>
            <a:r>
              <a:rPr lang="en-US" sz="2800" dirty="0" smtClean="0"/>
              <a:t>skin</a:t>
            </a:r>
            <a:r>
              <a:rPr lang="ar-SA" sz="2800" dirty="0"/>
              <a:t> </a:t>
            </a:r>
            <a:r>
              <a:rPr lang="en-US" sz="2800" dirty="0" smtClean="0"/>
              <a:t>cells </a:t>
            </a:r>
            <a:r>
              <a:rPr lang="en-US" sz="2800" dirty="0"/>
              <a:t>inside the </a:t>
            </a:r>
            <a:r>
              <a:rPr lang="en-US" sz="2800" dirty="0" smtClean="0"/>
              <a:t>ear</a:t>
            </a:r>
            <a:r>
              <a:rPr lang="ar-SA" sz="2800" dirty="0" smtClean="0"/>
              <a:t>.</a:t>
            </a:r>
            <a:endParaRPr lang="en-US" sz="2800" dirty="0"/>
          </a:p>
          <a:p>
            <a:pPr>
              <a:lnSpc>
                <a:spcPct val="100000"/>
              </a:lnSpc>
              <a:spcBef>
                <a:spcPts val="0"/>
              </a:spcBef>
              <a:buFont typeface="Wingdings" charset="2"/>
              <a:buChar char="§"/>
            </a:pPr>
            <a:r>
              <a:rPr lang="ar-SA" sz="2800" dirty="0" smtClean="0"/>
              <a:t> </a:t>
            </a:r>
            <a:r>
              <a:rPr lang="en-US" sz="2800" dirty="0" err="1" smtClean="0"/>
              <a:t>Labyrinthitis</a:t>
            </a:r>
            <a:r>
              <a:rPr lang="en-US" sz="2800" dirty="0"/>
              <a:t>: spread into the inner </a:t>
            </a:r>
            <a:r>
              <a:rPr lang="en-US" sz="2800" dirty="0" smtClean="0"/>
              <a:t>ear</a:t>
            </a:r>
            <a:r>
              <a:rPr lang="ar-SA" sz="2800" dirty="0" smtClean="0"/>
              <a:t>.</a:t>
            </a:r>
            <a:endParaRPr lang="en-US" sz="2800" dirty="0"/>
          </a:p>
          <a:p>
            <a:pPr>
              <a:lnSpc>
                <a:spcPct val="100000"/>
              </a:lnSpc>
              <a:spcBef>
                <a:spcPts val="0"/>
              </a:spcBef>
              <a:buFont typeface="Wingdings" charset="2"/>
              <a:buChar char="§"/>
            </a:pPr>
            <a:r>
              <a:rPr lang="ar-SA" sz="2800" dirty="0" smtClean="0"/>
              <a:t> </a:t>
            </a:r>
            <a:r>
              <a:rPr lang="en-US" sz="2800" dirty="0" smtClean="0"/>
              <a:t>Facial paralysis</a:t>
            </a:r>
            <a:r>
              <a:rPr lang="ar-SA" sz="2800" dirty="0" smtClean="0"/>
              <a:t>.</a:t>
            </a:r>
            <a:endParaRPr lang="en-US" sz="2800" dirty="0"/>
          </a:p>
        </p:txBody>
      </p:sp>
      <p:sp>
        <p:nvSpPr>
          <p:cNvPr id="4" name="Rectangle 3"/>
          <p:cNvSpPr/>
          <p:nvPr/>
        </p:nvSpPr>
        <p:spPr>
          <a:xfrm>
            <a:off x="7400567" y="2084832"/>
            <a:ext cx="4636168" cy="3231654"/>
          </a:xfrm>
          <a:prstGeom prst="rect">
            <a:avLst/>
          </a:prstGeom>
        </p:spPr>
        <p:txBody>
          <a:bodyPr wrap="square">
            <a:spAutoFit/>
          </a:bodyPr>
          <a:lstStyle/>
          <a:p>
            <a:pPr marL="285750" indent="-285750">
              <a:buFont typeface="Courier New" charset="0"/>
              <a:buChar char="o"/>
            </a:pPr>
            <a:r>
              <a:rPr lang="en-US" sz="3600" dirty="0" smtClean="0">
                <a:solidFill>
                  <a:srgbClr val="3495BA"/>
                </a:solidFill>
              </a:rPr>
              <a:t>Intracranial:</a:t>
            </a:r>
            <a:endParaRPr lang="ar-SA" sz="3600" dirty="0" smtClean="0">
              <a:solidFill>
                <a:srgbClr val="3495BA"/>
              </a:solidFill>
            </a:endParaRPr>
          </a:p>
          <a:p>
            <a:pPr marL="342900" indent="-342900">
              <a:buClr>
                <a:srgbClr val="3495BA"/>
              </a:buClr>
              <a:buFont typeface="Wingdings" charset="2"/>
              <a:buChar char="§"/>
            </a:pPr>
            <a:r>
              <a:rPr lang="en-US" sz="2800" dirty="0" smtClean="0">
                <a:solidFill>
                  <a:prstClr val="black"/>
                </a:solidFill>
              </a:rPr>
              <a:t>Meningitis</a:t>
            </a:r>
            <a:r>
              <a:rPr lang="ar-SA" sz="2800" dirty="0" smtClean="0">
                <a:solidFill>
                  <a:prstClr val="black"/>
                </a:solidFill>
              </a:rPr>
              <a:t>.</a:t>
            </a:r>
            <a:endParaRPr lang="en-US" sz="2800" dirty="0">
              <a:solidFill>
                <a:prstClr val="black"/>
              </a:solidFill>
            </a:endParaRPr>
          </a:p>
          <a:p>
            <a:pPr marL="342900" indent="-342900">
              <a:buClr>
                <a:srgbClr val="3495BA"/>
              </a:buClr>
              <a:buFont typeface="Wingdings" charset="2"/>
              <a:buChar char="§"/>
            </a:pPr>
            <a:r>
              <a:rPr lang="en-US" sz="2800" dirty="0">
                <a:solidFill>
                  <a:prstClr val="black"/>
                </a:solidFill>
              </a:rPr>
              <a:t>Subdural </a:t>
            </a:r>
            <a:r>
              <a:rPr lang="en-US" sz="2800" dirty="0" smtClean="0">
                <a:solidFill>
                  <a:prstClr val="black"/>
                </a:solidFill>
              </a:rPr>
              <a:t>empyema</a:t>
            </a:r>
            <a:r>
              <a:rPr lang="ar-SA" sz="2800" dirty="0" smtClean="0">
                <a:solidFill>
                  <a:prstClr val="black"/>
                </a:solidFill>
              </a:rPr>
              <a:t>.</a:t>
            </a:r>
            <a:endParaRPr lang="en-US" sz="2800" dirty="0">
              <a:solidFill>
                <a:prstClr val="black"/>
              </a:solidFill>
            </a:endParaRPr>
          </a:p>
          <a:p>
            <a:pPr marL="342900" indent="-342900">
              <a:buClr>
                <a:srgbClr val="3495BA"/>
              </a:buClr>
              <a:buFont typeface="Wingdings" charset="2"/>
              <a:buChar char="§"/>
            </a:pPr>
            <a:r>
              <a:rPr lang="en-US" sz="2800" dirty="0">
                <a:solidFill>
                  <a:prstClr val="black"/>
                </a:solidFill>
              </a:rPr>
              <a:t>Brain </a:t>
            </a:r>
            <a:r>
              <a:rPr lang="en-US" sz="2800" dirty="0" smtClean="0">
                <a:solidFill>
                  <a:prstClr val="black"/>
                </a:solidFill>
              </a:rPr>
              <a:t>abscess</a:t>
            </a:r>
            <a:r>
              <a:rPr lang="ar-SA" sz="2800" dirty="0" smtClean="0">
                <a:solidFill>
                  <a:prstClr val="black"/>
                </a:solidFill>
              </a:rPr>
              <a:t>.</a:t>
            </a:r>
            <a:endParaRPr lang="en-US" sz="2800" dirty="0">
              <a:solidFill>
                <a:prstClr val="black"/>
              </a:solidFill>
            </a:endParaRPr>
          </a:p>
          <a:p>
            <a:pPr marL="342900" indent="-342900">
              <a:buClr>
                <a:srgbClr val="3495BA"/>
              </a:buClr>
              <a:buFont typeface="Wingdings" charset="2"/>
              <a:buChar char="§"/>
            </a:pPr>
            <a:r>
              <a:rPr lang="en-US" sz="2800" dirty="0">
                <a:solidFill>
                  <a:prstClr val="black"/>
                </a:solidFill>
              </a:rPr>
              <a:t>Extradural </a:t>
            </a:r>
            <a:r>
              <a:rPr lang="en-US" sz="2800" dirty="0" smtClean="0">
                <a:solidFill>
                  <a:prstClr val="black"/>
                </a:solidFill>
              </a:rPr>
              <a:t>abscess</a:t>
            </a:r>
            <a:r>
              <a:rPr lang="ar-SA" sz="2800" dirty="0" smtClean="0">
                <a:solidFill>
                  <a:prstClr val="black"/>
                </a:solidFill>
              </a:rPr>
              <a:t>.</a:t>
            </a:r>
            <a:endParaRPr lang="en-US" sz="2800" dirty="0">
              <a:solidFill>
                <a:prstClr val="black"/>
              </a:solidFill>
            </a:endParaRPr>
          </a:p>
          <a:p>
            <a:pPr marL="342900" indent="-342900">
              <a:buClr>
                <a:srgbClr val="3495BA"/>
              </a:buClr>
              <a:buFont typeface="Wingdings" charset="2"/>
              <a:buChar char="§"/>
            </a:pPr>
            <a:r>
              <a:rPr lang="en-US" sz="2800" dirty="0">
                <a:solidFill>
                  <a:prstClr val="black"/>
                </a:solidFill>
              </a:rPr>
              <a:t>Lateral sinus </a:t>
            </a:r>
            <a:r>
              <a:rPr lang="en-US" sz="2800" dirty="0" smtClean="0">
                <a:solidFill>
                  <a:prstClr val="black"/>
                </a:solidFill>
              </a:rPr>
              <a:t>thrombosis</a:t>
            </a:r>
            <a:r>
              <a:rPr lang="ar-SA" sz="2800" dirty="0" smtClean="0">
                <a:solidFill>
                  <a:prstClr val="black"/>
                </a:solidFill>
              </a:rPr>
              <a:t>.</a:t>
            </a:r>
            <a:r>
              <a:rPr lang="en-US" sz="2800" dirty="0" smtClean="0">
                <a:solidFill>
                  <a:prstClr val="black"/>
                </a:solidFill>
              </a:rPr>
              <a:t> </a:t>
            </a:r>
            <a:endParaRPr lang="en-US" sz="2800" dirty="0">
              <a:solidFill>
                <a:prstClr val="black"/>
              </a:solidFill>
            </a:endParaRPr>
          </a:p>
          <a:p>
            <a:pPr marL="342900" indent="-342900">
              <a:buClr>
                <a:srgbClr val="3495BA"/>
              </a:buClr>
              <a:buFont typeface="Wingdings" charset="2"/>
              <a:buChar char="§"/>
            </a:pPr>
            <a:r>
              <a:rPr lang="en-US" sz="2800" dirty="0" err="1">
                <a:solidFill>
                  <a:prstClr val="black"/>
                </a:solidFill>
              </a:rPr>
              <a:t>Otitic</a:t>
            </a:r>
            <a:r>
              <a:rPr lang="en-US" sz="2800" dirty="0">
                <a:solidFill>
                  <a:prstClr val="black"/>
                </a:solidFill>
              </a:rPr>
              <a:t> </a:t>
            </a:r>
            <a:r>
              <a:rPr lang="en-US" sz="2800" dirty="0" smtClean="0">
                <a:solidFill>
                  <a:prstClr val="black"/>
                </a:solidFill>
              </a:rPr>
              <a:t>hydrocephalus</a:t>
            </a:r>
            <a:r>
              <a:rPr lang="ar-SA"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1495995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sz="5400" dirty="0">
                <a:solidFill>
                  <a:srgbClr val="606E92"/>
                </a:solidFill>
              </a:rPr>
              <a:t>Management</a:t>
            </a:r>
            <a:endParaRPr lang="en-US" dirty="0">
              <a:solidFill>
                <a:srgbClr val="606E92"/>
              </a:solidFill>
            </a:endParaRPr>
          </a:p>
        </p:txBody>
      </p:sp>
      <p:sp>
        <p:nvSpPr>
          <p:cNvPr id="3" name="Content Placeholder 2"/>
          <p:cNvSpPr>
            <a:spLocks noGrp="1"/>
          </p:cNvSpPr>
          <p:nvPr>
            <p:ph idx="1"/>
          </p:nvPr>
        </p:nvSpPr>
        <p:spPr>
          <a:xfrm>
            <a:off x="1024128" y="2084832"/>
            <a:ext cx="10667129" cy="4211465"/>
          </a:xfrm>
        </p:spPr>
        <p:txBody>
          <a:bodyPr>
            <a:noAutofit/>
          </a:bodyPr>
          <a:lstStyle/>
          <a:p>
            <a:pPr algn="just">
              <a:lnSpc>
                <a:spcPct val="100000"/>
              </a:lnSpc>
              <a:spcBef>
                <a:spcPts val="0"/>
              </a:spcBef>
              <a:buFont typeface="Arial" charset="0"/>
              <a:buChar char="•"/>
            </a:pPr>
            <a:r>
              <a:rPr lang="ar-SA" sz="2500" dirty="0" smtClean="0"/>
              <a:t> </a:t>
            </a:r>
            <a:r>
              <a:rPr lang="en-US" sz="2500" dirty="0" smtClean="0">
                <a:solidFill>
                  <a:srgbClr val="FF0000"/>
                </a:solidFill>
              </a:rPr>
              <a:t>Most cases of AOM </a:t>
            </a:r>
            <a:r>
              <a:rPr lang="en-US" sz="2500" dirty="0" smtClean="0"/>
              <a:t>improve spontaneously. Cases that require treatment may be managed with antibiotics and analgesics or with observation alone.</a:t>
            </a:r>
          </a:p>
          <a:p>
            <a:pPr algn="just">
              <a:lnSpc>
                <a:spcPct val="100000"/>
              </a:lnSpc>
              <a:spcBef>
                <a:spcPts val="0"/>
              </a:spcBef>
              <a:buFont typeface="Arial" charset="0"/>
              <a:buChar char="•"/>
            </a:pPr>
            <a:r>
              <a:rPr lang="ar-SA" sz="2500" dirty="0" smtClean="0"/>
              <a:t> </a:t>
            </a:r>
            <a:r>
              <a:rPr lang="en-US" sz="2500" dirty="0" smtClean="0">
                <a:solidFill>
                  <a:srgbClr val="FF0000"/>
                </a:solidFill>
              </a:rPr>
              <a:t>Amoxicillin is the first drug of choice </a:t>
            </a:r>
            <a:r>
              <a:rPr lang="en-US" sz="2500" dirty="0" smtClean="0"/>
              <a:t>.</a:t>
            </a:r>
          </a:p>
          <a:p>
            <a:pPr algn="just">
              <a:lnSpc>
                <a:spcPct val="100000"/>
              </a:lnSpc>
              <a:spcBef>
                <a:spcPts val="0"/>
              </a:spcBef>
              <a:buFont typeface="Arial" charset="0"/>
              <a:buChar char="•"/>
            </a:pPr>
            <a:r>
              <a:rPr lang="en-US" sz="2500" dirty="0" smtClean="0"/>
              <a:t>Patients who report penicillin allergy :</a:t>
            </a:r>
          </a:p>
          <a:p>
            <a:pPr marL="480060" lvl="2" indent="-342900" algn="just">
              <a:lnSpc>
                <a:spcPct val="100000"/>
              </a:lnSpc>
              <a:spcBef>
                <a:spcPts val="0"/>
              </a:spcBef>
              <a:buFont typeface="Wingdings" charset="2"/>
              <a:buChar char="§"/>
            </a:pPr>
            <a:r>
              <a:rPr lang="en-US" sz="2500" dirty="0" smtClean="0">
                <a:solidFill>
                  <a:srgbClr val="747472"/>
                </a:solidFill>
              </a:rPr>
              <a:t>Cefuroxime                       </a:t>
            </a:r>
          </a:p>
          <a:p>
            <a:pPr marL="480060" lvl="2" indent="-342900" algn="just">
              <a:lnSpc>
                <a:spcPct val="100000"/>
              </a:lnSpc>
              <a:spcBef>
                <a:spcPts val="0"/>
              </a:spcBef>
              <a:buFont typeface="Wingdings" charset="2"/>
              <a:buChar char="§"/>
            </a:pPr>
            <a:r>
              <a:rPr lang="en-US" sz="2500" dirty="0" smtClean="0">
                <a:solidFill>
                  <a:srgbClr val="747472"/>
                </a:solidFill>
              </a:rPr>
              <a:t>Ceftriaxone    </a:t>
            </a:r>
          </a:p>
          <a:p>
            <a:pPr marL="480060" lvl="2" indent="-342900" algn="just">
              <a:lnSpc>
                <a:spcPct val="100000"/>
              </a:lnSpc>
              <a:spcBef>
                <a:spcPts val="0"/>
              </a:spcBef>
              <a:buFont typeface="Wingdings" charset="2"/>
              <a:buChar char="§"/>
            </a:pPr>
            <a:r>
              <a:rPr lang="en-US" sz="2500" dirty="0" smtClean="0">
                <a:solidFill>
                  <a:srgbClr val="747472"/>
                </a:solidFill>
              </a:rPr>
              <a:t>Erythromycin</a:t>
            </a:r>
          </a:p>
          <a:p>
            <a:pPr algn="just">
              <a:lnSpc>
                <a:spcPct val="100000"/>
              </a:lnSpc>
              <a:spcBef>
                <a:spcPts val="0"/>
              </a:spcBef>
              <a:buFont typeface="Arial" charset="0"/>
              <a:buChar char="•"/>
            </a:pPr>
            <a:r>
              <a:rPr lang="ar-SA" sz="2500" dirty="0" smtClean="0"/>
              <a:t> </a:t>
            </a:r>
            <a:r>
              <a:rPr lang="en-US" sz="2500" dirty="0" err="1" smtClean="0"/>
              <a:t>Tympanocentesis</a:t>
            </a:r>
            <a:r>
              <a:rPr lang="en-US" sz="2500" dirty="0" smtClean="0"/>
              <a:t> is the trans-tympanic needle aspiration of ME contents. Aspiration of fluid reduces ME pressure and is very effective in relieving pain. (Surgical option)</a:t>
            </a:r>
            <a:r>
              <a:rPr lang="ar-SA" sz="2500" dirty="0" smtClean="0"/>
              <a:t>.</a:t>
            </a:r>
            <a:endParaRPr lang="en-US" sz="2500" dirty="0"/>
          </a:p>
        </p:txBody>
      </p:sp>
    </p:spTree>
    <p:extLst>
      <p:ext uri="{BB962C8B-B14F-4D97-AF65-F5344CB8AC3E}">
        <p14:creationId xmlns:p14="http://schemas.microsoft.com/office/powerpoint/2010/main" val="2083838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364308" cy="4023360"/>
          </a:xfrm>
        </p:spPr>
        <p:txBody>
          <a:bodyPr>
            <a:normAutofit/>
          </a:bodyPr>
          <a:lstStyle/>
          <a:p>
            <a:r>
              <a:rPr lang="en-US" sz="4000" dirty="0" smtClean="0">
                <a:solidFill>
                  <a:srgbClr val="454545"/>
                </a:solidFill>
              </a:rPr>
              <a:t>Q.3: </a:t>
            </a:r>
            <a:r>
              <a:rPr lang="en-US" sz="4000" dirty="0">
                <a:solidFill>
                  <a:srgbClr val="454545"/>
                </a:solidFill>
              </a:rPr>
              <a:t>An irritable  3 year old patient came with ear pain, difficulty in hearing , and fever. What is the  diagnosis?</a:t>
            </a:r>
          </a:p>
          <a:p>
            <a:pPr lvl="1"/>
            <a:r>
              <a:rPr lang="en-US" sz="3200" dirty="0" smtClean="0">
                <a:solidFill>
                  <a:srgbClr val="454545"/>
                </a:solidFill>
              </a:rPr>
              <a:t> A. </a:t>
            </a:r>
            <a:r>
              <a:rPr lang="en-US" sz="3200" dirty="0">
                <a:solidFill>
                  <a:srgbClr val="454545"/>
                </a:solidFill>
              </a:rPr>
              <a:t>Pharyngitis</a:t>
            </a:r>
          </a:p>
          <a:p>
            <a:pPr lvl="1"/>
            <a:r>
              <a:rPr lang="en-US" sz="3200" dirty="0" smtClean="0">
                <a:solidFill>
                  <a:srgbClr val="454545"/>
                </a:solidFill>
              </a:rPr>
              <a:t> B. </a:t>
            </a:r>
            <a:r>
              <a:rPr lang="en-US" sz="3200" dirty="0">
                <a:solidFill>
                  <a:srgbClr val="454545"/>
                </a:solidFill>
              </a:rPr>
              <a:t>Otitis Media</a:t>
            </a:r>
          </a:p>
          <a:p>
            <a:pPr lvl="1"/>
            <a:r>
              <a:rPr lang="en-US" sz="3200" dirty="0" smtClean="0">
                <a:solidFill>
                  <a:srgbClr val="454545"/>
                </a:solidFill>
              </a:rPr>
              <a:t> C. </a:t>
            </a:r>
            <a:r>
              <a:rPr lang="en-US" sz="3200" dirty="0">
                <a:solidFill>
                  <a:srgbClr val="454545"/>
                </a:solidFill>
              </a:rPr>
              <a:t>Mastoiditis</a:t>
            </a:r>
          </a:p>
          <a:p>
            <a:pPr lvl="1"/>
            <a:r>
              <a:rPr lang="en-US" sz="3200" dirty="0" smtClean="0">
                <a:solidFill>
                  <a:srgbClr val="454545"/>
                </a:solidFill>
              </a:rPr>
              <a:t> D. </a:t>
            </a:r>
            <a:r>
              <a:rPr lang="en-US" sz="3200" dirty="0">
                <a:solidFill>
                  <a:srgbClr val="454545"/>
                </a:solidFill>
              </a:rPr>
              <a:t>Sinusitis</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476026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Viral </a:t>
            </a:r>
            <a:r>
              <a:rPr lang="en-US" sz="5400" dirty="0" err="1">
                <a:solidFill>
                  <a:srgbClr val="606E92"/>
                </a:solidFill>
              </a:rPr>
              <a:t>vs</a:t>
            </a:r>
            <a:r>
              <a:rPr lang="en-US" sz="5400" dirty="0">
                <a:solidFill>
                  <a:srgbClr val="606E92"/>
                </a:solidFill>
              </a:rPr>
              <a:t> bacterial</a:t>
            </a:r>
          </a:p>
        </p:txBody>
      </p:sp>
      <p:sp>
        <p:nvSpPr>
          <p:cNvPr id="3" name="Content Placeholder 2"/>
          <p:cNvSpPr>
            <a:spLocks noGrp="1"/>
          </p:cNvSpPr>
          <p:nvPr>
            <p:ph idx="1"/>
          </p:nvPr>
        </p:nvSpPr>
        <p:spPr>
          <a:xfrm>
            <a:off x="1024128" y="2084832"/>
            <a:ext cx="9720071" cy="4773168"/>
          </a:xfrm>
        </p:spPr>
        <p:txBody>
          <a:bodyPr>
            <a:normAutofit/>
          </a:bodyPr>
          <a:lstStyle/>
          <a:p>
            <a:r>
              <a:rPr lang="en-US" sz="3200" dirty="0">
                <a:solidFill>
                  <a:srgbClr val="747472"/>
                </a:solidFill>
              </a:rPr>
              <a:t>Generally in Bacterial infections:</a:t>
            </a:r>
          </a:p>
          <a:p>
            <a:pPr lvl="1"/>
            <a:r>
              <a:rPr lang="en-US" sz="2400" dirty="0">
                <a:solidFill>
                  <a:schemeClr val="tx2"/>
                </a:solidFill>
              </a:rPr>
              <a:t>Fever</a:t>
            </a:r>
          </a:p>
          <a:p>
            <a:pPr lvl="1"/>
            <a:r>
              <a:rPr lang="en-US" sz="2400" dirty="0">
                <a:solidFill>
                  <a:schemeClr val="tx2"/>
                </a:solidFill>
              </a:rPr>
              <a:t>Infection spreads </a:t>
            </a:r>
            <a:r>
              <a:rPr lang="en-US" sz="2400" dirty="0"/>
              <a:t>to nearby organs</a:t>
            </a:r>
          </a:p>
          <a:p>
            <a:pPr lvl="1"/>
            <a:r>
              <a:rPr lang="en-US" sz="2400" dirty="0">
                <a:solidFill>
                  <a:schemeClr val="tx2"/>
                </a:solidFill>
              </a:rPr>
              <a:t>Pus</a:t>
            </a:r>
            <a:r>
              <a:rPr lang="en-US" sz="2400" dirty="0"/>
              <a:t> or whitish covering of mucous membranes</a:t>
            </a:r>
          </a:p>
          <a:p>
            <a:pPr lvl="1"/>
            <a:r>
              <a:rPr lang="en-US" sz="2400" dirty="0">
                <a:solidFill>
                  <a:schemeClr val="tx2"/>
                </a:solidFill>
              </a:rPr>
              <a:t>Recurrent infections </a:t>
            </a:r>
            <a:r>
              <a:rPr lang="en-US" sz="2400" dirty="0"/>
              <a:t>are common</a:t>
            </a:r>
          </a:p>
          <a:p>
            <a:r>
              <a:rPr lang="en-US" sz="3200" dirty="0">
                <a:solidFill>
                  <a:srgbClr val="747472"/>
                </a:solidFill>
              </a:rPr>
              <a:t>In viral infections:</a:t>
            </a:r>
          </a:p>
          <a:p>
            <a:pPr lvl="1"/>
            <a:r>
              <a:rPr lang="en-US" sz="2400" dirty="0">
                <a:solidFill>
                  <a:schemeClr val="tx2"/>
                </a:solidFill>
              </a:rPr>
              <a:t>Low grade fever </a:t>
            </a:r>
            <a:r>
              <a:rPr lang="en-US" sz="2400" dirty="0"/>
              <a:t>or no fever</a:t>
            </a:r>
          </a:p>
          <a:p>
            <a:pPr lvl="1"/>
            <a:r>
              <a:rPr lang="en-US" sz="2400" dirty="0"/>
              <a:t>Mostly contained and self limiting</a:t>
            </a:r>
          </a:p>
          <a:p>
            <a:pPr lvl="1"/>
            <a:r>
              <a:rPr lang="en-US" sz="2400" dirty="0">
                <a:solidFill>
                  <a:schemeClr val="tx2"/>
                </a:solidFill>
              </a:rPr>
              <a:t>No pus</a:t>
            </a:r>
            <a:r>
              <a:rPr lang="en-US" sz="2400" dirty="0"/>
              <a:t>, only clear discharge, if any at all</a:t>
            </a:r>
          </a:p>
          <a:p>
            <a:pPr lvl="1"/>
            <a:r>
              <a:rPr lang="en-US" sz="2400" dirty="0"/>
              <a:t>Generalized malaise and </a:t>
            </a:r>
            <a:r>
              <a:rPr lang="en-US" sz="2400" dirty="0">
                <a:solidFill>
                  <a:schemeClr val="tx2"/>
                </a:solidFill>
              </a:rPr>
              <a:t>fatigue</a:t>
            </a:r>
          </a:p>
          <a:p>
            <a:pPr lvl="1"/>
            <a:endParaRPr lang="en-US" dirty="0"/>
          </a:p>
        </p:txBody>
      </p:sp>
    </p:spTree>
    <p:extLst>
      <p:ext uri="{BB962C8B-B14F-4D97-AF65-F5344CB8AC3E}">
        <p14:creationId xmlns:p14="http://schemas.microsoft.com/office/powerpoint/2010/main" val="1297069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650" r="14437" b="4457"/>
          <a:stretch/>
        </p:blipFill>
        <p:spPr bwMode="auto">
          <a:xfrm>
            <a:off x="1615763" y="0"/>
            <a:ext cx="89604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367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Nice Guidance to URTI</a:t>
            </a:r>
          </a:p>
        </p:txBody>
      </p:sp>
      <p:sp>
        <p:nvSpPr>
          <p:cNvPr id="3" name="Content Placeholder 2"/>
          <p:cNvSpPr>
            <a:spLocks noGrp="1"/>
          </p:cNvSpPr>
          <p:nvPr>
            <p:ph idx="1"/>
          </p:nvPr>
        </p:nvSpPr>
        <p:spPr>
          <a:xfrm>
            <a:off x="1024128" y="2084832"/>
            <a:ext cx="9720071" cy="4023360"/>
          </a:xfrm>
        </p:spPr>
        <p:txBody>
          <a:bodyPr>
            <a:normAutofit/>
          </a:bodyPr>
          <a:lstStyle/>
          <a:p>
            <a:pPr algn="just"/>
            <a:r>
              <a:rPr lang="en-US" sz="3200" dirty="0" smtClean="0"/>
              <a:t>Patients should be given advice about the usual natural history of the illness, including the average total length of the illness :</a:t>
            </a:r>
          </a:p>
          <a:p>
            <a:pPr lvl="1" algn="just"/>
            <a:r>
              <a:rPr lang="en-US" sz="2800" dirty="0" smtClean="0">
                <a:solidFill>
                  <a:srgbClr val="747472"/>
                </a:solidFill>
              </a:rPr>
              <a:t>Acute otitis media: 4 days.</a:t>
            </a:r>
          </a:p>
          <a:p>
            <a:pPr lvl="1" algn="just"/>
            <a:r>
              <a:rPr lang="en-US" sz="2800" dirty="0" smtClean="0">
                <a:solidFill>
                  <a:srgbClr val="747472"/>
                </a:solidFill>
              </a:rPr>
              <a:t>Acute sore throat/acute pharyngitis/acute tonsillitis: 1 week.</a:t>
            </a:r>
          </a:p>
          <a:p>
            <a:pPr lvl="1" algn="just"/>
            <a:r>
              <a:rPr lang="en-US" sz="2800" dirty="0" smtClean="0">
                <a:solidFill>
                  <a:srgbClr val="747472"/>
                </a:solidFill>
              </a:rPr>
              <a:t>Common cold: 1½ weeks.</a:t>
            </a:r>
          </a:p>
          <a:p>
            <a:pPr lvl="1" algn="just"/>
            <a:r>
              <a:rPr lang="en-US" sz="2800" dirty="0" smtClean="0">
                <a:solidFill>
                  <a:srgbClr val="747472"/>
                </a:solidFill>
              </a:rPr>
              <a:t>Acute rhinosinusitis: 2½ weeks.</a:t>
            </a:r>
          </a:p>
          <a:p>
            <a:pPr lvl="1" algn="just"/>
            <a:r>
              <a:rPr lang="en-US" sz="2800" dirty="0" smtClean="0">
                <a:solidFill>
                  <a:srgbClr val="747472"/>
                </a:solidFill>
              </a:rPr>
              <a:t>Acute cough/acute bronchitis: 3 weeks.</a:t>
            </a:r>
            <a:endParaRPr lang="en-US" sz="2800" dirty="0">
              <a:solidFill>
                <a:srgbClr val="747472"/>
              </a:solidFill>
            </a:endParaRPr>
          </a:p>
        </p:txBody>
      </p:sp>
    </p:spTree>
    <p:extLst>
      <p:ext uri="{BB962C8B-B14F-4D97-AF65-F5344CB8AC3E}">
        <p14:creationId xmlns:p14="http://schemas.microsoft.com/office/powerpoint/2010/main" val="745094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Nice Guidance to URTI</a:t>
            </a:r>
          </a:p>
        </p:txBody>
      </p:sp>
      <p:sp>
        <p:nvSpPr>
          <p:cNvPr id="3" name="Content Placeholder 2"/>
          <p:cNvSpPr>
            <a:spLocks noGrp="1"/>
          </p:cNvSpPr>
          <p:nvPr>
            <p:ph idx="1"/>
          </p:nvPr>
        </p:nvSpPr>
        <p:spPr>
          <a:xfrm>
            <a:off x="1024128" y="2084831"/>
            <a:ext cx="10790501" cy="4649797"/>
          </a:xfrm>
        </p:spPr>
        <p:txBody>
          <a:bodyPr>
            <a:noAutofit/>
          </a:bodyPr>
          <a:lstStyle/>
          <a:p>
            <a:pPr algn="just"/>
            <a:r>
              <a:rPr lang="en-US" sz="2400" dirty="0" smtClean="0"/>
              <a:t>A </a:t>
            </a:r>
            <a:r>
              <a:rPr lang="en-US" sz="2400" dirty="0" smtClean="0">
                <a:solidFill>
                  <a:schemeClr val="tx2">
                    <a:lumMod val="75000"/>
                  </a:schemeClr>
                </a:solidFill>
              </a:rPr>
              <a:t>no antibiotic </a:t>
            </a:r>
            <a:r>
              <a:rPr lang="en-US" sz="2400" dirty="0" smtClean="0"/>
              <a:t>prescribing strategy or a </a:t>
            </a:r>
            <a:r>
              <a:rPr lang="en-US" sz="2400" dirty="0" smtClean="0">
                <a:solidFill>
                  <a:schemeClr val="tx2">
                    <a:lumMod val="75000"/>
                  </a:schemeClr>
                </a:solidFill>
              </a:rPr>
              <a:t>delayed antibiotic </a:t>
            </a:r>
            <a:r>
              <a:rPr lang="en-US" sz="2400" dirty="0" smtClean="0"/>
              <a:t>prescribing strategy should be agreed for patients with the following conditions:</a:t>
            </a:r>
          </a:p>
          <a:p>
            <a:pPr lvl="1" algn="just"/>
            <a:r>
              <a:rPr lang="en-US" sz="2000" dirty="0" smtClean="0">
                <a:solidFill>
                  <a:srgbClr val="747472"/>
                </a:solidFill>
              </a:rPr>
              <a:t>Acute otitis media.</a:t>
            </a:r>
          </a:p>
          <a:p>
            <a:pPr lvl="1" algn="just"/>
            <a:r>
              <a:rPr lang="en-US" sz="2000" dirty="0" smtClean="0">
                <a:solidFill>
                  <a:srgbClr val="747472"/>
                </a:solidFill>
              </a:rPr>
              <a:t>Acute sore throat/acute pharyngitis/acute tonsillitis.</a:t>
            </a:r>
          </a:p>
          <a:p>
            <a:pPr lvl="1" algn="just"/>
            <a:r>
              <a:rPr lang="en-US" sz="2000" dirty="0" smtClean="0">
                <a:solidFill>
                  <a:srgbClr val="747472"/>
                </a:solidFill>
              </a:rPr>
              <a:t>Common cold.</a:t>
            </a:r>
          </a:p>
          <a:p>
            <a:pPr lvl="1" algn="just"/>
            <a:r>
              <a:rPr lang="en-US" sz="2000" dirty="0" smtClean="0">
                <a:solidFill>
                  <a:srgbClr val="747472"/>
                </a:solidFill>
              </a:rPr>
              <a:t>Acute rhinosinusitis.</a:t>
            </a:r>
          </a:p>
          <a:p>
            <a:pPr lvl="1" algn="just"/>
            <a:r>
              <a:rPr lang="en-US" sz="2000" dirty="0" smtClean="0">
                <a:solidFill>
                  <a:srgbClr val="747472"/>
                </a:solidFill>
              </a:rPr>
              <a:t>Acute cough/acute bronchitis.</a:t>
            </a:r>
          </a:p>
          <a:p>
            <a:pPr algn="just"/>
            <a:r>
              <a:rPr lang="en-US" sz="2400" dirty="0" smtClean="0"/>
              <a:t>Depending on clinical assessment of severity, patients in the following subgroups can also be considered for an </a:t>
            </a:r>
            <a:r>
              <a:rPr lang="en-US" sz="2400" dirty="0" smtClean="0">
                <a:solidFill>
                  <a:schemeClr val="tx2">
                    <a:lumMod val="75000"/>
                  </a:schemeClr>
                </a:solidFill>
              </a:rPr>
              <a:t>immediate antibiotic </a:t>
            </a:r>
            <a:r>
              <a:rPr lang="en-US" sz="2400" dirty="0" smtClean="0"/>
              <a:t>prescribing strategy:</a:t>
            </a:r>
          </a:p>
          <a:p>
            <a:pPr lvl="1" algn="just"/>
            <a:r>
              <a:rPr lang="en-US" sz="2000" dirty="0" smtClean="0">
                <a:solidFill>
                  <a:srgbClr val="747472"/>
                </a:solidFill>
              </a:rPr>
              <a:t>Bilateral acute otitis media in children younger than 2 years.</a:t>
            </a:r>
          </a:p>
          <a:p>
            <a:pPr lvl="1" algn="just"/>
            <a:r>
              <a:rPr lang="en-US" sz="2000" dirty="0" smtClean="0">
                <a:solidFill>
                  <a:srgbClr val="747472"/>
                </a:solidFill>
              </a:rPr>
              <a:t>Acute otitis media in children with </a:t>
            </a:r>
            <a:r>
              <a:rPr lang="en-US" sz="2000" dirty="0" err="1" smtClean="0">
                <a:solidFill>
                  <a:srgbClr val="747472"/>
                </a:solidFill>
              </a:rPr>
              <a:t>otorrhoea</a:t>
            </a:r>
            <a:r>
              <a:rPr lang="en-US" sz="2000" dirty="0" smtClean="0">
                <a:solidFill>
                  <a:srgbClr val="747472"/>
                </a:solidFill>
              </a:rPr>
              <a:t>.</a:t>
            </a:r>
          </a:p>
          <a:p>
            <a:pPr lvl="1" algn="just"/>
            <a:r>
              <a:rPr lang="en-US" sz="2000" dirty="0" smtClean="0">
                <a:solidFill>
                  <a:srgbClr val="747472"/>
                </a:solidFill>
              </a:rPr>
              <a:t>Acute sore throat/acute pharyngitis/acute tonsillitis when three or more </a:t>
            </a:r>
            <a:r>
              <a:rPr lang="en-US" sz="2000" dirty="0" err="1" smtClean="0">
                <a:solidFill>
                  <a:srgbClr val="747472"/>
                </a:solidFill>
              </a:rPr>
              <a:t>centor</a:t>
            </a:r>
            <a:r>
              <a:rPr lang="en-US" sz="2000" dirty="0" smtClean="0">
                <a:solidFill>
                  <a:srgbClr val="747472"/>
                </a:solidFill>
              </a:rPr>
              <a:t> criteria are present.</a:t>
            </a:r>
            <a:endParaRPr lang="en-US" sz="2000" dirty="0">
              <a:solidFill>
                <a:srgbClr val="747472"/>
              </a:solidFill>
            </a:endParaRPr>
          </a:p>
        </p:txBody>
      </p:sp>
    </p:spTree>
    <p:extLst>
      <p:ext uri="{BB962C8B-B14F-4D97-AF65-F5344CB8AC3E}">
        <p14:creationId xmlns:p14="http://schemas.microsoft.com/office/powerpoint/2010/main" val="826956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Nice Guidance to URTI</a:t>
            </a:r>
          </a:p>
        </p:txBody>
      </p:sp>
      <p:sp>
        <p:nvSpPr>
          <p:cNvPr id="3" name="Content Placeholder 2"/>
          <p:cNvSpPr>
            <a:spLocks noGrp="1"/>
          </p:cNvSpPr>
          <p:nvPr>
            <p:ph idx="1"/>
          </p:nvPr>
        </p:nvSpPr>
        <p:spPr>
          <a:xfrm>
            <a:off x="827314" y="1910662"/>
            <a:ext cx="11117943" cy="4911054"/>
          </a:xfrm>
        </p:spPr>
        <p:txBody>
          <a:bodyPr>
            <a:noAutofit/>
          </a:bodyPr>
          <a:lstStyle/>
          <a:p>
            <a:pPr algn="just"/>
            <a:r>
              <a:rPr lang="en-US" sz="2800" dirty="0" smtClean="0"/>
              <a:t>An </a:t>
            </a:r>
            <a:r>
              <a:rPr lang="en-US" sz="2800" dirty="0" smtClean="0">
                <a:solidFill>
                  <a:schemeClr val="tx2">
                    <a:lumMod val="75000"/>
                  </a:schemeClr>
                </a:solidFill>
              </a:rPr>
              <a:t>immediate antibiotic prescription </a:t>
            </a:r>
            <a:r>
              <a:rPr lang="en-US" sz="2800" dirty="0" smtClean="0"/>
              <a:t>should only be offered to patients in the following situations:</a:t>
            </a:r>
          </a:p>
          <a:p>
            <a:pPr lvl="1" algn="just">
              <a:buFont typeface="Courier New" charset="0"/>
              <a:buChar char="o"/>
            </a:pPr>
            <a:r>
              <a:rPr lang="en-US" sz="2400" dirty="0" smtClean="0"/>
              <a:t> If the patient is systemically very unwell </a:t>
            </a:r>
          </a:p>
          <a:p>
            <a:pPr lvl="1" algn="just">
              <a:buFont typeface="Courier New" charset="0"/>
              <a:buChar char="o"/>
            </a:pPr>
            <a:r>
              <a:rPr lang="en-US" sz="2400" dirty="0" smtClean="0"/>
              <a:t> If the patient has symptoms and signs suggestive of serious illness and/or complications </a:t>
            </a:r>
          </a:p>
          <a:p>
            <a:pPr lvl="1" algn="just">
              <a:buFont typeface="Courier New" charset="0"/>
              <a:buChar char="o"/>
            </a:pPr>
            <a:r>
              <a:rPr lang="en-US" sz="2400" dirty="0" smtClean="0"/>
              <a:t> If the patient is at high risk of serious complications because of pre-existing comorbidity. </a:t>
            </a:r>
          </a:p>
          <a:p>
            <a:pPr lvl="1" algn="just">
              <a:buFont typeface="Courier New" charset="0"/>
              <a:buChar char="o"/>
            </a:pPr>
            <a:r>
              <a:rPr lang="en-US" sz="2400" dirty="0" smtClean="0"/>
              <a:t> If the patient is older than 65 years with acute cough and two or more of the following criteria, or older than 80 years with acute cough and one or more of the following criteria:</a:t>
            </a:r>
          </a:p>
          <a:p>
            <a:pPr lvl="2" algn="just"/>
            <a:r>
              <a:rPr lang="en-US" sz="2000" dirty="0" smtClean="0">
                <a:solidFill>
                  <a:srgbClr val="747472"/>
                </a:solidFill>
              </a:rPr>
              <a:t>Hospitalization in previous year.</a:t>
            </a:r>
          </a:p>
          <a:p>
            <a:pPr lvl="2" algn="just"/>
            <a:r>
              <a:rPr lang="en-US" sz="2000" dirty="0" smtClean="0">
                <a:solidFill>
                  <a:srgbClr val="747472"/>
                </a:solidFill>
              </a:rPr>
              <a:t>Type 1 or type 2 diabetes.</a:t>
            </a:r>
          </a:p>
          <a:p>
            <a:pPr lvl="2" algn="just"/>
            <a:r>
              <a:rPr lang="en-US" sz="2000" dirty="0" smtClean="0">
                <a:solidFill>
                  <a:srgbClr val="747472"/>
                </a:solidFill>
              </a:rPr>
              <a:t>History of congestive heart failure.</a:t>
            </a:r>
          </a:p>
          <a:p>
            <a:pPr lvl="2" algn="just"/>
            <a:r>
              <a:rPr lang="en-US" sz="2000" dirty="0" smtClean="0">
                <a:solidFill>
                  <a:srgbClr val="747472"/>
                </a:solidFill>
              </a:rPr>
              <a:t>Current use of oral glucocorticoids.</a:t>
            </a:r>
            <a:endParaRPr lang="en-US" sz="2000" dirty="0">
              <a:solidFill>
                <a:srgbClr val="747472"/>
              </a:solidFill>
            </a:endParaRPr>
          </a:p>
        </p:txBody>
      </p:sp>
    </p:spTree>
    <p:extLst>
      <p:ext uri="{BB962C8B-B14F-4D97-AF65-F5344CB8AC3E}">
        <p14:creationId xmlns:p14="http://schemas.microsoft.com/office/powerpoint/2010/main" val="138572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606E92"/>
                </a:solidFill>
              </a:rPr>
              <a:t>Nice Guidance to URTI</a:t>
            </a:r>
            <a:endParaRPr lang="ar-SA" sz="5400" dirty="0">
              <a:solidFill>
                <a:srgbClr val="606E92"/>
              </a:solidFill>
            </a:endParaRPr>
          </a:p>
        </p:txBody>
      </p:sp>
      <p:sp>
        <p:nvSpPr>
          <p:cNvPr id="3" name="Content Placeholder 2"/>
          <p:cNvSpPr>
            <a:spLocks noGrp="1"/>
          </p:cNvSpPr>
          <p:nvPr>
            <p:ph idx="1"/>
          </p:nvPr>
        </p:nvSpPr>
        <p:spPr>
          <a:xfrm>
            <a:off x="1024128" y="1852604"/>
            <a:ext cx="10674386" cy="4773168"/>
          </a:xfrm>
        </p:spPr>
        <p:txBody>
          <a:bodyPr>
            <a:noAutofit/>
          </a:bodyPr>
          <a:lstStyle/>
          <a:p>
            <a:pPr marL="0" algn="just">
              <a:lnSpc>
                <a:spcPct val="100000"/>
              </a:lnSpc>
              <a:spcBef>
                <a:spcPts val="0"/>
              </a:spcBef>
              <a:spcAft>
                <a:spcPts val="0"/>
              </a:spcAft>
            </a:pPr>
            <a:r>
              <a:rPr lang="en-US" sz="2800" b="1" dirty="0" smtClean="0"/>
              <a:t>When the delayed antibiotic prescribing strategy is adopted, </a:t>
            </a:r>
            <a:r>
              <a:rPr lang="en-US" sz="2800" b="1" dirty="0" smtClean="0">
                <a:solidFill>
                  <a:srgbClr val="3495BA"/>
                </a:solidFill>
              </a:rPr>
              <a:t>patients should be offered:</a:t>
            </a:r>
          </a:p>
          <a:p>
            <a:pPr marL="251460" indent="-342900" algn="just">
              <a:lnSpc>
                <a:spcPct val="100000"/>
              </a:lnSpc>
              <a:spcBef>
                <a:spcPts val="0"/>
              </a:spcBef>
              <a:spcAft>
                <a:spcPts val="0"/>
              </a:spcAft>
              <a:buFont typeface="Courier New" charset="0"/>
              <a:buChar char="o"/>
            </a:pPr>
            <a:r>
              <a:rPr lang="en-US" sz="2400" dirty="0" smtClean="0"/>
              <a:t>Reassurance that antibiotics are not needed immediately because they are likely to make little difference to symptoms and may have side effects, for example, </a:t>
            </a:r>
            <a:r>
              <a:rPr lang="en-US" sz="2400" dirty="0" err="1" smtClean="0"/>
              <a:t>diarrhoea</a:t>
            </a:r>
            <a:r>
              <a:rPr lang="en-US" sz="2400" dirty="0" smtClean="0"/>
              <a:t>, vomiting and rash</a:t>
            </a:r>
          </a:p>
          <a:p>
            <a:pPr marL="251460" indent="-342900" algn="just">
              <a:lnSpc>
                <a:spcPct val="100000"/>
              </a:lnSpc>
              <a:spcBef>
                <a:spcPts val="0"/>
              </a:spcBef>
              <a:spcAft>
                <a:spcPts val="0"/>
              </a:spcAft>
              <a:buFont typeface="Courier New" charset="0"/>
              <a:buChar char="o"/>
            </a:pPr>
            <a:r>
              <a:rPr lang="en-US" sz="2400" dirty="0"/>
              <a:t>Advice about using the delayed prescription if symptoms are not starting to settle in accordance with the expected course of the illness or if a significant worsening of symptoms occurs</a:t>
            </a:r>
          </a:p>
          <a:p>
            <a:pPr marL="251460" indent="-342900" algn="just">
              <a:lnSpc>
                <a:spcPct val="100000"/>
              </a:lnSpc>
              <a:spcBef>
                <a:spcPts val="0"/>
              </a:spcBef>
              <a:spcAft>
                <a:spcPts val="0"/>
              </a:spcAft>
              <a:buFont typeface="Courier New" charset="0"/>
              <a:buChar char="o"/>
            </a:pPr>
            <a:r>
              <a:rPr lang="en-US" sz="2400" dirty="0"/>
              <a:t>Advice about re-consulting if there is a significant worsening of symptoms despite using the delayed prescription</a:t>
            </a:r>
            <a:r>
              <a:rPr lang="en-US" sz="2400" dirty="0" smtClean="0"/>
              <a:t>.</a:t>
            </a:r>
          </a:p>
          <a:p>
            <a:pPr marL="0" indent="0" algn="just">
              <a:lnSpc>
                <a:spcPct val="100000"/>
              </a:lnSpc>
              <a:spcBef>
                <a:spcPts val="0"/>
              </a:spcBef>
              <a:spcAft>
                <a:spcPts val="0"/>
              </a:spcAft>
              <a:buNone/>
            </a:pPr>
            <a:r>
              <a:rPr lang="en-US" sz="800" dirty="0"/>
              <a:t/>
            </a:r>
            <a:br>
              <a:rPr lang="en-US" sz="800" dirty="0"/>
            </a:br>
            <a:r>
              <a:rPr lang="en-US" sz="2400" dirty="0"/>
              <a:t>A delayed prescription with instructions can either be given to the patient or left at an agreed location to be collected at a later date.</a:t>
            </a:r>
          </a:p>
        </p:txBody>
      </p:sp>
    </p:spTree>
    <p:extLst>
      <p:ext uri="{BB962C8B-B14F-4D97-AF65-F5344CB8AC3E}">
        <p14:creationId xmlns:p14="http://schemas.microsoft.com/office/powerpoint/2010/main" val="11134988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35964" y="2679192"/>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3200" kern="1200" cap="all" spc="100" baseline="0">
                <a:solidFill>
                  <a:schemeClr val="tx1">
                    <a:lumMod val="90000"/>
                    <a:lumOff val="10000"/>
                  </a:schemeClr>
                </a:solidFill>
                <a:latin typeface="+mj-lt"/>
                <a:ea typeface="+mj-ea"/>
                <a:cs typeface="+mj-cs"/>
              </a:defRPr>
            </a:lvl1pPr>
          </a:lstStyle>
          <a:p>
            <a:r>
              <a:rPr lang="en-US" sz="5400" dirty="0">
                <a:solidFill>
                  <a:srgbClr val="606E92"/>
                </a:solidFill>
              </a:rPr>
              <a:t>How to modify help seeking behavior of patients with flu illness ?</a:t>
            </a:r>
            <a:endParaRPr lang="ar-SA" sz="5400" dirty="0">
              <a:solidFill>
                <a:srgbClr val="606E92"/>
              </a:solidFill>
            </a:endParaRPr>
          </a:p>
        </p:txBody>
      </p:sp>
    </p:spTree>
    <p:extLst>
      <p:ext uri="{BB962C8B-B14F-4D97-AF65-F5344CB8AC3E}">
        <p14:creationId xmlns:p14="http://schemas.microsoft.com/office/powerpoint/2010/main" val="30845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solidFill>
                  <a:srgbClr val="606E92"/>
                </a:solidFill>
              </a:rPr>
              <a:t>How to modify patient help seeking behavior </a:t>
            </a:r>
          </a:p>
        </p:txBody>
      </p:sp>
      <p:sp>
        <p:nvSpPr>
          <p:cNvPr id="5" name="Content Placeholder 4"/>
          <p:cNvSpPr>
            <a:spLocks noGrp="1"/>
          </p:cNvSpPr>
          <p:nvPr>
            <p:ph idx="1"/>
          </p:nvPr>
        </p:nvSpPr>
        <p:spPr>
          <a:xfrm>
            <a:off x="1024128" y="2084832"/>
            <a:ext cx="9720071" cy="4023360"/>
          </a:xfrm>
        </p:spPr>
        <p:txBody>
          <a:bodyPr>
            <a:normAutofit/>
          </a:bodyPr>
          <a:lstStyle/>
          <a:p>
            <a:pPr algn="just">
              <a:buFont typeface="Arial" charset="0"/>
              <a:buChar char="•"/>
            </a:pPr>
            <a:r>
              <a:rPr lang="en-US" sz="2800" dirty="0" smtClean="0"/>
              <a:t> Raise awareness of the seriousness of seasonal flu in high risk patients.</a:t>
            </a:r>
          </a:p>
          <a:p>
            <a:pPr algn="just">
              <a:buFont typeface="Arial" charset="0"/>
              <a:buChar char="•"/>
            </a:pPr>
            <a:r>
              <a:rPr lang="en-US" sz="2800" dirty="0" smtClean="0"/>
              <a:t> Increase the will to seek help in affected patients.</a:t>
            </a:r>
          </a:p>
          <a:p>
            <a:pPr algn="just">
              <a:buFont typeface="Arial" charset="0"/>
              <a:buChar char="•"/>
            </a:pPr>
            <a:r>
              <a:rPr lang="en-US" sz="2800" dirty="0" smtClean="0"/>
              <a:t> Increase awareness of the ways to protect infection within the household and work environment.</a:t>
            </a:r>
          </a:p>
          <a:p>
            <a:pPr algn="just">
              <a:buFont typeface="Arial" charset="0"/>
              <a:buChar char="•"/>
            </a:pPr>
            <a:r>
              <a:rPr lang="en-US" sz="2800" dirty="0" smtClean="0"/>
              <a:t> Increase the public attitude toward vaccination and encourage high risk people to get vaccinated early.</a:t>
            </a:r>
            <a:endParaRPr lang="en-US" sz="2800" dirty="0"/>
          </a:p>
        </p:txBody>
      </p:sp>
    </p:spTree>
    <p:extLst>
      <p:ext uri="{BB962C8B-B14F-4D97-AF65-F5344CB8AC3E}">
        <p14:creationId xmlns:p14="http://schemas.microsoft.com/office/powerpoint/2010/main" val="8707930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606E92"/>
                </a:solidFill>
              </a:rPr>
              <a:t>How to modify patient help seeking behavior </a:t>
            </a:r>
            <a:endParaRPr lang="ar-SA" sz="5400" dirty="0">
              <a:solidFill>
                <a:srgbClr val="606E92"/>
              </a:solidFill>
            </a:endParaRPr>
          </a:p>
        </p:txBody>
      </p:sp>
      <p:sp>
        <p:nvSpPr>
          <p:cNvPr id="3" name="Content Placeholder 2"/>
          <p:cNvSpPr>
            <a:spLocks noGrp="1"/>
          </p:cNvSpPr>
          <p:nvPr>
            <p:ph idx="1"/>
          </p:nvPr>
        </p:nvSpPr>
        <p:spPr>
          <a:xfrm>
            <a:off x="1024128" y="2084832"/>
            <a:ext cx="9720071" cy="4023360"/>
          </a:xfrm>
        </p:spPr>
        <p:txBody>
          <a:bodyPr>
            <a:noAutofit/>
          </a:bodyPr>
          <a:lstStyle/>
          <a:p>
            <a:pPr>
              <a:buFont typeface="Arial" charset="0"/>
              <a:buChar char="•"/>
            </a:pPr>
            <a:r>
              <a:rPr lang="en-US" sz="2800" dirty="0" smtClean="0"/>
              <a:t> Provide incentive to businesses to take care of flu ridden workers, with paid leaves or forced sick leaves.</a:t>
            </a:r>
          </a:p>
          <a:p>
            <a:pPr>
              <a:buFont typeface="Arial" charset="0"/>
              <a:buChar char="•"/>
            </a:pPr>
            <a:r>
              <a:rPr lang="en-US" sz="2800" dirty="0" smtClean="0"/>
              <a:t> Make flu vaccines available in more health care centers, and provide them for less cost.</a:t>
            </a:r>
          </a:p>
          <a:p>
            <a:pPr>
              <a:buFont typeface="Arial" charset="0"/>
              <a:buChar char="•"/>
            </a:pPr>
            <a:r>
              <a:rPr lang="en-US" sz="2800" dirty="0" smtClean="0"/>
              <a:t> Raise awareness on personal hygiene and ways to avoid infecting other people or avoiding getting sick from contact with other people.</a:t>
            </a:r>
          </a:p>
          <a:p>
            <a:pPr>
              <a:buFont typeface="Arial" charset="0"/>
              <a:buChar char="•"/>
            </a:pPr>
            <a:r>
              <a:rPr lang="en-US" sz="2800" dirty="0" smtClean="0"/>
              <a:t> Advise flu patients to stay away from work and public for a day after their symptoms are alleviated.</a:t>
            </a:r>
          </a:p>
        </p:txBody>
      </p:sp>
    </p:spTree>
    <p:extLst>
      <p:ext uri="{BB962C8B-B14F-4D97-AF65-F5344CB8AC3E}">
        <p14:creationId xmlns:p14="http://schemas.microsoft.com/office/powerpoint/2010/main" val="318375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364308" cy="4023360"/>
          </a:xfrm>
        </p:spPr>
        <p:txBody>
          <a:bodyPr>
            <a:noAutofit/>
          </a:bodyPr>
          <a:lstStyle/>
          <a:p>
            <a:pPr marL="0" indent="0">
              <a:buNone/>
            </a:pPr>
            <a:r>
              <a:rPr lang="en-US" sz="4000" dirty="0" smtClean="0">
                <a:solidFill>
                  <a:srgbClr val="454545"/>
                </a:solidFill>
              </a:rPr>
              <a:t>Q.</a:t>
            </a:r>
            <a:r>
              <a:rPr lang="en-US" sz="4000" dirty="0">
                <a:solidFill>
                  <a:srgbClr val="454545"/>
                </a:solidFill>
              </a:rPr>
              <a:t>1</a:t>
            </a:r>
            <a:r>
              <a:rPr lang="en-US" sz="4000" dirty="0" smtClean="0">
                <a:solidFill>
                  <a:srgbClr val="454545"/>
                </a:solidFill>
              </a:rPr>
              <a:t>: </a:t>
            </a:r>
            <a:r>
              <a:rPr lang="en-US" sz="4000" dirty="0">
                <a:solidFill>
                  <a:srgbClr val="454545"/>
                </a:solidFill>
              </a:rPr>
              <a:t>One of the differences between bacterial and viral pharyngitis is that in Bacterial pharyngitis there is usually:</a:t>
            </a:r>
          </a:p>
          <a:p>
            <a:pPr lvl="1"/>
            <a:r>
              <a:rPr lang="en-US" sz="3200" dirty="0">
                <a:solidFill>
                  <a:srgbClr val="454545"/>
                </a:solidFill>
              </a:rPr>
              <a:t> </a:t>
            </a:r>
            <a:r>
              <a:rPr lang="en-US" sz="3200" dirty="0" smtClean="0">
                <a:solidFill>
                  <a:srgbClr val="454545"/>
                </a:solidFill>
              </a:rPr>
              <a:t>A. </a:t>
            </a:r>
            <a:r>
              <a:rPr lang="en-US" sz="3200" dirty="0">
                <a:solidFill>
                  <a:srgbClr val="454545"/>
                </a:solidFill>
              </a:rPr>
              <a:t>No fever</a:t>
            </a:r>
          </a:p>
          <a:p>
            <a:pPr lvl="1"/>
            <a:r>
              <a:rPr lang="en-US" sz="3200" dirty="0">
                <a:solidFill>
                  <a:srgbClr val="454545"/>
                </a:solidFill>
              </a:rPr>
              <a:t> </a:t>
            </a:r>
            <a:r>
              <a:rPr lang="en-US" sz="3200" dirty="0" smtClean="0">
                <a:solidFill>
                  <a:srgbClr val="454545"/>
                </a:solidFill>
              </a:rPr>
              <a:t>B. </a:t>
            </a:r>
            <a:r>
              <a:rPr lang="en-US" sz="3200" dirty="0">
                <a:solidFill>
                  <a:srgbClr val="454545"/>
                </a:solidFill>
              </a:rPr>
              <a:t>Coughing and Wheezing</a:t>
            </a:r>
          </a:p>
          <a:p>
            <a:pPr lvl="1"/>
            <a:r>
              <a:rPr lang="en-US" sz="3200" dirty="0">
                <a:solidFill>
                  <a:srgbClr val="454545"/>
                </a:solidFill>
              </a:rPr>
              <a:t> </a:t>
            </a:r>
            <a:r>
              <a:rPr lang="en-US" sz="3200" dirty="0" smtClean="0">
                <a:solidFill>
                  <a:srgbClr val="454545"/>
                </a:solidFill>
              </a:rPr>
              <a:t>C. </a:t>
            </a:r>
            <a:r>
              <a:rPr lang="en-US" sz="3200" dirty="0">
                <a:solidFill>
                  <a:srgbClr val="454545"/>
                </a:solidFill>
              </a:rPr>
              <a:t>Conjunctivitis</a:t>
            </a:r>
          </a:p>
          <a:p>
            <a:pPr lvl="1"/>
            <a:r>
              <a:rPr lang="en-US" sz="3200" dirty="0">
                <a:solidFill>
                  <a:srgbClr val="454545"/>
                </a:solidFill>
              </a:rPr>
              <a:t> </a:t>
            </a:r>
            <a:r>
              <a:rPr lang="en-US" sz="3200" dirty="0" smtClean="0">
                <a:solidFill>
                  <a:srgbClr val="454545"/>
                </a:solidFill>
              </a:rPr>
              <a:t>D. </a:t>
            </a:r>
            <a:r>
              <a:rPr lang="en-US" sz="3200" dirty="0">
                <a:solidFill>
                  <a:srgbClr val="454545"/>
                </a:solidFill>
              </a:rPr>
              <a:t>Whitish spots on the tonsils</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308559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667130" cy="4315968"/>
          </a:xfrm>
        </p:spPr>
        <p:txBody>
          <a:bodyPr>
            <a:normAutofit fontScale="92500" lnSpcReduction="20000"/>
          </a:bodyPr>
          <a:lstStyle/>
          <a:p>
            <a:r>
              <a:rPr lang="en-US" sz="4300" dirty="0" smtClean="0">
                <a:solidFill>
                  <a:srgbClr val="454545"/>
                </a:solidFill>
              </a:rPr>
              <a:t>Q.4: </a:t>
            </a:r>
            <a:r>
              <a:rPr lang="en-US" sz="4300" dirty="0">
                <a:solidFill>
                  <a:srgbClr val="454545"/>
                </a:solidFill>
              </a:rPr>
              <a:t>Which of the following patients who present with a sore throat should you start on immediate antibiotics therapy:</a:t>
            </a:r>
          </a:p>
          <a:p>
            <a:pPr lvl="1"/>
            <a:r>
              <a:rPr lang="en-US" sz="3500" dirty="0" smtClean="0">
                <a:solidFill>
                  <a:srgbClr val="454545"/>
                </a:solidFill>
              </a:rPr>
              <a:t> </a:t>
            </a:r>
            <a:r>
              <a:rPr lang="en-US" sz="3500" dirty="0">
                <a:solidFill>
                  <a:srgbClr val="454545"/>
                </a:solidFill>
              </a:rPr>
              <a:t>A. 37.5c fever, conjunctivitis, runny nose, and a very bad headache</a:t>
            </a:r>
            <a:r>
              <a:rPr lang="ar-SA" sz="3500" dirty="0">
                <a:solidFill>
                  <a:srgbClr val="454545"/>
                </a:solidFill>
              </a:rPr>
              <a:t>.</a:t>
            </a:r>
            <a:endParaRPr lang="en-US" sz="3500" dirty="0">
              <a:solidFill>
                <a:srgbClr val="454545"/>
              </a:solidFill>
            </a:endParaRPr>
          </a:p>
          <a:p>
            <a:pPr lvl="1"/>
            <a:r>
              <a:rPr lang="en-US" sz="3500" dirty="0" smtClean="0">
                <a:solidFill>
                  <a:srgbClr val="454545"/>
                </a:solidFill>
              </a:rPr>
              <a:t> B. </a:t>
            </a:r>
            <a:r>
              <a:rPr lang="en-US" sz="3500" dirty="0">
                <a:solidFill>
                  <a:srgbClr val="454545"/>
                </a:solidFill>
              </a:rPr>
              <a:t>An 80 year old man with history of congestive heart </a:t>
            </a:r>
            <a:r>
              <a:rPr lang="en-US" sz="3500" dirty="0" smtClean="0">
                <a:solidFill>
                  <a:srgbClr val="454545"/>
                </a:solidFill>
              </a:rPr>
              <a:t>failure</a:t>
            </a:r>
            <a:r>
              <a:rPr lang="ar-SA" sz="3500" dirty="0" smtClean="0">
                <a:solidFill>
                  <a:srgbClr val="454545"/>
                </a:solidFill>
              </a:rPr>
              <a:t>.</a:t>
            </a:r>
            <a:r>
              <a:rPr lang="en-US" sz="3500" dirty="0" smtClean="0">
                <a:solidFill>
                  <a:srgbClr val="454545"/>
                </a:solidFill>
              </a:rPr>
              <a:t> </a:t>
            </a:r>
            <a:endParaRPr lang="en-US" sz="3500" dirty="0">
              <a:solidFill>
                <a:srgbClr val="454545"/>
              </a:solidFill>
            </a:endParaRPr>
          </a:p>
          <a:p>
            <a:pPr lvl="1"/>
            <a:r>
              <a:rPr lang="en-US" sz="3500" dirty="0" smtClean="0">
                <a:solidFill>
                  <a:srgbClr val="454545"/>
                </a:solidFill>
              </a:rPr>
              <a:t> C. No fever. Congested nose and very painful to swallow solids and liquids</a:t>
            </a:r>
            <a:r>
              <a:rPr lang="ar-SA" sz="3500" dirty="0" smtClean="0">
                <a:solidFill>
                  <a:srgbClr val="454545"/>
                </a:solidFill>
              </a:rPr>
              <a:t>.</a:t>
            </a:r>
            <a:endParaRPr lang="en-US" sz="3500" dirty="0" smtClean="0">
              <a:solidFill>
                <a:srgbClr val="454545"/>
              </a:solidFill>
            </a:endParaRPr>
          </a:p>
          <a:p>
            <a:pPr lvl="1"/>
            <a:r>
              <a:rPr lang="en-US" sz="3500" dirty="0" smtClean="0">
                <a:solidFill>
                  <a:srgbClr val="454545"/>
                </a:solidFill>
              </a:rPr>
              <a:t> D. No fever,  clear discharge from the nose, coughing and shortness of breath.</a:t>
            </a:r>
            <a:endParaRPr lang="en-US" sz="3500" dirty="0">
              <a:solidFill>
                <a:srgbClr val="454545"/>
              </a:solidFill>
            </a:endParaRP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14638661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364308" cy="4023360"/>
          </a:xfrm>
        </p:spPr>
        <p:txBody>
          <a:bodyPr>
            <a:noAutofit/>
          </a:bodyPr>
          <a:lstStyle/>
          <a:p>
            <a:pPr marL="0" indent="0">
              <a:buNone/>
            </a:pPr>
            <a:r>
              <a:rPr lang="en-US" sz="4000" dirty="0" smtClean="0">
                <a:solidFill>
                  <a:srgbClr val="454545"/>
                </a:solidFill>
              </a:rPr>
              <a:t>Q.1: </a:t>
            </a:r>
            <a:r>
              <a:rPr lang="en-US" sz="4000" dirty="0">
                <a:solidFill>
                  <a:srgbClr val="454545"/>
                </a:solidFill>
              </a:rPr>
              <a:t>One of the differences between bacterial and viral pharyngitis is that in Bacterial pharyngitis there is usually:</a:t>
            </a:r>
          </a:p>
          <a:p>
            <a:pPr lvl="1"/>
            <a:r>
              <a:rPr lang="en-US" sz="3200" dirty="0">
                <a:solidFill>
                  <a:srgbClr val="454545"/>
                </a:solidFill>
              </a:rPr>
              <a:t> </a:t>
            </a:r>
            <a:r>
              <a:rPr lang="en-US" sz="3200" dirty="0" smtClean="0">
                <a:solidFill>
                  <a:srgbClr val="454545"/>
                </a:solidFill>
              </a:rPr>
              <a:t>A. </a:t>
            </a:r>
            <a:r>
              <a:rPr lang="en-US" sz="3200" dirty="0">
                <a:solidFill>
                  <a:srgbClr val="454545"/>
                </a:solidFill>
              </a:rPr>
              <a:t>No fever</a:t>
            </a:r>
          </a:p>
          <a:p>
            <a:pPr lvl="1"/>
            <a:r>
              <a:rPr lang="en-US" sz="3200" dirty="0">
                <a:solidFill>
                  <a:srgbClr val="454545"/>
                </a:solidFill>
              </a:rPr>
              <a:t> </a:t>
            </a:r>
            <a:r>
              <a:rPr lang="en-US" sz="3200" dirty="0" smtClean="0">
                <a:solidFill>
                  <a:srgbClr val="454545"/>
                </a:solidFill>
              </a:rPr>
              <a:t>B. </a:t>
            </a:r>
            <a:r>
              <a:rPr lang="en-US" sz="3200" dirty="0">
                <a:solidFill>
                  <a:srgbClr val="454545"/>
                </a:solidFill>
              </a:rPr>
              <a:t>Coughing and Wheezing</a:t>
            </a:r>
          </a:p>
          <a:p>
            <a:pPr lvl="1"/>
            <a:r>
              <a:rPr lang="en-US" sz="3200" dirty="0">
                <a:solidFill>
                  <a:srgbClr val="454545"/>
                </a:solidFill>
              </a:rPr>
              <a:t> </a:t>
            </a:r>
            <a:r>
              <a:rPr lang="en-US" sz="3200" dirty="0" smtClean="0">
                <a:solidFill>
                  <a:srgbClr val="454545"/>
                </a:solidFill>
              </a:rPr>
              <a:t>C. </a:t>
            </a:r>
            <a:r>
              <a:rPr lang="en-US" sz="3200" dirty="0">
                <a:solidFill>
                  <a:srgbClr val="454545"/>
                </a:solidFill>
              </a:rPr>
              <a:t>Conjunctivitis</a:t>
            </a:r>
          </a:p>
          <a:p>
            <a:pPr lvl="1"/>
            <a:r>
              <a:rPr lang="en-US" sz="3200" dirty="0">
                <a:solidFill>
                  <a:srgbClr val="FF0000"/>
                </a:solidFill>
              </a:rPr>
              <a:t> </a:t>
            </a:r>
            <a:r>
              <a:rPr lang="en-US" sz="3200" dirty="0" smtClean="0">
                <a:solidFill>
                  <a:srgbClr val="FF0000"/>
                </a:solidFill>
              </a:rPr>
              <a:t>D. </a:t>
            </a:r>
            <a:r>
              <a:rPr lang="en-US" sz="3200" dirty="0">
                <a:solidFill>
                  <a:srgbClr val="FF0000"/>
                </a:solidFill>
              </a:rPr>
              <a:t>Whitish spots on the tonsils</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17489460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364308" cy="4023360"/>
          </a:xfrm>
        </p:spPr>
        <p:txBody>
          <a:bodyPr>
            <a:normAutofit/>
          </a:bodyPr>
          <a:lstStyle/>
          <a:p>
            <a:r>
              <a:rPr lang="en-US" sz="4000" dirty="0" smtClean="0">
                <a:solidFill>
                  <a:schemeClr val="tx2"/>
                </a:solidFill>
              </a:rPr>
              <a:t>Q.2: </a:t>
            </a:r>
            <a:r>
              <a:rPr lang="en-US" sz="4000" dirty="0">
                <a:solidFill>
                  <a:schemeClr val="tx2"/>
                </a:solidFill>
              </a:rPr>
              <a:t>The duration of symptoms in subacute sinusitis is </a:t>
            </a:r>
            <a:r>
              <a:rPr lang="en-US" sz="4000" dirty="0" smtClean="0">
                <a:solidFill>
                  <a:schemeClr val="tx2"/>
                </a:solidFill>
              </a:rPr>
              <a:t>?</a:t>
            </a:r>
            <a:r>
              <a:rPr lang="en-US" sz="4000" b="1" dirty="0">
                <a:solidFill>
                  <a:schemeClr val="tx2"/>
                </a:solidFill>
              </a:rPr>
              <a:t>	</a:t>
            </a:r>
          </a:p>
          <a:p>
            <a:pPr lvl="1"/>
            <a:r>
              <a:rPr lang="en-US" sz="3200" dirty="0" smtClean="0">
                <a:solidFill>
                  <a:schemeClr val="tx2"/>
                </a:solidFill>
              </a:rPr>
              <a:t> A</a:t>
            </a:r>
            <a:r>
              <a:rPr lang="en-US" sz="3200" dirty="0">
                <a:solidFill>
                  <a:schemeClr val="tx2"/>
                </a:solidFill>
              </a:rPr>
              <a:t>. Less than 4 weeks.</a:t>
            </a:r>
          </a:p>
          <a:p>
            <a:pPr lvl="1"/>
            <a:r>
              <a:rPr lang="en-US" sz="3200" dirty="0" smtClean="0">
                <a:solidFill>
                  <a:schemeClr val="tx2"/>
                </a:solidFill>
              </a:rPr>
              <a:t> B</a:t>
            </a:r>
            <a:r>
              <a:rPr lang="en-US" sz="3200" dirty="0">
                <a:solidFill>
                  <a:schemeClr val="tx2"/>
                </a:solidFill>
              </a:rPr>
              <a:t>. Between 3 and 4 weeks.</a:t>
            </a:r>
          </a:p>
          <a:p>
            <a:pPr lvl="1"/>
            <a:r>
              <a:rPr lang="en-US" sz="3200" dirty="0" smtClean="0">
                <a:solidFill>
                  <a:schemeClr val="tx2"/>
                </a:solidFill>
              </a:rPr>
              <a:t> C</a:t>
            </a:r>
            <a:r>
              <a:rPr lang="en-US" sz="3200" dirty="0">
                <a:solidFill>
                  <a:schemeClr val="tx2"/>
                </a:solidFill>
              </a:rPr>
              <a:t>. Between 4 weeks and 3 months.</a:t>
            </a:r>
          </a:p>
          <a:p>
            <a:pPr lvl="1"/>
            <a:r>
              <a:rPr lang="en-US" sz="3200" dirty="0" smtClean="0">
                <a:solidFill>
                  <a:schemeClr val="tx2"/>
                </a:solidFill>
              </a:rPr>
              <a:t> D. </a:t>
            </a:r>
            <a:r>
              <a:rPr lang="en-US" sz="3200" dirty="0">
                <a:solidFill>
                  <a:schemeClr val="tx2"/>
                </a:solidFill>
              </a:rPr>
              <a:t>Between 5 weeks and 5 months.</a:t>
            </a:r>
          </a:p>
          <a:p>
            <a:pPr lvl="1"/>
            <a:endParaRPr lang="en-US" sz="2000" dirty="0">
              <a:solidFill>
                <a:schemeClr val="tx2"/>
              </a:solidFill>
            </a:endParaRPr>
          </a:p>
          <a:p>
            <a:endParaRPr lang="en-US" sz="2400" dirty="0">
              <a:solidFill>
                <a:schemeClr val="tx2"/>
              </a:solidFill>
            </a:endParaRP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4945005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364308" cy="4023360"/>
          </a:xfrm>
        </p:spPr>
        <p:txBody>
          <a:bodyPr>
            <a:normAutofit/>
          </a:bodyPr>
          <a:lstStyle/>
          <a:p>
            <a:r>
              <a:rPr lang="en-US" sz="4000" dirty="0" smtClean="0">
                <a:solidFill>
                  <a:schemeClr val="tx2"/>
                </a:solidFill>
              </a:rPr>
              <a:t>Q.2: </a:t>
            </a:r>
            <a:r>
              <a:rPr lang="en-US" sz="4000" dirty="0">
                <a:solidFill>
                  <a:schemeClr val="tx2"/>
                </a:solidFill>
              </a:rPr>
              <a:t>The duration of symptoms in subacute sinusitis is </a:t>
            </a:r>
            <a:r>
              <a:rPr lang="en-US" sz="4000" dirty="0" smtClean="0">
                <a:solidFill>
                  <a:schemeClr val="tx2"/>
                </a:solidFill>
              </a:rPr>
              <a:t>?</a:t>
            </a:r>
            <a:r>
              <a:rPr lang="en-US" sz="4000" b="1" dirty="0">
                <a:solidFill>
                  <a:schemeClr val="tx2"/>
                </a:solidFill>
              </a:rPr>
              <a:t>	</a:t>
            </a:r>
          </a:p>
          <a:p>
            <a:pPr lvl="1"/>
            <a:r>
              <a:rPr lang="en-US" sz="3200" dirty="0" smtClean="0">
                <a:solidFill>
                  <a:schemeClr val="tx2"/>
                </a:solidFill>
              </a:rPr>
              <a:t> A</a:t>
            </a:r>
            <a:r>
              <a:rPr lang="en-US" sz="3200" dirty="0">
                <a:solidFill>
                  <a:schemeClr val="tx2"/>
                </a:solidFill>
              </a:rPr>
              <a:t>. Less than 4 weeks.</a:t>
            </a:r>
          </a:p>
          <a:p>
            <a:pPr lvl="1"/>
            <a:r>
              <a:rPr lang="en-US" sz="3200" dirty="0" smtClean="0">
                <a:solidFill>
                  <a:schemeClr val="tx2"/>
                </a:solidFill>
              </a:rPr>
              <a:t> B</a:t>
            </a:r>
            <a:r>
              <a:rPr lang="en-US" sz="3200" dirty="0">
                <a:solidFill>
                  <a:schemeClr val="tx2"/>
                </a:solidFill>
              </a:rPr>
              <a:t>. Between 3 and 4 weeks.</a:t>
            </a:r>
          </a:p>
          <a:p>
            <a:pPr lvl="1"/>
            <a:r>
              <a:rPr lang="en-US" sz="3200" dirty="0" smtClean="0">
                <a:solidFill>
                  <a:srgbClr val="FF0000"/>
                </a:solidFill>
              </a:rPr>
              <a:t> C</a:t>
            </a:r>
            <a:r>
              <a:rPr lang="en-US" sz="3200" dirty="0">
                <a:solidFill>
                  <a:srgbClr val="FF0000"/>
                </a:solidFill>
              </a:rPr>
              <a:t>. Between 4 weeks and 3 months.</a:t>
            </a:r>
          </a:p>
          <a:p>
            <a:pPr lvl="1"/>
            <a:r>
              <a:rPr lang="en-US" sz="3200" dirty="0" smtClean="0">
                <a:solidFill>
                  <a:schemeClr val="tx2"/>
                </a:solidFill>
              </a:rPr>
              <a:t> D. </a:t>
            </a:r>
            <a:r>
              <a:rPr lang="en-US" sz="3200" dirty="0">
                <a:solidFill>
                  <a:schemeClr val="tx2"/>
                </a:solidFill>
              </a:rPr>
              <a:t>Between 5 weeks and 5 months.</a:t>
            </a:r>
          </a:p>
          <a:p>
            <a:pPr lvl="1"/>
            <a:endParaRPr lang="en-US" sz="2000" dirty="0">
              <a:solidFill>
                <a:schemeClr val="tx2"/>
              </a:solidFill>
            </a:endParaRPr>
          </a:p>
          <a:p>
            <a:endParaRPr lang="en-US" sz="2400" dirty="0">
              <a:solidFill>
                <a:schemeClr val="tx2"/>
              </a:solidFill>
            </a:endParaRP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9108198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238500"/>
            <a:ext cx="10364308" cy="4023360"/>
          </a:xfrm>
        </p:spPr>
        <p:txBody>
          <a:bodyPr>
            <a:normAutofit/>
          </a:bodyPr>
          <a:lstStyle/>
          <a:p>
            <a:r>
              <a:rPr lang="en-US" sz="4000" dirty="0" smtClean="0">
                <a:solidFill>
                  <a:srgbClr val="454545"/>
                </a:solidFill>
              </a:rPr>
              <a:t>Q.3: </a:t>
            </a:r>
            <a:r>
              <a:rPr lang="en-US" sz="4000" dirty="0">
                <a:solidFill>
                  <a:srgbClr val="454545"/>
                </a:solidFill>
              </a:rPr>
              <a:t>An irritable  3 year old patient came with ear pain, difficulty in hearing , and fever. What is the  diagnosis?</a:t>
            </a:r>
          </a:p>
          <a:p>
            <a:pPr lvl="1"/>
            <a:r>
              <a:rPr lang="en-US" sz="3200" dirty="0" smtClean="0">
                <a:solidFill>
                  <a:srgbClr val="454545"/>
                </a:solidFill>
              </a:rPr>
              <a:t> A. </a:t>
            </a:r>
            <a:r>
              <a:rPr lang="en-US" sz="3200" dirty="0">
                <a:solidFill>
                  <a:srgbClr val="454545"/>
                </a:solidFill>
              </a:rPr>
              <a:t>Pharyngitis</a:t>
            </a:r>
          </a:p>
          <a:p>
            <a:pPr lvl="1"/>
            <a:r>
              <a:rPr lang="en-US" sz="3200" dirty="0" smtClean="0">
                <a:solidFill>
                  <a:srgbClr val="454545"/>
                </a:solidFill>
              </a:rPr>
              <a:t> B. </a:t>
            </a:r>
            <a:r>
              <a:rPr lang="en-US" sz="3200" dirty="0">
                <a:solidFill>
                  <a:srgbClr val="454545"/>
                </a:solidFill>
              </a:rPr>
              <a:t>Otitis Media</a:t>
            </a:r>
          </a:p>
          <a:p>
            <a:pPr lvl="1"/>
            <a:r>
              <a:rPr lang="en-US" sz="3200" dirty="0" smtClean="0">
                <a:solidFill>
                  <a:srgbClr val="454545"/>
                </a:solidFill>
              </a:rPr>
              <a:t> C. </a:t>
            </a:r>
            <a:r>
              <a:rPr lang="en-US" sz="3200" dirty="0">
                <a:solidFill>
                  <a:srgbClr val="454545"/>
                </a:solidFill>
              </a:rPr>
              <a:t>Mastoiditis</a:t>
            </a:r>
          </a:p>
          <a:p>
            <a:pPr lvl="1"/>
            <a:r>
              <a:rPr lang="en-US" sz="3200" dirty="0" smtClean="0">
                <a:solidFill>
                  <a:srgbClr val="454545"/>
                </a:solidFill>
              </a:rPr>
              <a:t> D. </a:t>
            </a:r>
            <a:r>
              <a:rPr lang="en-US" sz="3200" dirty="0">
                <a:solidFill>
                  <a:srgbClr val="454545"/>
                </a:solidFill>
              </a:rPr>
              <a:t>Sinusitis</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1399116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238500"/>
            <a:ext cx="10364308" cy="4023360"/>
          </a:xfrm>
        </p:spPr>
        <p:txBody>
          <a:bodyPr>
            <a:normAutofit/>
          </a:bodyPr>
          <a:lstStyle/>
          <a:p>
            <a:r>
              <a:rPr lang="en-US" sz="4000" dirty="0" smtClean="0">
                <a:solidFill>
                  <a:srgbClr val="454545"/>
                </a:solidFill>
              </a:rPr>
              <a:t>Q.3: An irritable  3 year old patient came with ear pain, difficulty in hearing , and fever. What is the  diagnosis?</a:t>
            </a:r>
          </a:p>
          <a:p>
            <a:pPr lvl="1"/>
            <a:r>
              <a:rPr lang="en-US" sz="3200" dirty="0" smtClean="0">
                <a:solidFill>
                  <a:srgbClr val="454545"/>
                </a:solidFill>
              </a:rPr>
              <a:t> A. </a:t>
            </a:r>
            <a:r>
              <a:rPr lang="en-US" sz="3200" dirty="0">
                <a:solidFill>
                  <a:srgbClr val="454545"/>
                </a:solidFill>
              </a:rPr>
              <a:t>Pharyngitis</a:t>
            </a:r>
          </a:p>
          <a:p>
            <a:pPr lvl="1"/>
            <a:r>
              <a:rPr lang="en-US" sz="3200" dirty="0" smtClean="0">
                <a:solidFill>
                  <a:srgbClr val="FF0000"/>
                </a:solidFill>
              </a:rPr>
              <a:t> B. </a:t>
            </a:r>
            <a:r>
              <a:rPr lang="en-US" sz="3200" dirty="0">
                <a:solidFill>
                  <a:srgbClr val="FF0000"/>
                </a:solidFill>
              </a:rPr>
              <a:t>Otitis Media</a:t>
            </a:r>
          </a:p>
          <a:p>
            <a:pPr lvl="1"/>
            <a:r>
              <a:rPr lang="en-US" sz="3200" dirty="0" smtClean="0">
                <a:solidFill>
                  <a:srgbClr val="454545"/>
                </a:solidFill>
              </a:rPr>
              <a:t> C. </a:t>
            </a:r>
            <a:r>
              <a:rPr lang="en-US" sz="3200" dirty="0">
                <a:solidFill>
                  <a:srgbClr val="454545"/>
                </a:solidFill>
              </a:rPr>
              <a:t>Mastoiditis</a:t>
            </a:r>
          </a:p>
          <a:p>
            <a:pPr lvl="1"/>
            <a:r>
              <a:rPr lang="en-US" sz="3200" dirty="0" smtClean="0">
                <a:solidFill>
                  <a:srgbClr val="454545"/>
                </a:solidFill>
              </a:rPr>
              <a:t> D. </a:t>
            </a:r>
            <a:r>
              <a:rPr lang="en-US" sz="3200" dirty="0">
                <a:solidFill>
                  <a:srgbClr val="454545"/>
                </a:solidFill>
              </a:rPr>
              <a:t>Sinusitis</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2018358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667130" cy="4315968"/>
          </a:xfrm>
        </p:spPr>
        <p:txBody>
          <a:bodyPr>
            <a:normAutofit fontScale="92500" lnSpcReduction="20000"/>
          </a:bodyPr>
          <a:lstStyle/>
          <a:p>
            <a:r>
              <a:rPr lang="en-US" sz="4300" dirty="0" smtClean="0">
                <a:solidFill>
                  <a:srgbClr val="454545"/>
                </a:solidFill>
              </a:rPr>
              <a:t>Q.4: </a:t>
            </a:r>
            <a:r>
              <a:rPr lang="en-US" sz="4300" dirty="0">
                <a:solidFill>
                  <a:srgbClr val="454545"/>
                </a:solidFill>
              </a:rPr>
              <a:t>Which of the following patients who present with a sore throat should you start on immediate antibiotics therapy:</a:t>
            </a:r>
          </a:p>
          <a:p>
            <a:pPr lvl="1"/>
            <a:r>
              <a:rPr lang="en-US" sz="3500" dirty="0">
                <a:solidFill>
                  <a:srgbClr val="454545"/>
                </a:solidFill>
              </a:rPr>
              <a:t> A. 37.5c fever, conjunctivitis, runny nose, and a very bad headache</a:t>
            </a:r>
            <a:r>
              <a:rPr lang="ar-SA" sz="3500" dirty="0">
                <a:solidFill>
                  <a:srgbClr val="454545"/>
                </a:solidFill>
              </a:rPr>
              <a:t>.</a:t>
            </a:r>
            <a:endParaRPr lang="en-US" sz="3500" dirty="0">
              <a:solidFill>
                <a:srgbClr val="454545"/>
              </a:solidFill>
            </a:endParaRPr>
          </a:p>
          <a:p>
            <a:pPr lvl="1"/>
            <a:r>
              <a:rPr lang="en-US" sz="3500" dirty="0">
                <a:solidFill>
                  <a:srgbClr val="454545"/>
                </a:solidFill>
              </a:rPr>
              <a:t> B. An 80 year old man with history of congestive heart failure</a:t>
            </a:r>
            <a:r>
              <a:rPr lang="ar-SA" sz="3500" dirty="0">
                <a:solidFill>
                  <a:srgbClr val="454545"/>
                </a:solidFill>
              </a:rPr>
              <a:t>.</a:t>
            </a:r>
            <a:r>
              <a:rPr lang="en-US" sz="3500" dirty="0">
                <a:solidFill>
                  <a:srgbClr val="454545"/>
                </a:solidFill>
              </a:rPr>
              <a:t> </a:t>
            </a:r>
          </a:p>
          <a:p>
            <a:pPr lvl="1"/>
            <a:r>
              <a:rPr lang="en-US" sz="3500" dirty="0">
                <a:solidFill>
                  <a:srgbClr val="454545"/>
                </a:solidFill>
              </a:rPr>
              <a:t> C. No fever. Congested nose and very painful to swallow solids and liquids</a:t>
            </a:r>
            <a:r>
              <a:rPr lang="ar-SA" sz="3500" dirty="0">
                <a:solidFill>
                  <a:srgbClr val="454545"/>
                </a:solidFill>
              </a:rPr>
              <a:t>.</a:t>
            </a:r>
            <a:endParaRPr lang="en-US" sz="3500" dirty="0">
              <a:solidFill>
                <a:srgbClr val="454545"/>
              </a:solidFill>
            </a:endParaRPr>
          </a:p>
          <a:p>
            <a:pPr lvl="1"/>
            <a:r>
              <a:rPr lang="en-US" sz="3500" dirty="0">
                <a:solidFill>
                  <a:srgbClr val="454545"/>
                </a:solidFill>
              </a:rPr>
              <a:t> D. No fever,  clear discharge from the nose, coughing and shortness of breath.</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19317068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Quiz</a:t>
            </a:r>
            <a:endParaRPr lang="en-US" dirty="0">
              <a:solidFill>
                <a:srgbClr val="606E92"/>
              </a:solidFill>
            </a:endParaRPr>
          </a:p>
        </p:txBody>
      </p:sp>
      <p:sp>
        <p:nvSpPr>
          <p:cNvPr id="3" name="Content Placeholder 2"/>
          <p:cNvSpPr>
            <a:spLocks noGrp="1"/>
          </p:cNvSpPr>
          <p:nvPr>
            <p:ph idx="1"/>
          </p:nvPr>
        </p:nvSpPr>
        <p:spPr>
          <a:xfrm>
            <a:off x="1024128" y="2084832"/>
            <a:ext cx="10667130" cy="4315968"/>
          </a:xfrm>
        </p:spPr>
        <p:txBody>
          <a:bodyPr>
            <a:normAutofit fontScale="92500" lnSpcReduction="20000"/>
          </a:bodyPr>
          <a:lstStyle/>
          <a:p>
            <a:r>
              <a:rPr lang="en-US" sz="4300" dirty="0" smtClean="0">
                <a:solidFill>
                  <a:srgbClr val="454545"/>
                </a:solidFill>
              </a:rPr>
              <a:t>Q.4: </a:t>
            </a:r>
            <a:r>
              <a:rPr lang="en-US" sz="4300" dirty="0">
                <a:solidFill>
                  <a:srgbClr val="454545"/>
                </a:solidFill>
              </a:rPr>
              <a:t>Which of the following patients who present with a sore throat should you start on immediate antibiotics therapy:</a:t>
            </a:r>
          </a:p>
          <a:p>
            <a:pPr lvl="1"/>
            <a:r>
              <a:rPr lang="en-US" sz="3500" dirty="0">
                <a:solidFill>
                  <a:srgbClr val="454545"/>
                </a:solidFill>
              </a:rPr>
              <a:t> A. 37.5c fever, conjunctivitis, runny nose, and a very bad headache</a:t>
            </a:r>
            <a:r>
              <a:rPr lang="ar-SA" sz="3500" dirty="0">
                <a:solidFill>
                  <a:srgbClr val="454545"/>
                </a:solidFill>
              </a:rPr>
              <a:t>.</a:t>
            </a:r>
            <a:endParaRPr lang="en-US" sz="3500" dirty="0">
              <a:solidFill>
                <a:srgbClr val="454545"/>
              </a:solidFill>
            </a:endParaRPr>
          </a:p>
          <a:p>
            <a:pPr lvl="1"/>
            <a:r>
              <a:rPr lang="en-US" sz="3500" dirty="0">
                <a:solidFill>
                  <a:srgbClr val="FF0000"/>
                </a:solidFill>
              </a:rPr>
              <a:t> B. An 80 year old man with history of congestive heart failure</a:t>
            </a:r>
            <a:r>
              <a:rPr lang="ar-SA" sz="3500" dirty="0">
                <a:solidFill>
                  <a:srgbClr val="FF0000"/>
                </a:solidFill>
              </a:rPr>
              <a:t>.</a:t>
            </a:r>
            <a:r>
              <a:rPr lang="en-US" sz="3500" dirty="0">
                <a:solidFill>
                  <a:srgbClr val="FF0000"/>
                </a:solidFill>
              </a:rPr>
              <a:t> </a:t>
            </a:r>
          </a:p>
          <a:p>
            <a:pPr lvl="1"/>
            <a:r>
              <a:rPr lang="en-US" sz="3500" dirty="0">
                <a:solidFill>
                  <a:srgbClr val="454545"/>
                </a:solidFill>
              </a:rPr>
              <a:t> C. No fever. Congested nose and very painful to swallow solids and liquids</a:t>
            </a:r>
            <a:r>
              <a:rPr lang="ar-SA" sz="3500" dirty="0">
                <a:solidFill>
                  <a:srgbClr val="454545"/>
                </a:solidFill>
              </a:rPr>
              <a:t>.</a:t>
            </a:r>
            <a:endParaRPr lang="en-US" sz="3500" dirty="0">
              <a:solidFill>
                <a:srgbClr val="454545"/>
              </a:solidFill>
            </a:endParaRPr>
          </a:p>
          <a:p>
            <a:pPr lvl="1"/>
            <a:r>
              <a:rPr lang="en-US" sz="3500" dirty="0">
                <a:solidFill>
                  <a:srgbClr val="454545"/>
                </a:solidFill>
              </a:rPr>
              <a:t> D. No fever,  clear discharge from the nose, coughing and shortness of breath.</a:t>
            </a:r>
          </a:p>
        </p:txBody>
      </p:sp>
      <p:pic>
        <p:nvPicPr>
          <p:cNvPr id="5" name="Pictur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350873" y="166585"/>
            <a:ext cx="659910" cy="1032823"/>
          </a:xfrm>
          <a:prstGeom prst="rect">
            <a:avLst/>
          </a:prstGeom>
        </p:spPr>
      </p:pic>
    </p:spTree>
    <p:extLst>
      <p:ext uri="{BB962C8B-B14F-4D97-AF65-F5344CB8AC3E}">
        <p14:creationId xmlns:p14="http://schemas.microsoft.com/office/powerpoint/2010/main" val="67439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606E92"/>
                </a:solidFill>
              </a:rPr>
              <a:t>References</a:t>
            </a:r>
            <a:endParaRPr lang="en-US" dirty="0">
              <a:solidFill>
                <a:srgbClr val="606E92"/>
              </a:solidFill>
            </a:endParaRPr>
          </a:p>
        </p:txBody>
      </p:sp>
      <p:sp>
        <p:nvSpPr>
          <p:cNvPr id="3" name="Content Placeholder 2"/>
          <p:cNvSpPr>
            <a:spLocks noGrp="1"/>
          </p:cNvSpPr>
          <p:nvPr>
            <p:ph idx="1"/>
          </p:nvPr>
        </p:nvSpPr>
        <p:spPr>
          <a:xfrm>
            <a:off x="724620" y="1779949"/>
            <a:ext cx="11231592" cy="4866509"/>
          </a:xfrm>
        </p:spPr>
        <p:txBody>
          <a:bodyPr numCol="2" spcCol="0">
            <a:normAutofit fontScale="77500" lnSpcReduction="20000"/>
          </a:bodyPr>
          <a:lstStyle/>
          <a:p>
            <a:pPr>
              <a:buFont typeface="Courier New" charset="0"/>
              <a:buChar char="o"/>
            </a:pPr>
            <a:r>
              <a:rPr lang="en-US" dirty="0" smtClean="0">
                <a:hlinkClick r:id="rId2"/>
              </a:rPr>
              <a:t>http</a:t>
            </a:r>
            <a:r>
              <a:rPr lang="en-US" dirty="0">
                <a:hlinkClick r:id="rId2"/>
              </a:rPr>
              <a:t>://accessmedicine.mhmedical.com/content.aspx?bookid=1088&amp;sectionid=61700530</a:t>
            </a:r>
            <a:endParaRPr lang="en-US" dirty="0"/>
          </a:p>
          <a:p>
            <a:pPr>
              <a:buFont typeface="Courier New" charset="0"/>
              <a:buChar char="o"/>
            </a:pPr>
            <a:r>
              <a:rPr lang="en-US" dirty="0" smtClean="0">
                <a:hlinkClick r:id="rId3"/>
              </a:rPr>
              <a:t>http</a:t>
            </a:r>
            <a:r>
              <a:rPr lang="en-US" dirty="0">
                <a:hlinkClick r:id="rId3"/>
              </a:rPr>
              <a:t>://www.mayoclinic.org/diseases-conditions/mononucleosis/symptoms-causes/dxc-20165844</a:t>
            </a:r>
            <a:endParaRPr lang="en-US" dirty="0"/>
          </a:p>
          <a:p>
            <a:pPr>
              <a:buFont typeface="Courier New" charset="0"/>
              <a:buChar char="o"/>
            </a:pPr>
            <a:r>
              <a:rPr lang="en-US" dirty="0" smtClean="0">
                <a:hlinkClick r:id="rId4"/>
              </a:rPr>
              <a:t>http</a:t>
            </a:r>
            <a:r>
              <a:rPr lang="en-US" dirty="0">
                <a:hlinkClick r:id="rId4"/>
              </a:rPr>
              <a:t>://www.healthline.com/health/pharyngitis#Overview1</a:t>
            </a:r>
            <a:r>
              <a:rPr lang="en-US" dirty="0" smtClean="0"/>
              <a:t>.</a:t>
            </a:r>
          </a:p>
          <a:p>
            <a:pPr>
              <a:buFont typeface="Courier New" charset="0"/>
              <a:buChar char="o"/>
            </a:pPr>
            <a:r>
              <a:rPr lang="en-US" dirty="0" smtClean="0">
                <a:hlinkClick r:id="rId5"/>
              </a:rPr>
              <a:t>http</a:t>
            </a:r>
            <a:r>
              <a:rPr lang="en-US" dirty="0">
                <a:hlinkClick r:id="rId5"/>
              </a:rPr>
              <a:t>://</a:t>
            </a:r>
            <a:r>
              <a:rPr lang="en-US" dirty="0" smtClean="0">
                <a:hlinkClick r:id="rId5"/>
              </a:rPr>
              <a:t>cks.nice.org.uk/sore-throat-acute</a:t>
            </a:r>
            <a:endParaRPr lang="en-US" dirty="0"/>
          </a:p>
          <a:p>
            <a:pPr>
              <a:buFont typeface="Courier New" charset="0"/>
              <a:buChar char="o"/>
            </a:pPr>
            <a:r>
              <a:rPr lang="en-US" dirty="0" smtClean="0">
                <a:hlinkClick r:id="rId6"/>
              </a:rPr>
              <a:t>http</a:t>
            </a:r>
            <a:r>
              <a:rPr lang="en-US" dirty="0">
                <a:hlinkClick r:id="rId6"/>
              </a:rPr>
              <a:t>://www.webmd.com/oral-health/tc/strep-throat-complications-topic-overview</a:t>
            </a:r>
            <a:r>
              <a:rPr lang="en-US" dirty="0"/>
              <a:t>.</a:t>
            </a:r>
          </a:p>
          <a:p>
            <a:pPr>
              <a:buFont typeface="Courier New" charset="0"/>
              <a:buChar char="o"/>
            </a:pPr>
            <a:r>
              <a:rPr lang="en-US" dirty="0" smtClean="0">
                <a:hlinkClick r:id="rId7"/>
              </a:rPr>
              <a:t>http</a:t>
            </a:r>
            <a:r>
              <a:rPr lang="en-US" dirty="0">
                <a:hlinkClick r:id="rId7"/>
              </a:rPr>
              <a:t>://www.mayoclinic.org/diseases-conditions/sore-throat/diagnosis-treatment/treatment/txc-20201997</a:t>
            </a:r>
            <a:endParaRPr lang="en-US" dirty="0"/>
          </a:p>
          <a:p>
            <a:pPr>
              <a:buFont typeface="Courier New" charset="0"/>
              <a:buChar char="o"/>
            </a:pPr>
            <a:r>
              <a:rPr lang="en-US" dirty="0" smtClean="0">
                <a:hlinkClick r:id="rId8"/>
              </a:rPr>
              <a:t>http</a:t>
            </a:r>
            <a:r>
              <a:rPr lang="en-US" dirty="0">
                <a:hlinkClick r:id="rId8"/>
              </a:rPr>
              <a:t>://</a:t>
            </a:r>
            <a:r>
              <a:rPr lang="en-US" dirty="0" smtClean="0">
                <a:hlinkClick r:id="rId8"/>
              </a:rPr>
              <a:t>www.nps.org.au/conditions/ear-nose-mouth-and-throat-disorders/ear-nose-and-throat-infections/sore-throat/for-individuals/medicines-and-treatments</a:t>
            </a:r>
            <a:endParaRPr lang="en-US" dirty="0" smtClean="0">
              <a:hlinkClick r:id="rId9"/>
            </a:endParaRPr>
          </a:p>
          <a:p>
            <a:pPr>
              <a:buFont typeface="Courier New" charset="0"/>
              <a:buChar char="o"/>
            </a:pPr>
            <a:r>
              <a:rPr lang="en-US" dirty="0" smtClean="0">
                <a:hlinkClick r:id="rId9"/>
              </a:rPr>
              <a:t>http</a:t>
            </a:r>
            <a:r>
              <a:rPr lang="en-US" dirty="0">
                <a:hlinkClick r:id="rId9"/>
              </a:rPr>
              <a:t>://</a:t>
            </a:r>
            <a:r>
              <a:rPr lang="en-US" dirty="0" smtClean="0">
                <a:hlinkClick r:id="rId9"/>
              </a:rPr>
              <a:t>emedicine.medscape.com/article/232670-overview</a:t>
            </a:r>
            <a:endParaRPr lang="en-US" dirty="0" smtClean="0"/>
          </a:p>
          <a:p>
            <a:pPr>
              <a:buFont typeface="Courier New" charset="0"/>
              <a:buChar char="o"/>
            </a:pPr>
            <a:r>
              <a:rPr lang="en-US" dirty="0" smtClean="0">
                <a:hlinkClick r:id="rId10"/>
              </a:rPr>
              <a:t>http</a:t>
            </a:r>
            <a:r>
              <a:rPr lang="en-US" dirty="0">
                <a:hlinkClick r:id="rId10"/>
              </a:rPr>
              <a:t>://</a:t>
            </a:r>
            <a:r>
              <a:rPr lang="en-US" dirty="0" smtClean="0">
                <a:hlinkClick r:id="rId10"/>
              </a:rPr>
              <a:t>cks.nice.org.uk/sinusitis</a:t>
            </a:r>
            <a:endParaRPr lang="en-US" dirty="0" smtClean="0"/>
          </a:p>
          <a:p>
            <a:pPr>
              <a:buFont typeface="Courier New" charset="0"/>
              <a:buChar char="o"/>
            </a:pPr>
            <a:r>
              <a:rPr lang="en-US" dirty="0" smtClean="0">
                <a:hlinkClick r:id="rId11"/>
              </a:rPr>
              <a:t>https</a:t>
            </a:r>
            <a:r>
              <a:rPr lang="en-US" dirty="0">
                <a:hlinkClick r:id="rId11"/>
              </a:rPr>
              <a:t>://</a:t>
            </a:r>
            <a:r>
              <a:rPr lang="en-US" dirty="0" smtClean="0">
                <a:hlinkClick r:id="rId11"/>
              </a:rPr>
              <a:t>www.uptodate.com/contents/acute-sinusitis-and-rhinosinusitis-in-adults-clinical-manifestations-and diagnosis?source=search_result&amp;search=sinusitis&amp;selectedTitle=2~150</a:t>
            </a:r>
            <a:endParaRPr lang="en-US" dirty="0" smtClean="0"/>
          </a:p>
          <a:p>
            <a:pPr>
              <a:buFont typeface="Courier New" charset="0"/>
              <a:buChar char="o"/>
            </a:pPr>
            <a:r>
              <a:rPr lang="en-US" dirty="0" smtClean="0">
                <a:hlinkClick r:id="rId12"/>
              </a:rPr>
              <a:t>http</a:t>
            </a:r>
            <a:r>
              <a:rPr lang="en-US" dirty="0">
                <a:hlinkClick r:id="rId12"/>
              </a:rPr>
              <a:t>://www.medicinenet.com/eustachian_tube_problems/article.htm</a:t>
            </a:r>
            <a:endParaRPr lang="en-US" dirty="0"/>
          </a:p>
          <a:p>
            <a:pPr>
              <a:buFont typeface="Courier New" charset="0"/>
              <a:buChar char="o"/>
            </a:pPr>
            <a:r>
              <a:rPr lang="en-US" dirty="0" smtClean="0">
                <a:hlinkClick r:id="rId13"/>
              </a:rPr>
              <a:t>http</a:t>
            </a:r>
            <a:r>
              <a:rPr lang="en-US" dirty="0">
                <a:hlinkClick r:id="rId13"/>
              </a:rPr>
              <a:t>://emedicine.medscape.com/article/994656-overview#showall</a:t>
            </a:r>
            <a:endParaRPr lang="en-US" dirty="0"/>
          </a:p>
          <a:p>
            <a:pPr>
              <a:buFont typeface="Courier New" charset="0"/>
              <a:buChar char="o"/>
            </a:pPr>
            <a:r>
              <a:rPr lang="en-US" dirty="0">
                <a:hlinkClick r:id="rId14"/>
              </a:rPr>
              <a:t>http://</a:t>
            </a:r>
            <a:r>
              <a:rPr lang="en-US" dirty="0" smtClean="0">
                <a:hlinkClick r:id="rId14"/>
              </a:rPr>
              <a:t>www.nhs.uk/conditions/Otitis-media/Pages/Introduction.aspx</a:t>
            </a:r>
            <a:endParaRPr lang="en-US" dirty="0" smtClean="0">
              <a:hlinkClick r:id="rId15"/>
            </a:endParaRPr>
          </a:p>
          <a:p>
            <a:pPr>
              <a:buFont typeface="Courier New" charset="0"/>
              <a:buChar char="o"/>
            </a:pPr>
            <a:r>
              <a:rPr lang="en-US" dirty="0" smtClean="0">
                <a:hlinkClick r:id="rId15"/>
              </a:rPr>
              <a:t>http</a:t>
            </a:r>
            <a:r>
              <a:rPr lang="en-US" dirty="0">
                <a:hlinkClick r:id="rId15"/>
              </a:rPr>
              <a:t>://</a:t>
            </a:r>
            <a:r>
              <a:rPr lang="en-US" dirty="0" smtClean="0">
                <a:hlinkClick r:id="rId15"/>
              </a:rPr>
              <a:t>cks.nice.org.uk/otitis-media-acute</a:t>
            </a:r>
            <a:endParaRPr lang="en-US" dirty="0"/>
          </a:p>
          <a:p>
            <a:pPr>
              <a:buFont typeface="Courier New" charset="0"/>
              <a:buChar char="o"/>
            </a:pPr>
            <a:r>
              <a:rPr lang="en-US" dirty="0" smtClean="0">
                <a:hlinkClick r:id="rId16"/>
              </a:rPr>
              <a:t>http</a:t>
            </a:r>
            <a:r>
              <a:rPr lang="en-US" dirty="0">
                <a:hlinkClick r:id="rId16"/>
              </a:rPr>
              <a:t>://</a:t>
            </a:r>
            <a:r>
              <a:rPr lang="en-US" dirty="0" smtClean="0">
                <a:hlinkClick r:id="rId16"/>
              </a:rPr>
              <a:t>www.uptodate.com/contents/acute-otitis-media-in-adults- suppurative-and-serous</a:t>
            </a:r>
            <a:endParaRPr lang="en-US" dirty="0"/>
          </a:p>
          <a:p>
            <a:pPr>
              <a:buFont typeface="Courier New" charset="0"/>
              <a:buChar char="o"/>
            </a:pPr>
            <a:r>
              <a:rPr lang="en-US" dirty="0" smtClean="0">
                <a:hlinkClick r:id="rId17"/>
              </a:rPr>
              <a:t>http</a:t>
            </a:r>
            <a:r>
              <a:rPr lang="en-US" dirty="0">
                <a:hlinkClick r:id="rId17"/>
              </a:rPr>
              <a:t>://</a:t>
            </a:r>
            <a:r>
              <a:rPr lang="en-US" dirty="0" smtClean="0">
                <a:hlinkClick r:id="rId17"/>
              </a:rPr>
              <a:t>bestpractice.bmj.com/best-practice/monograph/39/basics/pathophysiology.html</a:t>
            </a:r>
            <a:endParaRPr lang="en-US" dirty="0"/>
          </a:p>
          <a:p>
            <a:pPr>
              <a:buFont typeface="Courier New" charset="0"/>
              <a:buChar char="o"/>
            </a:pPr>
            <a:r>
              <a:rPr lang="en-US" dirty="0" smtClean="0">
                <a:hlinkClick r:id="rId18"/>
              </a:rPr>
              <a:t>http</a:t>
            </a:r>
            <a:r>
              <a:rPr lang="en-US" dirty="0">
                <a:hlinkClick r:id="rId18"/>
              </a:rPr>
              <a:t>://</a:t>
            </a:r>
            <a:r>
              <a:rPr lang="en-US" dirty="0" smtClean="0">
                <a:hlinkClick r:id="rId18"/>
              </a:rPr>
              <a:t>patient.info/doctor/otitis-media-with-effusion</a:t>
            </a:r>
            <a:endParaRPr lang="en-US" dirty="0" smtClean="0"/>
          </a:p>
          <a:p>
            <a:pPr>
              <a:buFont typeface="Courier New" charset="0"/>
              <a:buChar char="o"/>
            </a:pPr>
            <a:r>
              <a:rPr lang="en-US" dirty="0" smtClean="0">
                <a:hlinkClick r:id="rId19"/>
              </a:rPr>
              <a:t>http</a:t>
            </a:r>
            <a:r>
              <a:rPr lang="en-US" dirty="0">
                <a:hlinkClick r:id="rId19"/>
              </a:rPr>
              <a:t>://</a:t>
            </a:r>
            <a:r>
              <a:rPr lang="en-US" dirty="0" smtClean="0">
                <a:hlinkClick r:id="rId19"/>
              </a:rPr>
              <a:t>bestpractice.bmj.com/best-practice/monograph/14/treatment/guidelines.html</a:t>
            </a:r>
            <a:endParaRPr lang="en-US" dirty="0"/>
          </a:p>
        </p:txBody>
      </p:sp>
    </p:spTree>
    <p:extLst>
      <p:ext uri="{BB962C8B-B14F-4D97-AF65-F5344CB8AC3E}">
        <p14:creationId xmlns:p14="http://schemas.microsoft.com/office/powerpoint/2010/main" val="20351866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rot="16200000">
            <a:off x="5774485" y="1333680"/>
            <a:ext cx="4391315" cy="5105507"/>
          </a:xfrm>
          <a:prstGeom prst="rect">
            <a:avLst/>
          </a:prstGeom>
        </p:spPr>
        <p:txBody>
          <a:bodyPr vert="eaVert" lIns="45720" tIns="45720" rIns="45720" bIns="45720" rtlCol="0" anchor="b">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a:r>
              <a:rPr lang="en-US" sz="11500" dirty="0" smtClean="0">
                <a:solidFill>
                  <a:srgbClr val="606E92"/>
                </a:solidFill>
              </a:rPr>
              <a:t>THANK YOU...</a:t>
            </a:r>
            <a:endParaRPr lang="en-US" sz="11500" dirty="0">
              <a:solidFill>
                <a:srgbClr val="606E92"/>
              </a:solidFill>
            </a:endParaRPr>
          </a:p>
        </p:txBody>
      </p:sp>
    </p:spTree>
    <p:extLst>
      <p:ext uri="{BB962C8B-B14F-4D97-AF65-F5344CB8AC3E}">
        <p14:creationId xmlns:p14="http://schemas.microsoft.com/office/powerpoint/2010/main" val="117461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64" y="585216"/>
            <a:ext cx="9720072" cy="1499616"/>
          </a:xfrm>
        </p:spPr>
        <p:txBody>
          <a:bodyPr>
            <a:normAutofit/>
          </a:bodyPr>
          <a:lstStyle/>
          <a:p>
            <a:pPr algn="ctr"/>
            <a:r>
              <a:rPr lang="en-US" sz="7200" dirty="0">
                <a:solidFill>
                  <a:srgbClr val="3495BA"/>
                </a:solidFill>
              </a:rPr>
              <a:t>Sore throat </a:t>
            </a:r>
            <a:endParaRPr lang="en-US" sz="6600" dirty="0">
              <a:solidFill>
                <a:srgbClr val="3495BA"/>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5408" y="1774122"/>
            <a:ext cx="7321185" cy="4797595"/>
          </a:xfrm>
          <a:prstGeom prst="rect">
            <a:avLst/>
          </a:prstGeom>
          <a:ln>
            <a:noFill/>
          </a:ln>
          <a:effectLst>
            <a:softEdge rad="112500"/>
          </a:effectLst>
        </p:spPr>
      </p:pic>
    </p:spTree>
    <p:extLst>
      <p:ext uri="{BB962C8B-B14F-4D97-AF65-F5344CB8AC3E}">
        <p14:creationId xmlns:p14="http://schemas.microsoft.com/office/powerpoint/2010/main" val="86468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What is sore </a:t>
            </a:r>
            <a:r>
              <a:rPr lang="en-US" sz="5400" dirty="0" smtClean="0">
                <a:solidFill>
                  <a:srgbClr val="606E92"/>
                </a:solidFill>
              </a:rPr>
              <a:t>throat?</a:t>
            </a:r>
            <a:endParaRPr lang="en-US" sz="5400" dirty="0">
              <a:solidFill>
                <a:srgbClr val="606E92"/>
              </a:solidFill>
            </a:endParaRPr>
          </a:p>
        </p:txBody>
      </p:sp>
      <p:sp>
        <p:nvSpPr>
          <p:cNvPr id="3" name="Content Placeholder 2"/>
          <p:cNvSpPr>
            <a:spLocks noGrp="1"/>
          </p:cNvSpPr>
          <p:nvPr>
            <p:ph idx="1"/>
          </p:nvPr>
        </p:nvSpPr>
        <p:spPr>
          <a:xfrm>
            <a:off x="1025368" y="2084832"/>
            <a:ext cx="9720071" cy="4023360"/>
          </a:xfrm>
        </p:spPr>
        <p:txBody>
          <a:bodyPr/>
          <a:lstStyle/>
          <a:p>
            <a:r>
              <a:rPr lang="en-US" sz="2800" dirty="0"/>
              <a:t>A sore throat is pain, scratchiness or irritation of the throat that often worsens when you swallow.</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370" y="3050101"/>
            <a:ext cx="7795260" cy="3507232"/>
          </a:xfrm>
          <a:prstGeom prst="rect">
            <a:avLst/>
          </a:prstGeom>
        </p:spPr>
      </p:pic>
    </p:spTree>
    <p:extLst>
      <p:ext uri="{BB962C8B-B14F-4D97-AF65-F5344CB8AC3E}">
        <p14:creationId xmlns:p14="http://schemas.microsoft.com/office/powerpoint/2010/main" val="212652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06E92"/>
                </a:solidFill>
              </a:rPr>
              <a:t>Clinical features</a:t>
            </a:r>
          </a:p>
        </p:txBody>
      </p:sp>
      <p:sp>
        <p:nvSpPr>
          <p:cNvPr id="3" name="Content Placeholder 2"/>
          <p:cNvSpPr>
            <a:spLocks noGrp="1"/>
          </p:cNvSpPr>
          <p:nvPr>
            <p:ph idx="1"/>
          </p:nvPr>
        </p:nvSpPr>
        <p:spPr>
          <a:xfrm>
            <a:off x="1024128" y="2084832"/>
            <a:ext cx="10026164" cy="4501948"/>
          </a:xfrm>
        </p:spPr>
        <p:txBody>
          <a:bodyPr>
            <a:noAutofit/>
          </a:bodyPr>
          <a:lstStyle/>
          <a:p>
            <a:pPr>
              <a:buFont typeface="Arial" charset="0"/>
              <a:buChar char="•"/>
            </a:pPr>
            <a:r>
              <a:rPr lang="en-US" sz="3200" dirty="0" smtClean="0"/>
              <a:t> Pain </a:t>
            </a:r>
            <a:r>
              <a:rPr lang="en-US" sz="3200" dirty="0"/>
              <a:t>or a scratchy sensation in the </a:t>
            </a:r>
            <a:r>
              <a:rPr lang="en-US" sz="3200" dirty="0" smtClean="0"/>
              <a:t>throat.</a:t>
            </a:r>
            <a:endParaRPr lang="en-US" sz="3200" dirty="0"/>
          </a:p>
          <a:p>
            <a:pPr>
              <a:buFont typeface="Arial" charset="0"/>
              <a:buChar char="•"/>
            </a:pPr>
            <a:r>
              <a:rPr lang="en-US" sz="3200" dirty="0" smtClean="0"/>
              <a:t> Pain </a:t>
            </a:r>
            <a:r>
              <a:rPr lang="en-US" sz="3200" dirty="0"/>
              <a:t>that worsens with swallowing or </a:t>
            </a:r>
            <a:r>
              <a:rPr lang="en-US" sz="3200" dirty="0" smtClean="0"/>
              <a:t>talking.</a:t>
            </a:r>
            <a:endParaRPr lang="en-US" sz="3200" dirty="0"/>
          </a:p>
          <a:p>
            <a:pPr>
              <a:buFont typeface="Arial" charset="0"/>
              <a:buChar char="•"/>
            </a:pPr>
            <a:r>
              <a:rPr lang="en-US" sz="3200" dirty="0" smtClean="0"/>
              <a:t> Difficulty swallowing.</a:t>
            </a:r>
            <a:endParaRPr lang="en-US" sz="3200" dirty="0"/>
          </a:p>
          <a:p>
            <a:pPr>
              <a:buFont typeface="Arial" charset="0"/>
              <a:buChar char="•"/>
            </a:pPr>
            <a:r>
              <a:rPr lang="en-US" sz="3200" dirty="0" smtClean="0"/>
              <a:t> Sore</a:t>
            </a:r>
            <a:r>
              <a:rPr lang="en-US" sz="3200" dirty="0"/>
              <a:t>, swollen glands in your neck or </a:t>
            </a:r>
            <a:r>
              <a:rPr lang="en-US" sz="3200" dirty="0" smtClean="0"/>
              <a:t>jaw.</a:t>
            </a:r>
            <a:endParaRPr lang="en-US" sz="3200" dirty="0"/>
          </a:p>
          <a:p>
            <a:pPr>
              <a:buFont typeface="Arial" charset="0"/>
              <a:buChar char="•"/>
            </a:pPr>
            <a:r>
              <a:rPr lang="en-US" sz="3200" dirty="0" smtClean="0"/>
              <a:t> Swollen</a:t>
            </a:r>
            <a:r>
              <a:rPr lang="en-US" sz="3200" dirty="0"/>
              <a:t>, red </a:t>
            </a:r>
            <a:r>
              <a:rPr lang="en-US" sz="3200" dirty="0" smtClean="0"/>
              <a:t>tonsils.</a:t>
            </a:r>
            <a:endParaRPr lang="en-US" sz="3200" dirty="0"/>
          </a:p>
          <a:p>
            <a:pPr>
              <a:buFont typeface="Arial" charset="0"/>
              <a:buChar char="•"/>
            </a:pPr>
            <a:r>
              <a:rPr lang="en-US" sz="3200" dirty="0" smtClean="0"/>
              <a:t> White </a:t>
            </a:r>
            <a:r>
              <a:rPr lang="en-US" sz="3200" dirty="0"/>
              <a:t>patches or pus on your </a:t>
            </a:r>
            <a:r>
              <a:rPr lang="en-US" sz="3200" dirty="0" smtClean="0"/>
              <a:t>tonsils.</a:t>
            </a:r>
            <a:endParaRPr lang="en-US" sz="3200" dirty="0"/>
          </a:p>
          <a:p>
            <a:pPr>
              <a:buFont typeface="Arial" charset="0"/>
              <a:buChar char="•"/>
            </a:pPr>
            <a:r>
              <a:rPr lang="en-US" sz="3200" dirty="0" smtClean="0"/>
              <a:t> Hoarse </a:t>
            </a:r>
            <a:r>
              <a:rPr lang="en-US" sz="3200" dirty="0"/>
              <a:t>or muffled </a:t>
            </a:r>
            <a:r>
              <a:rPr lang="en-US" sz="3200" dirty="0" smtClean="0"/>
              <a:t>voice.</a:t>
            </a:r>
            <a:endParaRPr lang="en-US" sz="3200" dirty="0"/>
          </a:p>
        </p:txBody>
      </p:sp>
    </p:spTree>
    <p:extLst>
      <p:ext uri="{BB962C8B-B14F-4D97-AF65-F5344CB8AC3E}">
        <p14:creationId xmlns:p14="http://schemas.microsoft.com/office/powerpoint/2010/main" val="1345249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2546</TotalTime>
  <Words>3241</Words>
  <Application>Microsoft Macintosh PowerPoint</Application>
  <PresentationFormat>Widescreen</PresentationFormat>
  <Paragraphs>497</Paragraphs>
  <Slides>68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Calibri</vt:lpstr>
      <vt:lpstr>Courier New</vt:lpstr>
      <vt:lpstr>Mangal</vt:lpstr>
      <vt:lpstr>Tw Cen MT</vt:lpstr>
      <vt:lpstr>Tw Cen MT Condensed</vt:lpstr>
      <vt:lpstr>Wingdings</vt:lpstr>
      <vt:lpstr>Wingdings 3</vt:lpstr>
      <vt:lpstr>Arial</vt:lpstr>
      <vt:lpstr>Integral</vt:lpstr>
      <vt:lpstr>UPPER RESPIRATORY TRACT INFECTIONS</vt:lpstr>
      <vt:lpstr>Objectives</vt:lpstr>
      <vt:lpstr>Quiz</vt:lpstr>
      <vt:lpstr>Quiz</vt:lpstr>
      <vt:lpstr>Quiz</vt:lpstr>
      <vt:lpstr>Quiz</vt:lpstr>
      <vt:lpstr>Sore throat </vt:lpstr>
      <vt:lpstr>What is sore throat?</vt:lpstr>
      <vt:lpstr>Clinical features</vt:lpstr>
      <vt:lpstr>causes</vt:lpstr>
      <vt:lpstr>Differential diagnosis</vt:lpstr>
      <vt:lpstr>Tonsillitis</vt:lpstr>
      <vt:lpstr>Pharyngitis</vt:lpstr>
      <vt:lpstr>When to see your doctor???</vt:lpstr>
      <vt:lpstr>Complications</vt:lpstr>
      <vt:lpstr>Diagnosis and investigations</vt:lpstr>
      <vt:lpstr>Treatment</vt:lpstr>
      <vt:lpstr>Prevention</vt:lpstr>
      <vt:lpstr>Sinusitis</vt:lpstr>
      <vt:lpstr>Sinusitis</vt:lpstr>
      <vt:lpstr>sinuses</vt:lpstr>
      <vt:lpstr>Classification of Sinusitis</vt:lpstr>
      <vt:lpstr>PowerPoint Presentation</vt:lpstr>
      <vt:lpstr>Etiology</vt:lpstr>
      <vt:lpstr>Etiology</vt:lpstr>
      <vt:lpstr>Clinical Features</vt:lpstr>
      <vt:lpstr>Diagnoses</vt:lpstr>
      <vt:lpstr>Diagnoses</vt:lpstr>
      <vt:lpstr>Diagnoses</vt:lpstr>
      <vt:lpstr>Differential Diagnoses</vt:lpstr>
      <vt:lpstr>Prevention</vt:lpstr>
      <vt:lpstr>Allergic Rhinitis</vt:lpstr>
      <vt:lpstr>Allergic Rhinitis</vt:lpstr>
      <vt:lpstr>Clinical Features</vt:lpstr>
      <vt:lpstr>Diagnoses</vt:lpstr>
      <vt:lpstr>Diagnoses</vt:lpstr>
      <vt:lpstr>Management</vt:lpstr>
      <vt:lpstr>Complications</vt:lpstr>
      <vt:lpstr>Otitis Media </vt:lpstr>
      <vt:lpstr>Anatomy Of The Middle Ear </vt:lpstr>
      <vt:lpstr>Otitis Media </vt:lpstr>
      <vt:lpstr>Classification of Otitis Media </vt:lpstr>
      <vt:lpstr>Etiology</vt:lpstr>
      <vt:lpstr>Pathophysiology</vt:lpstr>
      <vt:lpstr>Acute otitis media (AOM)</vt:lpstr>
      <vt:lpstr>Otitis Media With Effusion (OME)</vt:lpstr>
      <vt:lpstr>Examination</vt:lpstr>
      <vt:lpstr>Complications</vt:lpstr>
      <vt:lpstr>Management</vt:lpstr>
      <vt:lpstr>Viral vs bacterial</vt:lpstr>
      <vt:lpstr>PowerPoint Presentation</vt:lpstr>
      <vt:lpstr>Nice Guidance to URTI</vt:lpstr>
      <vt:lpstr>Nice Guidance to URTI</vt:lpstr>
      <vt:lpstr>Nice Guidance to URTI</vt:lpstr>
      <vt:lpstr>Nice Guidance to URTI</vt:lpstr>
      <vt:lpstr>PowerPoint Presentation</vt:lpstr>
      <vt:lpstr>How to modify patient help seeking behavior </vt:lpstr>
      <vt:lpstr>How to modify patient help seeking behavior </vt:lpstr>
      <vt:lpstr>Quiz</vt:lpstr>
      <vt:lpstr>Quiz</vt:lpstr>
      <vt:lpstr>Quiz</vt:lpstr>
      <vt:lpstr>Quiz</vt:lpstr>
      <vt:lpstr>Quiz</vt:lpstr>
      <vt:lpstr>Quiz</vt:lpstr>
      <vt:lpstr>Quiz</vt:lpstr>
      <vt:lpstr>Quiz</vt:lpstr>
      <vt:lpstr>References</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INFECTIONS</dc:title>
  <dc:creator>عبدالعزيز</dc:creator>
  <cp:lastModifiedBy>عبدالعزيز</cp:lastModifiedBy>
  <cp:revision>103</cp:revision>
  <dcterms:created xsi:type="dcterms:W3CDTF">2016-10-30T20:43:47Z</dcterms:created>
  <dcterms:modified xsi:type="dcterms:W3CDTF">2016-11-02T10:00:44Z</dcterms:modified>
</cp:coreProperties>
</file>