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7" r:id="rId12"/>
    <p:sldId id="270" r:id="rId13"/>
    <p:sldId id="268"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88" r:id="rId29"/>
    <p:sldId id="290" r:id="rId30"/>
    <p:sldId id="291" r:id="rId31"/>
    <p:sldId id="293" r:id="rId32"/>
    <p:sldId id="294" r:id="rId33"/>
    <p:sldId id="296" r:id="rId34"/>
    <p:sldId id="297" r:id="rId35"/>
    <p:sldId id="299" r:id="rId36"/>
    <p:sldId id="300" r:id="rId37"/>
    <p:sldId id="301" r:id="rId38"/>
    <p:sldId id="302" r:id="rId39"/>
    <p:sldId id="303" r:id="rId40"/>
    <p:sldId id="304" r:id="rId41"/>
    <p:sldId id="305" r:id="rId42"/>
    <p:sldId id="306" r:id="rId43"/>
    <p:sldId id="307" r:id="rId44"/>
    <p:sldId id="309" r:id="rId45"/>
    <p:sldId id="310" r:id="rId46"/>
    <p:sldId id="311" r:id="rId47"/>
    <p:sldId id="312" r:id="rId48"/>
    <p:sldId id="317" r:id="rId49"/>
    <p:sldId id="318" r:id="rId50"/>
    <p:sldId id="319" r:id="rId51"/>
    <p:sldId id="320" r:id="rId52"/>
    <p:sldId id="321" r:id="rId53"/>
    <p:sldId id="322" r:id="rId54"/>
    <p:sldId id="323" r:id="rId55"/>
    <p:sldId id="325" r:id="rId56"/>
    <p:sldId id="326" r:id="rId57"/>
    <p:sldId id="327" r:id="rId58"/>
    <p:sldId id="328" r:id="rId59"/>
    <p:sldId id="329" r:id="rId60"/>
    <p:sldId id="330" r:id="rId61"/>
    <p:sldId id="331" r:id="rId62"/>
    <p:sldId id="332" r:id="rId63"/>
    <p:sldId id="333" r:id="rId6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9F9F9"/>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rgbClr val="EEEEEE"/>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ealthofchildren.com/S/Smoking.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ebmd.com/smoking-cessation/quit-smoking-11/rm-quiz-stop-smok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Tree>
    <p:extLst>
      <p:ext uri="{BB962C8B-B14F-4D97-AF65-F5344CB8AC3E}">
        <p14:creationId xmlns:p14="http://schemas.microsoft.com/office/powerpoint/2010/main" val="274982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Tree>
    <p:extLst>
      <p:ext uri="{BB962C8B-B14F-4D97-AF65-F5344CB8AC3E}">
        <p14:creationId xmlns:p14="http://schemas.microsoft.com/office/powerpoint/2010/main" val="204829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Smoking is the inhalation of the smoke of burning tobacco that is used mostly in three forms: cigarettes, pipes, and cigars.</a:t>
            </a:r>
            <a:br/>
            <a:br/>
            <a:r>
              <a:t>Read more: </a:t>
            </a:r>
            <a:r>
              <a:rPr u="sng">
                <a:solidFill>
                  <a:schemeClr val="accent5"/>
                </a:solidFill>
                <a:uFill>
                  <a:solidFill>
                    <a:schemeClr val="accent5"/>
                  </a:solidFill>
                </a:uFill>
                <a:hlinkClick r:id="rId3"/>
              </a:rPr>
              <a:t>http://www.healthofchildren.com/S/Smoking.html#ixzz3l8Snm0rw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pPr>
              <a:lnSpc>
                <a:spcPct val="90000"/>
              </a:lnSpc>
            </a:pPr>
            <a:r>
              <a:t>A single large cigar can contain more than a 1/2 ounce of tobacco -- as much tobacco as an entire pack of cigarettes. One cigar also contains 100 to 200 milligrams of nicotine, while a cigarette averages only about 8 milligrams. That extra nicotine may be why </a:t>
            </a:r>
            <a:r>
              <a:rPr u="sng">
                <a:solidFill>
                  <a:schemeClr val="accent5"/>
                </a:solidFill>
                <a:uFill>
                  <a:solidFill>
                    <a:schemeClr val="accent5"/>
                  </a:solidFill>
                </a:uFill>
                <a:hlinkClick r:id="rId3"/>
              </a:rPr>
              <a:t>smoking</a:t>
            </a:r>
            <a:r>
              <a:t> just a few cigars a week is enough to trigger nicotine cravings</a:t>
            </a:r>
          </a:p>
          <a:p>
            <a:pPr>
              <a:lnSpc>
                <a:spcPct val="90000"/>
              </a:lnSpc>
            </a:pPr>
            <a:endParaRPr/>
          </a:p>
          <a:p>
            <a:pPr>
              <a:lnSpc>
                <a:spcPct val="90000"/>
              </a:lnSpc>
            </a:pPr>
            <a:r>
              <a:t>Cigars: They are generally not inhaled because the high alkalinity of the smoke, which can quickly become irritating to the trachea and lungs.</a:t>
            </a:r>
          </a:p>
          <a:p>
            <a:pPr>
              <a:lnSpc>
                <a:spcPct val="90000"/>
              </a:lnSpc>
            </a:pPr>
            <a:endParaRPr/>
          </a:p>
          <a:p>
            <a:pPr>
              <a:lnSpc>
                <a:spcPct val="90000"/>
              </a:lnSpc>
            </a:pPr>
            <a:r>
              <a:t>Cigarettes: are a product consumed through smoking, often combined with other additives.</a:t>
            </a:r>
          </a:p>
          <a:p>
            <a:pPr>
              <a:lnSpc>
                <a:spcPct val="90000"/>
              </a:lnSpc>
            </a:pPr>
            <a:endParaRPr/>
          </a:p>
          <a:p>
            <a:pPr>
              <a:lnSpc>
                <a:spcPct val="90000"/>
              </a:lnSpc>
            </a:pPr>
            <a:r>
              <a:t>Different in seveerity b\c of amount of tobaco differ </a:t>
            </a:r>
          </a:p>
          <a:p>
            <a:pPr>
              <a:lnSpc>
                <a:spcPct val="90000"/>
              </a:lnSpc>
            </a:pPr>
            <a:r>
              <a:t>No filter like in cigrate to filtre some of toxin at least </a:t>
            </a:r>
          </a:p>
          <a:p>
            <a:pPr>
              <a:lnSpc>
                <a:spcPct val="90000"/>
              </a:lnSpc>
            </a:pPr>
            <a:r>
              <a:t>More smoke than cigrate</a:t>
            </a:r>
          </a:p>
          <a:p>
            <a:pPr>
              <a:lnSpc>
                <a:spcPct val="90000"/>
              </a:lnSpc>
            </a:pPr>
            <a:r>
              <a:t>The charcoal used to heat tobacco in the hookah increases the health risks by producing smoke that contains high levels of carbon monoxide, metals, and cancer-causing chemicals.</a:t>
            </a:r>
          </a:p>
          <a:p>
            <a:pPr>
              <a:lnSpc>
                <a:spcPct val="90000"/>
              </a:lnSpc>
            </a:pPr>
            <a:r>
              <a:t>A typical 1-hour-long hookah smoking session involves 200 puffs, while an average cigarette is 20 puffs. The volume of smoke inhaled during a typical hookah session is about 90,000 milliliters, compared with 500 to 600 milliliters inhaled when smoking a cigarette.</a:t>
            </a:r>
          </a:p>
          <a:p>
            <a:pPr>
              <a:lnSpc>
                <a:spcPct val="90000"/>
              </a:lnSpc>
            </a:pPr>
            <a:r>
              <a:t>Using a hookah to smoke tobacco poses a serious potential health hazard to smokers and others exposed to the emitted smoke.</a:t>
            </a:r>
          </a:p>
          <a:p>
            <a:pPr>
              <a:lnSpc>
                <a:spcPct val="90000"/>
              </a:lnSpc>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Tree>
    <p:extLst>
      <p:ext uri="{BB962C8B-B14F-4D97-AF65-F5344CB8AC3E}">
        <p14:creationId xmlns:p14="http://schemas.microsoft.com/office/powerpoint/2010/main" val="181985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t>Some smoking effects:</a:t>
            </a:r>
          </a:p>
          <a:p>
            <a:pPr>
              <a:buSzPct val="100000"/>
              <a:buFont typeface="Wingdings"/>
              <a:buChar char="✓"/>
            </a:pPr>
            <a:r>
              <a:t>    Increases in blood pressure and heart rate</a:t>
            </a:r>
          </a:p>
          <a:p>
            <a:pPr>
              <a:buSzPct val="100000"/>
              <a:buFont typeface="Wingdings"/>
              <a:buChar char="✓"/>
            </a:pPr>
            <a:r>
              <a:t>     Reduces cardiac output and coronary blood flow</a:t>
            </a:r>
          </a:p>
          <a:p>
            <a:pPr>
              <a:buSzPct val="100000"/>
              <a:buFont typeface="Wingdings"/>
              <a:buChar char="✓"/>
            </a:pPr>
            <a:r>
              <a:t>     Reduces the amount of oxygen that reaches the body's tissues.</a:t>
            </a:r>
          </a:p>
          <a:p>
            <a:pPr>
              <a:buSzPct val="100000"/>
              <a:buFont typeface="Wingdings"/>
              <a:buChar char="✓"/>
            </a:pPr>
            <a:r>
              <a:t>     Coronary Artery diseases.</a:t>
            </a:r>
          </a:p>
          <a:p>
            <a:pPr>
              <a:buSzPct val="100000"/>
              <a:buFont typeface="Wingdings"/>
              <a:buChar char="✓"/>
            </a:pPr>
            <a:r>
              <a:t>     Stroke.</a:t>
            </a:r>
          </a:p>
          <a:p>
            <a:pPr>
              <a:buSzPct val="100000"/>
              <a:buFont typeface="Wingdings"/>
              <a:buChar char="✓"/>
            </a:pPr>
            <a:r>
              <a:t>     Aneurysm.</a:t>
            </a:r>
          </a:p>
          <a:p>
            <a:endParaRPr/>
          </a:p>
          <a:p>
            <a:r>
              <a:t>When the blood supply to the heart is interrupted, it sometimes causes the chest pain known as angina. When the blood supply is cut off completely, a myocardial infarction or heart attack occurs, which may cause permanent damage to the heart muscle.</a:t>
            </a:r>
          </a:p>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occurs when blood flow to the brain is interrupted causing brain cells to become damaged or die.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t>http://www.cdc.gov/tobacco/data_statistics/fact_sheets/health_effects/effects_cig_smoking/#estimates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ar-SA" dirty="0"/>
              <a:t>انقر لتحرير نمط العنوان الرئيسي</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dirty="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126004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ar-SA" dirty="0"/>
              <a:t>انقر لتحرير نمط العنوان الرئيسي</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dirty="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408383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ar-SA" dirty="0"/>
              <a:t>انقر لتحرير نمط العنوان الرئيسي</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dirty="0"/>
              <a:t>تحرير أنماط النص الرئيسي</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dirty="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ar-SA"/>
              <a:t>‹#›</a:t>
            </a:fld>
            <a:endParaRPr lang="ar-S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8996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ar-SA" dirty="0"/>
              <a:t>انقر لتحرير نمط العنوان الرئيسي</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dirty="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2678093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ar-SA" dirty="0"/>
              <a:t>انقر لتحرير نمط العنوان الرئيسي</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dirty="0"/>
              <a:t>تحرير أنماط النص الرئيسي</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dirty="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ar-SA"/>
              <a:t>‹#›</a:t>
            </a:fld>
            <a:endParaRPr lang="ar-S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292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ar-SA" dirty="0"/>
              <a:t>انقر لتحرير نمط العنوان الرئيسي</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dirty="0"/>
              <a:t>تحرير أنماط النص الرئيسي</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dirty="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1683133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3091321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ar-SA" dirty="0"/>
              <a:t>انقر لتحرير نمط العنوان الرئيسي</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14856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264527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ar-SA" dirty="0"/>
              <a:t>انقر لتحرير نمط العنوان الرئيسي</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dirty="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323093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ar-SA" dirty="0"/>
              <a:t>انقر لتحرير نمط العنوان الرئيسي</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261907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ar-SA" dirty="0"/>
              <a:t>انقر لتحرير نمط العنوان الرئيسي</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تحرير أنماط النص الرئيسي</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dirty="0"/>
              <a:t>تحرير أنماط النص الرئيسي</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218460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ar-SA" dirty="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288885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19345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ar-SA" dirty="0"/>
              <a:t>انقر لتحرير نمط العنوان الرئيسي</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dirty="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7746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ar-SA" dirty="0"/>
              <a:t>انقر لتحرير نمط العنوان الرئيسي</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dirty="0"/>
              <a:t>انقر فوق الأيقونة لإضافة صورة</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dirty="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ar-SA"/>
              <a:t>‹#›</a:t>
            </a:fld>
            <a:endParaRPr lang="ar-SA"/>
          </a:p>
        </p:txBody>
      </p:sp>
    </p:spTree>
    <p:extLst>
      <p:ext uri="{BB962C8B-B14F-4D97-AF65-F5344CB8AC3E}">
        <p14:creationId xmlns:p14="http://schemas.microsoft.com/office/powerpoint/2010/main" val="331992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ar-SA" dirty="0"/>
              <a:t>انقر لتحرير نمط العنوان الرئيسي</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11/21/2016</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6CB4B4D-7CA3-9044-876B-883B54F8677D}" type="slidenum">
              <a:rPr lang="ar-SA"/>
              <a:t>‹#›</a:t>
            </a:fld>
            <a:endParaRPr lang="ar-SA"/>
          </a:p>
        </p:txBody>
      </p:sp>
    </p:spTree>
    <p:extLst>
      <p:ext uri="{BB962C8B-B14F-4D97-AF65-F5344CB8AC3E}">
        <p14:creationId xmlns:p14="http://schemas.microsoft.com/office/powerpoint/2010/main" val="13084878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aafp.org/afp/2013/0715/p113.html" TargetMode="External"/><Relationship Id="rId7" Type="http://schemas.openxmlformats.org/officeDocument/2006/relationships/hyperlink" Target="http://www.webmd.com/smoking-cessation/news/20160422/no-link-between-anti-smoking-drugs-mental-health--issues-study" TargetMode="External"/><Relationship Id="rId2" Type="http://schemas.openxmlformats.org/officeDocument/2006/relationships/hyperlink" Target="http://www.webmd.com/mental-health/addiction/substance-abuse?page=2" TargetMode="External"/><Relationship Id="rId1" Type="http://schemas.openxmlformats.org/officeDocument/2006/relationships/slideLayout" Target="../slideLayouts/slideLayout2.xml"/><Relationship Id="rId6" Type="http://schemas.openxmlformats.org/officeDocument/2006/relationships/hyperlink" Target="https://pathways.nice.org.uk/pathways/drug-misuse" TargetMode="External"/><Relationship Id="rId5" Type="http://schemas.openxmlformats.org/officeDocument/2006/relationships/hyperlink" Target="http://www.drugs.ie/resourcesfiles/research/2010/RiskYoungPeopleSchool.pdf" TargetMode="External"/><Relationship Id="rId4" Type="http://schemas.openxmlformats.org/officeDocument/2006/relationships/hyperlink" Target="https://www.nice.org.uk/guidance/health-protection/drug-misuse"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cdc.gov/tobacco/data_statistics/fact_sheets/health_effects/effects_cig_smoking/" TargetMode="External"/><Relationship Id="rId2" Type="http://schemas.openxmlformats.org/officeDocument/2006/relationships/hyperlink" Target="https://www.ncbi.nlm.nih.gov/pmc/articles/PMC4491232/" TargetMode="External"/><Relationship Id="rId1" Type="http://schemas.openxmlformats.org/officeDocument/2006/relationships/slideLayout" Target="../slideLayouts/slideLayout2.xml"/><Relationship Id="rId5" Type="http://schemas.openxmlformats.org/officeDocument/2006/relationships/hyperlink" Target="http://www.helpguide.org/articles/addiction/how-to-quit-smoking.htm" TargetMode="External"/><Relationship Id="rId4" Type="http://schemas.openxmlformats.org/officeDocument/2006/relationships/hyperlink" Target="http://www.uptodate.com/contents/cigarette-smoking-and-pregnancy?source=search_result&amp;search=smoking&amp;selectedTitle=6~150"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3.gif" descr="xcgoqxozi.gif"/>
          <p:cNvPicPr>
            <a:picLocks noChangeAspect="1"/>
          </p:cNvPicPr>
          <p:nvPr/>
        </p:nvPicPr>
        <p:blipFill>
          <a:blip r:embed="rId3">
            <a:extLst/>
          </a:blip>
          <a:stretch>
            <a:fillRect/>
          </a:stretch>
        </p:blipFill>
        <p:spPr>
          <a:xfrm>
            <a:off x="3087579" y="1680350"/>
            <a:ext cx="2665022" cy="2671685"/>
          </a:xfrm>
          <a:prstGeom prst="rect">
            <a:avLst/>
          </a:prstGeom>
          <a:ln w="12700">
            <a:miter lim="400000"/>
          </a:ln>
        </p:spPr>
      </p:pic>
      <p:sp>
        <p:nvSpPr>
          <p:cNvPr id="129" name="Shape 129"/>
          <p:cNvSpPr/>
          <p:nvPr/>
        </p:nvSpPr>
        <p:spPr>
          <a:xfrm>
            <a:off x="1135082" y="522513"/>
            <a:ext cx="7153896"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t">
            <a:spAutoFit/>
          </a:bodyPr>
          <a:lstStyle>
            <a:lvl1pPr>
              <a:defRPr sz="4000" b="1"/>
            </a:lvl1pPr>
          </a:lstStyle>
          <a:p>
            <a:r>
              <a:rPr dirty="0"/>
              <a:t>Smoking And Substance Abuse</a:t>
            </a:r>
          </a:p>
        </p:txBody>
      </p:sp>
      <p:sp>
        <p:nvSpPr>
          <p:cNvPr id="130" name="Shape 130"/>
          <p:cNvSpPr/>
          <p:nvPr/>
        </p:nvSpPr>
        <p:spPr>
          <a:xfrm>
            <a:off x="285750" y="5534025"/>
            <a:ext cx="9381506"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t">
            <a:spAutoFit/>
          </a:bodyPr>
          <a:lstStyle/>
          <a:p>
            <a:pPr>
              <a:defRPr sz="2400" b="1"/>
            </a:pPr>
            <a:r>
              <a:rPr dirty="0"/>
              <a:t>Done By :</a:t>
            </a:r>
          </a:p>
          <a:p>
            <a:pPr>
              <a:defRPr sz="2400" b="1">
                <a:solidFill>
                  <a:srgbClr val="0070C0"/>
                </a:solidFill>
              </a:defRPr>
            </a:pPr>
            <a:r>
              <a:rPr lang="AF-ZA" dirty="0" err="1">
                <a:solidFill>
                  <a:srgbClr val="0070C0"/>
                </a:solidFill>
              </a:rPr>
              <a:t>Faroq</a:t>
            </a:r>
            <a:r>
              <a:rPr lang="AF-ZA" dirty="0">
                <a:solidFill>
                  <a:srgbClr val="0070C0"/>
                </a:solidFill>
              </a:rPr>
              <a:t> </a:t>
            </a:r>
            <a:r>
              <a:rPr lang="AF-ZA" dirty="0" err="1">
                <a:solidFill>
                  <a:srgbClr val="0070C0"/>
                </a:solidFill>
              </a:rPr>
              <a:t>Abdulfattah</a:t>
            </a:r>
            <a:r>
              <a:rPr lang="AF-ZA" dirty="0">
                <a:solidFill>
                  <a:srgbClr val="0070C0"/>
                </a:solidFill>
              </a:rPr>
              <a:t> </a:t>
            </a:r>
            <a:r>
              <a:rPr lang="AF-ZA" dirty="0" err="1">
                <a:solidFill>
                  <a:srgbClr val="0070C0"/>
                </a:solidFill>
              </a:rPr>
              <a:t>and</a:t>
            </a:r>
            <a:r>
              <a:rPr lang="AF-ZA" dirty="0">
                <a:solidFill>
                  <a:srgbClr val="0070C0"/>
                </a:solidFill>
              </a:rPr>
              <a:t> </a:t>
            </a:r>
            <a:r>
              <a:rPr lang="AF-ZA" dirty="0" err="1">
                <a:solidFill>
                  <a:srgbClr val="0070C0"/>
                </a:solidFill>
              </a:rPr>
              <a:t>Abdulellah</a:t>
            </a:r>
            <a:r>
              <a:rPr lang="AF-ZA" dirty="0">
                <a:solidFill>
                  <a:srgbClr val="0070C0"/>
                </a:solidFill>
              </a:rPr>
              <a:t> Al-</a:t>
            </a:r>
            <a:r>
              <a:rPr lang="AF-ZA" dirty="0" err="1">
                <a:solidFill>
                  <a:srgbClr val="0070C0"/>
                </a:solidFill>
              </a:rPr>
              <a:t>thwini</a:t>
            </a:r>
            <a:r>
              <a:rPr lang="AF-ZA" dirty="0">
                <a:solidFill>
                  <a:srgbClr val="0070C0"/>
                </a:solidFill>
              </a:rPr>
              <a:t> </a:t>
            </a:r>
            <a:endParaRPr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p>
            <a:r>
              <a:t>Types of tobacco product</a:t>
            </a:r>
          </a:p>
        </p:txBody>
      </p:sp>
      <p:sp>
        <p:nvSpPr>
          <p:cNvPr id="159" name="Shape 159"/>
          <p:cNvSpPr>
            <a:spLocks noGrp="1"/>
          </p:cNvSpPr>
          <p:nvPr>
            <p:ph idx="1"/>
          </p:nvPr>
        </p:nvSpPr>
        <p:spPr>
          <a:prstGeom prst="rect">
            <a:avLst/>
          </a:prstGeom>
        </p:spPr>
        <p:txBody>
          <a:bodyPr/>
          <a:lstStyle/>
          <a:p>
            <a:pPr marL="320039" indent="-320039" algn="l">
              <a:lnSpc>
                <a:spcPct val="80000"/>
              </a:lnSpc>
              <a:defRPr sz="2200"/>
            </a:pPr>
            <a:endParaRPr/>
          </a:p>
          <a:p>
            <a:pPr marL="320039" indent="-320039" algn="l">
              <a:lnSpc>
                <a:spcPct val="80000"/>
              </a:lnSpc>
              <a:defRPr sz="2200"/>
            </a:pPr>
            <a:endParaRPr/>
          </a:p>
          <a:p>
            <a:pPr marL="320039" indent="-320039" algn="l">
              <a:lnSpc>
                <a:spcPct val="80000"/>
              </a:lnSpc>
              <a:defRPr sz="2200"/>
            </a:pPr>
            <a:endParaRPr/>
          </a:p>
          <a:p>
            <a:pPr marL="320039" indent="-320039" algn="l">
              <a:lnSpc>
                <a:spcPct val="80000"/>
              </a:lnSpc>
              <a:defRPr sz="2200"/>
            </a:pPr>
            <a:endParaRPr/>
          </a:p>
          <a:p>
            <a:pPr marL="320039" indent="-320039" algn="l">
              <a:lnSpc>
                <a:spcPct val="80000"/>
              </a:lnSpc>
              <a:defRPr sz="2200">
                <a:solidFill>
                  <a:srgbClr val="0070C0"/>
                </a:solidFill>
              </a:defRPr>
            </a:pPr>
            <a:r>
              <a:t>Cigars</a:t>
            </a:r>
            <a:r>
              <a:rPr>
                <a:solidFill>
                  <a:srgbClr val="000000"/>
                </a:solidFill>
              </a:rPr>
              <a:t>                         </a:t>
            </a:r>
            <a:r>
              <a:t>Cigarettes</a:t>
            </a:r>
            <a:r>
              <a:rPr>
                <a:solidFill>
                  <a:srgbClr val="000000"/>
                </a:solidFill>
              </a:rPr>
              <a:t>                 </a:t>
            </a:r>
            <a:r>
              <a:t>hookah(shesha</a:t>
            </a:r>
            <a:r>
              <a:rPr>
                <a:solidFill>
                  <a:srgbClr val="000000"/>
                </a:solidFill>
              </a:rPr>
              <a:t>)</a:t>
            </a:r>
          </a:p>
          <a:p>
            <a:pPr marL="320039" indent="-320039" algn="l">
              <a:lnSpc>
                <a:spcPct val="80000"/>
              </a:lnSpc>
              <a:defRPr sz="2200"/>
            </a:pPr>
            <a:endParaRPr>
              <a:solidFill>
                <a:srgbClr val="000000"/>
              </a:solidFill>
            </a:endParaRPr>
          </a:p>
          <a:p>
            <a:pPr marL="320039" indent="-320039" algn="l">
              <a:lnSpc>
                <a:spcPct val="80000"/>
              </a:lnSpc>
              <a:defRPr sz="2200"/>
            </a:pPr>
            <a:endParaRPr>
              <a:solidFill>
                <a:srgbClr val="000000"/>
              </a:solidFill>
            </a:endParaRPr>
          </a:p>
          <a:p>
            <a:pPr marL="320039" indent="-320039" algn="l">
              <a:lnSpc>
                <a:spcPct val="80000"/>
              </a:lnSpc>
              <a:defRPr sz="2200"/>
            </a:pPr>
            <a:endParaRPr>
              <a:solidFill>
                <a:srgbClr val="000000"/>
              </a:solidFill>
            </a:endParaRPr>
          </a:p>
          <a:p>
            <a:pPr marL="320039" indent="-320039" algn="l">
              <a:lnSpc>
                <a:spcPct val="80000"/>
              </a:lnSpc>
              <a:defRPr sz="2200"/>
            </a:pPr>
            <a:endParaRPr>
              <a:solidFill>
                <a:srgbClr val="000000"/>
              </a:solidFill>
            </a:endParaRPr>
          </a:p>
          <a:p>
            <a:pPr marL="320039" indent="-320039" algn="l">
              <a:lnSpc>
                <a:spcPct val="80000"/>
              </a:lnSpc>
              <a:defRPr sz="2200"/>
            </a:pPr>
            <a:endParaRPr>
              <a:solidFill>
                <a:srgbClr val="000000"/>
              </a:solidFill>
            </a:endParaRPr>
          </a:p>
          <a:p>
            <a:pPr marL="320039" indent="-320039" algn="l">
              <a:lnSpc>
                <a:spcPct val="80000"/>
              </a:lnSpc>
              <a:defRPr sz="2200"/>
            </a:pPr>
            <a:endParaRPr>
              <a:solidFill>
                <a:srgbClr val="000000"/>
              </a:solidFill>
            </a:endParaRPr>
          </a:p>
          <a:p>
            <a:pPr marL="320039" indent="-320039" algn="l">
              <a:lnSpc>
                <a:spcPct val="80000"/>
              </a:lnSpc>
              <a:defRPr sz="2200">
                <a:solidFill>
                  <a:srgbClr val="0070C0"/>
                </a:solidFill>
              </a:defRPr>
            </a:pPr>
            <a:r>
              <a:t>Kretek                          Pipe smoking</a:t>
            </a:r>
          </a:p>
        </p:txBody>
      </p:sp>
      <p:pic>
        <p:nvPicPr>
          <p:cNvPr id="160" name="image5.jpg" descr="800px-Four_cigars.jpg"/>
          <p:cNvPicPr>
            <a:picLocks noChangeAspect="1"/>
          </p:cNvPicPr>
          <p:nvPr/>
        </p:nvPicPr>
        <p:blipFill>
          <a:blip r:embed="rId3">
            <a:extLst/>
          </a:blip>
          <a:stretch>
            <a:fillRect/>
          </a:stretch>
        </p:blipFill>
        <p:spPr>
          <a:xfrm>
            <a:off x="838492" y="1602286"/>
            <a:ext cx="1510138" cy="1157879"/>
          </a:xfrm>
          <a:prstGeom prst="rect">
            <a:avLst/>
          </a:prstGeom>
          <a:ln w="12700">
            <a:miter lim="400000"/>
          </a:ln>
        </p:spPr>
      </p:pic>
      <p:pic>
        <p:nvPicPr>
          <p:cNvPr id="161" name="image6.jpg" descr="Zwei_zigaretten.jpg"/>
          <p:cNvPicPr>
            <a:picLocks noChangeAspect="1"/>
          </p:cNvPicPr>
          <p:nvPr/>
        </p:nvPicPr>
        <p:blipFill>
          <a:blip r:embed="rId4">
            <a:extLst/>
          </a:blip>
          <a:stretch>
            <a:fillRect/>
          </a:stretch>
        </p:blipFill>
        <p:spPr>
          <a:xfrm>
            <a:off x="3594217" y="1662314"/>
            <a:ext cx="1510139" cy="1097852"/>
          </a:xfrm>
          <a:prstGeom prst="rect">
            <a:avLst/>
          </a:prstGeom>
          <a:ln w="12700">
            <a:miter lim="400000"/>
          </a:ln>
        </p:spPr>
      </p:pic>
      <p:pic>
        <p:nvPicPr>
          <p:cNvPr id="162" name="image7.jpg" descr="357px-Hoookah.jpg"/>
          <p:cNvPicPr>
            <a:picLocks noChangeAspect="1"/>
          </p:cNvPicPr>
          <p:nvPr/>
        </p:nvPicPr>
        <p:blipFill>
          <a:blip r:embed="rId5">
            <a:extLst/>
          </a:blip>
          <a:stretch>
            <a:fillRect/>
          </a:stretch>
        </p:blipFill>
        <p:spPr>
          <a:xfrm>
            <a:off x="6713950" y="1662314"/>
            <a:ext cx="1550848" cy="1097852"/>
          </a:xfrm>
          <a:prstGeom prst="rect">
            <a:avLst/>
          </a:prstGeom>
          <a:ln w="12700">
            <a:miter lim="400000"/>
          </a:ln>
        </p:spPr>
      </p:pic>
      <p:pic>
        <p:nvPicPr>
          <p:cNvPr id="163" name="image8.jpg" descr="Djarum-blacks-kretek.jpg"/>
          <p:cNvPicPr>
            <a:picLocks noChangeAspect="1"/>
          </p:cNvPicPr>
          <p:nvPr/>
        </p:nvPicPr>
        <p:blipFill>
          <a:blip r:embed="rId6">
            <a:extLst/>
          </a:blip>
          <a:stretch>
            <a:fillRect/>
          </a:stretch>
        </p:blipFill>
        <p:spPr>
          <a:xfrm>
            <a:off x="645089" y="4000039"/>
            <a:ext cx="2337050" cy="1324462"/>
          </a:xfrm>
          <a:prstGeom prst="rect">
            <a:avLst/>
          </a:prstGeom>
          <a:ln w="12700">
            <a:miter lim="400000"/>
          </a:ln>
        </p:spPr>
      </p:pic>
      <p:pic>
        <p:nvPicPr>
          <p:cNvPr id="164" name="image9.jpg" descr="smoking_pipe_tobacco.jpg"/>
          <p:cNvPicPr>
            <a:picLocks noChangeAspect="1"/>
          </p:cNvPicPr>
          <p:nvPr/>
        </p:nvPicPr>
        <p:blipFill>
          <a:blip r:embed="rId7">
            <a:extLst/>
          </a:blip>
          <a:stretch>
            <a:fillRect/>
          </a:stretch>
        </p:blipFill>
        <p:spPr>
          <a:xfrm>
            <a:off x="3733500" y="3737619"/>
            <a:ext cx="1370856" cy="1586881"/>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r>
              <a:t>objectives</a:t>
            </a:r>
          </a:p>
        </p:txBody>
      </p:sp>
      <p:sp>
        <p:nvSpPr>
          <p:cNvPr id="172" name="Shape 172"/>
          <p:cNvSpPr/>
          <p:nvPr/>
        </p:nvSpPr>
        <p:spPr>
          <a:xfrm>
            <a:off x="301911" y="1615043"/>
            <a:ext cx="8153401" cy="4818382"/>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320040" indent="-320040" defTabSz="914400">
              <a:lnSpc>
                <a:spcPct val="80000"/>
              </a:lnSpc>
              <a:spcBef>
                <a:spcPts val="700"/>
              </a:spcBef>
              <a:buClr>
                <a:schemeClr val="accent2"/>
              </a:buClr>
              <a:buSzPct val="60000"/>
              <a:buFont typeface="Wingdings"/>
              <a:buChar char="◻"/>
              <a:defRPr sz="2400">
                <a:solidFill>
                  <a:srgbClr val="C00000"/>
                </a:solidFill>
              </a:defRPr>
            </a:pPr>
            <a:r>
              <a:t>Epidemiology of smoking in Saudi Arabia</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Risks of smoking (Morbidity and Mortality)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Effect of passive smoking in pregnancy and children.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How are you going to help the smoker to quit </a:t>
            </a:r>
            <a:endParaRPr sz="1500"/>
          </a:p>
          <a:p>
            <a:pPr marL="320040" indent="-320040" defTabSz="914400">
              <a:lnSpc>
                <a:spcPct val="80000"/>
              </a:lnSpc>
              <a:spcBef>
                <a:spcPts val="700"/>
              </a:spcBef>
              <a:defRPr sz="2400">
                <a:solidFill>
                  <a:srgbClr val="0070C0"/>
                </a:solidFill>
              </a:defRPr>
            </a:pPr>
            <a:r>
              <a:t>And How to overcome withdrawal symptoms</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Role of PHC physician “smoking cessation clinic’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Update in pharmacological management, smoking cessation medication Nicotine preparations, Varniciline, Bupropion</a:t>
            </a:r>
            <a:endParaRPr sz="29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Factors lead to substance abuse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Highlight on types of substance abuse</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How to approach subjects with substance abuse</a:t>
            </a:r>
            <a:endParaRPr sz="1500"/>
          </a:p>
          <a:p>
            <a:pPr marL="320040" indent="-320040" algn="r" defTabSz="914400">
              <a:lnSpc>
                <a:spcPct val="80000"/>
              </a:lnSpc>
              <a:spcBef>
                <a:spcPts val="700"/>
              </a:spcBef>
              <a:buClr>
                <a:schemeClr val="accent2"/>
              </a:buClr>
              <a:buSzPct val="60000"/>
              <a:buFont typeface="Wingdings"/>
              <a:buChar char="◻"/>
              <a:defRPr sz="2900"/>
            </a:pPr>
            <a:endParaRPr sz="150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500" fill="hold"/>
                                        <p:tgtEl>
                                          <p:spTgt spid="172"/>
                                        </p:tgtEl>
                                        <p:attrNameLst>
                                          <p:attrName>ppt_x</p:attrName>
                                        </p:attrNameLst>
                                      </p:cBhvr>
                                      <p:tavLst>
                                        <p:tav tm="0">
                                          <p:val>
                                            <p:strVal val="#ppt_x"/>
                                          </p:val>
                                        </p:tav>
                                        <p:tav tm="100000">
                                          <p:val>
                                            <p:strVal val="#ppt_x"/>
                                          </p:val>
                                        </p:tav>
                                      </p:tavLst>
                                    </p:anim>
                                    <p:anim calcmode="lin" valueType="num">
                                      <p:cBhvr>
                                        <p:cTn id="8"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lvl1pPr defTabSz="850391">
              <a:defRPr sz="3627" b="1"/>
            </a:lvl1pPr>
          </a:lstStyle>
          <a:p>
            <a:r>
              <a:t>Epidemiology of smoking in Saudi Arabia</a:t>
            </a:r>
          </a:p>
        </p:txBody>
      </p:sp>
      <p:sp>
        <p:nvSpPr>
          <p:cNvPr id="181" name="Shape 181"/>
          <p:cNvSpPr>
            <a:spLocks noGrp="1"/>
          </p:cNvSpPr>
          <p:nvPr>
            <p:ph idx="1"/>
          </p:nvPr>
        </p:nvSpPr>
        <p:spPr>
          <a:xfrm>
            <a:off x="609600" y="1895475"/>
            <a:ext cx="6347714" cy="3880773"/>
          </a:xfrm>
          <a:prstGeom prst="rect">
            <a:avLst/>
          </a:prstGeom>
        </p:spPr>
        <p:txBody>
          <a:bodyPr vert="horz" lIns="91440" tIns="45720" rIns="91440" bIns="45720" rtlCol="0" anchor="t">
            <a:normAutofit fontScale="85000" lnSpcReduction="10000"/>
          </a:bodyPr>
          <a:lstStyle/>
          <a:p>
            <a:pPr algn="l">
              <a:lnSpc>
                <a:spcPct val="90000"/>
              </a:lnSpc>
              <a:defRPr sz="2600"/>
            </a:pPr>
            <a:r>
              <a:rPr dirty="0"/>
              <a:t>A study was conducted on </a:t>
            </a:r>
            <a:r>
              <a:rPr dirty="0">
                <a:solidFill>
                  <a:srgbClr val="0070C0"/>
                </a:solidFill>
              </a:rPr>
              <a:t>10735 individuals</a:t>
            </a:r>
            <a:r>
              <a:rPr dirty="0"/>
              <a:t> aged </a:t>
            </a:r>
            <a:r>
              <a:rPr dirty="0">
                <a:solidFill>
                  <a:srgbClr val="0070C0"/>
                </a:solidFill>
              </a:rPr>
              <a:t>15 years or older (5253 men and 5482 women) </a:t>
            </a:r>
            <a:r>
              <a:rPr dirty="0"/>
              <a:t>which was performed between April and June 2013 to assess the status of tobacco consumption in the Kingdom of Saudi Arabia (KSA).</a:t>
            </a:r>
          </a:p>
          <a:p>
            <a:pPr algn="l">
              <a:lnSpc>
                <a:spcPct val="90000"/>
              </a:lnSpc>
              <a:defRPr sz="2600"/>
            </a:pPr>
            <a:r>
              <a:rPr dirty="0"/>
              <a:t>Overall prevalence of current smoking was </a:t>
            </a:r>
            <a:r>
              <a:rPr dirty="0">
                <a:solidFill>
                  <a:srgbClr val="0070C0"/>
                </a:solidFill>
              </a:rPr>
              <a:t>12.2 %</a:t>
            </a:r>
            <a:r>
              <a:rPr dirty="0"/>
              <a:t> and males were more likely to smoke than females (</a:t>
            </a:r>
            <a:r>
              <a:rPr dirty="0">
                <a:solidFill>
                  <a:srgbClr val="0070C0"/>
                </a:solidFill>
              </a:rPr>
              <a:t>21.5 % vs. 1.1 %</a:t>
            </a:r>
            <a:r>
              <a:rPr dirty="0"/>
              <a:t>).</a:t>
            </a:r>
          </a:p>
          <a:p>
            <a:pPr algn="l">
              <a:lnSpc>
                <a:spcPct val="90000"/>
              </a:lnSpc>
              <a:defRPr sz="2600"/>
            </a:pPr>
            <a:r>
              <a:rPr dirty="0"/>
              <a:t>Mean age of smoking initiation was </a:t>
            </a:r>
            <a:r>
              <a:rPr dirty="0">
                <a:solidFill>
                  <a:srgbClr val="0070C0"/>
                </a:solidFill>
              </a:rPr>
              <a:t>19.1 years </a:t>
            </a:r>
            <a:r>
              <a:rPr dirty="0"/>
              <a:t>(±6.5 years) </a:t>
            </a:r>
            <a:r>
              <a:rPr dirty="0">
                <a:solidFill>
                  <a:srgbClr val="0070C0"/>
                </a:solidFill>
              </a:rPr>
              <a:t>with 8.9 % </a:t>
            </a:r>
            <a:r>
              <a:rPr dirty="0"/>
              <a:t>of ever smokers starting before the age of 15 years.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612648" y="169225"/>
            <a:ext cx="8153401" cy="990601"/>
          </a:xfrm>
          <a:prstGeom prst="rect">
            <a:avLst/>
          </a:prstGeom>
        </p:spPr>
        <p:txBody>
          <a:bodyPr/>
          <a:lstStyle>
            <a:lvl1pPr defTabSz="850391">
              <a:defRPr sz="3627" b="1"/>
            </a:lvl1pPr>
          </a:lstStyle>
          <a:p>
            <a:r>
              <a:t>Epidemiology of smoking in Saudi Arabia</a:t>
            </a:r>
          </a:p>
        </p:txBody>
      </p:sp>
      <p:sp>
        <p:nvSpPr>
          <p:cNvPr id="175" name="Shape 175"/>
          <p:cNvSpPr>
            <a:spLocks noGrp="1"/>
          </p:cNvSpPr>
          <p:nvPr>
            <p:ph idx="1"/>
          </p:nvPr>
        </p:nvSpPr>
        <p:spPr>
          <a:prstGeom prst="rect">
            <a:avLst/>
          </a:prstGeom>
        </p:spPr>
        <p:txBody>
          <a:bodyPr vert="horz" lIns="91440" tIns="45720" rIns="91440" bIns="45720" rtlCol="0" anchor="t">
            <a:normAutofit fontScale="85000" lnSpcReduction="20000"/>
          </a:bodyPr>
          <a:lstStyle/>
          <a:p>
            <a:pPr algn="l">
              <a:lnSpc>
                <a:spcPct val="80000"/>
              </a:lnSpc>
              <a:defRPr sz="2600" b="1"/>
            </a:pPr>
            <a:r>
              <a:rPr dirty="0"/>
              <a:t>A study was conducted in September 2005 to asses the prevalence of smoking habits among male medical students at the College of Medicine, King Saud University and it shows that</a:t>
            </a:r>
          </a:p>
          <a:p>
            <a:pPr algn="l">
              <a:lnSpc>
                <a:spcPct val="80000"/>
              </a:lnSpc>
              <a:buSzTx/>
              <a:buNone/>
              <a:defRPr sz="2600"/>
            </a:pPr>
            <a:endParaRPr/>
          </a:p>
          <a:p>
            <a:pPr algn="l">
              <a:lnSpc>
                <a:spcPct val="80000"/>
              </a:lnSpc>
              <a:buSzTx/>
              <a:buNone/>
              <a:defRPr sz="2600"/>
            </a:pPr>
            <a:r>
              <a:rPr lang="AR-SA" dirty="0"/>
              <a:t> </a:t>
            </a:r>
            <a:r>
              <a:rPr dirty="0">
                <a:solidFill>
                  <a:srgbClr val="FF0000"/>
                </a:solidFill>
              </a:rPr>
              <a:t>13%</a:t>
            </a:r>
            <a:r>
              <a:rPr dirty="0"/>
              <a:t> </a:t>
            </a:r>
            <a:r>
              <a:rPr dirty="0">
                <a:solidFill>
                  <a:srgbClr val="00B050"/>
                </a:solidFill>
              </a:rPr>
              <a:t>of male medical students were currently active smokers.</a:t>
            </a:r>
            <a:r>
              <a:rPr lang="AR-SA" dirty="0">
                <a:solidFill>
                  <a:srgbClr val="00B050"/>
                </a:solidFill>
              </a:rPr>
              <a:t> </a:t>
            </a:r>
          </a:p>
          <a:p>
            <a:pPr algn="l">
              <a:lnSpc>
                <a:spcPct val="80000"/>
              </a:lnSpc>
              <a:buSzTx/>
              <a:buNone/>
              <a:defRPr sz="2600">
                <a:solidFill>
                  <a:srgbClr val="FF0000"/>
                </a:solidFill>
              </a:defRPr>
            </a:pPr>
            <a:r>
              <a:rPr dirty="0"/>
              <a:t>5.3%</a:t>
            </a:r>
            <a:r>
              <a:rPr dirty="0">
                <a:solidFill>
                  <a:srgbClr val="000000"/>
                </a:solidFill>
              </a:rPr>
              <a:t> </a:t>
            </a:r>
            <a:r>
              <a:rPr dirty="0">
                <a:solidFill>
                  <a:srgbClr val="0070C0"/>
                </a:solidFill>
              </a:rPr>
              <a:t>were ex-smokers, and </a:t>
            </a:r>
            <a:r>
              <a:rPr dirty="0"/>
              <a:t>38.2%</a:t>
            </a:r>
            <a:r>
              <a:rPr dirty="0">
                <a:solidFill>
                  <a:srgbClr val="0070C0"/>
                </a:solidFill>
              </a:rPr>
              <a:t> were passive smokers.</a:t>
            </a:r>
          </a:p>
          <a:p>
            <a:pPr algn="l">
              <a:lnSpc>
                <a:spcPct val="80000"/>
              </a:lnSpc>
              <a:defRPr sz="2600"/>
            </a:pPr>
            <a:r>
              <a:rPr dirty="0"/>
              <a:t>The common reason given for the smoking behavior was the influence of friends </a:t>
            </a:r>
            <a:r>
              <a:rPr dirty="0">
                <a:solidFill>
                  <a:srgbClr val="0070C0"/>
                </a:solidFill>
              </a:rPr>
              <a:t>(35.6%). </a:t>
            </a:r>
            <a:r>
              <a:rPr dirty="0"/>
              <a:t>The study shows that </a:t>
            </a:r>
            <a:r>
              <a:rPr dirty="0">
                <a:solidFill>
                  <a:srgbClr val="0070C0"/>
                </a:solidFill>
              </a:rPr>
              <a:t>57.1%</a:t>
            </a:r>
            <a:r>
              <a:rPr dirty="0"/>
              <a:t> of current smokers were motivated to stop smoking.</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75">
                                            <p:txEl>
                                              <p:pRg st="2" end="2"/>
                                            </p:txEl>
                                          </p:spTgt>
                                        </p:tgtEl>
                                        <p:attrNameLst>
                                          <p:attrName>style.visibility</p:attrName>
                                        </p:attrNameLst>
                                      </p:cBhvr>
                                      <p:to>
                                        <p:strVal val="visible"/>
                                      </p:to>
                                    </p:set>
                                    <p:animEffect transition="in" filter="dissolve">
                                      <p:cBhvr>
                                        <p:cTn id="7" dur="500"/>
                                        <p:tgtEl>
                                          <p:spTgt spid="1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75">
                                            <p:txEl>
                                              <p:pRg st="3" end="3"/>
                                            </p:txEl>
                                          </p:spTgt>
                                        </p:tgtEl>
                                        <p:attrNameLst>
                                          <p:attrName>style.visibility</p:attrName>
                                        </p:attrNameLst>
                                      </p:cBhvr>
                                      <p:to>
                                        <p:strVal val="visible"/>
                                      </p:to>
                                    </p:set>
                                    <p:animEffect transition="in" filter="dissolve">
                                      <p:cBhvr>
                                        <p:cTn id="12" dur="500"/>
                                        <p:tgtEl>
                                          <p:spTgt spid="1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175">
                                            <p:txEl>
                                              <p:pRg st="4" end="4"/>
                                            </p:txEl>
                                          </p:spTgt>
                                        </p:tgtEl>
                                        <p:attrNameLst>
                                          <p:attrName>style.visibility</p:attrName>
                                        </p:attrNameLst>
                                      </p:cBhvr>
                                      <p:to>
                                        <p:strVal val="visible"/>
                                      </p:to>
                                    </p:set>
                                    <p:animEffect transition="in" filter="dissolve">
                                      <p:cBhvr>
                                        <p:cTn id="17" dur="500"/>
                                        <p:tgtEl>
                                          <p:spTgt spid="1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p>
            <a:r>
              <a:t>objectives</a:t>
            </a:r>
          </a:p>
        </p:txBody>
      </p:sp>
      <p:sp>
        <p:nvSpPr>
          <p:cNvPr id="187" name="Shape 187"/>
          <p:cNvSpPr/>
          <p:nvPr/>
        </p:nvSpPr>
        <p:spPr>
          <a:xfrm>
            <a:off x="301911" y="1615043"/>
            <a:ext cx="8153401" cy="4818382"/>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320040" indent="-320040" defTabSz="914400">
              <a:lnSpc>
                <a:spcPct val="80000"/>
              </a:lnSpc>
              <a:spcBef>
                <a:spcPts val="700"/>
              </a:spcBef>
              <a:buClr>
                <a:schemeClr val="accent2"/>
              </a:buClr>
              <a:buSzPct val="60000"/>
              <a:buFont typeface="Wingdings"/>
              <a:buChar char="◻"/>
              <a:defRPr sz="2400">
                <a:solidFill>
                  <a:srgbClr val="0070C0"/>
                </a:solidFill>
              </a:defRPr>
            </a:pPr>
            <a:r>
              <a:t>Epidemiology of smoking in Saudi Arabia</a:t>
            </a:r>
            <a:endParaRPr sz="1500"/>
          </a:p>
          <a:p>
            <a:pPr marL="320040" indent="-320040" defTabSz="914400">
              <a:lnSpc>
                <a:spcPct val="80000"/>
              </a:lnSpc>
              <a:spcBef>
                <a:spcPts val="700"/>
              </a:spcBef>
              <a:buClr>
                <a:schemeClr val="accent2"/>
              </a:buClr>
              <a:buSzPct val="60000"/>
              <a:buFont typeface="Wingdings"/>
              <a:buChar char="◻"/>
              <a:defRPr sz="2400">
                <a:solidFill>
                  <a:srgbClr val="C00000"/>
                </a:solidFill>
              </a:defRPr>
            </a:pPr>
            <a:r>
              <a:t>Risks of smoking (Morbidity and Mortality)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Effect of passive smoking in pregnancy and children.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How are you going to help the smoker to quit </a:t>
            </a:r>
            <a:endParaRPr sz="1500"/>
          </a:p>
          <a:p>
            <a:pPr marL="320040" indent="-320040" defTabSz="914400">
              <a:lnSpc>
                <a:spcPct val="80000"/>
              </a:lnSpc>
              <a:spcBef>
                <a:spcPts val="700"/>
              </a:spcBef>
              <a:defRPr sz="2400">
                <a:solidFill>
                  <a:srgbClr val="0070C0"/>
                </a:solidFill>
              </a:defRPr>
            </a:pPr>
            <a:r>
              <a:t>And How to overcome withdrawal symptoms</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Role of PHC physician “smoking cessation clinic’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Update in pharmacological management, smoking cessation medication Nicotine preparations, Varniciline, Bupropion</a:t>
            </a:r>
            <a:endParaRPr sz="29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Factors lead to substance abuse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Highlight on types of substance abuse</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How to approach subjects with substance abuse</a:t>
            </a:r>
            <a:endParaRPr sz="1500"/>
          </a:p>
          <a:p>
            <a:pPr marL="320040" indent="-320040" algn="r" defTabSz="914400">
              <a:lnSpc>
                <a:spcPct val="80000"/>
              </a:lnSpc>
              <a:spcBef>
                <a:spcPts val="700"/>
              </a:spcBef>
              <a:buClr>
                <a:schemeClr val="accent2"/>
              </a:buClr>
              <a:buSzPct val="60000"/>
              <a:buFont typeface="Wingdings"/>
              <a:buChar char="◻"/>
              <a:defRPr sz="2900"/>
            </a:pPr>
            <a:endParaRPr sz="150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87"/>
                                        </p:tgtEl>
                                        <p:attrNameLst>
                                          <p:attrName>style.visibility</p:attrName>
                                        </p:attrNameLst>
                                      </p:cBhvr>
                                      <p:to>
                                        <p:strVal val="visible"/>
                                      </p:to>
                                    </p:set>
                                    <p:anim calcmode="lin" valueType="num">
                                      <p:cBhvr>
                                        <p:cTn id="7" dur="500" fill="hold"/>
                                        <p:tgtEl>
                                          <p:spTgt spid="187"/>
                                        </p:tgtEl>
                                        <p:attrNameLst>
                                          <p:attrName>ppt_x</p:attrName>
                                        </p:attrNameLst>
                                      </p:cBhvr>
                                      <p:tavLst>
                                        <p:tav tm="0">
                                          <p:val>
                                            <p:strVal val="#ppt_x"/>
                                          </p:val>
                                        </p:tav>
                                        <p:tav tm="100000">
                                          <p:val>
                                            <p:strVal val="#ppt_x"/>
                                          </p:val>
                                        </p:tav>
                                      </p:tavLst>
                                    </p:anim>
                                    <p:anim calcmode="lin" valueType="num">
                                      <p:cBhvr>
                                        <p:cTn id="8"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prstGeom prst="rect">
            <a:avLst/>
          </a:prstGeom>
        </p:spPr>
        <p:txBody>
          <a:bodyPr/>
          <a:lstStyle/>
          <a:p>
            <a:r>
              <a:t>Risks of smoking</a:t>
            </a:r>
          </a:p>
        </p:txBody>
      </p:sp>
      <p:sp>
        <p:nvSpPr>
          <p:cNvPr id="190" name="Shape 190"/>
          <p:cNvSpPr>
            <a:spLocks noGrp="1"/>
          </p:cNvSpPr>
          <p:nvPr>
            <p:ph idx="1"/>
          </p:nvPr>
        </p:nvSpPr>
        <p:spPr>
          <a:prstGeom prst="rect">
            <a:avLst/>
          </a:prstGeom>
        </p:spPr>
        <p:txBody>
          <a:bodyPr vert="horz" lIns="91440" tIns="45720" rIns="91440" bIns="45720" rtlCol="0" anchor="t">
            <a:normAutofit/>
          </a:bodyPr>
          <a:lstStyle/>
          <a:p>
            <a:pPr marL="0" indent="0" algn="l">
              <a:lnSpc>
                <a:spcPct val="90000"/>
              </a:lnSpc>
              <a:buNone/>
            </a:pPr>
            <a:endParaRPr dirty="0"/>
          </a:p>
          <a:p>
            <a:pPr algn="l">
              <a:lnSpc>
                <a:spcPct val="90000"/>
              </a:lnSpc>
              <a:defRPr b="1"/>
            </a:pPr>
            <a:r>
              <a:rPr dirty="0"/>
              <a:t>Smoking causes more deaths each year than the following causes combined:</a:t>
            </a:r>
          </a:p>
          <a:p>
            <a:pPr marL="640080" lvl="1" indent="-274320" algn="l">
              <a:lnSpc>
                <a:spcPct val="90000"/>
              </a:lnSpc>
              <a:spcBef>
                <a:spcPts val="500"/>
              </a:spcBef>
              <a:buClr>
                <a:schemeClr val="accent2">
                  <a:lumOff val="16690"/>
                </a:schemeClr>
              </a:buClr>
              <a:buFont typeface="Wingdings 2"/>
              <a:defRPr sz="2600"/>
            </a:pPr>
            <a:r>
              <a:rPr dirty="0"/>
              <a:t>Human immunodeficiency virus (HIV)</a:t>
            </a:r>
          </a:p>
          <a:p>
            <a:pPr marL="640080" lvl="1" indent="-274320" algn="l">
              <a:lnSpc>
                <a:spcPct val="90000"/>
              </a:lnSpc>
              <a:spcBef>
                <a:spcPts val="500"/>
              </a:spcBef>
              <a:buClr>
                <a:schemeClr val="accent2">
                  <a:lumOff val="16690"/>
                </a:schemeClr>
              </a:buClr>
              <a:buFont typeface="Wingdings 2"/>
              <a:defRPr sz="2600"/>
            </a:pPr>
            <a:r>
              <a:rPr dirty="0"/>
              <a:t>Illegal drug use</a:t>
            </a:r>
          </a:p>
          <a:p>
            <a:pPr marL="640080" lvl="1" indent="-274320" algn="l">
              <a:lnSpc>
                <a:spcPct val="90000"/>
              </a:lnSpc>
              <a:spcBef>
                <a:spcPts val="500"/>
              </a:spcBef>
              <a:buClr>
                <a:schemeClr val="accent2">
                  <a:lumOff val="16690"/>
                </a:schemeClr>
              </a:buClr>
              <a:buFont typeface="Wingdings 2"/>
              <a:defRPr sz="2600"/>
            </a:pPr>
            <a:r>
              <a:rPr dirty="0"/>
              <a:t>Alcohol use</a:t>
            </a:r>
          </a:p>
          <a:p>
            <a:pPr marL="640080" lvl="1" indent="-274320" algn="l">
              <a:lnSpc>
                <a:spcPct val="90000"/>
              </a:lnSpc>
              <a:spcBef>
                <a:spcPts val="500"/>
              </a:spcBef>
              <a:buClr>
                <a:schemeClr val="accent2">
                  <a:lumOff val="16690"/>
                </a:schemeClr>
              </a:buClr>
              <a:buFont typeface="Wingdings 2"/>
              <a:defRPr sz="2600"/>
            </a:pPr>
            <a:r>
              <a:rPr dirty="0"/>
              <a:t>Motor vehicle injuries</a:t>
            </a:r>
          </a:p>
          <a:p>
            <a:pPr marL="640080" lvl="1" indent="-274320" algn="l">
              <a:lnSpc>
                <a:spcPct val="90000"/>
              </a:lnSpc>
              <a:spcBef>
                <a:spcPts val="500"/>
              </a:spcBef>
              <a:buClr>
                <a:schemeClr val="accent2">
                  <a:lumOff val="16690"/>
                </a:schemeClr>
              </a:buClr>
              <a:buFont typeface="Wingdings 2"/>
              <a:defRPr sz="2600"/>
            </a:pPr>
            <a:r>
              <a:rPr dirty="0"/>
              <a:t>Firearm-related incidents</a:t>
            </a:r>
          </a:p>
          <a:p>
            <a:pPr algn="l">
              <a:lnSpc>
                <a:spcPct val="90000"/>
              </a:lnSpc>
              <a:defRPr>
                <a:solidFill>
                  <a:srgbClr val="FF0000"/>
                </a:solidFill>
              </a:defRPr>
            </a:pPr>
            <a:r>
              <a:rPr dirty="0"/>
              <a:t>Every 6.5 seconds someone dies from tobacco use!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90">
                                            <p:bg/>
                                          </p:spTgt>
                                        </p:tgtEl>
                                        <p:attrNameLst>
                                          <p:attrName>style.visibility</p:attrName>
                                        </p:attrNameLst>
                                      </p:cBhvr>
                                      <p:to>
                                        <p:strVal val="visible"/>
                                      </p:to>
                                    </p:set>
                                    <p:anim calcmode="lin" valueType="num">
                                      <p:cBhvr>
                                        <p:cTn id="7" dur="500" fill="hold"/>
                                        <p:tgtEl>
                                          <p:spTgt spid="190">
                                            <p:bg/>
                                          </p:spTgt>
                                        </p:tgtEl>
                                        <p:attrNameLst>
                                          <p:attrName>ppt_x</p:attrName>
                                        </p:attrNameLst>
                                      </p:cBhvr>
                                      <p:tavLst>
                                        <p:tav tm="0">
                                          <p:val>
                                            <p:strVal val="#ppt_x"/>
                                          </p:val>
                                        </p:tav>
                                        <p:tav tm="100000">
                                          <p:val>
                                            <p:strVal val="#ppt_x"/>
                                          </p:val>
                                        </p:tav>
                                      </p:tavLst>
                                    </p:anim>
                                    <p:anim calcmode="lin" valueType="num">
                                      <p:cBhvr>
                                        <p:cTn id="8" dur="500" fill="hold"/>
                                        <p:tgtEl>
                                          <p:spTgt spid="19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190">
                                            <p:txEl>
                                              <p:pRg st="1" end="1"/>
                                            </p:txEl>
                                          </p:spTgt>
                                        </p:tgtEl>
                                        <p:attrNameLst>
                                          <p:attrName>style.visibility</p:attrName>
                                        </p:attrNameLst>
                                      </p:cBhvr>
                                      <p:to>
                                        <p:strVal val="visible"/>
                                      </p:to>
                                    </p:set>
                                    <p:anim calcmode="lin" valueType="num">
                                      <p:cBhvr>
                                        <p:cTn id="13" dur="500" fill="hold"/>
                                        <p:tgtEl>
                                          <p:spTgt spid="19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9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iterate>
                                    <p:tmAbs val="0"/>
                                  </p:iterate>
                                  <p:childTnLst>
                                    <p:set>
                                      <p:cBhvr>
                                        <p:cTn id="16" fill="hold"/>
                                        <p:tgtEl>
                                          <p:spTgt spid="190">
                                            <p:txEl>
                                              <p:pRg st="2" end="2"/>
                                            </p:txEl>
                                          </p:spTgt>
                                        </p:tgtEl>
                                        <p:attrNameLst>
                                          <p:attrName>style.visibility</p:attrName>
                                        </p:attrNameLst>
                                      </p:cBhvr>
                                      <p:to>
                                        <p:strVal val="visible"/>
                                      </p:to>
                                    </p:set>
                                    <p:anim calcmode="lin" valueType="num">
                                      <p:cBhvr>
                                        <p:cTn id="17" dur="500" fill="hold"/>
                                        <p:tgtEl>
                                          <p:spTgt spid="190">
                                            <p:txEl>
                                              <p:pRg st="2" end="2"/>
                                            </p:txEl>
                                          </p:spTgt>
                                        </p:tgtEl>
                                        <p:attrNameLst>
                                          <p:attrName>ppt_x</p:attrName>
                                        </p:attrNameLst>
                                      </p:cBhvr>
                                      <p:tavLst>
                                        <p:tav tm="0">
                                          <p:val>
                                            <p:strVal val="#ppt_x"/>
                                          </p:val>
                                        </p:tav>
                                        <p:tav tm="100000">
                                          <p:val>
                                            <p:strVal val="#ppt_x"/>
                                          </p:val>
                                        </p:tav>
                                      </p:tavLst>
                                    </p:anim>
                                    <p:anim calcmode="lin" valueType="num">
                                      <p:cBhvr>
                                        <p:cTn id="18" dur="500" fill="hold"/>
                                        <p:tgtEl>
                                          <p:spTgt spid="19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iterate>
                                    <p:tmAbs val="0"/>
                                  </p:iterate>
                                  <p:childTnLst>
                                    <p:set>
                                      <p:cBhvr>
                                        <p:cTn id="20" fill="hold"/>
                                        <p:tgtEl>
                                          <p:spTgt spid="190">
                                            <p:txEl>
                                              <p:pRg st="3" end="3"/>
                                            </p:txEl>
                                          </p:spTgt>
                                        </p:tgtEl>
                                        <p:attrNameLst>
                                          <p:attrName>style.visibility</p:attrName>
                                        </p:attrNameLst>
                                      </p:cBhvr>
                                      <p:to>
                                        <p:strVal val="visible"/>
                                      </p:to>
                                    </p:set>
                                    <p:anim calcmode="lin" valueType="num">
                                      <p:cBhvr>
                                        <p:cTn id="21" dur="500" fill="hold"/>
                                        <p:tgtEl>
                                          <p:spTgt spid="190">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19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iterate>
                                    <p:tmAbs val="0"/>
                                  </p:iterate>
                                  <p:childTnLst>
                                    <p:set>
                                      <p:cBhvr>
                                        <p:cTn id="24" fill="hold"/>
                                        <p:tgtEl>
                                          <p:spTgt spid="190">
                                            <p:txEl>
                                              <p:pRg st="4" end="4"/>
                                            </p:txEl>
                                          </p:spTgt>
                                        </p:tgtEl>
                                        <p:attrNameLst>
                                          <p:attrName>style.visibility</p:attrName>
                                        </p:attrNameLst>
                                      </p:cBhvr>
                                      <p:to>
                                        <p:strVal val="visible"/>
                                      </p:to>
                                    </p:set>
                                    <p:anim calcmode="lin" valueType="num">
                                      <p:cBhvr>
                                        <p:cTn id="25" dur="500" fill="hold"/>
                                        <p:tgtEl>
                                          <p:spTgt spid="190">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19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iterate>
                                    <p:tmAbs val="0"/>
                                  </p:iterate>
                                  <p:childTnLst>
                                    <p:set>
                                      <p:cBhvr>
                                        <p:cTn id="28" fill="hold"/>
                                        <p:tgtEl>
                                          <p:spTgt spid="190">
                                            <p:txEl>
                                              <p:pRg st="5" end="5"/>
                                            </p:txEl>
                                          </p:spTgt>
                                        </p:tgtEl>
                                        <p:attrNameLst>
                                          <p:attrName>style.visibility</p:attrName>
                                        </p:attrNameLst>
                                      </p:cBhvr>
                                      <p:to>
                                        <p:strVal val="visible"/>
                                      </p:to>
                                    </p:set>
                                    <p:anim calcmode="lin" valueType="num">
                                      <p:cBhvr>
                                        <p:cTn id="29" dur="500" fill="hold"/>
                                        <p:tgtEl>
                                          <p:spTgt spid="190">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190">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iterate>
                                    <p:tmAbs val="0"/>
                                  </p:iterate>
                                  <p:childTnLst>
                                    <p:set>
                                      <p:cBhvr>
                                        <p:cTn id="32" fill="hold"/>
                                        <p:tgtEl>
                                          <p:spTgt spid="190">
                                            <p:txEl>
                                              <p:pRg st="6" end="6"/>
                                            </p:txEl>
                                          </p:spTgt>
                                        </p:tgtEl>
                                        <p:attrNameLst>
                                          <p:attrName>style.visibility</p:attrName>
                                        </p:attrNameLst>
                                      </p:cBhvr>
                                      <p:to>
                                        <p:strVal val="visible"/>
                                      </p:to>
                                    </p:set>
                                    <p:anim calcmode="lin" valueType="num">
                                      <p:cBhvr>
                                        <p:cTn id="33" dur="500" fill="hold"/>
                                        <p:tgtEl>
                                          <p:spTgt spid="19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iterate>
                                    <p:tmAbs val="0"/>
                                  </p:iterate>
                                  <p:childTnLst>
                                    <p:set>
                                      <p:cBhvr>
                                        <p:cTn id="38" fill="hold"/>
                                        <p:tgtEl>
                                          <p:spTgt spid="190">
                                            <p:txEl>
                                              <p:pRg st="7" end="7"/>
                                            </p:txEl>
                                          </p:spTgt>
                                        </p:tgtEl>
                                        <p:attrNameLst>
                                          <p:attrName>style.visibility</p:attrName>
                                        </p:attrNameLst>
                                      </p:cBhvr>
                                      <p:to>
                                        <p:strVal val="visible"/>
                                      </p:to>
                                    </p:set>
                                    <p:anim calcmode="lin" valueType="num">
                                      <p:cBhvr>
                                        <p:cTn id="39" dur="500" fill="hold"/>
                                        <p:tgtEl>
                                          <p:spTgt spid="19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9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endParaRPr/>
          </a:p>
        </p:txBody>
      </p:sp>
      <p:sp>
        <p:nvSpPr>
          <p:cNvPr id="193" name="Shape 193"/>
          <p:cNvSpPr>
            <a:spLocks noGrp="1"/>
          </p:cNvSpPr>
          <p:nvPr>
            <p:ph idx="1"/>
          </p:nvPr>
        </p:nvSpPr>
        <p:spPr>
          <a:prstGeom prst="rect">
            <a:avLst/>
          </a:prstGeom>
        </p:spPr>
        <p:txBody>
          <a:bodyPr/>
          <a:lstStyle/>
          <a:p>
            <a:endParaRPr/>
          </a:p>
        </p:txBody>
      </p:sp>
      <p:pic>
        <p:nvPicPr>
          <p:cNvPr id="194" name="image11.png" descr="Risks_form_smoking-smoking_can_damage_every_part_of_the_body.png"/>
          <p:cNvPicPr>
            <a:picLocks noChangeAspect="1"/>
          </p:cNvPicPr>
          <p:nvPr/>
        </p:nvPicPr>
        <p:blipFill>
          <a:blip r:embed="rId2">
            <a:extLst/>
          </a:blip>
          <a:stretch>
            <a:fillRect/>
          </a:stretch>
        </p:blipFill>
        <p:spPr>
          <a:xfrm>
            <a:off x="0" y="34977"/>
            <a:ext cx="9144000" cy="6823024"/>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94"/>
                                        </p:tgtEl>
                                        <p:attrNameLst>
                                          <p:attrName>style.visibility</p:attrName>
                                        </p:attrNameLst>
                                      </p:cBhvr>
                                      <p:to>
                                        <p:strVal val="visible"/>
                                      </p:to>
                                    </p:set>
                                    <p:anim calcmode="lin" valueType="num">
                                      <p:cBhvr>
                                        <p:cTn id="7" dur="500" fill="hold"/>
                                        <p:tgtEl>
                                          <p:spTgt spid="194"/>
                                        </p:tgtEl>
                                        <p:attrNameLst>
                                          <p:attrName>ppt_x</p:attrName>
                                        </p:attrNameLst>
                                      </p:cBhvr>
                                      <p:tavLst>
                                        <p:tav tm="0">
                                          <p:val>
                                            <p:strVal val="#ppt_x"/>
                                          </p:val>
                                        </p:tav>
                                        <p:tav tm="100000">
                                          <p:val>
                                            <p:strVal val="#ppt_x"/>
                                          </p:val>
                                        </p:tav>
                                      </p:tavLst>
                                    </p:anim>
                                    <p:anim calcmode="lin" valueType="num">
                                      <p:cBhvr>
                                        <p:cTn id="8" dur="500" fill="hold"/>
                                        <p:tgtEl>
                                          <p:spTgt spid="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t>Risks of smoking</a:t>
            </a:r>
          </a:p>
        </p:txBody>
      </p:sp>
      <p:sp>
        <p:nvSpPr>
          <p:cNvPr id="197" name="Shape 197"/>
          <p:cNvSpPr>
            <a:spLocks noGrp="1"/>
          </p:cNvSpPr>
          <p:nvPr>
            <p:ph idx="1"/>
          </p:nvPr>
        </p:nvSpPr>
        <p:spPr>
          <a:prstGeom prst="rect">
            <a:avLst/>
          </a:prstGeom>
        </p:spPr>
        <p:txBody>
          <a:bodyPr/>
          <a:lstStyle/>
          <a:p>
            <a:pPr algn="l">
              <a:buChar char="➢"/>
              <a:defRPr b="1"/>
            </a:pPr>
            <a:r>
              <a:t>Smoking can cause </a:t>
            </a:r>
            <a:r>
              <a:rPr>
                <a:solidFill>
                  <a:srgbClr val="C00000"/>
                </a:solidFill>
              </a:rPr>
              <a:t>cancer</a:t>
            </a:r>
            <a:r>
              <a:t> almost anywhere in your body:</a:t>
            </a:r>
          </a:p>
          <a:p>
            <a:pPr algn="l"/>
            <a:r>
              <a:t>Trachea, bronchus, and lung</a:t>
            </a:r>
          </a:p>
          <a:p>
            <a:pPr algn="l"/>
            <a:r>
              <a:t>Bladder</a:t>
            </a:r>
          </a:p>
          <a:p>
            <a:pPr algn="l"/>
            <a:r>
              <a:t>Esophagus</a:t>
            </a:r>
          </a:p>
          <a:p>
            <a:pPr algn="l"/>
            <a:r>
              <a:t>Larynx</a:t>
            </a:r>
          </a:p>
          <a:p>
            <a:pPr algn="l"/>
            <a:r>
              <a:t>Oropharynx (includes parts of the throat, tongue, soft palate, and the tonsils)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97">
                                            <p:bg/>
                                          </p:spTgt>
                                        </p:tgtEl>
                                        <p:attrNameLst>
                                          <p:attrName>style.visibility</p:attrName>
                                        </p:attrNameLst>
                                      </p:cBhvr>
                                      <p:to>
                                        <p:strVal val="visible"/>
                                      </p:to>
                                    </p:set>
                                    <p:anim calcmode="lin" valueType="num">
                                      <p:cBhvr>
                                        <p:cTn id="7" dur="500" fill="hold"/>
                                        <p:tgtEl>
                                          <p:spTgt spid="197">
                                            <p:bg/>
                                          </p:spTgt>
                                        </p:tgtEl>
                                        <p:attrNameLst>
                                          <p:attrName>ppt_x</p:attrName>
                                        </p:attrNameLst>
                                      </p:cBhvr>
                                      <p:tavLst>
                                        <p:tav tm="0">
                                          <p:val>
                                            <p:strVal val="#ppt_x"/>
                                          </p:val>
                                        </p:tav>
                                        <p:tav tm="100000">
                                          <p:val>
                                            <p:strVal val="#ppt_x"/>
                                          </p:val>
                                        </p:tav>
                                      </p:tavLst>
                                    </p:anim>
                                    <p:anim calcmode="lin" valueType="num">
                                      <p:cBhvr>
                                        <p:cTn id="8" dur="500" fill="hold"/>
                                        <p:tgtEl>
                                          <p:spTgt spid="19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197">
                                            <p:txEl>
                                              <p:pRg st="0" end="0"/>
                                            </p:txEl>
                                          </p:spTgt>
                                        </p:tgtEl>
                                        <p:attrNameLst>
                                          <p:attrName>style.visibility</p:attrName>
                                        </p:attrNameLst>
                                      </p:cBhvr>
                                      <p:to>
                                        <p:strVal val="visible"/>
                                      </p:to>
                                    </p:set>
                                    <p:anim calcmode="lin" valueType="num">
                                      <p:cBhvr>
                                        <p:cTn id="11" dur="500" fill="hold"/>
                                        <p:tgtEl>
                                          <p:spTgt spid="197">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197">
                                            <p:txEl>
                                              <p:pRg st="1" end="1"/>
                                            </p:txEl>
                                          </p:spTgt>
                                        </p:tgtEl>
                                        <p:attrNameLst>
                                          <p:attrName>style.visibility</p:attrName>
                                        </p:attrNameLst>
                                      </p:cBhvr>
                                      <p:to>
                                        <p:strVal val="visible"/>
                                      </p:to>
                                    </p:set>
                                    <p:anim calcmode="lin" valueType="num">
                                      <p:cBhvr>
                                        <p:cTn id="17" dur="500" fill="hold"/>
                                        <p:tgtEl>
                                          <p:spTgt spid="19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197">
                                            <p:txEl>
                                              <p:pRg st="2" end="2"/>
                                            </p:txEl>
                                          </p:spTgt>
                                        </p:tgtEl>
                                        <p:attrNameLst>
                                          <p:attrName>style.visibility</p:attrName>
                                        </p:attrNameLst>
                                      </p:cBhvr>
                                      <p:to>
                                        <p:strVal val="visible"/>
                                      </p:to>
                                    </p:set>
                                    <p:anim calcmode="lin" valueType="num">
                                      <p:cBhvr>
                                        <p:cTn id="23" dur="500" fill="hold"/>
                                        <p:tgtEl>
                                          <p:spTgt spid="19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197">
                                            <p:txEl>
                                              <p:pRg st="3" end="3"/>
                                            </p:txEl>
                                          </p:spTgt>
                                        </p:tgtEl>
                                        <p:attrNameLst>
                                          <p:attrName>style.visibility</p:attrName>
                                        </p:attrNameLst>
                                      </p:cBhvr>
                                      <p:to>
                                        <p:strVal val="visible"/>
                                      </p:to>
                                    </p:set>
                                    <p:anim calcmode="lin" valueType="num">
                                      <p:cBhvr>
                                        <p:cTn id="29" dur="500" fill="hold"/>
                                        <p:tgtEl>
                                          <p:spTgt spid="19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197">
                                            <p:txEl>
                                              <p:pRg st="4" end="4"/>
                                            </p:txEl>
                                          </p:spTgt>
                                        </p:tgtEl>
                                        <p:attrNameLst>
                                          <p:attrName>style.visibility</p:attrName>
                                        </p:attrNameLst>
                                      </p:cBhvr>
                                      <p:to>
                                        <p:strVal val="visible"/>
                                      </p:to>
                                    </p:set>
                                    <p:anim calcmode="lin" valueType="num">
                                      <p:cBhvr>
                                        <p:cTn id="35" dur="500" fill="hold"/>
                                        <p:tgtEl>
                                          <p:spTgt spid="19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p:tmAbs val="0"/>
                                  </p:iterate>
                                  <p:childTnLst>
                                    <p:set>
                                      <p:cBhvr>
                                        <p:cTn id="40" fill="hold"/>
                                        <p:tgtEl>
                                          <p:spTgt spid="197">
                                            <p:txEl>
                                              <p:pRg st="5" end="5"/>
                                            </p:txEl>
                                          </p:spTgt>
                                        </p:tgtEl>
                                        <p:attrNameLst>
                                          <p:attrName>style.visibility</p:attrName>
                                        </p:attrNameLst>
                                      </p:cBhvr>
                                      <p:to>
                                        <p:strVal val="visible"/>
                                      </p:to>
                                    </p:set>
                                    <p:anim calcmode="lin" valueType="num">
                                      <p:cBhvr>
                                        <p:cTn id="41" dur="500" fill="hold"/>
                                        <p:tgtEl>
                                          <p:spTgt spid="197">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19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prstGeom prst="rect">
            <a:avLst/>
          </a:prstGeom>
        </p:spPr>
        <p:txBody>
          <a:bodyPr/>
          <a:lstStyle/>
          <a:p>
            <a:r>
              <a:t>Risks of smoking</a:t>
            </a:r>
          </a:p>
        </p:txBody>
      </p:sp>
      <p:sp>
        <p:nvSpPr>
          <p:cNvPr id="200" name="Shape 200"/>
          <p:cNvSpPr>
            <a:spLocks noGrp="1"/>
          </p:cNvSpPr>
          <p:nvPr>
            <p:ph idx="1"/>
          </p:nvPr>
        </p:nvSpPr>
        <p:spPr>
          <a:prstGeom prst="rect">
            <a:avLst/>
          </a:prstGeom>
        </p:spPr>
        <p:txBody>
          <a:bodyPr/>
          <a:lstStyle/>
          <a:p>
            <a:pPr algn="l">
              <a:buSzTx/>
              <a:buNone/>
            </a:pPr>
            <a:endParaRPr/>
          </a:p>
          <a:p>
            <a:pPr algn="l">
              <a:defRPr b="1" u="sng">
                <a:solidFill>
                  <a:srgbClr val="0070C0"/>
                </a:solidFill>
              </a:defRPr>
            </a:pPr>
            <a:r>
              <a:t>Cardiovascular diseases</a:t>
            </a:r>
            <a:r>
              <a:rPr b="0" u="none">
                <a:solidFill>
                  <a:schemeClr val="accent2">
                    <a:lumOff val="16690"/>
                  </a:schemeClr>
                </a:solidFill>
              </a:rPr>
              <a:t> </a:t>
            </a:r>
            <a:r>
              <a:rPr b="0" u="none">
                <a:solidFill>
                  <a:srgbClr val="000000"/>
                </a:solidFill>
              </a:rPr>
              <a:t>is the main cause of death due to smoking</a:t>
            </a:r>
            <a:r>
              <a:rPr b="0" u="none">
                <a:solidFill>
                  <a:schemeClr val="accent2">
                    <a:lumOff val="16690"/>
                  </a:schemeClr>
                </a:solidFill>
              </a:rPr>
              <a:t>.</a:t>
            </a:r>
          </a:p>
          <a:p>
            <a:pPr algn="l">
              <a:buFont typeface="Arial"/>
              <a:buChar char="•"/>
            </a:pPr>
            <a:endParaRPr b="0" u="none">
              <a:solidFill>
                <a:schemeClr val="accent2">
                  <a:lumOff val="16690"/>
                </a:schemeClr>
              </a:solidFill>
            </a:endParaRPr>
          </a:p>
          <a:p>
            <a:pPr algn="l">
              <a:buFont typeface="Arial"/>
              <a:buChar char="•"/>
            </a:pPr>
            <a:endParaRPr b="0" u="none">
              <a:solidFill>
                <a:schemeClr val="accent2">
                  <a:lumOff val="16690"/>
                </a:schemeClr>
              </a:solidFill>
            </a:endParaRPr>
          </a:p>
          <a:p>
            <a:pPr algn="l"/>
            <a:r>
              <a:t>Cigarette smokers are </a:t>
            </a:r>
            <a:r>
              <a:rPr>
                <a:solidFill>
                  <a:srgbClr val="FF0000"/>
                </a:solidFill>
              </a:rPr>
              <a:t>two to four times </a:t>
            </a:r>
            <a:r>
              <a:t>more likely to develop coronary heart disease (CHD), than non-smokers.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00">
                                            <p:txEl>
                                              <p:pRg st="1" end="1"/>
                                            </p:txEl>
                                          </p:spTgt>
                                        </p:tgtEl>
                                        <p:attrNameLst>
                                          <p:attrName>style.visibility</p:attrName>
                                        </p:attrNameLst>
                                      </p:cBhvr>
                                      <p:to>
                                        <p:strVal val="visible"/>
                                      </p:to>
                                    </p:set>
                                    <p:animEffect transition="in" filter="box(in)">
                                      <p:cBhvr>
                                        <p:cTn id="7" dur="500"/>
                                        <p:tgtEl>
                                          <p:spTgt spid="200">
                                            <p:txEl>
                                              <p:pRg st="1" end="1"/>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iterate>
                                    <p:tmAbs val="0"/>
                                  </p:iterate>
                                  <p:childTnLst>
                                    <p:set>
                                      <p:cBhvr>
                                        <p:cTn id="10" fill="hold"/>
                                        <p:tgtEl>
                                          <p:spTgt spid="200">
                                            <p:txEl>
                                              <p:pRg st="2" end="2"/>
                                            </p:txEl>
                                          </p:spTgt>
                                        </p:tgtEl>
                                        <p:attrNameLst>
                                          <p:attrName>style.visibility</p:attrName>
                                        </p:attrNameLst>
                                      </p:cBhvr>
                                      <p:to>
                                        <p:strVal val="visible"/>
                                      </p:to>
                                    </p:set>
                                    <p:animEffect transition="in" filter="box(in)">
                                      <p:cBhvr>
                                        <p:cTn id="11" dur="500"/>
                                        <p:tgtEl>
                                          <p:spTgt spid="200">
                                            <p:txEl>
                                              <p:pRg st="2" end="2"/>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iterate>
                                    <p:tmAbs val="0"/>
                                  </p:iterate>
                                  <p:childTnLst>
                                    <p:set>
                                      <p:cBhvr>
                                        <p:cTn id="14" fill="hold"/>
                                        <p:tgtEl>
                                          <p:spTgt spid="200">
                                            <p:txEl>
                                              <p:pRg st="3" end="3"/>
                                            </p:txEl>
                                          </p:spTgt>
                                        </p:tgtEl>
                                        <p:attrNameLst>
                                          <p:attrName>style.visibility</p:attrName>
                                        </p:attrNameLst>
                                      </p:cBhvr>
                                      <p:to>
                                        <p:strVal val="visible"/>
                                      </p:to>
                                    </p:set>
                                    <p:animEffect transition="in" filter="box(in)">
                                      <p:cBhvr>
                                        <p:cTn id="15" dur="500"/>
                                        <p:tgtEl>
                                          <p:spTgt spid="20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iterate>
                                    <p:tmAbs val="0"/>
                                  </p:iterate>
                                  <p:childTnLst>
                                    <p:set>
                                      <p:cBhvr>
                                        <p:cTn id="19" fill="hold"/>
                                        <p:tgtEl>
                                          <p:spTgt spid="200">
                                            <p:txEl>
                                              <p:pRg st="4" end="4"/>
                                            </p:txEl>
                                          </p:spTgt>
                                        </p:tgtEl>
                                        <p:attrNameLst>
                                          <p:attrName>style.visibility</p:attrName>
                                        </p:attrNameLst>
                                      </p:cBhvr>
                                      <p:to>
                                        <p:strVal val="visible"/>
                                      </p:to>
                                    </p:set>
                                    <p:animEffect transition="in" filter="box(in)">
                                      <p:cBhvr>
                                        <p:cTn id="20" dur="500"/>
                                        <p:tgtEl>
                                          <p:spTgt spid="2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457200" y="300488"/>
            <a:ext cx="8229600" cy="1143001"/>
          </a:xfrm>
          <a:prstGeom prst="rect">
            <a:avLst/>
          </a:prstGeom>
        </p:spPr>
        <p:txBody>
          <a:bodyPr/>
          <a:lstStyle/>
          <a:p>
            <a:r>
              <a:t>Risks of smoking</a:t>
            </a:r>
          </a:p>
        </p:txBody>
      </p:sp>
      <p:sp>
        <p:nvSpPr>
          <p:cNvPr id="205" name="Shape 205"/>
          <p:cNvSpPr>
            <a:spLocks noGrp="1"/>
          </p:cNvSpPr>
          <p:nvPr>
            <p:ph idx="1"/>
          </p:nvPr>
        </p:nvSpPr>
        <p:spPr>
          <a:xfrm>
            <a:off x="457200" y="1819931"/>
            <a:ext cx="8229600" cy="4525964"/>
          </a:xfrm>
          <a:prstGeom prst="rect">
            <a:avLst/>
          </a:prstGeom>
        </p:spPr>
        <p:txBody>
          <a:bodyPr/>
          <a:lstStyle/>
          <a:p>
            <a:pPr algn="l">
              <a:buSzTx/>
              <a:buNone/>
              <a:defRPr b="1"/>
            </a:pPr>
            <a:r>
              <a:t> </a:t>
            </a:r>
          </a:p>
          <a:p>
            <a:pPr algn="l"/>
            <a:r>
              <a:t>It is currently the </a:t>
            </a:r>
            <a:r>
              <a:rPr>
                <a:solidFill>
                  <a:srgbClr val="FF0000"/>
                </a:solidFill>
              </a:rPr>
              <a:t>second most common </a:t>
            </a:r>
            <a:r>
              <a:t>cause of death world-wide after heart disease. </a:t>
            </a:r>
          </a:p>
          <a:p>
            <a:pPr algn="l">
              <a:defRPr>
                <a:solidFill>
                  <a:srgbClr val="00B050"/>
                </a:solidFill>
              </a:defRPr>
            </a:pPr>
            <a:r>
              <a:t>Smokers are </a:t>
            </a:r>
            <a:r>
              <a:rPr>
                <a:solidFill>
                  <a:srgbClr val="FF0000"/>
                </a:solidFill>
              </a:rPr>
              <a:t>more likely </a:t>
            </a:r>
            <a:r>
              <a:t>to have a stroke than non-smokers.</a:t>
            </a:r>
          </a:p>
          <a:p>
            <a:pPr algn="l">
              <a:defRPr>
                <a:solidFill>
                  <a:srgbClr val="0070C0"/>
                </a:solidFill>
              </a:defRPr>
            </a:pPr>
            <a:r>
              <a:t>Heavy smokers (consuming 20 or more cigarettes a day) have</a:t>
            </a:r>
            <a:r>
              <a:rPr>
                <a:solidFill>
                  <a:srgbClr val="000000"/>
                </a:solidFill>
              </a:rPr>
              <a:t> </a:t>
            </a:r>
            <a:r>
              <a:rPr>
                <a:solidFill>
                  <a:srgbClr val="FF0000"/>
                </a:solidFill>
              </a:rPr>
              <a:t>2-4 times greater risk </a:t>
            </a:r>
            <a:r>
              <a:t>of stroke than non-smokers.</a:t>
            </a:r>
          </a:p>
        </p:txBody>
      </p:sp>
      <p:pic>
        <p:nvPicPr>
          <p:cNvPr id="206" name="image12.jpg" descr="artery[1]"/>
          <p:cNvPicPr>
            <a:picLocks noChangeAspect="1"/>
          </p:cNvPicPr>
          <p:nvPr/>
        </p:nvPicPr>
        <p:blipFill>
          <a:blip r:embed="rId3">
            <a:extLst/>
          </a:blip>
          <a:stretch>
            <a:fillRect/>
          </a:stretch>
        </p:blipFill>
        <p:spPr>
          <a:xfrm>
            <a:off x="6535018" y="300488"/>
            <a:ext cx="2151782" cy="1240213"/>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05">
                                            <p:txEl>
                                              <p:pRg st="1" end="1"/>
                                            </p:txEl>
                                          </p:spTgt>
                                        </p:tgtEl>
                                        <p:attrNameLst>
                                          <p:attrName>style.visibility</p:attrName>
                                        </p:attrNameLst>
                                      </p:cBhvr>
                                      <p:to>
                                        <p:strVal val="visible"/>
                                      </p:to>
                                    </p:set>
                                    <p:anim calcmode="lin" valueType="num">
                                      <p:cBhvr>
                                        <p:cTn id="7" dur="500" fill="hold"/>
                                        <p:tgtEl>
                                          <p:spTgt spid="205">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205">
                                            <p:txEl>
                                              <p:pRg st="2" end="2"/>
                                            </p:txEl>
                                          </p:spTgt>
                                        </p:tgtEl>
                                        <p:attrNameLst>
                                          <p:attrName>style.visibility</p:attrName>
                                        </p:attrNameLst>
                                      </p:cBhvr>
                                      <p:to>
                                        <p:strVal val="visible"/>
                                      </p:to>
                                    </p:set>
                                    <p:anim calcmode="lin" valueType="num">
                                      <p:cBhvr>
                                        <p:cTn id="13" dur="500" fill="hold"/>
                                        <p:tgtEl>
                                          <p:spTgt spid="205">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205">
                                            <p:txEl>
                                              <p:pRg st="3" end="3"/>
                                            </p:txEl>
                                          </p:spTgt>
                                        </p:tgtEl>
                                        <p:attrNameLst>
                                          <p:attrName>style.visibility</p:attrName>
                                        </p:attrNameLst>
                                      </p:cBhvr>
                                      <p:to>
                                        <p:strVal val="visible"/>
                                      </p:to>
                                    </p:set>
                                    <p:anim calcmode="lin" valueType="num">
                                      <p:cBhvr>
                                        <p:cTn id="19" dur="500" fill="hold"/>
                                        <p:tgtEl>
                                          <p:spTgt spid="205">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0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p>
            <a:r>
              <a:t>Objectives</a:t>
            </a:r>
          </a:p>
        </p:txBody>
      </p:sp>
      <p:sp>
        <p:nvSpPr>
          <p:cNvPr id="133" name="Shape 133"/>
          <p:cNvSpPr/>
          <p:nvPr/>
        </p:nvSpPr>
        <p:spPr>
          <a:xfrm>
            <a:off x="301911" y="1615043"/>
            <a:ext cx="8153401" cy="481838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t">
            <a:normAutofit/>
          </a:bodyPr>
          <a:lstStyle/>
          <a:p>
            <a:pPr marL="320040" indent="-320040" defTabSz="914400">
              <a:lnSpc>
                <a:spcPct val="80000"/>
              </a:lnSpc>
              <a:spcBef>
                <a:spcPts val="700"/>
              </a:spcBef>
              <a:buClr>
                <a:schemeClr val="accent2"/>
              </a:buClr>
              <a:buSzPct val="60000"/>
              <a:buFont typeface="Wingdings"/>
              <a:buChar char="◻"/>
              <a:defRPr sz="2400">
                <a:solidFill>
                  <a:srgbClr val="0070C0"/>
                </a:solidFill>
              </a:defRPr>
            </a:pPr>
            <a:r>
              <a:rPr dirty="0"/>
              <a:t>Epidemiology of smoking in Saudi Arabia</a:t>
            </a:r>
            <a:endParaRPr sz="1500" dirty="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rPr dirty="0"/>
              <a:t>Risks of smoking (Morbidity and Mortality)</a:t>
            </a:r>
            <a:r>
              <a:rPr lang="ar-SA" dirty="0"/>
              <a:t>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rPr dirty="0"/>
              <a:t>Effect of passive smoking in pregnancy and children.</a:t>
            </a:r>
            <a:r>
              <a:rPr lang="ar-SA" dirty="0"/>
              <a:t>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rPr dirty="0"/>
              <a:t>How are you going to help the smoker to quit</a:t>
            </a:r>
            <a:r>
              <a:rPr lang="ar-SA" dirty="0"/>
              <a:t> </a:t>
            </a:r>
            <a:endParaRPr sz="1500"/>
          </a:p>
          <a:p>
            <a:pPr marL="320040" indent="-320040" defTabSz="914400">
              <a:lnSpc>
                <a:spcPct val="80000"/>
              </a:lnSpc>
              <a:spcBef>
                <a:spcPts val="700"/>
              </a:spcBef>
              <a:defRPr sz="2400">
                <a:solidFill>
                  <a:srgbClr val="0070C0"/>
                </a:solidFill>
              </a:defRPr>
            </a:pPr>
            <a:r>
              <a:rPr dirty="0"/>
              <a:t>And How to overcome withdrawal symptoms</a:t>
            </a:r>
            <a:endParaRPr sz="1500" dirty="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rPr dirty="0"/>
              <a:t>Role of PHC physician “smoking cessation clinic’</a:t>
            </a:r>
            <a:r>
              <a:rPr lang="ar-SA" dirty="0"/>
              <a:t>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rPr dirty="0"/>
              <a:t>Update in pharmacological management, smoking cessation medication Nicotine preparations, </a:t>
            </a:r>
            <a:r>
              <a:rPr dirty="0" err="1"/>
              <a:t>Varniciline</a:t>
            </a:r>
            <a:r>
              <a:rPr dirty="0"/>
              <a:t>, Bupropion</a:t>
            </a:r>
            <a:endParaRPr sz="2900" dirty="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rPr dirty="0"/>
              <a:t>Factors lead to substance abuse</a:t>
            </a:r>
            <a:r>
              <a:rPr lang="ar-SA" dirty="0"/>
              <a:t>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rPr dirty="0"/>
              <a:t>Highlight on types of substance abuse</a:t>
            </a:r>
            <a:endParaRPr sz="1500" dirty="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rPr dirty="0"/>
              <a:t>How to approach subjects with substance abuse</a:t>
            </a:r>
            <a:endParaRPr sz="1500" dirty="0"/>
          </a:p>
          <a:p>
            <a:pPr marL="320040" indent="-320040" algn="r" defTabSz="914400">
              <a:lnSpc>
                <a:spcPct val="80000"/>
              </a:lnSpc>
              <a:spcBef>
                <a:spcPts val="700"/>
              </a:spcBef>
              <a:buClr>
                <a:schemeClr val="accent2"/>
              </a:buClr>
              <a:buSzPct val="60000"/>
              <a:buFont typeface="Wingdings"/>
              <a:buChar char="◻"/>
              <a:defRPr sz="2900"/>
            </a:pPr>
            <a:endParaRPr sz="150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33"/>
                                        </p:tgtEl>
                                        <p:attrNameLst>
                                          <p:attrName>style.visibility</p:attrName>
                                        </p:attrNameLst>
                                      </p:cBhvr>
                                      <p:to>
                                        <p:strVal val="visible"/>
                                      </p:to>
                                    </p:set>
                                    <p:anim calcmode="lin" valueType="num">
                                      <p:cBhvr>
                                        <p:cTn id="7" dur="500" fill="hold"/>
                                        <p:tgtEl>
                                          <p:spTgt spid="133"/>
                                        </p:tgtEl>
                                        <p:attrNameLst>
                                          <p:attrName>ppt_x</p:attrName>
                                        </p:attrNameLst>
                                      </p:cBhvr>
                                      <p:tavLst>
                                        <p:tav tm="0">
                                          <p:val>
                                            <p:strVal val="#ppt_x"/>
                                          </p:val>
                                        </p:tav>
                                        <p:tav tm="100000">
                                          <p:val>
                                            <p:strVal val="#ppt_x"/>
                                          </p:val>
                                        </p:tav>
                                      </p:tavLst>
                                    </p:anim>
                                    <p:anim calcmode="lin" valueType="num">
                                      <p:cBhvr>
                                        <p:cTn id="8"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prstGeom prst="rect">
            <a:avLst/>
          </a:prstGeom>
        </p:spPr>
        <p:txBody>
          <a:bodyPr/>
          <a:lstStyle/>
          <a:p>
            <a:r>
              <a:t>Risks of smoking</a:t>
            </a:r>
          </a:p>
        </p:txBody>
      </p:sp>
      <p:sp>
        <p:nvSpPr>
          <p:cNvPr id="211" name="Shape 211"/>
          <p:cNvSpPr>
            <a:spLocks noGrp="1"/>
          </p:cNvSpPr>
          <p:nvPr>
            <p:ph idx="1"/>
          </p:nvPr>
        </p:nvSpPr>
        <p:spPr>
          <a:prstGeom prst="rect">
            <a:avLst/>
          </a:prstGeom>
        </p:spPr>
        <p:txBody>
          <a:bodyPr/>
          <a:lstStyle/>
          <a:p>
            <a:pPr algn="ctr"/>
            <a:r>
              <a:t>About </a:t>
            </a:r>
            <a:r>
              <a:rPr>
                <a:solidFill>
                  <a:srgbClr val="FF0000"/>
                </a:solidFill>
              </a:rPr>
              <a:t>80%</a:t>
            </a:r>
            <a:r>
              <a:t> of all deaths from chronic obstructive pulmonary disease (COPD) are caused by smoking.</a:t>
            </a:r>
          </a:p>
          <a:p>
            <a:pPr algn="ctr">
              <a:defRPr>
                <a:solidFill>
                  <a:schemeClr val="accent2">
                    <a:lumOff val="16690"/>
                  </a:schemeClr>
                </a:solidFill>
              </a:defRPr>
            </a:pPr>
            <a:endParaRPr/>
          </a:p>
          <a:p>
            <a:pPr algn="ctr"/>
            <a:endParaRPr/>
          </a:p>
          <a:p>
            <a:pPr algn="ctr">
              <a:defRPr>
                <a:solidFill>
                  <a:srgbClr val="00B050"/>
                </a:solidFill>
              </a:defRPr>
            </a:pPr>
            <a:r>
              <a:t>impaired lung growth during childhood and adolescence.</a:t>
            </a:r>
          </a:p>
          <a:p>
            <a:pPr algn="ctr"/>
            <a:endParaRPr/>
          </a:p>
          <a:p>
            <a:pPr algn="ctr">
              <a:defRPr>
                <a:solidFill>
                  <a:srgbClr val="0070C0"/>
                </a:solidFill>
              </a:defRPr>
            </a:pPr>
            <a:r>
              <a:t>increased susceptibility to </a:t>
            </a:r>
            <a:r>
              <a:rPr>
                <a:solidFill>
                  <a:srgbClr val="FF0000"/>
                </a:solidFill>
              </a:rPr>
              <a:t>pneumonia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11">
                                            <p:bg/>
                                          </p:spTgt>
                                        </p:tgtEl>
                                        <p:attrNameLst>
                                          <p:attrName>style.visibility</p:attrName>
                                        </p:attrNameLst>
                                      </p:cBhvr>
                                      <p:to>
                                        <p:strVal val="visible"/>
                                      </p:to>
                                    </p:set>
                                    <p:anim calcmode="lin" valueType="num">
                                      <p:cBhvr>
                                        <p:cTn id="7" dur="500" fill="hold"/>
                                        <p:tgtEl>
                                          <p:spTgt spid="211">
                                            <p:bg/>
                                          </p:spTgt>
                                        </p:tgtEl>
                                        <p:attrNameLst>
                                          <p:attrName>ppt_x</p:attrName>
                                        </p:attrNameLst>
                                      </p:cBhvr>
                                      <p:tavLst>
                                        <p:tav tm="0">
                                          <p:val>
                                            <p:strVal val="#ppt_x"/>
                                          </p:val>
                                        </p:tav>
                                        <p:tav tm="100000">
                                          <p:val>
                                            <p:strVal val="#ppt_x"/>
                                          </p:val>
                                        </p:tav>
                                      </p:tavLst>
                                    </p:anim>
                                    <p:anim calcmode="lin" valueType="num">
                                      <p:cBhvr>
                                        <p:cTn id="8" dur="500" fill="hold"/>
                                        <p:tgtEl>
                                          <p:spTgt spid="2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211">
                                            <p:txEl>
                                              <p:pRg st="0" end="0"/>
                                            </p:txEl>
                                          </p:spTgt>
                                        </p:tgtEl>
                                        <p:attrNameLst>
                                          <p:attrName>style.visibility</p:attrName>
                                        </p:attrNameLst>
                                      </p:cBhvr>
                                      <p:to>
                                        <p:strVal val="visible"/>
                                      </p:to>
                                    </p:set>
                                    <p:anim calcmode="lin" valueType="num">
                                      <p:cBhvr>
                                        <p:cTn id="11" dur="500" fill="hold"/>
                                        <p:tgtEl>
                                          <p:spTgt spid="21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iterate>
                                    <p:tmAbs val="0"/>
                                  </p:iterate>
                                  <p:childTnLst>
                                    <p:set>
                                      <p:cBhvr>
                                        <p:cTn id="15" fill="hold"/>
                                        <p:tgtEl>
                                          <p:spTgt spid="211">
                                            <p:txEl>
                                              <p:pRg st="1" end="1"/>
                                            </p:txEl>
                                          </p:spTgt>
                                        </p:tgtEl>
                                        <p:attrNameLst>
                                          <p:attrName>style.visibility</p:attrName>
                                        </p:attrNameLst>
                                      </p:cBhvr>
                                      <p:to>
                                        <p:strVal val="visible"/>
                                      </p:to>
                                    </p:set>
                                    <p:anim calcmode="lin" valueType="num">
                                      <p:cBhvr>
                                        <p:cTn id="16" dur="500" fill="hold"/>
                                        <p:tgtEl>
                                          <p:spTgt spid="211">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11">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iterate>
                                    <p:tmAbs val="0"/>
                                  </p:iterate>
                                  <p:childTnLst>
                                    <p:set>
                                      <p:cBhvr>
                                        <p:cTn id="20" fill="hold"/>
                                        <p:tgtEl>
                                          <p:spTgt spid="211">
                                            <p:txEl>
                                              <p:pRg st="2" end="2"/>
                                            </p:txEl>
                                          </p:spTgt>
                                        </p:tgtEl>
                                        <p:attrNameLst>
                                          <p:attrName>style.visibility</p:attrName>
                                        </p:attrNameLst>
                                      </p:cBhvr>
                                      <p:to>
                                        <p:strVal val="visible"/>
                                      </p:to>
                                    </p:set>
                                    <p:anim calcmode="lin" valueType="num">
                                      <p:cBhvr>
                                        <p:cTn id="21" dur="500" fill="hold"/>
                                        <p:tgtEl>
                                          <p:spTgt spid="2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p:tmAbs val="0"/>
                                  </p:iterate>
                                  <p:childTnLst>
                                    <p:set>
                                      <p:cBhvr>
                                        <p:cTn id="26" fill="hold"/>
                                        <p:tgtEl>
                                          <p:spTgt spid="211">
                                            <p:txEl>
                                              <p:pRg st="3" end="3"/>
                                            </p:txEl>
                                          </p:spTgt>
                                        </p:tgtEl>
                                        <p:attrNameLst>
                                          <p:attrName>style.visibility</p:attrName>
                                        </p:attrNameLst>
                                      </p:cBhvr>
                                      <p:to>
                                        <p:strVal val="visible"/>
                                      </p:to>
                                    </p:set>
                                    <p:anim calcmode="lin" valueType="num">
                                      <p:cBhvr>
                                        <p:cTn id="27" dur="500" fill="hold"/>
                                        <p:tgtEl>
                                          <p:spTgt spid="211">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11">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iterate>
                                    <p:tmAbs val="0"/>
                                  </p:iterate>
                                  <p:childTnLst>
                                    <p:set>
                                      <p:cBhvr>
                                        <p:cTn id="31" fill="hold"/>
                                        <p:tgtEl>
                                          <p:spTgt spid="211">
                                            <p:txEl>
                                              <p:pRg st="4" end="4"/>
                                            </p:txEl>
                                          </p:spTgt>
                                        </p:tgtEl>
                                        <p:attrNameLst>
                                          <p:attrName>style.visibility</p:attrName>
                                        </p:attrNameLst>
                                      </p:cBhvr>
                                      <p:to>
                                        <p:strVal val="visible"/>
                                      </p:to>
                                    </p:set>
                                    <p:anim calcmode="lin" valueType="num">
                                      <p:cBhvr>
                                        <p:cTn id="32" dur="500" fill="hold"/>
                                        <p:tgtEl>
                                          <p:spTgt spid="211">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iterate>
                                    <p:tmAbs val="0"/>
                                  </p:iterate>
                                  <p:childTnLst>
                                    <p:set>
                                      <p:cBhvr>
                                        <p:cTn id="37" fill="hold"/>
                                        <p:tgtEl>
                                          <p:spTgt spid="211">
                                            <p:txEl>
                                              <p:pRg st="5" end="5"/>
                                            </p:txEl>
                                          </p:spTgt>
                                        </p:tgtEl>
                                        <p:attrNameLst>
                                          <p:attrName>style.visibility</p:attrName>
                                        </p:attrNameLst>
                                      </p:cBhvr>
                                      <p:to>
                                        <p:strVal val="visible"/>
                                      </p:to>
                                    </p:set>
                                    <p:anim calcmode="lin" valueType="num">
                                      <p:cBhvr>
                                        <p:cTn id="38" dur="500" fill="hold"/>
                                        <p:tgtEl>
                                          <p:spTgt spid="211">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2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build="p"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p>
            <a:r>
              <a:t>Risks of smoking</a:t>
            </a:r>
          </a:p>
        </p:txBody>
      </p:sp>
      <p:sp>
        <p:nvSpPr>
          <p:cNvPr id="214" name="Shape 214"/>
          <p:cNvSpPr>
            <a:spLocks noGrp="1"/>
          </p:cNvSpPr>
          <p:nvPr>
            <p:ph idx="1"/>
          </p:nvPr>
        </p:nvSpPr>
        <p:spPr>
          <a:prstGeom prst="rect">
            <a:avLst/>
          </a:prstGeom>
        </p:spPr>
        <p:txBody>
          <a:bodyPr/>
          <a:lstStyle/>
          <a:p>
            <a:pPr algn="l">
              <a:spcBef>
                <a:spcPts val="1700"/>
              </a:spcBef>
              <a:buFontTx/>
              <a:buChar char="•"/>
              <a:defRPr>
                <a:solidFill>
                  <a:srgbClr val="0070C0"/>
                </a:solidFill>
              </a:defRPr>
            </a:pPr>
            <a:r>
              <a:t>Stained teeth.</a:t>
            </a:r>
          </a:p>
          <a:p>
            <a:pPr algn="l">
              <a:spcBef>
                <a:spcPts val="1700"/>
              </a:spcBef>
              <a:buFontTx/>
              <a:buChar char="•"/>
              <a:defRPr>
                <a:solidFill>
                  <a:srgbClr val="00B050"/>
                </a:solidFill>
              </a:defRPr>
            </a:pPr>
            <a:r>
              <a:t>Gum inflammation.</a:t>
            </a:r>
          </a:p>
          <a:p>
            <a:pPr algn="l">
              <a:spcBef>
                <a:spcPts val="1700"/>
              </a:spcBef>
              <a:buFontTx/>
              <a:buChar char="•"/>
              <a:defRPr>
                <a:solidFill>
                  <a:srgbClr val="FF0000"/>
                </a:solidFill>
              </a:defRPr>
            </a:pPr>
            <a:r>
              <a:t>Black hairy tongue.</a:t>
            </a:r>
          </a:p>
          <a:p>
            <a:pPr algn="l">
              <a:spcBef>
                <a:spcPts val="1700"/>
              </a:spcBef>
              <a:buFontTx/>
              <a:buChar char="•"/>
            </a:pPr>
            <a:r>
              <a:t>Oral cancer.</a:t>
            </a:r>
          </a:p>
          <a:p>
            <a:pPr algn="l">
              <a:spcBef>
                <a:spcPts val="1700"/>
              </a:spcBef>
              <a:buFontTx/>
              <a:buChar char="•"/>
              <a:defRPr>
                <a:solidFill>
                  <a:srgbClr val="C00000"/>
                </a:solidFill>
              </a:defRPr>
            </a:pPr>
            <a:r>
              <a:t>Delayed healing of the gums.</a:t>
            </a:r>
          </a:p>
        </p:txBody>
      </p:sp>
      <p:grpSp>
        <p:nvGrpSpPr>
          <p:cNvPr id="217" name="Group 217" descr="anti-smoking-mouth-small-20114.jpg"/>
          <p:cNvGrpSpPr/>
          <p:nvPr/>
        </p:nvGrpSpPr>
        <p:grpSpPr>
          <a:xfrm>
            <a:off x="1570645" y="4718727"/>
            <a:ext cx="6325774" cy="1782107"/>
            <a:chOff x="0" y="0"/>
            <a:chExt cx="6325772" cy="1782105"/>
          </a:xfrm>
        </p:grpSpPr>
        <p:sp>
          <p:nvSpPr>
            <p:cNvPr id="215" name="Shape 215"/>
            <p:cNvSpPr/>
            <p:nvPr/>
          </p:nvSpPr>
          <p:spPr>
            <a:xfrm>
              <a:off x="-1" y="-1"/>
              <a:ext cx="6325774" cy="1782107"/>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234" y="0"/>
                    <a:pt x="523" y="0"/>
                  </a:cubicBezTo>
                  <a:lnTo>
                    <a:pt x="21077" y="0"/>
                  </a:lnTo>
                  <a:lnTo>
                    <a:pt x="21077" y="0"/>
                  </a:lnTo>
                  <a:cubicBezTo>
                    <a:pt x="21366" y="0"/>
                    <a:pt x="21600" y="831"/>
                    <a:pt x="21600" y="1856"/>
                  </a:cubicBezTo>
                  <a:lnTo>
                    <a:pt x="21600" y="19744"/>
                  </a:lnTo>
                  <a:lnTo>
                    <a:pt x="21600" y="19744"/>
                  </a:lnTo>
                  <a:cubicBezTo>
                    <a:pt x="21600" y="20769"/>
                    <a:pt x="21366" y="21600"/>
                    <a:pt x="21077" y="21600"/>
                  </a:cubicBezTo>
                  <a:lnTo>
                    <a:pt x="523" y="21600"/>
                  </a:lnTo>
                  <a:lnTo>
                    <a:pt x="523" y="21600"/>
                  </a:lnTo>
                  <a:cubicBezTo>
                    <a:pt x="234"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16" name="image13.jpg"/>
            <p:cNvPicPr>
              <a:picLocks noChangeAspect="1"/>
            </p:cNvPicPr>
            <p:nvPr/>
          </p:nvPicPr>
          <p:blipFill>
            <a:blip r:embed="rId3">
              <a:extLst/>
            </a:blip>
            <a:srcRect b="7"/>
            <a:stretch>
              <a:fillRect/>
            </a:stretch>
          </p:blipFill>
          <p:spPr>
            <a:xfrm>
              <a:off x="0" y="0"/>
              <a:ext cx="6325773" cy="1781969"/>
            </a:xfrm>
            <a:custGeom>
              <a:avLst/>
              <a:gdLst/>
              <a:ahLst/>
              <a:cxnLst>
                <a:cxn ang="0">
                  <a:pos x="wd2" y="hd2"/>
                </a:cxn>
                <a:cxn ang="5400000">
                  <a:pos x="wd2" y="hd2"/>
                </a:cxn>
                <a:cxn ang="10800000">
                  <a:pos x="wd2" y="hd2"/>
                </a:cxn>
                <a:cxn ang="16200000">
                  <a:pos x="wd2" y="hd2"/>
                </a:cxn>
              </a:cxnLst>
              <a:rect l="0" t="0" r="r" b="b"/>
              <a:pathLst>
                <a:path w="21600" h="21600" extrusionOk="0">
                  <a:moveTo>
                    <a:pt x="523" y="0"/>
                  </a:moveTo>
                  <a:cubicBezTo>
                    <a:pt x="234" y="0"/>
                    <a:pt x="0" y="832"/>
                    <a:pt x="0" y="1857"/>
                  </a:cubicBezTo>
                  <a:lnTo>
                    <a:pt x="0" y="19743"/>
                  </a:lnTo>
                  <a:cubicBezTo>
                    <a:pt x="0" y="20768"/>
                    <a:pt x="234" y="21600"/>
                    <a:pt x="523" y="21600"/>
                  </a:cubicBezTo>
                  <a:lnTo>
                    <a:pt x="21077" y="21600"/>
                  </a:lnTo>
                  <a:cubicBezTo>
                    <a:pt x="21366" y="21600"/>
                    <a:pt x="21600" y="20768"/>
                    <a:pt x="21600" y="19743"/>
                  </a:cubicBezTo>
                  <a:lnTo>
                    <a:pt x="21600" y="1857"/>
                  </a:lnTo>
                  <a:cubicBezTo>
                    <a:pt x="21600" y="832"/>
                    <a:pt x="21366" y="0"/>
                    <a:pt x="21077" y="0"/>
                  </a:cubicBezTo>
                  <a:lnTo>
                    <a:pt x="523" y="0"/>
                  </a:lnTo>
                  <a:close/>
                </a:path>
              </a:pathLst>
            </a:custGeom>
            <a:ln w="12700" cap="flat">
              <a:noFill/>
              <a:miter lim="400000"/>
            </a:ln>
            <a:effectLst>
              <a:reflection stA="38000" endPos="40000" dir="5400000" sy="-100000" algn="bl" rotWithShape="0"/>
            </a:effectLst>
          </p:spPr>
        </p:pic>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14">
                                            <p:bg/>
                                          </p:spTgt>
                                        </p:tgtEl>
                                        <p:attrNameLst>
                                          <p:attrName>style.visibility</p:attrName>
                                        </p:attrNameLst>
                                      </p:cBhvr>
                                      <p:to>
                                        <p:strVal val="visible"/>
                                      </p:to>
                                    </p:set>
                                    <p:anim calcmode="lin" valueType="num">
                                      <p:cBhvr>
                                        <p:cTn id="7" dur="500" fill="hold"/>
                                        <p:tgtEl>
                                          <p:spTgt spid="214">
                                            <p:bg/>
                                          </p:spTgt>
                                        </p:tgtEl>
                                        <p:attrNameLst>
                                          <p:attrName>ppt_x</p:attrName>
                                        </p:attrNameLst>
                                      </p:cBhvr>
                                      <p:tavLst>
                                        <p:tav tm="0">
                                          <p:val>
                                            <p:strVal val="#ppt_x"/>
                                          </p:val>
                                        </p:tav>
                                        <p:tav tm="100000">
                                          <p:val>
                                            <p:strVal val="#ppt_x"/>
                                          </p:val>
                                        </p:tav>
                                      </p:tavLst>
                                    </p:anim>
                                    <p:anim calcmode="lin" valueType="num">
                                      <p:cBhvr>
                                        <p:cTn id="8" dur="500" fill="hold"/>
                                        <p:tgtEl>
                                          <p:spTgt spid="21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214">
                                            <p:txEl>
                                              <p:pRg st="0" end="0"/>
                                            </p:txEl>
                                          </p:spTgt>
                                        </p:tgtEl>
                                        <p:attrNameLst>
                                          <p:attrName>style.visibility</p:attrName>
                                        </p:attrNameLst>
                                      </p:cBhvr>
                                      <p:to>
                                        <p:strVal val="visible"/>
                                      </p:to>
                                    </p:set>
                                    <p:anim calcmode="lin" valueType="num">
                                      <p:cBhvr>
                                        <p:cTn id="11" dur="500" fill="hold"/>
                                        <p:tgtEl>
                                          <p:spTgt spid="214">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214">
                                            <p:txEl>
                                              <p:pRg st="1" end="1"/>
                                            </p:txEl>
                                          </p:spTgt>
                                        </p:tgtEl>
                                        <p:attrNameLst>
                                          <p:attrName>style.visibility</p:attrName>
                                        </p:attrNameLst>
                                      </p:cBhvr>
                                      <p:to>
                                        <p:strVal val="visible"/>
                                      </p:to>
                                    </p:set>
                                    <p:anim calcmode="lin" valueType="num">
                                      <p:cBhvr>
                                        <p:cTn id="17" dur="500" fill="hold"/>
                                        <p:tgtEl>
                                          <p:spTgt spid="214">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214">
                                            <p:txEl>
                                              <p:pRg st="2" end="2"/>
                                            </p:txEl>
                                          </p:spTgt>
                                        </p:tgtEl>
                                        <p:attrNameLst>
                                          <p:attrName>style.visibility</p:attrName>
                                        </p:attrNameLst>
                                      </p:cBhvr>
                                      <p:to>
                                        <p:strVal val="visible"/>
                                      </p:to>
                                    </p:set>
                                    <p:anim calcmode="lin" valueType="num">
                                      <p:cBhvr>
                                        <p:cTn id="23" dur="500" fill="hold"/>
                                        <p:tgtEl>
                                          <p:spTgt spid="21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214">
                                            <p:txEl>
                                              <p:pRg st="3" end="3"/>
                                            </p:txEl>
                                          </p:spTgt>
                                        </p:tgtEl>
                                        <p:attrNameLst>
                                          <p:attrName>style.visibility</p:attrName>
                                        </p:attrNameLst>
                                      </p:cBhvr>
                                      <p:to>
                                        <p:strVal val="visible"/>
                                      </p:to>
                                    </p:set>
                                    <p:anim calcmode="lin" valueType="num">
                                      <p:cBhvr>
                                        <p:cTn id="29" dur="500" fill="hold"/>
                                        <p:tgtEl>
                                          <p:spTgt spid="21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214">
                                            <p:txEl>
                                              <p:pRg st="4" end="4"/>
                                            </p:txEl>
                                          </p:spTgt>
                                        </p:tgtEl>
                                        <p:attrNameLst>
                                          <p:attrName>style.visibility</p:attrName>
                                        </p:attrNameLst>
                                      </p:cBhvr>
                                      <p:to>
                                        <p:strVal val="visible"/>
                                      </p:to>
                                    </p:set>
                                    <p:anim calcmode="lin" valueType="num">
                                      <p:cBhvr>
                                        <p:cTn id="35" dur="500" fill="hold"/>
                                        <p:tgtEl>
                                          <p:spTgt spid="21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prstGeom prst="rect">
            <a:avLst/>
          </a:prstGeom>
        </p:spPr>
        <p:txBody>
          <a:bodyPr/>
          <a:lstStyle/>
          <a:p>
            <a:r>
              <a:t>Risks of smoking</a:t>
            </a:r>
          </a:p>
        </p:txBody>
      </p:sp>
      <p:sp>
        <p:nvSpPr>
          <p:cNvPr id="222" name="Shape 222"/>
          <p:cNvSpPr>
            <a:spLocks noGrp="1"/>
          </p:cNvSpPr>
          <p:nvPr>
            <p:ph idx="1"/>
          </p:nvPr>
        </p:nvSpPr>
        <p:spPr>
          <a:prstGeom prst="rect">
            <a:avLst/>
          </a:prstGeom>
        </p:spPr>
        <p:txBody>
          <a:bodyPr/>
          <a:lstStyle/>
          <a:p>
            <a:pPr algn="ctr">
              <a:defRPr sz="3600"/>
            </a:pPr>
            <a:r>
              <a:t>Smokers are </a:t>
            </a:r>
            <a:r>
              <a:rPr>
                <a:solidFill>
                  <a:schemeClr val="accent2"/>
                </a:solidFill>
              </a:rPr>
              <a:t>60% more </a:t>
            </a:r>
            <a:r>
              <a:t>likely to be </a:t>
            </a:r>
            <a:r>
              <a:rPr b="1" u="sng">
                <a:solidFill>
                  <a:srgbClr val="0070C0"/>
                </a:solidFill>
              </a:rPr>
              <a:t>infertile</a:t>
            </a:r>
            <a:r>
              <a:t> than non smokers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prstGeom prst="rect">
            <a:avLst/>
          </a:prstGeom>
        </p:spPr>
        <p:txBody>
          <a:bodyPr/>
          <a:lstStyle/>
          <a:p>
            <a:r>
              <a:t>Case scenario:</a:t>
            </a:r>
          </a:p>
        </p:txBody>
      </p:sp>
      <p:sp>
        <p:nvSpPr>
          <p:cNvPr id="225" name="Shape 225"/>
          <p:cNvSpPr>
            <a:spLocks noGrp="1"/>
          </p:cNvSpPr>
          <p:nvPr>
            <p:ph idx="1"/>
          </p:nvPr>
        </p:nvSpPr>
        <p:spPr>
          <a:prstGeom prst="rect">
            <a:avLst/>
          </a:prstGeom>
        </p:spPr>
        <p:txBody>
          <a:bodyPr/>
          <a:lstStyle/>
          <a:p>
            <a:pPr algn="l">
              <a:lnSpc>
                <a:spcPct val="90000"/>
              </a:lnSpc>
            </a:pPr>
            <a:r>
              <a:t>John, a 68 year-old male, has been feeling unwell for the last 5 days, and feels ‘out of breath’ and wheezing more. He could not walk further than 5m, from his chair to the toilet. He has a worsening productive cough and has been producing yellow/green sputum.</a:t>
            </a:r>
          </a:p>
          <a:p>
            <a:pPr marL="0" indent="0" algn="l">
              <a:lnSpc>
                <a:spcPct val="90000"/>
              </a:lnSpc>
              <a:buSzTx/>
              <a:buNone/>
            </a:pPr>
            <a:r>
              <a:t>He is Heavy smoker smoking 20 cigarettes/day since 14 years old.</a:t>
            </a:r>
          </a:p>
          <a:p>
            <a:pPr algn="l">
              <a:lnSpc>
                <a:spcPct val="90000"/>
              </a:lnSpc>
            </a:pPr>
            <a:r>
              <a:t>What the most likely diagnosis?</a:t>
            </a:r>
          </a:p>
          <a:p>
            <a:pPr algn="l">
              <a:lnSpc>
                <a:spcPct val="90000"/>
              </a:lnSpc>
            </a:pPr>
            <a:r>
              <a:t>What the most common reason of his disease?</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prstGeom prst="rect">
            <a:avLst/>
          </a:prstGeom>
        </p:spPr>
        <p:txBody>
          <a:bodyPr/>
          <a:lstStyle/>
          <a:p>
            <a:r>
              <a:t>objectives</a:t>
            </a:r>
          </a:p>
        </p:txBody>
      </p:sp>
      <p:sp>
        <p:nvSpPr>
          <p:cNvPr id="228" name="Shape 228"/>
          <p:cNvSpPr>
            <a:spLocks noGrp="1"/>
          </p:cNvSpPr>
          <p:nvPr>
            <p:ph idx="1"/>
          </p:nvPr>
        </p:nvSpPr>
        <p:spPr>
          <a:prstGeom prst="rect">
            <a:avLst/>
          </a:prstGeom>
        </p:spPr>
        <p:txBody>
          <a:bodyPr/>
          <a:lstStyle/>
          <a:p>
            <a:pPr algn="l">
              <a:lnSpc>
                <a:spcPct val="80000"/>
              </a:lnSpc>
              <a:defRPr sz="2400">
                <a:solidFill>
                  <a:srgbClr val="0070C0"/>
                </a:solidFill>
              </a:defRPr>
            </a:pPr>
            <a:r>
              <a:t>Epidemiology of smoking in Saudi Arabia</a:t>
            </a:r>
          </a:p>
          <a:p>
            <a:pPr algn="l">
              <a:lnSpc>
                <a:spcPct val="80000"/>
              </a:lnSpc>
              <a:defRPr sz="2400">
                <a:solidFill>
                  <a:srgbClr val="0070C0"/>
                </a:solidFill>
              </a:defRPr>
            </a:pPr>
            <a:r>
              <a:t>Risks of smoking (Morbidity and Mortality) </a:t>
            </a:r>
          </a:p>
          <a:p>
            <a:pPr algn="l">
              <a:lnSpc>
                <a:spcPct val="80000"/>
              </a:lnSpc>
              <a:defRPr sz="2400">
                <a:solidFill>
                  <a:srgbClr val="C00000"/>
                </a:solidFill>
              </a:defRPr>
            </a:pPr>
            <a:r>
              <a:t>Effect of passive smoking in pregnancy and children. </a:t>
            </a:r>
          </a:p>
          <a:p>
            <a:pPr algn="l">
              <a:lnSpc>
                <a:spcPct val="80000"/>
              </a:lnSpc>
              <a:defRPr sz="2400">
                <a:solidFill>
                  <a:srgbClr val="0070C0"/>
                </a:solidFill>
              </a:defRPr>
            </a:pPr>
            <a:r>
              <a:t>How are you going to help the smoker to quit </a:t>
            </a:r>
          </a:p>
          <a:p>
            <a:pPr algn="l">
              <a:lnSpc>
                <a:spcPct val="80000"/>
              </a:lnSpc>
              <a:buSzTx/>
              <a:buNone/>
              <a:defRPr sz="2400">
                <a:solidFill>
                  <a:srgbClr val="0070C0"/>
                </a:solidFill>
              </a:defRPr>
            </a:pPr>
            <a:r>
              <a:t>And How to overcome withdrawal symptoms</a:t>
            </a:r>
          </a:p>
          <a:p>
            <a:pPr algn="l">
              <a:lnSpc>
                <a:spcPct val="80000"/>
              </a:lnSpc>
              <a:defRPr sz="2400">
                <a:solidFill>
                  <a:srgbClr val="0070C0"/>
                </a:solidFill>
              </a:defRPr>
            </a:pPr>
            <a:r>
              <a:t>Role of PHC physician “smoking cessation clinic’ </a:t>
            </a:r>
          </a:p>
          <a:p>
            <a:pPr algn="l">
              <a:lnSpc>
                <a:spcPct val="80000"/>
              </a:lnSpc>
              <a:defRPr sz="2400">
                <a:solidFill>
                  <a:srgbClr val="0070C0"/>
                </a:solidFill>
              </a:defRPr>
            </a:pPr>
            <a:r>
              <a:t>Update in pharmacological management, smoking cessation medication Nicotine preparations, Varniciline, Bupropion</a:t>
            </a:r>
          </a:p>
          <a:p>
            <a:pPr algn="l">
              <a:lnSpc>
                <a:spcPct val="80000"/>
              </a:lnSpc>
              <a:defRPr sz="2400">
                <a:solidFill>
                  <a:srgbClr val="0070C0"/>
                </a:solidFill>
              </a:defRPr>
            </a:pPr>
            <a:r>
              <a:t>Factors lead to substance abuse </a:t>
            </a:r>
          </a:p>
          <a:p>
            <a:pPr algn="l">
              <a:lnSpc>
                <a:spcPct val="80000"/>
              </a:lnSpc>
              <a:defRPr sz="2400">
                <a:solidFill>
                  <a:srgbClr val="0070C0"/>
                </a:solidFill>
              </a:defRPr>
            </a:pPr>
            <a:r>
              <a:t>Highlight on types of substance abuse</a:t>
            </a:r>
          </a:p>
          <a:p>
            <a:pPr algn="l">
              <a:lnSpc>
                <a:spcPct val="80000"/>
              </a:lnSpc>
              <a:defRPr sz="2400">
                <a:solidFill>
                  <a:srgbClr val="0070C0"/>
                </a:solidFill>
              </a:defRPr>
            </a:pPr>
            <a:r>
              <a:t>How to approach subjects with substance abuse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28"/>
                                        </p:tgtEl>
                                        <p:attrNameLst>
                                          <p:attrName>style.visibility</p:attrName>
                                        </p:attrNameLst>
                                      </p:cBhvr>
                                      <p:to>
                                        <p:strVal val="visible"/>
                                      </p:to>
                                    </p:set>
                                    <p:anim calcmode="lin" valueType="num">
                                      <p:cBhvr>
                                        <p:cTn id="7" dur="500" fill="hold"/>
                                        <p:tgtEl>
                                          <p:spTgt spid="228"/>
                                        </p:tgtEl>
                                        <p:attrNameLst>
                                          <p:attrName>ppt_x</p:attrName>
                                        </p:attrNameLst>
                                      </p:cBhvr>
                                      <p:tavLst>
                                        <p:tav tm="0">
                                          <p:val>
                                            <p:strVal val="#ppt_x"/>
                                          </p:val>
                                        </p:tav>
                                        <p:tav tm="100000">
                                          <p:val>
                                            <p:strVal val="#ppt_x"/>
                                          </p:val>
                                        </p:tav>
                                      </p:tavLst>
                                    </p:anim>
                                    <p:anim calcmode="lin" valueType="num">
                                      <p:cBhvr>
                                        <p:cTn id="8" dur="500" fill="hold"/>
                                        <p:tgtEl>
                                          <p:spTgt spid="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p:cNvSpPr>
          <p:nvPr>
            <p:ph type="title"/>
          </p:nvPr>
        </p:nvSpPr>
        <p:spPr>
          <a:prstGeom prst="rect">
            <a:avLst/>
          </a:prstGeom>
        </p:spPr>
        <p:txBody>
          <a:bodyPr/>
          <a:lstStyle/>
          <a:p>
            <a:r>
              <a:t>Types of smoking</a:t>
            </a:r>
          </a:p>
        </p:txBody>
      </p:sp>
      <p:sp>
        <p:nvSpPr>
          <p:cNvPr id="231" name="Shape 231"/>
          <p:cNvSpPr>
            <a:spLocks noGrp="1"/>
          </p:cNvSpPr>
          <p:nvPr>
            <p:ph idx="1"/>
          </p:nvPr>
        </p:nvSpPr>
        <p:spPr>
          <a:prstGeom prst="rect">
            <a:avLst/>
          </a:prstGeom>
        </p:spPr>
        <p:txBody>
          <a:bodyPr/>
          <a:lstStyle/>
          <a:p>
            <a:pPr marL="514350" indent="-514350" algn="l">
              <a:buSzTx/>
              <a:buNone/>
              <a:defRPr b="1">
                <a:solidFill>
                  <a:schemeClr val="accent2"/>
                </a:solidFill>
              </a:defRPr>
            </a:pPr>
            <a:r>
              <a:t>  </a:t>
            </a:r>
            <a:r>
              <a:rPr>
                <a:solidFill>
                  <a:srgbClr val="0070C0"/>
                </a:solidFill>
              </a:rPr>
              <a:t>1- Active smoking:</a:t>
            </a:r>
          </a:p>
          <a:p>
            <a:pPr marL="514350" indent="-514350" algn="l">
              <a:buSzTx/>
              <a:buNone/>
            </a:pPr>
            <a:r>
              <a:t> is the intentional inhalation of smoke using the methods of smoking such as: cigarettes and cigars.</a:t>
            </a:r>
          </a:p>
          <a:p>
            <a:pPr algn="l">
              <a:buSzTx/>
              <a:buNone/>
              <a:defRPr b="1">
                <a:solidFill>
                  <a:srgbClr val="0070C0"/>
                </a:solidFill>
              </a:defRPr>
            </a:pPr>
            <a:endParaRPr/>
          </a:p>
          <a:p>
            <a:pPr algn="l">
              <a:buSzTx/>
              <a:buNone/>
              <a:defRPr b="1">
                <a:solidFill>
                  <a:srgbClr val="0070C0"/>
                </a:solidFill>
              </a:defRPr>
            </a:pPr>
            <a:r>
              <a:t>2-Passive smoking(second-hand smoking):</a:t>
            </a:r>
          </a:p>
          <a:p>
            <a:pPr algn="l">
              <a:buSzTx/>
              <a:buNone/>
            </a:pPr>
            <a:r>
              <a:t> is the inhalation of smoke by persons other than the intended 'active' smoker. </a:t>
            </a:r>
          </a:p>
        </p:txBody>
      </p:sp>
      <p:pic>
        <p:nvPicPr>
          <p:cNvPr id="232" name="image14.jpg" descr="passive-smoking.jpg"/>
          <p:cNvPicPr>
            <a:picLocks noChangeAspect="1"/>
          </p:cNvPicPr>
          <p:nvPr/>
        </p:nvPicPr>
        <p:blipFill>
          <a:blip r:embed="rId2">
            <a:extLst/>
          </a:blip>
          <a:stretch>
            <a:fillRect/>
          </a:stretch>
        </p:blipFill>
        <p:spPr>
          <a:xfrm>
            <a:off x="6200775" y="4619625"/>
            <a:ext cx="2943225" cy="2238375"/>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31">
                                            <p:bg/>
                                          </p:spTgt>
                                        </p:tgtEl>
                                        <p:attrNameLst>
                                          <p:attrName>style.visibility</p:attrName>
                                        </p:attrNameLst>
                                      </p:cBhvr>
                                      <p:to>
                                        <p:strVal val="visible"/>
                                      </p:to>
                                    </p:set>
                                    <p:animEffect transition="in" filter="dissolve">
                                      <p:cBhvr>
                                        <p:cTn id="7" dur="2000"/>
                                        <p:tgtEl>
                                          <p:spTgt spid="231">
                                            <p:bg/>
                                          </p:spTgt>
                                        </p:tgtEl>
                                      </p:cBhvr>
                                    </p:animEffect>
                                  </p:childTnLst>
                                </p:cTn>
                              </p:par>
                              <p:par>
                                <p:cTn id="8" presetID="9" presetClass="entr" presetSubtype="0" fill="hold" grpId="0" nodeType="withEffect">
                                  <p:stCondLst>
                                    <p:cond delay="0"/>
                                  </p:stCondLst>
                                  <p:iterate>
                                    <p:tmAbs val="0"/>
                                  </p:iterate>
                                  <p:childTnLst>
                                    <p:set>
                                      <p:cBhvr>
                                        <p:cTn id="9" fill="hold"/>
                                        <p:tgtEl>
                                          <p:spTgt spid="231">
                                            <p:txEl>
                                              <p:pRg st="0" end="0"/>
                                            </p:txEl>
                                          </p:spTgt>
                                        </p:tgtEl>
                                        <p:attrNameLst>
                                          <p:attrName>style.visibility</p:attrName>
                                        </p:attrNameLst>
                                      </p:cBhvr>
                                      <p:to>
                                        <p:strVal val="visible"/>
                                      </p:to>
                                    </p:set>
                                    <p:animEffect transition="in" filter="dissolve">
                                      <p:cBhvr>
                                        <p:cTn id="10" dur="2000"/>
                                        <p:tgtEl>
                                          <p:spTgt spid="2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0" nodeType="clickEffect">
                                  <p:stCondLst>
                                    <p:cond delay="0"/>
                                  </p:stCondLst>
                                  <p:iterate>
                                    <p:tmAbs val="0"/>
                                  </p:iterate>
                                  <p:childTnLst>
                                    <p:set>
                                      <p:cBhvr>
                                        <p:cTn id="14" fill="hold"/>
                                        <p:tgtEl>
                                          <p:spTgt spid="231">
                                            <p:txEl>
                                              <p:pRg st="1" end="1"/>
                                            </p:txEl>
                                          </p:spTgt>
                                        </p:tgtEl>
                                        <p:attrNameLst>
                                          <p:attrName>style.visibility</p:attrName>
                                        </p:attrNameLst>
                                      </p:cBhvr>
                                      <p:to>
                                        <p:strVal val="visible"/>
                                      </p:to>
                                    </p:set>
                                    <p:animEffect transition="in" filter="dissolve">
                                      <p:cBhvr>
                                        <p:cTn id="15" dur="2000"/>
                                        <p:tgtEl>
                                          <p:spTgt spid="231">
                                            <p:txEl>
                                              <p:pRg st="1" end="1"/>
                                            </p:txEl>
                                          </p:spTgt>
                                        </p:tgtEl>
                                      </p:cBhvr>
                                    </p:animEffect>
                                  </p:childTnLst>
                                </p:cTn>
                              </p:par>
                            </p:childTnLst>
                          </p:cTn>
                        </p:par>
                        <p:par>
                          <p:cTn id="16" fill="hold">
                            <p:stCondLst>
                              <p:cond delay="2000"/>
                            </p:stCondLst>
                            <p:childTnLst>
                              <p:par>
                                <p:cTn id="17" presetID="9" presetClass="entr" fill="hold" grpId="0" nodeType="afterEffect">
                                  <p:stCondLst>
                                    <p:cond delay="0"/>
                                  </p:stCondLst>
                                  <p:iterate>
                                    <p:tmAbs val="0"/>
                                  </p:iterate>
                                  <p:childTnLst>
                                    <p:set>
                                      <p:cBhvr>
                                        <p:cTn id="18" fill="hold"/>
                                        <p:tgtEl>
                                          <p:spTgt spid="231">
                                            <p:txEl>
                                              <p:pRg st="2" end="2"/>
                                            </p:txEl>
                                          </p:spTgt>
                                        </p:tgtEl>
                                        <p:attrNameLst>
                                          <p:attrName>style.visibility</p:attrName>
                                        </p:attrNameLst>
                                      </p:cBhvr>
                                      <p:to>
                                        <p:strVal val="visible"/>
                                      </p:to>
                                    </p:set>
                                    <p:animEffect transition="in" filter="dissolve">
                                      <p:cBhvr>
                                        <p:cTn id="19" dur="2000"/>
                                        <p:tgtEl>
                                          <p:spTgt spid="23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0" nodeType="clickEffect">
                                  <p:stCondLst>
                                    <p:cond delay="0"/>
                                  </p:stCondLst>
                                  <p:iterate>
                                    <p:tmAbs val="0"/>
                                  </p:iterate>
                                  <p:childTnLst>
                                    <p:set>
                                      <p:cBhvr>
                                        <p:cTn id="23" fill="hold"/>
                                        <p:tgtEl>
                                          <p:spTgt spid="231">
                                            <p:txEl>
                                              <p:pRg st="3" end="3"/>
                                            </p:txEl>
                                          </p:spTgt>
                                        </p:tgtEl>
                                        <p:attrNameLst>
                                          <p:attrName>style.visibility</p:attrName>
                                        </p:attrNameLst>
                                      </p:cBhvr>
                                      <p:to>
                                        <p:strVal val="visible"/>
                                      </p:to>
                                    </p:set>
                                    <p:animEffect transition="in" filter="dissolve">
                                      <p:cBhvr>
                                        <p:cTn id="24" dur="2000"/>
                                        <p:tgtEl>
                                          <p:spTgt spid="23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0" nodeType="clickEffect">
                                  <p:stCondLst>
                                    <p:cond delay="0"/>
                                  </p:stCondLst>
                                  <p:iterate>
                                    <p:tmAbs val="0"/>
                                  </p:iterate>
                                  <p:childTnLst>
                                    <p:set>
                                      <p:cBhvr>
                                        <p:cTn id="28" fill="hold"/>
                                        <p:tgtEl>
                                          <p:spTgt spid="231">
                                            <p:txEl>
                                              <p:pRg st="4" end="4"/>
                                            </p:txEl>
                                          </p:spTgt>
                                        </p:tgtEl>
                                        <p:attrNameLst>
                                          <p:attrName>style.visibility</p:attrName>
                                        </p:attrNameLst>
                                      </p:cBhvr>
                                      <p:to>
                                        <p:strVal val="visible"/>
                                      </p:to>
                                    </p:set>
                                    <p:animEffect transition="in" filter="dissolve">
                                      <p:cBhvr>
                                        <p:cTn id="29" dur="2000"/>
                                        <p:tgtEl>
                                          <p:spTgt spid="2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build="p"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612648" y="375781"/>
            <a:ext cx="8153401" cy="990601"/>
          </a:xfrm>
          <a:prstGeom prst="rect">
            <a:avLst/>
          </a:prstGeom>
        </p:spPr>
        <p:txBody>
          <a:bodyPr/>
          <a:lstStyle/>
          <a:p>
            <a:pPr defTabSz="749808">
              <a:defRPr sz="3198"/>
            </a:pPr>
            <a:r>
              <a:t>Effect of passive smoking </a:t>
            </a:r>
            <a:br/>
            <a:endParaRPr/>
          </a:p>
        </p:txBody>
      </p:sp>
      <p:sp>
        <p:nvSpPr>
          <p:cNvPr id="238" name="Shape 238"/>
          <p:cNvSpPr>
            <a:spLocks noGrp="1"/>
          </p:cNvSpPr>
          <p:nvPr>
            <p:ph idx="1"/>
          </p:nvPr>
        </p:nvSpPr>
        <p:spPr>
          <a:xfrm>
            <a:off x="612647" y="1600200"/>
            <a:ext cx="8531354" cy="4495800"/>
          </a:xfrm>
          <a:prstGeom prst="rect">
            <a:avLst/>
          </a:prstGeom>
        </p:spPr>
        <p:txBody>
          <a:bodyPr/>
          <a:lstStyle/>
          <a:p>
            <a:pPr algn="l">
              <a:defRPr b="1">
                <a:solidFill>
                  <a:srgbClr val="0070C0"/>
                </a:solidFill>
              </a:defRPr>
            </a:pPr>
            <a:r>
              <a:t>Secondhand smoke </a:t>
            </a:r>
            <a:r>
              <a:rPr>
                <a:solidFill>
                  <a:srgbClr val="000000"/>
                </a:solidFill>
              </a:rPr>
              <a:t>(environmental tobacco smoke) </a:t>
            </a:r>
          </a:p>
          <a:p>
            <a:pPr algn="l">
              <a:buSzTx/>
              <a:buNone/>
              <a:defRPr b="1"/>
            </a:pPr>
            <a:r>
              <a:t>is the combination of smoke from a burning cigarette and smoke exhaled by a smoker.</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612648" y="537574"/>
            <a:ext cx="8153401" cy="990601"/>
          </a:xfrm>
          <a:prstGeom prst="rect">
            <a:avLst/>
          </a:prstGeom>
        </p:spPr>
        <p:txBody>
          <a:bodyPr/>
          <a:lstStyle/>
          <a:p>
            <a:pPr defTabSz="749808">
              <a:defRPr sz="3198"/>
            </a:pPr>
            <a:r>
              <a:t>Effect of passive smoking </a:t>
            </a:r>
            <a:br/>
            <a:endParaRPr/>
          </a:p>
        </p:txBody>
      </p:sp>
      <p:sp>
        <p:nvSpPr>
          <p:cNvPr id="241" name="Shape 241"/>
          <p:cNvSpPr>
            <a:spLocks noGrp="1"/>
          </p:cNvSpPr>
          <p:nvPr>
            <p:ph idx="1"/>
          </p:nvPr>
        </p:nvSpPr>
        <p:spPr>
          <a:xfrm>
            <a:off x="457200" y="1752600"/>
            <a:ext cx="8229600" cy="4019049"/>
          </a:xfrm>
          <a:prstGeom prst="rect">
            <a:avLst/>
          </a:prstGeom>
        </p:spPr>
        <p:txBody>
          <a:bodyPr/>
          <a:lstStyle/>
          <a:p>
            <a:pPr algn="l">
              <a:defRPr sz="2600" b="1"/>
            </a:pPr>
            <a:r>
              <a:t>Pooled evidence has indicated a </a:t>
            </a:r>
            <a:r>
              <a:rPr>
                <a:solidFill>
                  <a:srgbClr val="0070C0"/>
                </a:solidFill>
              </a:rPr>
              <a:t>relationship between secondhand smoke and both lung cancer and CHD.</a:t>
            </a:r>
          </a:p>
          <a:p>
            <a:pPr algn="l"/>
            <a:endParaRPr>
              <a:solidFill>
                <a:srgbClr val="0070C0"/>
              </a:solidFill>
            </a:endParaRPr>
          </a:p>
          <a:p>
            <a:pPr algn="l">
              <a:defRPr>
                <a:solidFill>
                  <a:srgbClr val="FF0000"/>
                </a:solidFill>
              </a:defRPr>
            </a:pPr>
            <a:r>
              <a:t>Nonsmokers </a:t>
            </a:r>
            <a:r>
              <a:rPr>
                <a:solidFill>
                  <a:srgbClr val="000000"/>
                </a:solidFill>
              </a:rPr>
              <a:t>exposed to secondhand smoke at home or at work have about :</a:t>
            </a:r>
          </a:p>
          <a:p>
            <a:pPr algn="l">
              <a:defRPr>
                <a:solidFill>
                  <a:srgbClr val="FF0000"/>
                </a:solidFill>
              </a:defRPr>
            </a:pPr>
            <a:r>
              <a:t>25% to 30% </a:t>
            </a:r>
            <a:r>
              <a:rPr>
                <a:solidFill>
                  <a:srgbClr val="000000"/>
                </a:solidFill>
              </a:rPr>
              <a:t>increased risk of heart disease </a:t>
            </a:r>
          </a:p>
          <a:p>
            <a:pPr algn="l">
              <a:defRPr>
                <a:solidFill>
                  <a:srgbClr val="FF0000"/>
                </a:solidFill>
              </a:defRPr>
            </a:pPr>
            <a:r>
              <a:t>20% to 30%</a:t>
            </a:r>
            <a:r>
              <a:rPr>
                <a:solidFill>
                  <a:srgbClr val="000000"/>
                </a:solidFill>
              </a:rPr>
              <a:t> increased risk of lung cancer.</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41">
                                            <p:txEl>
                                              <p:pRg st="2" end="2"/>
                                            </p:txEl>
                                          </p:spTgt>
                                        </p:tgtEl>
                                        <p:attrNameLst>
                                          <p:attrName>style.visibility</p:attrName>
                                        </p:attrNameLst>
                                      </p:cBhvr>
                                      <p:to>
                                        <p:strVal val="visible"/>
                                      </p:to>
                                    </p:set>
                                    <p:anim calcmode="lin" valueType="num">
                                      <p:cBhvr>
                                        <p:cTn id="7" dur="500" fill="hold"/>
                                        <p:tgtEl>
                                          <p:spTgt spid="241">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2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241">
                                            <p:txEl>
                                              <p:pRg st="3" end="3"/>
                                            </p:txEl>
                                          </p:spTgt>
                                        </p:tgtEl>
                                        <p:attrNameLst>
                                          <p:attrName>style.visibility</p:attrName>
                                        </p:attrNameLst>
                                      </p:cBhvr>
                                      <p:to>
                                        <p:strVal val="visible"/>
                                      </p:to>
                                    </p:set>
                                    <p:anim calcmode="lin" valueType="num">
                                      <p:cBhvr>
                                        <p:cTn id="13" dur="500" fill="hold"/>
                                        <p:tgtEl>
                                          <p:spTgt spid="241">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241">
                                            <p:txEl>
                                              <p:pRg st="3" end="3"/>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iterate>
                                    <p:tmAbs val="0"/>
                                  </p:iterate>
                                  <p:childTnLst>
                                    <p:set>
                                      <p:cBhvr>
                                        <p:cTn id="17" fill="hold"/>
                                        <p:tgtEl>
                                          <p:spTgt spid="241">
                                            <p:txEl>
                                              <p:pRg st="4" end="4"/>
                                            </p:txEl>
                                          </p:spTgt>
                                        </p:tgtEl>
                                        <p:attrNameLst>
                                          <p:attrName>style.visibility</p:attrName>
                                        </p:attrNameLst>
                                      </p:cBhvr>
                                      <p:to>
                                        <p:strVal val="visible"/>
                                      </p:to>
                                    </p:set>
                                    <p:anim calcmode="lin" valueType="num">
                                      <p:cBhvr>
                                        <p:cTn id="18" dur="500" fill="hold"/>
                                        <p:tgtEl>
                                          <p:spTgt spid="241">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24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p:nvPr>
        </p:nvSpPr>
        <p:spPr>
          <a:prstGeom prst="rect">
            <a:avLst/>
          </a:prstGeom>
        </p:spPr>
        <p:txBody>
          <a:bodyPr/>
          <a:lstStyle/>
          <a:p>
            <a:r>
              <a:t>Continue..</a:t>
            </a:r>
          </a:p>
        </p:txBody>
      </p:sp>
      <p:sp>
        <p:nvSpPr>
          <p:cNvPr id="247" name="Shape 247"/>
          <p:cNvSpPr/>
          <p:nvPr/>
        </p:nvSpPr>
        <p:spPr>
          <a:xfrm>
            <a:off x="0" y="1728591"/>
            <a:ext cx="9144000" cy="4638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buFont typeface="Wingdings"/>
              <a:buChar char="➢"/>
              <a:defRPr sz="2400"/>
            </a:pPr>
            <a:r>
              <a:t> </a:t>
            </a:r>
            <a:r>
              <a:rPr sz="3200" b="1"/>
              <a:t>Pregnant women  </a:t>
            </a:r>
            <a:endParaRPr b="1"/>
          </a:p>
          <a:p>
            <a:pPr>
              <a:buSzPct val="100000"/>
              <a:buFont typeface="Arial"/>
              <a:buChar char="•"/>
              <a:defRPr sz="2400">
                <a:solidFill>
                  <a:srgbClr val="0070C0"/>
                </a:solidFill>
              </a:defRPr>
            </a:pPr>
            <a:endParaRPr b="1"/>
          </a:p>
          <a:p>
            <a:pPr>
              <a:buSzPct val="100000"/>
              <a:buFont typeface="Arial"/>
              <a:buChar char="•"/>
              <a:defRPr sz="2400">
                <a:solidFill>
                  <a:srgbClr val="0070C0"/>
                </a:solidFill>
              </a:defRPr>
            </a:pPr>
            <a:r>
              <a:t>Miscarriage</a:t>
            </a:r>
          </a:p>
          <a:p>
            <a:pPr>
              <a:buSzPct val="100000"/>
              <a:buFont typeface="Arial"/>
              <a:buChar char="•"/>
              <a:defRPr sz="2400">
                <a:solidFill>
                  <a:srgbClr val="0070C0"/>
                </a:solidFill>
              </a:defRPr>
            </a:pPr>
            <a:endParaRPr/>
          </a:p>
          <a:p>
            <a:pPr marL="457200" lvl="1" indent="0">
              <a:buSzPct val="100000"/>
              <a:buFont typeface="Arial"/>
              <a:buChar char="•"/>
              <a:defRPr sz="2400">
                <a:solidFill>
                  <a:srgbClr val="0070C0"/>
                </a:solidFill>
              </a:defRPr>
            </a:pPr>
            <a:r>
              <a:t> Premature birth</a:t>
            </a:r>
          </a:p>
          <a:p>
            <a:pPr>
              <a:buSzPct val="100000"/>
              <a:buFont typeface="Arial"/>
              <a:buChar char="•"/>
              <a:defRPr sz="2400">
                <a:solidFill>
                  <a:srgbClr val="0070C0"/>
                </a:solidFill>
              </a:defRPr>
            </a:pPr>
            <a:endParaRPr/>
          </a:p>
          <a:p>
            <a:pPr marL="914400" lvl="2" indent="0">
              <a:buSzPct val="100000"/>
              <a:buFont typeface="Arial"/>
              <a:buChar char="•"/>
              <a:defRPr sz="2400">
                <a:solidFill>
                  <a:srgbClr val="0070C0"/>
                </a:solidFill>
              </a:defRPr>
            </a:pPr>
            <a:r>
              <a:t> Lower birth weight than expected</a:t>
            </a:r>
          </a:p>
          <a:p>
            <a:pPr>
              <a:defRPr sz="2400">
                <a:solidFill>
                  <a:srgbClr val="0070C0"/>
                </a:solidFill>
              </a:defRPr>
            </a:pPr>
            <a:r>
              <a:t> </a:t>
            </a:r>
          </a:p>
          <a:p>
            <a:pPr marL="1371600" lvl="3" indent="0">
              <a:buSzPct val="100000"/>
              <a:buFont typeface="Arial"/>
              <a:buChar char="•"/>
              <a:defRPr sz="2400">
                <a:solidFill>
                  <a:srgbClr val="0070C0"/>
                </a:solidFill>
              </a:defRPr>
            </a:pPr>
            <a:r>
              <a:t>Sudden infant death syndrome </a:t>
            </a:r>
          </a:p>
          <a:p>
            <a:pPr>
              <a:buSzPct val="100000"/>
              <a:buFont typeface="Arial"/>
              <a:buChar char="•"/>
              <a:defRPr sz="2400">
                <a:solidFill>
                  <a:srgbClr val="0070C0"/>
                </a:solidFill>
              </a:defRPr>
            </a:pPr>
            <a:endParaRPr/>
          </a:p>
          <a:p>
            <a:pPr marL="1828800" lvl="4" indent="0">
              <a:buSzPct val="100000"/>
              <a:buFont typeface="Arial"/>
              <a:buChar char="•"/>
              <a:defRPr sz="2400">
                <a:solidFill>
                  <a:srgbClr val="0070C0"/>
                </a:solidFill>
              </a:defRPr>
            </a:pPr>
            <a:r>
              <a:t>congenital anomalies</a:t>
            </a:r>
          </a:p>
          <a:p>
            <a:pPr marL="2286000" lvl="5" indent="0">
              <a:buSzPct val="100000"/>
              <a:buFont typeface="Arial"/>
              <a:buChar char="•"/>
              <a:defRPr sz="2400">
                <a:solidFill>
                  <a:srgbClr val="0070C0"/>
                </a:solidFill>
              </a:defRPr>
            </a:pPr>
            <a:r>
              <a:t>Learning problems and attention-deficit/hyperactivity disorder</a:t>
            </a:r>
          </a:p>
        </p:txBody>
      </p:sp>
      <p:pic>
        <p:nvPicPr>
          <p:cNvPr id="248" name="image16.jpeg" descr="pregnancy-test-illustration-maternity-46717875.jpg"/>
          <p:cNvPicPr>
            <a:picLocks noChangeAspect="1"/>
          </p:cNvPicPr>
          <p:nvPr/>
        </p:nvPicPr>
        <p:blipFill>
          <a:blip r:embed="rId2">
            <a:extLst/>
          </a:blip>
          <a:stretch>
            <a:fillRect/>
          </a:stretch>
        </p:blipFill>
        <p:spPr>
          <a:xfrm>
            <a:off x="6250987" y="1551130"/>
            <a:ext cx="2893013" cy="2193756"/>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47">
                                            <p:bg/>
                                          </p:spTgt>
                                        </p:tgtEl>
                                        <p:attrNameLst>
                                          <p:attrName>style.visibility</p:attrName>
                                        </p:attrNameLst>
                                      </p:cBhvr>
                                      <p:to>
                                        <p:strVal val="visible"/>
                                      </p:to>
                                    </p:set>
                                    <p:animEffect transition="in" filter="dissolve">
                                      <p:cBhvr>
                                        <p:cTn id="7" dur="2000"/>
                                        <p:tgtEl>
                                          <p:spTgt spid="247">
                                            <p:bg/>
                                          </p:spTgt>
                                        </p:tgtEl>
                                      </p:cBhvr>
                                    </p:animEffect>
                                  </p:childTnLst>
                                </p:cTn>
                              </p:par>
                              <p:par>
                                <p:cTn id="8" presetID="9" presetClass="entr" presetSubtype="0" fill="hold" grpId="0" nodeType="withEffect">
                                  <p:stCondLst>
                                    <p:cond delay="0"/>
                                  </p:stCondLst>
                                  <p:iterate>
                                    <p:tmAbs val="0"/>
                                  </p:iterate>
                                  <p:childTnLst>
                                    <p:set>
                                      <p:cBhvr>
                                        <p:cTn id="9" fill="hold"/>
                                        <p:tgtEl>
                                          <p:spTgt spid="247">
                                            <p:txEl>
                                              <p:pRg st="0" end="0"/>
                                            </p:txEl>
                                          </p:spTgt>
                                        </p:tgtEl>
                                        <p:attrNameLst>
                                          <p:attrName>style.visibility</p:attrName>
                                        </p:attrNameLst>
                                      </p:cBhvr>
                                      <p:to>
                                        <p:strVal val="visible"/>
                                      </p:to>
                                    </p:set>
                                    <p:animEffect transition="in" filter="dissolve">
                                      <p:cBhvr>
                                        <p:cTn id="10" dur="2000"/>
                                        <p:tgtEl>
                                          <p:spTgt spid="247">
                                            <p:txEl>
                                              <p:pRg st="0" end="0"/>
                                            </p:txEl>
                                          </p:spTgt>
                                        </p:tgtEl>
                                      </p:cBhvr>
                                    </p:animEffect>
                                  </p:childTnLst>
                                </p:cTn>
                              </p:par>
                            </p:childTnLst>
                          </p:cTn>
                        </p:par>
                        <p:par>
                          <p:cTn id="11" fill="hold">
                            <p:stCondLst>
                              <p:cond delay="2000"/>
                            </p:stCondLst>
                            <p:childTnLst>
                              <p:par>
                                <p:cTn id="12" presetID="9" presetClass="entr" fill="hold" grpId="0" nodeType="afterEffect">
                                  <p:stCondLst>
                                    <p:cond delay="0"/>
                                  </p:stCondLst>
                                  <p:iterate>
                                    <p:tmAbs val="0"/>
                                  </p:iterate>
                                  <p:childTnLst>
                                    <p:set>
                                      <p:cBhvr>
                                        <p:cTn id="13" fill="hold"/>
                                        <p:tgtEl>
                                          <p:spTgt spid="247">
                                            <p:txEl>
                                              <p:pRg st="1" end="1"/>
                                            </p:txEl>
                                          </p:spTgt>
                                        </p:tgtEl>
                                        <p:attrNameLst>
                                          <p:attrName>style.visibility</p:attrName>
                                        </p:attrNameLst>
                                      </p:cBhvr>
                                      <p:to>
                                        <p:strVal val="visible"/>
                                      </p:to>
                                    </p:set>
                                    <p:animEffect transition="in" filter="dissolve">
                                      <p:cBhvr>
                                        <p:cTn id="14" dur="2000"/>
                                        <p:tgtEl>
                                          <p:spTgt spid="24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0" nodeType="clickEffect">
                                  <p:stCondLst>
                                    <p:cond delay="0"/>
                                  </p:stCondLst>
                                  <p:iterate>
                                    <p:tmAbs val="0"/>
                                  </p:iterate>
                                  <p:childTnLst>
                                    <p:set>
                                      <p:cBhvr>
                                        <p:cTn id="18" fill="hold"/>
                                        <p:tgtEl>
                                          <p:spTgt spid="247">
                                            <p:txEl>
                                              <p:pRg st="2" end="2"/>
                                            </p:txEl>
                                          </p:spTgt>
                                        </p:tgtEl>
                                        <p:attrNameLst>
                                          <p:attrName>style.visibility</p:attrName>
                                        </p:attrNameLst>
                                      </p:cBhvr>
                                      <p:to>
                                        <p:strVal val="visible"/>
                                      </p:to>
                                    </p:set>
                                    <p:animEffect transition="in" filter="dissolve">
                                      <p:cBhvr>
                                        <p:cTn id="19" dur="2000"/>
                                        <p:tgtEl>
                                          <p:spTgt spid="247">
                                            <p:txEl>
                                              <p:pRg st="2" end="2"/>
                                            </p:txEl>
                                          </p:spTgt>
                                        </p:tgtEl>
                                      </p:cBhvr>
                                    </p:animEffect>
                                  </p:childTnLst>
                                </p:cTn>
                              </p:par>
                            </p:childTnLst>
                          </p:cTn>
                        </p:par>
                        <p:par>
                          <p:cTn id="20" fill="hold">
                            <p:stCondLst>
                              <p:cond delay="2000"/>
                            </p:stCondLst>
                            <p:childTnLst>
                              <p:par>
                                <p:cTn id="21" presetID="9" presetClass="entr" fill="hold" grpId="0" nodeType="afterEffect">
                                  <p:stCondLst>
                                    <p:cond delay="0"/>
                                  </p:stCondLst>
                                  <p:iterate>
                                    <p:tmAbs val="0"/>
                                  </p:iterate>
                                  <p:childTnLst>
                                    <p:set>
                                      <p:cBhvr>
                                        <p:cTn id="22" fill="hold"/>
                                        <p:tgtEl>
                                          <p:spTgt spid="247">
                                            <p:txEl>
                                              <p:pRg st="3" end="3"/>
                                            </p:txEl>
                                          </p:spTgt>
                                        </p:tgtEl>
                                        <p:attrNameLst>
                                          <p:attrName>style.visibility</p:attrName>
                                        </p:attrNameLst>
                                      </p:cBhvr>
                                      <p:to>
                                        <p:strVal val="visible"/>
                                      </p:to>
                                    </p:set>
                                    <p:animEffect transition="in" filter="dissolve">
                                      <p:cBhvr>
                                        <p:cTn id="23" dur="2000"/>
                                        <p:tgtEl>
                                          <p:spTgt spid="247">
                                            <p:txEl>
                                              <p:pRg st="3" end="3"/>
                                            </p:txEl>
                                          </p:spTgt>
                                        </p:tgtEl>
                                      </p:cBhvr>
                                    </p:animEffect>
                                  </p:childTnLst>
                                </p:cTn>
                              </p:par>
                            </p:childTnLst>
                          </p:cTn>
                        </p:par>
                        <p:par>
                          <p:cTn id="24" fill="hold">
                            <p:stCondLst>
                              <p:cond delay="4000"/>
                            </p:stCondLst>
                            <p:childTnLst>
                              <p:par>
                                <p:cTn id="25" presetID="9" presetClass="entr" fill="hold" grpId="0" nodeType="afterEffect">
                                  <p:stCondLst>
                                    <p:cond delay="0"/>
                                  </p:stCondLst>
                                  <p:iterate>
                                    <p:tmAbs val="0"/>
                                  </p:iterate>
                                  <p:childTnLst>
                                    <p:set>
                                      <p:cBhvr>
                                        <p:cTn id="26" fill="hold"/>
                                        <p:tgtEl>
                                          <p:spTgt spid="247">
                                            <p:txEl>
                                              <p:pRg st="4" end="4"/>
                                            </p:txEl>
                                          </p:spTgt>
                                        </p:tgtEl>
                                        <p:attrNameLst>
                                          <p:attrName>style.visibility</p:attrName>
                                        </p:attrNameLst>
                                      </p:cBhvr>
                                      <p:to>
                                        <p:strVal val="visible"/>
                                      </p:to>
                                    </p:set>
                                    <p:animEffect transition="in" filter="dissolve">
                                      <p:cBhvr>
                                        <p:cTn id="27" dur="2000"/>
                                        <p:tgtEl>
                                          <p:spTgt spid="247">
                                            <p:txEl>
                                              <p:pRg st="4" end="4"/>
                                            </p:txEl>
                                          </p:spTgt>
                                        </p:tgtEl>
                                      </p:cBhvr>
                                    </p:animEffect>
                                  </p:childTnLst>
                                </p:cTn>
                              </p:par>
                            </p:childTnLst>
                          </p:cTn>
                        </p:par>
                        <p:par>
                          <p:cTn id="28" fill="hold">
                            <p:stCondLst>
                              <p:cond delay="6000"/>
                            </p:stCondLst>
                            <p:childTnLst>
                              <p:par>
                                <p:cTn id="29" presetID="9" presetClass="entr" fill="hold" grpId="0" nodeType="afterEffect">
                                  <p:stCondLst>
                                    <p:cond delay="0"/>
                                  </p:stCondLst>
                                  <p:iterate>
                                    <p:tmAbs val="0"/>
                                  </p:iterate>
                                  <p:childTnLst>
                                    <p:set>
                                      <p:cBhvr>
                                        <p:cTn id="30" fill="hold"/>
                                        <p:tgtEl>
                                          <p:spTgt spid="247">
                                            <p:txEl>
                                              <p:pRg st="5" end="5"/>
                                            </p:txEl>
                                          </p:spTgt>
                                        </p:tgtEl>
                                        <p:attrNameLst>
                                          <p:attrName>style.visibility</p:attrName>
                                        </p:attrNameLst>
                                      </p:cBhvr>
                                      <p:to>
                                        <p:strVal val="visible"/>
                                      </p:to>
                                    </p:set>
                                    <p:animEffect transition="in" filter="dissolve">
                                      <p:cBhvr>
                                        <p:cTn id="31" dur="2000"/>
                                        <p:tgtEl>
                                          <p:spTgt spid="247">
                                            <p:txEl>
                                              <p:pRg st="5" end="5"/>
                                            </p:txEl>
                                          </p:spTgt>
                                        </p:tgtEl>
                                      </p:cBhvr>
                                    </p:animEffect>
                                  </p:childTnLst>
                                </p:cTn>
                              </p:par>
                            </p:childTnLst>
                          </p:cTn>
                        </p:par>
                        <p:par>
                          <p:cTn id="32" fill="hold">
                            <p:stCondLst>
                              <p:cond delay="8000"/>
                            </p:stCondLst>
                            <p:childTnLst>
                              <p:par>
                                <p:cTn id="33" presetID="9" presetClass="entr" fill="hold" grpId="0" nodeType="afterEffect">
                                  <p:stCondLst>
                                    <p:cond delay="0"/>
                                  </p:stCondLst>
                                  <p:iterate>
                                    <p:tmAbs val="0"/>
                                  </p:iterate>
                                  <p:childTnLst>
                                    <p:set>
                                      <p:cBhvr>
                                        <p:cTn id="34" fill="hold"/>
                                        <p:tgtEl>
                                          <p:spTgt spid="247">
                                            <p:txEl>
                                              <p:pRg st="6" end="6"/>
                                            </p:txEl>
                                          </p:spTgt>
                                        </p:tgtEl>
                                        <p:attrNameLst>
                                          <p:attrName>style.visibility</p:attrName>
                                        </p:attrNameLst>
                                      </p:cBhvr>
                                      <p:to>
                                        <p:strVal val="visible"/>
                                      </p:to>
                                    </p:set>
                                    <p:animEffect transition="in" filter="dissolve">
                                      <p:cBhvr>
                                        <p:cTn id="35" dur="2000"/>
                                        <p:tgtEl>
                                          <p:spTgt spid="24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0" nodeType="clickEffect">
                                  <p:stCondLst>
                                    <p:cond delay="0"/>
                                  </p:stCondLst>
                                  <p:iterate>
                                    <p:tmAbs val="0"/>
                                  </p:iterate>
                                  <p:childTnLst>
                                    <p:set>
                                      <p:cBhvr>
                                        <p:cTn id="39" fill="hold"/>
                                        <p:tgtEl>
                                          <p:spTgt spid="247">
                                            <p:txEl>
                                              <p:pRg st="7" end="7"/>
                                            </p:txEl>
                                          </p:spTgt>
                                        </p:tgtEl>
                                        <p:attrNameLst>
                                          <p:attrName>style.visibility</p:attrName>
                                        </p:attrNameLst>
                                      </p:cBhvr>
                                      <p:to>
                                        <p:strVal val="visible"/>
                                      </p:to>
                                    </p:set>
                                    <p:animEffect transition="in" filter="dissolve">
                                      <p:cBhvr>
                                        <p:cTn id="40" dur="2000"/>
                                        <p:tgtEl>
                                          <p:spTgt spid="247">
                                            <p:txEl>
                                              <p:pRg st="7" end="7"/>
                                            </p:txEl>
                                          </p:spTgt>
                                        </p:tgtEl>
                                      </p:cBhvr>
                                    </p:animEffect>
                                  </p:childTnLst>
                                </p:cTn>
                              </p:par>
                            </p:childTnLst>
                          </p:cTn>
                        </p:par>
                        <p:par>
                          <p:cTn id="41" fill="hold">
                            <p:stCondLst>
                              <p:cond delay="2000"/>
                            </p:stCondLst>
                            <p:childTnLst>
                              <p:par>
                                <p:cTn id="42" presetID="9" presetClass="entr" fill="hold" grpId="0" nodeType="afterEffect">
                                  <p:stCondLst>
                                    <p:cond delay="0"/>
                                  </p:stCondLst>
                                  <p:iterate>
                                    <p:tmAbs val="0"/>
                                  </p:iterate>
                                  <p:childTnLst>
                                    <p:set>
                                      <p:cBhvr>
                                        <p:cTn id="43" fill="hold"/>
                                        <p:tgtEl>
                                          <p:spTgt spid="247">
                                            <p:txEl>
                                              <p:pRg st="8" end="8"/>
                                            </p:txEl>
                                          </p:spTgt>
                                        </p:tgtEl>
                                        <p:attrNameLst>
                                          <p:attrName>style.visibility</p:attrName>
                                        </p:attrNameLst>
                                      </p:cBhvr>
                                      <p:to>
                                        <p:strVal val="visible"/>
                                      </p:to>
                                    </p:set>
                                    <p:animEffect transition="in" filter="dissolve">
                                      <p:cBhvr>
                                        <p:cTn id="44" dur="2000"/>
                                        <p:tgtEl>
                                          <p:spTgt spid="247">
                                            <p:txEl>
                                              <p:pRg st="8" end="8"/>
                                            </p:txEl>
                                          </p:spTgt>
                                        </p:tgtEl>
                                      </p:cBhvr>
                                    </p:animEffect>
                                  </p:childTnLst>
                                </p:cTn>
                              </p:par>
                            </p:childTnLst>
                          </p:cTn>
                        </p:par>
                        <p:par>
                          <p:cTn id="45" fill="hold">
                            <p:stCondLst>
                              <p:cond delay="4000"/>
                            </p:stCondLst>
                            <p:childTnLst>
                              <p:par>
                                <p:cTn id="46" presetID="9" presetClass="entr" fill="hold" grpId="0" nodeType="afterEffect">
                                  <p:stCondLst>
                                    <p:cond delay="0"/>
                                  </p:stCondLst>
                                  <p:iterate>
                                    <p:tmAbs val="0"/>
                                  </p:iterate>
                                  <p:childTnLst>
                                    <p:set>
                                      <p:cBhvr>
                                        <p:cTn id="47" fill="hold"/>
                                        <p:tgtEl>
                                          <p:spTgt spid="247">
                                            <p:txEl>
                                              <p:pRg st="9" end="9"/>
                                            </p:txEl>
                                          </p:spTgt>
                                        </p:tgtEl>
                                        <p:attrNameLst>
                                          <p:attrName>style.visibility</p:attrName>
                                        </p:attrNameLst>
                                      </p:cBhvr>
                                      <p:to>
                                        <p:strVal val="visible"/>
                                      </p:to>
                                    </p:set>
                                    <p:animEffect transition="in" filter="dissolve">
                                      <p:cBhvr>
                                        <p:cTn id="48" dur="2000"/>
                                        <p:tgtEl>
                                          <p:spTgt spid="247">
                                            <p:txEl>
                                              <p:pRg st="9" end="9"/>
                                            </p:txEl>
                                          </p:spTgt>
                                        </p:tgtEl>
                                      </p:cBhvr>
                                    </p:animEffect>
                                  </p:childTnLst>
                                </p:cTn>
                              </p:par>
                            </p:childTnLst>
                          </p:cTn>
                        </p:par>
                        <p:par>
                          <p:cTn id="49" fill="hold">
                            <p:stCondLst>
                              <p:cond delay="6000"/>
                            </p:stCondLst>
                            <p:childTnLst>
                              <p:par>
                                <p:cTn id="50" presetID="9" presetClass="entr" fill="hold" grpId="0" nodeType="afterEffect">
                                  <p:stCondLst>
                                    <p:cond delay="0"/>
                                  </p:stCondLst>
                                  <p:iterate>
                                    <p:tmAbs val="0"/>
                                  </p:iterate>
                                  <p:childTnLst>
                                    <p:set>
                                      <p:cBhvr>
                                        <p:cTn id="51" fill="hold"/>
                                        <p:tgtEl>
                                          <p:spTgt spid="247">
                                            <p:txEl>
                                              <p:pRg st="10" end="10"/>
                                            </p:txEl>
                                          </p:spTgt>
                                        </p:tgtEl>
                                        <p:attrNameLst>
                                          <p:attrName>style.visibility</p:attrName>
                                        </p:attrNameLst>
                                      </p:cBhvr>
                                      <p:to>
                                        <p:strVal val="visible"/>
                                      </p:to>
                                    </p:set>
                                    <p:animEffect transition="in" filter="dissolve">
                                      <p:cBhvr>
                                        <p:cTn id="52" dur="2000"/>
                                        <p:tgtEl>
                                          <p:spTgt spid="247">
                                            <p:txEl>
                                              <p:pRg st="10" end="10"/>
                                            </p:txEl>
                                          </p:spTgt>
                                        </p:tgtEl>
                                      </p:cBhvr>
                                    </p:animEffect>
                                  </p:childTnLst>
                                </p:cTn>
                              </p:par>
                            </p:childTnLst>
                          </p:cTn>
                        </p:par>
                        <p:par>
                          <p:cTn id="53" fill="hold">
                            <p:stCondLst>
                              <p:cond delay="8000"/>
                            </p:stCondLst>
                            <p:childTnLst>
                              <p:par>
                                <p:cTn id="54" presetID="9" presetClass="entr" fill="hold" grpId="0" nodeType="afterEffect">
                                  <p:stCondLst>
                                    <p:cond delay="0"/>
                                  </p:stCondLst>
                                  <p:iterate>
                                    <p:tmAbs val="0"/>
                                  </p:iterate>
                                  <p:childTnLst>
                                    <p:set>
                                      <p:cBhvr>
                                        <p:cTn id="55" fill="hold"/>
                                        <p:tgtEl>
                                          <p:spTgt spid="247">
                                            <p:txEl>
                                              <p:pRg st="11" end="11"/>
                                            </p:txEl>
                                          </p:spTgt>
                                        </p:tgtEl>
                                        <p:attrNameLst>
                                          <p:attrName>style.visibility</p:attrName>
                                        </p:attrNameLst>
                                      </p:cBhvr>
                                      <p:to>
                                        <p:strVal val="visible"/>
                                      </p:to>
                                    </p:set>
                                    <p:animEffect transition="in" filter="dissolve">
                                      <p:cBhvr>
                                        <p:cTn id="56" dur="2000"/>
                                        <p:tgtEl>
                                          <p:spTgt spid="2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prstGeom prst="rect">
            <a:avLst/>
          </a:prstGeom>
        </p:spPr>
        <p:txBody>
          <a:bodyPr/>
          <a:lstStyle/>
          <a:p>
            <a:r>
              <a:t>Continue..</a:t>
            </a:r>
          </a:p>
        </p:txBody>
      </p:sp>
      <p:sp>
        <p:nvSpPr>
          <p:cNvPr id="254" name="Shape 254"/>
          <p:cNvSpPr>
            <a:spLocks noGrp="1"/>
          </p:cNvSpPr>
          <p:nvPr>
            <p:ph idx="1"/>
          </p:nvPr>
        </p:nvSpPr>
        <p:spPr>
          <a:prstGeom prst="rect">
            <a:avLst/>
          </a:prstGeom>
        </p:spPr>
        <p:txBody>
          <a:bodyPr/>
          <a:lstStyle/>
          <a:p>
            <a:pPr algn="l">
              <a:lnSpc>
                <a:spcPct val="90000"/>
              </a:lnSpc>
              <a:buChar char="➢"/>
              <a:defRPr sz="2800" b="1">
                <a:solidFill>
                  <a:srgbClr val="0070C0"/>
                </a:solidFill>
              </a:defRPr>
            </a:pPr>
            <a:r>
              <a:t>Kids </a:t>
            </a:r>
            <a:r>
              <a:rPr>
                <a:solidFill>
                  <a:srgbClr val="000000"/>
                </a:solidFill>
              </a:rPr>
              <a:t>bodies are still growing and they breathe at a </a:t>
            </a:r>
            <a:r>
              <a:t>faster rate than adults.</a:t>
            </a:r>
          </a:p>
          <a:p>
            <a:pPr algn="l">
              <a:lnSpc>
                <a:spcPct val="90000"/>
              </a:lnSpc>
            </a:pPr>
            <a:endParaRPr/>
          </a:p>
          <a:p>
            <a:pPr algn="l">
              <a:lnSpc>
                <a:spcPct val="90000"/>
              </a:lnSpc>
              <a:buChar char="➢"/>
              <a:defRPr sz="2800" b="1">
                <a:solidFill>
                  <a:srgbClr val="0070C0"/>
                </a:solidFill>
              </a:defRPr>
            </a:pPr>
            <a:r>
              <a:t>Conditions have been linked to secondhand smoke exposure in children:</a:t>
            </a:r>
          </a:p>
          <a:p>
            <a:pPr algn="l">
              <a:lnSpc>
                <a:spcPct val="90000"/>
              </a:lnSpc>
              <a:buSzTx/>
              <a:buNone/>
            </a:pPr>
            <a:r>
              <a:t>- Ear infections</a:t>
            </a:r>
          </a:p>
          <a:p>
            <a:pPr algn="l">
              <a:lnSpc>
                <a:spcPct val="90000"/>
              </a:lnSpc>
              <a:buSzTx/>
              <a:buNone/>
            </a:pPr>
            <a:r>
              <a:t>- Coughs and colds</a:t>
            </a:r>
          </a:p>
          <a:p>
            <a:pPr algn="l">
              <a:lnSpc>
                <a:spcPct val="90000"/>
              </a:lnSpc>
              <a:buSzTx/>
              <a:buNone/>
            </a:pPr>
            <a:r>
              <a:t>- Respiratory problems </a:t>
            </a:r>
          </a:p>
          <a:p>
            <a:pPr algn="l">
              <a:lnSpc>
                <a:spcPct val="90000"/>
              </a:lnSpc>
              <a:buSzTx/>
              <a:buNone/>
            </a:pPr>
            <a:r>
              <a:t>- Tooth decay</a:t>
            </a:r>
          </a:p>
        </p:txBody>
      </p:sp>
      <p:pic>
        <p:nvPicPr>
          <p:cNvPr id="255" name="image17.jpg" descr="1439291618-health-10.jpg"/>
          <p:cNvPicPr>
            <a:picLocks noChangeAspect="1"/>
          </p:cNvPicPr>
          <p:nvPr/>
        </p:nvPicPr>
        <p:blipFill>
          <a:blip r:embed="rId2">
            <a:extLst/>
          </a:blip>
          <a:stretch>
            <a:fillRect/>
          </a:stretch>
        </p:blipFill>
        <p:spPr>
          <a:xfrm>
            <a:off x="5899758" y="4738434"/>
            <a:ext cx="3244243" cy="2558502"/>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54">
                                            <p:bg/>
                                          </p:spTgt>
                                        </p:tgtEl>
                                        <p:attrNameLst>
                                          <p:attrName>style.visibility</p:attrName>
                                        </p:attrNameLst>
                                      </p:cBhvr>
                                      <p:to>
                                        <p:strVal val="visible"/>
                                      </p:to>
                                    </p:set>
                                    <p:animEffect transition="in" filter="dissolve">
                                      <p:cBhvr>
                                        <p:cTn id="7" dur="2000"/>
                                        <p:tgtEl>
                                          <p:spTgt spid="254">
                                            <p:bg/>
                                          </p:spTgt>
                                        </p:tgtEl>
                                      </p:cBhvr>
                                    </p:animEffect>
                                  </p:childTnLst>
                                </p:cTn>
                              </p:par>
                              <p:par>
                                <p:cTn id="8" presetID="9" presetClass="entr" presetSubtype="0" fill="hold" grpId="0" nodeType="withEffect">
                                  <p:stCondLst>
                                    <p:cond delay="0"/>
                                  </p:stCondLst>
                                  <p:iterate>
                                    <p:tmAbs val="0"/>
                                  </p:iterate>
                                  <p:childTnLst>
                                    <p:set>
                                      <p:cBhvr>
                                        <p:cTn id="9" fill="hold"/>
                                        <p:tgtEl>
                                          <p:spTgt spid="254">
                                            <p:txEl>
                                              <p:pRg st="0" end="0"/>
                                            </p:txEl>
                                          </p:spTgt>
                                        </p:tgtEl>
                                        <p:attrNameLst>
                                          <p:attrName>style.visibility</p:attrName>
                                        </p:attrNameLst>
                                      </p:cBhvr>
                                      <p:to>
                                        <p:strVal val="visible"/>
                                      </p:to>
                                    </p:set>
                                    <p:animEffect transition="in" filter="dissolve">
                                      <p:cBhvr>
                                        <p:cTn id="10" dur="2000"/>
                                        <p:tgtEl>
                                          <p:spTgt spid="254">
                                            <p:txEl>
                                              <p:pRg st="0" end="0"/>
                                            </p:txEl>
                                          </p:spTgt>
                                        </p:tgtEl>
                                      </p:cBhvr>
                                    </p:animEffect>
                                  </p:childTnLst>
                                </p:cTn>
                              </p:par>
                            </p:childTnLst>
                          </p:cTn>
                        </p:par>
                        <p:par>
                          <p:cTn id="11" fill="hold">
                            <p:stCondLst>
                              <p:cond delay="2000"/>
                            </p:stCondLst>
                            <p:childTnLst>
                              <p:par>
                                <p:cTn id="12" presetID="9" presetClass="entr" fill="hold" grpId="0" nodeType="afterEffect">
                                  <p:stCondLst>
                                    <p:cond delay="0"/>
                                  </p:stCondLst>
                                  <p:iterate>
                                    <p:tmAbs val="0"/>
                                  </p:iterate>
                                  <p:childTnLst>
                                    <p:set>
                                      <p:cBhvr>
                                        <p:cTn id="13" fill="hold"/>
                                        <p:tgtEl>
                                          <p:spTgt spid="254">
                                            <p:txEl>
                                              <p:pRg st="1" end="1"/>
                                            </p:txEl>
                                          </p:spTgt>
                                        </p:tgtEl>
                                        <p:attrNameLst>
                                          <p:attrName>style.visibility</p:attrName>
                                        </p:attrNameLst>
                                      </p:cBhvr>
                                      <p:to>
                                        <p:strVal val="visible"/>
                                      </p:to>
                                    </p:set>
                                    <p:animEffect transition="in" filter="dissolve">
                                      <p:cBhvr>
                                        <p:cTn id="14" dur="2000"/>
                                        <p:tgtEl>
                                          <p:spTgt spid="25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0" nodeType="clickEffect">
                                  <p:stCondLst>
                                    <p:cond delay="0"/>
                                  </p:stCondLst>
                                  <p:iterate>
                                    <p:tmAbs val="0"/>
                                  </p:iterate>
                                  <p:childTnLst>
                                    <p:set>
                                      <p:cBhvr>
                                        <p:cTn id="18" fill="hold"/>
                                        <p:tgtEl>
                                          <p:spTgt spid="254">
                                            <p:txEl>
                                              <p:pRg st="2" end="2"/>
                                            </p:txEl>
                                          </p:spTgt>
                                        </p:tgtEl>
                                        <p:attrNameLst>
                                          <p:attrName>style.visibility</p:attrName>
                                        </p:attrNameLst>
                                      </p:cBhvr>
                                      <p:to>
                                        <p:strVal val="visible"/>
                                      </p:to>
                                    </p:set>
                                    <p:animEffect transition="in" filter="dissolve">
                                      <p:cBhvr>
                                        <p:cTn id="19" dur="2000"/>
                                        <p:tgtEl>
                                          <p:spTgt spid="25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0" nodeType="clickEffect">
                                  <p:stCondLst>
                                    <p:cond delay="0"/>
                                  </p:stCondLst>
                                  <p:iterate>
                                    <p:tmAbs val="0"/>
                                  </p:iterate>
                                  <p:childTnLst>
                                    <p:set>
                                      <p:cBhvr>
                                        <p:cTn id="23" fill="hold"/>
                                        <p:tgtEl>
                                          <p:spTgt spid="254">
                                            <p:txEl>
                                              <p:pRg st="3" end="3"/>
                                            </p:txEl>
                                          </p:spTgt>
                                        </p:tgtEl>
                                        <p:attrNameLst>
                                          <p:attrName>style.visibility</p:attrName>
                                        </p:attrNameLst>
                                      </p:cBhvr>
                                      <p:to>
                                        <p:strVal val="visible"/>
                                      </p:to>
                                    </p:set>
                                    <p:animEffect transition="in" filter="dissolve">
                                      <p:cBhvr>
                                        <p:cTn id="24" dur="2000"/>
                                        <p:tgtEl>
                                          <p:spTgt spid="25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0" nodeType="clickEffect">
                                  <p:stCondLst>
                                    <p:cond delay="0"/>
                                  </p:stCondLst>
                                  <p:iterate>
                                    <p:tmAbs val="0"/>
                                  </p:iterate>
                                  <p:childTnLst>
                                    <p:set>
                                      <p:cBhvr>
                                        <p:cTn id="28" fill="hold"/>
                                        <p:tgtEl>
                                          <p:spTgt spid="254">
                                            <p:txEl>
                                              <p:pRg st="4" end="4"/>
                                            </p:txEl>
                                          </p:spTgt>
                                        </p:tgtEl>
                                        <p:attrNameLst>
                                          <p:attrName>style.visibility</p:attrName>
                                        </p:attrNameLst>
                                      </p:cBhvr>
                                      <p:to>
                                        <p:strVal val="visible"/>
                                      </p:to>
                                    </p:set>
                                    <p:animEffect transition="in" filter="dissolve">
                                      <p:cBhvr>
                                        <p:cTn id="29" dur="2000"/>
                                        <p:tgtEl>
                                          <p:spTgt spid="25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0" nodeType="clickEffect">
                                  <p:stCondLst>
                                    <p:cond delay="0"/>
                                  </p:stCondLst>
                                  <p:iterate>
                                    <p:tmAbs val="0"/>
                                  </p:iterate>
                                  <p:childTnLst>
                                    <p:set>
                                      <p:cBhvr>
                                        <p:cTn id="33" fill="hold"/>
                                        <p:tgtEl>
                                          <p:spTgt spid="254">
                                            <p:txEl>
                                              <p:pRg st="5" end="5"/>
                                            </p:txEl>
                                          </p:spTgt>
                                        </p:tgtEl>
                                        <p:attrNameLst>
                                          <p:attrName>style.visibility</p:attrName>
                                        </p:attrNameLst>
                                      </p:cBhvr>
                                      <p:to>
                                        <p:strVal val="visible"/>
                                      </p:to>
                                    </p:set>
                                    <p:animEffect transition="in" filter="dissolve">
                                      <p:cBhvr>
                                        <p:cTn id="34" dur="2000"/>
                                        <p:tgtEl>
                                          <p:spTgt spid="25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0" nodeType="clickEffect">
                                  <p:stCondLst>
                                    <p:cond delay="0"/>
                                  </p:stCondLst>
                                  <p:iterate>
                                    <p:tmAbs val="0"/>
                                  </p:iterate>
                                  <p:childTnLst>
                                    <p:set>
                                      <p:cBhvr>
                                        <p:cTn id="38" fill="hold"/>
                                        <p:tgtEl>
                                          <p:spTgt spid="254">
                                            <p:txEl>
                                              <p:pRg st="6" end="6"/>
                                            </p:txEl>
                                          </p:spTgt>
                                        </p:tgtEl>
                                        <p:attrNameLst>
                                          <p:attrName>style.visibility</p:attrName>
                                        </p:attrNameLst>
                                      </p:cBhvr>
                                      <p:to>
                                        <p:strVal val="visible"/>
                                      </p:to>
                                    </p:set>
                                    <p:animEffect transition="in" filter="dissolve">
                                      <p:cBhvr>
                                        <p:cTn id="39" dur="2000"/>
                                        <p:tgtEl>
                                          <p:spTgt spid="2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285007" y="308757"/>
            <a:ext cx="8153401" cy="990601"/>
          </a:xfrm>
          <a:prstGeom prst="rect">
            <a:avLst/>
          </a:prstGeom>
        </p:spPr>
        <p:txBody>
          <a:bodyPr/>
          <a:lstStyle>
            <a:lvl1pPr algn="ctr">
              <a:defRPr sz="6000"/>
            </a:lvl1pPr>
          </a:lstStyle>
          <a:p>
            <a:r>
              <a:t>Questions …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prstGeom prst="rect">
            <a:avLst/>
          </a:prstGeom>
        </p:spPr>
        <p:txBody>
          <a:bodyPr/>
          <a:lstStyle/>
          <a:p>
            <a:r>
              <a:t>objectives</a:t>
            </a:r>
          </a:p>
        </p:txBody>
      </p:sp>
      <p:sp>
        <p:nvSpPr>
          <p:cNvPr id="258" name="Shape 258"/>
          <p:cNvSpPr>
            <a:spLocks noGrp="1"/>
          </p:cNvSpPr>
          <p:nvPr>
            <p:ph idx="1"/>
          </p:nvPr>
        </p:nvSpPr>
        <p:spPr>
          <a:prstGeom prst="rect">
            <a:avLst/>
          </a:prstGeom>
        </p:spPr>
        <p:txBody>
          <a:bodyPr/>
          <a:lstStyle/>
          <a:p>
            <a:pPr algn="l">
              <a:lnSpc>
                <a:spcPct val="80000"/>
              </a:lnSpc>
              <a:defRPr sz="2400">
                <a:solidFill>
                  <a:srgbClr val="0070C0"/>
                </a:solidFill>
              </a:defRPr>
            </a:pPr>
            <a:r>
              <a:t>Epidemiology of smoking in Saudi Arabia</a:t>
            </a:r>
          </a:p>
          <a:p>
            <a:pPr algn="l">
              <a:lnSpc>
                <a:spcPct val="80000"/>
              </a:lnSpc>
              <a:defRPr sz="2400">
                <a:solidFill>
                  <a:srgbClr val="0070C0"/>
                </a:solidFill>
              </a:defRPr>
            </a:pPr>
            <a:r>
              <a:t>Risks of smoking (Morbidity and Mortality) </a:t>
            </a:r>
          </a:p>
          <a:p>
            <a:pPr algn="l">
              <a:lnSpc>
                <a:spcPct val="80000"/>
              </a:lnSpc>
              <a:defRPr sz="2400">
                <a:solidFill>
                  <a:srgbClr val="0070C0"/>
                </a:solidFill>
              </a:defRPr>
            </a:pPr>
            <a:r>
              <a:t>Effect of passive smoking in pregnancy and children. </a:t>
            </a:r>
          </a:p>
          <a:p>
            <a:pPr algn="l">
              <a:lnSpc>
                <a:spcPct val="80000"/>
              </a:lnSpc>
              <a:defRPr sz="2400">
                <a:solidFill>
                  <a:srgbClr val="C00000"/>
                </a:solidFill>
              </a:defRPr>
            </a:pPr>
            <a:r>
              <a:t>How are you going to help the smoker to quit </a:t>
            </a:r>
          </a:p>
          <a:p>
            <a:pPr algn="l">
              <a:lnSpc>
                <a:spcPct val="80000"/>
              </a:lnSpc>
              <a:buSzTx/>
              <a:buNone/>
              <a:defRPr sz="2400">
                <a:solidFill>
                  <a:srgbClr val="C00000"/>
                </a:solidFill>
              </a:defRPr>
            </a:pPr>
            <a:r>
              <a:t>And How to overcome withdrawal symptoms</a:t>
            </a:r>
          </a:p>
          <a:p>
            <a:pPr algn="l">
              <a:lnSpc>
                <a:spcPct val="80000"/>
              </a:lnSpc>
              <a:defRPr sz="2400">
                <a:solidFill>
                  <a:srgbClr val="0070C0"/>
                </a:solidFill>
              </a:defRPr>
            </a:pPr>
            <a:r>
              <a:t>Role of PHC physician “smoking cessation clinic’ </a:t>
            </a:r>
          </a:p>
          <a:p>
            <a:pPr algn="l">
              <a:lnSpc>
                <a:spcPct val="80000"/>
              </a:lnSpc>
              <a:defRPr sz="2400">
                <a:solidFill>
                  <a:srgbClr val="0070C0"/>
                </a:solidFill>
              </a:defRPr>
            </a:pPr>
            <a:r>
              <a:t>Update in pharmacological management, smoking cessation medication Nicotine preparations, Varniciline, Bupropion</a:t>
            </a:r>
          </a:p>
          <a:p>
            <a:pPr algn="l">
              <a:lnSpc>
                <a:spcPct val="80000"/>
              </a:lnSpc>
              <a:defRPr sz="2400">
                <a:solidFill>
                  <a:srgbClr val="0070C0"/>
                </a:solidFill>
              </a:defRPr>
            </a:pPr>
            <a:r>
              <a:t>Factors lead to substance abuse </a:t>
            </a:r>
          </a:p>
          <a:p>
            <a:pPr algn="l">
              <a:lnSpc>
                <a:spcPct val="80000"/>
              </a:lnSpc>
              <a:defRPr sz="2400">
                <a:solidFill>
                  <a:srgbClr val="0070C0"/>
                </a:solidFill>
              </a:defRPr>
            </a:pPr>
            <a:r>
              <a:t>Highlight on types of substance abuse</a:t>
            </a:r>
          </a:p>
          <a:p>
            <a:pPr algn="l">
              <a:lnSpc>
                <a:spcPct val="80000"/>
              </a:lnSpc>
              <a:defRPr sz="2400">
                <a:solidFill>
                  <a:srgbClr val="0070C0"/>
                </a:solidFill>
              </a:defRPr>
            </a:pPr>
            <a:r>
              <a:t>How to approach subjects with substance abuse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58"/>
                                        </p:tgtEl>
                                        <p:attrNameLst>
                                          <p:attrName>style.visibility</p:attrName>
                                        </p:attrNameLst>
                                      </p:cBhvr>
                                      <p:to>
                                        <p:strVal val="visible"/>
                                      </p:to>
                                    </p:set>
                                    <p:anim calcmode="lin" valueType="num">
                                      <p:cBhvr>
                                        <p:cTn id="7" dur="500" fill="hold"/>
                                        <p:tgtEl>
                                          <p:spTgt spid="258"/>
                                        </p:tgtEl>
                                        <p:attrNameLst>
                                          <p:attrName>ppt_x</p:attrName>
                                        </p:attrNameLst>
                                      </p:cBhvr>
                                      <p:tavLst>
                                        <p:tav tm="0">
                                          <p:val>
                                            <p:strVal val="#ppt_x"/>
                                          </p:val>
                                        </p:tav>
                                        <p:tav tm="100000">
                                          <p:val>
                                            <p:strVal val="#ppt_x"/>
                                          </p:val>
                                        </p:tav>
                                      </p:tavLst>
                                    </p:anim>
                                    <p:anim calcmode="lin" valueType="num">
                                      <p:cBhvr>
                                        <p:cTn id="8" dur="500" fill="hold"/>
                                        <p:tgtEl>
                                          <p:spTgt spid="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prstGeom prst="rect">
            <a:avLst/>
          </a:prstGeom>
        </p:spPr>
        <p:txBody>
          <a:bodyPr/>
          <a:lstStyle/>
          <a:p>
            <a:r>
              <a:t>Getting Ready To Quit </a:t>
            </a:r>
          </a:p>
        </p:txBody>
      </p:sp>
      <p:sp>
        <p:nvSpPr>
          <p:cNvPr id="265" name="Shape 265"/>
          <p:cNvSpPr/>
          <p:nvPr/>
        </p:nvSpPr>
        <p:spPr>
          <a:xfrm>
            <a:off x="0" y="1628383"/>
            <a:ext cx="9144000" cy="967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b="1"/>
            </a:pPr>
            <a:r>
              <a:t>Start your stop smoking plan with START</a:t>
            </a:r>
          </a:p>
          <a:p>
            <a:br/>
            <a:endParaRPr/>
          </a:p>
        </p:txBody>
      </p:sp>
      <p:sp>
        <p:nvSpPr>
          <p:cNvPr id="266" name="Shape 266"/>
          <p:cNvSpPr/>
          <p:nvPr/>
        </p:nvSpPr>
        <p:spPr>
          <a:xfrm>
            <a:off x="43147" y="2505547"/>
            <a:ext cx="3870544"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1"/>
            </a:pPr>
            <a:r>
              <a:t>S = </a:t>
            </a:r>
            <a:r>
              <a:rPr>
                <a:solidFill>
                  <a:srgbClr val="0070C0"/>
                </a:solidFill>
              </a:rPr>
              <a:t>Set a quit date. </a:t>
            </a:r>
          </a:p>
        </p:txBody>
      </p:sp>
      <p:sp>
        <p:nvSpPr>
          <p:cNvPr id="267" name="Shape 267"/>
          <p:cNvSpPr/>
          <p:nvPr/>
        </p:nvSpPr>
        <p:spPr>
          <a:xfrm>
            <a:off x="43148" y="3044526"/>
            <a:ext cx="895611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1"/>
            </a:pPr>
            <a:r>
              <a:t>T = </a:t>
            </a:r>
            <a:r>
              <a:rPr>
                <a:solidFill>
                  <a:srgbClr val="0070C0"/>
                </a:solidFill>
              </a:rPr>
              <a:t>Tell family, friends, and co-workers that you plan to quit.</a:t>
            </a:r>
          </a:p>
        </p:txBody>
      </p:sp>
      <p:sp>
        <p:nvSpPr>
          <p:cNvPr id="268" name="Shape 268"/>
          <p:cNvSpPr/>
          <p:nvPr/>
        </p:nvSpPr>
        <p:spPr>
          <a:xfrm>
            <a:off x="43147" y="3556338"/>
            <a:ext cx="7364597"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defTabSz="914400">
              <a:defRPr sz="2000" b="1"/>
            </a:pPr>
            <a:r>
              <a:t>A = </a:t>
            </a:r>
            <a:r>
              <a:rPr>
                <a:solidFill>
                  <a:srgbClr val="0070C0"/>
                </a:solidFill>
              </a:rPr>
              <a:t>Anticipate and plan for the challenges you'll face while quitting.</a:t>
            </a:r>
          </a:p>
        </p:txBody>
      </p:sp>
      <p:sp>
        <p:nvSpPr>
          <p:cNvPr id="269" name="Shape 269"/>
          <p:cNvSpPr/>
          <p:nvPr/>
        </p:nvSpPr>
        <p:spPr>
          <a:xfrm>
            <a:off x="43148" y="4144730"/>
            <a:ext cx="8812198"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defTabSz="914400">
              <a:defRPr sz="2000" b="1"/>
            </a:pPr>
            <a:r>
              <a:t>R = </a:t>
            </a:r>
            <a:r>
              <a:rPr>
                <a:solidFill>
                  <a:srgbClr val="0070C0"/>
                </a:solidFill>
              </a:rPr>
              <a:t>Remove cigarettes and other tobacco products from your home, car, and work.</a:t>
            </a:r>
          </a:p>
        </p:txBody>
      </p:sp>
      <p:sp>
        <p:nvSpPr>
          <p:cNvPr id="270" name="Shape 270"/>
          <p:cNvSpPr/>
          <p:nvPr/>
        </p:nvSpPr>
        <p:spPr>
          <a:xfrm>
            <a:off x="43147" y="4730322"/>
            <a:ext cx="5294150" cy="3708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defTabSz="914400">
              <a:defRPr sz="2000" b="1"/>
            </a:pPr>
            <a:r>
              <a:t>T = </a:t>
            </a:r>
            <a:r>
              <a:rPr>
                <a:solidFill>
                  <a:srgbClr val="0070C0"/>
                </a:solidFill>
              </a:rPr>
              <a:t>Talk to your doctor about getting help to quit.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66">
                                            <p:bg/>
                                          </p:spTgt>
                                        </p:tgtEl>
                                        <p:attrNameLst>
                                          <p:attrName>style.visibility</p:attrName>
                                        </p:attrNameLst>
                                      </p:cBhvr>
                                      <p:to>
                                        <p:strVal val="visible"/>
                                      </p:to>
                                    </p:set>
                                    <p:animEffect transition="in" filter="dissolve">
                                      <p:cBhvr>
                                        <p:cTn id="7" dur="2000"/>
                                        <p:tgtEl>
                                          <p:spTgt spid="266">
                                            <p:bg/>
                                          </p:spTgt>
                                        </p:tgtEl>
                                      </p:cBhvr>
                                    </p:animEffect>
                                  </p:childTnLst>
                                </p:cTn>
                              </p:par>
                              <p:par>
                                <p:cTn id="8" presetID="9" presetClass="entr" presetSubtype="0" fill="hold" grpId="0" nodeType="withEffect">
                                  <p:stCondLst>
                                    <p:cond delay="0"/>
                                  </p:stCondLst>
                                  <p:iterate>
                                    <p:tmAbs val="0"/>
                                  </p:iterate>
                                  <p:childTnLst>
                                    <p:set>
                                      <p:cBhvr>
                                        <p:cTn id="9" fill="hold"/>
                                        <p:tgtEl>
                                          <p:spTgt spid="266">
                                            <p:txEl>
                                              <p:pRg st="0" end="0"/>
                                            </p:txEl>
                                          </p:spTgt>
                                        </p:tgtEl>
                                        <p:attrNameLst>
                                          <p:attrName>style.visibility</p:attrName>
                                        </p:attrNameLst>
                                      </p:cBhvr>
                                      <p:to>
                                        <p:strVal val="visible"/>
                                      </p:to>
                                    </p:set>
                                    <p:animEffect transition="in" filter="dissolve">
                                      <p:cBhvr>
                                        <p:cTn id="10" dur="2000"/>
                                        <p:tgtEl>
                                          <p:spTgt spid="2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0" nodeType="clickEffect">
                                  <p:stCondLst>
                                    <p:cond delay="0"/>
                                  </p:stCondLst>
                                  <p:iterate>
                                    <p:tmAbs val="0"/>
                                  </p:iterate>
                                  <p:childTnLst>
                                    <p:set>
                                      <p:cBhvr>
                                        <p:cTn id="14" fill="hold"/>
                                        <p:tgtEl>
                                          <p:spTgt spid="267">
                                            <p:bg/>
                                          </p:spTgt>
                                        </p:tgtEl>
                                        <p:attrNameLst>
                                          <p:attrName>style.visibility</p:attrName>
                                        </p:attrNameLst>
                                      </p:cBhvr>
                                      <p:to>
                                        <p:strVal val="visible"/>
                                      </p:to>
                                    </p:set>
                                    <p:animEffect transition="in" filter="dissolve">
                                      <p:cBhvr>
                                        <p:cTn id="15" dur="2000"/>
                                        <p:tgtEl>
                                          <p:spTgt spid="267">
                                            <p:bg/>
                                          </p:spTgt>
                                        </p:tgtEl>
                                      </p:cBhvr>
                                    </p:animEffect>
                                  </p:childTnLst>
                                </p:cTn>
                              </p:par>
                              <p:par>
                                <p:cTn id="16" presetID="9" presetClass="entr" presetSubtype="0" fill="hold" grpId="0" nodeType="withEffect">
                                  <p:stCondLst>
                                    <p:cond delay="0"/>
                                  </p:stCondLst>
                                  <p:iterate>
                                    <p:tmAbs val="0"/>
                                  </p:iterate>
                                  <p:childTnLst>
                                    <p:set>
                                      <p:cBhvr>
                                        <p:cTn id="17" fill="hold"/>
                                        <p:tgtEl>
                                          <p:spTgt spid="267">
                                            <p:txEl>
                                              <p:pRg st="0" end="0"/>
                                            </p:txEl>
                                          </p:spTgt>
                                        </p:tgtEl>
                                        <p:attrNameLst>
                                          <p:attrName>style.visibility</p:attrName>
                                        </p:attrNameLst>
                                      </p:cBhvr>
                                      <p:to>
                                        <p:strVal val="visible"/>
                                      </p:to>
                                    </p:set>
                                    <p:animEffect transition="in" filter="dissolve">
                                      <p:cBhvr>
                                        <p:cTn id="18" dur="2000"/>
                                        <p:tgtEl>
                                          <p:spTgt spid="2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0" nodeType="clickEffect">
                                  <p:stCondLst>
                                    <p:cond delay="0"/>
                                  </p:stCondLst>
                                  <p:iterate>
                                    <p:tmAbs val="0"/>
                                  </p:iterate>
                                  <p:childTnLst>
                                    <p:set>
                                      <p:cBhvr>
                                        <p:cTn id="22" fill="hold"/>
                                        <p:tgtEl>
                                          <p:spTgt spid="268">
                                            <p:bg/>
                                          </p:spTgt>
                                        </p:tgtEl>
                                        <p:attrNameLst>
                                          <p:attrName>style.visibility</p:attrName>
                                        </p:attrNameLst>
                                      </p:cBhvr>
                                      <p:to>
                                        <p:strVal val="visible"/>
                                      </p:to>
                                    </p:set>
                                    <p:animEffect transition="in" filter="dissolve">
                                      <p:cBhvr>
                                        <p:cTn id="23" dur="2000"/>
                                        <p:tgtEl>
                                          <p:spTgt spid="268">
                                            <p:bg/>
                                          </p:spTgt>
                                        </p:tgtEl>
                                      </p:cBhvr>
                                    </p:animEffect>
                                  </p:childTnLst>
                                </p:cTn>
                              </p:par>
                              <p:par>
                                <p:cTn id="24" presetID="9" presetClass="entr" presetSubtype="0" fill="hold" grpId="0" nodeType="withEffect">
                                  <p:stCondLst>
                                    <p:cond delay="0"/>
                                  </p:stCondLst>
                                  <p:iterate>
                                    <p:tmAbs val="0"/>
                                  </p:iterate>
                                  <p:childTnLst>
                                    <p:set>
                                      <p:cBhvr>
                                        <p:cTn id="25" fill="hold"/>
                                        <p:tgtEl>
                                          <p:spTgt spid="268">
                                            <p:txEl>
                                              <p:pRg st="0" end="0"/>
                                            </p:txEl>
                                          </p:spTgt>
                                        </p:tgtEl>
                                        <p:attrNameLst>
                                          <p:attrName>style.visibility</p:attrName>
                                        </p:attrNameLst>
                                      </p:cBhvr>
                                      <p:to>
                                        <p:strVal val="visible"/>
                                      </p:to>
                                    </p:set>
                                    <p:animEffect transition="in" filter="dissolve">
                                      <p:cBhvr>
                                        <p:cTn id="26" dur="2000"/>
                                        <p:tgtEl>
                                          <p:spTgt spid="26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0" nodeType="clickEffect">
                                  <p:stCondLst>
                                    <p:cond delay="0"/>
                                  </p:stCondLst>
                                  <p:iterate>
                                    <p:tmAbs val="0"/>
                                  </p:iterate>
                                  <p:childTnLst>
                                    <p:set>
                                      <p:cBhvr>
                                        <p:cTn id="30" fill="hold"/>
                                        <p:tgtEl>
                                          <p:spTgt spid="269">
                                            <p:bg/>
                                          </p:spTgt>
                                        </p:tgtEl>
                                        <p:attrNameLst>
                                          <p:attrName>style.visibility</p:attrName>
                                        </p:attrNameLst>
                                      </p:cBhvr>
                                      <p:to>
                                        <p:strVal val="visible"/>
                                      </p:to>
                                    </p:set>
                                    <p:animEffect transition="in" filter="dissolve">
                                      <p:cBhvr>
                                        <p:cTn id="31" dur="2000"/>
                                        <p:tgtEl>
                                          <p:spTgt spid="269">
                                            <p:bg/>
                                          </p:spTgt>
                                        </p:tgtEl>
                                      </p:cBhvr>
                                    </p:animEffect>
                                  </p:childTnLst>
                                </p:cTn>
                              </p:par>
                              <p:par>
                                <p:cTn id="32" presetID="9" presetClass="entr" presetSubtype="0" fill="hold" grpId="0" nodeType="withEffect">
                                  <p:stCondLst>
                                    <p:cond delay="0"/>
                                  </p:stCondLst>
                                  <p:iterate>
                                    <p:tmAbs val="0"/>
                                  </p:iterate>
                                  <p:childTnLst>
                                    <p:set>
                                      <p:cBhvr>
                                        <p:cTn id="33" fill="hold"/>
                                        <p:tgtEl>
                                          <p:spTgt spid="269">
                                            <p:txEl>
                                              <p:pRg st="0" end="0"/>
                                            </p:txEl>
                                          </p:spTgt>
                                        </p:tgtEl>
                                        <p:attrNameLst>
                                          <p:attrName>style.visibility</p:attrName>
                                        </p:attrNameLst>
                                      </p:cBhvr>
                                      <p:to>
                                        <p:strVal val="visible"/>
                                      </p:to>
                                    </p:set>
                                    <p:animEffect transition="in" filter="dissolve">
                                      <p:cBhvr>
                                        <p:cTn id="34" dur="2000"/>
                                        <p:tgtEl>
                                          <p:spTgt spid="26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0" nodeType="clickEffect">
                                  <p:stCondLst>
                                    <p:cond delay="0"/>
                                  </p:stCondLst>
                                  <p:iterate>
                                    <p:tmAbs val="0"/>
                                  </p:iterate>
                                  <p:childTnLst>
                                    <p:set>
                                      <p:cBhvr>
                                        <p:cTn id="38" fill="hold"/>
                                        <p:tgtEl>
                                          <p:spTgt spid="270">
                                            <p:bg/>
                                          </p:spTgt>
                                        </p:tgtEl>
                                        <p:attrNameLst>
                                          <p:attrName>style.visibility</p:attrName>
                                        </p:attrNameLst>
                                      </p:cBhvr>
                                      <p:to>
                                        <p:strVal val="visible"/>
                                      </p:to>
                                    </p:set>
                                    <p:animEffect transition="in" filter="dissolve">
                                      <p:cBhvr>
                                        <p:cTn id="39" dur="2000"/>
                                        <p:tgtEl>
                                          <p:spTgt spid="270">
                                            <p:bg/>
                                          </p:spTgt>
                                        </p:tgtEl>
                                      </p:cBhvr>
                                    </p:animEffect>
                                  </p:childTnLst>
                                </p:cTn>
                              </p:par>
                              <p:par>
                                <p:cTn id="40" presetID="9" presetClass="entr" presetSubtype="0" fill="hold" grpId="0" nodeType="withEffect">
                                  <p:stCondLst>
                                    <p:cond delay="0"/>
                                  </p:stCondLst>
                                  <p:iterate>
                                    <p:tmAbs val="0"/>
                                  </p:iterate>
                                  <p:childTnLst>
                                    <p:set>
                                      <p:cBhvr>
                                        <p:cTn id="41" fill="hold"/>
                                        <p:tgtEl>
                                          <p:spTgt spid="270">
                                            <p:txEl>
                                              <p:pRg st="0" end="0"/>
                                            </p:txEl>
                                          </p:spTgt>
                                        </p:tgtEl>
                                        <p:attrNameLst>
                                          <p:attrName>style.visibility</p:attrName>
                                        </p:attrNameLst>
                                      </p:cBhvr>
                                      <p:to>
                                        <p:strVal val="visible"/>
                                      </p:to>
                                    </p:set>
                                    <p:animEffect transition="in" filter="dissolve">
                                      <p:cBhvr>
                                        <p:cTn id="42" dur="2000"/>
                                        <p:tgtEl>
                                          <p:spTgt spid="2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build="p" bldLvl="5" animBg="1" advAuto="0"/>
      <p:bldP spid="267" grpId="0" build="p" bldLvl="5" animBg="1" advAuto="0"/>
      <p:bldP spid="268" grpId="0" build="p" bldLvl="5" animBg="1" advAuto="0"/>
      <p:bldP spid="269" grpId="0" build="p" bldLvl="5" animBg="1" advAuto="0"/>
      <p:bldP spid="270" grpId="0"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p:nvPr/>
        </p:nvSpPr>
        <p:spPr>
          <a:xfrm>
            <a:off x="263046" y="329262"/>
            <a:ext cx="7290150" cy="1310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400"/>
            </a:lvl1pPr>
          </a:lstStyle>
          <a:p>
            <a:r>
              <a:t>Withdrawal Symptoms </a:t>
            </a:r>
          </a:p>
        </p:txBody>
      </p:sp>
      <p:sp>
        <p:nvSpPr>
          <p:cNvPr id="273" name="Shape 273"/>
          <p:cNvSpPr/>
          <p:nvPr/>
        </p:nvSpPr>
        <p:spPr>
          <a:xfrm>
            <a:off x="-1" y="1775812"/>
            <a:ext cx="9144001" cy="777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lvl1pPr>
          </a:lstStyle>
          <a:p>
            <a:r>
              <a:t>The symptoms of nicotine withdrawal can begin within 30 minutes of your last use of tobacco. </a:t>
            </a:r>
          </a:p>
        </p:txBody>
      </p:sp>
      <p:sp>
        <p:nvSpPr>
          <p:cNvPr id="274" name="Shape 274"/>
          <p:cNvSpPr/>
          <p:nvPr/>
        </p:nvSpPr>
        <p:spPr>
          <a:xfrm>
            <a:off x="0" y="3444657"/>
            <a:ext cx="4572000" cy="3520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buFont typeface="Arial"/>
              <a:buChar char="•"/>
              <a:defRPr sz="2400">
                <a:solidFill>
                  <a:srgbClr val="0070C0"/>
                </a:solidFill>
              </a:defRPr>
            </a:pPr>
            <a:r>
              <a:t>Cigarette cravings</a:t>
            </a:r>
          </a:p>
          <a:p>
            <a:pPr>
              <a:buSzPct val="100000"/>
              <a:buFont typeface="Arial"/>
              <a:buChar char="•"/>
              <a:defRPr sz="2400">
                <a:solidFill>
                  <a:srgbClr val="0070C0"/>
                </a:solidFill>
              </a:defRPr>
            </a:pPr>
            <a:r>
              <a:t>Irritability, frustration, or anger</a:t>
            </a:r>
          </a:p>
          <a:p>
            <a:pPr>
              <a:buSzPct val="100000"/>
              <a:buFont typeface="Arial"/>
              <a:buChar char="•"/>
              <a:defRPr sz="2400">
                <a:solidFill>
                  <a:srgbClr val="0070C0"/>
                </a:solidFill>
              </a:defRPr>
            </a:pPr>
            <a:r>
              <a:t>Anxiety or nervousness</a:t>
            </a:r>
          </a:p>
          <a:p>
            <a:pPr>
              <a:buSzPct val="100000"/>
              <a:buFont typeface="Arial"/>
              <a:buChar char="•"/>
              <a:defRPr sz="2400">
                <a:solidFill>
                  <a:srgbClr val="0070C0"/>
                </a:solidFill>
              </a:defRPr>
            </a:pPr>
            <a:r>
              <a:t>Difficulty concentrating</a:t>
            </a:r>
          </a:p>
          <a:p>
            <a:pPr>
              <a:buSzPct val="100000"/>
              <a:buFont typeface="Arial"/>
              <a:buChar char="•"/>
              <a:defRPr sz="2400">
                <a:solidFill>
                  <a:srgbClr val="0070C0"/>
                </a:solidFill>
              </a:defRPr>
            </a:pPr>
            <a:r>
              <a:t>Restlessness</a:t>
            </a:r>
          </a:p>
          <a:p>
            <a:pPr>
              <a:buSzPct val="100000"/>
              <a:buFont typeface="Arial"/>
              <a:buChar char="•"/>
              <a:defRPr sz="2400">
                <a:solidFill>
                  <a:srgbClr val="0070C0"/>
                </a:solidFill>
              </a:defRPr>
            </a:pPr>
            <a:r>
              <a:t>Increased appetite</a:t>
            </a:r>
          </a:p>
          <a:p>
            <a:pPr>
              <a:buSzPct val="100000"/>
              <a:buFont typeface="Arial"/>
              <a:buChar char="•"/>
              <a:defRPr sz="2400">
                <a:solidFill>
                  <a:srgbClr val="0070C0"/>
                </a:solidFill>
              </a:defRPr>
            </a:pPr>
            <a:r>
              <a:t>Headaches</a:t>
            </a:r>
          </a:p>
          <a:p>
            <a:pPr>
              <a:defRPr sz="2400"/>
            </a:pPr>
            <a:br/>
            <a:endParaRPr>
              <a:solidFill>
                <a:srgbClr val="0070C0"/>
              </a:solidFill>
            </a:endParaRPr>
          </a:p>
        </p:txBody>
      </p:sp>
      <p:sp>
        <p:nvSpPr>
          <p:cNvPr id="275" name="Shape 275"/>
          <p:cNvSpPr/>
          <p:nvPr/>
        </p:nvSpPr>
        <p:spPr>
          <a:xfrm>
            <a:off x="4572000" y="3441679"/>
            <a:ext cx="4572000" cy="317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buFont typeface="Arial"/>
              <a:buChar char="•"/>
              <a:defRPr sz="2400">
                <a:solidFill>
                  <a:srgbClr val="0070C0"/>
                </a:solidFill>
              </a:defRPr>
            </a:pPr>
            <a:r>
              <a:t>Insomnia</a:t>
            </a:r>
          </a:p>
          <a:p>
            <a:pPr>
              <a:buSzPct val="100000"/>
              <a:buFont typeface="Arial"/>
              <a:buChar char="•"/>
              <a:defRPr sz="2400">
                <a:solidFill>
                  <a:srgbClr val="0070C0"/>
                </a:solidFill>
              </a:defRPr>
            </a:pPr>
            <a:r>
              <a:t>Tremors</a:t>
            </a:r>
          </a:p>
          <a:p>
            <a:pPr>
              <a:buSzPct val="100000"/>
              <a:buFont typeface="Arial"/>
              <a:buChar char="•"/>
              <a:defRPr sz="2400">
                <a:solidFill>
                  <a:srgbClr val="0070C0"/>
                </a:solidFill>
              </a:defRPr>
            </a:pPr>
            <a:r>
              <a:t>Increased coughing</a:t>
            </a:r>
          </a:p>
          <a:p>
            <a:pPr>
              <a:buSzPct val="100000"/>
              <a:buFont typeface="Arial"/>
              <a:buChar char="•"/>
              <a:defRPr sz="2400">
                <a:solidFill>
                  <a:srgbClr val="0070C0"/>
                </a:solidFill>
              </a:defRPr>
            </a:pPr>
            <a:r>
              <a:t>Fatigue</a:t>
            </a:r>
          </a:p>
          <a:p>
            <a:pPr>
              <a:buSzPct val="100000"/>
              <a:buFont typeface="Arial"/>
              <a:buChar char="•"/>
              <a:defRPr sz="2400">
                <a:solidFill>
                  <a:srgbClr val="0070C0"/>
                </a:solidFill>
              </a:defRPr>
            </a:pPr>
            <a:r>
              <a:t>Constipation or upset stomach</a:t>
            </a:r>
          </a:p>
          <a:p>
            <a:pPr>
              <a:buSzPct val="100000"/>
              <a:buFont typeface="Arial"/>
              <a:buChar char="•"/>
              <a:defRPr sz="2400">
                <a:solidFill>
                  <a:srgbClr val="0070C0"/>
                </a:solidFill>
              </a:defRPr>
            </a:pPr>
            <a:r>
              <a:t>Depression</a:t>
            </a:r>
          </a:p>
          <a:p>
            <a:pPr>
              <a:buSzPct val="100000"/>
              <a:buFont typeface="Arial"/>
              <a:buChar char="•"/>
              <a:defRPr sz="2400">
                <a:solidFill>
                  <a:srgbClr val="0070C0"/>
                </a:solidFill>
              </a:defRPr>
            </a:pPr>
            <a:r>
              <a:t>Decreased heart rate</a:t>
            </a:r>
          </a:p>
          <a:p>
            <a:pPr>
              <a:defRPr sz="2400"/>
            </a:pPr>
            <a:br/>
            <a:endParaRPr/>
          </a:p>
        </p:txBody>
      </p:sp>
      <p:sp>
        <p:nvSpPr>
          <p:cNvPr id="276" name="Shape 276"/>
          <p:cNvSpPr/>
          <p:nvPr/>
        </p:nvSpPr>
        <p:spPr>
          <a:xfrm>
            <a:off x="-2" y="2744636"/>
            <a:ext cx="1834045" cy="485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1"/>
            </a:lvl1pPr>
          </a:lstStyle>
          <a:p>
            <a:r>
              <a:t>Symptoms :</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title"/>
          </p:nvPr>
        </p:nvSpPr>
        <p:spPr>
          <a:prstGeom prst="rect">
            <a:avLst/>
          </a:prstGeom>
        </p:spPr>
        <p:txBody>
          <a:bodyPr/>
          <a:lstStyle/>
          <a:p>
            <a:r>
              <a:t>Continue..</a:t>
            </a:r>
          </a:p>
        </p:txBody>
      </p:sp>
      <p:sp>
        <p:nvSpPr>
          <p:cNvPr id="282" name="Shape 282"/>
          <p:cNvSpPr>
            <a:spLocks noGrp="1"/>
          </p:cNvSpPr>
          <p:nvPr>
            <p:ph idx="1"/>
          </p:nvPr>
        </p:nvSpPr>
        <p:spPr>
          <a:prstGeom prst="rect">
            <a:avLst/>
          </a:prstGeom>
        </p:spPr>
        <p:txBody>
          <a:bodyPr/>
          <a:lstStyle/>
          <a:p>
            <a:pPr algn="l">
              <a:defRPr b="1">
                <a:solidFill>
                  <a:srgbClr val="0070C0"/>
                </a:solidFill>
              </a:defRPr>
            </a:pPr>
            <a:r>
              <a:t>Your Quit Date:</a:t>
            </a:r>
          </a:p>
          <a:p>
            <a:pPr marL="0" indent="114300" algn="l">
              <a:buSzTx/>
              <a:buNone/>
            </a:pPr>
            <a:r>
              <a:t>You could quit smoking today, but that wouldn’t give you time to prepare. </a:t>
            </a:r>
            <a:r>
              <a:rPr>
                <a:solidFill>
                  <a:srgbClr val="FF0000"/>
                </a:solidFill>
              </a:rPr>
              <a:t>Research shows that proper preparation will improve your chances of staying quit</a:t>
            </a:r>
            <a:r>
              <a:t>. Most people need at least </a:t>
            </a:r>
            <a:r>
              <a:rPr>
                <a:solidFill>
                  <a:srgbClr val="FF0000"/>
                </a:solidFill>
              </a:rPr>
              <a:t>a week </a:t>
            </a:r>
            <a:r>
              <a:t>to make all of their preparations, so select a quit date within the next two weeks.</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prstGeom prst="rect">
            <a:avLst/>
          </a:prstGeom>
        </p:spPr>
        <p:txBody>
          <a:bodyPr/>
          <a:lstStyle/>
          <a:p>
            <a:r>
              <a:t>Continue..</a:t>
            </a:r>
          </a:p>
        </p:txBody>
      </p:sp>
      <p:sp>
        <p:nvSpPr>
          <p:cNvPr id="285" name="Shape 285"/>
          <p:cNvSpPr>
            <a:spLocks noGrp="1"/>
          </p:cNvSpPr>
          <p:nvPr>
            <p:ph idx="1"/>
          </p:nvPr>
        </p:nvSpPr>
        <p:spPr>
          <a:xfrm>
            <a:off x="609600" y="1857375"/>
            <a:ext cx="6347714" cy="3880773"/>
          </a:xfrm>
          <a:prstGeom prst="rect">
            <a:avLst/>
          </a:prstGeom>
        </p:spPr>
        <p:txBody>
          <a:bodyPr vert="horz" lIns="91440" tIns="45720" rIns="91440" bIns="45720" rtlCol="0" anchor="t">
            <a:normAutofit fontScale="92500" lnSpcReduction="20000"/>
          </a:bodyPr>
          <a:lstStyle/>
          <a:p>
            <a:pPr algn="l">
              <a:lnSpc>
                <a:spcPct val="90000"/>
              </a:lnSpc>
              <a:buChar char="❖"/>
              <a:defRPr sz="2600" b="1" u="sng">
                <a:solidFill>
                  <a:srgbClr val="0070C0"/>
                </a:solidFill>
              </a:defRPr>
            </a:pPr>
            <a:r>
              <a:rPr dirty="0"/>
              <a:t>Change Your Environment:</a:t>
            </a:r>
          </a:p>
          <a:p>
            <a:pPr algn="l">
              <a:lnSpc>
                <a:spcPct val="90000"/>
              </a:lnSpc>
              <a:buSzTx/>
              <a:buNone/>
              <a:defRPr sz="2600"/>
            </a:pPr>
            <a:r>
              <a:rPr dirty="0"/>
              <a:t>Here are some things you can do to create a smoke-free environment</a:t>
            </a:r>
          </a:p>
          <a:p>
            <a:pPr algn="l">
              <a:lnSpc>
                <a:spcPct val="90000"/>
              </a:lnSpc>
              <a:buSzTx/>
              <a:buNone/>
              <a:defRPr sz="2600" b="1">
                <a:solidFill>
                  <a:srgbClr val="0070C0"/>
                </a:solidFill>
              </a:defRPr>
            </a:pPr>
            <a:endParaRPr/>
          </a:p>
          <a:p>
            <a:pPr algn="l">
              <a:lnSpc>
                <a:spcPct val="90000"/>
              </a:lnSpc>
              <a:buSzTx/>
              <a:buNone/>
              <a:defRPr sz="2600" b="1">
                <a:solidFill>
                  <a:srgbClr val="0070C0"/>
                </a:solidFill>
              </a:defRPr>
            </a:pPr>
            <a:r>
              <a:rPr dirty="0"/>
              <a:t>Physical change </a:t>
            </a:r>
            <a:r>
              <a:rPr b="0" dirty="0">
                <a:solidFill>
                  <a:srgbClr val="000000"/>
                </a:solidFill>
              </a:rPr>
              <a:t>The first step is to search your </a:t>
            </a:r>
          </a:p>
          <a:p>
            <a:pPr algn="l">
              <a:lnSpc>
                <a:spcPct val="90000"/>
              </a:lnSpc>
              <a:buSzTx/>
              <a:buNone/>
              <a:defRPr sz="2600"/>
            </a:pPr>
            <a:r>
              <a:rPr dirty="0"/>
              <a:t>home, office, and car for cigarettes, and throw out every one you find. </a:t>
            </a:r>
          </a:p>
          <a:p>
            <a:pPr algn="l">
              <a:lnSpc>
                <a:spcPct val="90000"/>
              </a:lnSpc>
              <a:buSzTx/>
              <a:buNone/>
              <a:defRPr sz="2600" b="1">
                <a:solidFill>
                  <a:srgbClr val="0070C0"/>
                </a:solidFill>
              </a:defRPr>
            </a:pPr>
            <a:endParaRPr/>
          </a:p>
          <a:p>
            <a:pPr algn="l">
              <a:lnSpc>
                <a:spcPct val="90000"/>
              </a:lnSpc>
              <a:buSzTx/>
              <a:buNone/>
              <a:defRPr sz="2600" b="1">
                <a:solidFill>
                  <a:srgbClr val="0070C0"/>
                </a:solidFill>
              </a:defRPr>
            </a:pPr>
            <a:r>
              <a:rPr dirty="0"/>
              <a:t>Social changes </a:t>
            </a:r>
            <a:r>
              <a:rPr b="0" dirty="0">
                <a:solidFill>
                  <a:srgbClr val="000000"/>
                </a:solidFill>
              </a:rPr>
              <a:t>. Many social situations trigger an urge to smoke. </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title"/>
          </p:nvPr>
        </p:nvSpPr>
        <p:spPr>
          <a:prstGeom prst="rect">
            <a:avLst/>
          </a:prstGeom>
        </p:spPr>
        <p:txBody>
          <a:bodyPr/>
          <a:lstStyle/>
          <a:p>
            <a:r>
              <a:t>Continue..</a:t>
            </a:r>
          </a:p>
        </p:txBody>
      </p:sp>
      <p:sp>
        <p:nvSpPr>
          <p:cNvPr id="291" name="Shape 291"/>
          <p:cNvSpPr>
            <a:spLocks noGrp="1"/>
          </p:cNvSpPr>
          <p:nvPr>
            <p:ph idx="1"/>
          </p:nvPr>
        </p:nvSpPr>
        <p:spPr>
          <a:prstGeom prst="rect">
            <a:avLst/>
          </a:prstGeom>
        </p:spPr>
        <p:txBody>
          <a:bodyPr/>
          <a:lstStyle/>
          <a:p>
            <a:pPr algn="l">
              <a:lnSpc>
                <a:spcPct val="80000"/>
              </a:lnSpc>
              <a:defRPr sz="2600" b="1">
                <a:solidFill>
                  <a:srgbClr val="0070C0"/>
                </a:solidFill>
              </a:defRPr>
            </a:pPr>
            <a:r>
              <a:t>Remind yourself why you quit</a:t>
            </a:r>
            <a:r>
              <a:rPr>
                <a:solidFill>
                  <a:srgbClr val="000000"/>
                </a:solidFill>
              </a:rPr>
              <a:t>.</a:t>
            </a:r>
          </a:p>
          <a:p>
            <a:pPr algn="l">
              <a:lnSpc>
                <a:spcPct val="80000"/>
              </a:lnSpc>
              <a:buSzTx/>
              <a:buNone/>
              <a:defRPr sz="2600" b="1"/>
            </a:pPr>
            <a:r>
              <a:t> </a:t>
            </a:r>
            <a:r>
              <a:rPr b="0"/>
              <a:t> Focus on your reasons for quitting, including the health benefits, improved appearance, money you're saving, and enhanced self-esteem.</a:t>
            </a:r>
          </a:p>
          <a:p>
            <a:pPr algn="l">
              <a:lnSpc>
                <a:spcPct val="80000"/>
              </a:lnSpc>
              <a:buSzTx/>
              <a:buNone/>
              <a:defRPr sz="2600"/>
            </a:pPr>
            <a:endParaRPr b="0"/>
          </a:p>
          <a:p>
            <a:pPr algn="l">
              <a:lnSpc>
                <a:spcPct val="80000"/>
              </a:lnSpc>
              <a:defRPr sz="2600" b="1">
                <a:solidFill>
                  <a:srgbClr val="0070C0"/>
                </a:solidFill>
              </a:defRPr>
            </a:pPr>
            <a:r>
              <a:t>Reward yourself.</a:t>
            </a:r>
            <a:r>
              <a:rPr b="0"/>
              <a:t> </a:t>
            </a:r>
          </a:p>
          <a:p>
            <a:pPr algn="l">
              <a:lnSpc>
                <a:spcPct val="80000"/>
              </a:lnSpc>
              <a:buSzTx/>
              <a:buNone/>
              <a:defRPr sz="2600"/>
            </a:pPr>
            <a:r>
              <a:t>Reinforce your victories. Whenever you triumph over a craving, give yourself a reward to keep yourself motivated.</a:t>
            </a:r>
          </a:p>
          <a:p>
            <a:pPr>
              <a:lnSpc>
                <a:spcPct val="80000"/>
              </a:lnSpc>
              <a:defRPr sz="2600"/>
            </a:pPr>
            <a:br/>
            <a:br/>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title"/>
          </p:nvPr>
        </p:nvSpPr>
        <p:spPr>
          <a:prstGeom prst="rect">
            <a:avLst/>
          </a:prstGeom>
        </p:spPr>
        <p:txBody>
          <a:bodyPr/>
          <a:lstStyle/>
          <a:p>
            <a:r>
              <a:t>Quitting</a:t>
            </a:r>
          </a:p>
        </p:txBody>
      </p:sp>
      <p:sp>
        <p:nvSpPr>
          <p:cNvPr id="294" name="Shape 294"/>
          <p:cNvSpPr>
            <a:spLocks noGrp="1"/>
          </p:cNvSpPr>
          <p:nvPr>
            <p:ph idx="1"/>
          </p:nvPr>
        </p:nvSpPr>
        <p:spPr>
          <a:prstGeom prst="rect">
            <a:avLst/>
          </a:prstGeom>
        </p:spPr>
        <p:txBody>
          <a:bodyPr/>
          <a:lstStyle/>
          <a:p>
            <a:pPr algn="l">
              <a:defRPr>
                <a:solidFill>
                  <a:srgbClr val="0070C0"/>
                </a:solidFill>
              </a:defRPr>
            </a:pPr>
            <a:r>
              <a:t>Get Support and Encouragement</a:t>
            </a:r>
          </a:p>
          <a:p>
            <a:pPr algn="l">
              <a:defRPr>
                <a:solidFill>
                  <a:srgbClr val="0070C0"/>
                </a:solidFill>
              </a:defRPr>
            </a:pPr>
            <a:r>
              <a:t>Help From Your Doctor</a:t>
            </a:r>
          </a:p>
          <a:p>
            <a:pPr algn="l">
              <a:defRPr>
                <a:solidFill>
                  <a:srgbClr val="0070C0"/>
                </a:solidFill>
              </a:defRPr>
            </a:pPr>
            <a:r>
              <a:t>Help From Family and Friends</a:t>
            </a:r>
          </a:p>
          <a:p>
            <a:pPr algn="l">
              <a:defRPr>
                <a:solidFill>
                  <a:srgbClr val="0070C0"/>
                </a:solidFill>
              </a:defRPr>
            </a:pPr>
            <a:r>
              <a:t>Counseling and Quitting Programs or support group</a:t>
            </a:r>
          </a:p>
        </p:txBody>
      </p:sp>
      <p:pic>
        <p:nvPicPr>
          <p:cNvPr id="295" name="image20.jpeg" descr="12607e1380955133o5274.jpg"/>
          <p:cNvPicPr>
            <a:picLocks noChangeAspect="1"/>
          </p:cNvPicPr>
          <p:nvPr/>
        </p:nvPicPr>
        <p:blipFill>
          <a:blip r:embed="rId2">
            <a:extLst/>
          </a:blip>
          <a:stretch>
            <a:fillRect/>
          </a:stretch>
        </p:blipFill>
        <p:spPr>
          <a:xfrm>
            <a:off x="1950604" y="4114800"/>
            <a:ext cx="5575301" cy="2743200"/>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94">
                                            <p:bg/>
                                          </p:spTgt>
                                        </p:tgtEl>
                                        <p:attrNameLst>
                                          <p:attrName>style.visibility</p:attrName>
                                        </p:attrNameLst>
                                      </p:cBhvr>
                                      <p:to>
                                        <p:strVal val="visible"/>
                                      </p:to>
                                    </p:set>
                                    <p:anim calcmode="lin" valueType="num">
                                      <p:cBhvr>
                                        <p:cTn id="7" dur="500" fill="hold"/>
                                        <p:tgtEl>
                                          <p:spTgt spid="294">
                                            <p:bg/>
                                          </p:spTgt>
                                        </p:tgtEl>
                                        <p:attrNameLst>
                                          <p:attrName>ppt_x</p:attrName>
                                        </p:attrNameLst>
                                      </p:cBhvr>
                                      <p:tavLst>
                                        <p:tav tm="0">
                                          <p:val>
                                            <p:strVal val="#ppt_x"/>
                                          </p:val>
                                        </p:tav>
                                        <p:tav tm="100000">
                                          <p:val>
                                            <p:strVal val="#ppt_x"/>
                                          </p:val>
                                        </p:tav>
                                      </p:tavLst>
                                    </p:anim>
                                    <p:anim calcmode="lin" valueType="num">
                                      <p:cBhvr>
                                        <p:cTn id="8" dur="500" fill="hold"/>
                                        <p:tgtEl>
                                          <p:spTgt spid="29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294">
                                            <p:txEl>
                                              <p:pRg st="0" end="0"/>
                                            </p:txEl>
                                          </p:spTgt>
                                        </p:tgtEl>
                                        <p:attrNameLst>
                                          <p:attrName>style.visibility</p:attrName>
                                        </p:attrNameLst>
                                      </p:cBhvr>
                                      <p:to>
                                        <p:strVal val="visible"/>
                                      </p:to>
                                    </p:set>
                                    <p:anim calcmode="lin" valueType="num">
                                      <p:cBhvr>
                                        <p:cTn id="11" dur="500" fill="hold"/>
                                        <p:tgtEl>
                                          <p:spTgt spid="294">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294">
                                            <p:txEl>
                                              <p:pRg st="1" end="1"/>
                                            </p:txEl>
                                          </p:spTgt>
                                        </p:tgtEl>
                                        <p:attrNameLst>
                                          <p:attrName>style.visibility</p:attrName>
                                        </p:attrNameLst>
                                      </p:cBhvr>
                                      <p:to>
                                        <p:strVal val="visible"/>
                                      </p:to>
                                    </p:set>
                                    <p:anim calcmode="lin" valueType="num">
                                      <p:cBhvr>
                                        <p:cTn id="17" dur="500" fill="hold"/>
                                        <p:tgtEl>
                                          <p:spTgt spid="294">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294">
                                            <p:txEl>
                                              <p:pRg st="2" end="2"/>
                                            </p:txEl>
                                          </p:spTgt>
                                        </p:tgtEl>
                                        <p:attrNameLst>
                                          <p:attrName>style.visibility</p:attrName>
                                        </p:attrNameLst>
                                      </p:cBhvr>
                                      <p:to>
                                        <p:strVal val="visible"/>
                                      </p:to>
                                    </p:set>
                                    <p:anim calcmode="lin" valueType="num">
                                      <p:cBhvr>
                                        <p:cTn id="23" dur="500" fill="hold"/>
                                        <p:tgtEl>
                                          <p:spTgt spid="29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294">
                                            <p:txEl>
                                              <p:pRg st="3" end="3"/>
                                            </p:txEl>
                                          </p:spTgt>
                                        </p:tgtEl>
                                        <p:attrNameLst>
                                          <p:attrName>style.visibility</p:attrName>
                                        </p:attrNameLst>
                                      </p:cBhvr>
                                      <p:to>
                                        <p:strVal val="visible"/>
                                      </p:to>
                                    </p:set>
                                    <p:anim calcmode="lin" valueType="num">
                                      <p:cBhvr>
                                        <p:cTn id="29" dur="500" fill="hold"/>
                                        <p:tgtEl>
                                          <p:spTgt spid="29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build="p"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prstGeom prst="rect">
            <a:avLst/>
          </a:prstGeom>
        </p:spPr>
        <p:txBody>
          <a:bodyPr/>
          <a:lstStyle>
            <a:lvl1pPr algn="ctr"/>
          </a:lstStyle>
          <a:p>
            <a:r>
              <a:t>Real Stories </a:t>
            </a:r>
          </a:p>
        </p:txBody>
      </p:sp>
      <p:sp>
        <p:nvSpPr>
          <p:cNvPr id="298" name="Shape 298"/>
          <p:cNvSpPr/>
          <p:nvPr/>
        </p:nvSpPr>
        <p:spPr>
          <a:xfrm>
            <a:off x="320633" y="1686295"/>
            <a:ext cx="8823368"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t">
            <a:spAutoFit/>
          </a:bodyPr>
          <a:lstStyle/>
          <a:p>
            <a:pPr>
              <a:defRPr sz="2400"/>
            </a:pPr>
            <a:endParaRPr sz="2400" b="0">
              <a:solidFill>
                <a:srgbClr val="000000"/>
              </a:solidFill>
            </a:endParaRPr>
          </a:p>
          <a:p>
            <a:pPr>
              <a:defRPr sz="2400"/>
            </a:pPr>
            <a:r>
              <a:rPr dirty="0">
                <a:solidFill>
                  <a:schemeClr val="tx1"/>
                </a:solidFill>
              </a:rPr>
              <a:t>https://www.youtube.com/watch?v=dZ66pcdvq1s</a:t>
            </a:r>
          </a:p>
        </p:txBody>
      </p:sp>
      <p:sp>
        <p:nvSpPr>
          <p:cNvPr id="299" name="Shape 299"/>
          <p:cNvSpPr/>
          <p:nvPr/>
        </p:nvSpPr>
        <p:spPr>
          <a:xfrm>
            <a:off x="178130" y="5866410"/>
            <a:ext cx="896587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t">
            <a:spAutoFit/>
          </a:bodyPr>
          <a:lstStyle/>
          <a:p>
            <a:endParaRPr/>
          </a:p>
        </p:txBody>
      </p:sp>
      <p:sp>
        <p:nvSpPr>
          <p:cNvPr id="300" name="Shape 300"/>
          <p:cNvSpPr/>
          <p:nvPr/>
        </p:nvSpPr>
        <p:spPr>
          <a:xfrm>
            <a:off x="178130" y="3716978"/>
            <a:ext cx="8587918"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t">
            <a:spAutoFit/>
          </a:bodyPr>
          <a:lstStyle/>
          <a:p>
            <a:pPr>
              <a:defRPr sz="2400"/>
            </a:pPr>
            <a:endParaRPr sz="2400" b="0">
              <a:solidFill>
                <a:srgbClr val="000000"/>
              </a:solidFill>
            </a:endParaRPr>
          </a:p>
          <a:p>
            <a:pPr>
              <a:defRPr sz="2400"/>
            </a:pPr>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p:nvPr/>
        </p:nvSpPr>
        <p:spPr>
          <a:xfrm>
            <a:off x="301911" y="1615043"/>
            <a:ext cx="8153401" cy="4818382"/>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320040" indent="-320040" defTabSz="914400">
              <a:lnSpc>
                <a:spcPct val="80000"/>
              </a:lnSpc>
              <a:spcBef>
                <a:spcPts val="700"/>
              </a:spcBef>
              <a:buClr>
                <a:schemeClr val="accent2"/>
              </a:buClr>
              <a:buSzPct val="60000"/>
              <a:buFont typeface="Wingdings"/>
              <a:buChar char="◻"/>
              <a:defRPr sz="2400">
                <a:solidFill>
                  <a:srgbClr val="0070C0"/>
                </a:solidFill>
              </a:defRPr>
            </a:pPr>
            <a:r>
              <a:t>Epidemiology of smoking in Saudi Arabia</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Risks of smoking (Morbidity and Mortality)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Effect of passive smoking in pregnancy and children.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How are you going to help the smoker to quit </a:t>
            </a:r>
            <a:endParaRPr sz="1500"/>
          </a:p>
          <a:p>
            <a:pPr marL="320040" indent="-320040" defTabSz="914400">
              <a:lnSpc>
                <a:spcPct val="80000"/>
              </a:lnSpc>
              <a:spcBef>
                <a:spcPts val="700"/>
              </a:spcBef>
              <a:defRPr sz="2400">
                <a:solidFill>
                  <a:srgbClr val="0070C0"/>
                </a:solidFill>
              </a:defRPr>
            </a:pPr>
            <a:r>
              <a:t>And How to overcome withdrawal symptoms</a:t>
            </a:r>
            <a:endParaRPr sz="1500"/>
          </a:p>
          <a:p>
            <a:pPr marL="320040" indent="-320040" defTabSz="914400">
              <a:lnSpc>
                <a:spcPct val="80000"/>
              </a:lnSpc>
              <a:spcBef>
                <a:spcPts val="700"/>
              </a:spcBef>
              <a:buClr>
                <a:schemeClr val="accent2"/>
              </a:buClr>
              <a:buSzPct val="60000"/>
              <a:buFont typeface="Wingdings"/>
              <a:buChar char="◻"/>
              <a:defRPr sz="2400">
                <a:solidFill>
                  <a:srgbClr val="C00000"/>
                </a:solidFill>
              </a:defRPr>
            </a:pPr>
            <a:r>
              <a:t>Role of PHC physician “smoking cessation clinic’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Update in pharmacological management, smoking cessation medication Nicotine preparations, Varniciline, Bupropion</a:t>
            </a:r>
            <a:endParaRPr sz="29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Factors lead to substance abuse </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Highlight on types of substance abuse</a:t>
            </a:r>
            <a:endParaRPr sz="1500"/>
          </a:p>
          <a:p>
            <a:pPr marL="320040" indent="-320040" defTabSz="914400">
              <a:lnSpc>
                <a:spcPct val="80000"/>
              </a:lnSpc>
              <a:spcBef>
                <a:spcPts val="700"/>
              </a:spcBef>
              <a:buClr>
                <a:schemeClr val="accent2"/>
              </a:buClr>
              <a:buSzPct val="60000"/>
              <a:buFont typeface="Wingdings"/>
              <a:buChar char="◻"/>
              <a:defRPr sz="2400">
                <a:solidFill>
                  <a:srgbClr val="0070C0"/>
                </a:solidFill>
              </a:defRPr>
            </a:pPr>
            <a:r>
              <a:t>How to approach subjects with substance abuse</a:t>
            </a:r>
            <a:endParaRPr sz="1500"/>
          </a:p>
          <a:p>
            <a:pPr marL="320040" indent="-320040" algn="r" defTabSz="914400">
              <a:lnSpc>
                <a:spcPct val="80000"/>
              </a:lnSpc>
              <a:spcBef>
                <a:spcPts val="700"/>
              </a:spcBef>
              <a:buClr>
                <a:schemeClr val="accent2"/>
              </a:buClr>
              <a:buSzPct val="60000"/>
              <a:buFont typeface="Wingdings"/>
              <a:buChar char="◻"/>
              <a:defRPr sz="2900"/>
            </a:pPr>
            <a:endParaRPr sz="150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302"/>
                                        </p:tgtEl>
                                        <p:attrNameLst>
                                          <p:attrName>style.visibility</p:attrName>
                                        </p:attrNameLst>
                                      </p:cBhvr>
                                      <p:to>
                                        <p:strVal val="visible"/>
                                      </p:to>
                                    </p:set>
                                    <p:anim calcmode="lin" valueType="num">
                                      <p:cBhvr>
                                        <p:cTn id="7" dur="500" fill="hold"/>
                                        <p:tgtEl>
                                          <p:spTgt spid="302"/>
                                        </p:tgtEl>
                                        <p:attrNameLst>
                                          <p:attrName>ppt_x</p:attrName>
                                        </p:attrNameLst>
                                      </p:cBhvr>
                                      <p:tavLst>
                                        <p:tav tm="0">
                                          <p:val>
                                            <p:strVal val="#ppt_x"/>
                                          </p:val>
                                        </p:tav>
                                        <p:tav tm="100000">
                                          <p:val>
                                            <p:strVal val="#ppt_x"/>
                                          </p:val>
                                        </p:tav>
                                      </p:tavLst>
                                    </p:anim>
                                    <p:anim calcmode="lin" valueType="num">
                                      <p:cBhvr>
                                        <p:cTn id="8" dur="500" fill="hold"/>
                                        <p:tgtEl>
                                          <p:spTgt spid="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a:prstGeom prst="rect">
            <a:avLst/>
          </a:prstGeom>
        </p:spPr>
        <p:txBody>
          <a:bodyPr lIns="50800" tIns="50800" rIns="50800" bIns="50800"/>
          <a:lstStyle>
            <a:lvl1pPr defTabSz="457200">
              <a:defRPr sz="3500" b="1">
                <a:latin typeface="Book Antiqua"/>
                <a:ea typeface="Book Antiqua"/>
                <a:cs typeface="Book Antiqua"/>
                <a:sym typeface="Book Antiqua"/>
              </a:defRPr>
            </a:lvl1pPr>
          </a:lstStyle>
          <a:p>
            <a:r>
              <a:t>Role of PHC</a:t>
            </a:r>
          </a:p>
        </p:txBody>
      </p:sp>
      <p:sp>
        <p:nvSpPr>
          <p:cNvPr id="305" name="Shape 305"/>
          <p:cNvSpPr/>
          <p:nvPr/>
        </p:nvSpPr>
        <p:spPr>
          <a:xfrm>
            <a:off x="0" y="1553226"/>
            <a:ext cx="8981162" cy="311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indent="114300">
              <a:defRPr sz="2900" b="1">
                <a:solidFill>
                  <a:srgbClr val="0070C0"/>
                </a:solidFill>
                <a:latin typeface="Century Gothic"/>
                <a:ea typeface="Century Gothic"/>
                <a:cs typeface="Century Gothic"/>
                <a:sym typeface="Century Gothic"/>
              </a:defRPr>
            </a:pPr>
            <a:r>
              <a:t>Smoking Cessation Clinic</a:t>
            </a:r>
            <a:r>
              <a:rPr sz="2400">
                <a:solidFill>
                  <a:srgbClr val="0085CC"/>
                </a:solidFill>
              </a:rPr>
              <a:t>: </a:t>
            </a:r>
          </a:p>
          <a:p>
            <a:pPr marL="228600" indent="-114300">
              <a:defRPr sz="2400">
                <a:latin typeface="Century Gothic"/>
                <a:ea typeface="Century Gothic"/>
                <a:cs typeface="Century Gothic"/>
                <a:sym typeface="Century Gothic"/>
              </a:defRPr>
            </a:pPr>
            <a:endParaRPr sz="2400">
              <a:solidFill>
                <a:srgbClr val="0085CC"/>
              </a:solidFill>
            </a:endParaRPr>
          </a:p>
          <a:p>
            <a:pPr marL="228600" indent="-114300">
              <a:defRPr sz="2400" b="1">
                <a:latin typeface="Century Gothic"/>
                <a:ea typeface="Century Gothic"/>
                <a:cs typeface="Century Gothic"/>
                <a:sym typeface="Century Gothic"/>
              </a:defRPr>
            </a:pPr>
            <a:r>
              <a:t>1- education and Counseling the smokers by a Physician to cut down the number of cigarettes gradually.</a:t>
            </a:r>
          </a:p>
          <a:p>
            <a:pPr marL="228600" indent="-114300">
              <a:defRPr sz="2400" b="1">
                <a:solidFill>
                  <a:srgbClr val="695D4D"/>
                </a:solidFill>
                <a:latin typeface="Century Gothic"/>
                <a:ea typeface="Century Gothic"/>
                <a:cs typeface="Century Gothic"/>
                <a:sym typeface="Century Gothic"/>
              </a:defRPr>
            </a:pPr>
            <a:endParaRPr/>
          </a:p>
          <a:p>
            <a:pPr marL="228600" indent="-114300">
              <a:defRPr sz="2400" b="1">
                <a:latin typeface="Century Gothic"/>
                <a:ea typeface="Century Gothic"/>
                <a:cs typeface="Century Gothic"/>
                <a:sym typeface="Century Gothic"/>
              </a:defRPr>
            </a:pPr>
            <a:r>
              <a:t>2- Prescribe pharmacological treatments for the smokers.</a:t>
            </a:r>
          </a:p>
          <a:p>
            <a:pPr marL="228600" indent="-114300">
              <a:defRPr sz="2400" b="1">
                <a:latin typeface="Century Gothic"/>
                <a:ea typeface="Century Gothic"/>
                <a:cs typeface="Century Gothic"/>
                <a:sym typeface="Century Gothic"/>
              </a:defRPr>
            </a:pPr>
            <a:endParaRPr/>
          </a:p>
          <a:p>
            <a:pPr marL="228600" indent="-114300">
              <a:defRPr sz="2400" b="1">
                <a:latin typeface="Century Gothic"/>
                <a:ea typeface="Century Gothic"/>
                <a:cs typeface="Century Gothic"/>
                <a:sym typeface="Century Gothic"/>
              </a:defRPr>
            </a:pPr>
            <a:r>
              <a:t>3- Follow up with the Quit smokers to avoid any relapses.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t>Q1</a:t>
            </a:r>
          </a:p>
        </p:txBody>
      </p:sp>
      <p:sp>
        <p:nvSpPr>
          <p:cNvPr id="138" name="Shape 138"/>
          <p:cNvSpPr>
            <a:spLocks noGrp="1"/>
          </p:cNvSpPr>
          <p:nvPr>
            <p:ph idx="1"/>
          </p:nvPr>
        </p:nvSpPr>
        <p:spPr>
          <a:xfrm>
            <a:off x="457200" y="1766248"/>
            <a:ext cx="8229600" cy="4373563"/>
          </a:xfrm>
          <a:prstGeom prst="rect">
            <a:avLst/>
          </a:prstGeom>
        </p:spPr>
        <p:txBody>
          <a:bodyPr/>
          <a:lstStyle/>
          <a:p>
            <a:pPr marL="320039" indent="-320039" algn="l">
              <a:defRPr sz="2200"/>
            </a:pPr>
            <a:r>
              <a:t>What is the main cause of death due to smoking? </a:t>
            </a:r>
          </a:p>
          <a:p>
            <a:pPr algn="l"/>
            <a:endParaRPr/>
          </a:p>
          <a:p>
            <a:pPr marL="320039" indent="-320039" algn="l">
              <a:defRPr sz="2200"/>
            </a:pPr>
            <a:r>
              <a:t>A- CVD</a:t>
            </a:r>
          </a:p>
          <a:p>
            <a:pPr marL="320039" indent="-320039" algn="l">
              <a:defRPr sz="2200"/>
            </a:pPr>
            <a:r>
              <a:t>B- COPD</a:t>
            </a:r>
          </a:p>
          <a:p>
            <a:pPr marL="320039" indent="-320039" algn="l">
              <a:defRPr sz="2200"/>
            </a:pPr>
            <a:r>
              <a:t>C- Lung Cancer</a:t>
            </a:r>
          </a:p>
          <a:p>
            <a:pPr marL="320039" indent="-320039" algn="l">
              <a:defRPr sz="2200"/>
            </a:pPr>
            <a:r>
              <a:t>D- Bladder cancer</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title"/>
          </p:nvPr>
        </p:nvSpPr>
        <p:spPr>
          <a:xfrm>
            <a:off x="1123288" y="593767"/>
            <a:ext cx="7201316" cy="593766"/>
          </a:xfrm>
          <a:prstGeom prst="rect">
            <a:avLst/>
          </a:prstGeom>
        </p:spPr>
        <p:txBody>
          <a:bodyPr/>
          <a:lstStyle/>
          <a:p>
            <a:pPr defTabSz="448055">
              <a:defRPr sz="1911"/>
            </a:pPr>
            <a:r>
              <a:t>Pharmacological Management</a:t>
            </a:r>
            <a:br/>
            <a:endParaRPr/>
          </a:p>
        </p:txBody>
      </p:sp>
      <p:sp>
        <p:nvSpPr>
          <p:cNvPr id="308" name="Shape 308"/>
          <p:cNvSpPr/>
          <p:nvPr/>
        </p:nvSpPr>
        <p:spPr>
          <a:xfrm>
            <a:off x="206678" y="1703540"/>
            <a:ext cx="11192007" cy="485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lvl1pPr>
          </a:lstStyle>
          <a:p>
            <a:r>
              <a:t>All smokers trying to quit should be offered medication</a:t>
            </a:r>
          </a:p>
        </p:txBody>
      </p:sp>
      <p:pic>
        <p:nvPicPr>
          <p:cNvPr id="309" name="image21.png"/>
          <p:cNvPicPr>
            <a:picLocks noChangeAspect="1"/>
          </p:cNvPicPr>
          <p:nvPr/>
        </p:nvPicPr>
        <p:blipFill>
          <a:blip r:embed="rId2">
            <a:extLst/>
          </a:blip>
          <a:stretch>
            <a:fillRect/>
          </a:stretch>
        </p:blipFill>
        <p:spPr>
          <a:xfrm>
            <a:off x="2935432" y="2886487"/>
            <a:ext cx="3104285" cy="3971513"/>
          </a:xfrm>
          <a:prstGeom prst="rect">
            <a:avLst/>
          </a:prstGeom>
          <a:ln w="12700">
            <a:miter lim="400000"/>
          </a:ln>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xfrm>
            <a:off x="955400" y="228600"/>
            <a:ext cx="7216700" cy="718146"/>
          </a:xfrm>
          <a:prstGeom prst="rect">
            <a:avLst/>
          </a:prstGeom>
        </p:spPr>
        <p:txBody>
          <a:bodyPr lIns="50800" tIns="50800" rIns="50800" bIns="50800"/>
          <a:lstStyle>
            <a:lvl1pPr algn="ctr" defTabSz="457200">
              <a:defRPr sz="4000" b="1"/>
            </a:lvl1pPr>
          </a:lstStyle>
          <a:p>
            <a:r>
              <a:t>Pharmacological Management</a:t>
            </a:r>
          </a:p>
        </p:txBody>
      </p:sp>
      <p:sp>
        <p:nvSpPr>
          <p:cNvPr id="312" name="Shape 312"/>
          <p:cNvSpPr/>
          <p:nvPr/>
        </p:nvSpPr>
        <p:spPr>
          <a:xfrm>
            <a:off x="-1" y="1604390"/>
            <a:ext cx="4632678" cy="5950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200">
                <a:solidFill>
                  <a:srgbClr val="C00000"/>
                </a:solidFill>
                <a:latin typeface="Book Antiqua"/>
                <a:ea typeface="Book Antiqua"/>
                <a:cs typeface="Book Antiqua"/>
                <a:sym typeface="Book Antiqua"/>
              </a:defRPr>
            </a:pPr>
            <a:r>
              <a:rPr dirty="0"/>
              <a:t> </a:t>
            </a:r>
            <a:r>
              <a:rPr sz="2400" b="1" dirty="0">
                <a:latin typeface="Century Gothic"/>
                <a:ea typeface="Century Gothic"/>
                <a:cs typeface="Century Gothic"/>
                <a:sym typeface="Century Gothic"/>
              </a:rPr>
              <a:t>Recommended Medications: </a:t>
            </a:r>
            <a:endParaRPr sz="2400" b="1">
              <a:latin typeface="Century Gothic"/>
              <a:ea typeface="Century Gothic"/>
              <a:cs typeface="Century Gothic"/>
              <a:sym typeface="Century Gothic"/>
            </a:endParaRPr>
          </a:p>
        </p:txBody>
      </p:sp>
      <p:sp>
        <p:nvSpPr>
          <p:cNvPr id="313" name="Shape 313"/>
          <p:cNvSpPr/>
          <p:nvPr/>
        </p:nvSpPr>
        <p:spPr>
          <a:xfrm>
            <a:off x="-372640" y="2199425"/>
            <a:ext cx="5658417" cy="2311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28600" indent="182880">
              <a:defRPr sz="2400" b="1">
                <a:solidFill>
                  <a:srgbClr val="0070C0"/>
                </a:solidFill>
                <a:latin typeface="Century Gothic"/>
                <a:ea typeface="Century Gothic"/>
                <a:cs typeface="Century Gothic"/>
                <a:sym typeface="Century Gothic"/>
              </a:defRPr>
            </a:pPr>
            <a:r>
              <a:rPr dirty="0"/>
              <a:t>1- Nicotine Replacement Therapy:</a:t>
            </a:r>
            <a:endParaRPr dirty="0">
              <a:solidFill>
                <a:srgbClr val="695D4D"/>
              </a:solidFill>
            </a:endParaRPr>
          </a:p>
          <a:p>
            <a:pPr marL="228600" indent="182880">
              <a:defRPr sz="2400" b="1">
                <a:latin typeface="Century Gothic"/>
                <a:ea typeface="Century Gothic"/>
                <a:cs typeface="Century Gothic"/>
                <a:sym typeface="Century Gothic"/>
              </a:defRPr>
            </a:pPr>
            <a:r>
              <a:rPr dirty="0"/>
              <a:t>- nicotine gum</a:t>
            </a:r>
          </a:p>
          <a:p>
            <a:pPr marL="228600" indent="182880">
              <a:defRPr sz="2400" b="1">
                <a:latin typeface="Century Gothic"/>
                <a:ea typeface="Century Gothic"/>
                <a:cs typeface="Century Gothic"/>
                <a:sym typeface="Century Gothic"/>
              </a:defRPr>
            </a:pPr>
            <a:r>
              <a:rPr dirty="0"/>
              <a:t>- nicotine inhaler</a:t>
            </a:r>
          </a:p>
          <a:p>
            <a:pPr marL="228600" indent="182880">
              <a:defRPr sz="2400" b="1">
                <a:latin typeface="Century Gothic"/>
                <a:ea typeface="Century Gothic"/>
                <a:cs typeface="Century Gothic"/>
                <a:sym typeface="Century Gothic"/>
              </a:defRPr>
            </a:pPr>
            <a:r>
              <a:rPr dirty="0"/>
              <a:t>- nicotine lozenge</a:t>
            </a:r>
          </a:p>
          <a:p>
            <a:pPr marL="228600" indent="182880">
              <a:defRPr sz="2400" b="1">
                <a:latin typeface="Century Gothic"/>
                <a:ea typeface="Century Gothic"/>
                <a:cs typeface="Century Gothic"/>
                <a:sym typeface="Century Gothic"/>
              </a:defRPr>
            </a:pPr>
            <a:r>
              <a:rPr dirty="0"/>
              <a:t>- nicotine nasal spray</a:t>
            </a:r>
          </a:p>
          <a:p>
            <a:pPr marL="228600" indent="182880">
              <a:defRPr sz="2400" b="1">
                <a:latin typeface="Century Gothic"/>
                <a:ea typeface="Century Gothic"/>
                <a:cs typeface="Century Gothic"/>
                <a:sym typeface="Century Gothic"/>
              </a:defRPr>
            </a:pPr>
            <a:r>
              <a:rPr dirty="0"/>
              <a:t>- nicotine patch</a:t>
            </a:r>
          </a:p>
        </p:txBody>
      </p:sp>
      <p:sp>
        <p:nvSpPr>
          <p:cNvPr id="314" name="Shape 314"/>
          <p:cNvSpPr/>
          <p:nvPr/>
        </p:nvSpPr>
        <p:spPr>
          <a:xfrm>
            <a:off x="-1" y="4746789"/>
            <a:ext cx="2664191"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28600" indent="-114300">
              <a:defRPr sz="2400" b="1">
                <a:solidFill>
                  <a:srgbClr val="0070C0"/>
                </a:solidFill>
                <a:latin typeface="Century Gothic"/>
                <a:ea typeface="Century Gothic"/>
                <a:cs typeface="Century Gothic"/>
                <a:sym typeface="Century Gothic"/>
              </a:defRPr>
            </a:pPr>
            <a:r>
              <a:rPr dirty="0"/>
              <a:t>2-bupropion  SR </a:t>
            </a:r>
            <a:endParaRPr/>
          </a:p>
        </p:txBody>
      </p:sp>
      <p:sp>
        <p:nvSpPr>
          <p:cNvPr id="315" name="Shape 315"/>
          <p:cNvSpPr/>
          <p:nvPr/>
        </p:nvSpPr>
        <p:spPr>
          <a:xfrm>
            <a:off x="-372639" y="5455685"/>
            <a:ext cx="3405448" cy="469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28600" indent="182880">
              <a:defRPr sz="2400" b="1">
                <a:solidFill>
                  <a:srgbClr val="0070C0"/>
                </a:solidFill>
                <a:latin typeface="Century Gothic"/>
                <a:ea typeface="Century Gothic"/>
                <a:cs typeface="Century Gothic"/>
                <a:sym typeface="Century Gothic"/>
              </a:defRPr>
            </a:pPr>
            <a:r>
              <a:t> 3-varenicline</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p:nvPr/>
        </p:nvSpPr>
        <p:spPr>
          <a:xfrm>
            <a:off x="1324302" y="142503"/>
            <a:ext cx="6514913" cy="6375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000" b="1"/>
            </a:lvl1pPr>
          </a:lstStyle>
          <a:p>
            <a:r>
              <a:t>Nicotine Replacement Therapy</a:t>
            </a:r>
          </a:p>
        </p:txBody>
      </p:sp>
      <p:sp>
        <p:nvSpPr>
          <p:cNvPr id="319" name="Shape 319"/>
          <p:cNvSpPr/>
          <p:nvPr/>
        </p:nvSpPr>
        <p:spPr>
          <a:xfrm>
            <a:off x="0" y="1608388"/>
            <a:ext cx="3415234" cy="495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2800" b="1">
                <a:solidFill>
                  <a:srgbClr val="0070C0"/>
                </a:solidFill>
              </a:defRPr>
            </a:lvl1pPr>
          </a:lstStyle>
          <a:p>
            <a:r>
              <a:t>1- Nicotine skin patch:</a:t>
            </a:r>
          </a:p>
        </p:txBody>
      </p:sp>
      <p:sp>
        <p:nvSpPr>
          <p:cNvPr id="320" name="Shape 320"/>
          <p:cNvSpPr/>
          <p:nvPr/>
        </p:nvSpPr>
        <p:spPr>
          <a:xfrm>
            <a:off x="-25399" y="2268752"/>
            <a:ext cx="13030201"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28600" indent="-114300">
              <a:defRPr sz="2000" b="1">
                <a:latin typeface="Century Gothic"/>
                <a:ea typeface="Century Gothic"/>
                <a:cs typeface="Century Gothic"/>
                <a:sym typeface="Century Gothic"/>
              </a:defRPr>
            </a:pPr>
            <a:r>
              <a:t>Nicotine patches are the preferred method of NRT because of the ease</a:t>
            </a:r>
          </a:p>
          <a:p>
            <a:pPr marL="228600" indent="-114300">
              <a:defRPr sz="2000" b="1">
                <a:latin typeface="Century Gothic"/>
                <a:ea typeface="Century Gothic"/>
                <a:cs typeface="Century Gothic"/>
                <a:sym typeface="Century Gothic"/>
              </a:defRPr>
            </a:pPr>
            <a:r>
              <a:t> of use and highconcentrations of nicotine delivered</a:t>
            </a:r>
          </a:p>
        </p:txBody>
      </p:sp>
      <p:sp>
        <p:nvSpPr>
          <p:cNvPr id="321" name="Shape 321"/>
          <p:cNvSpPr/>
          <p:nvPr/>
        </p:nvSpPr>
        <p:spPr>
          <a:xfrm>
            <a:off x="0" y="3351653"/>
            <a:ext cx="5130255"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28600" indent="-114300">
              <a:defRPr sz="2400" b="1">
                <a:solidFill>
                  <a:srgbClr val="CE1C00"/>
                </a:solidFill>
                <a:latin typeface="Century Gothic"/>
                <a:ea typeface="Century Gothic"/>
                <a:cs typeface="Century Gothic"/>
                <a:sym typeface="Century Gothic"/>
              </a:defRPr>
            </a:pPr>
            <a:r>
              <a:t>Side effects : </a:t>
            </a:r>
            <a:r>
              <a:rPr sz="2000">
                <a:solidFill>
                  <a:srgbClr val="000000"/>
                </a:solidFill>
              </a:rPr>
              <a:t>Skin reactions, insomnia</a:t>
            </a:r>
          </a:p>
        </p:txBody>
      </p:sp>
      <p:pic>
        <p:nvPicPr>
          <p:cNvPr id="322" name="image23.jpeg"/>
          <p:cNvPicPr>
            <a:picLocks noChangeAspect="1"/>
          </p:cNvPicPr>
          <p:nvPr/>
        </p:nvPicPr>
        <p:blipFill>
          <a:blip r:embed="rId2">
            <a:extLst/>
          </a:blip>
          <a:stretch>
            <a:fillRect/>
          </a:stretch>
        </p:blipFill>
        <p:spPr>
          <a:xfrm>
            <a:off x="0" y="3971202"/>
            <a:ext cx="3849062" cy="2886798"/>
          </a:xfrm>
          <a:prstGeom prst="rect">
            <a:avLst/>
          </a:prstGeom>
          <a:ln w="12700">
            <a:miter lim="400000"/>
          </a:ln>
        </p:spPr>
      </p:pic>
      <p:pic>
        <p:nvPicPr>
          <p:cNvPr id="323" name="image24.jpeg"/>
          <p:cNvPicPr>
            <a:picLocks noChangeAspect="1"/>
          </p:cNvPicPr>
          <p:nvPr/>
        </p:nvPicPr>
        <p:blipFill>
          <a:blip r:embed="rId3">
            <a:extLst/>
          </a:blip>
          <a:stretch>
            <a:fillRect/>
          </a:stretch>
        </p:blipFill>
        <p:spPr>
          <a:xfrm>
            <a:off x="6003495" y="3820543"/>
            <a:ext cx="3140506" cy="3037458"/>
          </a:xfrm>
          <a:prstGeom prst="rect">
            <a:avLst/>
          </a:prstGeom>
          <a:ln w="12700">
            <a:miter lim="400000"/>
          </a:ln>
        </p:spPr>
      </p:pic>
      <p:sp>
        <p:nvSpPr>
          <p:cNvPr id="324" name="Shape 324"/>
          <p:cNvSpPr/>
          <p:nvPr/>
        </p:nvSpPr>
        <p:spPr>
          <a:xfrm>
            <a:off x="-1" y="817767"/>
            <a:ext cx="8799618"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000" b="1">
                <a:latin typeface="Century Gothic"/>
                <a:ea typeface="Century Gothic"/>
                <a:cs typeface="Century Gothic"/>
                <a:sym typeface="Century Gothic"/>
              </a:defRPr>
            </a:pPr>
            <a:r>
              <a:t>Quit rate range from </a:t>
            </a:r>
            <a:r>
              <a:rPr>
                <a:solidFill>
                  <a:srgbClr val="0070C0"/>
                </a:solidFill>
              </a:rPr>
              <a:t>19%</a:t>
            </a:r>
            <a:r>
              <a:t> to </a:t>
            </a:r>
            <a:r>
              <a:rPr>
                <a:solidFill>
                  <a:srgbClr val="0070C0"/>
                </a:solidFill>
              </a:rPr>
              <a:t>26%</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prstGeom prst="rect">
            <a:avLst/>
          </a:prstGeom>
        </p:spPr>
        <p:txBody>
          <a:bodyPr/>
          <a:lstStyle>
            <a:lvl1pPr>
              <a:defRPr sz="5400" b="1"/>
            </a:lvl1pPr>
          </a:lstStyle>
          <a:p>
            <a:r>
              <a:t>Cont…</a:t>
            </a:r>
          </a:p>
        </p:txBody>
      </p:sp>
      <p:sp>
        <p:nvSpPr>
          <p:cNvPr id="327" name="Shape 327"/>
          <p:cNvSpPr/>
          <p:nvPr/>
        </p:nvSpPr>
        <p:spPr>
          <a:xfrm>
            <a:off x="-1" y="1734206"/>
            <a:ext cx="3016013" cy="523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b="1">
                <a:solidFill>
                  <a:srgbClr val="0070C0"/>
                </a:solidFill>
              </a:defRPr>
            </a:lvl1pPr>
          </a:lstStyle>
          <a:p>
            <a:r>
              <a:t>2- Nicotine gum: </a:t>
            </a:r>
          </a:p>
        </p:txBody>
      </p:sp>
      <p:sp>
        <p:nvSpPr>
          <p:cNvPr id="328" name="Shape 328"/>
          <p:cNvSpPr/>
          <p:nvPr/>
        </p:nvSpPr>
        <p:spPr>
          <a:xfrm>
            <a:off x="-1" y="2318982"/>
            <a:ext cx="9333188" cy="878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1"/>
            </a:lvl1pPr>
          </a:lstStyle>
          <a:p>
            <a:r>
              <a:t>The taste can be unpleasant at first but most people get used to it in a week or so.</a:t>
            </a:r>
          </a:p>
        </p:txBody>
      </p:sp>
      <p:sp>
        <p:nvSpPr>
          <p:cNvPr id="329" name="Shape 329"/>
          <p:cNvSpPr/>
          <p:nvPr/>
        </p:nvSpPr>
        <p:spPr>
          <a:xfrm>
            <a:off x="-1" y="3495804"/>
            <a:ext cx="2332820" cy="533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28600" indent="-114300">
              <a:defRPr sz="3200" b="1">
                <a:solidFill>
                  <a:srgbClr val="0070C0"/>
                </a:solidFill>
              </a:defRPr>
            </a:pPr>
            <a:r>
              <a:t>Side effects:</a:t>
            </a:r>
            <a:r>
              <a:rPr sz="2200">
                <a:solidFill>
                  <a:schemeClr val="accent5"/>
                </a:solidFill>
                <a:latin typeface="Century Gothic"/>
                <a:ea typeface="Century Gothic"/>
                <a:cs typeface="Century Gothic"/>
                <a:sym typeface="Century Gothic"/>
              </a:rPr>
              <a:t> </a:t>
            </a:r>
          </a:p>
        </p:txBody>
      </p:sp>
      <p:sp>
        <p:nvSpPr>
          <p:cNvPr id="330" name="Shape 330"/>
          <p:cNvSpPr/>
          <p:nvPr/>
        </p:nvSpPr>
        <p:spPr>
          <a:xfrm>
            <a:off x="0" y="4042598"/>
            <a:ext cx="8935344" cy="787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28600" indent="-114300">
              <a:defRPr sz="2400" b="1"/>
            </a:pPr>
            <a:r>
              <a:t>mouth soreness, hiccups, dyspepsia, jaw ache, mouth irritation and </a:t>
            </a:r>
          </a:p>
          <a:p>
            <a:pPr marL="228600" indent="-114300">
              <a:defRPr sz="2400" b="1"/>
            </a:pPr>
            <a:r>
              <a:t>excessive salivation</a:t>
            </a:r>
          </a:p>
        </p:txBody>
      </p:sp>
      <p:pic>
        <p:nvPicPr>
          <p:cNvPr id="331" name="image25.jpeg"/>
          <p:cNvPicPr>
            <a:picLocks noChangeAspect="1"/>
          </p:cNvPicPr>
          <p:nvPr/>
        </p:nvPicPr>
        <p:blipFill>
          <a:blip r:embed="rId2">
            <a:extLst/>
          </a:blip>
          <a:stretch>
            <a:fillRect/>
          </a:stretch>
        </p:blipFill>
        <p:spPr>
          <a:xfrm>
            <a:off x="6644316" y="4418507"/>
            <a:ext cx="2310149" cy="2439493"/>
          </a:xfrm>
          <a:prstGeom prst="rect">
            <a:avLst/>
          </a:prstGeom>
          <a:ln w="12700">
            <a:miter lim="400000"/>
          </a:ln>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prstGeom prst="rect">
            <a:avLst/>
          </a:prstGeom>
        </p:spPr>
        <p:txBody>
          <a:bodyPr/>
          <a:lstStyle>
            <a:lvl1pPr>
              <a:defRPr sz="4000" b="1"/>
            </a:lvl1pPr>
          </a:lstStyle>
          <a:p>
            <a:r>
              <a:t>Nicotine Replacement Therapy</a:t>
            </a:r>
          </a:p>
        </p:txBody>
      </p:sp>
      <p:sp>
        <p:nvSpPr>
          <p:cNvPr id="339" name="Shape 339"/>
          <p:cNvSpPr/>
          <p:nvPr/>
        </p:nvSpPr>
        <p:spPr>
          <a:xfrm>
            <a:off x="0" y="1691593"/>
            <a:ext cx="3457997" cy="495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228600" indent="-114300">
              <a:defRPr sz="2800" b="1">
                <a:solidFill>
                  <a:srgbClr val="0070C0"/>
                </a:solidFill>
              </a:defRPr>
            </a:lvl1pPr>
          </a:lstStyle>
          <a:p>
            <a:r>
              <a:t>Nicotine nasal spray: </a:t>
            </a:r>
          </a:p>
        </p:txBody>
      </p:sp>
      <p:sp>
        <p:nvSpPr>
          <p:cNvPr id="340" name="Shape 340"/>
          <p:cNvSpPr/>
          <p:nvPr/>
        </p:nvSpPr>
        <p:spPr>
          <a:xfrm>
            <a:off x="0" y="2309489"/>
            <a:ext cx="9190286"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28600" indent="-114300">
              <a:defRPr sz="2000">
                <a:solidFill>
                  <a:srgbClr val="695D4D"/>
                </a:solidFill>
                <a:latin typeface="Century Gothic"/>
                <a:ea typeface="Century Gothic"/>
                <a:cs typeface="Century Gothic"/>
                <a:sym typeface="Century Gothic"/>
              </a:defRPr>
            </a:pPr>
            <a:r>
              <a:t>Nicotine is absorbed </a:t>
            </a:r>
            <a:r>
              <a:rPr b="1">
                <a:solidFill>
                  <a:srgbClr val="CE1C00"/>
                </a:solidFill>
              </a:rPr>
              <a:t>faster, </a:t>
            </a:r>
            <a:r>
              <a:rPr b="1"/>
              <a:t>and it’s available for </a:t>
            </a:r>
            <a:r>
              <a:rPr b="1">
                <a:solidFill>
                  <a:srgbClr val="CE1C00"/>
                </a:solidFill>
              </a:rPr>
              <a:t>for prescription use only.</a:t>
            </a:r>
          </a:p>
        </p:txBody>
      </p:sp>
      <p:sp>
        <p:nvSpPr>
          <p:cNvPr id="341" name="Shape 341"/>
          <p:cNvSpPr/>
          <p:nvPr/>
        </p:nvSpPr>
        <p:spPr>
          <a:xfrm>
            <a:off x="-1" y="3129505"/>
            <a:ext cx="3890135" cy="1905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28600" indent="-114300">
              <a:defRPr sz="2800" b="1">
                <a:solidFill>
                  <a:srgbClr val="0070C0"/>
                </a:solidFill>
                <a:latin typeface="Century Gothic"/>
                <a:ea typeface="Century Gothic"/>
                <a:cs typeface="Century Gothic"/>
                <a:sym typeface="Century Gothic"/>
              </a:defRPr>
            </a:pPr>
            <a:r>
              <a:t>Side Effects :</a:t>
            </a:r>
            <a:endParaRPr sz="2200"/>
          </a:p>
          <a:p>
            <a:pPr marL="228600" indent="-114300">
              <a:defRPr sz="2200" b="1">
                <a:latin typeface="Century Gothic"/>
                <a:ea typeface="Century Gothic"/>
                <a:cs typeface="Century Gothic"/>
                <a:sym typeface="Century Gothic"/>
              </a:defRPr>
            </a:pPr>
            <a:endParaRPr sz="2200"/>
          </a:p>
          <a:p>
            <a:pPr marL="228600" indent="-457200">
              <a:defRPr sz="2200">
                <a:solidFill>
                  <a:srgbClr val="695D4D"/>
                </a:solidFill>
                <a:latin typeface="Century Gothic"/>
                <a:ea typeface="Century Gothic"/>
                <a:cs typeface="Century Gothic"/>
                <a:sym typeface="Century Gothic"/>
              </a:defRPr>
            </a:pPr>
            <a:r>
              <a:t>    - Nasal/airway reactions.</a:t>
            </a:r>
          </a:p>
          <a:p>
            <a:pPr marL="228600" indent="-457200">
              <a:defRPr sz="2200">
                <a:solidFill>
                  <a:srgbClr val="695D4D"/>
                </a:solidFill>
                <a:latin typeface="Century Gothic"/>
                <a:ea typeface="Century Gothic"/>
                <a:cs typeface="Century Gothic"/>
                <a:sym typeface="Century Gothic"/>
              </a:defRPr>
            </a:pPr>
            <a:r>
              <a:t>    - Dependency.</a:t>
            </a:r>
          </a:p>
          <a:p>
            <a:pPr marL="228600" indent="-457200">
              <a:defRPr sz="2200">
                <a:solidFill>
                  <a:srgbClr val="695D4D"/>
                </a:solidFill>
                <a:latin typeface="Century Gothic"/>
                <a:ea typeface="Century Gothic"/>
                <a:cs typeface="Century Gothic"/>
                <a:sym typeface="Century Gothic"/>
              </a:defRPr>
            </a:pPr>
            <a:r>
              <a:t>    - Rhinitis and tearing.</a:t>
            </a:r>
          </a:p>
        </p:txBody>
      </p:sp>
      <p:pic>
        <p:nvPicPr>
          <p:cNvPr id="342" name="image27.jpeg"/>
          <p:cNvPicPr>
            <a:picLocks noChangeAspect="1"/>
          </p:cNvPicPr>
          <p:nvPr/>
        </p:nvPicPr>
        <p:blipFill>
          <a:blip r:embed="rId2">
            <a:extLst/>
          </a:blip>
          <a:stretch>
            <a:fillRect/>
          </a:stretch>
        </p:blipFill>
        <p:spPr>
          <a:xfrm>
            <a:off x="4530795" y="3357457"/>
            <a:ext cx="4613205" cy="3459903"/>
          </a:xfrm>
          <a:prstGeom prst="rect">
            <a:avLst/>
          </a:prstGeom>
          <a:ln w="12700">
            <a:miter lim="400000"/>
          </a:ln>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p:nvPr>
        </p:nvSpPr>
        <p:spPr>
          <a:xfrm>
            <a:off x="956451" y="228600"/>
            <a:ext cx="6572634" cy="718146"/>
          </a:xfrm>
          <a:prstGeom prst="rect">
            <a:avLst/>
          </a:prstGeom>
        </p:spPr>
        <p:txBody>
          <a:bodyPr lIns="50800" tIns="50800" rIns="50800" bIns="50800"/>
          <a:lstStyle>
            <a:lvl1pPr>
              <a:defRPr sz="4000" b="1"/>
            </a:lvl1pPr>
          </a:lstStyle>
          <a:p>
            <a:r>
              <a:t>Nicotine Replacement Therapy</a:t>
            </a:r>
          </a:p>
        </p:txBody>
      </p:sp>
      <p:sp>
        <p:nvSpPr>
          <p:cNvPr id="345" name="Shape 345"/>
          <p:cNvSpPr/>
          <p:nvPr/>
        </p:nvSpPr>
        <p:spPr>
          <a:xfrm>
            <a:off x="0" y="1676058"/>
            <a:ext cx="3060552" cy="495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marL="228600" indent="-114300">
              <a:defRPr sz="2800" b="1">
                <a:solidFill>
                  <a:srgbClr val="0070C0"/>
                </a:solidFill>
              </a:defRPr>
            </a:lvl1pPr>
          </a:lstStyle>
          <a:p>
            <a:r>
              <a:t>Nicotine Inhalator :</a:t>
            </a:r>
          </a:p>
        </p:txBody>
      </p:sp>
      <p:sp>
        <p:nvSpPr>
          <p:cNvPr id="346" name="Shape 346"/>
          <p:cNvSpPr/>
          <p:nvPr/>
        </p:nvSpPr>
        <p:spPr>
          <a:xfrm>
            <a:off x="0" y="2312319"/>
            <a:ext cx="12760091" cy="101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28600" indent="-114300">
              <a:defRPr sz="2000" b="1">
                <a:solidFill>
                  <a:srgbClr val="53585F"/>
                </a:solidFill>
                <a:latin typeface="Century Gothic"/>
                <a:ea typeface="Century Gothic"/>
                <a:cs typeface="Century Gothic"/>
                <a:sym typeface="Century Gothic"/>
              </a:defRPr>
            </a:pPr>
            <a:r>
              <a:t>it’s available </a:t>
            </a:r>
            <a:r>
              <a:rPr>
                <a:solidFill>
                  <a:srgbClr val="CE1C00"/>
                </a:solidFill>
              </a:rPr>
              <a:t>for prescription use only, </a:t>
            </a:r>
            <a:r>
              <a:rPr>
                <a:solidFill>
                  <a:srgbClr val="695D4D"/>
                </a:solidFill>
              </a:rPr>
              <a:t>Despite its name, </a:t>
            </a:r>
            <a:endParaRPr sz="2200">
              <a:solidFill>
                <a:srgbClr val="695D4D"/>
              </a:solidFill>
            </a:endParaRPr>
          </a:p>
          <a:p>
            <a:pPr marL="228600" indent="-114300">
              <a:defRPr sz="2000" b="1">
                <a:solidFill>
                  <a:srgbClr val="695D4D"/>
                </a:solidFill>
                <a:latin typeface="Century Gothic"/>
                <a:ea typeface="Century Gothic"/>
                <a:cs typeface="Century Gothic"/>
                <a:sym typeface="Century Gothic"/>
              </a:defRPr>
            </a:pPr>
            <a:r>
              <a:t>the nicotine </a:t>
            </a:r>
            <a:r>
              <a:rPr>
                <a:solidFill>
                  <a:srgbClr val="CE1C00"/>
                </a:solidFill>
              </a:rPr>
              <a:t>does not reach the lungs </a:t>
            </a:r>
            <a:r>
              <a:t>but stops in the mouth and throat.</a:t>
            </a:r>
            <a:endParaRPr sz="2200"/>
          </a:p>
          <a:p>
            <a:pPr marL="228600" indent="-114300">
              <a:defRPr sz="2000" b="1">
                <a:solidFill>
                  <a:srgbClr val="CE1C00"/>
                </a:solidFill>
                <a:latin typeface="Century Gothic"/>
                <a:ea typeface="Century Gothic"/>
                <a:cs typeface="Century Gothic"/>
                <a:sym typeface="Century Gothic"/>
              </a:defRPr>
            </a:pPr>
            <a:r>
              <a:t> </a:t>
            </a:r>
          </a:p>
        </p:txBody>
      </p:sp>
      <p:sp>
        <p:nvSpPr>
          <p:cNvPr id="347" name="Shape 347"/>
          <p:cNvSpPr/>
          <p:nvPr/>
        </p:nvSpPr>
        <p:spPr>
          <a:xfrm>
            <a:off x="0" y="3352658"/>
            <a:ext cx="12626145" cy="10795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228600" indent="-114300">
              <a:defRPr sz="2400" b="1">
                <a:solidFill>
                  <a:srgbClr val="0070C0"/>
                </a:solidFill>
                <a:latin typeface="Century Gothic"/>
                <a:ea typeface="Century Gothic"/>
                <a:cs typeface="Century Gothic"/>
                <a:sym typeface="Century Gothic"/>
              </a:defRPr>
            </a:pPr>
            <a:r>
              <a:t>Side effects:</a:t>
            </a:r>
            <a:endParaRPr>
              <a:solidFill>
                <a:srgbClr val="0085CC"/>
              </a:solidFill>
            </a:endParaRPr>
          </a:p>
          <a:p>
            <a:pPr indent="114300">
              <a:defRPr sz="2000" b="1">
                <a:latin typeface="Century Gothic"/>
                <a:ea typeface="Century Gothic"/>
                <a:cs typeface="Century Gothic"/>
                <a:sym typeface="Century Gothic"/>
              </a:defRPr>
            </a:pPr>
            <a:r>
              <a:t> Local irritation reactions, Coughing and rhinitis  it is contraindicated with</a:t>
            </a:r>
            <a:endParaRPr sz="2400"/>
          </a:p>
          <a:p>
            <a:pPr indent="114300">
              <a:defRPr sz="2000" b="1">
                <a:latin typeface="Century Gothic"/>
                <a:ea typeface="Century Gothic"/>
                <a:cs typeface="Century Gothic"/>
                <a:sym typeface="Century Gothic"/>
              </a:defRPr>
            </a:pPr>
            <a:r>
              <a:t> bronchospastic disease</a:t>
            </a:r>
            <a:r>
              <a:rPr>
                <a:solidFill>
                  <a:schemeClr val="accent5"/>
                </a:solidFill>
              </a:rPr>
              <a:t>.</a:t>
            </a:r>
          </a:p>
        </p:txBody>
      </p:sp>
      <p:pic>
        <p:nvPicPr>
          <p:cNvPr id="348" name="image28.jpeg"/>
          <p:cNvPicPr>
            <a:picLocks noChangeAspect="1"/>
          </p:cNvPicPr>
          <p:nvPr/>
        </p:nvPicPr>
        <p:blipFill>
          <a:blip r:embed="rId2">
            <a:extLst/>
          </a:blip>
          <a:stretch>
            <a:fillRect/>
          </a:stretch>
        </p:blipFill>
        <p:spPr>
          <a:xfrm>
            <a:off x="6047459" y="4372988"/>
            <a:ext cx="3096541" cy="2485012"/>
          </a:xfrm>
          <a:prstGeom prst="rect">
            <a:avLst/>
          </a:prstGeom>
          <a:ln w="12700">
            <a:miter lim="400000"/>
          </a:ln>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p:cNvSpPr>
          <p:nvPr>
            <p:ph type="title"/>
          </p:nvPr>
        </p:nvSpPr>
        <p:spPr>
          <a:xfrm>
            <a:off x="3352800" y="228600"/>
            <a:ext cx="2425345" cy="718146"/>
          </a:xfrm>
          <a:prstGeom prst="rect">
            <a:avLst/>
          </a:prstGeom>
        </p:spPr>
        <p:txBody>
          <a:bodyPr lIns="50800" tIns="50800" rIns="50800" bIns="50800">
            <a:normAutofit fontScale="90000"/>
          </a:bodyPr>
          <a:lstStyle/>
          <a:p>
            <a:pPr defTabSz="457200">
              <a:defRPr sz="4000" b="1"/>
            </a:pPr>
            <a:r>
              <a:rPr dirty="0"/>
              <a:t>Bupropion</a:t>
            </a:r>
            <a:r>
              <a:rPr sz="3800" dirty="0">
                <a:latin typeface="Book Antiqua"/>
              </a:rPr>
              <a:t> </a:t>
            </a:r>
            <a:endParaRPr sz="3800">
              <a:latin typeface="Book Antiqua"/>
              <a:ea typeface="Book Antiqua"/>
              <a:cs typeface="Book Antiqua"/>
              <a:sym typeface="Book Antiqua"/>
            </a:endParaRPr>
          </a:p>
        </p:txBody>
      </p:sp>
      <p:sp>
        <p:nvSpPr>
          <p:cNvPr id="351" name="Shape 351"/>
          <p:cNvSpPr/>
          <p:nvPr/>
        </p:nvSpPr>
        <p:spPr>
          <a:xfrm>
            <a:off x="0" y="2391463"/>
            <a:ext cx="1928590" cy="469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b="1">
                <a:solidFill>
                  <a:srgbClr val="0085CC"/>
                </a:solidFill>
                <a:latin typeface="Century Gothic"/>
                <a:ea typeface="Century Gothic"/>
                <a:cs typeface="Century Gothic"/>
                <a:sym typeface="Century Gothic"/>
              </a:defRPr>
            </a:pPr>
            <a:r>
              <a:t>Side Effects</a:t>
            </a:r>
            <a:r>
              <a:rPr sz="2200"/>
              <a:t>: </a:t>
            </a:r>
          </a:p>
        </p:txBody>
      </p:sp>
      <p:sp>
        <p:nvSpPr>
          <p:cNvPr id="352" name="Shape 352"/>
          <p:cNvSpPr/>
          <p:nvPr/>
        </p:nvSpPr>
        <p:spPr>
          <a:xfrm>
            <a:off x="79813" y="2942927"/>
            <a:ext cx="8160445" cy="711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000" b="1">
                <a:latin typeface="Century Gothic"/>
                <a:ea typeface="Century Gothic"/>
                <a:cs typeface="Century Gothic"/>
                <a:sym typeface="Century Gothic"/>
              </a:defRPr>
            </a:pPr>
            <a:r>
              <a:t>The most common reported side effects were </a:t>
            </a:r>
            <a:r>
              <a:rPr>
                <a:solidFill>
                  <a:schemeClr val="accent5"/>
                </a:solidFill>
              </a:rPr>
              <a:t>insomnia</a:t>
            </a:r>
            <a:r>
              <a:t> (35–40%) </a:t>
            </a:r>
          </a:p>
          <a:p>
            <a:pPr>
              <a:defRPr sz="2000" b="1">
                <a:latin typeface="Century Gothic"/>
                <a:ea typeface="Century Gothic"/>
                <a:cs typeface="Century Gothic"/>
                <a:sym typeface="Century Gothic"/>
              </a:defRPr>
            </a:pPr>
            <a:r>
              <a:t>and </a:t>
            </a:r>
            <a:r>
              <a:rPr>
                <a:solidFill>
                  <a:schemeClr val="accent5"/>
                </a:solidFill>
              </a:rPr>
              <a:t>dry mouth </a:t>
            </a:r>
          </a:p>
        </p:txBody>
      </p:sp>
      <p:sp>
        <p:nvSpPr>
          <p:cNvPr id="353" name="Shape 353"/>
          <p:cNvSpPr/>
          <p:nvPr/>
        </p:nvSpPr>
        <p:spPr>
          <a:xfrm>
            <a:off x="-1" y="3809097"/>
            <a:ext cx="7794577" cy="965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2400" b="1">
                <a:solidFill>
                  <a:srgbClr val="0085CC"/>
                </a:solidFill>
                <a:latin typeface="Century Gothic"/>
                <a:ea typeface="Century Gothic"/>
                <a:cs typeface="Century Gothic"/>
                <a:sym typeface="Century Gothic"/>
              </a:defRPr>
            </a:pPr>
            <a:r>
              <a:t>Contraindications</a:t>
            </a:r>
            <a:r>
              <a:rPr sz="2200">
                <a:solidFill>
                  <a:srgbClr val="000000"/>
                </a:solidFill>
              </a:rPr>
              <a:t> </a:t>
            </a:r>
            <a:endParaRPr sz="2200">
              <a:solidFill>
                <a:srgbClr val="CE1C00"/>
              </a:solidFill>
            </a:endParaRPr>
          </a:p>
          <a:p>
            <a:pPr>
              <a:defRPr sz="1200">
                <a:latin typeface="Century Gothic"/>
                <a:ea typeface="Century Gothic"/>
                <a:cs typeface="Century Gothic"/>
                <a:sym typeface="Century Gothic"/>
              </a:defRPr>
            </a:pPr>
            <a:endParaRPr sz="2200">
              <a:solidFill>
                <a:srgbClr val="CE1C00"/>
              </a:solidFill>
            </a:endParaRPr>
          </a:p>
          <a:p>
            <a:pPr>
              <a:defRPr sz="2000" b="1">
                <a:latin typeface="Century Gothic"/>
                <a:ea typeface="Century Gothic"/>
                <a:cs typeface="Century Gothic"/>
                <a:sym typeface="Century Gothic"/>
              </a:defRPr>
            </a:pPr>
            <a:r>
              <a:t>is </a:t>
            </a:r>
            <a:r>
              <a:rPr>
                <a:solidFill>
                  <a:srgbClr val="CE1C00"/>
                </a:solidFill>
              </a:rPr>
              <a:t>contraindicated in individuals who have a history of seizures </a:t>
            </a:r>
          </a:p>
        </p:txBody>
      </p:sp>
      <p:pic>
        <p:nvPicPr>
          <p:cNvPr id="354" name="image29.jpeg"/>
          <p:cNvPicPr>
            <a:picLocks noChangeAspect="1"/>
          </p:cNvPicPr>
          <p:nvPr/>
        </p:nvPicPr>
        <p:blipFill>
          <a:blip r:embed="rId2">
            <a:extLst/>
          </a:blip>
          <a:stretch>
            <a:fillRect/>
          </a:stretch>
        </p:blipFill>
        <p:spPr>
          <a:xfrm>
            <a:off x="7668901" y="4773881"/>
            <a:ext cx="1475099" cy="2077604"/>
          </a:xfrm>
          <a:prstGeom prst="rect">
            <a:avLst/>
          </a:prstGeom>
          <a:ln w="12700">
            <a:miter lim="400000"/>
          </a:ln>
        </p:spPr>
      </p:pic>
      <p:sp>
        <p:nvSpPr>
          <p:cNvPr id="355" name="Shape 355"/>
          <p:cNvSpPr/>
          <p:nvPr/>
        </p:nvSpPr>
        <p:spPr>
          <a:xfrm>
            <a:off x="-1" y="1591293"/>
            <a:ext cx="8799618"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1">
                <a:latin typeface="Century Gothic"/>
                <a:ea typeface="Century Gothic"/>
                <a:cs typeface="Century Gothic"/>
                <a:sym typeface="Century Gothic"/>
              </a:defRPr>
            </a:pPr>
            <a:r>
              <a:t>About </a:t>
            </a:r>
            <a:r>
              <a:rPr>
                <a:solidFill>
                  <a:srgbClr val="0070C0"/>
                </a:solidFill>
              </a:rPr>
              <a:t>24%</a:t>
            </a:r>
            <a:r>
              <a:t> of smokers who use </a:t>
            </a:r>
            <a:r>
              <a:rPr>
                <a:solidFill>
                  <a:srgbClr val="0070C0"/>
                </a:solidFill>
              </a:rPr>
              <a:t>Bupropion</a:t>
            </a:r>
            <a:r>
              <a:t> successfully quit.  </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p:nvPr>
        </p:nvSpPr>
        <p:spPr>
          <a:xfrm>
            <a:off x="2082139" y="228599"/>
            <a:ext cx="5363690" cy="745178"/>
          </a:xfrm>
          <a:prstGeom prst="rect">
            <a:avLst/>
          </a:prstGeom>
        </p:spPr>
        <p:txBody>
          <a:bodyPr/>
          <a:lstStyle>
            <a:lvl1pPr algn="ctr">
              <a:defRPr sz="4000" b="1"/>
            </a:lvl1pPr>
          </a:lstStyle>
          <a:p>
            <a:r>
              <a:t>Varenicline</a:t>
            </a:r>
          </a:p>
        </p:txBody>
      </p:sp>
      <p:sp>
        <p:nvSpPr>
          <p:cNvPr id="358" name="Shape 358"/>
          <p:cNvSpPr/>
          <p:nvPr/>
        </p:nvSpPr>
        <p:spPr>
          <a:xfrm>
            <a:off x="0" y="2722750"/>
            <a:ext cx="3463653" cy="29083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28600" indent="-114300">
              <a:defRPr sz="2400" b="1">
                <a:solidFill>
                  <a:srgbClr val="0070C0"/>
                </a:solidFill>
                <a:latin typeface="Century Gothic"/>
                <a:ea typeface="Century Gothic"/>
                <a:cs typeface="Century Gothic"/>
                <a:sym typeface="Century Gothic"/>
              </a:defRPr>
            </a:pPr>
            <a:r>
              <a:t>Side effects:</a:t>
            </a:r>
            <a:endParaRPr>
              <a:solidFill>
                <a:srgbClr val="0085CC"/>
              </a:solidFill>
            </a:endParaRPr>
          </a:p>
          <a:p>
            <a:pPr marL="285750" indent="-285750">
              <a:defRPr sz="2000">
                <a:latin typeface="Century Gothic"/>
                <a:ea typeface="Century Gothic"/>
                <a:cs typeface="Century Gothic"/>
                <a:sym typeface="Century Gothic"/>
              </a:defRPr>
            </a:pPr>
            <a:r>
              <a:t> </a:t>
            </a:r>
            <a:r>
              <a:rPr b="1"/>
              <a:t> </a:t>
            </a:r>
          </a:p>
          <a:p>
            <a:pPr marL="285750" indent="-285750">
              <a:defRPr sz="2000" b="1">
                <a:latin typeface="Century Gothic"/>
                <a:ea typeface="Century Gothic"/>
                <a:cs typeface="Century Gothic"/>
                <a:sym typeface="Century Gothic"/>
              </a:defRPr>
            </a:pPr>
            <a:r>
              <a:t>  - </a:t>
            </a:r>
            <a:r>
              <a:rPr>
                <a:solidFill>
                  <a:srgbClr val="C00000"/>
                </a:solidFill>
              </a:rPr>
              <a:t>Neuropsychiatric effects</a:t>
            </a:r>
            <a:endParaRPr sz="1200"/>
          </a:p>
          <a:p>
            <a:pPr marL="285750" indent="-285750">
              <a:defRPr sz="2000" b="1">
                <a:latin typeface="Century Gothic"/>
                <a:ea typeface="Century Gothic"/>
                <a:cs typeface="Century Gothic"/>
                <a:sym typeface="Century Gothic"/>
              </a:defRPr>
            </a:pPr>
            <a:r>
              <a:t>  - Abnormal dreams</a:t>
            </a:r>
          </a:p>
          <a:p>
            <a:pPr marL="285750" indent="-285750">
              <a:defRPr sz="2000" b="1">
                <a:latin typeface="Century Gothic"/>
                <a:ea typeface="Century Gothic"/>
                <a:cs typeface="Century Gothic"/>
                <a:sym typeface="Century Gothic"/>
              </a:defRPr>
            </a:pPr>
            <a:r>
              <a:t>  - </a:t>
            </a:r>
            <a:r>
              <a:rPr>
                <a:solidFill>
                  <a:srgbClr val="C00000"/>
                </a:solidFill>
              </a:rPr>
              <a:t>Cardiovascular effects</a:t>
            </a:r>
          </a:p>
          <a:p>
            <a:pPr marL="285750" indent="-285750">
              <a:defRPr sz="2000" b="1">
                <a:latin typeface="Century Gothic"/>
                <a:ea typeface="Century Gothic"/>
                <a:cs typeface="Century Gothic"/>
                <a:sym typeface="Century Gothic"/>
              </a:defRPr>
            </a:pPr>
            <a:r>
              <a:t>  - headache</a:t>
            </a:r>
          </a:p>
          <a:p>
            <a:pPr marL="285750" indent="-285750">
              <a:defRPr sz="2000" b="1">
                <a:latin typeface="Century Gothic"/>
                <a:ea typeface="Century Gothic"/>
                <a:cs typeface="Century Gothic"/>
                <a:sym typeface="Century Gothic"/>
              </a:defRPr>
            </a:pPr>
            <a:r>
              <a:t>  - nausea</a:t>
            </a:r>
          </a:p>
          <a:p>
            <a:pPr marL="285750" indent="-285750">
              <a:defRPr sz="2000" b="1">
                <a:latin typeface="Century Gothic"/>
                <a:ea typeface="Century Gothic"/>
                <a:cs typeface="Century Gothic"/>
                <a:sym typeface="Century Gothic"/>
              </a:defRPr>
            </a:pPr>
            <a:r>
              <a:t>  - insomnia  </a:t>
            </a:r>
          </a:p>
          <a:p>
            <a:pPr marL="285750" indent="-285750">
              <a:defRPr sz="2000" b="1">
                <a:latin typeface="Century Gothic"/>
                <a:ea typeface="Century Gothic"/>
                <a:cs typeface="Century Gothic"/>
                <a:sym typeface="Century Gothic"/>
              </a:defRPr>
            </a:pPr>
            <a:r>
              <a:t>  - visual disturbances</a:t>
            </a:r>
          </a:p>
        </p:txBody>
      </p:sp>
      <p:pic>
        <p:nvPicPr>
          <p:cNvPr id="359" name="image30.jpeg"/>
          <p:cNvPicPr>
            <a:picLocks noChangeAspect="1"/>
          </p:cNvPicPr>
          <p:nvPr/>
        </p:nvPicPr>
        <p:blipFill>
          <a:blip r:embed="rId2">
            <a:extLst/>
          </a:blip>
          <a:stretch>
            <a:fillRect/>
          </a:stretch>
        </p:blipFill>
        <p:spPr>
          <a:xfrm>
            <a:off x="3732519" y="2709832"/>
            <a:ext cx="5411481" cy="3387610"/>
          </a:xfrm>
          <a:prstGeom prst="rect">
            <a:avLst/>
          </a:prstGeom>
          <a:ln w="12700">
            <a:miter lim="400000"/>
          </a:ln>
        </p:spPr>
      </p:pic>
      <p:sp>
        <p:nvSpPr>
          <p:cNvPr id="360" name="Shape 360"/>
          <p:cNvSpPr/>
          <p:nvPr/>
        </p:nvSpPr>
        <p:spPr>
          <a:xfrm>
            <a:off x="-1" y="1591293"/>
            <a:ext cx="8799618"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1">
                <a:latin typeface="Century Gothic"/>
                <a:ea typeface="Century Gothic"/>
                <a:cs typeface="Century Gothic"/>
                <a:sym typeface="Century Gothic"/>
              </a:defRPr>
            </a:pPr>
            <a:r>
              <a:t>About </a:t>
            </a:r>
            <a:r>
              <a:rPr>
                <a:solidFill>
                  <a:srgbClr val="0070C0"/>
                </a:solidFill>
              </a:rPr>
              <a:t>33%</a:t>
            </a:r>
            <a:r>
              <a:t> of smokers who use </a:t>
            </a:r>
            <a:r>
              <a:rPr>
                <a:solidFill>
                  <a:srgbClr val="0070C0"/>
                </a:solidFill>
              </a:rPr>
              <a:t>Varenicline</a:t>
            </a:r>
            <a:r>
              <a:t> successfully quit.  </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p:cNvSpPr>
          <p:nvPr>
            <p:ph type="title"/>
          </p:nvPr>
        </p:nvSpPr>
        <p:spPr>
          <a:prstGeom prst="rect">
            <a:avLst/>
          </a:prstGeom>
        </p:spPr>
        <p:txBody>
          <a:bodyPr/>
          <a:lstStyle/>
          <a:p>
            <a:endParaRPr/>
          </a:p>
        </p:txBody>
      </p:sp>
      <p:sp>
        <p:nvSpPr>
          <p:cNvPr id="377" name="Shape 377"/>
          <p:cNvSpPr>
            <a:spLocks noGrp="1"/>
          </p:cNvSpPr>
          <p:nvPr>
            <p:ph idx="1"/>
          </p:nvPr>
        </p:nvSpPr>
        <p:spPr>
          <a:prstGeom prst="rect">
            <a:avLst/>
          </a:prstGeom>
        </p:spPr>
        <p:txBody>
          <a:bodyPr/>
          <a:lstStyle/>
          <a:p>
            <a:pPr algn="l">
              <a:lnSpc>
                <a:spcPct val="80000"/>
              </a:lnSpc>
              <a:defRPr sz="2400">
                <a:solidFill>
                  <a:srgbClr val="0070C0"/>
                </a:solidFill>
              </a:defRPr>
            </a:pPr>
            <a:r>
              <a:t>Epidemiology of smoking in Saudi Arabia</a:t>
            </a:r>
          </a:p>
          <a:p>
            <a:pPr algn="l">
              <a:lnSpc>
                <a:spcPct val="80000"/>
              </a:lnSpc>
              <a:defRPr sz="2400">
                <a:solidFill>
                  <a:srgbClr val="0070C0"/>
                </a:solidFill>
              </a:defRPr>
            </a:pPr>
            <a:r>
              <a:t>Risks of smoking (Morbidity and Mortality) </a:t>
            </a:r>
          </a:p>
          <a:p>
            <a:pPr algn="l">
              <a:lnSpc>
                <a:spcPct val="80000"/>
              </a:lnSpc>
              <a:defRPr sz="2400">
                <a:solidFill>
                  <a:srgbClr val="0070C0"/>
                </a:solidFill>
              </a:defRPr>
            </a:pPr>
            <a:r>
              <a:t>Effect of passive smoking in pregnancy and children. </a:t>
            </a:r>
          </a:p>
          <a:p>
            <a:pPr algn="l">
              <a:lnSpc>
                <a:spcPct val="80000"/>
              </a:lnSpc>
              <a:defRPr sz="2400">
                <a:solidFill>
                  <a:srgbClr val="0070C0"/>
                </a:solidFill>
              </a:defRPr>
            </a:pPr>
            <a:r>
              <a:t>How are you going to help the smoker to quit </a:t>
            </a:r>
          </a:p>
          <a:p>
            <a:pPr algn="l">
              <a:lnSpc>
                <a:spcPct val="80000"/>
              </a:lnSpc>
              <a:buSzTx/>
              <a:buNone/>
              <a:defRPr sz="2400">
                <a:solidFill>
                  <a:srgbClr val="0070C0"/>
                </a:solidFill>
              </a:defRPr>
            </a:pPr>
            <a:r>
              <a:t>And How to overcome withdrawal symptoms</a:t>
            </a:r>
          </a:p>
          <a:p>
            <a:pPr algn="l">
              <a:lnSpc>
                <a:spcPct val="80000"/>
              </a:lnSpc>
              <a:defRPr sz="2400">
                <a:solidFill>
                  <a:srgbClr val="0070C0"/>
                </a:solidFill>
              </a:defRPr>
            </a:pPr>
            <a:r>
              <a:t>Role of PHC physician “smoking cessation clinic’ </a:t>
            </a:r>
          </a:p>
          <a:p>
            <a:pPr algn="l">
              <a:lnSpc>
                <a:spcPct val="80000"/>
              </a:lnSpc>
              <a:defRPr sz="2400">
                <a:solidFill>
                  <a:srgbClr val="0070C0"/>
                </a:solidFill>
              </a:defRPr>
            </a:pPr>
            <a:r>
              <a:t>Update in pharmacological management, smoking cessation medication Nicotine preparations, Varniciline, Bupropion</a:t>
            </a:r>
          </a:p>
          <a:p>
            <a:pPr algn="l">
              <a:lnSpc>
                <a:spcPct val="80000"/>
              </a:lnSpc>
              <a:defRPr sz="2400">
                <a:solidFill>
                  <a:srgbClr val="0070C0"/>
                </a:solidFill>
              </a:defRPr>
            </a:pPr>
            <a:r>
              <a:t>Factors lead to substance abuse </a:t>
            </a:r>
          </a:p>
          <a:p>
            <a:pPr algn="l">
              <a:lnSpc>
                <a:spcPct val="80000"/>
              </a:lnSpc>
              <a:defRPr sz="2400">
                <a:solidFill>
                  <a:srgbClr val="0070C0"/>
                </a:solidFill>
              </a:defRPr>
            </a:pPr>
            <a:r>
              <a:t>Highlight on types of substance abuse</a:t>
            </a:r>
          </a:p>
          <a:p>
            <a:pPr algn="l">
              <a:lnSpc>
                <a:spcPct val="80000"/>
              </a:lnSpc>
              <a:defRPr sz="2400">
                <a:solidFill>
                  <a:srgbClr val="0070C0"/>
                </a:solidFill>
              </a:defRPr>
            </a:pPr>
            <a:r>
              <a:t>How to approach subjects with substance abuse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377"/>
                                        </p:tgtEl>
                                        <p:attrNameLst>
                                          <p:attrName>style.visibility</p:attrName>
                                        </p:attrNameLst>
                                      </p:cBhvr>
                                      <p:to>
                                        <p:strVal val="visible"/>
                                      </p:to>
                                    </p:set>
                                    <p:anim calcmode="lin" valueType="num">
                                      <p:cBhvr>
                                        <p:cTn id="7" dur="500" fill="hold"/>
                                        <p:tgtEl>
                                          <p:spTgt spid="377"/>
                                        </p:tgtEl>
                                        <p:attrNameLst>
                                          <p:attrName>ppt_x</p:attrName>
                                        </p:attrNameLst>
                                      </p:cBhvr>
                                      <p:tavLst>
                                        <p:tav tm="0">
                                          <p:val>
                                            <p:strVal val="#ppt_x"/>
                                          </p:val>
                                        </p:tav>
                                        <p:tav tm="100000">
                                          <p:val>
                                            <p:strVal val="#ppt_x"/>
                                          </p:val>
                                        </p:tav>
                                      </p:tavLst>
                                    </p:anim>
                                    <p:anim calcmode="lin" valueType="num">
                                      <p:cBhvr>
                                        <p:cTn id="8" dur="500" fill="hold"/>
                                        <p:tgtEl>
                                          <p:spTgt spid="3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title"/>
          </p:nvPr>
        </p:nvSpPr>
        <p:spPr>
          <a:prstGeom prst="rect">
            <a:avLst/>
          </a:prstGeom>
        </p:spPr>
        <p:txBody>
          <a:bodyPr/>
          <a:lstStyle/>
          <a:p>
            <a:pPr defTabSz="749808">
              <a:defRPr sz="3198">
                <a:solidFill>
                  <a:srgbClr val="0070C0"/>
                </a:solidFill>
              </a:defRPr>
            </a:pPr>
            <a:r>
              <a:t>Factors lead to substance abuse </a:t>
            </a:r>
            <a:br/>
            <a:endParaRPr/>
          </a:p>
        </p:txBody>
      </p:sp>
      <p:sp>
        <p:nvSpPr>
          <p:cNvPr id="380" name="Shape 380"/>
          <p:cNvSpPr>
            <a:spLocks noGrp="1"/>
          </p:cNvSpPr>
          <p:nvPr>
            <p:ph idx="1"/>
          </p:nvPr>
        </p:nvSpPr>
        <p:spPr>
          <a:xfrm>
            <a:off x="781050" y="2381250"/>
            <a:ext cx="8153401" cy="4495800"/>
          </a:xfrm>
          <a:prstGeom prst="rect">
            <a:avLst/>
          </a:prstGeom>
        </p:spPr>
        <p:txBody>
          <a:bodyPr vert="horz" lIns="91440" tIns="45720" rIns="91440" bIns="45720" rtlCol="0" anchor="t">
            <a:normAutofit/>
          </a:bodyPr>
          <a:lstStyle/>
          <a:p>
            <a:pPr marL="514350" indent="-514350" algn="l">
              <a:buFontTx/>
              <a:buAutoNum type="arabicPeriod"/>
            </a:pPr>
            <a:r>
              <a:rPr dirty="0"/>
              <a:t>Factors within a family that influence a child's early development have been shown to be related to increased risk of drug abuse.</a:t>
            </a:r>
          </a:p>
          <a:p>
            <a:pPr marL="514350" indent="-514350" algn="l">
              <a:buFontTx/>
              <a:buAutoNum type="arabicPeriod"/>
            </a:pPr>
            <a:r>
              <a:rPr dirty="0"/>
              <a:t>Chaotic home environment</a:t>
            </a:r>
          </a:p>
          <a:p>
            <a:pPr marL="514350" indent="-514350" algn="l">
              <a:buFontTx/>
              <a:buAutoNum type="arabicPeriod"/>
            </a:pPr>
            <a:r>
              <a:rPr dirty="0"/>
              <a:t>Genetic risks (drug or alcohol abuse sometimes can run in families)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p>
            <a:r>
              <a:t>Q2</a:t>
            </a:r>
          </a:p>
        </p:txBody>
      </p:sp>
      <p:sp>
        <p:nvSpPr>
          <p:cNvPr id="141" name="Shape 141"/>
          <p:cNvSpPr>
            <a:spLocks noGrp="1"/>
          </p:cNvSpPr>
          <p:nvPr>
            <p:ph idx="1"/>
          </p:nvPr>
        </p:nvSpPr>
        <p:spPr>
          <a:prstGeom prst="rect">
            <a:avLst/>
          </a:prstGeom>
        </p:spPr>
        <p:txBody>
          <a:bodyPr lIns="45719" rIns="45719" anchor="t">
            <a:normAutofit/>
          </a:bodyPr>
          <a:lstStyle/>
          <a:p>
            <a:pPr marL="320039" indent="-320039" algn="l">
              <a:defRPr sz="2200"/>
            </a:pPr>
            <a:r>
              <a:rPr dirty="0"/>
              <a:t>Smoking can increase risk of having coronary heart disease (CHD) than non-smoking by?</a:t>
            </a:r>
          </a:p>
          <a:p>
            <a:pPr marL="320039" indent="-320039" algn="l">
              <a:defRPr sz="2200"/>
            </a:pPr>
            <a:endParaRPr/>
          </a:p>
          <a:p>
            <a:pPr marL="320039" indent="-320039" algn="l">
              <a:defRPr sz="2200"/>
            </a:pPr>
            <a:r>
              <a:rPr dirty="0"/>
              <a:t>A- 0 times</a:t>
            </a:r>
            <a:r>
              <a:rPr lang="AR-SA" dirty="0"/>
              <a:t> </a:t>
            </a:r>
          </a:p>
          <a:p>
            <a:pPr marL="320039" indent="-320039" algn="l">
              <a:defRPr sz="2200"/>
            </a:pPr>
            <a:r>
              <a:rPr dirty="0"/>
              <a:t>B- 0-1 times</a:t>
            </a:r>
            <a:r>
              <a:rPr lang="AR-SA" dirty="0"/>
              <a:t> </a:t>
            </a:r>
          </a:p>
          <a:p>
            <a:pPr marL="320039" indent="-320039" algn="l">
              <a:defRPr sz="2200"/>
            </a:pPr>
            <a:r>
              <a:rPr dirty="0"/>
              <a:t>C-1-2 times</a:t>
            </a:r>
            <a:r>
              <a:rPr lang="AR-SA" dirty="0"/>
              <a:t> </a:t>
            </a:r>
          </a:p>
          <a:p>
            <a:pPr marL="320039" indent="-320039" algn="l">
              <a:defRPr sz="2200"/>
            </a:pPr>
            <a:r>
              <a:rPr dirty="0"/>
              <a:t>D- 2-4 times</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p:cNvSpPr>
          <p:nvPr>
            <p:ph type="title"/>
          </p:nvPr>
        </p:nvSpPr>
        <p:spPr>
          <a:prstGeom prst="rect">
            <a:avLst/>
          </a:prstGeom>
        </p:spPr>
        <p:txBody>
          <a:bodyPr/>
          <a:lstStyle/>
          <a:p>
            <a:endParaRPr/>
          </a:p>
        </p:txBody>
      </p:sp>
      <p:sp>
        <p:nvSpPr>
          <p:cNvPr id="383" name="Shape 383"/>
          <p:cNvSpPr>
            <a:spLocks noGrp="1"/>
          </p:cNvSpPr>
          <p:nvPr>
            <p:ph idx="1"/>
          </p:nvPr>
        </p:nvSpPr>
        <p:spPr>
          <a:xfrm>
            <a:off x="612648" y="2362200"/>
            <a:ext cx="8153401" cy="4495800"/>
          </a:xfrm>
          <a:prstGeom prst="rect">
            <a:avLst/>
          </a:prstGeom>
        </p:spPr>
        <p:txBody>
          <a:bodyPr/>
          <a:lstStyle/>
          <a:p>
            <a:pPr marL="514350" indent="-514350" algn="l">
              <a:buFontTx/>
              <a:buAutoNum type="alphaUcPeriod" startAt="6"/>
            </a:pPr>
            <a:endParaRPr/>
          </a:p>
          <a:p>
            <a:pPr marL="514350" indent="-514350" algn="l">
              <a:buFontTx/>
              <a:buAutoNum type="arabicPeriod" startAt="4"/>
            </a:pPr>
            <a:r>
              <a:t>Lack of nurturing and parental attachment</a:t>
            </a:r>
          </a:p>
          <a:p>
            <a:pPr marL="514350" indent="-514350" algn="l">
              <a:buFontTx/>
              <a:buAutoNum type="arabicPeriod" startAt="4"/>
            </a:pPr>
            <a:r>
              <a:t>Factors related to a child’s socialization outside the family may also increase risk of drug abuse.</a:t>
            </a:r>
          </a:p>
          <a:p>
            <a:pPr marL="514350" indent="-514350" algn="l">
              <a:buFontTx/>
              <a:buAutoNum type="arabicPeriod" startAt="4"/>
            </a:pPr>
            <a:r>
              <a:t>Inappropriately aggressive or shy behavior in the classroom</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title"/>
          </p:nvPr>
        </p:nvSpPr>
        <p:spPr>
          <a:prstGeom prst="rect">
            <a:avLst/>
          </a:prstGeom>
        </p:spPr>
        <p:txBody>
          <a:bodyPr/>
          <a:lstStyle/>
          <a:p>
            <a:endParaRPr/>
          </a:p>
        </p:txBody>
      </p:sp>
      <p:sp>
        <p:nvSpPr>
          <p:cNvPr id="386" name="Shape 386"/>
          <p:cNvSpPr>
            <a:spLocks noGrp="1"/>
          </p:cNvSpPr>
          <p:nvPr>
            <p:ph idx="1"/>
          </p:nvPr>
        </p:nvSpPr>
        <p:spPr>
          <a:xfrm>
            <a:off x="612648" y="2632841"/>
            <a:ext cx="8153401" cy="4495801"/>
          </a:xfrm>
          <a:prstGeom prst="rect">
            <a:avLst/>
          </a:prstGeom>
        </p:spPr>
        <p:txBody>
          <a:bodyPr/>
          <a:lstStyle/>
          <a:p>
            <a:pPr marL="514350" indent="-514350" algn="l">
              <a:buFontTx/>
              <a:buAutoNum type="arabicPeriod" startAt="7"/>
            </a:pPr>
            <a:r>
              <a:t>Poor social coping skills</a:t>
            </a:r>
          </a:p>
          <a:p>
            <a:pPr marL="514350" indent="-514350" algn="l">
              <a:buFontTx/>
              <a:buAutoNum type="arabicPeriod" startAt="7"/>
            </a:pPr>
            <a:r>
              <a:t>Poor school performance</a:t>
            </a:r>
          </a:p>
          <a:p>
            <a:pPr marL="514350" indent="-514350" algn="l">
              <a:buFontTx/>
              <a:buAutoNum type="arabicPeriod" startAt="7"/>
            </a:pPr>
            <a:r>
              <a:t>Association with a deviant peer group</a:t>
            </a:r>
          </a:p>
          <a:p>
            <a:pPr marL="514350" indent="-514350" algn="l">
              <a:buFontTx/>
              <a:buAutoNum type="arabicPeriod" startAt="7"/>
            </a:pPr>
            <a:r>
              <a:t>Perception of approval of drug use behavior</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p:cNvSpPr>
          <p:nvPr>
            <p:ph type="title"/>
          </p:nvPr>
        </p:nvSpPr>
        <p:spPr>
          <a:prstGeom prst="rect">
            <a:avLst/>
          </a:prstGeom>
        </p:spPr>
        <p:txBody>
          <a:bodyPr/>
          <a:lstStyle/>
          <a:p>
            <a:r>
              <a:t>Types of substance abuse</a:t>
            </a:r>
          </a:p>
        </p:txBody>
      </p:sp>
      <p:sp>
        <p:nvSpPr>
          <p:cNvPr id="389" name="Shape 389"/>
          <p:cNvSpPr>
            <a:spLocks noGrp="1"/>
          </p:cNvSpPr>
          <p:nvPr>
            <p:ph idx="1"/>
          </p:nvPr>
        </p:nvSpPr>
        <p:spPr>
          <a:prstGeom prst="rect">
            <a:avLst/>
          </a:prstGeom>
        </p:spPr>
        <p:txBody>
          <a:bodyPr/>
          <a:lstStyle/>
          <a:p>
            <a:pPr marL="514350" indent="-514350" algn="l">
              <a:buFontTx/>
              <a:buAutoNum type="arabicPeriod"/>
              <a:defRPr b="1"/>
            </a:pPr>
            <a:r>
              <a:t>Alcohol Use Disorder (AUD)</a:t>
            </a:r>
          </a:p>
          <a:p>
            <a:pPr marL="514350" indent="-514350" algn="l">
              <a:buSzTx/>
              <a:buNone/>
            </a:pPr>
            <a:r>
              <a:t>Excessive alcohol use can increase a person’s risk of developing serious health problems in addition to those issues associated with intoxication behaviors and alcohol withdrawal symptoms. According to the Centers for Disease Control and Prevention (CDC), excessive alcohol use causes </a:t>
            </a:r>
            <a:r>
              <a:rPr>
                <a:solidFill>
                  <a:srgbClr val="FF0000"/>
                </a:solidFill>
              </a:rPr>
              <a:t>88,000 deaths </a:t>
            </a:r>
            <a:r>
              <a:t>a year.</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p:cNvSpPr>
          <p:nvPr>
            <p:ph type="title"/>
          </p:nvPr>
        </p:nvSpPr>
        <p:spPr>
          <a:prstGeom prst="rect">
            <a:avLst/>
          </a:prstGeom>
        </p:spPr>
        <p:txBody>
          <a:bodyPr/>
          <a:lstStyle/>
          <a:p>
            <a:endParaRPr/>
          </a:p>
        </p:txBody>
      </p:sp>
      <p:sp>
        <p:nvSpPr>
          <p:cNvPr id="392" name="Shape 392"/>
          <p:cNvSpPr>
            <a:spLocks noGrp="1"/>
          </p:cNvSpPr>
          <p:nvPr>
            <p:ph idx="1"/>
          </p:nvPr>
        </p:nvSpPr>
        <p:spPr>
          <a:prstGeom prst="rect">
            <a:avLst/>
          </a:prstGeom>
        </p:spPr>
        <p:txBody>
          <a:bodyPr/>
          <a:lstStyle/>
          <a:p>
            <a:pPr marL="514350" indent="-514350" algn="l">
              <a:buSzTx/>
              <a:buNone/>
              <a:defRPr b="1"/>
            </a:pPr>
            <a:endParaRPr/>
          </a:p>
          <a:p>
            <a:pPr marL="514350" indent="-514350" algn="l">
              <a:buFontTx/>
              <a:buAutoNum type="arabicPeriod" startAt="2"/>
              <a:defRPr b="1"/>
            </a:pPr>
            <a:r>
              <a:t>Tobacco Use Disorder</a:t>
            </a:r>
          </a:p>
          <a:p>
            <a:pPr marL="514350" indent="-514350" algn="l">
              <a:buSzTx/>
              <a:buNone/>
            </a:pPr>
            <a:r>
              <a:t>According to the CDC, more than </a:t>
            </a:r>
            <a:r>
              <a:rPr>
                <a:solidFill>
                  <a:srgbClr val="FF0000"/>
                </a:solidFill>
              </a:rPr>
              <a:t>480,000 deaths </a:t>
            </a:r>
            <a:r>
              <a:t>each year are caused by cigarette smoking. Tobacco use and smoking do damage to nearly every organ in the human body, often leading to lung cancer, respiratory disorders, heart disease, stroke, and other illnesses</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title"/>
          </p:nvPr>
        </p:nvSpPr>
        <p:spPr>
          <a:prstGeom prst="rect">
            <a:avLst/>
          </a:prstGeom>
        </p:spPr>
        <p:txBody>
          <a:bodyPr/>
          <a:lstStyle/>
          <a:p>
            <a:endParaRPr/>
          </a:p>
        </p:txBody>
      </p:sp>
      <p:sp>
        <p:nvSpPr>
          <p:cNvPr id="395" name="Shape 395"/>
          <p:cNvSpPr>
            <a:spLocks noGrp="1"/>
          </p:cNvSpPr>
          <p:nvPr>
            <p:ph idx="1"/>
          </p:nvPr>
        </p:nvSpPr>
        <p:spPr>
          <a:prstGeom prst="rect">
            <a:avLst/>
          </a:prstGeom>
        </p:spPr>
        <p:txBody>
          <a:bodyPr/>
          <a:lstStyle/>
          <a:p>
            <a:pPr marL="514350" indent="-514350" algn="l">
              <a:buFontTx/>
              <a:buAutoNum type="arabicPeriod" startAt="3"/>
              <a:defRPr b="1"/>
            </a:pPr>
            <a:r>
              <a:t>Cannabis Use Disorder</a:t>
            </a:r>
          </a:p>
          <a:p>
            <a:pPr marL="514350" indent="-514350" algn="l">
              <a:buFontTx/>
              <a:buAutoNum type="arabicPeriod" startAt="3"/>
              <a:defRPr b="1"/>
            </a:pPr>
            <a:r>
              <a:t>Stimulant Use Disorder</a:t>
            </a:r>
          </a:p>
          <a:p>
            <a:pPr marL="514350" indent="-514350" algn="l">
              <a:buFontTx/>
              <a:buAutoNum type="arabicPeriod" startAt="3"/>
              <a:defRPr b="1"/>
            </a:pPr>
            <a:r>
              <a:t>Hallucinogen Use Disorder</a:t>
            </a:r>
          </a:p>
          <a:p>
            <a:pPr marL="514350" indent="-514350" algn="l">
              <a:buFontTx/>
              <a:buAutoNum type="arabicPeriod" startAt="3"/>
              <a:defRPr b="1"/>
            </a:pPr>
            <a:r>
              <a:t>Opioid Use Disorder</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p:cNvSpPr>
          <p:nvPr>
            <p:ph type="title"/>
          </p:nvPr>
        </p:nvSpPr>
        <p:spPr>
          <a:xfrm>
            <a:off x="285007" y="308757"/>
            <a:ext cx="8153401" cy="990601"/>
          </a:xfrm>
          <a:prstGeom prst="rect">
            <a:avLst/>
          </a:prstGeom>
        </p:spPr>
        <p:txBody>
          <a:bodyPr/>
          <a:lstStyle>
            <a:lvl1pPr algn="ctr">
              <a:defRPr sz="6000"/>
            </a:lvl1pPr>
          </a:lstStyle>
          <a:p>
            <a:r>
              <a:t>Questions …  </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title"/>
          </p:nvPr>
        </p:nvSpPr>
        <p:spPr>
          <a:prstGeom prst="rect">
            <a:avLst/>
          </a:prstGeom>
        </p:spPr>
        <p:txBody>
          <a:bodyPr/>
          <a:lstStyle/>
          <a:p>
            <a:r>
              <a:t>Q1</a:t>
            </a:r>
          </a:p>
        </p:txBody>
      </p:sp>
      <p:sp>
        <p:nvSpPr>
          <p:cNvPr id="403" name="Shape 403"/>
          <p:cNvSpPr>
            <a:spLocks noGrp="1"/>
          </p:cNvSpPr>
          <p:nvPr>
            <p:ph idx="1"/>
          </p:nvPr>
        </p:nvSpPr>
        <p:spPr>
          <a:xfrm>
            <a:off x="457200" y="1766248"/>
            <a:ext cx="8229600" cy="4373563"/>
          </a:xfrm>
          <a:prstGeom prst="rect">
            <a:avLst/>
          </a:prstGeom>
        </p:spPr>
        <p:txBody>
          <a:bodyPr/>
          <a:lstStyle/>
          <a:p>
            <a:pPr marL="320039" indent="-320039" algn="l">
              <a:defRPr sz="2200"/>
            </a:pPr>
            <a:r>
              <a:t>What is the main cause of death due to smoking? </a:t>
            </a:r>
          </a:p>
          <a:p>
            <a:pPr algn="l"/>
            <a:endParaRPr/>
          </a:p>
          <a:p>
            <a:pPr marL="320039" indent="-320039" algn="l">
              <a:defRPr sz="2200"/>
            </a:pPr>
            <a:r>
              <a:t>A- CVD</a:t>
            </a:r>
          </a:p>
          <a:p>
            <a:pPr marL="320039" indent="-320039" algn="l">
              <a:defRPr sz="2200"/>
            </a:pPr>
            <a:r>
              <a:t>B- COPD</a:t>
            </a:r>
          </a:p>
          <a:p>
            <a:pPr marL="320039" indent="-320039" algn="l">
              <a:defRPr sz="2200"/>
            </a:pPr>
            <a:r>
              <a:t>C- Lung Cancer</a:t>
            </a:r>
          </a:p>
          <a:p>
            <a:pPr marL="320039" indent="-320039" algn="l">
              <a:defRPr sz="2200"/>
            </a:pPr>
            <a:r>
              <a:t>D- Bladder cancer</a:t>
            </a:r>
          </a:p>
        </p:txBody>
      </p:sp>
      <p:pic>
        <p:nvPicPr>
          <p:cNvPr id="404" name="image33.png" descr="success-01-512.png"/>
          <p:cNvPicPr>
            <a:picLocks noChangeAspect="1"/>
          </p:cNvPicPr>
          <p:nvPr/>
        </p:nvPicPr>
        <p:blipFill>
          <a:blip r:embed="rId2">
            <a:extLst/>
          </a:blip>
          <a:stretch>
            <a:fillRect/>
          </a:stretch>
        </p:blipFill>
        <p:spPr>
          <a:xfrm>
            <a:off x="644180" y="2656490"/>
            <a:ext cx="578069" cy="578070"/>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04"/>
                                        </p:tgtEl>
                                        <p:attrNameLst>
                                          <p:attrName>style.visibility</p:attrName>
                                        </p:attrNameLst>
                                      </p:cBhvr>
                                      <p:to>
                                        <p:strVal val="visible"/>
                                      </p:to>
                                    </p:set>
                                    <p:animEffect transition="in" filter="dissolve">
                                      <p:cBhvr>
                                        <p:cTn id="7" dur="20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a:spLocks noGrp="1"/>
          </p:cNvSpPr>
          <p:nvPr>
            <p:ph type="title"/>
          </p:nvPr>
        </p:nvSpPr>
        <p:spPr>
          <a:prstGeom prst="rect">
            <a:avLst/>
          </a:prstGeom>
        </p:spPr>
        <p:txBody>
          <a:bodyPr/>
          <a:lstStyle/>
          <a:p>
            <a:r>
              <a:t>Q2</a:t>
            </a:r>
          </a:p>
        </p:txBody>
      </p:sp>
      <p:sp>
        <p:nvSpPr>
          <p:cNvPr id="407" name="Shape 407"/>
          <p:cNvSpPr>
            <a:spLocks noGrp="1"/>
          </p:cNvSpPr>
          <p:nvPr>
            <p:ph idx="1"/>
          </p:nvPr>
        </p:nvSpPr>
        <p:spPr>
          <a:prstGeom prst="rect">
            <a:avLst/>
          </a:prstGeom>
        </p:spPr>
        <p:txBody>
          <a:bodyPr/>
          <a:lstStyle/>
          <a:p>
            <a:pPr marL="320039" indent="-320039" algn="l">
              <a:defRPr sz="2200"/>
            </a:pPr>
            <a:r>
              <a:t>Smoking can increase risk of having coronary heart disease (CHD) than non-smoking by?</a:t>
            </a:r>
          </a:p>
          <a:p>
            <a:pPr marL="320039" indent="-320039" algn="l">
              <a:defRPr sz="2200"/>
            </a:pPr>
            <a:endParaRPr/>
          </a:p>
          <a:p>
            <a:pPr marL="320039" indent="-320039" algn="l">
              <a:defRPr sz="2200"/>
            </a:pPr>
            <a:r>
              <a:t>A- 0 times </a:t>
            </a:r>
          </a:p>
          <a:p>
            <a:pPr marL="320039" indent="-320039" algn="l">
              <a:defRPr sz="2200"/>
            </a:pPr>
            <a:r>
              <a:t>B- 0-1 times </a:t>
            </a:r>
          </a:p>
          <a:p>
            <a:pPr marL="320039" indent="-320039" algn="l">
              <a:defRPr sz="2200"/>
            </a:pPr>
            <a:r>
              <a:t>C-1-2 times </a:t>
            </a:r>
          </a:p>
          <a:p>
            <a:pPr marL="320039" indent="-320039" algn="l">
              <a:defRPr sz="2200"/>
            </a:pPr>
            <a:r>
              <a:t>D- 2-4 times</a:t>
            </a:r>
          </a:p>
        </p:txBody>
      </p:sp>
      <p:pic>
        <p:nvPicPr>
          <p:cNvPr id="408" name="image33.png" descr="success-01-512.png"/>
          <p:cNvPicPr>
            <a:picLocks noChangeAspect="1"/>
          </p:cNvPicPr>
          <p:nvPr/>
        </p:nvPicPr>
        <p:blipFill>
          <a:blip r:embed="rId2">
            <a:extLst/>
          </a:blip>
          <a:stretch>
            <a:fillRect/>
          </a:stretch>
        </p:blipFill>
        <p:spPr>
          <a:xfrm>
            <a:off x="817605" y="3996556"/>
            <a:ext cx="578070" cy="578070"/>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08"/>
                                        </p:tgtEl>
                                        <p:attrNameLst>
                                          <p:attrName>style.visibility</p:attrName>
                                        </p:attrNameLst>
                                      </p:cBhvr>
                                      <p:to>
                                        <p:strVal val="visible"/>
                                      </p:to>
                                    </p:set>
                                    <p:animEffect transition="in" filter="dissolve">
                                      <p:cBhvr>
                                        <p:cTn id="7"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p:cNvSpPr>
          <p:nvPr>
            <p:ph type="title"/>
          </p:nvPr>
        </p:nvSpPr>
        <p:spPr>
          <a:prstGeom prst="rect">
            <a:avLst/>
          </a:prstGeom>
        </p:spPr>
        <p:txBody>
          <a:bodyPr/>
          <a:lstStyle/>
          <a:p>
            <a:r>
              <a:t>Q3</a:t>
            </a:r>
          </a:p>
        </p:txBody>
      </p:sp>
      <p:sp>
        <p:nvSpPr>
          <p:cNvPr id="411" name="Shape 411"/>
          <p:cNvSpPr/>
          <p:nvPr/>
        </p:nvSpPr>
        <p:spPr>
          <a:xfrm>
            <a:off x="612648" y="1579418"/>
            <a:ext cx="7700079" cy="4231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t>Intentional inhalation of smoke using the methods of smoking such as: cigarettes and cigars is :</a:t>
            </a:r>
          </a:p>
          <a:p>
            <a:endParaRPr/>
          </a:p>
          <a:p>
            <a:pPr>
              <a:defRPr sz="2200"/>
            </a:pPr>
            <a:r>
              <a:t>A- Active smoking</a:t>
            </a:r>
          </a:p>
          <a:p>
            <a:pPr>
              <a:defRPr sz="2200"/>
            </a:pPr>
            <a:endParaRPr/>
          </a:p>
          <a:p>
            <a:pPr>
              <a:defRPr sz="2200"/>
            </a:pPr>
            <a:r>
              <a:t>B- Passive smoking</a:t>
            </a:r>
          </a:p>
          <a:p>
            <a:pPr>
              <a:defRPr sz="2200"/>
            </a:pPr>
            <a:endParaRPr/>
          </a:p>
          <a:p>
            <a:pPr>
              <a:defRPr sz="2200"/>
            </a:pPr>
            <a:r>
              <a:t>C- </a:t>
            </a:r>
            <a:r>
              <a:rPr sz="2400"/>
              <a:t>environmental tobacco smoke</a:t>
            </a:r>
          </a:p>
          <a:p>
            <a:pPr>
              <a:defRPr sz="2400"/>
            </a:pPr>
            <a:endParaRPr sz="2400"/>
          </a:p>
          <a:p>
            <a:pPr>
              <a:defRPr sz="2400"/>
            </a:pPr>
            <a:r>
              <a:t>D- Secondhand smoke </a:t>
            </a:r>
          </a:p>
          <a:p>
            <a:pPr>
              <a:defRPr b="1">
                <a:solidFill>
                  <a:srgbClr val="0070C0"/>
                </a:solidFill>
              </a:defRPr>
            </a:pPr>
            <a:endParaRPr/>
          </a:p>
          <a:p>
            <a:endParaRPr/>
          </a:p>
          <a:p>
            <a:endParaRPr/>
          </a:p>
        </p:txBody>
      </p:sp>
      <p:pic>
        <p:nvPicPr>
          <p:cNvPr id="412" name="image33.png" descr="success-01-512.png"/>
          <p:cNvPicPr>
            <a:picLocks noChangeAspect="1"/>
          </p:cNvPicPr>
          <p:nvPr/>
        </p:nvPicPr>
        <p:blipFill>
          <a:blip r:embed="rId2">
            <a:extLst/>
          </a:blip>
          <a:stretch>
            <a:fillRect/>
          </a:stretch>
        </p:blipFill>
        <p:spPr>
          <a:xfrm>
            <a:off x="528570" y="2530362"/>
            <a:ext cx="578070" cy="578070"/>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12"/>
                                        </p:tgtEl>
                                        <p:attrNameLst>
                                          <p:attrName>style.visibility</p:attrName>
                                        </p:attrNameLst>
                                      </p:cBhvr>
                                      <p:to>
                                        <p:strVal val="visible"/>
                                      </p:to>
                                    </p:set>
                                    <p:animEffect transition="in" filter="dissolve">
                                      <p:cBhvr>
                                        <p:cTn id="7" dur="2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a:spLocks noGrp="1"/>
          </p:cNvSpPr>
          <p:nvPr>
            <p:ph type="title"/>
          </p:nvPr>
        </p:nvSpPr>
        <p:spPr>
          <a:prstGeom prst="rect">
            <a:avLst/>
          </a:prstGeom>
        </p:spPr>
        <p:txBody>
          <a:bodyPr/>
          <a:lstStyle/>
          <a:p>
            <a:r>
              <a:t>Q4</a:t>
            </a:r>
          </a:p>
        </p:txBody>
      </p:sp>
      <p:sp>
        <p:nvSpPr>
          <p:cNvPr id="415" name="Shape 415"/>
          <p:cNvSpPr>
            <a:spLocks noGrp="1"/>
          </p:cNvSpPr>
          <p:nvPr>
            <p:ph idx="1"/>
          </p:nvPr>
        </p:nvSpPr>
        <p:spPr>
          <a:prstGeom prst="rect">
            <a:avLst/>
          </a:prstGeom>
        </p:spPr>
        <p:txBody>
          <a:bodyPr/>
          <a:lstStyle/>
          <a:p>
            <a:pPr algn="l">
              <a:buSzTx/>
              <a:buNone/>
            </a:pPr>
            <a:r>
              <a:t>Which one of the following kills more people every </a:t>
            </a:r>
          </a:p>
          <a:p>
            <a:pPr algn="l">
              <a:buSzTx/>
              <a:buNone/>
            </a:pPr>
            <a:r>
              <a:t>:year </a:t>
            </a:r>
          </a:p>
          <a:p>
            <a:pPr algn="l">
              <a:buSzTx/>
              <a:buNone/>
            </a:pPr>
            <a:r>
              <a:t>A- Smoking </a:t>
            </a:r>
          </a:p>
          <a:p>
            <a:pPr algn="l">
              <a:buSzTx/>
              <a:buNone/>
            </a:pPr>
            <a:r>
              <a:t>B- Alcoholism </a:t>
            </a:r>
          </a:p>
          <a:p>
            <a:pPr algn="l">
              <a:buSzTx/>
              <a:buNone/>
            </a:pPr>
            <a:r>
              <a:t>C- Cannabis</a:t>
            </a:r>
            <a:r>
              <a:rPr b="1"/>
              <a:t> </a:t>
            </a:r>
          </a:p>
          <a:p>
            <a:pPr algn="l">
              <a:buSzTx/>
              <a:buNone/>
            </a:pPr>
            <a:r>
              <a:t>D –</a:t>
            </a:r>
            <a:r>
              <a:rPr b="1"/>
              <a:t> </a:t>
            </a:r>
            <a:r>
              <a:t>Stamiulant</a:t>
            </a:r>
            <a:r>
              <a:rPr b="1"/>
              <a:t> </a:t>
            </a:r>
          </a:p>
        </p:txBody>
      </p:sp>
      <p:pic>
        <p:nvPicPr>
          <p:cNvPr id="416" name="image33.png" descr="success-01-512.png"/>
          <p:cNvPicPr>
            <a:picLocks noChangeAspect="1"/>
          </p:cNvPicPr>
          <p:nvPr/>
        </p:nvPicPr>
        <p:blipFill>
          <a:blip r:embed="rId2">
            <a:extLst/>
          </a:blip>
          <a:stretch>
            <a:fillRect/>
          </a:stretch>
        </p:blipFill>
        <p:spPr>
          <a:xfrm>
            <a:off x="533817" y="2645971"/>
            <a:ext cx="578070" cy="578070"/>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16"/>
                                        </p:tgtEl>
                                        <p:attrNameLst>
                                          <p:attrName>style.visibility</p:attrName>
                                        </p:attrNameLst>
                                      </p:cBhvr>
                                      <p:to>
                                        <p:strVal val="visible"/>
                                      </p:to>
                                    </p:set>
                                    <p:animEffect transition="in" filter="dissolve">
                                      <p:cBhvr>
                                        <p:cTn id="7" dur="2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r>
              <a:t>Q3</a:t>
            </a:r>
          </a:p>
        </p:txBody>
      </p:sp>
      <p:sp>
        <p:nvSpPr>
          <p:cNvPr id="144" name="Shape 144"/>
          <p:cNvSpPr/>
          <p:nvPr/>
        </p:nvSpPr>
        <p:spPr>
          <a:xfrm>
            <a:off x="612648" y="1579418"/>
            <a:ext cx="7700079" cy="4231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t>intentional inhalation of smoke using the methods of smoking such as: cigarettes and cigars is :</a:t>
            </a:r>
          </a:p>
          <a:p>
            <a:endParaRPr/>
          </a:p>
          <a:p>
            <a:pPr>
              <a:defRPr sz="2200"/>
            </a:pPr>
            <a:r>
              <a:t>A- Active smoking</a:t>
            </a:r>
          </a:p>
          <a:p>
            <a:pPr>
              <a:defRPr sz="2200"/>
            </a:pPr>
            <a:endParaRPr/>
          </a:p>
          <a:p>
            <a:pPr>
              <a:defRPr sz="2200"/>
            </a:pPr>
            <a:r>
              <a:t>B- Passive smoking</a:t>
            </a:r>
          </a:p>
          <a:p>
            <a:pPr>
              <a:defRPr sz="2200"/>
            </a:pPr>
            <a:endParaRPr/>
          </a:p>
          <a:p>
            <a:pPr>
              <a:defRPr sz="2200"/>
            </a:pPr>
            <a:r>
              <a:t>C- </a:t>
            </a:r>
            <a:r>
              <a:rPr sz="2400"/>
              <a:t>environmental tobacco smoke</a:t>
            </a:r>
          </a:p>
          <a:p>
            <a:pPr>
              <a:defRPr sz="2400"/>
            </a:pPr>
            <a:endParaRPr sz="2400"/>
          </a:p>
          <a:p>
            <a:pPr>
              <a:defRPr sz="2400"/>
            </a:pPr>
            <a:r>
              <a:t>D- Secondhand smoke </a:t>
            </a:r>
          </a:p>
          <a:p>
            <a:pPr>
              <a:defRPr b="1">
                <a:solidFill>
                  <a:srgbClr val="0070C0"/>
                </a:solidFill>
              </a:defRPr>
            </a:pPr>
            <a:endParaRPr/>
          </a:p>
          <a:p>
            <a:endParaRPr/>
          </a:p>
          <a:p>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p:cNvSpPr>
          <p:nvPr>
            <p:ph type="title"/>
          </p:nvPr>
        </p:nvSpPr>
        <p:spPr>
          <a:prstGeom prst="rect">
            <a:avLst/>
          </a:prstGeom>
        </p:spPr>
        <p:txBody>
          <a:bodyPr/>
          <a:lstStyle/>
          <a:p>
            <a:r>
              <a:t>Q5 </a:t>
            </a:r>
          </a:p>
        </p:txBody>
      </p:sp>
      <p:sp>
        <p:nvSpPr>
          <p:cNvPr id="419" name="Shape 419"/>
          <p:cNvSpPr>
            <a:spLocks noGrp="1"/>
          </p:cNvSpPr>
          <p:nvPr>
            <p:ph idx="1"/>
          </p:nvPr>
        </p:nvSpPr>
        <p:spPr>
          <a:prstGeom prst="rect">
            <a:avLst/>
          </a:prstGeom>
        </p:spPr>
        <p:txBody>
          <a:bodyPr/>
          <a:lstStyle/>
          <a:p>
            <a:pPr algn="l">
              <a:buSzTx/>
              <a:buNone/>
            </a:pPr>
            <a:r>
              <a:t>Which of the following antismoking drugs are the most effictive one:</a:t>
            </a:r>
          </a:p>
          <a:p>
            <a:pPr algn="l">
              <a:buSzTx/>
              <a:buNone/>
            </a:pPr>
            <a:r>
              <a:t>A- Nicotine gum</a:t>
            </a:r>
          </a:p>
          <a:p>
            <a:pPr algn="l">
              <a:buSzTx/>
              <a:buNone/>
            </a:pPr>
            <a:r>
              <a:t>B- Bupropion  SR </a:t>
            </a:r>
          </a:p>
          <a:p>
            <a:pPr algn="l">
              <a:buSzTx/>
              <a:buNone/>
            </a:pPr>
            <a:r>
              <a:t>C- Varenicline</a:t>
            </a:r>
          </a:p>
          <a:p>
            <a:pPr algn="l">
              <a:buSzTx/>
              <a:buNone/>
            </a:pPr>
            <a:r>
              <a:t>D- Nicotine skin patch</a:t>
            </a:r>
          </a:p>
        </p:txBody>
      </p:sp>
      <p:pic>
        <p:nvPicPr>
          <p:cNvPr id="420" name="image33.png" descr="success-01-512.png"/>
          <p:cNvPicPr>
            <a:picLocks noChangeAspect="1"/>
          </p:cNvPicPr>
          <p:nvPr/>
        </p:nvPicPr>
        <p:blipFill>
          <a:blip r:embed="rId2">
            <a:extLst/>
          </a:blip>
          <a:stretch>
            <a:fillRect/>
          </a:stretch>
        </p:blipFill>
        <p:spPr>
          <a:xfrm>
            <a:off x="565349" y="3607696"/>
            <a:ext cx="578070" cy="578070"/>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20"/>
                                        </p:tgtEl>
                                        <p:attrNameLst>
                                          <p:attrName>style.visibility</p:attrName>
                                        </p:attrNameLst>
                                      </p:cBhvr>
                                      <p:to>
                                        <p:strVal val="visible"/>
                                      </p:to>
                                    </p:set>
                                    <p:animEffect transition="in" filter="dissolve">
                                      <p:cBhvr>
                                        <p:cTn id="7" dur="2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p:cNvSpPr>
          <p:nvPr>
            <p:ph type="title"/>
          </p:nvPr>
        </p:nvSpPr>
        <p:spPr>
          <a:prstGeom prst="rect">
            <a:avLst/>
          </a:prstGeom>
        </p:spPr>
        <p:txBody>
          <a:bodyPr/>
          <a:lstStyle/>
          <a:p>
            <a:r>
              <a:t>Refrences </a:t>
            </a:r>
          </a:p>
        </p:txBody>
      </p:sp>
      <p:sp>
        <p:nvSpPr>
          <p:cNvPr id="423" name="Shape 423"/>
          <p:cNvSpPr>
            <a:spLocks noGrp="1"/>
          </p:cNvSpPr>
          <p:nvPr>
            <p:ph idx="1"/>
          </p:nvPr>
        </p:nvSpPr>
        <p:spPr>
          <a:prstGeom prst="rect">
            <a:avLst/>
          </a:prstGeom>
        </p:spPr>
        <p:txBody>
          <a:bodyPr/>
          <a:lstStyle/>
          <a:p>
            <a:pPr marL="514350" indent="-514350" algn="l">
              <a:lnSpc>
                <a:spcPct val="80000"/>
              </a:lnSpc>
              <a:buFontTx/>
              <a:buAutoNum type="arabicPeriod"/>
              <a:defRPr sz="2400"/>
            </a:pPr>
            <a:r>
              <a:rPr u="sng">
                <a:solidFill>
                  <a:schemeClr val="accent5"/>
                </a:solidFill>
                <a:uFill>
                  <a:solidFill>
                    <a:schemeClr val="accent5"/>
                  </a:solidFill>
                </a:uFill>
                <a:hlinkClick r:id="rId2"/>
              </a:rPr>
              <a:t>http://www.webmd.com/mental-health/addiction/substance-abuse?page=2#1</a:t>
            </a:r>
          </a:p>
          <a:p>
            <a:pPr marL="514350" indent="-514350" algn="l">
              <a:lnSpc>
                <a:spcPct val="80000"/>
              </a:lnSpc>
              <a:buFontTx/>
              <a:buAutoNum type="arabicPeriod"/>
              <a:defRPr sz="2400"/>
            </a:pPr>
            <a:r>
              <a:rPr u="sng">
                <a:solidFill>
                  <a:schemeClr val="accent5"/>
                </a:solidFill>
                <a:uFill>
                  <a:solidFill>
                    <a:schemeClr val="accent5"/>
                  </a:solidFill>
                </a:uFill>
                <a:hlinkClick r:id="rId3"/>
              </a:rPr>
              <a:t>http://www.aafp.org/afp/2013/0715/p113.html</a:t>
            </a:r>
          </a:p>
          <a:p>
            <a:pPr marL="514350" indent="-514350" algn="l">
              <a:lnSpc>
                <a:spcPct val="80000"/>
              </a:lnSpc>
              <a:buFontTx/>
              <a:buAutoNum type="arabicPeriod"/>
              <a:defRPr sz="2400"/>
            </a:pPr>
            <a:r>
              <a:rPr u="sng">
                <a:solidFill>
                  <a:schemeClr val="accent5"/>
                </a:solidFill>
                <a:uFill>
                  <a:solidFill>
                    <a:schemeClr val="accent5"/>
                  </a:solidFill>
                </a:uFill>
                <a:hlinkClick r:id="rId4"/>
              </a:rPr>
              <a:t>https://www.nice.org.uk/guidance/health-protection/drug-misuse</a:t>
            </a:r>
          </a:p>
          <a:p>
            <a:pPr marL="514350" indent="-514350" algn="l">
              <a:lnSpc>
                <a:spcPct val="80000"/>
              </a:lnSpc>
              <a:buFontTx/>
              <a:buAutoNum type="arabicPeriod"/>
              <a:defRPr sz="2400"/>
            </a:pPr>
            <a:r>
              <a:rPr u="sng">
                <a:solidFill>
                  <a:schemeClr val="accent5"/>
                </a:solidFill>
                <a:uFill>
                  <a:solidFill>
                    <a:schemeClr val="accent5"/>
                  </a:solidFill>
                </a:uFill>
                <a:hlinkClick r:id="rId5"/>
              </a:rPr>
              <a:t>http://www.drugs.ie/resourcesfiles/research/2010/RiskYoungPeopleSchool.pdf</a:t>
            </a:r>
          </a:p>
          <a:p>
            <a:pPr marL="514350" indent="-514350" algn="l">
              <a:lnSpc>
                <a:spcPct val="80000"/>
              </a:lnSpc>
              <a:buFontTx/>
              <a:buAutoNum type="arabicPeriod"/>
              <a:defRPr sz="2400"/>
            </a:pPr>
            <a:r>
              <a:rPr u="sng">
                <a:solidFill>
                  <a:schemeClr val="accent5"/>
                </a:solidFill>
                <a:uFill>
                  <a:solidFill>
                    <a:schemeClr val="accent5"/>
                  </a:solidFill>
                </a:uFill>
                <a:hlinkClick r:id="rId6"/>
              </a:rPr>
              <a:t>https://pathways.nice.org.uk/pathways/drug-misuse</a:t>
            </a:r>
          </a:p>
          <a:p>
            <a:pPr>
              <a:lnSpc>
                <a:spcPct val="80000"/>
              </a:lnSpc>
              <a:defRPr sz="2400"/>
            </a:pPr>
            <a:endParaRPr u="sng">
              <a:solidFill>
                <a:schemeClr val="accent5"/>
              </a:solidFill>
              <a:uFill>
                <a:solidFill>
                  <a:schemeClr val="accent5"/>
                </a:solidFill>
              </a:uFill>
              <a:hlinkClick r:id="rId6"/>
            </a:endParaRPr>
          </a:p>
          <a:p>
            <a:pPr algn="l">
              <a:lnSpc>
                <a:spcPct val="80000"/>
              </a:lnSpc>
              <a:defRPr sz="2400"/>
            </a:pPr>
            <a:r>
              <a:rPr u="sng">
                <a:solidFill>
                  <a:schemeClr val="accent5"/>
                </a:solidFill>
                <a:uFill>
                  <a:solidFill>
                    <a:schemeClr val="accent5"/>
                  </a:solidFill>
                </a:uFill>
                <a:hlinkClick r:id="rId7"/>
              </a:rPr>
              <a:t>http://www.webmd.com/smoking-cessation/news/20160422/no-link-between-anti-smoking-drugs-mental-health--issues-study</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p:cNvSpPr>
          <p:nvPr>
            <p:ph type="title"/>
          </p:nvPr>
        </p:nvSpPr>
        <p:spPr>
          <a:prstGeom prst="rect">
            <a:avLst/>
          </a:prstGeom>
        </p:spPr>
        <p:txBody>
          <a:bodyPr/>
          <a:lstStyle/>
          <a:p>
            <a:r>
              <a:t>Refrences </a:t>
            </a:r>
          </a:p>
        </p:txBody>
      </p:sp>
      <p:sp>
        <p:nvSpPr>
          <p:cNvPr id="425" name="Shape 425"/>
          <p:cNvSpPr>
            <a:spLocks noGrp="1"/>
          </p:cNvSpPr>
          <p:nvPr>
            <p:ph idx="1"/>
          </p:nvPr>
        </p:nvSpPr>
        <p:spPr>
          <a:xfrm>
            <a:off x="536448" y="1888176"/>
            <a:ext cx="8229601" cy="4373564"/>
          </a:xfrm>
          <a:prstGeom prst="rect">
            <a:avLst/>
          </a:prstGeom>
        </p:spPr>
        <p:txBody>
          <a:bodyPr/>
          <a:lstStyle/>
          <a:p>
            <a:pPr algn="l">
              <a:lnSpc>
                <a:spcPct val="90000"/>
              </a:lnSpc>
              <a:defRPr sz="2400"/>
            </a:pPr>
            <a:r>
              <a:rPr u="sng">
                <a:solidFill>
                  <a:schemeClr val="accent5"/>
                </a:solidFill>
                <a:uFill>
                  <a:solidFill>
                    <a:schemeClr val="accent5"/>
                  </a:solidFill>
                </a:uFill>
                <a:hlinkClick r:id="rId2"/>
              </a:rPr>
              <a:t>https://www.ncbi.nlm.nih.gov/pmc/articles/PMC4491232/</a:t>
            </a:r>
          </a:p>
          <a:p>
            <a:pPr algn="l">
              <a:lnSpc>
                <a:spcPct val="90000"/>
              </a:lnSpc>
              <a:defRPr sz="2400"/>
            </a:pPr>
            <a:r>
              <a:rPr u="sng">
                <a:solidFill>
                  <a:schemeClr val="accent5"/>
                </a:solidFill>
                <a:uFill>
                  <a:solidFill>
                    <a:schemeClr val="accent5"/>
                  </a:solidFill>
                </a:uFill>
                <a:hlinkClick r:id="rId3"/>
              </a:rPr>
              <a:t>http://www.cdc.gov/tobacco/data_statistics/fact_sheets/health_effects/effects_cig_smoking/</a:t>
            </a:r>
          </a:p>
          <a:p>
            <a:pPr algn="l">
              <a:lnSpc>
                <a:spcPct val="90000"/>
              </a:lnSpc>
              <a:defRPr sz="2400"/>
            </a:pPr>
            <a:r>
              <a:rPr u="sng">
                <a:solidFill>
                  <a:schemeClr val="accent5"/>
                </a:solidFill>
                <a:uFill>
                  <a:solidFill>
                    <a:schemeClr val="accent5"/>
                  </a:solidFill>
                </a:uFill>
                <a:hlinkClick r:id="rId4"/>
              </a:rPr>
              <a:t>http://www.uptodate.com/contents/cigarette-smoking-and-pregnancy?source=search_result&amp;search=smoking&amp;selectedTitle=6~150</a:t>
            </a:r>
          </a:p>
          <a:p>
            <a:pPr algn="l">
              <a:lnSpc>
                <a:spcPct val="90000"/>
              </a:lnSpc>
              <a:defRPr sz="2400"/>
            </a:pPr>
            <a:r>
              <a:rPr u="sng">
                <a:solidFill>
                  <a:schemeClr val="accent5"/>
                </a:solidFill>
                <a:uFill>
                  <a:solidFill>
                    <a:schemeClr val="accent5"/>
                  </a:solidFill>
                </a:uFill>
                <a:hlinkClick r:id="rId5"/>
              </a:rPr>
              <a:t>http://www.helpguide.org/articles/addiction/how-to-quit-smoking.htm</a:t>
            </a:r>
          </a:p>
          <a:p>
            <a:pPr algn="l">
              <a:lnSpc>
                <a:spcPct val="90000"/>
              </a:lnSpc>
              <a:defRPr sz="2400"/>
            </a:pPr>
            <a:r>
              <a:t>https://www.healthychildren.org/English/health-issues/conditions/tobacco/Pages/Dangers-of-Secondhand-Smoke.aspx</a:t>
            </a:r>
          </a:p>
        </p:txBody>
      </p:sp>
      <p:sp>
        <p:nvSpPr>
          <p:cNvPr id="427" name="Shape 427"/>
          <p:cNvSpPr/>
          <p:nvPr/>
        </p:nvSpPr>
        <p:spPr>
          <a:xfrm>
            <a:off x="178130" y="6051075"/>
            <a:ext cx="8965870" cy="332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t>            http://www.cdc.gov/tobacco/campaign/tips/resources/videos/brian-heart-videos.html</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p:nvPr/>
        </p:nvSpPr>
        <p:spPr>
          <a:xfrm>
            <a:off x="1828799" y="3348702"/>
            <a:ext cx="5153893" cy="751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800" b="1"/>
            </a:lvl1pPr>
          </a:lstStyle>
          <a:p>
            <a:r>
              <a:t>Thank You .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p>
            <a:r>
              <a:t>Q4</a:t>
            </a:r>
          </a:p>
        </p:txBody>
      </p:sp>
      <p:sp>
        <p:nvSpPr>
          <p:cNvPr id="147" name="Shape 147"/>
          <p:cNvSpPr>
            <a:spLocks noGrp="1"/>
          </p:cNvSpPr>
          <p:nvPr>
            <p:ph idx="1"/>
          </p:nvPr>
        </p:nvSpPr>
        <p:spPr>
          <a:prstGeom prst="rect">
            <a:avLst/>
          </a:prstGeom>
        </p:spPr>
        <p:txBody>
          <a:bodyPr/>
          <a:lstStyle/>
          <a:p>
            <a:pPr algn="l"/>
            <a:r>
              <a:t>Which one of the following kills more people every </a:t>
            </a:r>
          </a:p>
          <a:p>
            <a:pPr algn="l">
              <a:buSzTx/>
              <a:buNone/>
            </a:pPr>
            <a:r>
              <a:t>:year </a:t>
            </a:r>
          </a:p>
          <a:p>
            <a:pPr algn="l">
              <a:buSzTx/>
              <a:buNone/>
            </a:pPr>
            <a:r>
              <a:t>A- smoking </a:t>
            </a:r>
          </a:p>
          <a:p>
            <a:pPr algn="l">
              <a:buSzTx/>
              <a:buNone/>
            </a:pPr>
            <a:r>
              <a:t>B- alcoholism </a:t>
            </a:r>
          </a:p>
          <a:p>
            <a:pPr algn="l">
              <a:buSzTx/>
              <a:buNone/>
            </a:pPr>
            <a:r>
              <a:t>C- Cannabis</a:t>
            </a:r>
            <a:r>
              <a:rPr b="1"/>
              <a:t> </a:t>
            </a:r>
          </a:p>
          <a:p>
            <a:pPr algn="l">
              <a:buSzTx/>
              <a:buNone/>
            </a:pPr>
            <a:r>
              <a:t>D –</a:t>
            </a:r>
            <a:r>
              <a:rPr b="1"/>
              <a:t> </a:t>
            </a:r>
            <a:r>
              <a:t>stamiulant</a:t>
            </a:r>
            <a:r>
              <a:rPr b="1"/>
              <a:t> </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r>
              <a:t>Q5 </a:t>
            </a:r>
          </a:p>
        </p:txBody>
      </p:sp>
      <p:sp>
        <p:nvSpPr>
          <p:cNvPr id="150" name="Shape 150"/>
          <p:cNvSpPr>
            <a:spLocks noGrp="1"/>
          </p:cNvSpPr>
          <p:nvPr>
            <p:ph idx="1"/>
          </p:nvPr>
        </p:nvSpPr>
        <p:spPr>
          <a:prstGeom prst="rect">
            <a:avLst/>
          </a:prstGeom>
        </p:spPr>
        <p:txBody>
          <a:bodyPr/>
          <a:lstStyle/>
          <a:p>
            <a:pPr algn="l">
              <a:buSzTx/>
              <a:buNone/>
            </a:pPr>
            <a:r>
              <a:t>Which of the following antismoking drugs are the most effictive one:</a:t>
            </a:r>
          </a:p>
          <a:p>
            <a:pPr algn="l">
              <a:buSzTx/>
              <a:buNone/>
            </a:pPr>
            <a:r>
              <a:t>A- Nicotine gum</a:t>
            </a:r>
          </a:p>
          <a:p>
            <a:pPr algn="l">
              <a:buSzTx/>
              <a:buNone/>
            </a:pPr>
            <a:r>
              <a:t>B- Bupropion  SR </a:t>
            </a:r>
          </a:p>
          <a:p>
            <a:pPr algn="l">
              <a:buSzTx/>
              <a:buNone/>
            </a:pPr>
            <a:r>
              <a:t>C- Varenicline</a:t>
            </a:r>
          </a:p>
          <a:p>
            <a:pPr algn="l">
              <a:buSzTx/>
              <a:buNone/>
            </a:pPr>
            <a:r>
              <a:t>D- Nicotine skin patch</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r>
              <a:t>Definition</a:t>
            </a:r>
          </a:p>
        </p:txBody>
      </p:sp>
      <p:sp>
        <p:nvSpPr>
          <p:cNvPr id="153" name="Shape 153"/>
          <p:cNvSpPr>
            <a:spLocks noGrp="1"/>
          </p:cNvSpPr>
          <p:nvPr>
            <p:ph idx="1"/>
          </p:nvPr>
        </p:nvSpPr>
        <p:spPr>
          <a:xfrm>
            <a:off x="-47625" y="1676400"/>
            <a:ext cx="8229600" cy="4373564"/>
          </a:xfrm>
          <a:prstGeom prst="rect">
            <a:avLst/>
          </a:prstGeom>
        </p:spPr>
        <p:txBody>
          <a:bodyPr vert="horz" lIns="91440" tIns="45720" rIns="91440" bIns="45720" rtlCol="0" anchor="t">
            <a:normAutofit/>
          </a:bodyPr>
          <a:lstStyle/>
          <a:p>
            <a:pPr algn="l">
              <a:defRPr b="1">
                <a:solidFill>
                  <a:srgbClr val="C00000"/>
                </a:solidFill>
              </a:defRPr>
            </a:pPr>
            <a:r>
              <a:rPr dirty="0"/>
              <a:t>Smoking</a:t>
            </a:r>
            <a:r>
              <a:rPr b="0" dirty="0"/>
              <a:t> </a:t>
            </a:r>
            <a:r>
              <a:rPr b="0" dirty="0">
                <a:solidFill>
                  <a:srgbClr val="000000"/>
                </a:solidFill>
              </a:rPr>
              <a:t>is the exposure to a substance, most commonly tobacco, that is burned and the smoke either tasted or inhaled.</a:t>
            </a:r>
          </a:p>
        </p:txBody>
      </p:sp>
      <p:pic>
        <p:nvPicPr>
          <p:cNvPr id="154" name="image4.jpg" descr="http://kidshealth.org/teen/drug_alcohol/tobacco/headers_92167/T_smoking1.jpg"/>
          <p:cNvPicPr>
            <a:picLocks noChangeAspect="1"/>
          </p:cNvPicPr>
          <p:nvPr/>
        </p:nvPicPr>
        <p:blipFill>
          <a:blip r:embed="rId3">
            <a:extLst/>
          </a:blip>
          <a:stretch>
            <a:fillRect/>
          </a:stretch>
        </p:blipFill>
        <p:spPr>
          <a:xfrm>
            <a:off x="426126" y="4285739"/>
            <a:ext cx="8203440" cy="1412898"/>
          </a:xfrm>
          <a:prstGeom prst="rect">
            <a:avLst/>
          </a:prstGeom>
          <a:ln w="12700">
            <a:miter lim="400000"/>
          </a:ln>
          <a:effectLst>
            <a:outerShdw blurRad="190500" rotWithShape="0">
              <a:srgbClr val="000000">
                <a:alpha val="70000"/>
              </a:srgbClr>
            </a:outerShdw>
          </a:effectLst>
        </p:spPr>
      </p:pic>
    </p:spTree>
  </p:cSld>
  <p:clrMapOvr>
    <a:masterClrMapping/>
  </p:clrMapOvr>
  <p:transition spd="slow"/>
</p:sld>
</file>

<file path=ppt/theme/theme1.xml><?xml version="1.0" encoding="utf-8"?>
<a:theme xmlns:a="http://schemas.openxmlformats.org/drawingml/2006/main" name="واجهة">
  <a:themeElements>
    <a:clrScheme name="واجهة">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واجهة">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جهة">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ألوان متوسطة">
  <a:themeElements>
    <a:clrScheme name="ألوان متوسطة">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ألوان متوسطة">
      <a:majorFont>
        <a:latin typeface="Calibri"/>
        <a:ea typeface="Calibri"/>
        <a:cs typeface="Calibri"/>
      </a:majorFont>
      <a:minorFont>
        <a:latin typeface="Helvetica"/>
        <a:ea typeface="Helvetica"/>
        <a:cs typeface="Helvetica"/>
      </a:minorFont>
    </a:fontScheme>
    <a:fmtScheme name="ألوان متوسطة">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2">
              <a:lumOff val="16690"/>
            </a:schemeClr>
          </a:solidFill>
          <a:prstDash val="solid"/>
          <a:round/>
        </a:ln>
        <a:effectLst>
          <a:outerShdw blurRad="38100" dist="300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2">
              <a:lumOff val="16690"/>
            </a:schemeClr>
          </a:solidFill>
          <a:prstDash val="solid"/>
          <a:round/>
        </a:ln>
        <a:effectLst>
          <a:outerShdw blurRad="38100" dist="30000" dir="5400000" rotWithShape="0">
            <a:srgbClr val="000000">
              <a:alpha val="4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عرض على الشاشة (4:3)</PresentationFormat>
  <Slides>63</Slides>
  <Notes>8</Notes>
  <HiddenSlides>0</HiddenSlides>
  <ScaleCrop>false</ScaleCrop>
  <HeadingPairs>
    <vt:vector size="4" baseType="variant">
      <vt:variant>
        <vt:lpstr>نسق</vt:lpstr>
      </vt:variant>
      <vt:variant>
        <vt:i4>1</vt:i4>
      </vt:variant>
      <vt:variant>
        <vt:lpstr>عناوين الشرائح</vt:lpstr>
      </vt:variant>
      <vt:variant>
        <vt:i4>63</vt:i4>
      </vt:variant>
    </vt:vector>
  </HeadingPairs>
  <TitlesOfParts>
    <vt:vector size="64" baseType="lpstr">
      <vt:lpstr>واجهة</vt:lpstr>
      <vt:lpstr>عرض تقديمي في PowerPoint</vt:lpstr>
      <vt:lpstr>Objectives</vt:lpstr>
      <vt:lpstr>Questions …  </vt:lpstr>
      <vt:lpstr>Q1</vt:lpstr>
      <vt:lpstr>Q2</vt:lpstr>
      <vt:lpstr>Q3</vt:lpstr>
      <vt:lpstr>Q4</vt:lpstr>
      <vt:lpstr>Q5 </vt:lpstr>
      <vt:lpstr>Definition</vt:lpstr>
      <vt:lpstr>Types of tobacco product</vt:lpstr>
      <vt:lpstr>objectives</vt:lpstr>
      <vt:lpstr>Epidemiology of smoking in Saudi Arabia</vt:lpstr>
      <vt:lpstr>Epidemiology of smoking in Saudi Arabia</vt:lpstr>
      <vt:lpstr>objectives</vt:lpstr>
      <vt:lpstr>Risks of smoking</vt:lpstr>
      <vt:lpstr>عرض تقديمي في PowerPoint</vt:lpstr>
      <vt:lpstr>Risks of smoking</vt:lpstr>
      <vt:lpstr>Risks of smoking</vt:lpstr>
      <vt:lpstr>Risks of smoking</vt:lpstr>
      <vt:lpstr>Risks of smoking</vt:lpstr>
      <vt:lpstr>Risks of smoking</vt:lpstr>
      <vt:lpstr>Risks of smoking</vt:lpstr>
      <vt:lpstr>Case scenario:</vt:lpstr>
      <vt:lpstr>objectives</vt:lpstr>
      <vt:lpstr>Types of smoking</vt:lpstr>
      <vt:lpstr>Effect of passive smoking  </vt:lpstr>
      <vt:lpstr>Effect of passive smoking  </vt:lpstr>
      <vt:lpstr>Continue..</vt:lpstr>
      <vt:lpstr>Continue..</vt:lpstr>
      <vt:lpstr>objectives</vt:lpstr>
      <vt:lpstr>Getting Ready To Quit </vt:lpstr>
      <vt:lpstr>عرض تقديمي في PowerPoint</vt:lpstr>
      <vt:lpstr>Continue..</vt:lpstr>
      <vt:lpstr>Continue..</vt:lpstr>
      <vt:lpstr>Continue..</vt:lpstr>
      <vt:lpstr>Quitting</vt:lpstr>
      <vt:lpstr>Real Stories </vt:lpstr>
      <vt:lpstr>عرض تقديمي في PowerPoint</vt:lpstr>
      <vt:lpstr>Role of PHC</vt:lpstr>
      <vt:lpstr>Pharmacological Management </vt:lpstr>
      <vt:lpstr>Pharmacological Management</vt:lpstr>
      <vt:lpstr>عرض تقديمي في PowerPoint</vt:lpstr>
      <vt:lpstr>Cont…</vt:lpstr>
      <vt:lpstr>Nicotine Replacement Therapy</vt:lpstr>
      <vt:lpstr>Nicotine Replacement Therapy</vt:lpstr>
      <vt:lpstr>Bupropion </vt:lpstr>
      <vt:lpstr>Varenicline</vt:lpstr>
      <vt:lpstr>عرض تقديمي في PowerPoint</vt:lpstr>
      <vt:lpstr>Factors lead to substance abuse  </vt:lpstr>
      <vt:lpstr>عرض تقديمي في PowerPoint</vt:lpstr>
      <vt:lpstr>عرض تقديمي في PowerPoint</vt:lpstr>
      <vt:lpstr>Types of substance abuse</vt:lpstr>
      <vt:lpstr>عرض تقديمي في PowerPoint</vt:lpstr>
      <vt:lpstr>عرض تقديمي في PowerPoint</vt:lpstr>
      <vt:lpstr>Questions …  </vt:lpstr>
      <vt:lpstr>Q1</vt:lpstr>
      <vt:lpstr>Q2</vt:lpstr>
      <vt:lpstr>Q3</vt:lpstr>
      <vt:lpstr>Q4</vt:lpstr>
      <vt:lpstr>Q5 </vt:lpstr>
      <vt:lpstr>Refrences </vt:lpstr>
      <vt:lpstr>Refrences </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revision>4</cp:revision>
  <dcterms:modified xsi:type="dcterms:W3CDTF">2016-11-21T11:18:56Z</dcterms:modified>
</cp:coreProperties>
</file>