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71" r:id="rId2"/>
    <p:sldId id="278" r:id="rId3"/>
    <p:sldId id="282" r:id="rId4"/>
    <p:sldId id="284" r:id="rId5"/>
    <p:sldId id="285" r:id="rId6"/>
    <p:sldId id="283" r:id="rId7"/>
    <p:sldId id="292" r:id="rId8"/>
    <p:sldId id="302" r:id="rId9"/>
    <p:sldId id="293" r:id="rId10"/>
    <p:sldId id="300" r:id="rId11"/>
    <p:sldId id="301" r:id="rId12"/>
    <p:sldId id="261" r:id="rId13"/>
    <p:sldId id="291" r:id="rId14"/>
    <p:sldId id="262" r:id="rId15"/>
    <p:sldId id="287" r:id="rId16"/>
    <p:sldId id="286" r:id="rId17"/>
    <p:sldId id="259" r:id="rId18"/>
    <p:sldId id="260" r:id="rId19"/>
    <p:sldId id="257" r:id="rId20"/>
    <p:sldId id="280" r:id="rId21"/>
    <p:sldId id="272" r:id="rId22"/>
    <p:sldId id="303" r:id="rId23"/>
    <p:sldId id="258" r:id="rId24"/>
    <p:sldId id="279" r:id="rId25"/>
    <p:sldId id="290" r:id="rId26"/>
    <p:sldId id="263" r:id="rId27"/>
    <p:sldId id="266" r:id="rId28"/>
    <p:sldId id="264" r:id="rId29"/>
    <p:sldId id="270" r:id="rId30"/>
    <p:sldId id="267" r:id="rId31"/>
    <p:sldId id="276" r:id="rId32"/>
    <p:sldId id="268" r:id="rId33"/>
    <p:sldId id="27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27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B8F64-2BD2-4AEC-8A38-80B3F03B001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BD4B312-F658-46D8-A7AD-4D9391493A67}">
      <dgm:prSet phldrT="[Text]"/>
      <dgm:spPr/>
      <dgm:t>
        <a:bodyPr/>
        <a:lstStyle/>
        <a:p>
          <a:r>
            <a:rPr lang="en-US" dirty="0" smtClean="0"/>
            <a:t>Inflammation</a:t>
          </a:r>
          <a:endParaRPr lang="en-US" dirty="0"/>
        </a:p>
      </dgm:t>
    </dgm:pt>
    <dgm:pt modelId="{73AC8762-0B88-4832-BBEE-A12F25553E13}" type="parTrans" cxnId="{252AF0E6-1E2A-4AC5-936C-4A9F67727EC1}">
      <dgm:prSet/>
      <dgm:spPr/>
      <dgm:t>
        <a:bodyPr/>
        <a:lstStyle/>
        <a:p>
          <a:endParaRPr lang="en-US"/>
        </a:p>
      </dgm:t>
    </dgm:pt>
    <dgm:pt modelId="{3648C69A-6236-49D9-B7DA-00A3513F0C93}" type="sibTrans" cxnId="{252AF0E6-1E2A-4AC5-936C-4A9F67727EC1}">
      <dgm:prSet/>
      <dgm:spPr/>
      <dgm:t>
        <a:bodyPr/>
        <a:lstStyle/>
        <a:p>
          <a:endParaRPr lang="en-US"/>
        </a:p>
      </dgm:t>
    </dgm:pt>
    <dgm:pt modelId="{5797711E-482D-45E2-A3D7-6AA46E13FD8E}">
      <dgm:prSet phldrT="[Text]"/>
      <dgm:spPr/>
      <dgm:t>
        <a:bodyPr/>
        <a:lstStyle/>
        <a:p>
          <a:r>
            <a:rPr lang="en-US" dirty="0" smtClean="0"/>
            <a:t>Genetics</a:t>
          </a:r>
          <a:endParaRPr lang="en-US" dirty="0"/>
        </a:p>
      </dgm:t>
    </dgm:pt>
    <dgm:pt modelId="{861C26EC-9ADB-4EFA-860E-ACB587FF0954}" type="parTrans" cxnId="{6CD63296-B662-41B3-BC16-17B818B9ADB7}">
      <dgm:prSet/>
      <dgm:spPr/>
      <dgm:t>
        <a:bodyPr/>
        <a:lstStyle/>
        <a:p>
          <a:endParaRPr lang="en-US"/>
        </a:p>
      </dgm:t>
    </dgm:pt>
    <dgm:pt modelId="{38946639-CC42-49F9-BEA5-D8B62A842865}" type="sibTrans" cxnId="{6CD63296-B662-41B3-BC16-17B818B9ADB7}">
      <dgm:prSet/>
      <dgm:spPr/>
      <dgm:t>
        <a:bodyPr/>
        <a:lstStyle/>
        <a:p>
          <a:endParaRPr lang="en-US"/>
        </a:p>
      </dgm:t>
    </dgm:pt>
    <dgm:pt modelId="{95DF9905-C037-4244-B17C-A10DAFBA605B}">
      <dgm:prSet phldrT="[Text]"/>
      <dgm:spPr/>
      <dgm:t>
        <a:bodyPr/>
        <a:lstStyle/>
        <a:p>
          <a:r>
            <a:rPr lang="en-US" dirty="0" smtClean="0"/>
            <a:t>Motility</a:t>
          </a:r>
          <a:endParaRPr lang="en-US" dirty="0"/>
        </a:p>
      </dgm:t>
    </dgm:pt>
    <dgm:pt modelId="{ECD8231B-0DDA-4A86-BDB7-AE02CB67046F}" type="parTrans" cxnId="{EFA3B173-55E7-4C68-AA6E-D3ADAA9D1E6F}">
      <dgm:prSet/>
      <dgm:spPr/>
      <dgm:t>
        <a:bodyPr/>
        <a:lstStyle/>
        <a:p>
          <a:endParaRPr lang="en-US"/>
        </a:p>
      </dgm:t>
    </dgm:pt>
    <dgm:pt modelId="{DD4B7B1B-EF95-4E14-9DC0-FC114AA33936}" type="sibTrans" cxnId="{EFA3B173-55E7-4C68-AA6E-D3ADAA9D1E6F}">
      <dgm:prSet/>
      <dgm:spPr/>
      <dgm:t>
        <a:bodyPr/>
        <a:lstStyle/>
        <a:p>
          <a:endParaRPr lang="en-US"/>
        </a:p>
      </dgm:t>
    </dgm:pt>
    <dgm:pt modelId="{46C0732B-2D74-47A4-987C-7419E10710F7}">
      <dgm:prSet phldrT="[Text]"/>
      <dgm:spPr/>
      <dgm:t>
        <a:bodyPr/>
        <a:lstStyle/>
        <a:p>
          <a:r>
            <a:rPr lang="en-US" dirty="0" err="1" smtClean="0"/>
            <a:t>Postinfecious</a:t>
          </a:r>
          <a:endParaRPr lang="en-US" dirty="0"/>
        </a:p>
      </dgm:t>
    </dgm:pt>
    <dgm:pt modelId="{2C21D60C-1BA8-43DA-AA8C-BE8DD29E22EA}" type="parTrans" cxnId="{642475F1-1300-4E32-920B-C7A0CA04624F}">
      <dgm:prSet/>
      <dgm:spPr/>
      <dgm:t>
        <a:bodyPr/>
        <a:lstStyle/>
        <a:p>
          <a:endParaRPr lang="en-US"/>
        </a:p>
      </dgm:t>
    </dgm:pt>
    <dgm:pt modelId="{FEE3BD6E-A869-418B-A3D9-B7D116DEB368}" type="sibTrans" cxnId="{642475F1-1300-4E32-920B-C7A0CA04624F}">
      <dgm:prSet/>
      <dgm:spPr/>
      <dgm:t>
        <a:bodyPr/>
        <a:lstStyle/>
        <a:p>
          <a:endParaRPr lang="en-US"/>
        </a:p>
      </dgm:t>
    </dgm:pt>
    <dgm:pt modelId="{048CEA3D-3BDF-4D38-8BD4-D708401B665B}">
      <dgm:prSet phldrT="[Text]"/>
      <dgm:spPr/>
      <dgm:t>
        <a:bodyPr/>
        <a:lstStyle/>
        <a:p>
          <a:r>
            <a:rPr lang="en-US" dirty="0" smtClean="0"/>
            <a:t>Microflora Alterations</a:t>
          </a:r>
          <a:endParaRPr lang="en-US" dirty="0"/>
        </a:p>
      </dgm:t>
    </dgm:pt>
    <dgm:pt modelId="{489F1BFF-3A3F-4E38-A885-BA463B7E21D6}" type="parTrans" cxnId="{856599AB-3B6A-4EC3-A575-23857802E2BE}">
      <dgm:prSet/>
      <dgm:spPr/>
      <dgm:t>
        <a:bodyPr/>
        <a:lstStyle/>
        <a:p>
          <a:endParaRPr lang="en-US"/>
        </a:p>
      </dgm:t>
    </dgm:pt>
    <dgm:pt modelId="{2A33ADCD-0271-480D-AC66-184947AFE63B}" type="sibTrans" cxnId="{856599AB-3B6A-4EC3-A575-23857802E2BE}">
      <dgm:prSet/>
      <dgm:spPr/>
      <dgm:t>
        <a:bodyPr/>
        <a:lstStyle/>
        <a:p>
          <a:endParaRPr lang="en-US"/>
        </a:p>
      </dgm:t>
    </dgm:pt>
    <dgm:pt modelId="{CE690205-C1C7-48CE-8A7B-F9223DBC3F48}">
      <dgm:prSet phldrT="[Text]"/>
      <dgm:spPr/>
      <dgm:t>
        <a:bodyPr/>
        <a:lstStyle/>
        <a:p>
          <a:r>
            <a:rPr lang="en-US" dirty="0" smtClean="0"/>
            <a:t>Sensitivity</a:t>
          </a:r>
          <a:endParaRPr lang="en-US" dirty="0"/>
        </a:p>
      </dgm:t>
    </dgm:pt>
    <dgm:pt modelId="{DF975AE2-B696-4F61-97E7-E5C42259C074}" type="parTrans" cxnId="{0CFA370F-D29F-4F15-8EC9-A0DD88B9B597}">
      <dgm:prSet/>
      <dgm:spPr/>
      <dgm:t>
        <a:bodyPr/>
        <a:lstStyle/>
        <a:p>
          <a:endParaRPr lang="en-US"/>
        </a:p>
      </dgm:t>
    </dgm:pt>
    <dgm:pt modelId="{A608AC5C-C73A-4372-8659-5EDB1BBE7886}" type="sibTrans" cxnId="{0CFA370F-D29F-4F15-8EC9-A0DD88B9B597}">
      <dgm:prSet/>
      <dgm:spPr/>
      <dgm:t>
        <a:bodyPr/>
        <a:lstStyle/>
        <a:p>
          <a:endParaRPr lang="en-US"/>
        </a:p>
      </dgm:t>
    </dgm:pt>
    <dgm:pt modelId="{0E657372-49AB-42DC-8DCC-12D6EDCC2372}">
      <dgm:prSet phldrT="[Text]"/>
      <dgm:spPr/>
      <dgm:t>
        <a:bodyPr/>
        <a:lstStyle/>
        <a:p>
          <a:r>
            <a:rPr lang="en-US" dirty="0" smtClean="0"/>
            <a:t>Psychosocial</a:t>
          </a:r>
          <a:endParaRPr lang="en-US" dirty="0"/>
        </a:p>
      </dgm:t>
    </dgm:pt>
    <dgm:pt modelId="{741D9E7A-571C-4790-89D1-E735EA9C470F}" type="parTrans" cxnId="{CC205EE7-1181-482C-9774-3DB0469DF107}">
      <dgm:prSet/>
      <dgm:spPr/>
      <dgm:t>
        <a:bodyPr/>
        <a:lstStyle/>
        <a:p>
          <a:endParaRPr lang="en-US"/>
        </a:p>
      </dgm:t>
    </dgm:pt>
    <dgm:pt modelId="{A2AC170B-ACC8-4348-8AF5-EFFC335EC0D9}" type="sibTrans" cxnId="{CC205EE7-1181-482C-9774-3DB0469DF107}">
      <dgm:prSet/>
      <dgm:spPr/>
      <dgm:t>
        <a:bodyPr/>
        <a:lstStyle/>
        <a:p>
          <a:endParaRPr lang="en-US"/>
        </a:p>
      </dgm:t>
    </dgm:pt>
    <dgm:pt modelId="{A777FD14-444D-417F-AE35-188F3684C40D}" type="pres">
      <dgm:prSet presAssocID="{56CB8F64-2BD2-4AEC-8A38-80B3F03B001D}" presName="compositeShape" presStyleCnt="0">
        <dgm:presLayoutVars>
          <dgm:chMax val="7"/>
          <dgm:dir/>
          <dgm:resizeHandles val="exact"/>
        </dgm:presLayoutVars>
      </dgm:prSet>
      <dgm:spPr/>
    </dgm:pt>
    <dgm:pt modelId="{5809E72E-CE81-4108-A4D0-7BA0CD516C15}" type="pres">
      <dgm:prSet presAssocID="{56CB8F64-2BD2-4AEC-8A38-80B3F03B001D}" presName="wedge1" presStyleLbl="node1" presStyleIdx="0" presStyleCnt="7"/>
      <dgm:spPr/>
      <dgm:t>
        <a:bodyPr/>
        <a:lstStyle/>
        <a:p>
          <a:endParaRPr lang="en-US"/>
        </a:p>
      </dgm:t>
    </dgm:pt>
    <dgm:pt modelId="{EA7FB63D-E9F9-4BDB-AF31-8A25B16D56A4}" type="pres">
      <dgm:prSet presAssocID="{56CB8F64-2BD2-4AEC-8A38-80B3F03B001D}" presName="dummy1a" presStyleCnt="0"/>
      <dgm:spPr/>
    </dgm:pt>
    <dgm:pt modelId="{815A47EC-09E2-4351-8F1B-CE4F10D9E158}" type="pres">
      <dgm:prSet presAssocID="{56CB8F64-2BD2-4AEC-8A38-80B3F03B001D}" presName="dummy1b" presStyleCnt="0"/>
      <dgm:spPr/>
    </dgm:pt>
    <dgm:pt modelId="{373B35FC-CE03-4805-9F12-DAFCC60194A5}" type="pres">
      <dgm:prSet presAssocID="{56CB8F64-2BD2-4AEC-8A38-80B3F03B001D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87860-3790-44D7-8541-728E3F612599}" type="pres">
      <dgm:prSet presAssocID="{56CB8F64-2BD2-4AEC-8A38-80B3F03B001D}" presName="wedge2" presStyleLbl="node1" presStyleIdx="1" presStyleCnt="7"/>
      <dgm:spPr/>
      <dgm:t>
        <a:bodyPr/>
        <a:lstStyle/>
        <a:p>
          <a:endParaRPr lang="en-US"/>
        </a:p>
      </dgm:t>
    </dgm:pt>
    <dgm:pt modelId="{8C3EE76C-67FF-4E62-A4F1-BAA6C5A2197E}" type="pres">
      <dgm:prSet presAssocID="{56CB8F64-2BD2-4AEC-8A38-80B3F03B001D}" presName="dummy2a" presStyleCnt="0"/>
      <dgm:spPr/>
    </dgm:pt>
    <dgm:pt modelId="{D906C464-A435-40B9-8DAF-6AF807EEEBD1}" type="pres">
      <dgm:prSet presAssocID="{56CB8F64-2BD2-4AEC-8A38-80B3F03B001D}" presName="dummy2b" presStyleCnt="0"/>
      <dgm:spPr/>
    </dgm:pt>
    <dgm:pt modelId="{B2361B69-B628-40EF-B56A-74AC9CA62C99}" type="pres">
      <dgm:prSet presAssocID="{56CB8F64-2BD2-4AEC-8A38-80B3F03B001D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B695A-E25B-412E-811E-3E6939FB06A4}" type="pres">
      <dgm:prSet presAssocID="{56CB8F64-2BD2-4AEC-8A38-80B3F03B001D}" presName="wedge3" presStyleLbl="node1" presStyleIdx="2" presStyleCnt="7"/>
      <dgm:spPr/>
      <dgm:t>
        <a:bodyPr/>
        <a:lstStyle/>
        <a:p>
          <a:endParaRPr lang="en-US"/>
        </a:p>
      </dgm:t>
    </dgm:pt>
    <dgm:pt modelId="{ADF599F0-77B1-4B1F-98EB-CDA9E378A78B}" type="pres">
      <dgm:prSet presAssocID="{56CB8F64-2BD2-4AEC-8A38-80B3F03B001D}" presName="dummy3a" presStyleCnt="0"/>
      <dgm:spPr/>
    </dgm:pt>
    <dgm:pt modelId="{340C1B2D-2943-432E-9025-F6C44CD75CD7}" type="pres">
      <dgm:prSet presAssocID="{56CB8F64-2BD2-4AEC-8A38-80B3F03B001D}" presName="dummy3b" presStyleCnt="0"/>
      <dgm:spPr/>
    </dgm:pt>
    <dgm:pt modelId="{C6980745-5E25-4BDF-8586-0DE792401E6A}" type="pres">
      <dgm:prSet presAssocID="{56CB8F64-2BD2-4AEC-8A38-80B3F03B001D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C8414-1F2E-4197-96B2-BF3CC246ADD6}" type="pres">
      <dgm:prSet presAssocID="{56CB8F64-2BD2-4AEC-8A38-80B3F03B001D}" presName="wedge4" presStyleLbl="node1" presStyleIdx="3" presStyleCnt="7"/>
      <dgm:spPr/>
      <dgm:t>
        <a:bodyPr/>
        <a:lstStyle/>
        <a:p>
          <a:endParaRPr lang="en-US"/>
        </a:p>
      </dgm:t>
    </dgm:pt>
    <dgm:pt modelId="{BDF83174-698E-479C-A5CF-1BCA877A83A9}" type="pres">
      <dgm:prSet presAssocID="{56CB8F64-2BD2-4AEC-8A38-80B3F03B001D}" presName="dummy4a" presStyleCnt="0"/>
      <dgm:spPr/>
    </dgm:pt>
    <dgm:pt modelId="{FFF7DBCD-FD77-457F-9814-74D0EC601183}" type="pres">
      <dgm:prSet presAssocID="{56CB8F64-2BD2-4AEC-8A38-80B3F03B001D}" presName="dummy4b" presStyleCnt="0"/>
      <dgm:spPr/>
    </dgm:pt>
    <dgm:pt modelId="{97C1D14F-B2CE-4091-A7D5-82C93417152D}" type="pres">
      <dgm:prSet presAssocID="{56CB8F64-2BD2-4AEC-8A38-80B3F03B001D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D6CD5-D241-40F0-B1E6-AAD84E785ECD}" type="pres">
      <dgm:prSet presAssocID="{56CB8F64-2BD2-4AEC-8A38-80B3F03B001D}" presName="wedge5" presStyleLbl="node1" presStyleIdx="4" presStyleCnt="7"/>
      <dgm:spPr/>
      <dgm:t>
        <a:bodyPr/>
        <a:lstStyle/>
        <a:p>
          <a:endParaRPr lang="en-US"/>
        </a:p>
      </dgm:t>
    </dgm:pt>
    <dgm:pt modelId="{CC6A0749-BA07-4C49-9759-138BDA6C54BF}" type="pres">
      <dgm:prSet presAssocID="{56CB8F64-2BD2-4AEC-8A38-80B3F03B001D}" presName="dummy5a" presStyleCnt="0"/>
      <dgm:spPr/>
    </dgm:pt>
    <dgm:pt modelId="{606975FF-AA6D-4579-B4F0-89BD1235E8A1}" type="pres">
      <dgm:prSet presAssocID="{56CB8F64-2BD2-4AEC-8A38-80B3F03B001D}" presName="dummy5b" presStyleCnt="0"/>
      <dgm:spPr/>
    </dgm:pt>
    <dgm:pt modelId="{4006FD6A-720A-476F-AD8F-8352543820F0}" type="pres">
      <dgm:prSet presAssocID="{56CB8F64-2BD2-4AEC-8A38-80B3F03B001D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2E94-C9FD-458C-9EA1-984ADC411155}" type="pres">
      <dgm:prSet presAssocID="{56CB8F64-2BD2-4AEC-8A38-80B3F03B001D}" presName="wedge6" presStyleLbl="node1" presStyleIdx="5" presStyleCnt="7"/>
      <dgm:spPr/>
      <dgm:t>
        <a:bodyPr/>
        <a:lstStyle/>
        <a:p>
          <a:endParaRPr lang="en-US"/>
        </a:p>
      </dgm:t>
    </dgm:pt>
    <dgm:pt modelId="{EAE88E3C-8259-4AA5-A64B-B90A229E9285}" type="pres">
      <dgm:prSet presAssocID="{56CB8F64-2BD2-4AEC-8A38-80B3F03B001D}" presName="dummy6a" presStyleCnt="0"/>
      <dgm:spPr/>
    </dgm:pt>
    <dgm:pt modelId="{FDCDACA3-5645-4CE0-B10C-DA7DBDC8282D}" type="pres">
      <dgm:prSet presAssocID="{56CB8F64-2BD2-4AEC-8A38-80B3F03B001D}" presName="dummy6b" presStyleCnt="0"/>
      <dgm:spPr/>
    </dgm:pt>
    <dgm:pt modelId="{37CE4481-C234-4827-9043-CF955CB9CDCA}" type="pres">
      <dgm:prSet presAssocID="{56CB8F64-2BD2-4AEC-8A38-80B3F03B001D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DB31C-2241-4EC8-83C1-BC9E43369563}" type="pres">
      <dgm:prSet presAssocID="{56CB8F64-2BD2-4AEC-8A38-80B3F03B001D}" presName="wedge7" presStyleLbl="node1" presStyleIdx="6" presStyleCnt="7"/>
      <dgm:spPr/>
      <dgm:t>
        <a:bodyPr/>
        <a:lstStyle/>
        <a:p>
          <a:endParaRPr lang="en-US"/>
        </a:p>
      </dgm:t>
    </dgm:pt>
    <dgm:pt modelId="{2D4FC709-8164-4E5F-94BE-FF9A6B33CAE4}" type="pres">
      <dgm:prSet presAssocID="{56CB8F64-2BD2-4AEC-8A38-80B3F03B001D}" presName="dummy7a" presStyleCnt="0"/>
      <dgm:spPr/>
    </dgm:pt>
    <dgm:pt modelId="{C2C33938-1581-44DA-943B-98CB29AFEC38}" type="pres">
      <dgm:prSet presAssocID="{56CB8F64-2BD2-4AEC-8A38-80B3F03B001D}" presName="dummy7b" presStyleCnt="0"/>
      <dgm:spPr/>
    </dgm:pt>
    <dgm:pt modelId="{32FA2E50-82D0-4E2E-9115-477EBCB62863}" type="pres">
      <dgm:prSet presAssocID="{56CB8F64-2BD2-4AEC-8A38-80B3F03B001D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6C9E3-B3E4-4921-9EEE-57F937ED6BCE}" type="pres">
      <dgm:prSet presAssocID="{3648C69A-6236-49D9-B7DA-00A3513F0C93}" presName="arrowWedge1" presStyleLbl="fgSibTrans2D1" presStyleIdx="0" presStyleCnt="7"/>
      <dgm:spPr/>
    </dgm:pt>
    <dgm:pt modelId="{884C169C-EEC5-459D-87A3-00216F4245AE}" type="pres">
      <dgm:prSet presAssocID="{38946639-CC42-49F9-BEA5-D8B62A842865}" presName="arrowWedge2" presStyleLbl="fgSibTrans2D1" presStyleIdx="1" presStyleCnt="7"/>
      <dgm:spPr/>
    </dgm:pt>
    <dgm:pt modelId="{32DCB5D7-12A1-4F25-A3A2-4FAE2E0B393B}" type="pres">
      <dgm:prSet presAssocID="{DD4B7B1B-EF95-4E14-9DC0-FC114AA33936}" presName="arrowWedge3" presStyleLbl="fgSibTrans2D1" presStyleIdx="2" presStyleCnt="7"/>
      <dgm:spPr/>
    </dgm:pt>
    <dgm:pt modelId="{28768ED9-CAFE-41E5-8605-4DBC94F8455A}" type="pres">
      <dgm:prSet presAssocID="{FEE3BD6E-A869-418B-A3D9-B7D116DEB368}" presName="arrowWedge4" presStyleLbl="fgSibTrans2D1" presStyleIdx="3" presStyleCnt="7"/>
      <dgm:spPr/>
    </dgm:pt>
    <dgm:pt modelId="{7102777D-9CCE-45CC-865C-612DFBD0BCA7}" type="pres">
      <dgm:prSet presAssocID="{2A33ADCD-0271-480D-AC66-184947AFE63B}" presName="arrowWedge5" presStyleLbl="fgSibTrans2D1" presStyleIdx="4" presStyleCnt="7"/>
      <dgm:spPr/>
    </dgm:pt>
    <dgm:pt modelId="{E1269777-592C-4103-946C-0379A91442E2}" type="pres">
      <dgm:prSet presAssocID="{A608AC5C-C73A-4372-8659-5EDB1BBE7886}" presName="arrowWedge6" presStyleLbl="fgSibTrans2D1" presStyleIdx="5" presStyleCnt="7"/>
      <dgm:spPr/>
    </dgm:pt>
    <dgm:pt modelId="{2A23A564-A829-40D8-B2C0-94937E79BACC}" type="pres">
      <dgm:prSet presAssocID="{A2AC170B-ACC8-4348-8AF5-EFFC335EC0D9}" presName="arrowWedge7" presStyleLbl="fgSibTrans2D1" presStyleIdx="6" presStyleCnt="7"/>
      <dgm:spPr/>
    </dgm:pt>
  </dgm:ptLst>
  <dgm:cxnLst>
    <dgm:cxn modelId="{22E75280-B731-47E7-A481-A2894803FBA1}" type="presOf" srcId="{46C0732B-2D74-47A4-987C-7419E10710F7}" destId="{7E4C8414-1F2E-4197-96B2-BF3CC246ADD6}" srcOrd="0" destOrd="0" presId="urn:microsoft.com/office/officeart/2005/8/layout/cycle8"/>
    <dgm:cxn modelId="{D52FBF60-C701-4B6C-AE46-BFE283A0C09F}" type="presOf" srcId="{46C0732B-2D74-47A4-987C-7419E10710F7}" destId="{97C1D14F-B2CE-4091-A7D5-82C93417152D}" srcOrd="1" destOrd="0" presId="urn:microsoft.com/office/officeart/2005/8/layout/cycle8"/>
    <dgm:cxn modelId="{07C3EF68-3A78-4949-AE41-63B0F20EE29B}" type="presOf" srcId="{1BD4B312-F658-46D8-A7AD-4D9391493A67}" destId="{373B35FC-CE03-4805-9F12-DAFCC60194A5}" srcOrd="1" destOrd="0" presId="urn:microsoft.com/office/officeart/2005/8/layout/cycle8"/>
    <dgm:cxn modelId="{CC205EE7-1181-482C-9774-3DB0469DF107}" srcId="{56CB8F64-2BD2-4AEC-8A38-80B3F03B001D}" destId="{0E657372-49AB-42DC-8DCC-12D6EDCC2372}" srcOrd="6" destOrd="0" parTransId="{741D9E7A-571C-4790-89D1-E735EA9C470F}" sibTransId="{A2AC170B-ACC8-4348-8AF5-EFFC335EC0D9}"/>
    <dgm:cxn modelId="{4E158004-1522-47BC-8284-947301B3EED9}" type="presOf" srcId="{95DF9905-C037-4244-B17C-A10DAFBA605B}" destId="{C6980745-5E25-4BDF-8586-0DE792401E6A}" srcOrd="1" destOrd="0" presId="urn:microsoft.com/office/officeart/2005/8/layout/cycle8"/>
    <dgm:cxn modelId="{3054438B-16C5-4ACF-B323-D4F6C24824FC}" type="presOf" srcId="{CE690205-C1C7-48CE-8A7B-F9223DBC3F48}" destId="{29B52E94-C9FD-458C-9EA1-984ADC411155}" srcOrd="0" destOrd="0" presId="urn:microsoft.com/office/officeart/2005/8/layout/cycle8"/>
    <dgm:cxn modelId="{5FF951E5-170E-4A8F-862C-8CA013E66326}" type="presOf" srcId="{5797711E-482D-45E2-A3D7-6AA46E13FD8E}" destId="{B2361B69-B628-40EF-B56A-74AC9CA62C99}" srcOrd="1" destOrd="0" presId="urn:microsoft.com/office/officeart/2005/8/layout/cycle8"/>
    <dgm:cxn modelId="{8D6A58AF-4E39-4E7D-87AE-25B1796A53FF}" type="presOf" srcId="{95DF9905-C037-4244-B17C-A10DAFBA605B}" destId="{69BB695A-E25B-412E-811E-3E6939FB06A4}" srcOrd="0" destOrd="0" presId="urn:microsoft.com/office/officeart/2005/8/layout/cycle8"/>
    <dgm:cxn modelId="{642475F1-1300-4E32-920B-C7A0CA04624F}" srcId="{56CB8F64-2BD2-4AEC-8A38-80B3F03B001D}" destId="{46C0732B-2D74-47A4-987C-7419E10710F7}" srcOrd="3" destOrd="0" parTransId="{2C21D60C-1BA8-43DA-AA8C-BE8DD29E22EA}" sibTransId="{FEE3BD6E-A869-418B-A3D9-B7D116DEB368}"/>
    <dgm:cxn modelId="{B255A2EF-D5B4-4637-B5C8-FDD18F6300BD}" type="presOf" srcId="{5797711E-482D-45E2-A3D7-6AA46E13FD8E}" destId="{8F887860-3790-44D7-8541-728E3F612599}" srcOrd="0" destOrd="0" presId="urn:microsoft.com/office/officeart/2005/8/layout/cycle8"/>
    <dgm:cxn modelId="{90AC3260-EFCE-4F8F-BC8F-BF0521FC789F}" type="presOf" srcId="{0E657372-49AB-42DC-8DCC-12D6EDCC2372}" destId="{32FA2E50-82D0-4E2E-9115-477EBCB62863}" srcOrd="1" destOrd="0" presId="urn:microsoft.com/office/officeart/2005/8/layout/cycle8"/>
    <dgm:cxn modelId="{38AB951B-8E18-4BD4-8C1D-8C5E78BCD2D2}" type="presOf" srcId="{048CEA3D-3BDF-4D38-8BD4-D708401B665B}" destId="{04DD6CD5-D241-40F0-B1E6-AAD84E785ECD}" srcOrd="0" destOrd="0" presId="urn:microsoft.com/office/officeart/2005/8/layout/cycle8"/>
    <dgm:cxn modelId="{252AF0E6-1E2A-4AC5-936C-4A9F67727EC1}" srcId="{56CB8F64-2BD2-4AEC-8A38-80B3F03B001D}" destId="{1BD4B312-F658-46D8-A7AD-4D9391493A67}" srcOrd="0" destOrd="0" parTransId="{73AC8762-0B88-4832-BBEE-A12F25553E13}" sibTransId="{3648C69A-6236-49D9-B7DA-00A3513F0C93}"/>
    <dgm:cxn modelId="{41E31671-7C6E-402C-BA46-6C8D537121D8}" type="presOf" srcId="{CE690205-C1C7-48CE-8A7B-F9223DBC3F48}" destId="{37CE4481-C234-4827-9043-CF955CB9CDCA}" srcOrd="1" destOrd="0" presId="urn:microsoft.com/office/officeart/2005/8/layout/cycle8"/>
    <dgm:cxn modelId="{4C777B01-5753-4F26-90D8-39828905C739}" type="presOf" srcId="{56CB8F64-2BD2-4AEC-8A38-80B3F03B001D}" destId="{A777FD14-444D-417F-AE35-188F3684C40D}" srcOrd="0" destOrd="0" presId="urn:microsoft.com/office/officeart/2005/8/layout/cycle8"/>
    <dgm:cxn modelId="{6CD63296-B662-41B3-BC16-17B818B9ADB7}" srcId="{56CB8F64-2BD2-4AEC-8A38-80B3F03B001D}" destId="{5797711E-482D-45E2-A3D7-6AA46E13FD8E}" srcOrd="1" destOrd="0" parTransId="{861C26EC-9ADB-4EFA-860E-ACB587FF0954}" sibTransId="{38946639-CC42-49F9-BEA5-D8B62A842865}"/>
    <dgm:cxn modelId="{A21C942B-BC0D-466A-ADB8-5680F282FB94}" type="presOf" srcId="{0E657372-49AB-42DC-8DCC-12D6EDCC2372}" destId="{7C3DB31C-2241-4EC8-83C1-BC9E43369563}" srcOrd="0" destOrd="0" presId="urn:microsoft.com/office/officeart/2005/8/layout/cycle8"/>
    <dgm:cxn modelId="{327FF323-B603-4D62-8F30-A1E428A469F8}" type="presOf" srcId="{048CEA3D-3BDF-4D38-8BD4-D708401B665B}" destId="{4006FD6A-720A-476F-AD8F-8352543820F0}" srcOrd="1" destOrd="0" presId="urn:microsoft.com/office/officeart/2005/8/layout/cycle8"/>
    <dgm:cxn modelId="{0CFA370F-D29F-4F15-8EC9-A0DD88B9B597}" srcId="{56CB8F64-2BD2-4AEC-8A38-80B3F03B001D}" destId="{CE690205-C1C7-48CE-8A7B-F9223DBC3F48}" srcOrd="5" destOrd="0" parTransId="{DF975AE2-B696-4F61-97E7-E5C42259C074}" sibTransId="{A608AC5C-C73A-4372-8659-5EDB1BBE7886}"/>
    <dgm:cxn modelId="{2B96674C-3412-4EE5-8C77-8E9F5EE72120}" type="presOf" srcId="{1BD4B312-F658-46D8-A7AD-4D9391493A67}" destId="{5809E72E-CE81-4108-A4D0-7BA0CD516C15}" srcOrd="0" destOrd="0" presId="urn:microsoft.com/office/officeart/2005/8/layout/cycle8"/>
    <dgm:cxn modelId="{EFA3B173-55E7-4C68-AA6E-D3ADAA9D1E6F}" srcId="{56CB8F64-2BD2-4AEC-8A38-80B3F03B001D}" destId="{95DF9905-C037-4244-B17C-A10DAFBA605B}" srcOrd="2" destOrd="0" parTransId="{ECD8231B-0DDA-4A86-BDB7-AE02CB67046F}" sibTransId="{DD4B7B1B-EF95-4E14-9DC0-FC114AA33936}"/>
    <dgm:cxn modelId="{856599AB-3B6A-4EC3-A575-23857802E2BE}" srcId="{56CB8F64-2BD2-4AEC-8A38-80B3F03B001D}" destId="{048CEA3D-3BDF-4D38-8BD4-D708401B665B}" srcOrd="4" destOrd="0" parTransId="{489F1BFF-3A3F-4E38-A885-BA463B7E21D6}" sibTransId="{2A33ADCD-0271-480D-AC66-184947AFE63B}"/>
    <dgm:cxn modelId="{836A244C-6676-404F-8BDA-61005DBC0103}" type="presParOf" srcId="{A777FD14-444D-417F-AE35-188F3684C40D}" destId="{5809E72E-CE81-4108-A4D0-7BA0CD516C15}" srcOrd="0" destOrd="0" presId="urn:microsoft.com/office/officeart/2005/8/layout/cycle8"/>
    <dgm:cxn modelId="{04332A90-421B-4D4D-8450-7AE409750B54}" type="presParOf" srcId="{A777FD14-444D-417F-AE35-188F3684C40D}" destId="{EA7FB63D-E9F9-4BDB-AF31-8A25B16D56A4}" srcOrd="1" destOrd="0" presId="urn:microsoft.com/office/officeart/2005/8/layout/cycle8"/>
    <dgm:cxn modelId="{8B975E57-7393-448F-AC79-03ED45862B11}" type="presParOf" srcId="{A777FD14-444D-417F-AE35-188F3684C40D}" destId="{815A47EC-09E2-4351-8F1B-CE4F10D9E158}" srcOrd="2" destOrd="0" presId="urn:microsoft.com/office/officeart/2005/8/layout/cycle8"/>
    <dgm:cxn modelId="{D8EE82D9-F819-41A1-B726-4C7B46A4FE51}" type="presParOf" srcId="{A777FD14-444D-417F-AE35-188F3684C40D}" destId="{373B35FC-CE03-4805-9F12-DAFCC60194A5}" srcOrd="3" destOrd="0" presId="urn:microsoft.com/office/officeart/2005/8/layout/cycle8"/>
    <dgm:cxn modelId="{3A13C6E6-5EBA-4099-BD25-76486502A940}" type="presParOf" srcId="{A777FD14-444D-417F-AE35-188F3684C40D}" destId="{8F887860-3790-44D7-8541-728E3F612599}" srcOrd="4" destOrd="0" presId="urn:microsoft.com/office/officeart/2005/8/layout/cycle8"/>
    <dgm:cxn modelId="{E6E233F1-9BC9-4EAB-BAD4-35E93BD32AB2}" type="presParOf" srcId="{A777FD14-444D-417F-AE35-188F3684C40D}" destId="{8C3EE76C-67FF-4E62-A4F1-BAA6C5A2197E}" srcOrd="5" destOrd="0" presId="urn:microsoft.com/office/officeart/2005/8/layout/cycle8"/>
    <dgm:cxn modelId="{28EFA4EA-7ADA-4F66-937E-9460B5C3F30E}" type="presParOf" srcId="{A777FD14-444D-417F-AE35-188F3684C40D}" destId="{D906C464-A435-40B9-8DAF-6AF807EEEBD1}" srcOrd="6" destOrd="0" presId="urn:microsoft.com/office/officeart/2005/8/layout/cycle8"/>
    <dgm:cxn modelId="{44D20648-96C5-4B23-8895-CD7F1C520457}" type="presParOf" srcId="{A777FD14-444D-417F-AE35-188F3684C40D}" destId="{B2361B69-B628-40EF-B56A-74AC9CA62C99}" srcOrd="7" destOrd="0" presId="urn:microsoft.com/office/officeart/2005/8/layout/cycle8"/>
    <dgm:cxn modelId="{6DD78D5D-8651-44B6-80A1-3711B6CDEBE7}" type="presParOf" srcId="{A777FD14-444D-417F-AE35-188F3684C40D}" destId="{69BB695A-E25B-412E-811E-3E6939FB06A4}" srcOrd="8" destOrd="0" presId="urn:microsoft.com/office/officeart/2005/8/layout/cycle8"/>
    <dgm:cxn modelId="{518AC148-47C5-4990-84ED-F4ADA60E8302}" type="presParOf" srcId="{A777FD14-444D-417F-AE35-188F3684C40D}" destId="{ADF599F0-77B1-4B1F-98EB-CDA9E378A78B}" srcOrd="9" destOrd="0" presId="urn:microsoft.com/office/officeart/2005/8/layout/cycle8"/>
    <dgm:cxn modelId="{F2EB2374-3150-4ADA-A67D-D9C6028E06FB}" type="presParOf" srcId="{A777FD14-444D-417F-AE35-188F3684C40D}" destId="{340C1B2D-2943-432E-9025-F6C44CD75CD7}" srcOrd="10" destOrd="0" presId="urn:microsoft.com/office/officeart/2005/8/layout/cycle8"/>
    <dgm:cxn modelId="{DF29170A-0D29-44AA-99E0-D961D0724720}" type="presParOf" srcId="{A777FD14-444D-417F-AE35-188F3684C40D}" destId="{C6980745-5E25-4BDF-8586-0DE792401E6A}" srcOrd="11" destOrd="0" presId="urn:microsoft.com/office/officeart/2005/8/layout/cycle8"/>
    <dgm:cxn modelId="{B0BDD4E8-8C4E-4EF5-8932-1752B4347CD5}" type="presParOf" srcId="{A777FD14-444D-417F-AE35-188F3684C40D}" destId="{7E4C8414-1F2E-4197-96B2-BF3CC246ADD6}" srcOrd="12" destOrd="0" presId="urn:microsoft.com/office/officeart/2005/8/layout/cycle8"/>
    <dgm:cxn modelId="{0E07D01E-AE5E-4B78-8D99-8525068A919F}" type="presParOf" srcId="{A777FD14-444D-417F-AE35-188F3684C40D}" destId="{BDF83174-698E-479C-A5CF-1BCA877A83A9}" srcOrd="13" destOrd="0" presId="urn:microsoft.com/office/officeart/2005/8/layout/cycle8"/>
    <dgm:cxn modelId="{727FA179-EC01-4062-A1AB-4E70871E03AA}" type="presParOf" srcId="{A777FD14-444D-417F-AE35-188F3684C40D}" destId="{FFF7DBCD-FD77-457F-9814-74D0EC601183}" srcOrd="14" destOrd="0" presId="urn:microsoft.com/office/officeart/2005/8/layout/cycle8"/>
    <dgm:cxn modelId="{F261187B-C1C7-43E4-ABBD-AE4BFD6125C5}" type="presParOf" srcId="{A777FD14-444D-417F-AE35-188F3684C40D}" destId="{97C1D14F-B2CE-4091-A7D5-82C93417152D}" srcOrd="15" destOrd="0" presId="urn:microsoft.com/office/officeart/2005/8/layout/cycle8"/>
    <dgm:cxn modelId="{7937A3A5-CC51-47CD-BECA-C3CA056B1731}" type="presParOf" srcId="{A777FD14-444D-417F-AE35-188F3684C40D}" destId="{04DD6CD5-D241-40F0-B1E6-AAD84E785ECD}" srcOrd="16" destOrd="0" presId="urn:microsoft.com/office/officeart/2005/8/layout/cycle8"/>
    <dgm:cxn modelId="{1C862EBA-A247-422C-B9D5-C46448B48557}" type="presParOf" srcId="{A777FD14-444D-417F-AE35-188F3684C40D}" destId="{CC6A0749-BA07-4C49-9759-138BDA6C54BF}" srcOrd="17" destOrd="0" presId="urn:microsoft.com/office/officeart/2005/8/layout/cycle8"/>
    <dgm:cxn modelId="{7242B64E-575C-419B-8EB9-0C93EB4D7939}" type="presParOf" srcId="{A777FD14-444D-417F-AE35-188F3684C40D}" destId="{606975FF-AA6D-4579-B4F0-89BD1235E8A1}" srcOrd="18" destOrd="0" presId="urn:microsoft.com/office/officeart/2005/8/layout/cycle8"/>
    <dgm:cxn modelId="{53F448EB-3E74-4B56-B861-83D03E1EF8F9}" type="presParOf" srcId="{A777FD14-444D-417F-AE35-188F3684C40D}" destId="{4006FD6A-720A-476F-AD8F-8352543820F0}" srcOrd="19" destOrd="0" presId="urn:microsoft.com/office/officeart/2005/8/layout/cycle8"/>
    <dgm:cxn modelId="{1DE6152B-47F0-43C4-91D2-9568FDFD031A}" type="presParOf" srcId="{A777FD14-444D-417F-AE35-188F3684C40D}" destId="{29B52E94-C9FD-458C-9EA1-984ADC411155}" srcOrd="20" destOrd="0" presId="urn:microsoft.com/office/officeart/2005/8/layout/cycle8"/>
    <dgm:cxn modelId="{36A3557F-4137-4A07-A678-09B6DA12823D}" type="presParOf" srcId="{A777FD14-444D-417F-AE35-188F3684C40D}" destId="{EAE88E3C-8259-4AA5-A64B-B90A229E9285}" srcOrd="21" destOrd="0" presId="urn:microsoft.com/office/officeart/2005/8/layout/cycle8"/>
    <dgm:cxn modelId="{82E4E28D-9E9D-49BF-A109-8F1B11438C61}" type="presParOf" srcId="{A777FD14-444D-417F-AE35-188F3684C40D}" destId="{FDCDACA3-5645-4CE0-B10C-DA7DBDC8282D}" srcOrd="22" destOrd="0" presId="urn:microsoft.com/office/officeart/2005/8/layout/cycle8"/>
    <dgm:cxn modelId="{E8E053D9-D087-4DD0-AE49-E0AD27C50D10}" type="presParOf" srcId="{A777FD14-444D-417F-AE35-188F3684C40D}" destId="{37CE4481-C234-4827-9043-CF955CB9CDCA}" srcOrd="23" destOrd="0" presId="urn:microsoft.com/office/officeart/2005/8/layout/cycle8"/>
    <dgm:cxn modelId="{05C13A20-A526-495A-A446-7ED716B0DC0F}" type="presParOf" srcId="{A777FD14-444D-417F-AE35-188F3684C40D}" destId="{7C3DB31C-2241-4EC8-83C1-BC9E43369563}" srcOrd="24" destOrd="0" presId="urn:microsoft.com/office/officeart/2005/8/layout/cycle8"/>
    <dgm:cxn modelId="{A5E0CF94-61EC-4276-A353-30C608384EB4}" type="presParOf" srcId="{A777FD14-444D-417F-AE35-188F3684C40D}" destId="{2D4FC709-8164-4E5F-94BE-FF9A6B33CAE4}" srcOrd="25" destOrd="0" presId="urn:microsoft.com/office/officeart/2005/8/layout/cycle8"/>
    <dgm:cxn modelId="{FB1BE6CF-1540-4DF9-9C63-A9744D2A62B5}" type="presParOf" srcId="{A777FD14-444D-417F-AE35-188F3684C40D}" destId="{C2C33938-1581-44DA-943B-98CB29AFEC38}" srcOrd="26" destOrd="0" presId="urn:microsoft.com/office/officeart/2005/8/layout/cycle8"/>
    <dgm:cxn modelId="{4873A4F0-F77D-43BA-A5E3-3706C25A37AE}" type="presParOf" srcId="{A777FD14-444D-417F-AE35-188F3684C40D}" destId="{32FA2E50-82D0-4E2E-9115-477EBCB62863}" srcOrd="27" destOrd="0" presId="urn:microsoft.com/office/officeart/2005/8/layout/cycle8"/>
    <dgm:cxn modelId="{3A542330-952D-4FCB-A3F0-CED7EFDFE292}" type="presParOf" srcId="{A777FD14-444D-417F-AE35-188F3684C40D}" destId="{43D6C9E3-B3E4-4921-9EEE-57F937ED6BCE}" srcOrd="28" destOrd="0" presId="urn:microsoft.com/office/officeart/2005/8/layout/cycle8"/>
    <dgm:cxn modelId="{C77A9263-D4F7-4832-9B08-A721370904F6}" type="presParOf" srcId="{A777FD14-444D-417F-AE35-188F3684C40D}" destId="{884C169C-EEC5-459D-87A3-00216F4245AE}" srcOrd="29" destOrd="0" presId="urn:microsoft.com/office/officeart/2005/8/layout/cycle8"/>
    <dgm:cxn modelId="{A9F7695D-EFD6-4A46-A454-CD6194F34E4B}" type="presParOf" srcId="{A777FD14-444D-417F-AE35-188F3684C40D}" destId="{32DCB5D7-12A1-4F25-A3A2-4FAE2E0B393B}" srcOrd="30" destOrd="0" presId="urn:microsoft.com/office/officeart/2005/8/layout/cycle8"/>
    <dgm:cxn modelId="{B12F54BC-3263-4544-894A-15EF60739E18}" type="presParOf" srcId="{A777FD14-444D-417F-AE35-188F3684C40D}" destId="{28768ED9-CAFE-41E5-8605-4DBC94F8455A}" srcOrd="31" destOrd="0" presId="urn:microsoft.com/office/officeart/2005/8/layout/cycle8"/>
    <dgm:cxn modelId="{1E5F36B6-18C0-4C14-A0F9-7637B99B6C75}" type="presParOf" srcId="{A777FD14-444D-417F-AE35-188F3684C40D}" destId="{7102777D-9CCE-45CC-865C-612DFBD0BCA7}" srcOrd="32" destOrd="0" presId="urn:microsoft.com/office/officeart/2005/8/layout/cycle8"/>
    <dgm:cxn modelId="{043B6651-0F2D-417A-BDAD-6C44FB0C4CD1}" type="presParOf" srcId="{A777FD14-444D-417F-AE35-188F3684C40D}" destId="{E1269777-592C-4103-946C-0379A91442E2}" srcOrd="33" destOrd="0" presId="urn:microsoft.com/office/officeart/2005/8/layout/cycle8"/>
    <dgm:cxn modelId="{8EE20258-DE1B-4E2A-9D28-53AE6AB4D480}" type="presParOf" srcId="{A777FD14-444D-417F-AE35-188F3684C40D}" destId="{2A23A564-A829-40D8-B2C0-94937E79BACC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9E72E-CE81-4108-A4D0-7BA0CD516C15}">
      <dsp:nvSpPr>
        <dsp:cNvPr id="0" name=""/>
        <dsp:cNvSpPr/>
      </dsp:nvSpPr>
      <dsp:spPr>
        <a:xfrm>
          <a:off x="3566737" y="428796"/>
          <a:ext cx="5904738" cy="5904738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Inflammation</a:t>
          </a:r>
          <a:endParaRPr lang="en-US" sz="1700" kern="1200" dirty="0"/>
        </a:p>
      </dsp:txBody>
      <dsp:txXfrm>
        <a:off x="6668833" y="977093"/>
        <a:ext cx="1405890" cy="1124712"/>
      </dsp:txXfrm>
    </dsp:sp>
    <dsp:sp modelId="{8F887860-3790-44D7-8541-728E3F612599}">
      <dsp:nvSpPr>
        <dsp:cNvPr id="0" name=""/>
        <dsp:cNvSpPr/>
      </dsp:nvSpPr>
      <dsp:spPr>
        <a:xfrm>
          <a:off x="3642655" y="523694"/>
          <a:ext cx="5904738" cy="5904738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Genetics</a:t>
          </a:r>
          <a:endParaRPr lang="en-US" sz="1700" kern="1200" dirty="0"/>
        </a:p>
      </dsp:txBody>
      <dsp:txXfrm>
        <a:off x="7652956" y="2664161"/>
        <a:ext cx="1616773" cy="984123"/>
      </dsp:txXfrm>
    </dsp:sp>
    <dsp:sp modelId="{69BB695A-E25B-412E-811E-3E6939FB06A4}">
      <dsp:nvSpPr>
        <dsp:cNvPr id="0" name=""/>
        <dsp:cNvSpPr/>
      </dsp:nvSpPr>
      <dsp:spPr>
        <a:xfrm>
          <a:off x="3615240" y="643194"/>
          <a:ext cx="5904738" cy="5904738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Motility</a:t>
          </a:r>
          <a:endParaRPr lang="en-US" sz="1700" kern="1200" dirty="0"/>
        </a:p>
      </dsp:txBody>
      <dsp:txXfrm>
        <a:off x="7406925" y="4140346"/>
        <a:ext cx="1405890" cy="1089564"/>
      </dsp:txXfrm>
    </dsp:sp>
    <dsp:sp modelId="{7E4C8414-1F2E-4197-96B2-BF3CC246ADD6}">
      <dsp:nvSpPr>
        <dsp:cNvPr id="0" name=""/>
        <dsp:cNvSpPr/>
      </dsp:nvSpPr>
      <dsp:spPr>
        <a:xfrm>
          <a:off x="3505580" y="695915"/>
          <a:ext cx="5904738" cy="5904738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Postinfecious</a:t>
          </a:r>
          <a:endParaRPr lang="en-US" sz="1700" kern="1200" dirty="0"/>
        </a:p>
      </dsp:txBody>
      <dsp:txXfrm>
        <a:off x="5772578" y="5335352"/>
        <a:ext cx="1370742" cy="984123"/>
      </dsp:txXfrm>
    </dsp:sp>
    <dsp:sp modelId="{04DD6CD5-D241-40F0-B1E6-AAD84E785ECD}">
      <dsp:nvSpPr>
        <dsp:cNvPr id="0" name=""/>
        <dsp:cNvSpPr/>
      </dsp:nvSpPr>
      <dsp:spPr>
        <a:xfrm>
          <a:off x="3395921" y="643194"/>
          <a:ext cx="5904738" cy="5904738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Microflora Alterations</a:t>
          </a:r>
          <a:endParaRPr lang="en-US" sz="1700" kern="1200" dirty="0"/>
        </a:p>
      </dsp:txBody>
      <dsp:txXfrm>
        <a:off x="4103084" y="4140346"/>
        <a:ext cx="1405890" cy="1089564"/>
      </dsp:txXfrm>
    </dsp:sp>
    <dsp:sp modelId="{29B52E94-C9FD-458C-9EA1-984ADC411155}">
      <dsp:nvSpPr>
        <dsp:cNvPr id="0" name=""/>
        <dsp:cNvSpPr/>
      </dsp:nvSpPr>
      <dsp:spPr>
        <a:xfrm>
          <a:off x="3368506" y="523694"/>
          <a:ext cx="5904738" cy="5904738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Sensitivity</a:t>
          </a:r>
          <a:endParaRPr lang="en-US" sz="1700" kern="1200" dirty="0"/>
        </a:p>
      </dsp:txBody>
      <dsp:txXfrm>
        <a:off x="3646169" y="2664161"/>
        <a:ext cx="1616773" cy="984123"/>
      </dsp:txXfrm>
    </dsp:sp>
    <dsp:sp modelId="{7C3DB31C-2241-4EC8-83C1-BC9E43369563}">
      <dsp:nvSpPr>
        <dsp:cNvPr id="0" name=""/>
        <dsp:cNvSpPr/>
      </dsp:nvSpPr>
      <dsp:spPr>
        <a:xfrm>
          <a:off x="3444424" y="428796"/>
          <a:ext cx="5904738" cy="5904738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Psychosocial</a:t>
          </a:r>
          <a:endParaRPr lang="en-US" sz="1700" kern="1200" dirty="0"/>
        </a:p>
      </dsp:txBody>
      <dsp:txXfrm>
        <a:off x="4841176" y="977093"/>
        <a:ext cx="1405890" cy="1124712"/>
      </dsp:txXfrm>
    </dsp:sp>
    <dsp:sp modelId="{43D6C9E3-B3E4-4921-9EEE-57F937ED6BCE}">
      <dsp:nvSpPr>
        <dsp:cNvPr id="0" name=""/>
        <dsp:cNvSpPr/>
      </dsp:nvSpPr>
      <dsp:spPr>
        <a:xfrm>
          <a:off x="3200911" y="63265"/>
          <a:ext cx="6635800" cy="6635800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C169C-EEC5-459D-87A3-00216F4245AE}">
      <dsp:nvSpPr>
        <dsp:cNvPr id="0" name=""/>
        <dsp:cNvSpPr/>
      </dsp:nvSpPr>
      <dsp:spPr>
        <a:xfrm>
          <a:off x="3277306" y="158582"/>
          <a:ext cx="6635800" cy="6635800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CB5D7-12A1-4F25-A3A2-4FAE2E0B393B}">
      <dsp:nvSpPr>
        <dsp:cNvPr id="0" name=""/>
        <dsp:cNvSpPr/>
      </dsp:nvSpPr>
      <dsp:spPr>
        <a:xfrm>
          <a:off x="3249794" y="277806"/>
          <a:ext cx="6635800" cy="6635800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68ED9-CAFE-41E5-8605-4DBC94F8455A}">
      <dsp:nvSpPr>
        <dsp:cNvPr id="0" name=""/>
        <dsp:cNvSpPr/>
      </dsp:nvSpPr>
      <dsp:spPr>
        <a:xfrm>
          <a:off x="3140049" y="330229"/>
          <a:ext cx="6635800" cy="6635800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2777D-9CCE-45CC-865C-612DFBD0BCA7}">
      <dsp:nvSpPr>
        <dsp:cNvPr id="0" name=""/>
        <dsp:cNvSpPr/>
      </dsp:nvSpPr>
      <dsp:spPr>
        <a:xfrm>
          <a:off x="3030304" y="277806"/>
          <a:ext cx="6635800" cy="6635800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69777-592C-4103-946C-0379A91442E2}">
      <dsp:nvSpPr>
        <dsp:cNvPr id="0" name=""/>
        <dsp:cNvSpPr/>
      </dsp:nvSpPr>
      <dsp:spPr>
        <a:xfrm>
          <a:off x="3002792" y="158582"/>
          <a:ext cx="6635800" cy="6635800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3A564-A829-40D8-B2C0-94937E79BACC}">
      <dsp:nvSpPr>
        <dsp:cNvPr id="0" name=""/>
        <dsp:cNvSpPr/>
      </dsp:nvSpPr>
      <dsp:spPr>
        <a:xfrm>
          <a:off x="3079187" y="63265"/>
          <a:ext cx="6635800" cy="6635800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3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3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8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8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0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81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6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5B8F80A-8004-4F6B-A291-028002823D3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B141F55-638F-480B-BFCB-E76D9C71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" TargetMode="External"/><Relationship Id="rId2" Type="http://schemas.openxmlformats.org/officeDocument/2006/relationships/hyperlink" Target="https://www.uptoda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wl.nhs.uk/wp-content/uploads/Healthy_Bowel-_Patient_Information_leaflet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Changes in bowel movements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IBS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Hassan </a:t>
            </a:r>
            <a:r>
              <a:rPr lang="en-US" dirty="0" err="1" smtClean="0"/>
              <a:t>Almalak</a:t>
            </a:r>
            <a:endParaRPr lang="en-US" dirty="0"/>
          </a:p>
          <a:p>
            <a:r>
              <a:rPr lang="en-US" dirty="0" smtClean="0"/>
              <a:t>Hussain </a:t>
            </a:r>
            <a:r>
              <a:rPr lang="en-US" dirty="0" err="1" smtClean="0"/>
              <a:t>Alsalman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Abdulaziz</a:t>
            </a:r>
            <a:r>
              <a:rPr lang="en-US" dirty="0" smtClean="0"/>
              <a:t> </a:t>
            </a:r>
            <a:r>
              <a:rPr lang="en-US" dirty="0" err="1" smtClean="0"/>
              <a:t>Almutayliq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41882"/>
            <a:ext cx="3100388" cy="4673156"/>
          </a:xfrm>
        </p:spPr>
        <p:txBody>
          <a:bodyPr/>
          <a:lstStyle/>
          <a:p>
            <a:r>
              <a:rPr lang="en-US" dirty="0" smtClean="0"/>
              <a:t>Algorithm</a:t>
            </a:r>
            <a:br>
              <a:rPr lang="en-US" dirty="0" smtClean="0"/>
            </a:br>
            <a:r>
              <a:rPr lang="en-US" dirty="0" smtClean="0"/>
              <a:t>For Chronic Diarrhea </a:t>
            </a:r>
            <a:endParaRPr lang="en-US" dirty="0"/>
          </a:p>
        </p:txBody>
      </p:sp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-11259"/>
            <a:ext cx="6388100" cy="67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882"/>
            <a:ext cx="3555999" cy="4673156"/>
          </a:xfrm>
        </p:spPr>
        <p:txBody>
          <a:bodyPr/>
          <a:lstStyle/>
          <a:p>
            <a:r>
              <a:rPr lang="en-US" dirty="0" smtClean="0"/>
              <a:t>Algorithm</a:t>
            </a:r>
            <a:br>
              <a:rPr lang="en-US" dirty="0" smtClean="0"/>
            </a:br>
            <a:r>
              <a:rPr lang="en-US" dirty="0" smtClean="0"/>
              <a:t>For Chronic Constipation </a:t>
            </a:r>
            <a:endParaRPr lang="en-US" dirty="0"/>
          </a:p>
        </p:txBody>
      </p:sp>
      <p:pic>
        <p:nvPicPr>
          <p:cNvPr id="921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2" y="544512"/>
            <a:ext cx="6530976" cy="570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Irritable bowel syndrome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Irritable bowel syndrome (IBS)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defined </a:t>
            </a:r>
            <a:r>
              <a:rPr lang="en-US" dirty="0" smtClean="0"/>
              <a:t>as </a:t>
            </a:r>
            <a:r>
              <a:rPr lang="en-US" dirty="0"/>
              <a:t>a chronic </a:t>
            </a:r>
            <a:r>
              <a:rPr lang="en-US" u="sng" dirty="0">
                <a:solidFill>
                  <a:srgbClr val="0070C0"/>
                </a:solidFill>
              </a:rPr>
              <a:t>functional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disorder of the gastrointestinal </a:t>
            </a:r>
            <a:r>
              <a:rPr lang="en-US" dirty="0" smtClean="0"/>
              <a:t>tract </a:t>
            </a:r>
            <a:r>
              <a:rPr lang="en-US" dirty="0"/>
              <a:t>in </a:t>
            </a:r>
            <a:r>
              <a:rPr lang="en-US" u="sng" dirty="0">
                <a:solidFill>
                  <a:srgbClr val="0070C0"/>
                </a:solidFill>
              </a:rPr>
              <a:t>the absence of an organic </a:t>
            </a:r>
            <a:r>
              <a:rPr lang="en-US" u="sng" dirty="0" smtClean="0">
                <a:solidFill>
                  <a:srgbClr val="0070C0"/>
                </a:solidFill>
              </a:rPr>
              <a:t>disease</a:t>
            </a:r>
            <a:r>
              <a:rPr lang="en-US" dirty="0" smtClean="0"/>
              <a:t> </a:t>
            </a:r>
            <a:r>
              <a:rPr lang="en-US" b="1" u="sng" dirty="0" smtClean="0"/>
              <a:t>characterized by </a:t>
            </a:r>
            <a:r>
              <a:rPr lang="en-US" dirty="0"/>
              <a:t>recurrent abdominal pain or discomfort at least three days per month in the last three months with two or more of the following: improvement with defecation, onset associated with a change in frequency of stool, or onset associated with a change in form (appearance) of </a:t>
            </a:r>
            <a:r>
              <a:rPr lang="en-US" dirty="0" smtClean="0"/>
              <a:t>stool. </a:t>
            </a:r>
          </a:p>
          <a:p>
            <a:endParaRPr lang="en-US" dirty="0"/>
          </a:p>
          <a:p>
            <a:r>
              <a:rPr lang="en-US" dirty="0" smtClean="0"/>
              <a:t>Present in 10-20% of the population</a:t>
            </a:r>
          </a:p>
          <a:p>
            <a:r>
              <a:rPr lang="en-US" dirty="0" smtClean="0"/>
              <a:t>Twice as common in women compared to men </a:t>
            </a:r>
          </a:p>
          <a:p>
            <a:r>
              <a:rPr lang="en-US" dirty="0" smtClean="0"/>
              <a:t>Most commonly affects people between 20-30 years </a:t>
            </a:r>
          </a:p>
        </p:txBody>
      </p:sp>
    </p:spTree>
    <p:extLst>
      <p:ext uri="{BB962C8B-B14F-4D97-AF65-F5344CB8AC3E}">
        <p14:creationId xmlns:p14="http://schemas.microsoft.com/office/powerpoint/2010/main" val="21713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473060"/>
              </p:ext>
            </p:extLst>
          </p:nvPr>
        </p:nvGraphicFramePr>
        <p:xfrm>
          <a:off x="647700" y="0"/>
          <a:ext cx="12915900" cy="702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6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Rome IV </a:t>
            </a:r>
            <a:r>
              <a:rPr lang="en-US" b="1" dirty="0" err="1" smtClean="0"/>
              <a:t>ibs</a:t>
            </a:r>
            <a:r>
              <a:rPr lang="en-US" b="1" dirty="0" smtClean="0"/>
              <a:t> Criteria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</a:t>
            </a:r>
            <a:r>
              <a:rPr lang="en-US" b="1" dirty="0">
                <a:solidFill>
                  <a:srgbClr val="FF0000"/>
                </a:solidFill>
              </a:rPr>
              <a:t>the Rome IV criteria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IBS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is </a:t>
            </a:r>
            <a:r>
              <a:rPr lang="en-US" b="1" u="sng" dirty="0"/>
              <a:t>defined as </a:t>
            </a:r>
            <a:r>
              <a:rPr lang="en-US" dirty="0"/>
              <a:t>recurrent abdominal pain, on average, at least one day per week in the last three months, associated with two or more of the following criteria:</a:t>
            </a:r>
          </a:p>
          <a:p>
            <a:r>
              <a:rPr lang="en-US" dirty="0" smtClean="0"/>
              <a:t>Related </a:t>
            </a:r>
            <a:r>
              <a:rPr lang="en-US" dirty="0"/>
              <a:t>to defecation</a:t>
            </a:r>
          </a:p>
          <a:p>
            <a:r>
              <a:rPr lang="en-US" dirty="0" smtClean="0"/>
              <a:t>Associated </a:t>
            </a:r>
            <a:r>
              <a:rPr lang="en-US" dirty="0"/>
              <a:t>with a change in stool frequency</a:t>
            </a:r>
          </a:p>
          <a:p>
            <a:r>
              <a:rPr lang="en-US" dirty="0" smtClean="0"/>
              <a:t>Associated </a:t>
            </a:r>
            <a:r>
              <a:rPr lang="en-US" dirty="0"/>
              <a:t>with a change in stool form (appearance)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62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Bristol stool form scale</a:t>
            </a:r>
            <a:endParaRPr lang="en-US" dirty="0"/>
          </a:p>
        </p:txBody>
      </p:sp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99" y="1500189"/>
            <a:ext cx="6640669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IBS</a:t>
            </a:r>
            <a:endParaRPr lang="en-US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797050"/>
            <a:ext cx="67437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Difficult. </a:t>
            </a:r>
          </a:p>
          <a:p>
            <a:r>
              <a:rPr lang="en-US" dirty="0" smtClean="0"/>
              <a:t>It Needs to balance between few and many investigations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Red flag symptoms should be ruled out.</a:t>
            </a:r>
          </a:p>
          <a:p>
            <a:r>
              <a:rPr lang="en-US" dirty="0" smtClean="0"/>
              <a:t>The Diseases that causing similar symptoms should ruled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 (NICE Guidelines)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825624"/>
            <a:ext cx="10884877" cy="4446221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US" b="1" dirty="0"/>
              <a:t>Irritable bowel syndrome should be </a:t>
            </a:r>
            <a:r>
              <a:rPr lang="en-US" b="1" u="sng" dirty="0"/>
              <a:t>considered</a:t>
            </a:r>
            <a:r>
              <a:rPr lang="en-US" b="1" dirty="0"/>
              <a:t> </a:t>
            </a:r>
            <a:r>
              <a:rPr lang="en-US" dirty="0"/>
              <a:t>if an adult presents with abdominal pain or discomfort, bloating or a change in bowel habit for </a:t>
            </a:r>
            <a:r>
              <a:rPr lang="en-US" b="1" u="sng" dirty="0">
                <a:solidFill>
                  <a:srgbClr val="FF0000"/>
                </a:solidFill>
              </a:rPr>
              <a:t>at least 6 months</a:t>
            </a:r>
            <a:r>
              <a:rPr lang="en-US" dirty="0"/>
              <a:t>. A diagnosis </a:t>
            </a:r>
            <a:r>
              <a:rPr lang="en-US" dirty="0" smtClean="0"/>
              <a:t>should </a:t>
            </a:r>
            <a:r>
              <a:rPr lang="en-US" dirty="0"/>
              <a:t>be considered only if the person has </a:t>
            </a:r>
            <a:r>
              <a:rPr lang="en-US" b="1" u="sng" dirty="0">
                <a:solidFill>
                  <a:srgbClr val="0070C0"/>
                </a:solidFill>
              </a:rPr>
              <a:t>abdominal pain or discomfort</a:t>
            </a:r>
            <a:r>
              <a:rPr lang="en-US" dirty="0"/>
              <a:t> that is either </a:t>
            </a:r>
            <a:r>
              <a:rPr lang="en-US" b="1" u="sng" dirty="0"/>
              <a:t>relieved by </a:t>
            </a:r>
            <a:r>
              <a:rPr lang="en-US" dirty="0" err="1"/>
              <a:t>defaecation</a:t>
            </a:r>
            <a:r>
              <a:rPr lang="en-US" dirty="0"/>
              <a:t> or is associated with altered bowel frequency or stool form. This should be accompanied by </a:t>
            </a:r>
            <a:r>
              <a:rPr lang="en-US" b="1" u="sng" dirty="0"/>
              <a:t>at least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2 of the following 4 symptoms</a:t>
            </a:r>
            <a:r>
              <a:rPr lang="en-US" dirty="0"/>
              <a:t>:</a:t>
            </a:r>
          </a:p>
          <a:p>
            <a:pPr fontAlgn="base">
              <a:lnSpc>
                <a:spcPct val="170000"/>
              </a:lnSpc>
            </a:pPr>
            <a:r>
              <a:rPr lang="en-US" sz="2200" dirty="0"/>
              <a:t>altered stool passage (straining, urgency, incomplete evacuation)</a:t>
            </a:r>
          </a:p>
          <a:p>
            <a:pPr fontAlgn="base">
              <a:lnSpc>
                <a:spcPct val="170000"/>
              </a:lnSpc>
            </a:pPr>
            <a:r>
              <a:rPr lang="en-US" sz="2200" dirty="0"/>
              <a:t>abdominal bloating (more common in women than men), distension, tension or hardness</a:t>
            </a:r>
          </a:p>
          <a:p>
            <a:pPr fontAlgn="base">
              <a:lnSpc>
                <a:spcPct val="170000"/>
              </a:lnSpc>
            </a:pPr>
            <a:r>
              <a:rPr lang="en-US" sz="2200" dirty="0"/>
              <a:t>symptoms made worse by eating</a:t>
            </a:r>
          </a:p>
          <a:p>
            <a:pPr fontAlgn="base">
              <a:lnSpc>
                <a:spcPct val="170000"/>
              </a:lnSpc>
            </a:pPr>
            <a:r>
              <a:rPr lang="en-US" sz="2200" dirty="0"/>
              <a:t>passage of mucus.</a:t>
            </a:r>
          </a:p>
          <a:p>
            <a:pPr fontAlgn="base">
              <a:lnSpc>
                <a:spcPct val="170000"/>
              </a:lnSpc>
            </a:pPr>
            <a:r>
              <a:rPr lang="en-US" sz="2200" dirty="0"/>
              <a:t>Lethargy, nausea, backache and bladder symptoms are also common in people with irritable bowel syndrome, and may be used to support the diagnosis.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Alarming Symptoms 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62" y="1825625"/>
            <a:ext cx="10662138" cy="4540006"/>
          </a:xfrm>
        </p:spPr>
        <p:txBody>
          <a:bodyPr>
            <a:normAutofit/>
          </a:bodyPr>
          <a:lstStyle/>
          <a:p>
            <a:r>
              <a:rPr lang="en-US" b="1" dirty="0" smtClean="0"/>
              <a:t>Unintentional and unexplained weight loss.</a:t>
            </a:r>
          </a:p>
          <a:p>
            <a:r>
              <a:rPr lang="en-US" b="1" dirty="0" smtClean="0"/>
              <a:t>Rectal bleeding.</a:t>
            </a:r>
          </a:p>
          <a:p>
            <a:r>
              <a:rPr lang="en-US" b="1" dirty="0" smtClean="0"/>
              <a:t>A family history of bowel or ovarian cancer.</a:t>
            </a:r>
          </a:p>
          <a:p>
            <a:r>
              <a:rPr lang="en-US" b="1" dirty="0" smtClean="0"/>
              <a:t>In people aged </a:t>
            </a:r>
            <a:r>
              <a:rPr lang="en-US" b="1" u="sng" dirty="0" smtClean="0"/>
              <a:t>over 60</a:t>
            </a:r>
            <a:r>
              <a:rPr lang="en-US" b="1" dirty="0" smtClean="0"/>
              <a:t>, a change in bowel habit lasting </a:t>
            </a:r>
            <a:r>
              <a:rPr lang="en-US" b="1" u="sng" dirty="0" smtClean="0"/>
              <a:t>more than 6 weeks </a:t>
            </a:r>
            <a:r>
              <a:rPr lang="en-US" b="1" dirty="0" smtClean="0"/>
              <a:t>with looser and/or more frequent stool.</a:t>
            </a:r>
          </a:p>
          <a:p>
            <a:r>
              <a:rPr lang="en-US" b="1" dirty="0" smtClean="0"/>
              <a:t>Anemia.</a:t>
            </a:r>
          </a:p>
          <a:p>
            <a:r>
              <a:rPr lang="en-US" b="1" dirty="0" smtClean="0"/>
              <a:t>Abdominal masses.</a:t>
            </a:r>
          </a:p>
          <a:p>
            <a:r>
              <a:rPr lang="en-US" b="1" dirty="0" smtClean="0"/>
              <a:t>Rectal masses. </a:t>
            </a:r>
          </a:p>
          <a:p>
            <a:r>
              <a:rPr lang="en-US" b="1" dirty="0" smtClean="0"/>
              <a:t>Inflammatory markers for inflammatory bowel disease such as:.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Positive Fecal calprotectin testing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People suffering from irritable bowel syndrome for more than 10 years develop cancer.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Truth</a:t>
            </a:r>
          </a:p>
          <a:p>
            <a:r>
              <a:rPr lang="en-US" sz="2800" dirty="0" smtClean="0"/>
              <a:t>False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08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Examination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443654"/>
            <a:ext cx="10515600" cy="4001659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 err="1"/>
              <a:t>anaemia</a:t>
            </a:r>
            <a:endParaRPr lang="en-US" sz="2800" dirty="0"/>
          </a:p>
          <a:p>
            <a:pPr fontAlgn="base"/>
            <a:r>
              <a:rPr lang="en-US" sz="2800" dirty="0"/>
              <a:t>abdominal masses</a:t>
            </a:r>
          </a:p>
          <a:p>
            <a:pPr fontAlgn="base"/>
            <a:r>
              <a:rPr lang="en-US" sz="2800" dirty="0"/>
              <a:t>rectal masses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13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910" y="752645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Abdominal examination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89" y="2204677"/>
            <a:ext cx="4004442" cy="39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Abdominal examination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</a:p>
          <a:p>
            <a:pPr lvl="1"/>
            <a:r>
              <a:rPr lang="en-US" dirty="0" err="1" smtClean="0"/>
              <a:t>Bloatness</a:t>
            </a:r>
            <a:endParaRPr lang="en-US" dirty="0" smtClean="0"/>
          </a:p>
          <a:p>
            <a:r>
              <a:rPr lang="en-US" dirty="0" smtClean="0"/>
              <a:t>Palpitation</a:t>
            </a:r>
          </a:p>
          <a:p>
            <a:pPr lvl="1"/>
            <a:r>
              <a:rPr lang="en-US" dirty="0" err="1" smtClean="0"/>
              <a:t>Organmegaly</a:t>
            </a:r>
            <a:endParaRPr lang="en-US" dirty="0" smtClean="0"/>
          </a:p>
          <a:p>
            <a:pPr lvl="1"/>
            <a:r>
              <a:rPr lang="en-US" dirty="0" smtClean="0"/>
              <a:t>masses</a:t>
            </a:r>
          </a:p>
          <a:p>
            <a:pPr lvl="1"/>
            <a:r>
              <a:rPr lang="en-US" dirty="0" smtClean="0"/>
              <a:t>Rectal</a:t>
            </a:r>
          </a:p>
          <a:p>
            <a:r>
              <a:rPr lang="en-US" dirty="0" smtClean="0"/>
              <a:t>Percussion</a:t>
            </a:r>
          </a:p>
          <a:p>
            <a:r>
              <a:rPr lang="en-US" dirty="0" smtClean="0"/>
              <a:t>Auscultation</a:t>
            </a:r>
          </a:p>
          <a:p>
            <a:pPr lvl="1"/>
            <a:r>
              <a:rPr lang="en-US" dirty="0" smtClean="0"/>
              <a:t>Bowel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810197"/>
            <a:ext cx="10515600" cy="4351338"/>
          </a:xfrm>
        </p:spPr>
        <p:txBody>
          <a:bodyPr>
            <a:noAutofit/>
          </a:bodyPr>
          <a:lstStyle/>
          <a:p>
            <a:pPr fontAlgn="base"/>
            <a:r>
              <a:rPr lang="en-US" sz="2400" dirty="0" smtClean="0"/>
              <a:t>inflammatory </a:t>
            </a:r>
            <a:r>
              <a:rPr lang="en-US" sz="2400" dirty="0"/>
              <a:t>markers for inflammatory bowel disease.</a:t>
            </a:r>
          </a:p>
          <a:p>
            <a:pPr fontAlgn="base"/>
            <a:r>
              <a:rPr lang="en-US" sz="2400" dirty="0"/>
              <a:t>In addition, women with symptoms that suggest ovarian cancer should have their serum CA125 measured.</a:t>
            </a:r>
          </a:p>
          <a:p>
            <a:pPr fontAlgn="base"/>
            <a:r>
              <a:rPr lang="en-US" sz="2400" b="1" dirty="0"/>
              <a:t>When the above have been excluded, the following tests </a:t>
            </a:r>
            <a:r>
              <a:rPr lang="en-US" sz="2400" b="1" u="sng" dirty="0"/>
              <a:t>should be done</a:t>
            </a:r>
            <a:r>
              <a:rPr lang="en-US" sz="2400" b="1" dirty="0"/>
              <a:t> to exclude other diagnoses:</a:t>
            </a:r>
          </a:p>
          <a:p>
            <a:pPr fontAlgn="base"/>
            <a:r>
              <a:rPr lang="en-US" sz="2400" dirty="0"/>
              <a:t>full blood count</a:t>
            </a:r>
          </a:p>
          <a:p>
            <a:pPr fontAlgn="base"/>
            <a:r>
              <a:rPr lang="en-US" sz="2400" dirty="0"/>
              <a:t>erythrocyte sedimentation rate (ESR) or plasma viscosity</a:t>
            </a:r>
          </a:p>
          <a:p>
            <a:pPr fontAlgn="base"/>
            <a:r>
              <a:rPr lang="en-US" sz="2400" dirty="0"/>
              <a:t>C reactive protein (CRP</a:t>
            </a:r>
            <a:r>
              <a:rPr lang="en-US" sz="2400" dirty="0" smtClean="0"/>
              <a:t>)</a:t>
            </a:r>
            <a:endParaRPr lang="ar-SA" sz="2400" dirty="0" smtClean="0"/>
          </a:p>
          <a:p>
            <a:pPr fontAlgn="base"/>
            <a:r>
              <a:rPr lang="en-US" sz="2400" dirty="0"/>
              <a:t>antibodies for coeliac disease (</a:t>
            </a:r>
            <a:r>
              <a:rPr lang="en-US" sz="2400" dirty="0" err="1"/>
              <a:t>endomysial</a:t>
            </a:r>
            <a:r>
              <a:rPr lang="en-US" sz="2400" dirty="0"/>
              <a:t> antibodies [EMA] or tissue transglutaminase [TTG</a:t>
            </a:r>
            <a:r>
              <a:rPr lang="en-US" sz="2400" dirty="0" smtClean="0"/>
              <a:t>]).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904790"/>
            <a:ext cx="10515600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400" b="1" dirty="0" smtClean="0"/>
              <a:t>The </a:t>
            </a:r>
            <a:r>
              <a:rPr lang="en-US" sz="2400" b="1" dirty="0"/>
              <a:t>following tests are </a:t>
            </a:r>
            <a:r>
              <a:rPr lang="en-US" sz="2400" b="1" u="sng" dirty="0"/>
              <a:t>not</a:t>
            </a:r>
            <a:r>
              <a:rPr lang="en-US" sz="2400" b="1" dirty="0"/>
              <a:t> necessary to confirm diagnosis in people who meet the diagnostic criteria for irritable bowel syndrome:</a:t>
            </a:r>
          </a:p>
          <a:p>
            <a:pPr fontAlgn="base"/>
            <a:r>
              <a:rPr lang="en-US" sz="2400" dirty="0"/>
              <a:t>ultrasound</a:t>
            </a:r>
          </a:p>
          <a:p>
            <a:pPr fontAlgn="base"/>
            <a:r>
              <a:rPr lang="en-US" sz="2400" dirty="0"/>
              <a:t>rigid/flexible sigmoidoscopy</a:t>
            </a:r>
          </a:p>
          <a:p>
            <a:pPr fontAlgn="base"/>
            <a:r>
              <a:rPr lang="en-US" sz="2400" dirty="0"/>
              <a:t>colonoscopy, barium enema</a:t>
            </a:r>
          </a:p>
          <a:p>
            <a:pPr fontAlgn="base"/>
            <a:r>
              <a:rPr lang="en-US" sz="2400" dirty="0"/>
              <a:t>thyroid function test</a:t>
            </a:r>
          </a:p>
          <a:p>
            <a:pPr fontAlgn="base"/>
            <a:r>
              <a:rPr lang="en-US" sz="2400" dirty="0" err="1"/>
              <a:t>faecal</a:t>
            </a:r>
            <a:r>
              <a:rPr lang="en-US" sz="2400" dirty="0"/>
              <a:t> ova and parasite test</a:t>
            </a:r>
          </a:p>
          <a:p>
            <a:pPr fontAlgn="base"/>
            <a:r>
              <a:rPr lang="en-US" sz="2400" dirty="0" err="1"/>
              <a:t>faecal</a:t>
            </a:r>
            <a:r>
              <a:rPr lang="en-US" sz="2400" dirty="0"/>
              <a:t> occult blood</a:t>
            </a:r>
          </a:p>
          <a:p>
            <a:pPr fontAlgn="base"/>
            <a:r>
              <a:rPr lang="en-US" sz="2400" dirty="0"/>
              <a:t>hydrogen breath test (for lactose intolerance and bacterial overgrowth).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0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Patients need “Basic” and “Beyond Basic” education regarding IBS</a:t>
            </a:r>
          </a:p>
          <a:p>
            <a:r>
              <a:rPr lang="en-US" dirty="0" smtClean="0"/>
              <a:t>Help seeking behavior need to be modified to decrease costs spent on acute attacks.</a:t>
            </a:r>
          </a:p>
          <a:p>
            <a:pPr lvl="1"/>
            <a:r>
              <a:rPr lang="en-US" dirty="0" smtClean="0"/>
              <a:t>Dealing with symptoms</a:t>
            </a:r>
          </a:p>
          <a:p>
            <a:pPr lvl="1"/>
            <a:r>
              <a:rPr lang="en-US" dirty="0" smtClean="0"/>
              <a:t>What are the worrying symptoms?</a:t>
            </a:r>
          </a:p>
          <a:p>
            <a:pPr lvl="1"/>
            <a:r>
              <a:rPr lang="en-US" dirty="0" smtClean="0"/>
              <a:t>When to seek help?</a:t>
            </a:r>
          </a:p>
          <a:p>
            <a:pPr lvl="1"/>
            <a:endParaRPr lang="en-US" dirty="0"/>
          </a:p>
          <a:p>
            <a:pPr marL="344488" lvl="1" indent="-285750"/>
            <a:r>
              <a:rPr lang="en-US" sz="2000" dirty="0" smtClean="0"/>
              <a:t>Education </a:t>
            </a:r>
            <a:r>
              <a:rPr lang="en-US" sz="2000" dirty="0"/>
              <a:t>Resources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66549" y="6172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https://www.uptodate.com/contents/irritable-bowel-syndrome-beyond-the-basics?source=see_link</a:t>
            </a:r>
          </a:p>
        </p:txBody>
      </p:sp>
      <p:sp>
        <p:nvSpPr>
          <p:cNvPr id="5" name="Rectangle 4"/>
          <p:cNvSpPr/>
          <p:nvPr/>
        </p:nvSpPr>
        <p:spPr>
          <a:xfrm>
            <a:off x="866549" y="53071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https://www.uptodate.com/contents/irritable-bowel-syndrome-the-basics?source=see_link</a:t>
            </a:r>
          </a:p>
        </p:txBody>
      </p:sp>
    </p:spTree>
    <p:extLst>
      <p:ext uri="{BB962C8B-B14F-4D97-AF65-F5344CB8AC3E}">
        <p14:creationId xmlns:p14="http://schemas.microsoft.com/office/powerpoint/2010/main" val="15444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ife style: </a:t>
            </a:r>
          </a:p>
          <a:p>
            <a:pPr lvl="1"/>
            <a:r>
              <a:rPr lang="en-US" dirty="0" smtClean="0"/>
              <a:t>Reduce stress, increase leisure and relaxation time </a:t>
            </a:r>
          </a:p>
          <a:p>
            <a:pPr lvl="1"/>
            <a:r>
              <a:rPr lang="en-US" dirty="0" smtClean="0"/>
              <a:t>Increase physical activity </a:t>
            </a:r>
          </a:p>
          <a:p>
            <a:r>
              <a:rPr lang="en-US" dirty="0" smtClean="0"/>
              <a:t>Diet:</a:t>
            </a:r>
          </a:p>
          <a:p>
            <a:pPr lvl="1"/>
            <a:r>
              <a:rPr lang="en-US" dirty="0" smtClean="0"/>
              <a:t>Regular meals </a:t>
            </a:r>
          </a:p>
          <a:p>
            <a:pPr lvl="1"/>
            <a:r>
              <a:rPr lang="en-US" dirty="0" smtClean="0"/>
              <a:t>Decrease caffeine</a:t>
            </a:r>
          </a:p>
          <a:p>
            <a:pPr lvl="1"/>
            <a:r>
              <a:rPr lang="en-US" dirty="0" smtClean="0"/>
              <a:t>Increase fiber?   </a:t>
            </a:r>
          </a:p>
          <a:p>
            <a:pPr lvl="1"/>
            <a:r>
              <a:rPr lang="en-US" dirty="0" smtClean="0"/>
              <a:t>Probiotics</a:t>
            </a:r>
          </a:p>
          <a:p>
            <a:pPr lvl="1"/>
            <a:r>
              <a:rPr lang="en-US" dirty="0" smtClean="0"/>
              <a:t>If persistent </a:t>
            </a:r>
            <a:r>
              <a:rPr lang="en-US" dirty="0" smtClean="0">
                <a:sym typeface="Wingdings"/>
              </a:rPr>
              <a:t> specific food avoidance </a:t>
            </a:r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18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207" b="2071"/>
          <a:stretch/>
        </p:blipFill>
        <p:spPr>
          <a:xfrm>
            <a:off x="220716" y="236483"/>
            <a:ext cx="11713779" cy="64638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7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Pharmacological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Antispasmodics (</a:t>
            </a:r>
            <a:r>
              <a:rPr lang="en-US" dirty="0" err="1"/>
              <a:t>otilonium</a:t>
            </a:r>
            <a:r>
              <a:rPr lang="en-US" dirty="0"/>
              <a:t>, </a:t>
            </a:r>
            <a:r>
              <a:rPr lang="en-US" dirty="0" smtClean="0"/>
              <a:t>hyoscine)</a:t>
            </a:r>
          </a:p>
          <a:p>
            <a:pPr lvl="1"/>
            <a:r>
              <a:rPr lang="en-US" dirty="0" smtClean="0"/>
              <a:t>Constipation</a:t>
            </a:r>
            <a:r>
              <a:rPr lang="en-US" dirty="0" smtClean="0">
                <a:sym typeface="Wingdings"/>
              </a:rPr>
              <a:t> laxatives (osmotic, </a:t>
            </a:r>
            <a:r>
              <a:rPr lang="en-US" dirty="0" err="1" smtClean="0">
                <a:sym typeface="Wingdings"/>
              </a:rPr>
              <a:t>linaclotide</a:t>
            </a:r>
            <a:r>
              <a:rPr lang="en-US" dirty="0">
                <a:sym typeface="Wingdings"/>
              </a:rPr>
              <a:t>)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Diarrhea  </a:t>
            </a:r>
            <a:r>
              <a:rPr lang="en-US" dirty="0" err="1" smtClean="0">
                <a:sym typeface="Wingdings"/>
              </a:rPr>
              <a:t>antimotility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loperamide</a:t>
            </a:r>
            <a:r>
              <a:rPr lang="en-US" dirty="0" smtClean="0">
                <a:sym typeface="Wingdings"/>
              </a:rPr>
              <a:t>) </a:t>
            </a:r>
          </a:p>
          <a:p>
            <a:pPr lvl="1"/>
            <a:r>
              <a:rPr lang="en-US" dirty="0" smtClean="0">
                <a:sym typeface="Wingdings"/>
              </a:rPr>
              <a:t>TCAs (amitriptyline)  or SSRIs </a:t>
            </a:r>
          </a:p>
          <a:p>
            <a:pPr lvl="1"/>
            <a:endParaRPr lang="en-US" dirty="0"/>
          </a:p>
          <a:p>
            <a:r>
              <a:rPr lang="en-US" b="1" dirty="0"/>
              <a:t>Psychological</a:t>
            </a:r>
            <a:r>
              <a:rPr lang="en-US" b="1" dirty="0" smtClean="0"/>
              <a:t>: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Mainly in refractory IBS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CBT</a:t>
            </a:r>
          </a:p>
          <a:p>
            <a:pPr lvl="1"/>
            <a:r>
              <a:rPr lang="en-US" dirty="0" smtClean="0"/>
              <a:t>Hypnotherapy</a:t>
            </a:r>
          </a:p>
          <a:p>
            <a:pPr lvl="1"/>
            <a:r>
              <a:rPr lang="en-US" dirty="0" smtClean="0"/>
              <a:t>Psychotherapy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G_62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>
          <a:xfrm>
            <a:off x="1182414" y="0"/>
            <a:ext cx="9632730" cy="5770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8727" y="6400237"/>
            <a:ext cx="649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Courtesy of: Prof. A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Aljebreen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department of medicine, KSU/KKUH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People with irritable bowel syndrome may suffer from either constipation only or diarrhea only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Truth</a:t>
            </a:r>
          </a:p>
          <a:p>
            <a:r>
              <a:rPr lang="en-US" sz="2800" dirty="0" smtClean="0"/>
              <a:t>False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general:</a:t>
            </a:r>
          </a:p>
          <a:p>
            <a:endParaRPr lang="en-US" sz="2800" dirty="0" smtClean="0"/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Does not affect quality of life </a:t>
            </a:r>
            <a:r>
              <a:rPr lang="en-US" sz="2400" dirty="0" smtClean="0">
                <a:solidFill>
                  <a:srgbClr val="0070C0"/>
                </a:solidFill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Diet and life style changes only </a:t>
            </a:r>
          </a:p>
          <a:p>
            <a:pPr lvl="1">
              <a:buFont typeface="Wingdings" charset="2"/>
              <a:buChar char="ü"/>
            </a:pPr>
            <a:endParaRPr lang="en-US" sz="2400" dirty="0">
              <a:sym typeface="Wingdings"/>
            </a:endParaRP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ym typeface="Wingdings"/>
              </a:rPr>
              <a:t>Effects quality of life </a:t>
            </a:r>
            <a:r>
              <a:rPr lang="en-US" sz="2400" dirty="0" smtClean="0">
                <a:solidFill>
                  <a:srgbClr val="0070C0"/>
                </a:solidFill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Diet, life style changes and pharmacological therapy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9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Agreed between physician and patient.</a:t>
            </a:r>
          </a:p>
          <a:p>
            <a:r>
              <a:rPr lang="en-US" dirty="0" smtClean="0"/>
              <a:t>Depends on response of the person’s symptoms to intervention.</a:t>
            </a:r>
          </a:p>
          <a:p>
            <a:r>
              <a:rPr lang="en-US" dirty="0" smtClean="0"/>
              <a:t>‘Red flag’ symptoms should prompt further investigation and/or referral to secondary 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Refer to a specialist?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Refer when there is:</a:t>
            </a:r>
          </a:p>
          <a:p>
            <a:r>
              <a:rPr lang="en-US" dirty="0"/>
              <a:t>More than minimal rectal bleeding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Unexplained iron </a:t>
            </a:r>
            <a:r>
              <a:rPr lang="en-US" dirty="0" err="1"/>
              <a:t>defiency</a:t>
            </a:r>
            <a:r>
              <a:rPr lang="en-US" dirty="0"/>
              <a:t> </a:t>
            </a:r>
            <a:r>
              <a:rPr lang="en-US" dirty="0" err="1"/>
              <a:t>aneamia</a:t>
            </a:r>
            <a:endParaRPr lang="en-US" dirty="0"/>
          </a:p>
          <a:p>
            <a:r>
              <a:rPr lang="en-US" dirty="0"/>
              <a:t>Nocturnal symptoms</a:t>
            </a:r>
          </a:p>
          <a:p>
            <a:r>
              <a:rPr lang="en-US" dirty="0"/>
              <a:t>Family history</a:t>
            </a:r>
          </a:p>
          <a:p>
            <a:pPr lvl="1"/>
            <a:r>
              <a:rPr lang="en-US" dirty="0"/>
              <a:t>Colorectal cancer</a:t>
            </a:r>
          </a:p>
          <a:p>
            <a:pPr lvl="1"/>
            <a:r>
              <a:rPr lang="en-US" dirty="0"/>
              <a:t>IBD</a:t>
            </a:r>
          </a:p>
          <a:p>
            <a:pPr lvl="1"/>
            <a:r>
              <a:rPr lang="en-US" dirty="0"/>
              <a:t>Celiac </a:t>
            </a:r>
            <a:r>
              <a:rPr lang="en-US" dirty="0" smtClean="0"/>
              <a:t>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560334"/>
          </a:xfrm>
        </p:spPr>
        <p:txBody>
          <a:bodyPr/>
          <a:lstStyle/>
          <a:p>
            <a:pPr algn="ctr"/>
            <a:r>
              <a:rPr lang="en-US" sz="6000" dirty="0" smtClean="0"/>
              <a:t>Role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People suffering from irritable bowel syndrome for more than 10 years develop cancer.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Truth</a:t>
            </a:r>
          </a:p>
          <a:p>
            <a:r>
              <a:rPr lang="en-US" sz="2800" dirty="0" smtClean="0"/>
              <a:t>False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0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People suffering from irritable bowel syndrome for more than 10 years develop cancer.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Truth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False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People with irritable bowel syndrome may suffer from either constipation only or diarrhea only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Truth</a:t>
            </a:r>
          </a:p>
          <a:p>
            <a:r>
              <a:rPr lang="en-US" sz="2800" dirty="0" smtClean="0"/>
              <a:t>False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3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People with irritable bowel syndrome may suffer from either constipation only or diarrhea only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Truth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False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Rectal bleeding is a common presentation of irritable bowel syndrome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Truth</a:t>
            </a:r>
          </a:p>
          <a:p>
            <a:r>
              <a:rPr lang="en-US" sz="2800" dirty="0" smtClean="0"/>
              <a:t>False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2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Rectal bleeding is a common presentation of irritable bowel syndrome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Truth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False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People with irritable bowel syndrome may suffer from either constipation only or diarrhea only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Truth</a:t>
            </a:r>
          </a:p>
          <a:p>
            <a:r>
              <a:rPr lang="en-US" sz="2800" dirty="0" smtClean="0"/>
              <a:t>False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19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Once other disease </a:t>
            </a:r>
            <a:r>
              <a:rPr lang="en-US" sz="4000" dirty="0" smtClean="0"/>
              <a:t>conditions </a:t>
            </a:r>
            <a:r>
              <a:rPr lang="en-US" sz="4000" dirty="0" smtClean="0"/>
              <a:t>have been ruled out, a person can be considered for the diagnosis of irritable bowel syndrome if the symptoms were present for the last</a:t>
            </a:r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One week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One fortnight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One month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Three months</a:t>
            </a:r>
          </a:p>
        </p:txBody>
      </p:sp>
    </p:spTree>
    <p:extLst>
      <p:ext uri="{BB962C8B-B14F-4D97-AF65-F5344CB8AC3E}">
        <p14:creationId xmlns:p14="http://schemas.microsoft.com/office/powerpoint/2010/main" val="3208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Once other disease </a:t>
            </a:r>
            <a:r>
              <a:rPr lang="en-US" sz="4000" dirty="0" smtClean="0"/>
              <a:t>conditions </a:t>
            </a:r>
            <a:r>
              <a:rPr lang="en-US" sz="4000" dirty="0" smtClean="0"/>
              <a:t>have been ruled out, a person can be considered for the diagnosis of irritable bowel syndrome if the symptoms were present for the last</a:t>
            </a:r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One week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One fortnight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One month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Three months</a:t>
            </a:r>
          </a:p>
        </p:txBody>
      </p:sp>
    </p:spTree>
    <p:extLst>
      <p:ext uri="{BB962C8B-B14F-4D97-AF65-F5344CB8AC3E}">
        <p14:creationId xmlns:p14="http://schemas.microsoft.com/office/powerpoint/2010/main" val="17046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UpToDate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www.uptodate.com</a:t>
            </a:r>
            <a:endParaRPr lang="en-US" dirty="0" smtClean="0"/>
          </a:p>
          <a:p>
            <a:r>
              <a:rPr lang="en-US" dirty="0"/>
              <a:t>NICE Guidelines </a:t>
            </a:r>
            <a:r>
              <a:rPr lang="en-US" dirty="0">
                <a:hlinkClick r:id="rId3"/>
              </a:rPr>
              <a:t>https://www.nice.org.uk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Healthy </a:t>
            </a:r>
            <a:r>
              <a:rPr lang="en-US" dirty="0"/>
              <a:t>Bowel Guide </a:t>
            </a:r>
            <a:r>
              <a:rPr lang="en-US" dirty="0">
                <a:hlinkClick r:id="rId4"/>
              </a:rPr>
              <a:t>http://www.cnwl.nhs.uk/wp-content/uploads/Healthy_Bowel-_</a:t>
            </a:r>
            <a:r>
              <a:rPr lang="en-US" dirty="0" smtClean="0">
                <a:hlinkClick r:id="rId4"/>
              </a:rPr>
              <a:t>Patient_Information_leaflet.pdf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Lecture of Prof</a:t>
            </a:r>
            <a:r>
              <a:rPr lang="en-US" dirty="0"/>
              <a:t>. A </a:t>
            </a:r>
            <a:r>
              <a:rPr lang="en-US" dirty="0" err="1"/>
              <a:t>Aljebreen</a:t>
            </a:r>
            <a:r>
              <a:rPr lang="en-US" dirty="0" smtClean="0"/>
              <a:t>, titled “abdominal pain and IBS” </a:t>
            </a:r>
            <a:r>
              <a:rPr lang="en-US" dirty="0"/>
              <a:t>department of medicine, KSU/KKUH </a:t>
            </a:r>
          </a:p>
        </p:txBody>
      </p:sp>
    </p:spTree>
    <p:extLst>
      <p:ext uri="{BB962C8B-B14F-4D97-AF65-F5344CB8AC3E}">
        <p14:creationId xmlns:p14="http://schemas.microsoft.com/office/powerpoint/2010/main" val="2540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Rectal bleeding is a common presentation of irritable bowel syndrome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Truth</a:t>
            </a:r>
          </a:p>
          <a:p>
            <a:r>
              <a:rPr lang="en-US" sz="2800" dirty="0" smtClean="0"/>
              <a:t>False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2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Once other disease condition have been ruled out, a person can be considered for the diagnosis of irritable bowel syndrome if the symptoms were present for the last</a:t>
            </a:r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One week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One fortnight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One month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Three months</a:t>
            </a:r>
          </a:p>
        </p:txBody>
      </p:sp>
    </p:spTree>
    <p:extLst>
      <p:ext uri="{BB962C8B-B14F-4D97-AF65-F5344CB8AC3E}">
        <p14:creationId xmlns:p14="http://schemas.microsoft.com/office/powerpoint/2010/main" val="13220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48640"/>
            <a:ext cx="10058400" cy="1609344"/>
          </a:xfrm>
        </p:spPr>
        <p:txBody>
          <a:bodyPr/>
          <a:lstStyle/>
          <a:p>
            <a:pPr algn="ctr"/>
            <a:r>
              <a:rPr lang="en-US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are typical symptoms of IBS except: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Abdominal pain improves with defecation.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Onset of abdominal discomfort is associated with changes in normal stool.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Progressive abdominal pain.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Change in frequency of stool.</a:t>
            </a:r>
          </a:p>
        </p:txBody>
      </p:sp>
    </p:spTree>
    <p:extLst>
      <p:ext uri="{BB962C8B-B14F-4D97-AF65-F5344CB8AC3E}">
        <p14:creationId xmlns:p14="http://schemas.microsoft.com/office/powerpoint/2010/main" val="4234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bowel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normal to open your bowels from between three times a day to three times a week.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Problems arises when bowel movements frequency decreases or increases.</a:t>
            </a:r>
          </a:p>
          <a:p>
            <a:endParaRPr lang="en-US" dirty="0"/>
          </a:p>
          <a:p>
            <a:r>
              <a:rPr lang="en-US" dirty="0" smtClean="0"/>
              <a:t>Control loss of bowel sphincters.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9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bowel movement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Diarrhea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assage </a:t>
            </a:r>
            <a:r>
              <a:rPr lang="en-US" sz="2400" dirty="0"/>
              <a:t>of loose or watery stools, typically at least three times in a 24-hour </a:t>
            </a:r>
            <a:r>
              <a:rPr lang="en-US" sz="2400" dirty="0" smtClean="0"/>
              <a:t>period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Constipation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tool </a:t>
            </a:r>
            <a:r>
              <a:rPr lang="en-US" sz="2400" dirty="0"/>
              <a:t>frequency of less than three per </a:t>
            </a:r>
            <a:r>
              <a:rPr lang="en-US" sz="2400" dirty="0" smtClean="0"/>
              <a:t>week???</a:t>
            </a:r>
          </a:p>
          <a:p>
            <a:pPr lvl="1"/>
            <a:r>
              <a:rPr lang="en-US" sz="2400" dirty="0" smtClean="0"/>
              <a:t>Rome IV (Morphology,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, Frequency…)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marL="236538" lvl="1" indent="-236538"/>
            <a:r>
              <a:rPr lang="en-US" sz="2800" dirty="0"/>
              <a:t>Irritable Bowel Syndrome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88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0E32F3B-182B-8D4D-88A6-0F891EAE27A3}">
  <we:reference id="wa104380506" version="1.2.0.0" store="en-US" storeType="OMEX"/>
  <we:alternateReferences>
    <we:reference id="WA104380506" version="1.2.0.0" store="WA10438050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1322</TotalTime>
  <Words>1196</Words>
  <Application>Microsoft Office PowerPoint</Application>
  <PresentationFormat>Widescreen</PresentationFormat>
  <Paragraphs>236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Calibri</vt:lpstr>
      <vt:lpstr>Rockwell</vt:lpstr>
      <vt:lpstr>Rockwell Condensed</vt:lpstr>
      <vt:lpstr>Rockwell Extra Bold</vt:lpstr>
      <vt:lpstr>Times New Roman</vt:lpstr>
      <vt:lpstr>Wingdings</vt:lpstr>
      <vt:lpstr>Wood Type</vt:lpstr>
      <vt:lpstr>Changes in bowel movements (IBS)</vt:lpstr>
      <vt:lpstr>True or False</vt:lpstr>
      <vt:lpstr>True or False</vt:lpstr>
      <vt:lpstr>True or False</vt:lpstr>
      <vt:lpstr>True or False</vt:lpstr>
      <vt:lpstr>MCQ</vt:lpstr>
      <vt:lpstr>MCQ</vt:lpstr>
      <vt:lpstr>Normal bowel movements</vt:lpstr>
      <vt:lpstr>bowel movement Disorders</vt:lpstr>
      <vt:lpstr>Algorithm For Chronic Diarrhea </vt:lpstr>
      <vt:lpstr>Algorithm For Chronic Constipation </vt:lpstr>
      <vt:lpstr>Irritable bowel syndrome</vt:lpstr>
      <vt:lpstr>Etiology</vt:lpstr>
      <vt:lpstr>Rome IV ibs Criteria </vt:lpstr>
      <vt:lpstr>Bristol stool form scale</vt:lpstr>
      <vt:lpstr>Classification of IBS</vt:lpstr>
      <vt:lpstr>Diagnosis</vt:lpstr>
      <vt:lpstr>Diagnosis (NICE Guidelines)</vt:lpstr>
      <vt:lpstr>Alarming Symptoms !!!</vt:lpstr>
      <vt:lpstr>Physical Examination</vt:lpstr>
      <vt:lpstr>Abdominal examination </vt:lpstr>
      <vt:lpstr>Abdominal examination </vt:lpstr>
      <vt:lpstr>investigations </vt:lpstr>
      <vt:lpstr>investigations </vt:lpstr>
      <vt:lpstr>Management</vt:lpstr>
      <vt:lpstr>Management </vt:lpstr>
      <vt:lpstr>PowerPoint Presentation</vt:lpstr>
      <vt:lpstr>Management </vt:lpstr>
      <vt:lpstr>PowerPoint Presentation</vt:lpstr>
      <vt:lpstr>Management </vt:lpstr>
      <vt:lpstr>Follow up</vt:lpstr>
      <vt:lpstr>When to Refer to a specialist?</vt:lpstr>
      <vt:lpstr>Role Play</vt:lpstr>
      <vt:lpstr>True or False</vt:lpstr>
      <vt:lpstr>True or False</vt:lpstr>
      <vt:lpstr>True or False</vt:lpstr>
      <vt:lpstr>True or False</vt:lpstr>
      <vt:lpstr>True or False</vt:lpstr>
      <vt:lpstr>True or False</vt:lpstr>
      <vt:lpstr>MCQ</vt:lpstr>
      <vt:lpstr>MCQ</vt:lpstr>
      <vt:lpstr>Refrences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حسين</dc:creator>
  <cp:lastModifiedBy>حسين</cp:lastModifiedBy>
  <cp:revision>44</cp:revision>
  <dcterms:created xsi:type="dcterms:W3CDTF">2016-10-26T14:16:11Z</dcterms:created>
  <dcterms:modified xsi:type="dcterms:W3CDTF">2016-11-03T04:43:40Z</dcterms:modified>
</cp:coreProperties>
</file>