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7"/>
  </p:notesMasterIdLst>
  <p:sldIdLst>
    <p:sldId id="296" r:id="rId2"/>
    <p:sldId id="297" r:id="rId3"/>
    <p:sldId id="322" r:id="rId4"/>
    <p:sldId id="324" r:id="rId5"/>
    <p:sldId id="325" r:id="rId6"/>
    <p:sldId id="298" r:id="rId7"/>
    <p:sldId id="316" r:id="rId8"/>
    <p:sldId id="317" r:id="rId9"/>
    <p:sldId id="318" r:id="rId10"/>
    <p:sldId id="319" r:id="rId11"/>
    <p:sldId id="299" r:id="rId12"/>
    <p:sldId id="300" r:id="rId13"/>
    <p:sldId id="301" r:id="rId14"/>
    <p:sldId id="302" r:id="rId15"/>
    <p:sldId id="303" r:id="rId16"/>
    <p:sldId id="280" r:id="rId17"/>
    <p:sldId id="282" r:id="rId18"/>
    <p:sldId id="284" r:id="rId19"/>
    <p:sldId id="283" r:id="rId20"/>
    <p:sldId id="281" r:id="rId21"/>
    <p:sldId id="286" r:id="rId22"/>
    <p:sldId id="285" r:id="rId23"/>
    <p:sldId id="287" r:id="rId24"/>
    <p:sldId id="288" r:id="rId25"/>
    <p:sldId id="290" r:id="rId26"/>
    <p:sldId id="291" r:id="rId27"/>
    <p:sldId id="292" r:id="rId28"/>
    <p:sldId id="293" r:id="rId29"/>
    <p:sldId id="295" r:id="rId30"/>
    <p:sldId id="304" r:id="rId31"/>
    <p:sldId id="305" r:id="rId32"/>
    <p:sldId id="306" r:id="rId33"/>
    <p:sldId id="307" r:id="rId34"/>
    <p:sldId id="308" r:id="rId35"/>
    <p:sldId id="309" r:id="rId36"/>
    <p:sldId id="310" r:id="rId37"/>
    <p:sldId id="311" r:id="rId38"/>
    <p:sldId id="312" r:id="rId39"/>
    <p:sldId id="313" r:id="rId40"/>
    <p:sldId id="320" r:id="rId41"/>
    <p:sldId id="323" r:id="rId42"/>
    <p:sldId id="328" r:id="rId43"/>
    <p:sldId id="327" r:id="rId44"/>
    <p:sldId id="289" r:id="rId45"/>
    <p:sldId id="31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482DA"/>
    <a:srgbClr val="CC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7" autoAdjust="0"/>
    <p:restoredTop sz="95161" autoAdjust="0"/>
  </p:normalViewPr>
  <p:slideViewPr>
    <p:cSldViewPr>
      <p:cViewPr>
        <p:scale>
          <a:sx n="70" d="100"/>
          <a:sy n="70" d="100"/>
        </p:scale>
        <p:origin x="-1572"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42D6E-AA79-40CD-88A4-92D764521421}" type="doc">
      <dgm:prSet loTypeId="urn:microsoft.com/office/officeart/2005/8/layout/radial6" loCatId="cycle" qsTypeId="urn:microsoft.com/office/officeart/2005/8/quickstyle/3d1" qsCatId="3D" csTypeId="urn:microsoft.com/office/officeart/2005/8/colors/accent2_1" csCatId="accent2" phldr="1"/>
      <dgm:spPr/>
      <dgm:t>
        <a:bodyPr/>
        <a:lstStyle/>
        <a:p>
          <a:endParaRPr lang="en-US"/>
        </a:p>
      </dgm:t>
    </dgm:pt>
    <dgm:pt modelId="{F5E3B615-AD29-496A-BE76-EEEED2F9CE01}">
      <dgm:prSet phldrT="[Text]"/>
      <dgm:spPr/>
      <dgm:t>
        <a:bodyPr/>
        <a:lstStyle/>
        <a:p>
          <a:r>
            <a:rPr lang="en-US" b="1" dirty="0" smtClean="0"/>
            <a:t>screening</a:t>
          </a:r>
          <a:endParaRPr lang="en-US" b="1" dirty="0"/>
        </a:p>
      </dgm:t>
    </dgm:pt>
    <dgm:pt modelId="{5BB6F0F7-DA99-4CC5-BFEF-C2F4C8F1D816}" type="parTrans" cxnId="{E5DF4B81-D5AF-4289-8FF0-68C782066FB5}">
      <dgm:prSet/>
      <dgm:spPr/>
      <dgm:t>
        <a:bodyPr/>
        <a:lstStyle/>
        <a:p>
          <a:endParaRPr lang="en-US"/>
        </a:p>
      </dgm:t>
    </dgm:pt>
    <dgm:pt modelId="{2C12F43A-6A52-466A-8A99-4D05E68B9327}" type="sibTrans" cxnId="{E5DF4B81-D5AF-4289-8FF0-68C782066FB5}">
      <dgm:prSet/>
      <dgm:spPr/>
      <dgm:t>
        <a:bodyPr/>
        <a:lstStyle/>
        <a:p>
          <a:endParaRPr lang="en-US"/>
        </a:p>
      </dgm:t>
    </dgm:pt>
    <dgm:pt modelId="{A98C129A-BE18-4575-8DFA-6E70F689B71E}">
      <dgm:prSet phldrT="[Text]"/>
      <dgm:spPr/>
      <dgm:t>
        <a:bodyPr/>
        <a:lstStyle/>
        <a:p>
          <a:r>
            <a:rPr lang="en-US" b="1" dirty="0" smtClean="0"/>
            <a:t>Breast Cancer </a:t>
          </a:r>
          <a:endParaRPr lang="en-US" dirty="0"/>
        </a:p>
      </dgm:t>
    </dgm:pt>
    <dgm:pt modelId="{7775C38C-0178-4D3E-9C9C-0BFA329B405C}" type="parTrans" cxnId="{AF187886-E9B1-438A-A1E4-0853314E6486}">
      <dgm:prSet/>
      <dgm:spPr/>
      <dgm:t>
        <a:bodyPr/>
        <a:lstStyle/>
        <a:p>
          <a:endParaRPr lang="en-US"/>
        </a:p>
      </dgm:t>
    </dgm:pt>
    <dgm:pt modelId="{2FD22DD9-E4C1-44E3-92C6-09EBC308611C}" type="sibTrans" cxnId="{AF187886-E9B1-438A-A1E4-0853314E6486}">
      <dgm:prSet/>
      <dgm:spPr/>
      <dgm:t>
        <a:bodyPr/>
        <a:lstStyle/>
        <a:p>
          <a:endParaRPr lang="en-US"/>
        </a:p>
      </dgm:t>
    </dgm:pt>
    <dgm:pt modelId="{9326EB06-88C0-495C-B814-0694910C2A41}">
      <dgm:prSet phldrT="[Text]"/>
      <dgm:spPr/>
      <dgm:t>
        <a:bodyPr/>
        <a:lstStyle/>
        <a:p>
          <a:r>
            <a:rPr lang="en-US" b="1" dirty="0" smtClean="0"/>
            <a:t>Cervical Cancer </a:t>
          </a:r>
          <a:endParaRPr lang="en-US" b="1" dirty="0"/>
        </a:p>
      </dgm:t>
    </dgm:pt>
    <dgm:pt modelId="{F0504F8E-0267-4EEF-ABE1-14D0B7FA402D}" type="parTrans" cxnId="{A1BE54AB-3CE4-4624-BC06-76123933D6C5}">
      <dgm:prSet/>
      <dgm:spPr/>
      <dgm:t>
        <a:bodyPr/>
        <a:lstStyle/>
        <a:p>
          <a:endParaRPr lang="en-US"/>
        </a:p>
      </dgm:t>
    </dgm:pt>
    <dgm:pt modelId="{FEB2539B-1CE2-40D6-B1AB-C75013DC6D84}" type="sibTrans" cxnId="{A1BE54AB-3CE4-4624-BC06-76123933D6C5}">
      <dgm:prSet/>
      <dgm:spPr/>
      <dgm:t>
        <a:bodyPr/>
        <a:lstStyle/>
        <a:p>
          <a:endParaRPr lang="en-US"/>
        </a:p>
      </dgm:t>
    </dgm:pt>
    <dgm:pt modelId="{A0A979DF-8AE8-4219-A090-BA2266AE3FD8}">
      <dgm:prSet phldrT="[Text]"/>
      <dgm:spPr/>
      <dgm:t>
        <a:bodyPr/>
        <a:lstStyle/>
        <a:p>
          <a:r>
            <a:rPr lang="en-US" b="1" dirty="0" smtClean="0"/>
            <a:t>STD</a:t>
          </a:r>
          <a:endParaRPr lang="en-US" b="1" dirty="0"/>
        </a:p>
      </dgm:t>
    </dgm:pt>
    <dgm:pt modelId="{DFFA1842-506B-4901-A956-DB0FA638D400}" type="parTrans" cxnId="{EB1656F8-9B56-4C52-A6DF-EBFA5EE8DA30}">
      <dgm:prSet/>
      <dgm:spPr/>
      <dgm:t>
        <a:bodyPr/>
        <a:lstStyle/>
        <a:p>
          <a:endParaRPr lang="en-US"/>
        </a:p>
      </dgm:t>
    </dgm:pt>
    <dgm:pt modelId="{2CCED587-B168-437D-B919-86520193F66D}" type="sibTrans" cxnId="{EB1656F8-9B56-4C52-A6DF-EBFA5EE8DA30}">
      <dgm:prSet/>
      <dgm:spPr/>
      <dgm:t>
        <a:bodyPr/>
        <a:lstStyle/>
        <a:p>
          <a:endParaRPr lang="en-US"/>
        </a:p>
      </dgm:t>
    </dgm:pt>
    <dgm:pt modelId="{DC6B353C-BB96-4F17-A285-E4549100EBD7}">
      <dgm:prSet/>
      <dgm:spPr/>
      <dgm:t>
        <a:bodyPr/>
        <a:lstStyle/>
        <a:p>
          <a:r>
            <a:rPr lang="en-US" b="1" dirty="0" smtClean="0"/>
            <a:t>Osteoporosis</a:t>
          </a:r>
          <a:endParaRPr lang="en-US" b="1" dirty="0"/>
        </a:p>
      </dgm:t>
    </dgm:pt>
    <dgm:pt modelId="{C232DD65-B595-4905-A73C-D5AC42C86D55}" type="parTrans" cxnId="{E78CCB76-944E-4F4E-8BF0-39BD23B1D1E0}">
      <dgm:prSet/>
      <dgm:spPr/>
      <dgm:t>
        <a:bodyPr/>
        <a:lstStyle/>
        <a:p>
          <a:endParaRPr lang="en-US"/>
        </a:p>
      </dgm:t>
    </dgm:pt>
    <dgm:pt modelId="{E26EA653-90C2-4722-AC5A-33216C844096}" type="sibTrans" cxnId="{E78CCB76-944E-4F4E-8BF0-39BD23B1D1E0}">
      <dgm:prSet/>
      <dgm:spPr/>
      <dgm:t>
        <a:bodyPr/>
        <a:lstStyle/>
        <a:p>
          <a:endParaRPr lang="en-US"/>
        </a:p>
      </dgm:t>
    </dgm:pt>
    <dgm:pt modelId="{67047F38-65B8-447D-9E9D-7C78D11B79C1}">
      <dgm:prSet/>
      <dgm:spPr/>
      <dgm:t>
        <a:bodyPr/>
        <a:lstStyle/>
        <a:p>
          <a:r>
            <a:rPr lang="en-US" b="1" dirty="0" smtClean="0"/>
            <a:t>Premarital</a:t>
          </a:r>
          <a:r>
            <a:rPr lang="en-US" dirty="0" smtClean="0"/>
            <a:t> </a:t>
          </a:r>
          <a:r>
            <a:rPr lang="en-US" b="1" dirty="0" smtClean="0"/>
            <a:t>Screening</a:t>
          </a:r>
          <a:endParaRPr lang="en-US" b="1" dirty="0"/>
        </a:p>
      </dgm:t>
    </dgm:pt>
    <dgm:pt modelId="{9BE57AF0-B439-4204-BFF7-04AF9CA604B2}" type="parTrans" cxnId="{ECE4A886-EFE2-4786-8A0F-21FC90A8BBDB}">
      <dgm:prSet/>
      <dgm:spPr/>
      <dgm:t>
        <a:bodyPr/>
        <a:lstStyle/>
        <a:p>
          <a:endParaRPr lang="en-US"/>
        </a:p>
      </dgm:t>
    </dgm:pt>
    <dgm:pt modelId="{D13CB702-CE28-4B93-99A8-CC67ACC19FC3}" type="sibTrans" cxnId="{ECE4A886-EFE2-4786-8A0F-21FC90A8BBDB}">
      <dgm:prSet/>
      <dgm:spPr/>
      <dgm:t>
        <a:bodyPr/>
        <a:lstStyle/>
        <a:p>
          <a:endParaRPr lang="en-US"/>
        </a:p>
      </dgm:t>
    </dgm:pt>
    <dgm:pt modelId="{284483A0-C362-475B-85E7-112F20B1C164}" type="pres">
      <dgm:prSet presAssocID="{D9E42D6E-AA79-40CD-88A4-92D764521421}" presName="Name0" presStyleCnt="0">
        <dgm:presLayoutVars>
          <dgm:chMax val="1"/>
          <dgm:dir/>
          <dgm:animLvl val="ctr"/>
          <dgm:resizeHandles val="exact"/>
        </dgm:presLayoutVars>
      </dgm:prSet>
      <dgm:spPr/>
      <dgm:t>
        <a:bodyPr/>
        <a:lstStyle/>
        <a:p>
          <a:endParaRPr lang="en-US"/>
        </a:p>
      </dgm:t>
    </dgm:pt>
    <dgm:pt modelId="{4085E29D-D744-4CB7-971D-E14E96F7C01C}" type="pres">
      <dgm:prSet presAssocID="{F5E3B615-AD29-496A-BE76-EEEED2F9CE01}" presName="centerShape" presStyleLbl="node0" presStyleIdx="0" presStyleCnt="1"/>
      <dgm:spPr/>
      <dgm:t>
        <a:bodyPr/>
        <a:lstStyle/>
        <a:p>
          <a:endParaRPr lang="en-US"/>
        </a:p>
      </dgm:t>
    </dgm:pt>
    <dgm:pt modelId="{C5EA6427-399D-4E83-9816-5AAB0295DA73}" type="pres">
      <dgm:prSet presAssocID="{A98C129A-BE18-4575-8DFA-6E70F689B71E}" presName="node" presStyleLbl="node1" presStyleIdx="0" presStyleCnt="5">
        <dgm:presLayoutVars>
          <dgm:bulletEnabled val="1"/>
        </dgm:presLayoutVars>
      </dgm:prSet>
      <dgm:spPr/>
      <dgm:t>
        <a:bodyPr/>
        <a:lstStyle/>
        <a:p>
          <a:endParaRPr lang="en-US"/>
        </a:p>
      </dgm:t>
    </dgm:pt>
    <dgm:pt modelId="{51517B4B-205E-4125-ACC5-67661A22A3B1}" type="pres">
      <dgm:prSet presAssocID="{A98C129A-BE18-4575-8DFA-6E70F689B71E}" presName="dummy" presStyleCnt="0"/>
      <dgm:spPr/>
      <dgm:t>
        <a:bodyPr/>
        <a:lstStyle/>
        <a:p>
          <a:endParaRPr lang="en-US"/>
        </a:p>
      </dgm:t>
    </dgm:pt>
    <dgm:pt modelId="{06E6F173-F4F2-4AA0-82A4-D7EA0C0907C5}" type="pres">
      <dgm:prSet presAssocID="{2FD22DD9-E4C1-44E3-92C6-09EBC308611C}" presName="sibTrans" presStyleLbl="sibTrans2D1" presStyleIdx="0" presStyleCnt="5"/>
      <dgm:spPr/>
      <dgm:t>
        <a:bodyPr/>
        <a:lstStyle/>
        <a:p>
          <a:endParaRPr lang="en-US"/>
        </a:p>
      </dgm:t>
    </dgm:pt>
    <dgm:pt modelId="{A138DEA6-A0BD-46C7-AA2E-BD478E88D5F9}" type="pres">
      <dgm:prSet presAssocID="{9326EB06-88C0-495C-B814-0694910C2A41}" presName="node" presStyleLbl="node1" presStyleIdx="1" presStyleCnt="5">
        <dgm:presLayoutVars>
          <dgm:bulletEnabled val="1"/>
        </dgm:presLayoutVars>
      </dgm:prSet>
      <dgm:spPr/>
      <dgm:t>
        <a:bodyPr/>
        <a:lstStyle/>
        <a:p>
          <a:endParaRPr lang="en-US"/>
        </a:p>
      </dgm:t>
    </dgm:pt>
    <dgm:pt modelId="{8CD21DDB-BD25-4523-9FF9-F4749DE5AA26}" type="pres">
      <dgm:prSet presAssocID="{9326EB06-88C0-495C-B814-0694910C2A41}" presName="dummy" presStyleCnt="0"/>
      <dgm:spPr/>
      <dgm:t>
        <a:bodyPr/>
        <a:lstStyle/>
        <a:p>
          <a:endParaRPr lang="en-US"/>
        </a:p>
      </dgm:t>
    </dgm:pt>
    <dgm:pt modelId="{9162D997-FDFF-4B86-A48B-6B55C8832682}" type="pres">
      <dgm:prSet presAssocID="{FEB2539B-1CE2-40D6-B1AB-C75013DC6D84}" presName="sibTrans" presStyleLbl="sibTrans2D1" presStyleIdx="1" presStyleCnt="5"/>
      <dgm:spPr/>
      <dgm:t>
        <a:bodyPr/>
        <a:lstStyle/>
        <a:p>
          <a:endParaRPr lang="en-US"/>
        </a:p>
      </dgm:t>
    </dgm:pt>
    <dgm:pt modelId="{43FCFD7B-B9F2-48A2-A78F-F0E75067D0CA}" type="pres">
      <dgm:prSet presAssocID="{A0A979DF-8AE8-4219-A090-BA2266AE3FD8}" presName="node" presStyleLbl="node1" presStyleIdx="2" presStyleCnt="5">
        <dgm:presLayoutVars>
          <dgm:bulletEnabled val="1"/>
        </dgm:presLayoutVars>
      </dgm:prSet>
      <dgm:spPr/>
      <dgm:t>
        <a:bodyPr/>
        <a:lstStyle/>
        <a:p>
          <a:endParaRPr lang="en-US"/>
        </a:p>
      </dgm:t>
    </dgm:pt>
    <dgm:pt modelId="{B402BA71-4AA7-450B-95DB-BB2E0EA52474}" type="pres">
      <dgm:prSet presAssocID="{A0A979DF-8AE8-4219-A090-BA2266AE3FD8}" presName="dummy" presStyleCnt="0"/>
      <dgm:spPr/>
      <dgm:t>
        <a:bodyPr/>
        <a:lstStyle/>
        <a:p>
          <a:endParaRPr lang="en-US"/>
        </a:p>
      </dgm:t>
    </dgm:pt>
    <dgm:pt modelId="{1C3173D0-4339-4ABA-927A-99006C96B5B8}" type="pres">
      <dgm:prSet presAssocID="{2CCED587-B168-437D-B919-86520193F66D}" presName="sibTrans" presStyleLbl="sibTrans2D1" presStyleIdx="2" presStyleCnt="5"/>
      <dgm:spPr/>
      <dgm:t>
        <a:bodyPr/>
        <a:lstStyle/>
        <a:p>
          <a:endParaRPr lang="en-US"/>
        </a:p>
      </dgm:t>
    </dgm:pt>
    <dgm:pt modelId="{CE836EE1-91ED-4746-82B4-02ADB846BF64}" type="pres">
      <dgm:prSet presAssocID="{67047F38-65B8-447D-9E9D-7C78D11B79C1}" presName="node" presStyleLbl="node1" presStyleIdx="3" presStyleCnt="5">
        <dgm:presLayoutVars>
          <dgm:bulletEnabled val="1"/>
        </dgm:presLayoutVars>
      </dgm:prSet>
      <dgm:spPr/>
      <dgm:t>
        <a:bodyPr/>
        <a:lstStyle/>
        <a:p>
          <a:endParaRPr lang="en-US"/>
        </a:p>
      </dgm:t>
    </dgm:pt>
    <dgm:pt modelId="{A0BBCFFE-3912-483F-A25A-03894EC2E6BA}" type="pres">
      <dgm:prSet presAssocID="{67047F38-65B8-447D-9E9D-7C78D11B79C1}" presName="dummy" presStyleCnt="0"/>
      <dgm:spPr/>
      <dgm:t>
        <a:bodyPr/>
        <a:lstStyle/>
        <a:p>
          <a:endParaRPr lang="en-US"/>
        </a:p>
      </dgm:t>
    </dgm:pt>
    <dgm:pt modelId="{45065953-FE1C-4121-A4B3-585A0E2D153F}" type="pres">
      <dgm:prSet presAssocID="{D13CB702-CE28-4B93-99A8-CC67ACC19FC3}" presName="sibTrans" presStyleLbl="sibTrans2D1" presStyleIdx="3" presStyleCnt="5"/>
      <dgm:spPr/>
      <dgm:t>
        <a:bodyPr/>
        <a:lstStyle/>
        <a:p>
          <a:endParaRPr lang="en-US"/>
        </a:p>
      </dgm:t>
    </dgm:pt>
    <dgm:pt modelId="{8B7EF10E-CEFD-49CA-9717-4D95F119786F}" type="pres">
      <dgm:prSet presAssocID="{DC6B353C-BB96-4F17-A285-E4549100EBD7}" presName="node" presStyleLbl="node1" presStyleIdx="4" presStyleCnt="5">
        <dgm:presLayoutVars>
          <dgm:bulletEnabled val="1"/>
        </dgm:presLayoutVars>
      </dgm:prSet>
      <dgm:spPr/>
      <dgm:t>
        <a:bodyPr/>
        <a:lstStyle/>
        <a:p>
          <a:endParaRPr lang="en-US"/>
        </a:p>
      </dgm:t>
    </dgm:pt>
    <dgm:pt modelId="{4CC3CDAA-DA31-4E2C-9849-49BF8D65DFD3}" type="pres">
      <dgm:prSet presAssocID="{DC6B353C-BB96-4F17-A285-E4549100EBD7}" presName="dummy" presStyleCnt="0"/>
      <dgm:spPr/>
      <dgm:t>
        <a:bodyPr/>
        <a:lstStyle/>
        <a:p>
          <a:endParaRPr lang="en-US"/>
        </a:p>
      </dgm:t>
    </dgm:pt>
    <dgm:pt modelId="{9FADBB07-E11E-42CF-8075-6D15DE482BA5}" type="pres">
      <dgm:prSet presAssocID="{E26EA653-90C2-4722-AC5A-33216C844096}" presName="sibTrans" presStyleLbl="sibTrans2D1" presStyleIdx="4" presStyleCnt="5"/>
      <dgm:spPr/>
      <dgm:t>
        <a:bodyPr/>
        <a:lstStyle/>
        <a:p>
          <a:endParaRPr lang="en-US"/>
        </a:p>
      </dgm:t>
    </dgm:pt>
  </dgm:ptLst>
  <dgm:cxnLst>
    <dgm:cxn modelId="{E78CCB76-944E-4F4E-8BF0-39BD23B1D1E0}" srcId="{F5E3B615-AD29-496A-BE76-EEEED2F9CE01}" destId="{DC6B353C-BB96-4F17-A285-E4549100EBD7}" srcOrd="4" destOrd="0" parTransId="{C232DD65-B595-4905-A73C-D5AC42C86D55}" sibTransId="{E26EA653-90C2-4722-AC5A-33216C844096}"/>
    <dgm:cxn modelId="{F31B782C-6C53-470E-BD0A-4A6EBEA7B0F8}" type="presOf" srcId="{2CCED587-B168-437D-B919-86520193F66D}" destId="{1C3173D0-4339-4ABA-927A-99006C96B5B8}" srcOrd="0" destOrd="0" presId="urn:microsoft.com/office/officeart/2005/8/layout/radial6"/>
    <dgm:cxn modelId="{AB6F6551-679B-45A2-BA3D-AF6F252658C3}" type="presOf" srcId="{67047F38-65B8-447D-9E9D-7C78D11B79C1}" destId="{CE836EE1-91ED-4746-82B4-02ADB846BF64}" srcOrd="0" destOrd="0" presId="urn:microsoft.com/office/officeart/2005/8/layout/radial6"/>
    <dgm:cxn modelId="{25F4DB83-8039-40FF-9AC0-87E30F09F182}" type="presOf" srcId="{D13CB702-CE28-4B93-99A8-CC67ACC19FC3}" destId="{45065953-FE1C-4121-A4B3-585A0E2D153F}" srcOrd="0" destOrd="0" presId="urn:microsoft.com/office/officeart/2005/8/layout/radial6"/>
    <dgm:cxn modelId="{7EC85636-6DF1-40FB-BEEF-AD9EEEF7C9A0}" type="presOf" srcId="{DC6B353C-BB96-4F17-A285-E4549100EBD7}" destId="{8B7EF10E-CEFD-49CA-9717-4D95F119786F}" srcOrd="0" destOrd="0" presId="urn:microsoft.com/office/officeart/2005/8/layout/radial6"/>
    <dgm:cxn modelId="{8C0CCF78-CA91-476E-BC28-9137CD524D77}" type="presOf" srcId="{9326EB06-88C0-495C-B814-0694910C2A41}" destId="{A138DEA6-A0BD-46C7-AA2E-BD478E88D5F9}" srcOrd="0" destOrd="0" presId="urn:microsoft.com/office/officeart/2005/8/layout/radial6"/>
    <dgm:cxn modelId="{AF187886-E9B1-438A-A1E4-0853314E6486}" srcId="{F5E3B615-AD29-496A-BE76-EEEED2F9CE01}" destId="{A98C129A-BE18-4575-8DFA-6E70F689B71E}" srcOrd="0" destOrd="0" parTransId="{7775C38C-0178-4D3E-9C9C-0BFA329B405C}" sibTransId="{2FD22DD9-E4C1-44E3-92C6-09EBC308611C}"/>
    <dgm:cxn modelId="{EB1656F8-9B56-4C52-A6DF-EBFA5EE8DA30}" srcId="{F5E3B615-AD29-496A-BE76-EEEED2F9CE01}" destId="{A0A979DF-8AE8-4219-A090-BA2266AE3FD8}" srcOrd="2" destOrd="0" parTransId="{DFFA1842-506B-4901-A956-DB0FA638D400}" sibTransId="{2CCED587-B168-437D-B919-86520193F66D}"/>
    <dgm:cxn modelId="{0CD3DF46-776B-4C97-84E0-45F1F262DA5F}" type="presOf" srcId="{A98C129A-BE18-4575-8DFA-6E70F689B71E}" destId="{C5EA6427-399D-4E83-9816-5AAB0295DA73}" srcOrd="0" destOrd="0" presId="urn:microsoft.com/office/officeart/2005/8/layout/radial6"/>
    <dgm:cxn modelId="{ACB5953D-9738-4DDF-BC4D-4936766D3B78}" type="presOf" srcId="{F5E3B615-AD29-496A-BE76-EEEED2F9CE01}" destId="{4085E29D-D744-4CB7-971D-E14E96F7C01C}" srcOrd="0" destOrd="0" presId="urn:microsoft.com/office/officeart/2005/8/layout/radial6"/>
    <dgm:cxn modelId="{ECE4A886-EFE2-4786-8A0F-21FC90A8BBDB}" srcId="{F5E3B615-AD29-496A-BE76-EEEED2F9CE01}" destId="{67047F38-65B8-447D-9E9D-7C78D11B79C1}" srcOrd="3" destOrd="0" parTransId="{9BE57AF0-B439-4204-BFF7-04AF9CA604B2}" sibTransId="{D13CB702-CE28-4B93-99A8-CC67ACC19FC3}"/>
    <dgm:cxn modelId="{FD08A61F-22E2-48FF-86F4-687A73B06C80}" type="presOf" srcId="{FEB2539B-1CE2-40D6-B1AB-C75013DC6D84}" destId="{9162D997-FDFF-4B86-A48B-6B55C8832682}" srcOrd="0" destOrd="0" presId="urn:microsoft.com/office/officeart/2005/8/layout/radial6"/>
    <dgm:cxn modelId="{D46EE0A0-809B-499B-9BB9-F1761F2BCE01}" type="presOf" srcId="{A0A979DF-8AE8-4219-A090-BA2266AE3FD8}" destId="{43FCFD7B-B9F2-48A2-A78F-F0E75067D0CA}" srcOrd="0" destOrd="0" presId="urn:microsoft.com/office/officeart/2005/8/layout/radial6"/>
    <dgm:cxn modelId="{6ED7F9BB-1BF3-43D0-B621-303FDB4EC8C1}" type="presOf" srcId="{E26EA653-90C2-4722-AC5A-33216C844096}" destId="{9FADBB07-E11E-42CF-8075-6D15DE482BA5}" srcOrd="0" destOrd="0" presId="urn:microsoft.com/office/officeart/2005/8/layout/radial6"/>
    <dgm:cxn modelId="{5AAC12BE-9CC1-4263-A9CB-BC6BA24305BA}" type="presOf" srcId="{2FD22DD9-E4C1-44E3-92C6-09EBC308611C}" destId="{06E6F173-F4F2-4AA0-82A4-D7EA0C0907C5}" srcOrd="0" destOrd="0" presId="urn:microsoft.com/office/officeart/2005/8/layout/radial6"/>
    <dgm:cxn modelId="{E5DF4B81-D5AF-4289-8FF0-68C782066FB5}" srcId="{D9E42D6E-AA79-40CD-88A4-92D764521421}" destId="{F5E3B615-AD29-496A-BE76-EEEED2F9CE01}" srcOrd="0" destOrd="0" parTransId="{5BB6F0F7-DA99-4CC5-BFEF-C2F4C8F1D816}" sibTransId="{2C12F43A-6A52-466A-8A99-4D05E68B9327}"/>
    <dgm:cxn modelId="{1BAC96FF-0539-4CDD-AE21-D83FB5666C18}" type="presOf" srcId="{D9E42D6E-AA79-40CD-88A4-92D764521421}" destId="{284483A0-C362-475B-85E7-112F20B1C164}" srcOrd="0" destOrd="0" presId="urn:microsoft.com/office/officeart/2005/8/layout/radial6"/>
    <dgm:cxn modelId="{A1BE54AB-3CE4-4624-BC06-76123933D6C5}" srcId="{F5E3B615-AD29-496A-BE76-EEEED2F9CE01}" destId="{9326EB06-88C0-495C-B814-0694910C2A41}" srcOrd="1" destOrd="0" parTransId="{F0504F8E-0267-4EEF-ABE1-14D0B7FA402D}" sibTransId="{FEB2539B-1CE2-40D6-B1AB-C75013DC6D84}"/>
    <dgm:cxn modelId="{855567F3-415E-4A78-ACF4-CF5109E22C30}" type="presParOf" srcId="{284483A0-C362-475B-85E7-112F20B1C164}" destId="{4085E29D-D744-4CB7-971D-E14E96F7C01C}" srcOrd="0" destOrd="0" presId="urn:microsoft.com/office/officeart/2005/8/layout/radial6"/>
    <dgm:cxn modelId="{EA51768F-99B8-4B32-B573-CCCBBBFA02E9}" type="presParOf" srcId="{284483A0-C362-475B-85E7-112F20B1C164}" destId="{C5EA6427-399D-4E83-9816-5AAB0295DA73}" srcOrd="1" destOrd="0" presId="urn:microsoft.com/office/officeart/2005/8/layout/radial6"/>
    <dgm:cxn modelId="{F216E77E-83CE-47AF-BA2B-EEB6917C3D94}" type="presParOf" srcId="{284483A0-C362-475B-85E7-112F20B1C164}" destId="{51517B4B-205E-4125-ACC5-67661A22A3B1}" srcOrd="2" destOrd="0" presId="urn:microsoft.com/office/officeart/2005/8/layout/radial6"/>
    <dgm:cxn modelId="{565041D2-3CF1-4C3D-A0EB-E484124545A2}" type="presParOf" srcId="{284483A0-C362-475B-85E7-112F20B1C164}" destId="{06E6F173-F4F2-4AA0-82A4-D7EA0C0907C5}" srcOrd="3" destOrd="0" presId="urn:microsoft.com/office/officeart/2005/8/layout/radial6"/>
    <dgm:cxn modelId="{07F182E7-083C-4D1F-9184-0EDAE26C6125}" type="presParOf" srcId="{284483A0-C362-475B-85E7-112F20B1C164}" destId="{A138DEA6-A0BD-46C7-AA2E-BD478E88D5F9}" srcOrd="4" destOrd="0" presId="urn:microsoft.com/office/officeart/2005/8/layout/radial6"/>
    <dgm:cxn modelId="{B7780548-6B5D-4BEB-A90C-9A4BB59A1243}" type="presParOf" srcId="{284483A0-C362-475B-85E7-112F20B1C164}" destId="{8CD21DDB-BD25-4523-9FF9-F4749DE5AA26}" srcOrd="5" destOrd="0" presId="urn:microsoft.com/office/officeart/2005/8/layout/radial6"/>
    <dgm:cxn modelId="{FF0527ED-38E2-47FB-851B-4955103003B5}" type="presParOf" srcId="{284483A0-C362-475B-85E7-112F20B1C164}" destId="{9162D997-FDFF-4B86-A48B-6B55C8832682}" srcOrd="6" destOrd="0" presId="urn:microsoft.com/office/officeart/2005/8/layout/radial6"/>
    <dgm:cxn modelId="{C09DC9D8-DD5A-4885-9518-2E482ED5C1BD}" type="presParOf" srcId="{284483A0-C362-475B-85E7-112F20B1C164}" destId="{43FCFD7B-B9F2-48A2-A78F-F0E75067D0CA}" srcOrd="7" destOrd="0" presId="urn:microsoft.com/office/officeart/2005/8/layout/radial6"/>
    <dgm:cxn modelId="{869505DF-5F3A-48E0-B619-2BF5D98A00FF}" type="presParOf" srcId="{284483A0-C362-475B-85E7-112F20B1C164}" destId="{B402BA71-4AA7-450B-95DB-BB2E0EA52474}" srcOrd="8" destOrd="0" presId="urn:microsoft.com/office/officeart/2005/8/layout/radial6"/>
    <dgm:cxn modelId="{207B814B-0E92-42C8-B6E6-F12560300164}" type="presParOf" srcId="{284483A0-C362-475B-85E7-112F20B1C164}" destId="{1C3173D0-4339-4ABA-927A-99006C96B5B8}" srcOrd="9" destOrd="0" presId="urn:microsoft.com/office/officeart/2005/8/layout/radial6"/>
    <dgm:cxn modelId="{F5A97DFF-6F15-4A8E-9394-C0647E1516E1}" type="presParOf" srcId="{284483A0-C362-475B-85E7-112F20B1C164}" destId="{CE836EE1-91ED-4746-82B4-02ADB846BF64}" srcOrd="10" destOrd="0" presId="urn:microsoft.com/office/officeart/2005/8/layout/radial6"/>
    <dgm:cxn modelId="{BD7204FE-3429-4EFD-B7A4-639FBBD0B76A}" type="presParOf" srcId="{284483A0-C362-475B-85E7-112F20B1C164}" destId="{A0BBCFFE-3912-483F-A25A-03894EC2E6BA}" srcOrd="11" destOrd="0" presId="urn:microsoft.com/office/officeart/2005/8/layout/radial6"/>
    <dgm:cxn modelId="{BECAADDD-EA72-4B1B-AB43-E624CC8B21D8}" type="presParOf" srcId="{284483A0-C362-475B-85E7-112F20B1C164}" destId="{45065953-FE1C-4121-A4B3-585A0E2D153F}" srcOrd="12" destOrd="0" presId="urn:microsoft.com/office/officeart/2005/8/layout/radial6"/>
    <dgm:cxn modelId="{A3434C3C-2848-4C96-BB65-E728140224AD}" type="presParOf" srcId="{284483A0-C362-475B-85E7-112F20B1C164}" destId="{8B7EF10E-CEFD-49CA-9717-4D95F119786F}" srcOrd="13" destOrd="0" presId="urn:microsoft.com/office/officeart/2005/8/layout/radial6"/>
    <dgm:cxn modelId="{7D58A177-6C9D-49AE-B883-80A5FF016E69}" type="presParOf" srcId="{284483A0-C362-475B-85E7-112F20B1C164}" destId="{4CC3CDAA-DA31-4E2C-9849-49BF8D65DFD3}" srcOrd="14" destOrd="0" presId="urn:microsoft.com/office/officeart/2005/8/layout/radial6"/>
    <dgm:cxn modelId="{DA3A6262-D871-4771-95B0-4CB1B00695AD}" type="presParOf" srcId="{284483A0-C362-475B-85E7-112F20B1C164}" destId="{9FADBB07-E11E-42CF-8075-6D15DE482BA5}"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ADBB07-E11E-42CF-8075-6D15DE482BA5}">
      <dsp:nvSpPr>
        <dsp:cNvPr id="0" name=""/>
        <dsp:cNvSpPr/>
      </dsp:nvSpPr>
      <dsp:spPr>
        <a:xfrm>
          <a:off x="2889385" y="614001"/>
          <a:ext cx="4086325" cy="4086325"/>
        </a:xfrm>
        <a:prstGeom prst="blockArc">
          <a:avLst>
            <a:gd name="adj1" fmla="val 11880000"/>
            <a:gd name="adj2" fmla="val 16200000"/>
            <a:gd name="adj3" fmla="val 4640"/>
          </a:avLst>
        </a:prstGeom>
        <a:gradFill rotWithShape="0">
          <a:gsLst>
            <a:gs pos="0">
              <a:schemeClr val="accent2">
                <a:tint val="60000"/>
                <a:hueOff val="0"/>
                <a:satOff val="0"/>
                <a:lumOff val="0"/>
                <a:alphaOff val="0"/>
                <a:tint val="96000"/>
                <a:satMod val="120000"/>
                <a:lumMod val="120000"/>
              </a:schemeClr>
            </a:gs>
            <a:gs pos="100000">
              <a:schemeClr val="accent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065953-FE1C-4121-A4B3-585A0E2D153F}">
      <dsp:nvSpPr>
        <dsp:cNvPr id="0" name=""/>
        <dsp:cNvSpPr/>
      </dsp:nvSpPr>
      <dsp:spPr>
        <a:xfrm>
          <a:off x="2889385" y="614001"/>
          <a:ext cx="4086325" cy="4086325"/>
        </a:xfrm>
        <a:prstGeom prst="blockArc">
          <a:avLst>
            <a:gd name="adj1" fmla="val 7560000"/>
            <a:gd name="adj2" fmla="val 11880000"/>
            <a:gd name="adj3" fmla="val 4640"/>
          </a:avLst>
        </a:prstGeom>
        <a:gradFill rotWithShape="0">
          <a:gsLst>
            <a:gs pos="0">
              <a:schemeClr val="accent2">
                <a:tint val="60000"/>
                <a:hueOff val="0"/>
                <a:satOff val="0"/>
                <a:lumOff val="0"/>
                <a:alphaOff val="0"/>
                <a:tint val="96000"/>
                <a:satMod val="120000"/>
                <a:lumMod val="120000"/>
              </a:schemeClr>
            </a:gs>
            <a:gs pos="100000">
              <a:schemeClr val="accent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3173D0-4339-4ABA-927A-99006C96B5B8}">
      <dsp:nvSpPr>
        <dsp:cNvPr id="0" name=""/>
        <dsp:cNvSpPr/>
      </dsp:nvSpPr>
      <dsp:spPr>
        <a:xfrm>
          <a:off x="2889385" y="614001"/>
          <a:ext cx="4086325" cy="4086325"/>
        </a:xfrm>
        <a:prstGeom prst="blockArc">
          <a:avLst>
            <a:gd name="adj1" fmla="val 3240000"/>
            <a:gd name="adj2" fmla="val 7560000"/>
            <a:gd name="adj3" fmla="val 4640"/>
          </a:avLst>
        </a:prstGeom>
        <a:gradFill rotWithShape="0">
          <a:gsLst>
            <a:gs pos="0">
              <a:schemeClr val="accent2">
                <a:tint val="60000"/>
                <a:hueOff val="0"/>
                <a:satOff val="0"/>
                <a:lumOff val="0"/>
                <a:alphaOff val="0"/>
                <a:tint val="96000"/>
                <a:satMod val="120000"/>
                <a:lumMod val="120000"/>
              </a:schemeClr>
            </a:gs>
            <a:gs pos="100000">
              <a:schemeClr val="accent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162D997-FDFF-4B86-A48B-6B55C8832682}">
      <dsp:nvSpPr>
        <dsp:cNvPr id="0" name=""/>
        <dsp:cNvSpPr/>
      </dsp:nvSpPr>
      <dsp:spPr>
        <a:xfrm>
          <a:off x="2889385" y="614001"/>
          <a:ext cx="4086325" cy="4086325"/>
        </a:xfrm>
        <a:prstGeom prst="blockArc">
          <a:avLst>
            <a:gd name="adj1" fmla="val 20520000"/>
            <a:gd name="adj2" fmla="val 3240000"/>
            <a:gd name="adj3" fmla="val 4640"/>
          </a:avLst>
        </a:prstGeom>
        <a:gradFill rotWithShape="0">
          <a:gsLst>
            <a:gs pos="0">
              <a:schemeClr val="accent2">
                <a:tint val="60000"/>
                <a:hueOff val="0"/>
                <a:satOff val="0"/>
                <a:lumOff val="0"/>
                <a:alphaOff val="0"/>
                <a:tint val="96000"/>
                <a:satMod val="120000"/>
                <a:lumMod val="120000"/>
              </a:schemeClr>
            </a:gs>
            <a:gs pos="100000">
              <a:schemeClr val="accent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6E6F173-F4F2-4AA0-82A4-D7EA0C0907C5}">
      <dsp:nvSpPr>
        <dsp:cNvPr id="0" name=""/>
        <dsp:cNvSpPr/>
      </dsp:nvSpPr>
      <dsp:spPr>
        <a:xfrm>
          <a:off x="2889385" y="614001"/>
          <a:ext cx="4086325" cy="4086325"/>
        </a:xfrm>
        <a:prstGeom prst="blockArc">
          <a:avLst>
            <a:gd name="adj1" fmla="val 16200000"/>
            <a:gd name="adj2" fmla="val 20520000"/>
            <a:gd name="adj3" fmla="val 4640"/>
          </a:avLst>
        </a:prstGeom>
        <a:gradFill rotWithShape="0">
          <a:gsLst>
            <a:gs pos="0">
              <a:schemeClr val="accent2">
                <a:tint val="60000"/>
                <a:hueOff val="0"/>
                <a:satOff val="0"/>
                <a:lumOff val="0"/>
                <a:alphaOff val="0"/>
                <a:tint val="96000"/>
                <a:satMod val="120000"/>
                <a:lumMod val="120000"/>
              </a:schemeClr>
            </a:gs>
            <a:gs pos="100000">
              <a:schemeClr val="accent2">
                <a:tint val="60000"/>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85E29D-D744-4CB7-971D-E14E96F7C01C}">
      <dsp:nvSpPr>
        <dsp:cNvPr id="0" name=""/>
        <dsp:cNvSpPr/>
      </dsp:nvSpPr>
      <dsp:spPr>
        <a:xfrm>
          <a:off x="3992040" y="1716656"/>
          <a:ext cx="1881015" cy="1881015"/>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screening</a:t>
          </a:r>
          <a:endParaRPr lang="en-US" sz="2300" b="1" kern="1200" dirty="0"/>
        </a:p>
      </dsp:txBody>
      <dsp:txXfrm>
        <a:off x="3992040" y="1716656"/>
        <a:ext cx="1881015" cy="1881015"/>
      </dsp:txXfrm>
    </dsp:sp>
    <dsp:sp modelId="{C5EA6427-399D-4E83-9816-5AAB0295DA73}">
      <dsp:nvSpPr>
        <dsp:cNvPr id="0" name=""/>
        <dsp:cNvSpPr/>
      </dsp:nvSpPr>
      <dsp:spPr>
        <a:xfrm>
          <a:off x="4274192" y="3047"/>
          <a:ext cx="1316710" cy="1316710"/>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Breast Cancer </a:t>
          </a:r>
          <a:endParaRPr lang="en-US" sz="1200" kern="1200" dirty="0"/>
        </a:p>
      </dsp:txBody>
      <dsp:txXfrm>
        <a:off x="4274192" y="3047"/>
        <a:ext cx="1316710" cy="1316710"/>
      </dsp:txXfrm>
    </dsp:sp>
    <dsp:sp modelId="{A138DEA6-A0BD-46C7-AA2E-BD478E88D5F9}">
      <dsp:nvSpPr>
        <dsp:cNvPr id="0" name=""/>
        <dsp:cNvSpPr/>
      </dsp:nvSpPr>
      <dsp:spPr>
        <a:xfrm>
          <a:off x="6172274" y="1382084"/>
          <a:ext cx="1316710" cy="1316710"/>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Cervical Cancer </a:t>
          </a:r>
          <a:endParaRPr lang="en-US" sz="1200" b="1" kern="1200" dirty="0"/>
        </a:p>
      </dsp:txBody>
      <dsp:txXfrm>
        <a:off x="6172274" y="1382084"/>
        <a:ext cx="1316710" cy="1316710"/>
      </dsp:txXfrm>
    </dsp:sp>
    <dsp:sp modelId="{43FCFD7B-B9F2-48A2-A78F-F0E75067D0CA}">
      <dsp:nvSpPr>
        <dsp:cNvPr id="0" name=""/>
        <dsp:cNvSpPr/>
      </dsp:nvSpPr>
      <dsp:spPr>
        <a:xfrm>
          <a:off x="5447271" y="3613413"/>
          <a:ext cx="1316710" cy="1316710"/>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STD</a:t>
          </a:r>
          <a:endParaRPr lang="en-US" sz="1200" b="1" kern="1200" dirty="0"/>
        </a:p>
      </dsp:txBody>
      <dsp:txXfrm>
        <a:off x="5447271" y="3613413"/>
        <a:ext cx="1316710" cy="1316710"/>
      </dsp:txXfrm>
    </dsp:sp>
    <dsp:sp modelId="{CE836EE1-91ED-4746-82B4-02ADB846BF64}">
      <dsp:nvSpPr>
        <dsp:cNvPr id="0" name=""/>
        <dsp:cNvSpPr/>
      </dsp:nvSpPr>
      <dsp:spPr>
        <a:xfrm>
          <a:off x="3101113" y="3613413"/>
          <a:ext cx="1316710" cy="1316710"/>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Premarital</a:t>
          </a:r>
          <a:r>
            <a:rPr lang="en-US" sz="1200" kern="1200" dirty="0" smtClean="0"/>
            <a:t> </a:t>
          </a:r>
          <a:r>
            <a:rPr lang="en-US" sz="1200" b="1" kern="1200" dirty="0" smtClean="0"/>
            <a:t>Screening</a:t>
          </a:r>
          <a:endParaRPr lang="en-US" sz="1200" b="1" kern="1200" dirty="0"/>
        </a:p>
      </dsp:txBody>
      <dsp:txXfrm>
        <a:off x="3101113" y="3613413"/>
        <a:ext cx="1316710" cy="1316710"/>
      </dsp:txXfrm>
    </dsp:sp>
    <dsp:sp modelId="{8B7EF10E-CEFD-49CA-9717-4D95F119786F}">
      <dsp:nvSpPr>
        <dsp:cNvPr id="0" name=""/>
        <dsp:cNvSpPr/>
      </dsp:nvSpPr>
      <dsp:spPr>
        <a:xfrm>
          <a:off x="2376110" y="1382084"/>
          <a:ext cx="1316710" cy="1316710"/>
        </a:xfrm>
        <a:prstGeom prst="ellipse">
          <a:avLst/>
        </a:prstGeom>
        <a:gradFill rotWithShape="0">
          <a:gsLst>
            <a:gs pos="0">
              <a:schemeClr val="lt1">
                <a:hueOff val="0"/>
                <a:satOff val="0"/>
                <a:lumOff val="0"/>
                <a:alphaOff val="0"/>
                <a:tint val="96000"/>
                <a:satMod val="120000"/>
                <a:lumMod val="120000"/>
              </a:schemeClr>
            </a:gs>
            <a:gs pos="100000">
              <a:schemeClr val="l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Osteoporosis</a:t>
          </a:r>
          <a:endParaRPr lang="en-US" sz="1200" b="1" kern="1200" dirty="0"/>
        </a:p>
      </dsp:txBody>
      <dsp:txXfrm>
        <a:off x="2376110" y="1382084"/>
        <a:ext cx="1316710" cy="1316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771CD-1BDA-4E28-98FC-0A70D7714DB9}" type="datetimeFigureOut">
              <a:rPr lang="en-US" smtClean="0"/>
              <a:pPr/>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B4E9C-5551-4325-93F8-C1FCE86E2B88}" type="slidenum">
              <a:rPr lang="en-US" smtClean="0"/>
              <a:pPr/>
              <a:t>‹#›</a:t>
            </a:fld>
            <a:endParaRPr lang="en-US"/>
          </a:p>
        </p:txBody>
      </p:sp>
    </p:spTree>
    <p:extLst>
      <p:ext uri="{BB962C8B-B14F-4D97-AF65-F5344CB8AC3E}">
        <p14:creationId xmlns="" xmlns:p14="http://schemas.microsoft.com/office/powerpoint/2010/main" val="3175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http://www.who.int/topics/maternal_health/en/</a:t>
            </a:r>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7</a:t>
            </a:fld>
            <a:endParaRPr lang="en-US"/>
          </a:p>
        </p:txBody>
      </p:sp>
    </p:spTree>
    <p:extLst>
      <p:ext uri="{BB962C8B-B14F-4D97-AF65-F5344CB8AC3E}">
        <p14:creationId xmlns="" xmlns:p14="http://schemas.microsoft.com/office/powerpoint/2010/main" val="248165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24</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25</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26</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27</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28</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29</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44</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Although total cholesterol levels did not markedly change in either group, high-density lipoprotein levels increased significantly more in the low-carbohydrate group, and triglyceride levels decreased significantly more in that group, as well. Blood pressure, glucose levels, and insulin levels were not different between the </a:t>
            </a:r>
            <a:r>
              <a:rPr lang="en-US" sz="1200" b="0" i="0" kern="1200" dirty="0" err="1" smtClean="0">
                <a:solidFill>
                  <a:schemeClr val="tx1"/>
                </a:solidFill>
                <a:latin typeface="+mn-lt"/>
                <a:ea typeface="+mn-ea"/>
                <a:cs typeface="+mn-cs"/>
              </a:rPr>
              <a:t>groups.Low</a:t>
            </a:r>
            <a:r>
              <a:rPr lang="en-US" sz="1200" b="0" i="0" kern="1200" dirty="0" smtClean="0">
                <a:solidFill>
                  <a:schemeClr val="tx1"/>
                </a:solidFill>
                <a:latin typeface="+mn-lt"/>
                <a:ea typeface="+mn-ea"/>
                <a:cs typeface="+mn-cs"/>
              </a:rPr>
              <a:t> fat </a:t>
            </a:r>
            <a:r>
              <a:rPr lang="en-US" sz="1200" b="0" i="0" kern="1200" dirty="0" err="1" smtClean="0">
                <a:solidFill>
                  <a:schemeClr val="tx1"/>
                </a:solidFill>
                <a:latin typeface="+mn-lt"/>
                <a:ea typeface="+mn-ea"/>
                <a:cs typeface="+mn-cs"/>
              </a:rPr>
              <a:t>vs</a:t>
            </a:r>
            <a:r>
              <a:rPr lang="en-US" sz="1200" b="0" i="0" kern="1200" dirty="0" smtClean="0">
                <a:solidFill>
                  <a:schemeClr val="tx1"/>
                </a:solidFill>
                <a:latin typeface="+mn-lt"/>
                <a:ea typeface="+mn-ea"/>
                <a:cs typeface="+mn-cs"/>
              </a:rPr>
              <a:t> low carbohydrate.</a:t>
            </a:r>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16</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17</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18</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19</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21</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22</a:t>
            </a:fld>
            <a:endParaRPr lang="en-US"/>
          </a:p>
        </p:txBody>
      </p:sp>
    </p:spTree>
    <p:extLst>
      <p:ext uri="{BB962C8B-B14F-4D97-AF65-F5344CB8AC3E}">
        <p14:creationId xmlns="" xmlns:p14="http://schemas.microsoft.com/office/powerpoint/2010/main" val="573815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CB4E9C-5551-4325-93F8-C1FCE86E2B88}" type="slidenum">
              <a:rPr lang="en-US" smtClean="0"/>
              <a:pPr/>
              <a:t>23</a:t>
            </a:fld>
            <a:endParaRPr lang="en-US"/>
          </a:p>
        </p:txBody>
      </p:sp>
    </p:spTree>
    <p:extLst>
      <p:ext uri="{BB962C8B-B14F-4D97-AF65-F5344CB8AC3E}">
        <p14:creationId xmlns="" xmlns:p14="http://schemas.microsoft.com/office/powerpoint/2010/main" val="57381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30351-4F69-41B7-AD91-23DF40FB0B2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30351-4F69-41B7-AD91-23DF40FB0B2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30351-4F69-41B7-AD91-23DF40FB0B23}" type="slidenum">
              <a:rPr lang="en-GB" smtClean="0"/>
              <a:pPr/>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123728" y="620688"/>
            <a:ext cx="5029200" cy="720804"/>
          </a:xfrm>
        </p:spPr>
        <p:txBody>
          <a:bodyPr anchor="ctr">
            <a:noAutofit/>
          </a:bodyPr>
          <a:lstStyle>
            <a:lvl1pPr marL="0" indent="0" algn="ctr">
              <a:buNone/>
              <a:defRPr sz="2800" baseline="0">
                <a:solidFill>
                  <a:schemeClr val="bg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Blood Pressure 	</a:t>
            </a:r>
          </a:p>
        </p:txBody>
      </p:sp>
      <p:sp>
        <p:nvSpPr>
          <p:cNvPr id="13" name="Date Placeholder 12"/>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14" name="Slide Number Placeholder 13"/>
          <p:cNvSpPr>
            <a:spLocks noGrp="1"/>
          </p:cNvSpPr>
          <p:nvPr>
            <p:ph type="sldNum" sz="quarter" idx="11"/>
          </p:nvPr>
        </p:nvSpPr>
        <p:spPr/>
        <p:txBody>
          <a:bodyPr/>
          <a:lstStyle/>
          <a:p>
            <a:fld id="{67030351-4F69-41B7-AD91-23DF40FB0B23}" type="slidenum">
              <a:rPr lang="en-GB" smtClean="0"/>
              <a:pPr/>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30351-4F69-41B7-AD91-23DF40FB0B23}" type="slidenum">
              <a:rPr lang="en-GB" smtClean="0"/>
              <a:pPr/>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030351-4F69-41B7-AD91-23DF40FB0B2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030351-4F69-41B7-AD91-23DF40FB0B23}" type="slidenum">
              <a:rPr lang="en-GB" smtClean="0"/>
              <a:pPr/>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030351-4F69-41B7-AD91-23DF40FB0B2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030351-4F69-41B7-AD91-23DF40FB0B2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030351-4F69-41B7-AD91-23DF40FB0B2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030351-4F69-41B7-AD91-23DF40FB0B23}" type="slidenum">
              <a:rPr lang="en-GB" smtClean="0"/>
              <a:pPr/>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5A5A5-1632-4147-BB67-264057459ABB}" type="datetimeFigureOut">
              <a:rPr lang="en-GB" smtClean="0"/>
              <a:pPr/>
              <a:t>06/12/2016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030351-4F69-41B7-AD91-23DF40FB0B23}" type="slidenum">
              <a:rPr lang="en-GB" smtClean="0"/>
              <a:pPr/>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CC5A5A5-1632-4147-BB67-264057459ABB}" type="datetimeFigureOut">
              <a:rPr lang="en-GB" smtClean="0"/>
              <a:pPr/>
              <a:t>06/12/2016</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7030351-4F69-41B7-AD91-23DF40FB0B23}" type="slidenum">
              <a:rPr lang="en-GB" smtClean="0"/>
              <a:pPr/>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93"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stoptheclot.org/learn_more/womens_health_faq.htm" TargetMode="External"/><Relationship Id="rId3" Type="http://schemas.openxmlformats.org/officeDocument/2006/relationships/hyperlink" Target="http://www.cdc.gov/cancer/breast/" TargetMode="External"/><Relationship Id="rId7" Type="http://schemas.openxmlformats.org/officeDocument/2006/relationships/hyperlink" Target="http://www.webmd.com/cancer/cervical-cancer/cervical-cancer-exams-and-tes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mayoclinic.org/diseases-conditions/amenorrhea/basics/definition/con-20031561" TargetMode="External"/><Relationship Id="rId5" Type="http://schemas.openxmlformats.org/officeDocument/2006/relationships/hyperlink" Target="http://www.mayoclinic.org/diseases-conditions/menstrual-cramps/basics/definition/con-20025447" TargetMode="External"/><Relationship Id="rId10" Type="http://schemas.openxmlformats.org/officeDocument/2006/relationships/hyperlink" Target="https://medlineplus.gov/ency/article/007458.htm" TargetMode="External"/><Relationship Id="rId4" Type="http://schemas.openxmlformats.org/officeDocument/2006/relationships/hyperlink" Target="http://www.cdc.gov/cancer/cervical/index.htm" TargetMode="External"/><Relationship Id="rId9" Type="http://schemas.openxmlformats.org/officeDocument/2006/relationships/hyperlink" Target="http://www.uptodate.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802632"/>
            <a:ext cx="7543800" cy="914400"/>
          </a:xfrm>
        </p:spPr>
        <p:txBody>
          <a:bodyPr>
            <a:normAutofit fontScale="90000"/>
          </a:bodyPr>
          <a:lstStyle/>
          <a:p>
            <a:r>
              <a:rPr lang="en-US" sz="4400" b="1" dirty="0" smtClean="0">
                <a:solidFill>
                  <a:schemeClr val="tx1"/>
                </a:solidFill>
              </a:rPr>
              <a:t>Women health</a:t>
            </a:r>
            <a:r>
              <a:rPr lang="ar-SA" sz="4400" b="1" dirty="0" smtClean="0">
                <a:solidFill>
                  <a:schemeClr val="tx1"/>
                </a:solidFill>
              </a:rPr>
              <a:t/>
            </a:r>
            <a:br>
              <a:rPr lang="ar-SA" sz="4400" b="1" dirty="0" smtClean="0">
                <a:solidFill>
                  <a:schemeClr val="tx1"/>
                </a:solidFill>
              </a:rPr>
            </a:br>
            <a:endParaRPr lang="en-US" sz="2000" b="1"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1056" y="2852936"/>
            <a:ext cx="7973392" cy="29233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2579713"/>
            <a:ext cx="6096000" cy="3657599"/>
          </a:xfrm>
        </p:spPr>
        <p:txBody>
          <a:bodyPr/>
          <a:lstStyle/>
          <a:p>
            <a:r>
              <a:rPr lang="en-US" dirty="0">
                <a:effectLst/>
              </a:rPr>
              <a:t>There are several safe and highly effective methods of birth control available to prevent unintended pregnancy</a:t>
            </a:r>
            <a:r>
              <a:rPr lang="en-US" dirty="0" smtClean="0">
                <a:effectLst/>
              </a:rPr>
              <a:t>.</a:t>
            </a:r>
          </a:p>
          <a:p>
            <a:r>
              <a:rPr lang="en-US" dirty="0" smtClean="0">
                <a:effectLst/>
              </a:rPr>
              <a:t>These include :</a:t>
            </a:r>
          </a:p>
          <a:p>
            <a:pPr marL="18288" indent="0">
              <a:buNone/>
            </a:pPr>
            <a:r>
              <a:rPr lang="en-US" dirty="0" smtClean="0">
                <a:effectLst/>
              </a:rPr>
              <a:t>1-intra uterine devices </a:t>
            </a:r>
          </a:p>
          <a:p>
            <a:pPr marL="18288" indent="0">
              <a:buNone/>
            </a:pPr>
            <a:r>
              <a:rPr lang="en-US" dirty="0" smtClean="0">
                <a:effectLst/>
              </a:rPr>
              <a:t>2-hormonal ex: pills, patches and injections </a:t>
            </a:r>
          </a:p>
          <a:p>
            <a:pPr marL="18288" indent="0">
              <a:buNone/>
            </a:pPr>
            <a:r>
              <a:rPr lang="en-US" dirty="0" smtClean="0">
                <a:effectLst/>
              </a:rPr>
              <a:t>3- sterilization “tubal ligation”</a:t>
            </a:r>
          </a:p>
          <a:p>
            <a:pPr marL="18288" indent="0">
              <a:buNone/>
            </a:pPr>
            <a:endParaRPr lang="en-US" dirty="0"/>
          </a:p>
        </p:txBody>
      </p:sp>
      <p:sp>
        <p:nvSpPr>
          <p:cNvPr id="3" name="Title 2"/>
          <p:cNvSpPr>
            <a:spLocks noGrp="1"/>
          </p:cNvSpPr>
          <p:nvPr>
            <p:ph type="title"/>
          </p:nvPr>
        </p:nvSpPr>
        <p:spPr>
          <a:xfrm>
            <a:off x="777240" y="836712"/>
            <a:ext cx="7543800" cy="914400"/>
          </a:xfrm>
        </p:spPr>
        <p:txBody>
          <a:bodyPr/>
          <a:lstStyle/>
          <a:p>
            <a:r>
              <a:rPr lang="en-US" sz="4400" dirty="0" smtClean="0"/>
              <a:t>Contraception (birth control)</a:t>
            </a:r>
            <a:endParaRPr lang="en-US" sz="4400" dirty="0"/>
          </a:p>
        </p:txBody>
      </p:sp>
    </p:spTree>
    <p:extLst>
      <p:ext uri="{BB962C8B-B14F-4D97-AF65-F5344CB8AC3E}">
        <p14:creationId xmlns="" xmlns:p14="http://schemas.microsoft.com/office/powerpoint/2010/main" val="398179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564904"/>
            <a:ext cx="8568952" cy="4392488"/>
          </a:xfrm>
        </p:spPr>
        <p:txBody>
          <a:bodyPr>
            <a:normAutofit fontScale="92500" lnSpcReduction="10000"/>
          </a:bodyPr>
          <a:lstStyle/>
          <a:p>
            <a:pPr>
              <a:buFont typeface="Wingdings" pitchFamily="2" charset="2"/>
              <a:buChar char="Ø"/>
            </a:pPr>
            <a:r>
              <a:rPr lang="en-US" dirty="0" smtClean="0">
                <a:solidFill>
                  <a:schemeClr val="tx1"/>
                </a:solidFill>
              </a:rPr>
              <a:t>There are some health issues that are common to both men and women affect women differently.</a:t>
            </a:r>
          </a:p>
          <a:p>
            <a:pPr>
              <a:buFont typeface="Wingdings" pitchFamily="2" charset="2"/>
              <a:buChar char="Ø"/>
            </a:pPr>
            <a:endParaRPr lang="en-US" dirty="0" smtClean="0">
              <a:solidFill>
                <a:srgbClr val="92D050"/>
              </a:solidFill>
            </a:endParaRPr>
          </a:p>
          <a:p>
            <a:pPr lvl="1">
              <a:buFont typeface="Wingdings" pitchFamily="2" charset="2"/>
              <a:buChar char="Ø"/>
            </a:pPr>
            <a:r>
              <a:rPr lang="en-US" sz="2200" b="1" dirty="0" smtClean="0">
                <a:solidFill>
                  <a:schemeClr val="accent2">
                    <a:lumMod val="40000"/>
                    <a:lumOff val="60000"/>
                  </a:schemeClr>
                </a:solidFill>
              </a:rPr>
              <a:t>Hypertension:</a:t>
            </a:r>
          </a:p>
          <a:p>
            <a:pPr>
              <a:buNone/>
            </a:pPr>
            <a:r>
              <a:rPr lang="en-US" sz="2200" dirty="0" smtClean="0">
                <a:solidFill>
                  <a:schemeClr val="tx1"/>
                </a:solidFill>
              </a:rPr>
              <a:t>Hypertension at younger ages was higher in men than in women but among older people (&gt;60 years) it was higher in women.</a:t>
            </a:r>
          </a:p>
          <a:p>
            <a:pPr>
              <a:buNone/>
            </a:pPr>
            <a:endParaRPr lang="en-US" sz="2200" dirty="0" smtClean="0">
              <a:solidFill>
                <a:srgbClr val="92D050"/>
              </a:solidFill>
            </a:endParaRPr>
          </a:p>
          <a:p>
            <a:pPr>
              <a:buNone/>
            </a:pPr>
            <a:r>
              <a:rPr lang="en-US" sz="2200" b="1" dirty="0">
                <a:solidFill>
                  <a:schemeClr val="accent2">
                    <a:lumMod val="40000"/>
                    <a:lumOff val="60000"/>
                  </a:schemeClr>
                </a:solidFill>
              </a:rPr>
              <a:t>Risk factors:</a:t>
            </a:r>
          </a:p>
          <a:p>
            <a:pPr>
              <a:buFont typeface="Wingdings" pitchFamily="2" charset="2"/>
              <a:buChar char="Ø"/>
            </a:pPr>
            <a:r>
              <a:rPr lang="en-US" sz="2200" dirty="0" smtClean="0">
                <a:solidFill>
                  <a:schemeClr val="tx1"/>
                </a:solidFill>
              </a:rPr>
              <a:t>Genetic predisposition</a:t>
            </a:r>
          </a:p>
          <a:p>
            <a:pPr>
              <a:buFont typeface="Wingdings" pitchFamily="2" charset="2"/>
              <a:buChar char="Ø"/>
            </a:pPr>
            <a:r>
              <a:rPr lang="en-US" sz="2200" dirty="0" smtClean="0">
                <a:solidFill>
                  <a:schemeClr val="tx1"/>
                </a:solidFill>
              </a:rPr>
              <a:t>Lifestyle</a:t>
            </a:r>
          </a:p>
          <a:p>
            <a:pPr>
              <a:buFont typeface="Wingdings" pitchFamily="2" charset="2"/>
              <a:buChar char="Ø"/>
            </a:pPr>
            <a:r>
              <a:rPr lang="en-US" sz="2200" dirty="0" smtClean="0">
                <a:solidFill>
                  <a:schemeClr val="tx1"/>
                </a:solidFill>
              </a:rPr>
              <a:t>Dietary factors, such as </a:t>
            </a:r>
            <a:r>
              <a:rPr lang="en-US" sz="2200" b="1" dirty="0" smtClean="0">
                <a:solidFill>
                  <a:schemeClr val="tx1"/>
                </a:solidFill>
              </a:rPr>
              <a:t>high salt , alcohol intake and obesity</a:t>
            </a:r>
            <a:r>
              <a:rPr lang="en-US" sz="2200" dirty="0" smtClean="0">
                <a:solidFill>
                  <a:schemeClr val="tx1"/>
                </a:solidFill>
              </a:rPr>
              <a:t>.</a:t>
            </a:r>
          </a:p>
          <a:p>
            <a:pPr>
              <a:buFont typeface="Wingdings" pitchFamily="2" charset="2"/>
              <a:buChar char="Ø"/>
            </a:pPr>
            <a:r>
              <a:rPr lang="en-US" sz="2200" dirty="0" smtClean="0">
                <a:solidFill>
                  <a:schemeClr val="tx1"/>
                </a:solidFill>
              </a:rPr>
              <a:t>Low </a:t>
            </a:r>
            <a:r>
              <a:rPr lang="en-US" sz="2200" dirty="0" err="1" smtClean="0">
                <a:solidFill>
                  <a:schemeClr val="tx1"/>
                </a:solidFill>
              </a:rPr>
              <a:t>carbs</a:t>
            </a:r>
            <a:r>
              <a:rPr lang="en-US" sz="2200" dirty="0" smtClean="0">
                <a:solidFill>
                  <a:schemeClr val="tx1"/>
                </a:solidFill>
              </a:rPr>
              <a:t> </a:t>
            </a:r>
            <a:r>
              <a:rPr lang="en-US" sz="2200" dirty="0" err="1" smtClean="0">
                <a:solidFill>
                  <a:schemeClr val="tx1"/>
                </a:solidFill>
              </a:rPr>
              <a:t>diat</a:t>
            </a:r>
            <a:r>
              <a:rPr lang="en-US" sz="2200" dirty="0" smtClean="0">
                <a:solidFill>
                  <a:schemeClr val="tx1"/>
                </a:solidFill>
              </a:rPr>
              <a:t> ??</a:t>
            </a:r>
          </a:p>
          <a:p>
            <a:pPr>
              <a:buFont typeface="Wingdings" pitchFamily="2" charset="2"/>
              <a:buChar char="Ø"/>
            </a:pPr>
            <a:endParaRPr lang="en-US" dirty="0">
              <a:solidFill>
                <a:srgbClr val="92D050"/>
              </a:solidFill>
            </a:endParaRPr>
          </a:p>
        </p:txBody>
      </p:sp>
      <p:sp>
        <p:nvSpPr>
          <p:cNvPr id="3" name="Title 2"/>
          <p:cNvSpPr>
            <a:spLocks noGrp="1"/>
          </p:cNvSpPr>
          <p:nvPr>
            <p:ph type="title"/>
          </p:nvPr>
        </p:nvSpPr>
        <p:spPr>
          <a:xfrm>
            <a:off x="412576" y="548680"/>
            <a:ext cx="7543800" cy="914400"/>
          </a:xfrm>
        </p:spPr>
        <p:txBody>
          <a:bodyPr>
            <a:normAutofit/>
          </a:bodyPr>
          <a:lstStyle/>
          <a:p>
            <a:r>
              <a:rPr lang="en-US" dirty="0"/>
              <a:t>Women at risk of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420888"/>
            <a:ext cx="6840760" cy="4032448"/>
          </a:xfrm>
        </p:spPr>
        <p:txBody>
          <a:bodyPr>
            <a:normAutofit/>
          </a:bodyPr>
          <a:lstStyle/>
          <a:p>
            <a:pPr lvl="1">
              <a:buNone/>
            </a:pPr>
            <a:r>
              <a:rPr lang="en-US" sz="2000" b="1" dirty="0" smtClean="0">
                <a:solidFill>
                  <a:schemeClr val="accent2">
                    <a:lumMod val="40000"/>
                    <a:lumOff val="60000"/>
                  </a:schemeClr>
                </a:solidFill>
              </a:rPr>
              <a:t>Diabetes:</a:t>
            </a:r>
          </a:p>
          <a:p>
            <a:pPr lvl="1">
              <a:buNone/>
            </a:pPr>
            <a:endParaRPr lang="en-US" sz="2000" b="1" dirty="0" smtClean="0">
              <a:solidFill>
                <a:schemeClr val="accent2">
                  <a:lumMod val="60000"/>
                  <a:lumOff val="40000"/>
                </a:schemeClr>
              </a:solidFill>
            </a:endParaRPr>
          </a:p>
          <a:p>
            <a:pPr>
              <a:buNone/>
            </a:pPr>
            <a:r>
              <a:rPr lang="en-US" sz="2000" b="1" dirty="0">
                <a:solidFill>
                  <a:schemeClr val="accent2">
                    <a:lumMod val="40000"/>
                    <a:lumOff val="60000"/>
                  </a:schemeClr>
                </a:solidFill>
              </a:rPr>
              <a:t>Risk factors:</a:t>
            </a:r>
          </a:p>
          <a:p>
            <a:pPr>
              <a:buFont typeface="Wingdings" pitchFamily="2" charset="2"/>
              <a:buChar char="Ø"/>
            </a:pPr>
            <a:r>
              <a:rPr lang="en-US" sz="2000" dirty="0" smtClean="0">
                <a:solidFill>
                  <a:schemeClr val="tx1"/>
                </a:solidFill>
              </a:rPr>
              <a:t>Sedentary lifestyle</a:t>
            </a:r>
          </a:p>
          <a:p>
            <a:pPr>
              <a:buFont typeface="Wingdings" pitchFamily="2" charset="2"/>
              <a:buChar char="Ø"/>
            </a:pPr>
            <a:r>
              <a:rPr lang="en-US" sz="2000" dirty="0" smtClean="0">
                <a:solidFill>
                  <a:schemeClr val="tx1"/>
                </a:solidFill>
              </a:rPr>
              <a:t> Family history</a:t>
            </a:r>
          </a:p>
          <a:p>
            <a:pPr>
              <a:buFont typeface="Wingdings" pitchFamily="2" charset="2"/>
              <a:buChar char="Ø"/>
            </a:pPr>
            <a:r>
              <a:rPr lang="en-US" sz="2000" dirty="0" smtClean="0">
                <a:solidFill>
                  <a:schemeClr val="tx1"/>
                </a:solidFill>
              </a:rPr>
              <a:t> Age over 45</a:t>
            </a:r>
          </a:p>
          <a:p>
            <a:pPr>
              <a:buFont typeface="Wingdings" pitchFamily="2" charset="2"/>
              <a:buChar char="Ø"/>
            </a:pPr>
            <a:r>
              <a:rPr lang="en-US" sz="2000" dirty="0" smtClean="0">
                <a:solidFill>
                  <a:schemeClr val="tx1"/>
                </a:solidFill>
              </a:rPr>
              <a:t>Obese (BMI &gt;30)</a:t>
            </a:r>
          </a:p>
          <a:p>
            <a:pPr>
              <a:buFont typeface="Wingdings" pitchFamily="2" charset="2"/>
              <a:buChar char="Ø"/>
            </a:pPr>
            <a:r>
              <a:rPr lang="en-US" sz="2000" dirty="0" smtClean="0">
                <a:solidFill>
                  <a:schemeClr val="tx1"/>
                </a:solidFill>
              </a:rPr>
              <a:t> History of GDM</a:t>
            </a:r>
          </a:p>
          <a:p>
            <a:pPr>
              <a:buFont typeface="Wingdings" pitchFamily="2" charset="2"/>
              <a:buChar char="Ø"/>
            </a:pPr>
            <a:r>
              <a:rPr lang="en-US" sz="2000" dirty="0" smtClean="0">
                <a:solidFill>
                  <a:schemeClr val="tx1"/>
                </a:solidFill>
              </a:rPr>
              <a:t> Family history (first relative) of D.M</a:t>
            </a:r>
            <a:endParaRPr lang="en-US" sz="2000" dirty="0">
              <a:solidFill>
                <a:schemeClr val="tx1"/>
              </a:solidFill>
            </a:endParaRPr>
          </a:p>
        </p:txBody>
      </p:sp>
      <p:sp>
        <p:nvSpPr>
          <p:cNvPr id="4" name="Rectangle 3"/>
          <p:cNvSpPr/>
          <p:nvPr/>
        </p:nvSpPr>
        <p:spPr>
          <a:xfrm>
            <a:off x="1619672" y="692696"/>
            <a:ext cx="4350615" cy="769441"/>
          </a:xfrm>
          <a:prstGeom prst="rect">
            <a:avLst/>
          </a:prstGeom>
        </p:spPr>
        <p:txBody>
          <a:bodyPr wrap="none">
            <a:spAutoFit/>
          </a:bodyPr>
          <a:lstStyle/>
          <a:p>
            <a:r>
              <a:rPr lang="en-US" sz="4400" dirty="0">
                <a:solidFill>
                  <a:srgbClr val="FFFFFF"/>
                </a:solidFill>
                <a:latin typeface="+mj-lt"/>
                <a:ea typeface="+mj-ea"/>
                <a:cs typeface="+mj-cs"/>
              </a:rPr>
              <a:t>Women </a:t>
            </a:r>
            <a:r>
              <a:rPr lang="en-US" sz="4400" dirty="0" smtClean="0">
                <a:solidFill>
                  <a:srgbClr val="FFFFFF"/>
                </a:solidFill>
                <a:latin typeface="+mj-lt"/>
                <a:ea typeface="+mj-ea"/>
                <a:cs typeface="+mj-cs"/>
              </a:rPr>
              <a:t>at risk of </a:t>
            </a:r>
            <a:endParaRPr lang="en-US" sz="4400" dirty="0">
              <a:solidFill>
                <a:srgbClr val="FFFFFF"/>
              </a:solidFill>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931641"/>
            <a:ext cx="6096000" cy="3657599"/>
          </a:xfrm>
        </p:spPr>
        <p:txBody>
          <a:bodyPr>
            <a:normAutofit/>
          </a:bodyPr>
          <a:lstStyle/>
          <a:p>
            <a:pPr>
              <a:buNone/>
            </a:pPr>
            <a:r>
              <a:rPr lang="en-US" sz="2000" b="1" dirty="0" smtClean="0">
                <a:solidFill>
                  <a:schemeClr val="accent2">
                    <a:lumMod val="40000"/>
                    <a:lumOff val="60000"/>
                  </a:schemeClr>
                </a:solidFill>
              </a:rPr>
              <a:t>Heart disease:</a:t>
            </a:r>
          </a:p>
          <a:p>
            <a:pPr>
              <a:buNone/>
            </a:pPr>
            <a:endParaRPr lang="en-US" sz="2000" b="1" dirty="0" smtClean="0">
              <a:solidFill>
                <a:schemeClr val="accent2">
                  <a:lumMod val="40000"/>
                  <a:lumOff val="60000"/>
                </a:schemeClr>
              </a:solidFill>
            </a:endParaRPr>
          </a:p>
          <a:p>
            <a:pPr lvl="0">
              <a:buFont typeface="Wingdings" pitchFamily="2" charset="2"/>
              <a:buChar char="Ø"/>
            </a:pPr>
            <a:r>
              <a:rPr lang="en-US" sz="2000" dirty="0" smtClean="0">
                <a:solidFill>
                  <a:schemeClr val="tx1"/>
                </a:solidFill>
              </a:rPr>
              <a:t>Women are more likely to die following a heart attack than men, because they are more likely to experience delays in emergency care and to have treatment to control their cholesterol levels. It show up about 10 years later in women compared to men because of the estrogen.</a:t>
            </a:r>
          </a:p>
          <a:p>
            <a:endParaRPr lang="en-US" dirty="0" smtClean="0"/>
          </a:p>
          <a:p>
            <a:pPr>
              <a:buNone/>
            </a:pPr>
            <a:r>
              <a:rPr lang="en-US" dirty="0" smtClean="0"/>
              <a:t>-</a:t>
            </a:r>
            <a:endParaRPr lang="en-US" dirty="0"/>
          </a:p>
        </p:txBody>
      </p:sp>
      <p:sp>
        <p:nvSpPr>
          <p:cNvPr id="4" name="Rectangle 3"/>
          <p:cNvSpPr/>
          <p:nvPr/>
        </p:nvSpPr>
        <p:spPr>
          <a:xfrm>
            <a:off x="1328658" y="692696"/>
            <a:ext cx="6195670" cy="769441"/>
          </a:xfrm>
          <a:prstGeom prst="rect">
            <a:avLst/>
          </a:prstGeom>
        </p:spPr>
        <p:txBody>
          <a:bodyPr wrap="none">
            <a:spAutoFit/>
          </a:bodyPr>
          <a:lstStyle/>
          <a:p>
            <a:r>
              <a:rPr lang="en-US" sz="4400" dirty="0">
                <a:solidFill>
                  <a:srgbClr val="FFFFFF"/>
                </a:solidFill>
                <a:latin typeface="+mj-lt"/>
                <a:ea typeface="+mj-ea"/>
                <a:cs typeface="+mj-cs"/>
              </a:rPr>
              <a:t>Women health risk factor</a:t>
            </a:r>
          </a:p>
        </p:txBody>
      </p:sp>
      <p:sp>
        <p:nvSpPr>
          <p:cNvPr id="5" name="TextBox 4"/>
          <p:cNvSpPr txBox="1"/>
          <p:nvPr/>
        </p:nvSpPr>
        <p:spPr>
          <a:xfrm>
            <a:off x="360040" y="5613047"/>
            <a:ext cx="8676456" cy="1200329"/>
          </a:xfrm>
          <a:prstGeom prst="rect">
            <a:avLst/>
          </a:prstGeom>
          <a:noFill/>
        </p:spPr>
        <p:txBody>
          <a:bodyPr wrap="square" rtlCol="0">
            <a:spAutoFit/>
          </a:bodyPr>
          <a:lstStyle/>
          <a:p>
            <a:pPr>
              <a:buNone/>
            </a:pPr>
            <a:r>
              <a:rPr lang="en-US" dirty="0" smtClean="0">
                <a:solidFill>
                  <a:srgbClr val="C00000"/>
                </a:solidFill>
              </a:rPr>
              <a:t>Note: </a:t>
            </a:r>
            <a:r>
              <a:rPr lang="en-US" dirty="0" smtClean="0"/>
              <a:t>Low-Carbohydrate Diet Better Than Low-Fat Diet to Reduce Cardiovascular Risk Factors and Cause Weight Loss.</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060848"/>
            <a:ext cx="7848872" cy="4608512"/>
          </a:xfrm>
        </p:spPr>
        <p:txBody>
          <a:bodyPr>
            <a:normAutofit/>
          </a:bodyPr>
          <a:lstStyle/>
          <a:p>
            <a:pPr lvl="1">
              <a:buNone/>
            </a:pPr>
            <a:r>
              <a:rPr lang="en-US" sz="2000" b="1" dirty="0" smtClean="0">
                <a:solidFill>
                  <a:schemeClr val="accent2">
                    <a:lumMod val="40000"/>
                    <a:lumOff val="60000"/>
                  </a:schemeClr>
                </a:solidFill>
              </a:rPr>
              <a:t>1. Stroke:</a:t>
            </a:r>
          </a:p>
          <a:p>
            <a:pPr lvl="1">
              <a:buNone/>
            </a:pPr>
            <a:endParaRPr lang="en-US" sz="2000" b="1" dirty="0" smtClean="0">
              <a:solidFill>
                <a:srgbClr val="92D050"/>
              </a:solidFill>
            </a:endParaRPr>
          </a:p>
          <a:p>
            <a:pPr lvl="0">
              <a:buFont typeface="Wingdings" pitchFamily="2" charset="2"/>
              <a:buChar char="Ø"/>
            </a:pPr>
            <a:r>
              <a:rPr lang="en-US" sz="2000" dirty="0" smtClean="0">
                <a:solidFill>
                  <a:schemeClr val="tx1"/>
                </a:solidFill>
              </a:rPr>
              <a:t>It is the third leading cause of death for women. Some risk factors are unique to women include:</a:t>
            </a:r>
          </a:p>
          <a:p>
            <a:pPr lvl="0">
              <a:buFont typeface="Wingdings" pitchFamily="2" charset="2"/>
              <a:buChar char="Ø"/>
            </a:pPr>
            <a:endParaRPr lang="en-US" sz="2000" dirty="0" smtClean="0">
              <a:solidFill>
                <a:srgbClr val="92D050"/>
              </a:solidFill>
            </a:endParaRPr>
          </a:p>
          <a:p>
            <a:pPr lvl="2">
              <a:buFont typeface="Wingdings" pitchFamily="2" charset="2"/>
              <a:buChar char="Ø"/>
            </a:pPr>
            <a:r>
              <a:rPr lang="en-US" sz="2000" dirty="0" smtClean="0">
                <a:solidFill>
                  <a:schemeClr val="tx1"/>
                </a:solidFill>
              </a:rPr>
              <a:t>Taking birth control pills </a:t>
            </a:r>
          </a:p>
          <a:p>
            <a:pPr lvl="2">
              <a:buFont typeface="Wingdings" pitchFamily="2" charset="2"/>
              <a:buChar char="Ø"/>
            </a:pPr>
            <a:r>
              <a:rPr lang="en-US" sz="2000" dirty="0" smtClean="0">
                <a:solidFill>
                  <a:schemeClr val="tx1"/>
                </a:solidFill>
              </a:rPr>
              <a:t>Being pregnant (Pregnancy is hyper-</a:t>
            </a:r>
            <a:r>
              <a:rPr lang="en-US" sz="2000" dirty="0" err="1" smtClean="0">
                <a:solidFill>
                  <a:schemeClr val="tx1"/>
                </a:solidFill>
              </a:rPr>
              <a:t>coagulable</a:t>
            </a:r>
            <a:r>
              <a:rPr lang="en-US" sz="2000" dirty="0" smtClean="0">
                <a:solidFill>
                  <a:schemeClr val="tx1"/>
                </a:solidFill>
              </a:rPr>
              <a:t> state)</a:t>
            </a:r>
          </a:p>
          <a:p>
            <a:pPr lvl="2">
              <a:buFont typeface="Wingdings" pitchFamily="2" charset="2"/>
              <a:buChar char="Ø"/>
            </a:pPr>
            <a:r>
              <a:rPr lang="en-US" sz="2000" dirty="0" smtClean="0">
                <a:solidFill>
                  <a:schemeClr val="tx1"/>
                </a:solidFill>
              </a:rPr>
              <a:t>Using hormone replacement therapy, a combined hormone therapy of progestin and estrogen designed to relieve menopausal symptoms</a:t>
            </a:r>
          </a:p>
          <a:p>
            <a:pPr lvl="2">
              <a:buFont typeface="Wingdings" pitchFamily="2" charset="2"/>
              <a:buChar char="Ø"/>
            </a:pPr>
            <a:r>
              <a:rPr lang="en-US" sz="2000" dirty="0" smtClean="0">
                <a:solidFill>
                  <a:schemeClr val="tx1"/>
                </a:solidFill>
              </a:rPr>
              <a:t>Having frequent migraine headaches</a:t>
            </a:r>
          </a:p>
          <a:p>
            <a:pPr lvl="2">
              <a:buFont typeface="Wingdings" pitchFamily="2" charset="2"/>
              <a:buChar char="Ø"/>
            </a:pPr>
            <a:r>
              <a:rPr lang="en-US" sz="2000" dirty="0" smtClean="0">
                <a:solidFill>
                  <a:schemeClr val="tx1"/>
                </a:solidFill>
              </a:rPr>
              <a:t>Having a thick waist (larger than 35.2 inches), particularly if post- menopausal, and high triglyceride levels</a:t>
            </a:r>
          </a:p>
          <a:p>
            <a:pPr>
              <a:buNone/>
            </a:pPr>
            <a:endParaRPr lang="en-US" sz="2000" b="1" dirty="0" smtClean="0">
              <a:solidFill>
                <a:srgbClr val="92D050"/>
              </a:solidFill>
            </a:endParaRPr>
          </a:p>
        </p:txBody>
      </p:sp>
      <p:sp>
        <p:nvSpPr>
          <p:cNvPr id="4" name="Rectangle 3"/>
          <p:cNvSpPr/>
          <p:nvPr/>
        </p:nvSpPr>
        <p:spPr>
          <a:xfrm>
            <a:off x="1400666" y="571327"/>
            <a:ext cx="4627934" cy="769441"/>
          </a:xfrm>
          <a:prstGeom prst="rect">
            <a:avLst/>
          </a:prstGeom>
        </p:spPr>
        <p:txBody>
          <a:bodyPr wrap="none">
            <a:spAutoFit/>
          </a:bodyPr>
          <a:lstStyle/>
          <a:p>
            <a:r>
              <a:rPr lang="en-US" sz="4400" dirty="0">
                <a:solidFill>
                  <a:srgbClr val="FFFFFF"/>
                </a:solidFill>
                <a:latin typeface="+mj-lt"/>
                <a:ea typeface="+mj-ea"/>
                <a:cs typeface="+mj-cs"/>
              </a:rPr>
              <a:t>Women </a:t>
            </a:r>
            <a:r>
              <a:rPr lang="en-US" sz="4400" dirty="0" smtClean="0">
                <a:solidFill>
                  <a:srgbClr val="FFFFFF"/>
                </a:solidFill>
                <a:latin typeface="+mj-lt"/>
                <a:ea typeface="+mj-ea"/>
                <a:cs typeface="+mj-cs"/>
              </a:rPr>
              <a:t>at a </a:t>
            </a:r>
            <a:r>
              <a:rPr lang="en-US" sz="4400" dirty="0">
                <a:solidFill>
                  <a:srgbClr val="FFFFFF"/>
                </a:solidFill>
                <a:latin typeface="+mj-lt"/>
                <a:ea typeface="+mj-ea"/>
                <a:cs typeface="+mj-cs"/>
              </a:rPr>
              <a:t>risk </a:t>
            </a:r>
            <a:r>
              <a:rPr lang="en-US" sz="4400" dirty="0" smtClean="0">
                <a:solidFill>
                  <a:srgbClr val="FFFFFF"/>
                </a:solidFill>
                <a:latin typeface="+mj-lt"/>
                <a:ea typeface="+mj-ea"/>
                <a:cs typeface="+mj-cs"/>
              </a:rPr>
              <a:t>of</a:t>
            </a:r>
            <a:endParaRPr lang="en-US" sz="4400" dirty="0">
              <a:solidFill>
                <a:srgbClr val="FFFFFF"/>
              </a:solidFill>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2060848"/>
            <a:ext cx="7992888" cy="5112568"/>
          </a:xfrm>
        </p:spPr>
        <p:txBody>
          <a:bodyPr>
            <a:normAutofit fontScale="92500" lnSpcReduction="20000"/>
          </a:bodyPr>
          <a:lstStyle/>
          <a:p>
            <a:pPr>
              <a:buNone/>
            </a:pPr>
            <a:r>
              <a:rPr lang="en-US" sz="2400" b="1" dirty="0" smtClean="0">
                <a:solidFill>
                  <a:schemeClr val="accent2">
                    <a:lumMod val="40000"/>
                    <a:lumOff val="60000"/>
                  </a:schemeClr>
                </a:solidFill>
              </a:rPr>
              <a:t>           Mental health:</a:t>
            </a:r>
          </a:p>
          <a:p>
            <a:pPr>
              <a:buNone/>
            </a:pPr>
            <a:endParaRPr lang="en-US" sz="2400" b="1" dirty="0" smtClean="0">
              <a:solidFill>
                <a:srgbClr val="92D050"/>
              </a:solidFill>
            </a:endParaRPr>
          </a:p>
          <a:p>
            <a:pPr lvl="0">
              <a:buFont typeface="Wingdings" pitchFamily="2" charset="2"/>
              <a:buChar char="Ø"/>
            </a:pPr>
            <a:r>
              <a:rPr lang="en-US" sz="2400" dirty="0" smtClean="0">
                <a:solidFill>
                  <a:schemeClr val="tx1"/>
                </a:solidFill>
              </a:rPr>
              <a:t>Women are more likely to report having recently suffered from depression and anxiety disorders.</a:t>
            </a:r>
          </a:p>
          <a:p>
            <a:pPr>
              <a:buNone/>
            </a:pPr>
            <a:r>
              <a:rPr lang="en-US" sz="2400" dirty="0" smtClean="0">
                <a:solidFill>
                  <a:srgbClr val="92D050"/>
                </a:solidFill>
              </a:rPr>
              <a:t>	</a:t>
            </a:r>
          </a:p>
          <a:p>
            <a:pPr>
              <a:buNone/>
            </a:pPr>
            <a:r>
              <a:rPr lang="en-US" sz="2400" b="1" dirty="0" smtClean="0">
                <a:solidFill>
                  <a:schemeClr val="accent2">
                    <a:lumMod val="40000"/>
                    <a:lumOff val="60000"/>
                  </a:schemeClr>
                </a:solidFill>
              </a:rPr>
              <a:t>           Osteoporosis:</a:t>
            </a:r>
          </a:p>
          <a:p>
            <a:pPr lvl="1">
              <a:buNone/>
            </a:pPr>
            <a:endParaRPr lang="en-US" sz="2400" b="1" dirty="0" smtClean="0">
              <a:solidFill>
                <a:srgbClr val="92D050"/>
              </a:solidFill>
            </a:endParaRPr>
          </a:p>
          <a:p>
            <a:pPr lvl="0">
              <a:buFont typeface="Wingdings" pitchFamily="2" charset="2"/>
              <a:buChar char="Ø"/>
            </a:pPr>
            <a:r>
              <a:rPr lang="en-US" sz="2400" dirty="0" smtClean="0">
                <a:solidFill>
                  <a:schemeClr val="tx1"/>
                </a:solidFill>
              </a:rPr>
              <a:t>Women are at greatest risk for osteoporosis after menopause</a:t>
            </a:r>
            <a:r>
              <a:rPr lang="en-US" sz="2400" dirty="0" smtClean="0">
                <a:solidFill>
                  <a:srgbClr val="92D050"/>
                </a:solidFill>
              </a:rPr>
              <a:t>.</a:t>
            </a:r>
          </a:p>
          <a:p>
            <a:pPr>
              <a:buNone/>
            </a:pPr>
            <a:r>
              <a:rPr lang="en-US" sz="2400" dirty="0" smtClean="0">
                <a:solidFill>
                  <a:srgbClr val="92D050"/>
                </a:solidFill>
              </a:rPr>
              <a:t> </a:t>
            </a:r>
          </a:p>
          <a:p>
            <a:pPr>
              <a:buNone/>
            </a:pPr>
            <a:r>
              <a:rPr lang="en-US" sz="2400" b="1" dirty="0" smtClean="0">
                <a:solidFill>
                  <a:schemeClr val="accent2">
                    <a:lumMod val="40000"/>
                    <a:lumOff val="60000"/>
                  </a:schemeClr>
                </a:solidFill>
              </a:rPr>
              <a:t>            Osteoarthritis:</a:t>
            </a:r>
          </a:p>
          <a:p>
            <a:pPr lvl="1">
              <a:buNone/>
            </a:pPr>
            <a:endParaRPr lang="en-US" sz="2400" b="1" dirty="0" smtClean="0">
              <a:solidFill>
                <a:srgbClr val="92D050"/>
              </a:solidFill>
            </a:endParaRPr>
          </a:p>
          <a:p>
            <a:pPr lvl="0">
              <a:buFont typeface="Wingdings" pitchFamily="2" charset="2"/>
              <a:buChar char="Ø"/>
            </a:pPr>
            <a:r>
              <a:rPr lang="en-US" sz="2400" dirty="0" smtClean="0">
                <a:solidFill>
                  <a:schemeClr val="tx1"/>
                </a:solidFill>
              </a:rPr>
              <a:t>After age 45, the condition is more common in women. The severity of osteoarthritis is usually significantly worse in women than in men.</a:t>
            </a:r>
          </a:p>
          <a:p>
            <a:pPr>
              <a:buNone/>
            </a:pPr>
            <a:r>
              <a:rPr lang="en-US" sz="2400" dirty="0" smtClean="0">
                <a:solidFill>
                  <a:srgbClr val="92D050"/>
                </a:solidFill>
              </a:rPr>
              <a:t> </a:t>
            </a:r>
          </a:p>
          <a:p>
            <a:endParaRPr lang="en-US" dirty="0"/>
          </a:p>
        </p:txBody>
      </p:sp>
      <p:sp>
        <p:nvSpPr>
          <p:cNvPr id="4" name="Rectangle 3"/>
          <p:cNvSpPr/>
          <p:nvPr/>
        </p:nvSpPr>
        <p:spPr>
          <a:xfrm>
            <a:off x="971600" y="643335"/>
            <a:ext cx="6912768" cy="769441"/>
          </a:xfrm>
          <a:prstGeom prst="rect">
            <a:avLst/>
          </a:prstGeom>
        </p:spPr>
        <p:txBody>
          <a:bodyPr wrap="square">
            <a:spAutoFit/>
          </a:bodyPr>
          <a:lstStyle/>
          <a:p>
            <a:r>
              <a:rPr lang="en-US" sz="4400" dirty="0">
                <a:solidFill>
                  <a:srgbClr val="FFFFFF"/>
                </a:solidFill>
                <a:latin typeface="+mj-lt"/>
                <a:ea typeface="+mj-ea"/>
                <a:cs typeface="+mj-cs"/>
              </a:rPr>
              <a:t>Women health risk factor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67544" y="620688"/>
            <a:ext cx="8280920"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 Health issues unique to women</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611560" y="2901017"/>
            <a:ext cx="5286672" cy="5496535"/>
          </a:xfrm>
        </p:spPr>
        <p:txBody>
          <a:bodyPr>
            <a:normAutofit/>
          </a:bodyPr>
          <a:lstStyle/>
          <a:p>
            <a:pPr>
              <a:buFont typeface="Wingdings" pitchFamily="2" charset="2"/>
              <a:buChar char="Ø"/>
            </a:pPr>
            <a:r>
              <a:rPr lang="en-US" sz="2800" b="1" dirty="0">
                <a:solidFill>
                  <a:schemeClr val="tx1"/>
                </a:solidFill>
              </a:rPr>
              <a:t>Breast </a:t>
            </a:r>
            <a:r>
              <a:rPr lang="en-US" sz="2800" b="1" dirty="0" smtClean="0">
                <a:solidFill>
                  <a:schemeClr val="tx1"/>
                </a:solidFill>
              </a:rPr>
              <a:t>cancer</a:t>
            </a:r>
          </a:p>
          <a:p>
            <a:pPr>
              <a:buFont typeface="Wingdings" pitchFamily="2" charset="2"/>
              <a:buChar char="Ø"/>
            </a:pPr>
            <a:r>
              <a:rPr lang="en-US" sz="2800" b="1" dirty="0">
                <a:solidFill>
                  <a:schemeClr val="tx1"/>
                </a:solidFill>
              </a:rPr>
              <a:t>Cervical </a:t>
            </a:r>
            <a:r>
              <a:rPr lang="en-US" sz="2800" b="1" dirty="0" smtClean="0">
                <a:solidFill>
                  <a:schemeClr val="tx1"/>
                </a:solidFill>
              </a:rPr>
              <a:t>cancer</a:t>
            </a:r>
          </a:p>
          <a:p>
            <a:pPr>
              <a:buFont typeface="Wingdings" pitchFamily="2" charset="2"/>
              <a:buChar char="Ø"/>
            </a:pPr>
            <a:r>
              <a:rPr lang="en-US" sz="2800" b="1" dirty="0" smtClean="0">
                <a:solidFill>
                  <a:schemeClr val="tx1"/>
                </a:solidFill>
              </a:rPr>
              <a:t>Amenorrhea</a:t>
            </a:r>
          </a:p>
          <a:p>
            <a:pPr>
              <a:buFont typeface="Wingdings" pitchFamily="2" charset="2"/>
              <a:buChar char="Ø"/>
            </a:pPr>
            <a:r>
              <a:rPr lang="en-US" sz="2800" b="1" dirty="0" smtClean="0">
                <a:solidFill>
                  <a:schemeClr val="tx1"/>
                </a:solidFill>
              </a:rPr>
              <a:t>Dysmenorrhea</a:t>
            </a:r>
          </a:p>
          <a:p>
            <a:pPr>
              <a:buFont typeface="Wingdings" pitchFamily="2" charset="2"/>
              <a:buChar char="Ø"/>
            </a:pPr>
            <a:endParaRPr lang="en-US" sz="2000" b="1" dirty="0" smtClean="0">
              <a:solidFill>
                <a:srgbClr val="92D050"/>
              </a:solidFill>
            </a:endParaRPr>
          </a:p>
          <a:p>
            <a:pPr>
              <a:buFont typeface="Wingdings" pitchFamily="2" charset="2"/>
              <a:buChar char="Ø"/>
            </a:pPr>
            <a:endParaRPr lang="en-US" sz="2000" b="1" dirty="0">
              <a:solidFill>
                <a:srgbClr val="92D050"/>
              </a:solidFill>
            </a:endParaRPr>
          </a:p>
        </p:txBody>
      </p:sp>
    </p:spTree>
    <p:extLst>
      <p:ext uri="{BB962C8B-B14F-4D97-AF65-F5344CB8AC3E}">
        <p14:creationId xmlns="" xmlns:p14="http://schemas.microsoft.com/office/powerpoint/2010/main" val="2965154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259632" y="620687"/>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Breast cancer </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107504" y="2468969"/>
            <a:ext cx="6493060" cy="5496535"/>
          </a:xfrm>
        </p:spPr>
        <p:txBody>
          <a:bodyPr>
            <a:normAutofit/>
          </a:bodyPr>
          <a:lstStyle/>
          <a:p>
            <a:pPr>
              <a:buFont typeface="Wingdings" pitchFamily="2" charset="2"/>
              <a:buChar char="Ø"/>
            </a:pPr>
            <a:r>
              <a:rPr lang="en-US" sz="2000" b="1" dirty="0" smtClean="0">
                <a:solidFill>
                  <a:schemeClr val="tx1"/>
                </a:solidFill>
              </a:rPr>
              <a:t>Breast cancer is a group of diseases that affects breast tissue. Both women and men can get breast cancer, though it is much more common in women.</a:t>
            </a:r>
          </a:p>
          <a:p>
            <a:pPr>
              <a:buFont typeface="Wingdings" pitchFamily="2" charset="2"/>
              <a:buChar char="Ø"/>
            </a:pPr>
            <a:endParaRPr lang="en-US" sz="2000" b="1" dirty="0" smtClean="0">
              <a:solidFill>
                <a:schemeClr val="tx1"/>
              </a:solidFill>
            </a:endParaRPr>
          </a:p>
          <a:p>
            <a:pPr>
              <a:buFont typeface="Wingdings" pitchFamily="2" charset="2"/>
              <a:buChar char="Ø"/>
            </a:pPr>
            <a:r>
              <a:rPr lang="en-US" sz="2000" b="1" dirty="0" smtClean="0">
                <a:solidFill>
                  <a:schemeClr val="tx1"/>
                </a:solidFill>
              </a:rPr>
              <a:t>Breast </a:t>
            </a:r>
            <a:r>
              <a:rPr lang="en-US" sz="2000" b="1" dirty="0">
                <a:solidFill>
                  <a:schemeClr val="tx1"/>
                </a:solidFill>
              </a:rPr>
              <a:t>cancer is the most common cancer among women in the United </a:t>
            </a:r>
            <a:r>
              <a:rPr lang="en-US" sz="2000" b="1" dirty="0" smtClean="0">
                <a:solidFill>
                  <a:schemeClr val="tx1"/>
                </a:solidFill>
              </a:rPr>
              <a:t>States.</a:t>
            </a:r>
          </a:p>
          <a:p>
            <a:pPr>
              <a:buFont typeface="Wingdings" pitchFamily="2" charset="2"/>
              <a:buChar char="Ø"/>
            </a:pPr>
            <a:endParaRPr lang="en-US" sz="2000" b="1" dirty="0" smtClean="0">
              <a:solidFill>
                <a:schemeClr val="tx1"/>
              </a:solidFill>
            </a:endParaRPr>
          </a:p>
          <a:p>
            <a:pPr>
              <a:buFont typeface="Wingdings" pitchFamily="2" charset="2"/>
              <a:buChar char="Ø"/>
            </a:pPr>
            <a:r>
              <a:rPr lang="en-US" sz="2000" b="1" dirty="0">
                <a:solidFill>
                  <a:schemeClr val="tx1"/>
                </a:solidFill>
              </a:rPr>
              <a:t>Breast cancer is the second leading cause of cancer deaths among women in the United States</a:t>
            </a:r>
            <a:r>
              <a:rPr lang="en-US" sz="2000" b="1" dirty="0" smtClean="0">
                <a:solidFill>
                  <a:schemeClr val="tx1"/>
                </a:solidFill>
              </a:rPr>
              <a:t>.</a:t>
            </a:r>
          </a:p>
          <a:p>
            <a:pPr>
              <a:buFont typeface="Wingdings" pitchFamily="2" charset="2"/>
              <a:buChar char="Ø"/>
            </a:pPr>
            <a:endParaRPr lang="en-US" sz="2000" b="1" dirty="0" smtClean="0">
              <a:solidFill>
                <a:schemeClr val="tx1"/>
              </a:solidFill>
            </a:endParaRPr>
          </a:p>
          <a:p>
            <a:pPr>
              <a:buFont typeface="Wingdings" pitchFamily="2" charset="2"/>
              <a:buChar char="Ø"/>
            </a:pPr>
            <a:r>
              <a:rPr lang="en-US" sz="2000" b="1" dirty="0">
                <a:solidFill>
                  <a:schemeClr val="tx1"/>
                </a:solidFill>
              </a:rPr>
              <a:t>Getting mammograms regularly can lower the risk of dying from breast cancer.</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44208" y="2564904"/>
            <a:ext cx="2592288" cy="3463730"/>
          </a:xfrm>
          <a:prstGeom prst="rect">
            <a:avLst/>
          </a:prstGeom>
        </p:spPr>
      </p:pic>
    </p:spTree>
    <p:extLst>
      <p:ext uri="{BB962C8B-B14F-4D97-AF65-F5344CB8AC3E}">
        <p14:creationId xmlns="" xmlns:p14="http://schemas.microsoft.com/office/powerpoint/2010/main" val="75125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404664"/>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200" dirty="0">
                <a:solidFill>
                  <a:schemeClr val="accent2">
                    <a:lumMod val="40000"/>
                    <a:lumOff val="60000"/>
                  </a:schemeClr>
                </a:solidFill>
              </a:rPr>
              <a:t>Kinds of Breast Cancer</a:t>
            </a:r>
            <a:endParaRPr lang="en-GB" sz="3200" dirty="0" smtClean="0">
              <a:solidFill>
                <a:srgbClr val="92D050"/>
              </a:solidFill>
            </a:endParaRPr>
          </a:p>
        </p:txBody>
      </p:sp>
      <p:sp>
        <p:nvSpPr>
          <p:cNvPr id="10" name="Content Placeholder 1"/>
          <p:cNvSpPr>
            <a:spLocks noGrp="1"/>
          </p:cNvSpPr>
          <p:nvPr>
            <p:ph idx="1"/>
          </p:nvPr>
        </p:nvSpPr>
        <p:spPr>
          <a:xfrm>
            <a:off x="179512" y="2564904"/>
            <a:ext cx="5112568" cy="3312368"/>
          </a:xfrm>
        </p:spPr>
        <p:txBody>
          <a:bodyPr>
            <a:normAutofit/>
          </a:bodyPr>
          <a:lstStyle/>
          <a:p>
            <a:pPr>
              <a:buFont typeface="Wingdings" pitchFamily="2" charset="2"/>
              <a:buChar char="Ø"/>
            </a:pPr>
            <a:r>
              <a:rPr lang="en-US" sz="2000" b="1" dirty="0">
                <a:solidFill>
                  <a:schemeClr val="tx1"/>
                </a:solidFill>
              </a:rPr>
              <a:t>The most common kinds of </a:t>
            </a:r>
            <a:r>
              <a:rPr lang="en-US" sz="2000" b="1" dirty="0" smtClean="0">
                <a:solidFill>
                  <a:schemeClr val="tx1"/>
                </a:solidFill>
              </a:rPr>
              <a:t>breast </a:t>
            </a:r>
            <a:r>
              <a:rPr lang="en-US" sz="2000" b="1" dirty="0">
                <a:solidFill>
                  <a:schemeClr val="tx1"/>
                </a:solidFill>
              </a:rPr>
              <a:t>cancer </a:t>
            </a:r>
            <a:r>
              <a:rPr lang="en-US" sz="2000" b="1" dirty="0" smtClean="0">
                <a:solidFill>
                  <a:schemeClr val="tx1"/>
                </a:solidFill>
              </a:rPr>
              <a:t>are :- </a:t>
            </a:r>
          </a:p>
          <a:p>
            <a:pPr marL="18288" indent="0">
              <a:buNone/>
            </a:pPr>
            <a:r>
              <a:rPr lang="en-US" sz="2000" b="1" dirty="0" smtClean="0">
                <a:solidFill>
                  <a:schemeClr val="tx1"/>
                </a:solidFill>
              </a:rPr>
              <a:t>  - Invasive </a:t>
            </a:r>
            <a:r>
              <a:rPr lang="en-US" sz="2000" b="1" dirty="0">
                <a:solidFill>
                  <a:schemeClr val="tx1"/>
                </a:solidFill>
              </a:rPr>
              <a:t>ductal carcinoma</a:t>
            </a:r>
            <a:r>
              <a:rPr lang="en-US" sz="2000" b="1" dirty="0" smtClean="0">
                <a:solidFill>
                  <a:schemeClr val="tx1"/>
                </a:solidFill>
              </a:rPr>
              <a:t>.</a:t>
            </a:r>
          </a:p>
          <a:p>
            <a:pPr marL="18288" indent="0">
              <a:buNone/>
            </a:pPr>
            <a:r>
              <a:rPr lang="en-US" sz="2000" b="1" dirty="0">
                <a:solidFill>
                  <a:schemeClr val="tx1"/>
                </a:solidFill>
              </a:rPr>
              <a:t>  - Invasive lobular </a:t>
            </a:r>
            <a:r>
              <a:rPr lang="en-US" sz="2000" b="1" dirty="0" smtClean="0">
                <a:solidFill>
                  <a:schemeClr val="tx1"/>
                </a:solidFill>
              </a:rPr>
              <a:t>carcinoma. </a:t>
            </a:r>
          </a:p>
          <a:p>
            <a:pPr marL="18288" indent="0">
              <a:buNone/>
            </a:pPr>
            <a:endParaRPr lang="en-US" sz="2000" b="1" dirty="0">
              <a:solidFill>
                <a:schemeClr val="tx1"/>
              </a:solidFill>
            </a:endParaRPr>
          </a:p>
          <a:p>
            <a:pPr marL="18288" indent="0">
              <a:buNone/>
            </a:pPr>
            <a:r>
              <a:rPr lang="en-US" sz="2000" b="1" dirty="0">
                <a:solidFill>
                  <a:schemeClr val="tx1"/>
                </a:solidFill>
              </a:rPr>
              <a:t>There are several other less common kinds of breast cancer, such as Paget’s disease, medullary, mucinous, and inflammatory breast cancer</a:t>
            </a:r>
            <a:r>
              <a:rPr lang="en-US" sz="2000" b="1" dirty="0" smtClean="0">
                <a:solidFill>
                  <a:schemeClr val="tx1"/>
                </a:solidFill>
              </a:rPr>
              <a:t>.</a:t>
            </a:r>
          </a:p>
          <a:p>
            <a:pPr marL="18288" indent="0">
              <a:buNone/>
            </a:pPr>
            <a:endParaRPr lang="en-US" sz="2000" b="1" dirty="0">
              <a:solidFill>
                <a:srgbClr val="92D050"/>
              </a:solidFill>
            </a:endParaRPr>
          </a:p>
          <a:p>
            <a:pPr marL="18288" indent="0">
              <a:buNone/>
            </a:pPr>
            <a:endParaRPr lang="en-US" sz="2000" b="1" dirty="0">
              <a:solidFill>
                <a:srgbClr val="92D050"/>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1988840"/>
            <a:ext cx="3240360" cy="4682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840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744760" y="692695"/>
            <a:ext cx="7643664"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Symptoms of Breast Cancer</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323528" y="2780928"/>
            <a:ext cx="7848872" cy="3312368"/>
          </a:xfrm>
        </p:spPr>
        <p:txBody>
          <a:bodyPr>
            <a:normAutofit/>
          </a:bodyPr>
          <a:lstStyle/>
          <a:p>
            <a:pPr>
              <a:buFont typeface="Wingdings" pitchFamily="2" charset="2"/>
              <a:buChar char="Ø"/>
            </a:pPr>
            <a:r>
              <a:rPr lang="en-US" sz="2000" b="1" dirty="0">
                <a:solidFill>
                  <a:schemeClr val="tx1"/>
                </a:solidFill>
              </a:rPr>
              <a:t>New lump in the breast or underarm (armpit).</a:t>
            </a:r>
          </a:p>
          <a:p>
            <a:pPr>
              <a:buFont typeface="Wingdings" pitchFamily="2" charset="2"/>
              <a:buChar char="Ø"/>
            </a:pPr>
            <a:r>
              <a:rPr lang="en-US" sz="2000" b="1" dirty="0">
                <a:solidFill>
                  <a:schemeClr val="tx1"/>
                </a:solidFill>
              </a:rPr>
              <a:t>Thickening or swelling of part of the breast.</a:t>
            </a:r>
          </a:p>
          <a:p>
            <a:pPr>
              <a:buFont typeface="Wingdings" pitchFamily="2" charset="2"/>
              <a:buChar char="Ø"/>
            </a:pPr>
            <a:r>
              <a:rPr lang="en-US" sz="2000" b="1" dirty="0">
                <a:solidFill>
                  <a:schemeClr val="tx1"/>
                </a:solidFill>
              </a:rPr>
              <a:t>Irritation or dimpling of breast skin.</a:t>
            </a:r>
          </a:p>
          <a:p>
            <a:pPr>
              <a:buFont typeface="Wingdings" pitchFamily="2" charset="2"/>
              <a:buChar char="Ø"/>
            </a:pPr>
            <a:r>
              <a:rPr lang="en-US" sz="2000" b="1" dirty="0">
                <a:solidFill>
                  <a:schemeClr val="tx1"/>
                </a:solidFill>
              </a:rPr>
              <a:t>Redness or flaky skin in the nipple area or the breast.</a:t>
            </a:r>
          </a:p>
          <a:p>
            <a:pPr>
              <a:buFont typeface="Wingdings" pitchFamily="2" charset="2"/>
              <a:buChar char="Ø"/>
            </a:pPr>
            <a:r>
              <a:rPr lang="en-US" sz="2000" b="1" dirty="0">
                <a:solidFill>
                  <a:schemeClr val="tx1"/>
                </a:solidFill>
              </a:rPr>
              <a:t>Pulling in of the nipple or pain in the nipple area.</a:t>
            </a:r>
          </a:p>
          <a:p>
            <a:pPr>
              <a:buFont typeface="Wingdings" pitchFamily="2" charset="2"/>
              <a:buChar char="Ø"/>
            </a:pPr>
            <a:r>
              <a:rPr lang="en-US" sz="2000" b="1" dirty="0">
                <a:solidFill>
                  <a:schemeClr val="tx1"/>
                </a:solidFill>
              </a:rPr>
              <a:t>Nipple discharge other than breast milk, including blood.</a:t>
            </a:r>
          </a:p>
          <a:p>
            <a:pPr>
              <a:buFont typeface="Wingdings" pitchFamily="2" charset="2"/>
              <a:buChar char="Ø"/>
            </a:pPr>
            <a:r>
              <a:rPr lang="en-US" sz="2000" b="1" dirty="0">
                <a:solidFill>
                  <a:schemeClr val="tx1"/>
                </a:solidFill>
              </a:rPr>
              <a:t>Any change in the size or the shape of the breast.</a:t>
            </a:r>
          </a:p>
          <a:p>
            <a:pPr>
              <a:buFont typeface="Wingdings" pitchFamily="2" charset="2"/>
              <a:buChar char="Ø"/>
            </a:pPr>
            <a:r>
              <a:rPr lang="en-US" sz="2000" b="1" dirty="0">
                <a:solidFill>
                  <a:schemeClr val="tx1"/>
                </a:solidFill>
              </a:rPr>
              <a:t>Pain in any area of the breast.</a:t>
            </a:r>
          </a:p>
        </p:txBody>
      </p:sp>
    </p:spTree>
    <p:extLst>
      <p:ext uri="{BB962C8B-B14F-4D97-AF65-F5344CB8AC3E}">
        <p14:creationId xmlns="" xmlns:p14="http://schemas.microsoft.com/office/powerpoint/2010/main" val="2745034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2363689"/>
            <a:ext cx="6264696" cy="3585591"/>
          </a:xfrm>
        </p:spPr>
        <p:txBody>
          <a:bodyPr>
            <a:normAutofit/>
          </a:bodyPr>
          <a:lstStyle/>
          <a:p>
            <a:pPr>
              <a:buNone/>
            </a:pPr>
            <a:r>
              <a:rPr lang="en-US" dirty="0" smtClean="0">
                <a:solidFill>
                  <a:schemeClr val="tx1"/>
                </a:solidFill>
              </a:rPr>
              <a:t> </a:t>
            </a:r>
          </a:p>
          <a:p>
            <a:pPr>
              <a:buNone/>
            </a:pPr>
            <a:endParaRPr lang="en-US" sz="2000" b="1" dirty="0" smtClean="0">
              <a:solidFill>
                <a:schemeClr val="tx1"/>
              </a:solidFill>
            </a:endParaRPr>
          </a:p>
          <a:p>
            <a:pPr>
              <a:buNone/>
            </a:pPr>
            <a:r>
              <a:rPr lang="en-US" sz="2000" b="1" dirty="0" smtClean="0">
                <a:solidFill>
                  <a:schemeClr val="tx1"/>
                </a:solidFill>
              </a:rPr>
              <a:t>	</a:t>
            </a:r>
            <a:endParaRPr lang="en-US" sz="2000" dirty="0" smtClean="0">
              <a:solidFill>
                <a:schemeClr val="tx1"/>
              </a:solidFill>
            </a:endParaRPr>
          </a:p>
          <a:p>
            <a:pPr lvl="0">
              <a:buFont typeface="Wingdings" pitchFamily="2" charset="2"/>
              <a:buChar char="Ø"/>
            </a:pPr>
            <a:r>
              <a:rPr lang="en-US" sz="2800" dirty="0" smtClean="0">
                <a:solidFill>
                  <a:schemeClr val="tx1"/>
                </a:solidFill>
              </a:rPr>
              <a:t>Women health risk factors</a:t>
            </a:r>
          </a:p>
          <a:p>
            <a:pPr lvl="0">
              <a:buFont typeface="Wingdings" pitchFamily="2" charset="2"/>
              <a:buChar char="Ø"/>
            </a:pPr>
            <a:r>
              <a:rPr lang="en-US" sz="2800" dirty="0" smtClean="0">
                <a:solidFill>
                  <a:schemeClr val="tx1"/>
                </a:solidFill>
              </a:rPr>
              <a:t>Gender related diseases</a:t>
            </a:r>
          </a:p>
          <a:p>
            <a:pPr lvl="0">
              <a:buFont typeface="Wingdings" pitchFamily="2" charset="2"/>
              <a:buChar char="Ø"/>
            </a:pPr>
            <a:r>
              <a:rPr lang="en-US" sz="2800" dirty="0" smtClean="0">
                <a:solidFill>
                  <a:schemeClr val="tx1"/>
                </a:solidFill>
              </a:rPr>
              <a:t>Health promotion for women</a:t>
            </a:r>
          </a:p>
          <a:p>
            <a:pPr>
              <a:buNone/>
            </a:pPr>
            <a:r>
              <a:rPr lang="en-US" sz="2800" dirty="0" smtClean="0">
                <a:solidFill>
                  <a:schemeClr val="tx1"/>
                </a:solidFill>
              </a:rPr>
              <a:t>	</a:t>
            </a:r>
            <a:endParaRPr lang="en-US" sz="2800" dirty="0">
              <a:solidFill>
                <a:schemeClr val="tx1"/>
              </a:solidFill>
            </a:endParaRPr>
          </a:p>
        </p:txBody>
      </p:sp>
      <p:sp>
        <p:nvSpPr>
          <p:cNvPr id="3" name="Title 2"/>
          <p:cNvSpPr>
            <a:spLocks noGrp="1"/>
          </p:cNvSpPr>
          <p:nvPr>
            <p:ph type="title"/>
          </p:nvPr>
        </p:nvSpPr>
        <p:spPr>
          <a:xfrm>
            <a:off x="844624" y="836712"/>
            <a:ext cx="7399784" cy="914400"/>
          </a:xfrm>
        </p:spPr>
        <p:txBody>
          <a:bodyPr/>
          <a:lstStyle/>
          <a:p>
            <a:r>
              <a:rPr lang="en-US" dirty="0"/>
              <a:t>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467544" y="260648"/>
            <a:ext cx="8280920" cy="108012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Risk Factors for Breast Cancer</a:t>
            </a:r>
            <a:endParaRPr lang="en-GB" sz="4400" dirty="0">
              <a:solidFill>
                <a:srgbClr val="FFFFFF"/>
              </a:solidFill>
              <a:latin typeface="+mj-lt"/>
              <a:ea typeface="+mj-ea"/>
              <a:cs typeface="+mj-cs"/>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628800"/>
            <a:ext cx="8640959" cy="48245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270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620687"/>
            <a:ext cx="6840760"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 Diagnosis of Breast Cancer</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323528" y="2780928"/>
            <a:ext cx="7848872" cy="2592287"/>
          </a:xfrm>
        </p:spPr>
        <p:txBody>
          <a:bodyPr>
            <a:normAutofit/>
          </a:bodyPr>
          <a:lstStyle/>
          <a:p>
            <a:pPr>
              <a:buFont typeface="Wingdings" pitchFamily="2" charset="2"/>
              <a:buChar char="Ø"/>
            </a:pPr>
            <a:r>
              <a:rPr lang="en-US" sz="2800" b="1" dirty="0">
                <a:solidFill>
                  <a:schemeClr val="tx1"/>
                </a:solidFill>
              </a:rPr>
              <a:t>Breast ultrasound. </a:t>
            </a:r>
            <a:endParaRPr lang="en-US" sz="2800" b="1" dirty="0" smtClean="0">
              <a:solidFill>
                <a:schemeClr val="tx1"/>
              </a:solidFill>
            </a:endParaRPr>
          </a:p>
          <a:p>
            <a:pPr>
              <a:buFont typeface="Wingdings" pitchFamily="2" charset="2"/>
              <a:buChar char="Ø"/>
            </a:pPr>
            <a:r>
              <a:rPr lang="en-US" sz="2800" b="1" dirty="0" smtClean="0">
                <a:solidFill>
                  <a:schemeClr val="tx1"/>
                </a:solidFill>
              </a:rPr>
              <a:t>Diagnostic </a:t>
            </a:r>
            <a:r>
              <a:rPr lang="en-US" sz="2800" b="1" dirty="0">
                <a:solidFill>
                  <a:schemeClr val="tx1"/>
                </a:solidFill>
              </a:rPr>
              <a:t>mammogram. </a:t>
            </a:r>
            <a:endParaRPr lang="en-US" sz="2800" b="1" dirty="0" smtClean="0">
              <a:solidFill>
                <a:schemeClr val="tx1"/>
              </a:solidFill>
            </a:endParaRPr>
          </a:p>
          <a:p>
            <a:pPr>
              <a:buFont typeface="Wingdings" pitchFamily="2" charset="2"/>
              <a:buChar char="Ø"/>
            </a:pPr>
            <a:r>
              <a:rPr lang="en-US" sz="2800" b="1" dirty="0" smtClean="0">
                <a:solidFill>
                  <a:schemeClr val="tx1"/>
                </a:solidFill>
              </a:rPr>
              <a:t>Magnetic </a:t>
            </a:r>
            <a:r>
              <a:rPr lang="en-US" sz="2800" b="1" dirty="0">
                <a:solidFill>
                  <a:schemeClr val="tx1"/>
                </a:solidFill>
              </a:rPr>
              <a:t>resonance imaging (</a:t>
            </a:r>
            <a:r>
              <a:rPr lang="en-US" sz="2800" b="1" dirty="0" smtClean="0">
                <a:solidFill>
                  <a:schemeClr val="tx1"/>
                </a:solidFill>
              </a:rPr>
              <a:t>MRI)</a:t>
            </a:r>
            <a:endParaRPr lang="en-US" sz="2800" b="1" dirty="0">
              <a:solidFill>
                <a:schemeClr val="tx1"/>
              </a:solidFill>
            </a:endParaRPr>
          </a:p>
          <a:p>
            <a:pPr>
              <a:buFont typeface="Wingdings" pitchFamily="2" charset="2"/>
              <a:buChar char="Ø"/>
            </a:pPr>
            <a:r>
              <a:rPr lang="en-US" sz="2800" b="1" dirty="0">
                <a:solidFill>
                  <a:schemeClr val="tx1"/>
                </a:solidFill>
              </a:rPr>
              <a:t>Biopsy.</a:t>
            </a:r>
          </a:p>
        </p:txBody>
      </p:sp>
    </p:spTree>
    <p:extLst>
      <p:ext uri="{BB962C8B-B14F-4D97-AF65-F5344CB8AC3E}">
        <p14:creationId xmlns="" xmlns:p14="http://schemas.microsoft.com/office/powerpoint/2010/main" val="3723896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404664"/>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600" dirty="0" smtClean="0">
                <a:solidFill>
                  <a:schemeClr val="accent2">
                    <a:lumMod val="40000"/>
                    <a:lumOff val="60000"/>
                  </a:schemeClr>
                </a:solidFill>
              </a:rPr>
              <a:t> Treatment of </a:t>
            </a:r>
            <a:r>
              <a:rPr lang="en-US" sz="3600" dirty="0">
                <a:solidFill>
                  <a:schemeClr val="accent2">
                    <a:lumMod val="40000"/>
                    <a:lumOff val="60000"/>
                  </a:schemeClr>
                </a:solidFill>
              </a:rPr>
              <a:t>Breast Cancer</a:t>
            </a:r>
            <a:endParaRPr lang="en-GB" sz="3600" dirty="0" smtClean="0">
              <a:solidFill>
                <a:srgbClr val="92D050"/>
              </a:solidFill>
            </a:endParaRPr>
          </a:p>
        </p:txBody>
      </p:sp>
      <p:sp>
        <p:nvSpPr>
          <p:cNvPr id="10" name="Content Placeholder 1"/>
          <p:cNvSpPr>
            <a:spLocks noGrp="1"/>
          </p:cNvSpPr>
          <p:nvPr>
            <p:ph idx="1"/>
          </p:nvPr>
        </p:nvSpPr>
        <p:spPr>
          <a:xfrm>
            <a:off x="323528" y="2924944"/>
            <a:ext cx="7848872" cy="2592287"/>
          </a:xfrm>
        </p:spPr>
        <p:txBody>
          <a:bodyPr>
            <a:normAutofit/>
          </a:bodyPr>
          <a:lstStyle/>
          <a:p>
            <a:pPr>
              <a:buFont typeface="Wingdings" pitchFamily="2" charset="2"/>
              <a:buChar char="Ø"/>
            </a:pPr>
            <a:r>
              <a:rPr lang="en-US" sz="3200" b="1" dirty="0">
                <a:solidFill>
                  <a:schemeClr val="tx1"/>
                </a:solidFill>
              </a:rPr>
              <a:t>Surgery</a:t>
            </a:r>
            <a:r>
              <a:rPr lang="en-US" sz="3200" b="1" dirty="0" smtClean="0">
                <a:solidFill>
                  <a:schemeClr val="tx1"/>
                </a:solidFill>
              </a:rPr>
              <a:t>.</a:t>
            </a:r>
            <a:endParaRPr lang="en-US" sz="3200" b="1" dirty="0">
              <a:solidFill>
                <a:schemeClr val="tx1"/>
              </a:solidFill>
            </a:endParaRPr>
          </a:p>
          <a:p>
            <a:pPr>
              <a:buFont typeface="Wingdings" pitchFamily="2" charset="2"/>
              <a:buChar char="Ø"/>
            </a:pPr>
            <a:r>
              <a:rPr lang="en-US" sz="3200" b="1" dirty="0">
                <a:solidFill>
                  <a:schemeClr val="tx1"/>
                </a:solidFill>
              </a:rPr>
              <a:t>Chemotherapy. </a:t>
            </a:r>
            <a:endParaRPr lang="en-US" sz="3200" b="1" dirty="0" smtClean="0">
              <a:solidFill>
                <a:schemeClr val="tx1"/>
              </a:solidFill>
            </a:endParaRPr>
          </a:p>
          <a:p>
            <a:pPr>
              <a:buFont typeface="Wingdings" pitchFamily="2" charset="2"/>
              <a:buChar char="Ø"/>
            </a:pPr>
            <a:r>
              <a:rPr lang="en-US" sz="3200" b="1" dirty="0" smtClean="0">
                <a:solidFill>
                  <a:schemeClr val="tx1"/>
                </a:solidFill>
              </a:rPr>
              <a:t>Hormonal </a:t>
            </a:r>
            <a:r>
              <a:rPr lang="en-US" sz="3200" b="1" dirty="0">
                <a:solidFill>
                  <a:schemeClr val="tx1"/>
                </a:solidFill>
              </a:rPr>
              <a:t>therapy. </a:t>
            </a:r>
            <a:endParaRPr lang="en-US" sz="3200" b="1" dirty="0" smtClean="0">
              <a:solidFill>
                <a:schemeClr val="tx1"/>
              </a:solidFill>
            </a:endParaRPr>
          </a:p>
          <a:p>
            <a:pPr>
              <a:buFont typeface="Wingdings" pitchFamily="2" charset="2"/>
              <a:buChar char="Ø"/>
            </a:pPr>
            <a:r>
              <a:rPr lang="en-US" sz="3200" b="1" dirty="0" smtClean="0">
                <a:solidFill>
                  <a:schemeClr val="tx1"/>
                </a:solidFill>
              </a:rPr>
              <a:t>Radiation </a:t>
            </a:r>
            <a:r>
              <a:rPr lang="en-US" sz="3200" b="1" dirty="0">
                <a:solidFill>
                  <a:schemeClr val="tx1"/>
                </a:solidFill>
              </a:rPr>
              <a:t>therapy. </a:t>
            </a:r>
          </a:p>
        </p:txBody>
      </p:sp>
    </p:spTree>
    <p:extLst>
      <p:ext uri="{BB962C8B-B14F-4D97-AF65-F5344CB8AC3E}">
        <p14:creationId xmlns="" xmlns:p14="http://schemas.microsoft.com/office/powerpoint/2010/main" val="109740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404664"/>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200" dirty="0">
                <a:solidFill>
                  <a:schemeClr val="accent2">
                    <a:lumMod val="40000"/>
                    <a:lumOff val="60000"/>
                  </a:schemeClr>
                </a:solidFill>
              </a:rPr>
              <a:t>Cervical Cancer</a:t>
            </a:r>
            <a:endParaRPr lang="en-GB" sz="3200" dirty="0" smtClean="0">
              <a:solidFill>
                <a:srgbClr val="92D050"/>
              </a:solidFill>
            </a:endParaRPr>
          </a:p>
        </p:txBody>
      </p:sp>
      <p:sp>
        <p:nvSpPr>
          <p:cNvPr id="10" name="Content Placeholder 1"/>
          <p:cNvSpPr>
            <a:spLocks noGrp="1"/>
          </p:cNvSpPr>
          <p:nvPr>
            <p:ph idx="1"/>
          </p:nvPr>
        </p:nvSpPr>
        <p:spPr>
          <a:xfrm>
            <a:off x="251520" y="2793727"/>
            <a:ext cx="6768752" cy="3227561"/>
          </a:xfrm>
        </p:spPr>
        <p:txBody>
          <a:bodyPr>
            <a:normAutofit lnSpcReduction="10000"/>
          </a:bodyPr>
          <a:lstStyle/>
          <a:p>
            <a:pPr>
              <a:buFont typeface="Wingdings" pitchFamily="2" charset="2"/>
              <a:buChar char="Ø"/>
            </a:pPr>
            <a:r>
              <a:rPr lang="en-US" sz="2000" b="1" dirty="0">
                <a:solidFill>
                  <a:schemeClr val="tx1"/>
                </a:solidFill>
              </a:rPr>
              <a:t>Cervical cancer used to be the leading cause of cancer death for women in the United </a:t>
            </a:r>
            <a:r>
              <a:rPr lang="en-US" sz="2000" b="1" dirty="0" smtClean="0">
                <a:solidFill>
                  <a:schemeClr val="tx1"/>
                </a:solidFill>
              </a:rPr>
              <a:t>States. </a:t>
            </a:r>
          </a:p>
          <a:p>
            <a:pPr>
              <a:buFont typeface="Wingdings" pitchFamily="2" charset="2"/>
              <a:buChar char="Ø"/>
            </a:pPr>
            <a:r>
              <a:rPr lang="en-US" sz="2000" b="1" dirty="0">
                <a:solidFill>
                  <a:schemeClr val="tx1"/>
                </a:solidFill>
              </a:rPr>
              <a:t>Cervical cancer is the third most common cancer in the world, with 2.3 million prevalent cases</a:t>
            </a:r>
          </a:p>
          <a:p>
            <a:pPr>
              <a:buFont typeface="Wingdings" pitchFamily="2" charset="2"/>
              <a:buChar char="Ø"/>
            </a:pPr>
            <a:r>
              <a:rPr lang="en-US" sz="2000" b="1" dirty="0">
                <a:solidFill>
                  <a:schemeClr val="tx1"/>
                </a:solidFill>
              </a:rPr>
              <a:t>Annually, 288,000 women die of cervical cancer, and 80% of those deaths occur in developing countries . </a:t>
            </a:r>
          </a:p>
          <a:p>
            <a:pPr>
              <a:buFont typeface="Wingdings" pitchFamily="2" charset="2"/>
              <a:buChar char="Ø"/>
            </a:pPr>
            <a:r>
              <a:rPr lang="en-US" sz="2000" b="1" dirty="0">
                <a:solidFill>
                  <a:schemeClr val="tx1"/>
                </a:solidFill>
              </a:rPr>
              <a:t>Cervical cancer is highly preventable in most Western countries because screening tests and a vaccine to prevent </a:t>
            </a:r>
            <a:r>
              <a:rPr lang="en-US" sz="2000" b="1" dirty="0">
                <a:solidFill>
                  <a:srgbClr val="FF0000"/>
                </a:solidFill>
              </a:rPr>
              <a:t>human papillomavirus (HPV)</a:t>
            </a:r>
            <a:r>
              <a:rPr lang="en-US" sz="2000" b="1" dirty="0">
                <a:solidFill>
                  <a:schemeClr val="tx1"/>
                </a:solidFill>
              </a:rPr>
              <a:t> infections are available.</a:t>
            </a: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76256" y="2636912"/>
            <a:ext cx="2088232" cy="40930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0138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683568" y="620687"/>
            <a:ext cx="7920880"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Risk Factors for Cervical Cancer</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323528" y="2996952"/>
            <a:ext cx="7848872" cy="2736304"/>
          </a:xfrm>
        </p:spPr>
        <p:txBody>
          <a:bodyPr>
            <a:normAutofit/>
          </a:bodyPr>
          <a:lstStyle/>
          <a:p>
            <a:pPr>
              <a:buFont typeface="Wingdings" pitchFamily="2" charset="2"/>
              <a:buChar char="Ø"/>
            </a:pPr>
            <a:r>
              <a:rPr lang="en-US" sz="2000" b="1" dirty="0">
                <a:solidFill>
                  <a:schemeClr val="tx1"/>
                </a:solidFill>
              </a:rPr>
              <a:t>Almost all cervical cancers are caused by human papillomavirus (HPV</a:t>
            </a:r>
            <a:r>
              <a:rPr lang="en-US" sz="2000" b="1" dirty="0" smtClean="0">
                <a:solidFill>
                  <a:schemeClr val="tx1"/>
                </a:solidFill>
              </a:rPr>
              <a:t>).</a:t>
            </a:r>
          </a:p>
          <a:p>
            <a:pPr>
              <a:buFont typeface="Wingdings" pitchFamily="2" charset="2"/>
              <a:buChar char="Ø"/>
            </a:pPr>
            <a:r>
              <a:rPr lang="en-US" sz="2000" b="1" dirty="0">
                <a:solidFill>
                  <a:schemeClr val="tx1"/>
                </a:solidFill>
              </a:rPr>
              <a:t>Other things can increase your risk of cervical cancer</a:t>
            </a:r>
            <a:r>
              <a:rPr lang="en-US" sz="2000" b="1" dirty="0" smtClean="0">
                <a:solidFill>
                  <a:schemeClr val="tx1"/>
                </a:solidFill>
              </a:rPr>
              <a:t>—</a:t>
            </a:r>
          </a:p>
          <a:p>
            <a:pPr marL="18288" indent="0">
              <a:buNone/>
            </a:pPr>
            <a:r>
              <a:rPr lang="en-US" sz="2000" b="1" dirty="0">
                <a:solidFill>
                  <a:schemeClr val="tx1"/>
                </a:solidFill>
              </a:rPr>
              <a:t>  - Smoking</a:t>
            </a:r>
            <a:r>
              <a:rPr lang="en-US" sz="2000" b="1" dirty="0" smtClean="0">
                <a:solidFill>
                  <a:schemeClr val="tx1"/>
                </a:solidFill>
              </a:rPr>
              <a:t>.</a:t>
            </a:r>
          </a:p>
          <a:p>
            <a:pPr marL="18288" indent="0">
              <a:buNone/>
            </a:pPr>
            <a:r>
              <a:rPr lang="en-US" sz="2000" b="1" dirty="0">
                <a:solidFill>
                  <a:schemeClr val="tx1"/>
                </a:solidFill>
              </a:rPr>
              <a:t>  - Having given birth to three or more children</a:t>
            </a:r>
            <a:r>
              <a:rPr lang="en-US" sz="2000" b="1" dirty="0" smtClean="0">
                <a:solidFill>
                  <a:schemeClr val="tx1"/>
                </a:solidFill>
              </a:rPr>
              <a:t>.</a:t>
            </a:r>
          </a:p>
          <a:p>
            <a:pPr marL="18288" indent="0">
              <a:buNone/>
            </a:pPr>
            <a:r>
              <a:rPr lang="en-US" sz="2000" b="1" dirty="0">
                <a:solidFill>
                  <a:schemeClr val="tx1"/>
                </a:solidFill>
              </a:rPr>
              <a:t>  - Having several sexual partners.</a:t>
            </a:r>
          </a:p>
        </p:txBody>
      </p:sp>
    </p:spTree>
    <p:extLst>
      <p:ext uri="{BB962C8B-B14F-4D97-AF65-F5344CB8AC3E}">
        <p14:creationId xmlns="" xmlns:p14="http://schemas.microsoft.com/office/powerpoint/2010/main" val="3384095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971600" y="764703"/>
            <a:ext cx="7488832" cy="864097"/>
          </a:xfrm>
          <a:prstGeom prst="rect">
            <a:avLst/>
          </a:prstGeom>
        </p:spPr>
        <p:txBody>
          <a:bodyPr vert="horz" lIns="91440" tIns="45720" rIns="91440" bIns="45720" rtlCol="0" anchor="ctr">
            <a:no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Cervical Cancer: Diagnosis and Treatment</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179512" y="2996952"/>
            <a:ext cx="7848872" cy="3168352"/>
          </a:xfrm>
        </p:spPr>
        <p:txBody>
          <a:bodyPr>
            <a:normAutofit fontScale="92500" lnSpcReduction="20000"/>
          </a:bodyPr>
          <a:lstStyle/>
          <a:p>
            <a:pPr>
              <a:buFont typeface="Wingdings" pitchFamily="2" charset="2"/>
              <a:buChar char="Ø"/>
            </a:pPr>
            <a:r>
              <a:rPr lang="en-US" sz="2000" b="1" dirty="0">
                <a:solidFill>
                  <a:schemeClr val="tx1"/>
                </a:solidFill>
              </a:rPr>
              <a:t>Early </a:t>
            </a:r>
            <a:r>
              <a:rPr lang="en-US" sz="2000" b="1" dirty="0" smtClean="0">
                <a:solidFill>
                  <a:schemeClr val="tx1"/>
                </a:solidFill>
              </a:rPr>
              <a:t>detection: Pap test.</a:t>
            </a:r>
            <a:endParaRPr lang="en-US" sz="2000" b="1" dirty="0">
              <a:solidFill>
                <a:schemeClr val="tx1"/>
              </a:solidFill>
            </a:endParaRPr>
          </a:p>
          <a:p>
            <a:pPr>
              <a:buFont typeface="Wingdings" pitchFamily="2" charset="2"/>
              <a:buChar char="Ø"/>
            </a:pPr>
            <a:r>
              <a:rPr lang="en-US" sz="2000" b="1" dirty="0" smtClean="0">
                <a:solidFill>
                  <a:schemeClr val="tx1"/>
                </a:solidFill>
              </a:rPr>
              <a:t>Tests </a:t>
            </a:r>
            <a:r>
              <a:rPr lang="en-US" sz="2000" b="1" dirty="0">
                <a:solidFill>
                  <a:schemeClr val="tx1"/>
                </a:solidFill>
              </a:rPr>
              <a:t>to confirm a diagnosis of cervical cancer include:</a:t>
            </a:r>
          </a:p>
          <a:p>
            <a:pPr marL="18288" indent="0">
              <a:buNone/>
            </a:pPr>
            <a:r>
              <a:rPr lang="en-US" sz="2000" b="1" dirty="0">
                <a:solidFill>
                  <a:schemeClr val="tx1"/>
                </a:solidFill>
              </a:rPr>
              <a:t> </a:t>
            </a:r>
            <a:r>
              <a:rPr lang="en-US" sz="2000" b="1" dirty="0" smtClean="0">
                <a:solidFill>
                  <a:schemeClr val="tx1"/>
                </a:solidFill>
              </a:rPr>
              <a:t>  - A </a:t>
            </a:r>
            <a:r>
              <a:rPr lang="en-US" sz="2000" b="1" dirty="0">
                <a:solidFill>
                  <a:schemeClr val="tx1"/>
                </a:solidFill>
              </a:rPr>
              <a:t>colposcopy and cervical biopsy. </a:t>
            </a:r>
            <a:endParaRPr lang="en-US" sz="2000" b="1" dirty="0" smtClean="0">
              <a:solidFill>
                <a:schemeClr val="tx1"/>
              </a:solidFill>
            </a:endParaRPr>
          </a:p>
          <a:p>
            <a:pPr marL="18288" indent="0">
              <a:buNone/>
            </a:pPr>
            <a:r>
              <a:rPr lang="en-US" sz="2000" b="1" dirty="0">
                <a:solidFill>
                  <a:schemeClr val="tx1"/>
                </a:solidFill>
              </a:rPr>
              <a:t>   - An </a:t>
            </a:r>
            <a:r>
              <a:rPr lang="en-US" sz="2000" b="1" dirty="0" err="1">
                <a:solidFill>
                  <a:schemeClr val="tx1"/>
                </a:solidFill>
              </a:rPr>
              <a:t>endocervical</a:t>
            </a:r>
            <a:r>
              <a:rPr lang="en-US" sz="2000" b="1" dirty="0">
                <a:solidFill>
                  <a:schemeClr val="tx1"/>
                </a:solidFill>
              </a:rPr>
              <a:t> biopsy (or curettage). </a:t>
            </a:r>
            <a:endParaRPr lang="en-US" sz="2000" b="1" dirty="0" smtClean="0">
              <a:solidFill>
                <a:schemeClr val="tx1"/>
              </a:solidFill>
            </a:endParaRPr>
          </a:p>
          <a:p>
            <a:pPr marL="18288" indent="0">
              <a:buNone/>
            </a:pPr>
            <a:endParaRPr lang="en-US" sz="2000" b="1" dirty="0">
              <a:solidFill>
                <a:schemeClr val="tx1"/>
              </a:solidFill>
            </a:endParaRPr>
          </a:p>
          <a:p>
            <a:pPr marL="18288" indent="0">
              <a:buNone/>
            </a:pPr>
            <a:endParaRPr lang="en-US" sz="2000" b="1" dirty="0">
              <a:solidFill>
                <a:schemeClr val="tx1"/>
              </a:solidFill>
            </a:endParaRPr>
          </a:p>
          <a:p>
            <a:pPr>
              <a:buFont typeface="Wingdings" pitchFamily="2" charset="2"/>
              <a:buChar char="Ø"/>
            </a:pPr>
            <a:r>
              <a:rPr lang="en-US" sz="2000" b="1" dirty="0">
                <a:solidFill>
                  <a:schemeClr val="tx1"/>
                </a:solidFill>
              </a:rPr>
              <a:t>Treatment</a:t>
            </a:r>
            <a:endParaRPr lang="en-US" sz="2000" b="1" dirty="0" smtClean="0">
              <a:solidFill>
                <a:schemeClr val="tx1"/>
              </a:solidFill>
            </a:endParaRPr>
          </a:p>
          <a:p>
            <a:pPr marL="457200" indent="-457200">
              <a:buFont typeface="+mj-lt"/>
              <a:buAutoNum type="arabicPeriod"/>
            </a:pPr>
            <a:r>
              <a:rPr lang="en-US" sz="2000" b="1" dirty="0">
                <a:solidFill>
                  <a:schemeClr val="tx1"/>
                </a:solidFill>
              </a:rPr>
              <a:t>Surgery</a:t>
            </a:r>
            <a:endParaRPr lang="en-US" sz="2000" b="1" dirty="0" smtClean="0">
              <a:solidFill>
                <a:schemeClr val="tx1"/>
              </a:solidFill>
            </a:endParaRPr>
          </a:p>
          <a:p>
            <a:pPr marL="457200" indent="-457200">
              <a:buFont typeface="+mj-lt"/>
              <a:buAutoNum type="arabicPeriod"/>
            </a:pPr>
            <a:r>
              <a:rPr lang="en-US" sz="2000" b="1" dirty="0" smtClean="0">
                <a:solidFill>
                  <a:schemeClr val="tx1"/>
                </a:solidFill>
              </a:rPr>
              <a:t>Chemotherapy</a:t>
            </a:r>
          </a:p>
          <a:p>
            <a:pPr marL="457200" indent="-457200">
              <a:buFont typeface="+mj-lt"/>
              <a:buAutoNum type="arabicPeriod"/>
            </a:pPr>
            <a:r>
              <a:rPr lang="en-US" sz="2000" b="1" dirty="0">
                <a:solidFill>
                  <a:schemeClr val="tx1"/>
                </a:solidFill>
              </a:rPr>
              <a:t>Radiation</a:t>
            </a:r>
          </a:p>
        </p:txBody>
      </p:sp>
    </p:spTree>
    <p:extLst>
      <p:ext uri="{BB962C8B-B14F-4D97-AF65-F5344CB8AC3E}">
        <p14:creationId xmlns="" xmlns:p14="http://schemas.microsoft.com/office/powerpoint/2010/main" val="4221819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620687"/>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Amenorrhea</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323528" y="2708920"/>
            <a:ext cx="7848872" cy="3312368"/>
          </a:xfrm>
        </p:spPr>
        <p:txBody>
          <a:bodyPr>
            <a:normAutofit/>
          </a:bodyPr>
          <a:lstStyle/>
          <a:p>
            <a:pPr>
              <a:buFont typeface="Wingdings" pitchFamily="2" charset="2"/>
              <a:buChar char="Ø"/>
            </a:pPr>
            <a:r>
              <a:rPr lang="en-US" sz="2000" b="1" dirty="0">
                <a:solidFill>
                  <a:schemeClr val="tx1"/>
                </a:solidFill>
              </a:rPr>
              <a:t>Primary amenorrhea: failure to reach menarche.</a:t>
            </a:r>
          </a:p>
          <a:p>
            <a:pPr>
              <a:buFont typeface="Wingdings" pitchFamily="2" charset="2"/>
              <a:buChar char="Ø"/>
            </a:pPr>
            <a:r>
              <a:rPr lang="en-US" sz="2000" b="1" dirty="0" smtClean="0">
                <a:solidFill>
                  <a:schemeClr val="tx1"/>
                </a:solidFill>
              </a:rPr>
              <a:t> </a:t>
            </a:r>
            <a:r>
              <a:rPr lang="en-US" sz="2000" b="1" dirty="0">
                <a:solidFill>
                  <a:schemeClr val="tx1"/>
                </a:solidFill>
              </a:rPr>
              <a:t>Secondary amenorrhea: cessation of previously regular menses for three months or previously irregular menses for six months.</a:t>
            </a:r>
          </a:p>
          <a:p>
            <a:pPr>
              <a:buFont typeface="Wingdings" pitchFamily="2" charset="2"/>
              <a:buChar char="Ø"/>
            </a:pPr>
            <a:r>
              <a:rPr lang="en-US" sz="2000" b="1" dirty="0" smtClean="0">
                <a:solidFill>
                  <a:schemeClr val="tx1"/>
                </a:solidFill>
              </a:rPr>
              <a:t>Normal </a:t>
            </a:r>
            <a:r>
              <a:rPr lang="en-US" sz="2000" b="1" dirty="0">
                <a:solidFill>
                  <a:schemeClr val="tx1"/>
                </a:solidFill>
              </a:rPr>
              <a:t>menstrual cycle typically occurs every 21 to 35 days.</a:t>
            </a:r>
          </a:p>
          <a:p>
            <a:pPr marL="18288" indent="0">
              <a:buNone/>
            </a:pPr>
            <a:endParaRPr lang="en-US" sz="2000" b="1" dirty="0">
              <a:solidFill>
                <a:schemeClr val="tx1"/>
              </a:solidFill>
            </a:endParaRPr>
          </a:p>
          <a:p>
            <a:pPr>
              <a:buFont typeface="Wingdings" pitchFamily="2" charset="2"/>
              <a:buChar char="Ø"/>
            </a:pPr>
            <a:r>
              <a:rPr lang="en-US" sz="2000" b="1" dirty="0">
                <a:solidFill>
                  <a:schemeClr val="tx1"/>
                </a:solidFill>
              </a:rPr>
              <a:t>Major Causes of Amenorrhea</a:t>
            </a:r>
          </a:p>
          <a:p>
            <a:pPr marL="18288" indent="0">
              <a:buNone/>
            </a:pPr>
            <a:r>
              <a:rPr lang="en-US" sz="2000" b="1" dirty="0" smtClean="0">
                <a:solidFill>
                  <a:schemeClr val="tx1"/>
                </a:solidFill>
              </a:rPr>
              <a:t> -  </a:t>
            </a:r>
            <a:r>
              <a:rPr lang="en-US" sz="2000" b="1" dirty="0">
                <a:solidFill>
                  <a:schemeClr val="tx1"/>
                </a:solidFill>
              </a:rPr>
              <a:t>Outflow tract, Primary ovarian insufficiency, Pituitary, Hypothalamic, Other endocrine gland disorders, Physiologic</a:t>
            </a:r>
          </a:p>
        </p:txBody>
      </p:sp>
    </p:spTree>
    <p:extLst>
      <p:ext uri="{BB962C8B-B14F-4D97-AF65-F5344CB8AC3E}">
        <p14:creationId xmlns="" xmlns:p14="http://schemas.microsoft.com/office/powerpoint/2010/main" val="2393205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620687"/>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4400" dirty="0">
                <a:solidFill>
                  <a:srgbClr val="FFFFFF"/>
                </a:solidFill>
                <a:latin typeface="+mj-lt"/>
                <a:ea typeface="+mj-ea"/>
                <a:cs typeface="+mj-cs"/>
              </a:rPr>
              <a:t>Primary Dysmenorrhea</a:t>
            </a:r>
            <a:endParaRPr lang="en-GB" sz="4400" dirty="0">
              <a:solidFill>
                <a:srgbClr val="FFFFFF"/>
              </a:solidFill>
              <a:latin typeface="+mj-lt"/>
              <a:ea typeface="+mj-ea"/>
              <a:cs typeface="+mj-cs"/>
            </a:endParaRPr>
          </a:p>
        </p:txBody>
      </p:sp>
      <p:sp>
        <p:nvSpPr>
          <p:cNvPr id="10" name="Content Placeholder 1"/>
          <p:cNvSpPr>
            <a:spLocks noGrp="1"/>
          </p:cNvSpPr>
          <p:nvPr>
            <p:ph idx="1"/>
          </p:nvPr>
        </p:nvSpPr>
        <p:spPr>
          <a:xfrm>
            <a:off x="323528" y="2708920"/>
            <a:ext cx="7848872" cy="3600400"/>
          </a:xfrm>
        </p:spPr>
        <p:txBody>
          <a:bodyPr>
            <a:normAutofit/>
          </a:bodyPr>
          <a:lstStyle/>
          <a:p>
            <a:pPr marL="18288" indent="0">
              <a:buNone/>
            </a:pPr>
            <a:r>
              <a:rPr lang="en-US" sz="2000" b="1" dirty="0">
                <a:solidFill>
                  <a:schemeClr val="tx1"/>
                </a:solidFill>
              </a:rPr>
              <a:t>   </a:t>
            </a:r>
          </a:p>
          <a:p>
            <a:pPr>
              <a:buFont typeface="Wingdings" pitchFamily="2" charset="2"/>
              <a:buChar char="Ø"/>
            </a:pPr>
            <a:r>
              <a:rPr lang="en-US" sz="2000" b="1" dirty="0" smtClean="0">
                <a:solidFill>
                  <a:schemeClr val="tx1"/>
                </a:solidFill>
              </a:rPr>
              <a:t>It </a:t>
            </a:r>
            <a:r>
              <a:rPr lang="en-US" sz="2000" b="1" dirty="0">
                <a:solidFill>
                  <a:schemeClr val="tx1"/>
                </a:solidFill>
              </a:rPr>
              <a:t>is a cramping pain in the lower abdomen occurring just before or during menstruation in the absence of any identifiable pelvic disease. Prevalence rates are as high as 90</a:t>
            </a:r>
            <a:r>
              <a:rPr lang="en-US" sz="2000" b="1" dirty="0" smtClean="0">
                <a:solidFill>
                  <a:schemeClr val="tx1"/>
                </a:solidFill>
              </a:rPr>
              <a:t>%.</a:t>
            </a:r>
          </a:p>
          <a:p>
            <a:pPr>
              <a:buFont typeface="Wingdings" pitchFamily="2" charset="2"/>
              <a:buChar char="Ø"/>
            </a:pPr>
            <a:endParaRPr lang="en-US" sz="2000" b="1" dirty="0">
              <a:solidFill>
                <a:schemeClr val="tx1"/>
              </a:solidFill>
            </a:endParaRPr>
          </a:p>
          <a:p>
            <a:pPr>
              <a:buFont typeface="Wingdings" pitchFamily="2" charset="2"/>
              <a:buChar char="Ø"/>
            </a:pPr>
            <a:endParaRPr lang="en-US" sz="2000" b="1" dirty="0" smtClean="0">
              <a:solidFill>
                <a:schemeClr val="tx1"/>
              </a:solidFill>
            </a:endParaRPr>
          </a:p>
          <a:p>
            <a:pPr>
              <a:buFont typeface="Wingdings" pitchFamily="2" charset="2"/>
              <a:buChar char="Ø"/>
            </a:pPr>
            <a:r>
              <a:rPr lang="en-US" sz="2000" b="1" dirty="0">
                <a:solidFill>
                  <a:schemeClr val="tx1"/>
                </a:solidFill>
              </a:rPr>
              <a:t>Clinical presentation and diagnosis:</a:t>
            </a:r>
          </a:p>
          <a:p>
            <a:pPr marL="18288" indent="0">
              <a:buNone/>
            </a:pPr>
            <a:r>
              <a:rPr lang="en-US" sz="2000" b="1" dirty="0">
                <a:solidFill>
                  <a:schemeClr val="tx1"/>
                </a:solidFill>
              </a:rPr>
              <a:t>• Sharp, intermittent spasms of pain, Pain may radiate to the back of the legs or the lower back. Systemic symptoms of NVD , fatigue, fever, headache.</a:t>
            </a:r>
          </a:p>
        </p:txBody>
      </p:sp>
    </p:spTree>
    <p:extLst>
      <p:ext uri="{BB962C8B-B14F-4D97-AF65-F5344CB8AC3E}">
        <p14:creationId xmlns="" xmlns:p14="http://schemas.microsoft.com/office/powerpoint/2010/main" val="2978850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404664"/>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200" dirty="0" smtClean="0">
                <a:solidFill>
                  <a:schemeClr val="accent2">
                    <a:lumMod val="40000"/>
                    <a:lumOff val="60000"/>
                  </a:schemeClr>
                </a:solidFill>
              </a:rPr>
              <a:t>Primary Dysmenorrhea</a:t>
            </a:r>
            <a:endParaRPr lang="en-GB" sz="3200" dirty="0" smtClean="0">
              <a:solidFill>
                <a:srgbClr val="92D050"/>
              </a:solidFill>
            </a:endParaRPr>
          </a:p>
        </p:txBody>
      </p:sp>
      <p:sp>
        <p:nvSpPr>
          <p:cNvPr id="10" name="Content Placeholder 1"/>
          <p:cNvSpPr>
            <a:spLocks noGrp="1"/>
          </p:cNvSpPr>
          <p:nvPr>
            <p:ph idx="1"/>
          </p:nvPr>
        </p:nvSpPr>
        <p:spPr>
          <a:xfrm>
            <a:off x="323528" y="2780928"/>
            <a:ext cx="7848872" cy="3960440"/>
          </a:xfrm>
        </p:spPr>
        <p:txBody>
          <a:bodyPr>
            <a:normAutofit/>
          </a:bodyPr>
          <a:lstStyle/>
          <a:p>
            <a:pPr marL="18288" indent="0">
              <a:buNone/>
            </a:pPr>
            <a:r>
              <a:rPr lang="en-US" sz="2000" b="1" dirty="0">
                <a:solidFill>
                  <a:schemeClr val="tx1"/>
                </a:solidFill>
              </a:rPr>
              <a:t>Treatment of Primary Dysmenorrhea:</a:t>
            </a:r>
          </a:p>
          <a:p>
            <a:pPr marL="18288" indent="0">
              <a:buNone/>
            </a:pPr>
            <a:r>
              <a:rPr lang="en-US" sz="2000" b="1" dirty="0">
                <a:solidFill>
                  <a:schemeClr val="tx1"/>
                </a:solidFill>
              </a:rPr>
              <a:t>› NSAIDs</a:t>
            </a:r>
          </a:p>
          <a:p>
            <a:pPr marL="18288" indent="0">
              <a:buNone/>
            </a:pPr>
            <a:r>
              <a:rPr lang="en-US" sz="2000" b="1" dirty="0">
                <a:solidFill>
                  <a:schemeClr val="tx1"/>
                </a:solidFill>
              </a:rPr>
              <a:t>› Oral contraceptives (OCP):</a:t>
            </a:r>
          </a:p>
          <a:p>
            <a:pPr marL="18288" indent="0">
              <a:buNone/>
            </a:pPr>
            <a:r>
              <a:rPr lang="en-US" sz="2000" b="1" dirty="0">
                <a:solidFill>
                  <a:schemeClr val="tx1"/>
                </a:solidFill>
              </a:rPr>
              <a:t>• The pain associated with PMS is generally related to breast tenderness and abdominal bloating، rather than a lower abdominal cramping pain.</a:t>
            </a:r>
          </a:p>
          <a:p>
            <a:pPr marL="18288" indent="0">
              <a:buNone/>
            </a:pPr>
            <a:r>
              <a:rPr lang="en-US" sz="2000" b="1" dirty="0">
                <a:solidFill>
                  <a:schemeClr val="tx1"/>
                </a:solidFill>
              </a:rPr>
              <a:t>• PMS symptoms begin before the menstrual cycle usually 2 </a:t>
            </a:r>
            <a:r>
              <a:rPr lang="en-US" sz="2000" b="1" dirty="0" err="1">
                <a:solidFill>
                  <a:schemeClr val="tx1"/>
                </a:solidFill>
              </a:rPr>
              <a:t>wks</a:t>
            </a:r>
            <a:r>
              <a:rPr lang="en-US" sz="2000" b="1" dirty="0">
                <a:solidFill>
                  <a:schemeClr val="tx1"/>
                </a:solidFill>
              </a:rPr>
              <a:t> and resolve shortly after menstrual flow begins.</a:t>
            </a:r>
          </a:p>
        </p:txBody>
      </p:sp>
    </p:spTree>
    <p:extLst>
      <p:ext uri="{BB962C8B-B14F-4D97-AF65-F5344CB8AC3E}">
        <p14:creationId xmlns="" xmlns:p14="http://schemas.microsoft.com/office/powerpoint/2010/main" val="3965749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404664"/>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200" dirty="0">
                <a:solidFill>
                  <a:schemeClr val="accent2">
                    <a:lumMod val="40000"/>
                    <a:lumOff val="60000"/>
                  </a:schemeClr>
                </a:solidFill>
              </a:rPr>
              <a:t>Secondary </a:t>
            </a:r>
            <a:r>
              <a:rPr lang="en-US" sz="3200" dirty="0" smtClean="0">
                <a:solidFill>
                  <a:schemeClr val="accent2">
                    <a:lumMod val="40000"/>
                    <a:lumOff val="60000"/>
                  </a:schemeClr>
                </a:solidFill>
              </a:rPr>
              <a:t>Dysmenorrhea</a:t>
            </a:r>
            <a:endParaRPr lang="en-GB" sz="3200" dirty="0" smtClean="0">
              <a:solidFill>
                <a:srgbClr val="92D050"/>
              </a:solidFill>
            </a:endParaRPr>
          </a:p>
        </p:txBody>
      </p:sp>
      <p:sp>
        <p:nvSpPr>
          <p:cNvPr id="10" name="Content Placeholder 1"/>
          <p:cNvSpPr>
            <a:spLocks noGrp="1"/>
          </p:cNvSpPr>
          <p:nvPr>
            <p:ph idx="1"/>
          </p:nvPr>
        </p:nvSpPr>
        <p:spPr>
          <a:xfrm>
            <a:off x="179512" y="2276872"/>
            <a:ext cx="7848872" cy="4608512"/>
          </a:xfrm>
        </p:spPr>
        <p:txBody>
          <a:bodyPr>
            <a:normAutofit/>
          </a:bodyPr>
          <a:lstStyle/>
          <a:p>
            <a:pPr marL="18288" indent="0">
              <a:buNone/>
            </a:pPr>
            <a:r>
              <a:rPr lang="en-US" sz="2000" b="1" dirty="0" smtClean="0">
                <a:solidFill>
                  <a:schemeClr val="tx1"/>
                </a:solidFill>
              </a:rPr>
              <a:t>   </a:t>
            </a:r>
          </a:p>
          <a:p>
            <a:pPr>
              <a:buFont typeface="Wingdings" pitchFamily="2" charset="2"/>
              <a:buChar char="Ø"/>
            </a:pPr>
            <a:r>
              <a:rPr lang="en-US" sz="2000" b="1" dirty="0">
                <a:solidFill>
                  <a:schemeClr val="tx1"/>
                </a:solidFill>
              </a:rPr>
              <a:t>Late onset of dysmenorrhea</a:t>
            </a:r>
          </a:p>
          <a:p>
            <a:pPr>
              <a:buFont typeface="Wingdings" pitchFamily="2" charset="2"/>
              <a:buChar char="Ø"/>
            </a:pPr>
            <a:r>
              <a:rPr lang="en-US" sz="2000" b="1" dirty="0" smtClean="0">
                <a:solidFill>
                  <a:schemeClr val="tx1"/>
                </a:solidFill>
              </a:rPr>
              <a:t>No </a:t>
            </a:r>
            <a:r>
              <a:rPr lang="en-US" sz="2000" b="1" dirty="0">
                <a:solidFill>
                  <a:schemeClr val="tx1"/>
                </a:solidFill>
              </a:rPr>
              <a:t>response to therapy with NSAIDs, OCPs, or both</a:t>
            </a:r>
            <a:r>
              <a:rPr lang="en-US" sz="2000" b="1" dirty="0" smtClean="0">
                <a:solidFill>
                  <a:schemeClr val="tx1"/>
                </a:solidFill>
              </a:rPr>
              <a:t>.</a:t>
            </a:r>
          </a:p>
          <a:p>
            <a:pPr>
              <a:buFont typeface="Wingdings" pitchFamily="2" charset="2"/>
              <a:buChar char="Ø"/>
            </a:pPr>
            <a:r>
              <a:rPr lang="en-US" sz="2000" b="1" dirty="0" smtClean="0">
                <a:solidFill>
                  <a:schemeClr val="tx1"/>
                </a:solidFill>
              </a:rPr>
              <a:t>Possible causes </a:t>
            </a:r>
            <a:r>
              <a:rPr lang="en-US" sz="2000" b="1" dirty="0">
                <a:solidFill>
                  <a:schemeClr val="tx1"/>
                </a:solidFill>
              </a:rPr>
              <a:t>of </a:t>
            </a:r>
            <a:r>
              <a:rPr lang="en-US" sz="2000" b="1" dirty="0" smtClean="0">
                <a:solidFill>
                  <a:schemeClr val="tx1"/>
                </a:solidFill>
              </a:rPr>
              <a:t>secondary dysmenorrhea:- </a:t>
            </a:r>
          </a:p>
          <a:p>
            <a:pPr marL="18288" indent="0">
              <a:buNone/>
            </a:pPr>
            <a:r>
              <a:rPr lang="en-US" sz="2000" b="1" dirty="0" smtClean="0">
                <a:solidFill>
                  <a:schemeClr val="tx1"/>
                </a:solidFill>
              </a:rPr>
              <a:t>-Endometriosis </a:t>
            </a:r>
          </a:p>
          <a:p>
            <a:pPr marL="18288" indent="0">
              <a:buNone/>
            </a:pPr>
            <a:r>
              <a:rPr lang="en-US" sz="2000" b="1" dirty="0" smtClean="0">
                <a:solidFill>
                  <a:schemeClr val="tx1"/>
                </a:solidFill>
              </a:rPr>
              <a:t>-Uterine </a:t>
            </a:r>
            <a:r>
              <a:rPr lang="en-US" sz="2000" b="1" dirty="0">
                <a:solidFill>
                  <a:schemeClr val="tx1"/>
                </a:solidFill>
              </a:rPr>
              <a:t>fibroids</a:t>
            </a:r>
            <a:r>
              <a:rPr lang="en-US" sz="2000" b="1" dirty="0" smtClean="0">
                <a:solidFill>
                  <a:schemeClr val="tx1"/>
                </a:solidFill>
              </a:rPr>
              <a:t>.</a:t>
            </a:r>
          </a:p>
          <a:p>
            <a:pPr marL="18288" indent="0">
              <a:buNone/>
            </a:pPr>
            <a:r>
              <a:rPr lang="en-US" sz="2000" b="1" dirty="0" smtClean="0">
                <a:solidFill>
                  <a:schemeClr val="tx1"/>
                </a:solidFill>
              </a:rPr>
              <a:t>-</a:t>
            </a:r>
            <a:r>
              <a:rPr lang="en-US" sz="2000" b="1" dirty="0" err="1" smtClean="0">
                <a:solidFill>
                  <a:schemeClr val="tx1"/>
                </a:solidFill>
              </a:rPr>
              <a:t>Adenomyosis</a:t>
            </a:r>
            <a:r>
              <a:rPr lang="en-US" sz="2000" b="1" dirty="0" smtClean="0">
                <a:solidFill>
                  <a:schemeClr val="tx1"/>
                </a:solidFill>
              </a:rPr>
              <a:t>.</a:t>
            </a:r>
          </a:p>
          <a:p>
            <a:pPr marL="18288" indent="0">
              <a:buNone/>
            </a:pPr>
            <a:r>
              <a:rPr lang="en-US" sz="2000" b="1" dirty="0" smtClean="0">
                <a:solidFill>
                  <a:schemeClr val="tx1"/>
                </a:solidFill>
              </a:rPr>
              <a:t>-Pelvic </a:t>
            </a:r>
            <a:r>
              <a:rPr lang="en-US" sz="2000" b="1" dirty="0">
                <a:solidFill>
                  <a:schemeClr val="tx1"/>
                </a:solidFill>
              </a:rPr>
              <a:t>inflammatory disease (PID</a:t>
            </a:r>
            <a:r>
              <a:rPr lang="en-US" sz="2000" b="1" dirty="0" smtClean="0">
                <a:solidFill>
                  <a:schemeClr val="tx1"/>
                </a:solidFill>
              </a:rPr>
              <a:t>).</a:t>
            </a:r>
          </a:p>
          <a:p>
            <a:pPr marL="18288" indent="0">
              <a:buNone/>
            </a:pPr>
            <a:r>
              <a:rPr lang="en-US" sz="2000" b="1" dirty="0" smtClean="0">
                <a:solidFill>
                  <a:schemeClr val="tx1"/>
                </a:solidFill>
              </a:rPr>
              <a:t>-Cervical </a:t>
            </a:r>
            <a:r>
              <a:rPr lang="en-US" sz="2000" b="1" dirty="0">
                <a:solidFill>
                  <a:schemeClr val="tx1"/>
                </a:solidFill>
              </a:rPr>
              <a:t>stenosis.</a:t>
            </a:r>
          </a:p>
          <a:p>
            <a:pPr>
              <a:buFont typeface="Wingdings" pitchFamily="2" charset="2"/>
              <a:buChar char="Ø"/>
            </a:pPr>
            <a:endParaRPr lang="en-US" sz="2000" b="1" dirty="0" smtClean="0">
              <a:solidFill>
                <a:schemeClr val="tx1"/>
              </a:solidFill>
            </a:endParaRPr>
          </a:p>
          <a:p>
            <a:pPr>
              <a:buFont typeface="Wingdings" pitchFamily="2" charset="2"/>
              <a:buChar char="Ø"/>
            </a:pPr>
            <a:r>
              <a:rPr lang="en-US" sz="2000" b="1" dirty="0" smtClean="0">
                <a:solidFill>
                  <a:schemeClr val="tx1"/>
                </a:solidFill>
              </a:rPr>
              <a:t>The </a:t>
            </a:r>
            <a:r>
              <a:rPr lang="en-US" sz="2000" b="1" dirty="0">
                <a:solidFill>
                  <a:schemeClr val="tx1"/>
                </a:solidFill>
              </a:rPr>
              <a:t>treatment of secondary dysmenorrhea depend on the cause.</a:t>
            </a:r>
            <a:endParaRPr lang="en-US" sz="2000" b="1" dirty="0" smtClean="0">
              <a:solidFill>
                <a:schemeClr val="tx1"/>
              </a:solidFill>
            </a:endParaRPr>
          </a:p>
          <a:p>
            <a:pPr marL="18288" indent="0">
              <a:buNone/>
            </a:pPr>
            <a:endParaRPr lang="en-US" sz="2000" b="1" dirty="0">
              <a:solidFill>
                <a:schemeClr val="tx1"/>
              </a:solidFill>
            </a:endParaRPr>
          </a:p>
        </p:txBody>
      </p:sp>
    </p:spTree>
    <p:extLst>
      <p:ext uri="{BB962C8B-B14F-4D97-AF65-F5344CB8AC3E}">
        <p14:creationId xmlns="" xmlns:p14="http://schemas.microsoft.com/office/powerpoint/2010/main" val="3280061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Which one of the </a:t>
            </a:r>
            <a:r>
              <a:rPr lang="en-US" dirty="0"/>
              <a:t>following is  Criteria of screening </a:t>
            </a:r>
            <a:r>
              <a:rPr lang="en-US" dirty="0" smtClean="0"/>
              <a:t>Osteoporosis?</a:t>
            </a:r>
          </a:p>
          <a:p>
            <a:endParaRPr lang="en-US" dirty="0" smtClean="0"/>
          </a:p>
          <a:p>
            <a:pPr marL="0" indent="0">
              <a:buNone/>
            </a:pPr>
            <a:r>
              <a:rPr lang="en-US" dirty="0"/>
              <a:t>A-Women younger than 65 </a:t>
            </a:r>
            <a:r>
              <a:rPr lang="en-US" dirty="0" smtClean="0"/>
              <a:t>year old </a:t>
            </a:r>
            <a:r>
              <a:rPr lang="en-US" dirty="0"/>
              <a:t>with one or more risk factor of osteoporosis</a:t>
            </a:r>
            <a:endParaRPr lang="en-US" dirty="0" smtClean="0"/>
          </a:p>
          <a:p>
            <a:pPr marL="0" indent="0">
              <a:buNone/>
            </a:pPr>
            <a:r>
              <a:rPr lang="en-US" dirty="0"/>
              <a:t>B-All women </a:t>
            </a:r>
            <a:r>
              <a:rPr lang="en-US" dirty="0" smtClean="0"/>
              <a:t>below </a:t>
            </a:r>
            <a:r>
              <a:rPr lang="en-US" dirty="0"/>
              <a:t>65 </a:t>
            </a:r>
            <a:r>
              <a:rPr lang="en-US" dirty="0" smtClean="0"/>
              <a:t>year old</a:t>
            </a:r>
          </a:p>
          <a:p>
            <a:pPr marL="0" indent="0">
              <a:buNone/>
            </a:pPr>
            <a:r>
              <a:rPr lang="en-US" dirty="0"/>
              <a:t>C-Postmenopausal women </a:t>
            </a:r>
            <a:r>
              <a:rPr lang="en-US" dirty="0" smtClean="0"/>
              <a:t>without </a:t>
            </a:r>
            <a:r>
              <a:rPr lang="en-US" dirty="0"/>
              <a:t>fracture</a:t>
            </a:r>
            <a:endParaRPr lang="en-US" dirty="0" smtClean="0"/>
          </a:p>
          <a:p>
            <a:pPr marL="0" indent="0">
              <a:buNone/>
            </a:pPr>
            <a:r>
              <a:rPr lang="en-US" dirty="0" smtClean="0"/>
              <a:t>D-</a:t>
            </a:r>
            <a:r>
              <a:rPr lang="en-US" dirty="0" err="1" smtClean="0"/>
              <a:t>Duxa</a:t>
            </a:r>
            <a:r>
              <a:rPr lang="en-US" dirty="0" smtClean="0"/>
              <a:t> scan above -1</a:t>
            </a:r>
          </a:p>
        </p:txBody>
      </p:sp>
    </p:spTree>
    <p:extLst>
      <p:ext uri="{BB962C8B-B14F-4D97-AF65-F5344CB8AC3E}">
        <p14:creationId xmlns="" xmlns:p14="http://schemas.microsoft.com/office/powerpoint/2010/main" val="590970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533400"/>
            <a:ext cx="7772400" cy="1470025"/>
          </a:xfrm>
        </p:spPr>
        <p:txBody>
          <a:bodyPr/>
          <a:lstStyle/>
          <a:p>
            <a:r>
              <a:rPr lang="en-US" dirty="0" smtClean="0"/>
              <a:t>Health promotion</a:t>
            </a:r>
            <a:endParaRPr lang="en-US"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28084" y="2463942"/>
            <a:ext cx="2952750" cy="1971675"/>
          </a:xfrm>
          <a:prstGeom prst="rect">
            <a:avLst/>
          </a:prstGeom>
        </p:spPr>
      </p:pic>
      <p:sp>
        <p:nvSpPr>
          <p:cNvPr id="5" name="Rectangle 4"/>
          <p:cNvSpPr/>
          <p:nvPr/>
        </p:nvSpPr>
        <p:spPr>
          <a:xfrm>
            <a:off x="395536" y="6021288"/>
            <a:ext cx="5472608" cy="646331"/>
          </a:xfrm>
          <a:prstGeom prst="rect">
            <a:avLst/>
          </a:prstGeom>
        </p:spPr>
        <p:txBody>
          <a:bodyPr wrap="square">
            <a:spAutoFit/>
          </a:bodyPr>
          <a:lstStyle/>
          <a:p>
            <a:r>
              <a:rPr lang="en-US" b="1" dirty="0" err="1" smtClean="0">
                <a:solidFill>
                  <a:srgbClr val="FF0000"/>
                </a:solidFill>
              </a:rPr>
              <a:t>Youtube</a:t>
            </a:r>
            <a:r>
              <a:rPr lang="en-US" b="1" dirty="0" smtClean="0">
                <a:solidFill>
                  <a:srgbClr val="FF0000"/>
                </a:solidFill>
              </a:rPr>
              <a:t>: </a:t>
            </a:r>
            <a:r>
              <a:rPr lang="en-US" dirty="0" smtClean="0"/>
              <a:t>https://www.youtube.com/watch?v=y9THQTEqMaU</a:t>
            </a:r>
            <a:endParaRPr lang="en-US" dirty="0"/>
          </a:p>
        </p:txBody>
      </p:sp>
    </p:spTree>
    <p:extLst>
      <p:ext uri="{BB962C8B-B14F-4D97-AF65-F5344CB8AC3E}">
        <p14:creationId xmlns="" xmlns:p14="http://schemas.microsoft.com/office/powerpoint/2010/main" val="3526229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smtClean="0"/>
              <a:t>Health promotion is the process of enabling people to increase control over, and to improve, their health. It moves beyond a focus on individual </a:t>
            </a:r>
            <a:r>
              <a:rPr lang="en-US" sz="2200" dirty="0" err="1" smtClean="0"/>
              <a:t>behaviour</a:t>
            </a:r>
            <a:r>
              <a:rPr lang="en-US" sz="2200" dirty="0" smtClean="0"/>
              <a:t> towards a wide range of social and environmental interventions.</a:t>
            </a:r>
          </a:p>
          <a:p>
            <a:endParaRPr lang="en-US" sz="2200" dirty="0" smtClean="0"/>
          </a:p>
          <a:p>
            <a:endParaRPr lang="en-US" sz="2200" dirty="0" smtClean="0"/>
          </a:p>
          <a:p>
            <a:r>
              <a:rPr lang="en-US" sz="2200" dirty="0" smtClean="0"/>
              <a:t>Educated women more likely than uneducated women to take advantage of modern medicine and comply with recommended treatments.</a:t>
            </a:r>
            <a:endParaRPr lang="en-US" sz="2200" dirty="0"/>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3058337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04864"/>
            <a:ext cx="8100888" cy="5040560"/>
          </a:xfrm>
        </p:spPr>
        <p:txBody>
          <a:bodyPr>
            <a:normAutofit fontScale="47500" lnSpcReduction="20000"/>
          </a:bodyPr>
          <a:lstStyle/>
          <a:p>
            <a:pPr marL="0" indent="0">
              <a:buNone/>
            </a:pPr>
            <a:r>
              <a:rPr lang="en-US" b="1" dirty="0" smtClean="0"/>
              <a:t>1. </a:t>
            </a:r>
            <a:r>
              <a:rPr lang="en-US" sz="3600" b="1" dirty="0" smtClean="0"/>
              <a:t>Good governance for health</a:t>
            </a:r>
          </a:p>
          <a:p>
            <a:pPr marL="0" indent="0">
              <a:buNone/>
            </a:pPr>
            <a:r>
              <a:rPr lang="en-US" sz="3600" dirty="0" smtClean="0"/>
              <a:t>Health promotion requires policy makers across all government departments to make health a central line of government policy. This means they must factor health implications into all the decisions they take, and prioritize policies that prevent people from becoming ill and protect them from injuries.</a:t>
            </a:r>
          </a:p>
          <a:p>
            <a:pPr marL="0" indent="0">
              <a:buNone/>
            </a:pPr>
            <a:endParaRPr lang="en-US" sz="3600" dirty="0" smtClean="0"/>
          </a:p>
          <a:p>
            <a:pPr marL="0" indent="0">
              <a:buNone/>
            </a:pPr>
            <a:r>
              <a:rPr lang="en-US" sz="3600" b="1" dirty="0" smtClean="0"/>
              <a:t>2. Health literacy</a:t>
            </a:r>
          </a:p>
          <a:p>
            <a:pPr marL="0" indent="0">
              <a:buNone/>
            </a:pPr>
            <a:r>
              <a:rPr lang="en-US" sz="3600" dirty="0" smtClean="0"/>
              <a:t>People need to acquire the knowledge, skills and information to make healthy choices, for example about the food they eat and healthcare services that they need. They need to have opportunities to make those choices. And they need to be assured of an environment in which people can demand further policy actions to further improve their health.</a:t>
            </a:r>
          </a:p>
          <a:p>
            <a:pPr marL="0" indent="0">
              <a:buNone/>
            </a:pPr>
            <a:endParaRPr lang="en-US" sz="3600" dirty="0" smtClean="0"/>
          </a:p>
          <a:p>
            <a:pPr marL="0" indent="0">
              <a:buNone/>
            </a:pPr>
            <a:r>
              <a:rPr lang="en-US" sz="3600" b="1" dirty="0" smtClean="0"/>
              <a:t>3. Healthy cities</a:t>
            </a:r>
          </a:p>
          <a:p>
            <a:pPr marL="0" indent="0">
              <a:buNone/>
            </a:pPr>
            <a:r>
              <a:rPr lang="en-US" sz="3600" dirty="0" smtClean="0"/>
              <a:t>Cities have a key role to play in promoting good health. Strong leadership and commitment at the municipal level is essential to healthy urban planning and to build up preventive measures in communities and primary health care facilities. </a:t>
            </a:r>
            <a:endParaRPr lang="en-US" sz="3600" dirty="0"/>
          </a:p>
        </p:txBody>
      </p:sp>
      <p:sp>
        <p:nvSpPr>
          <p:cNvPr id="2" name="Title 1"/>
          <p:cNvSpPr>
            <a:spLocks noGrp="1"/>
          </p:cNvSpPr>
          <p:nvPr>
            <p:ph type="title"/>
          </p:nvPr>
        </p:nvSpPr>
        <p:spPr/>
        <p:txBody>
          <a:bodyPr/>
          <a:lstStyle/>
          <a:p>
            <a:r>
              <a:rPr lang="en-US" dirty="0" smtClean="0"/>
              <a:t>key elements of health promotion</a:t>
            </a:r>
            <a:endParaRPr lang="en-US" dirty="0"/>
          </a:p>
        </p:txBody>
      </p:sp>
    </p:spTree>
    <p:extLst>
      <p:ext uri="{BB962C8B-B14F-4D97-AF65-F5344CB8AC3E}">
        <p14:creationId xmlns="" xmlns:p14="http://schemas.microsoft.com/office/powerpoint/2010/main" val="2547654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359421"/>
            <a:ext cx="8229600" cy="4525963"/>
          </a:xfrm>
        </p:spPr>
        <p:txBody>
          <a:bodyPr>
            <a:noAutofit/>
          </a:bodyPr>
          <a:lstStyle/>
          <a:p>
            <a:r>
              <a:rPr lang="en-US" sz="2000" b="1" dirty="0" smtClean="0"/>
              <a:t>Family </a:t>
            </a:r>
            <a:r>
              <a:rPr lang="en-US" sz="2000" b="1" dirty="0"/>
              <a:t>planning:</a:t>
            </a:r>
          </a:p>
          <a:p>
            <a:pPr marL="0" indent="0">
              <a:buNone/>
            </a:pPr>
            <a:r>
              <a:rPr lang="en-US" sz="2000" b="1" dirty="0"/>
              <a:t>For patients who want to conceive:</a:t>
            </a:r>
          </a:p>
          <a:p>
            <a:pPr marL="0" indent="0">
              <a:buNone/>
            </a:pPr>
            <a:r>
              <a:rPr lang="en-US" sz="2000" dirty="0" smtClean="0"/>
              <a:t>-Age</a:t>
            </a:r>
            <a:r>
              <a:rPr lang="en-US" sz="2000" dirty="0"/>
              <a:t>, medical history, family history, weight, nutrition, medications, immunization status, environmental exposures, STI risk, and substance use should be reviewed and appropriate counseling provided. Physicians may choose to counsel women on expectations of perimenopause and menopause, when relevant</a:t>
            </a:r>
          </a:p>
          <a:p>
            <a:pPr marL="0" indent="0">
              <a:buNone/>
            </a:pPr>
            <a:endParaRPr lang="en-US" sz="2000" dirty="0"/>
          </a:p>
          <a:p>
            <a:pPr marL="0" indent="0">
              <a:buNone/>
            </a:pPr>
            <a:r>
              <a:rPr lang="en-US" sz="2000" b="1" dirty="0" smtClean="0"/>
              <a:t>-For </a:t>
            </a:r>
            <a:r>
              <a:rPr lang="en-US" sz="2000" b="1" dirty="0"/>
              <a:t>patients who want contraception:</a:t>
            </a:r>
          </a:p>
          <a:p>
            <a:pPr marL="0" indent="0">
              <a:buNone/>
            </a:pPr>
            <a:r>
              <a:rPr lang="en-US" sz="2000" dirty="0" smtClean="0"/>
              <a:t>Premenopausal </a:t>
            </a:r>
            <a:r>
              <a:rPr lang="en-US" sz="2000" dirty="0"/>
              <a:t>women should be asked about their reproductive plans. If the patient does not currently want to get pregnant, options for contraception should be reviewed</a:t>
            </a:r>
            <a:endParaRPr lang="en-US" sz="2000" dirty="0" smtClean="0"/>
          </a:p>
          <a:p>
            <a:endParaRPr lang="en-US" sz="2000" dirty="0"/>
          </a:p>
        </p:txBody>
      </p:sp>
      <p:sp>
        <p:nvSpPr>
          <p:cNvPr id="2" name="Title 1"/>
          <p:cNvSpPr>
            <a:spLocks noGrp="1"/>
          </p:cNvSpPr>
          <p:nvPr>
            <p:ph type="title"/>
          </p:nvPr>
        </p:nvSpPr>
        <p:spPr/>
        <p:txBody>
          <a:bodyPr/>
          <a:lstStyle/>
          <a:p>
            <a:r>
              <a:rPr lang="en-US" dirty="0" smtClean="0"/>
              <a:t>Health promotion for women</a:t>
            </a:r>
            <a:endParaRPr lang="en-US" dirty="0"/>
          </a:p>
        </p:txBody>
      </p:sp>
    </p:spTree>
    <p:extLst>
      <p:ext uri="{BB962C8B-B14F-4D97-AF65-F5344CB8AC3E}">
        <p14:creationId xmlns="" xmlns:p14="http://schemas.microsoft.com/office/powerpoint/2010/main" val="3175205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04864"/>
            <a:ext cx="7984397" cy="3450696"/>
          </a:xfrm>
        </p:spPr>
        <p:txBody>
          <a:bodyPr>
            <a:noAutofit/>
          </a:bodyPr>
          <a:lstStyle/>
          <a:p>
            <a:r>
              <a:rPr lang="en-US" sz="2000" b="1" dirty="0" smtClean="0"/>
              <a:t>Physical Activity</a:t>
            </a:r>
          </a:p>
          <a:p>
            <a:pPr marL="0" indent="0">
              <a:buNone/>
            </a:pPr>
            <a:r>
              <a:rPr lang="en-US" sz="2000" dirty="0" smtClean="0"/>
              <a:t>All women should be assessed regarding muscle strength and aerobic physical activity and be offered recommendations appropriate to their physical abilities. For substantial health benefits, adults should do at least 150 minutes (2 hours and 30 minutes) a week.</a:t>
            </a:r>
          </a:p>
          <a:p>
            <a:pPr marL="0" indent="0">
              <a:buNone/>
            </a:pPr>
            <a:endParaRPr lang="en-US" sz="2000" dirty="0" smtClean="0"/>
          </a:p>
          <a:p>
            <a:r>
              <a:rPr lang="en-US" sz="2000" b="1" dirty="0" smtClean="0"/>
              <a:t>Nutrient Intake</a:t>
            </a:r>
          </a:p>
          <a:p>
            <a:pPr marL="0" indent="0">
              <a:buNone/>
            </a:pPr>
            <a:r>
              <a:rPr lang="en-US" sz="2000" dirty="0" smtClean="0"/>
              <a:t>All women capable of becoming pregnant should be counseled to choose foods that supply </a:t>
            </a:r>
            <a:r>
              <a:rPr lang="en-US" sz="2000" dirty="0" err="1" smtClean="0"/>
              <a:t>heme</a:t>
            </a:r>
            <a:r>
              <a:rPr lang="en-US" sz="2000" dirty="0" smtClean="0"/>
              <a:t> iron, which is more readily absorbed by the body, additional iron sources, and enhancers of iron absorption such as vitamin C-rich foods; and consume 400 micrograms (mcg) per day of synthetic folic acid (from fortified foods and/or supplements) in addition to food forms of folate from a varied diet.</a:t>
            </a:r>
            <a:endParaRPr lang="en-US" sz="2000"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 xmlns:p14="http://schemas.microsoft.com/office/powerpoint/2010/main" val="1336312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fontScale="92500" lnSpcReduction="20000"/>
          </a:bodyPr>
          <a:lstStyle/>
          <a:p>
            <a:pPr marL="0" indent="0">
              <a:buNone/>
            </a:pPr>
            <a:endParaRPr lang="en-US" sz="2200" dirty="0" smtClean="0"/>
          </a:p>
          <a:p>
            <a:r>
              <a:rPr lang="en-US" sz="2200" b="1" dirty="0"/>
              <a:t>Weight </a:t>
            </a:r>
            <a:r>
              <a:rPr lang="en-US" sz="2200" b="1" dirty="0" smtClean="0"/>
              <a:t>Status</a:t>
            </a:r>
          </a:p>
          <a:p>
            <a:pPr marL="0" indent="0">
              <a:buNone/>
            </a:pPr>
            <a:endParaRPr lang="en-US" sz="2200" dirty="0"/>
          </a:p>
          <a:p>
            <a:pPr marL="0" indent="0">
              <a:buNone/>
            </a:pPr>
            <a:r>
              <a:rPr lang="en-US" sz="2200" dirty="0"/>
              <a:t>Reaching a healthy weight before pregnancy reduces the risks of neural tube defects, preterm delivery, diabetes, cesarean section, and hypertensive and thromboembolic disease that are associated with obesity.</a:t>
            </a:r>
          </a:p>
          <a:p>
            <a:pPr marL="0" indent="0">
              <a:buNone/>
            </a:pPr>
            <a:endParaRPr lang="en-US" sz="2200" dirty="0" smtClean="0"/>
          </a:p>
          <a:p>
            <a:pPr marL="0" indent="0">
              <a:buNone/>
            </a:pPr>
            <a:endParaRPr lang="en-US" sz="2200" dirty="0"/>
          </a:p>
          <a:p>
            <a:r>
              <a:rPr lang="en-US" sz="2200" b="1" dirty="0"/>
              <a:t>Substance Use</a:t>
            </a:r>
          </a:p>
          <a:p>
            <a:pPr marL="0" indent="0">
              <a:buNone/>
            </a:pPr>
            <a:endParaRPr lang="en-US" sz="2200" dirty="0"/>
          </a:p>
          <a:p>
            <a:pPr marL="0" indent="0">
              <a:buNone/>
            </a:pPr>
            <a:r>
              <a:rPr lang="en-US" sz="2200" dirty="0"/>
              <a:t>Healthcare providers should identify smokers and offer them cessation advice,  all women should be advised of the risks to the embryo or fetus of alcohol exposure during pregnancy.</a:t>
            </a:r>
          </a:p>
          <a:p>
            <a:pPr marL="0" indent="0">
              <a:buNone/>
            </a:pPr>
            <a:r>
              <a:rPr lang="en-US" sz="2200" dirty="0" smtClean="0"/>
              <a:t>.</a:t>
            </a:r>
            <a:endParaRPr lang="en-US" sz="2200" dirty="0"/>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3324561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4236824639"/>
              </p:ext>
            </p:extLst>
          </p:nvPr>
        </p:nvGraphicFramePr>
        <p:xfrm>
          <a:off x="-396552" y="1628800"/>
          <a:ext cx="986509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screening</a:t>
            </a:r>
          </a:p>
        </p:txBody>
      </p:sp>
    </p:spTree>
    <p:extLst>
      <p:ext uri="{BB962C8B-B14F-4D97-AF65-F5344CB8AC3E}">
        <p14:creationId xmlns="" xmlns:p14="http://schemas.microsoft.com/office/powerpoint/2010/main" val="740383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b="1" dirty="0"/>
              <a:t>Premarital </a:t>
            </a:r>
            <a:r>
              <a:rPr lang="en-US" b="1" dirty="0" smtClean="0"/>
              <a:t>Screening:</a:t>
            </a:r>
          </a:p>
          <a:p>
            <a:pPr marL="0" indent="0">
              <a:buNone/>
            </a:pPr>
            <a:r>
              <a:rPr lang="en-US" dirty="0" smtClean="0"/>
              <a:t>It </a:t>
            </a:r>
            <a:r>
              <a:rPr lang="en-US" dirty="0"/>
              <a:t>is defined as conducting examination for soon-to-be married in order to identify if there is any injury with genetic blood diseases such as sickle-cell anemia (SCA) and Thalassemia, and some infectious diseases such as hepatitis B, C and HIV "Aids". </a:t>
            </a:r>
            <a:endParaRPr lang="en-US" dirty="0" smtClean="0"/>
          </a:p>
          <a:p>
            <a:endParaRPr lang="en-US" dirty="0" smtClean="0"/>
          </a:p>
          <a:p>
            <a:r>
              <a:rPr lang="en-US" b="1" dirty="0" smtClean="0"/>
              <a:t>Osteoporosis</a:t>
            </a:r>
            <a:r>
              <a:rPr lang="en-US" dirty="0" smtClean="0"/>
              <a:t>:</a:t>
            </a:r>
          </a:p>
          <a:p>
            <a:pPr marL="0" indent="0">
              <a:buNone/>
            </a:pPr>
            <a:r>
              <a:rPr lang="en-US" dirty="0"/>
              <a:t>Test used: DEXA scan</a:t>
            </a:r>
          </a:p>
          <a:p>
            <a:pPr marL="0" indent="0">
              <a:buNone/>
            </a:pPr>
            <a:r>
              <a:rPr lang="en-US" dirty="0" smtClean="0"/>
              <a:t>Criteria </a:t>
            </a:r>
            <a:r>
              <a:rPr lang="en-US" dirty="0"/>
              <a:t>of screening: (every 2 years)</a:t>
            </a:r>
          </a:p>
          <a:p>
            <a:pPr marL="0" indent="0">
              <a:buNone/>
            </a:pPr>
            <a:r>
              <a:rPr lang="en-US" dirty="0" smtClean="0"/>
              <a:t>- All </a:t>
            </a:r>
            <a:r>
              <a:rPr lang="en-US" dirty="0"/>
              <a:t>women above 65 year </a:t>
            </a:r>
            <a:r>
              <a:rPr lang="en-US" dirty="0" smtClean="0"/>
              <a:t>old</a:t>
            </a:r>
          </a:p>
          <a:p>
            <a:pPr marL="0" indent="0">
              <a:buNone/>
            </a:pPr>
            <a:r>
              <a:rPr lang="en-US" dirty="0" smtClean="0"/>
              <a:t>- Women </a:t>
            </a:r>
            <a:r>
              <a:rPr lang="en-US" dirty="0"/>
              <a:t>younger than 65 year old with one or more risk factor of osteoporosis </a:t>
            </a:r>
            <a:endParaRPr lang="en-US" dirty="0" smtClean="0"/>
          </a:p>
          <a:p>
            <a:pPr marL="0" indent="0">
              <a:buNone/>
            </a:pPr>
            <a:r>
              <a:rPr lang="en-US" dirty="0" smtClean="0"/>
              <a:t>- </a:t>
            </a:r>
            <a:r>
              <a:rPr lang="en-US" dirty="0"/>
              <a:t>Postmenopausal women with fracture</a:t>
            </a:r>
          </a:p>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 xmlns:p14="http://schemas.microsoft.com/office/powerpoint/2010/main" val="3181894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92896"/>
            <a:ext cx="9144000" cy="4365104"/>
          </a:xfrm>
        </p:spPr>
        <p:txBody>
          <a:bodyPr>
            <a:normAutofit fontScale="85000" lnSpcReduction="20000"/>
          </a:bodyPr>
          <a:lstStyle/>
          <a:p>
            <a:r>
              <a:rPr lang="en-US" b="1" dirty="0"/>
              <a:t>Breast </a:t>
            </a:r>
            <a:r>
              <a:rPr lang="en-US" b="1" dirty="0" smtClean="0"/>
              <a:t>Cancer:</a:t>
            </a:r>
          </a:p>
          <a:p>
            <a:pPr marL="0" indent="0">
              <a:buNone/>
            </a:pPr>
            <a:r>
              <a:rPr lang="en-US" dirty="0" smtClean="0"/>
              <a:t>-In </a:t>
            </a:r>
            <a:r>
              <a:rPr lang="en-US" dirty="0"/>
              <a:t>Saudi Arabia, a total of 6,922 female breast cancer cases were recorded in the Saudi Cancer Registry from 2001 to 2008. The highest overall percentages (38.6% and 31.2%) of female breast cancer </a:t>
            </a:r>
            <a:endParaRPr lang="en-US" dirty="0" smtClean="0"/>
          </a:p>
          <a:p>
            <a:pPr marL="0" indent="0">
              <a:buNone/>
            </a:pPr>
            <a:r>
              <a:rPr lang="en-US" dirty="0" smtClean="0"/>
              <a:t>-</a:t>
            </a:r>
            <a:r>
              <a:rPr lang="en-US" b="1" dirty="0" smtClean="0"/>
              <a:t>screening methods</a:t>
            </a:r>
            <a:endParaRPr lang="en-US" b="1" dirty="0"/>
          </a:p>
          <a:p>
            <a:pPr marL="0" indent="0">
              <a:buNone/>
            </a:pPr>
            <a:r>
              <a:rPr lang="en-US" b="1" dirty="0"/>
              <a:t>	Breast Self Exam (BSE) </a:t>
            </a:r>
            <a:r>
              <a:rPr lang="en-US" b="1" dirty="0" smtClean="0"/>
              <a:t>*</a:t>
            </a:r>
            <a:endParaRPr lang="en-US" b="1" dirty="0"/>
          </a:p>
          <a:p>
            <a:pPr marL="0" indent="0">
              <a:buNone/>
            </a:pPr>
            <a:r>
              <a:rPr lang="en-US" dirty="0"/>
              <a:t>as a family physician you have to fully educate your patients how to examine her breasts regularly every month, after period ideally, and emphasize about any breast changes she noticed , she must report it as early as possible to her family physician .</a:t>
            </a:r>
          </a:p>
          <a:p>
            <a:pPr>
              <a:buFontTx/>
              <a:buChar char="-"/>
            </a:pPr>
            <a:endParaRPr lang="en-US" dirty="0"/>
          </a:p>
          <a:p>
            <a:r>
              <a:rPr lang="en-US" dirty="0" smtClean="0"/>
              <a:t>Mammogram  </a:t>
            </a:r>
            <a:endParaRPr lang="en-US" dirty="0"/>
          </a:p>
          <a:p>
            <a:pPr marL="0" indent="0">
              <a:buNone/>
            </a:pPr>
            <a:r>
              <a:rPr lang="en-US" dirty="0" smtClean="0"/>
              <a:t>-can </a:t>
            </a:r>
            <a:r>
              <a:rPr lang="en-US" dirty="0"/>
              <a:t>help in identifying cysts, calcifications, and tumors within the breast.</a:t>
            </a:r>
          </a:p>
          <a:p>
            <a:pPr marL="0" indent="0">
              <a:buNone/>
            </a:pPr>
            <a:r>
              <a:rPr lang="en-US" dirty="0" smtClean="0"/>
              <a:t>-Mammograms </a:t>
            </a:r>
            <a:r>
              <a:rPr lang="en-US" dirty="0"/>
              <a:t>are the most efficient screening </a:t>
            </a:r>
            <a:endParaRPr lang="en-US" dirty="0" smtClean="0"/>
          </a:p>
          <a:p>
            <a:pPr marL="0" indent="0">
              <a:buNone/>
            </a:pPr>
            <a:r>
              <a:rPr lang="en-US" dirty="0" smtClean="0"/>
              <a:t>method </a:t>
            </a:r>
            <a:r>
              <a:rPr lang="en-US" dirty="0"/>
              <a:t>to detect early breast cancer, the earlier detecting the more curable is the tumor . </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525" y="188640"/>
            <a:ext cx="3419475" cy="270891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8754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2420888"/>
            <a:ext cx="7408333" cy="3450696"/>
          </a:xfrm>
        </p:spPr>
        <p:txBody>
          <a:bodyPr>
            <a:noAutofit/>
          </a:bodyPr>
          <a:lstStyle/>
          <a:p>
            <a:pPr marL="0" indent="0">
              <a:buNone/>
            </a:pPr>
            <a:r>
              <a:rPr lang="en-US" sz="1400" dirty="0" smtClean="0"/>
              <a:t>- </a:t>
            </a:r>
            <a:r>
              <a:rPr lang="en-US" sz="1600" dirty="0"/>
              <a:t>Cervical cancer is the third most common cancer in the world, with 2.3 million prevalent cases</a:t>
            </a:r>
          </a:p>
          <a:p>
            <a:pPr marL="0" indent="0">
              <a:buNone/>
            </a:pPr>
            <a:r>
              <a:rPr lang="en-US" sz="1600" dirty="0"/>
              <a:t>Annually, 288,000 women die of cervical cancer, and 80% of those deaths occur in developing countries . </a:t>
            </a:r>
          </a:p>
          <a:p>
            <a:pPr marL="0" indent="0">
              <a:buNone/>
            </a:pPr>
            <a:endParaRPr lang="en-US" sz="1400" dirty="0"/>
          </a:p>
          <a:p>
            <a:pPr>
              <a:buFontTx/>
              <a:buChar char="-"/>
            </a:pPr>
            <a:r>
              <a:rPr lang="en-US" sz="1600" dirty="0" smtClean="0"/>
              <a:t>The </a:t>
            </a:r>
            <a:r>
              <a:rPr lang="en-US" sz="1600" dirty="0"/>
              <a:t>incidence rate in Saudi Arabia is one of the lowest in the world at 1.9 cases per 100,000 women </a:t>
            </a:r>
            <a:endParaRPr lang="en-US" sz="1600" dirty="0" smtClean="0"/>
          </a:p>
          <a:p>
            <a:pPr>
              <a:buFontTx/>
              <a:buChar char="-"/>
            </a:pPr>
            <a:endParaRPr lang="en-US" sz="1600" dirty="0" smtClean="0"/>
          </a:p>
        </p:txBody>
      </p:sp>
      <p:sp>
        <p:nvSpPr>
          <p:cNvPr id="2" name="Title 1"/>
          <p:cNvSpPr>
            <a:spLocks noGrp="1"/>
          </p:cNvSpPr>
          <p:nvPr>
            <p:ph type="title"/>
          </p:nvPr>
        </p:nvSpPr>
        <p:spPr/>
        <p:txBody>
          <a:bodyPr>
            <a:normAutofit/>
          </a:bodyPr>
          <a:lstStyle/>
          <a:p>
            <a:r>
              <a:rPr lang="en-US" dirty="0"/>
              <a:t>Cervical </a:t>
            </a:r>
            <a:r>
              <a:rPr lang="en-US" dirty="0" smtClean="0"/>
              <a:t>Cancer</a:t>
            </a:r>
            <a:endParaRPr lang="en-US" dirty="0"/>
          </a:p>
        </p:txBody>
      </p:sp>
    </p:spTree>
    <p:extLst>
      <p:ext uri="{BB962C8B-B14F-4D97-AF65-F5344CB8AC3E}">
        <p14:creationId xmlns="" xmlns:p14="http://schemas.microsoft.com/office/powerpoint/2010/main" val="297849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most common cancer in females?</a:t>
            </a:r>
          </a:p>
          <a:p>
            <a:r>
              <a:rPr lang="en-US" dirty="0" smtClean="0"/>
              <a:t>Colon cancer</a:t>
            </a:r>
          </a:p>
          <a:p>
            <a:r>
              <a:rPr lang="en-US" dirty="0" smtClean="0"/>
              <a:t>Breast cancer</a:t>
            </a:r>
          </a:p>
          <a:p>
            <a:r>
              <a:rPr lang="en-US" dirty="0" smtClean="0"/>
              <a:t>Thyroid cancer</a:t>
            </a:r>
          </a:p>
          <a:p>
            <a:r>
              <a:rPr lang="en-US" dirty="0" smtClean="0"/>
              <a:t>Lung cancer</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043" y="2714608"/>
            <a:ext cx="7408333" cy="3450696"/>
          </a:xfrm>
        </p:spPr>
        <p:txBody>
          <a:bodyPr>
            <a:normAutofit/>
          </a:bodyPr>
          <a:lstStyle/>
          <a:p>
            <a:r>
              <a:rPr lang="en-US" b="1" dirty="0" smtClean="0"/>
              <a:t>Sexually </a:t>
            </a:r>
            <a:r>
              <a:rPr lang="en-US" b="1" dirty="0"/>
              <a:t>Transmitted Infections (STIs):</a:t>
            </a:r>
          </a:p>
          <a:p>
            <a:pPr>
              <a:buFontTx/>
              <a:buChar char="-"/>
            </a:pPr>
            <a:r>
              <a:rPr lang="en-US" dirty="0"/>
              <a:t>High risk group: Sexually active adults, those with multiple partners, those who have an STI or have had one within the past year</a:t>
            </a:r>
            <a:r>
              <a:rPr lang="en-US" dirty="0" smtClean="0"/>
              <a:t>.</a:t>
            </a:r>
          </a:p>
          <a:p>
            <a:pPr>
              <a:buFontTx/>
              <a:buChar char="-"/>
            </a:pPr>
            <a:r>
              <a:rPr lang="en-US" dirty="0"/>
              <a:t>Health care providers regularly and routinely should assess  STI risks, provide counseling to prevent acquisition of STIs, and provide indicated STI testing and treatment for all women of childbearing age.</a:t>
            </a:r>
          </a:p>
          <a:p>
            <a:endParaRPr lang="en-US" sz="2000" dirty="0"/>
          </a:p>
          <a:p>
            <a:pPr marL="0" indent="0">
              <a:buNone/>
            </a:pPr>
            <a:endParaRPr lang="en-US" dirty="0"/>
          </a:p>
          <a:p>
            <a:pPr>
              <a:buFontTx/>
              <a:buChar char="-"/>
            </a:pPr>
            <a:endParaRPr lang="en-US" dirty="0"/>
          </a:p>
          <a:p>
            <a:pPr>
              <a:buFontTx/>
              <a:buChar char="-"/>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1825344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Which one of the </a:t>
            </a:r>
            <a:r>
              <a:rPr lang="en-US" dirty="0"/>
              <a:t>following is  Criteria of screening </a:t>
            </a:r>
            <a:r>
              <a:rPr lang="en-US" dirty="0" smtClean="0"/>
              <a:t>Osteoporosis?</a:t>
            </a:r>
          </a:p>
          <a:p>
            <a:endParaRPr lang="en-US" dirty="0" smtClean="0"/>
          </a:p>
          <a:p>
            <a:pPr marL="0" indent="0">
              <a:buNone/>
            </a:pPr>
            <a:r>
              <a:rPr lang="en-US" dirty="0"/>
              <a:t>A-Women younger than 65 </a:t>
            </a:r>
            <a:r>
              <a:rPr lang="en-US" dirty="0" smtClean="0"/>
              <a:t>year old </a:t>
            </a:r>
            <a:r>
              <a:rPr lang="en-US" dirty="0"/>
              <a:t>with one or more risk factor of </a:t>
            </a:r>
            <a:r>
              <a:rPr lang="en-US" dirty="0" smtClean="0"/>
              <a:t>osteoporosis</a:t>
            </a:r>
            <a:r>
              <a:rPr lang="en-US" dirty="0" smtClean="0">
                <a:solidFill>
                  <a:srgbClr val="FF0000"/>
                </a:solidFill>
              </a:rPr>
              <a:t>*</a:t>
            </a:r>
          </a:p>
          <a:p>
            <a:pPr marL="0" indent="0">
              <a:buNone/>
            </a:pPr>
            <a:r>
              <a:rPr lang="en-US" dirty="0"/>
              <a:t>B-All women </a:t>
            </a:r>
            <a:r>
              <a:rPr lang="en-US" dirty="0" smtClean="0"/>
              <a:t>below </a:t>
            </a:r>
            <a:r>
              <a:rPr lang="en-US" dirty="0"/>
              <a:t>65 </a:t>
            </a:r>
            <a:r>
              <a:rPr lang="en-US" dirty="0" smtClean="0"/>
              <a:t>year old</a:t>
            </a:r>
          </a:p>
          <a:p>
            <a:pPr marL="0" indent="0">
              <a:buNone/>
            </a:pPr>
            <a:r>
              <a:rPr lang="en-US" dirty="0"/>
              <a:t>C-Postmenopausal women </a:t>
            </a:r>
            <a:r>
              <a:rPr lang="en-US" dirty="0" smtClean="0"/>
              <a:t>without </a:t>
            </a:r>
            <a:r>
              <a:rPr lang="en-US" dirty="0"/>
              <a:t>fracture</a:t>
            </a:r>
            <a:endParaRPr lang="en-US" dirty="0" smtClean="0"/>
          </a:p>
          <a:p>
            <a:pPr marL="0" indent="0">
              <a:buNone/>
            </a:pPr>
            <a:r>
              <a:rPr lang="en-US" dirty="0" smtClean="0"/>
              <a:t>D-</a:t>
            </a:r>
            <a:r>
              <a:rPr lang="en-US" dirty="0" err="1" smtClean="0"/>
              <a:t>Duxa</a:t>
            </a:r>
            <a:r>
              <a:rPr lang="en-US" dirty="0" smtClean="0"/>
              <a:t> scan above -1</a:t>
            </a:r>
          </a:p>
        </p:txBody>
      </p:sp>
    </p:spTree>
    <p:extLst>
      <p:ext uri="{BB962C8B-B14F-4D97-AF65-F5344CB8AC3E}">
        <p14:creationId xmlns="" xmlns:p14="http://schemas.microsoft.com/office/powerpoint/2010/main" val="590970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most common cancer in females?</a:t>
            </a:r>
          </a:p>
          <a:p>
            <a:r>
              <a:rPr lang="en-US" dirty="0" smtClean="0"/>
              <a:t>Colon cancer</a:t>
            </a:r>
          </a:p>
          <a:p>
            <a:r>
              <a:rPr lang="en-US" dirty="0" smtClean="0"/>
              <a:t>Breast cancer</a:t>
            </a:r>
            <a:r>
              <a:rPr lang="en-US" dirty="0" smtClean="0">
                <a:solidFill>
                  <a:srgbClr val="FF0000"/>
                </a:solidFill>
              </a:rPr>
              <a:t>*</a:t>
            </a:r>
          </a:p>
          <a:p>
            <a:r>
              <a:rPr lang="en-US" dirty="0" smtClean="0"/>
              <a:t>Thyroid cancer</a:t>
            </a:r>
          </a:p>
          <a:p>
            <a:r>
              <a:rPr lang="en-US" dirty="0" smtClean="0"/>
              <a:t>Lung cancer</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one of the following is women related issue ?</a:t>
            </a:r>
          </a:p>
          <a:p>
            <a:r>
              <a:rPr lang="en-US" dirty="0" smtClean="0"/>
              <a:t>Diabetes </a:t>
            </a:r>
          </a:p>
          <a:p>
            <a:r>
              <a:rPr lang="en-US" dirty="0" smtClean="0"/>
              <a:t>Osteoporosis </a:t>
            </a:r>
          </a:p>
          <a:p>
            <a:r>
              <a:rPr lang="en-US" dirty="0" err="1" smtClean="0"/>
              <a:t>Dysmenorrhea</a:t>
            </a:r>
            <a:r>
              <a:rPr lang="en-US" dirty="0" smtClean="0">
                <a:solidFill>
                  <a:srgbClr val="FF0000"/>
                </a:solidFill>
              </a:rPr>
              <a:t>* </a:t>
            </a:r>
          </a:p>
          <a:p>
            <a:r>
              <a:rPr lang="en-US" dirty="0" smtClean="0"/>
              <a:t> stroke </a:t>
            </a:r>
          </a:p>
          <a:p>
            <a:endParaRPr lang="en-US"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403648" y="404664"/>
            <a:ext cx="6096000" cy="864097"/>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18288" indent="0" algn="ctr">
              <a:buNone/>
            </a:pPr>
            <a:r>
              <a:rPr lang="en-US" sz="3200" dirty="0" err="1" smtClean="0">
                <a:solidFill>
                  <a:schemeClr val="accent2">
                    <a:lumMod val="40000"/>
                    <a:lumOff val="60000"/>
                  </a:schemeClr>
                </a:solidFill>
              </a:rPr>
              <a:t>Referencese</a:t>
            </a:r>
            <a:r>
              <a:rPr lang="en-US" sz="3200" dirty="0" smtClean="0">
                <a:solidFill>
                  <a:schemeClr val="accent2">
                    <a:lumMod val="40000"/>
                    <a:lumOff val="60000"/>
                  </a:schemeClr>
                </a:solidFill>
              </a:rPr>
              <a:t> </a:t>
            </a:r>
            <a:endParaRPr lang="en-GB" sz="3200" dirty="0" smtClean="0">
              <a:solidFill>
                <a:srgbClr val="92D050"/>
              </a:solidFill>
            </a:endParaRPr>
          </a:p>
        </p:txBody>
      </p:sp>
      <p:sp>
        <p:nvSpPr>
          <p:cNvPr id="10" name="Content Placeholder 1"/>
          <p:cNvSpPr>
            <a:spLocks noGrp="1"/>
          </p:cNvSpPr>
          <p:nvPr>
            <p:ph idx="1"/>
          </p:nvPr>
        </p:nvSpPr>
        <p:spPr>
          <a:xfrm>
            <a:off x="0" y="1412776"/>
            <a:ext cx="9289032" cy="5733256"/>
          </a:xfrm>
        </p:spPr>
        <p:txBody>
          <a:bodyPr>
            <a:normAutofit/>
          </a:bodyPr>
          <a:lstStyle/>
          <a:p>
            <a:pPr>
              <a:buFont typeface="Wingdings" pitchFamily="2" charset="2"/>
              <a:buChar char="Ø"/>
            </a:pPr>
            <a:r>
              <a:rPr lang="en-US" sz="2000" b="1" u="sng" dirty="0">
                <a:solidFill>
                  <a:srgbClr val="B482DA"/>
                </a:solidFill>
                <a:hlinkClick r:id="rId3"/>
              </a:rPr>
              <a:t>http://www.cdc.gov/cancer/breast</a:t>
            </a:r>
            <a:r>
              <a:rPr lang="en-US" sz="2000" b="1" u="sng" dirty="0" smtClean="0">
                <a:solidFill>
                  <a:srgbClr val="B482DA"/>
                </a:solidFill>
                <a:hlinkClick r:id="rId3"/>
              </a:rPr>
              <a:t>/</a:t>
            </a:r>
            <a:r>
              <a:rPr lang="en-US" sz="2000" b="1" u="sng" dirty="0" smtClean="0">
                <a:solidFill>
                  <a:srgbClr val="B482DA"/>
                </a:solidFill>
              </a:rPr>
              <a:t> </a:t>
            </a:r>
            <a:endParaRPr lang="en-US" sz="2000" b="1" u="sng" dirty="0">
              <a:solidFill>
                <a:srgbClr val="B482DA"/>
              </a:solidFill>
            </a:endParaRPr>
          </a:p>
          <a:p>
            <a:pPr>
              <a:buFont typeface="Wingdings" pitchFamily="2" charset="2"/>
              <a:buChar char="Ø"/>
            </a:pPr>
            <a:r>
              <a:rPr lang="en-US" sz="2000" b="1" u="sng" dirty="0">
                <a:solidFill>
                  <a:srgbClr val="B482DA"/>
                </a:solidFill>
                <a:hlinkClick r:id="rId4"/>
              </a:rPr>
              <a:t>http://</a:t>
            </a:r>
            <a:r>
              <a:rPr lang="en-US" sz="2000" b="1" u="sng" dirty="0" smtClean="0">
                <a:solidFill>
                  <a:srgbClr val="B482DA"/>
                </a:solidFill>
                <a:hlinkClick r:id="rId4"/>
              </a:rPr>
              <a:t>www.cdc.gov/cancer/cervical/index.htm</a:t>
            </a:r>
            <a:endParaRPr lang="en-US" sz="2000" b="1" u="sng" dirty="0" smtClean="0">
              <a:solidFill>
                <a:srgbClr val="B482DA"/>
              </a:solidFill>
            </a:endParaRPr>
          </a:p>
          <a:p>
            <a:pPr>
              <a:buFont typeface="Wingdings" pitchFamily="2" charset="2"/>
              <a:buChar char="Ø"/>
            </a:pPr>
            <a:r>
              <a:rPr lang="en-US" sz="2000" b="1" u="sng" dirty="0" smtClean="0">
                <a:solidFill>
                  <a:srgbClr val="B482DA"/>
                </a:solidFill>
                <a:hlinkClick r:id="rId5"/>
              </a:rPr>
              <a:t>http://www.cdc.gov/dhdsp/data_statistics/fact_sheets/fs_women_heart.htm</a:t>
            </a:r>
            <a:endParaRPr lang="ar-SA" sz="2000" b="1" u="sng" dirty="0" smtClean="0">
              <a:solidFill>
                <a:srgbClr val="B482DA"/>
              </a:solidFill>
              <a:hlinkClick r:id="rId5"/>
            </a:endParaRPr>
          </a:p>
          <a:p>
            <a:pPr>
              <a:buFont typeface="Wingdings" pitchFamily="2" charset="2"/>
              <a:buChar char="Ø"/>
            </a:pPr>
            <a:r>
              <a:rPr lang="en-US" sz="2000" b="1" u="sng" dirty="0" smtClean="0">
                <a:solidFill>
                  <a:srgbClr val="B482DA"/>
                </a:solidFill>
                <a:hlinkClick r:id="rId5"/>
              </a:rPr>
              <a:t>http</a:t>
            </a:r>
            <a:r>
              <a:rPr lang="en-US" sz="2000" b="1" u="sng" dirty="0">
                <a:solidFill>
                  <a:srgbClr val="B482DA"/>
                </a:solidFill>
                <a:hlinkClick r:id="rId5"/>
              </a:rPr>
              <a:t>://</a:t>
            </a:r>
            <a:r>
              <a:rPr lang="en-US" sz="2000" b="1" u="sng" dirty="0" smtClean="0">
                <a:solidFill>
                  <a:srgbClr val="B482DA"/>
                </a:solidFill>
                <a:hlinkClick r:id="rId5"/>
              </a:rPr>
              <a:t>www.mayoclinic.org/diseases-conditions/menstrual-cramps/basics/definition/con-20025447</a:t>
            </a:r>
            <a:endParaRPr lang="en-US" sz="2000" b="1" u="sng" dirty="0" smtClean="0">
              <a:solidFill>
                <a:srgbClr val="B482DA"/>
              </a:solidFill>
            </a:endParaRPr>
          </a:p>
          <a:p>
            <a:pPr>
              <a:buFont typeface="Wingdings" pitchFamily="2" charset="2"/>
              <a:buChar char="Ø"/>
            </a:pPr>
            <a:r>
              <a:rPr lang="en-US" sz="2000" b="1" u="sng" dirty="0">
                <a:solidFill>
                  <a:srgbClr val="B482DA"/>
                </a:solidFill>
                <a:hlinkClick r:id="rId6"/>
              </a:rPr>
              <a:t>http://</a:t>
            </a:r>
            <a:r>
              <a:rPr lang="en-US" sz="2000" b="1" u="sng" dirty="0" smtClean="0">
                <a:solidFill>
                  <a:srgbClr val="B482DA"/>
                </a:solidFill>
                <a:hlinkClick r:id="rId6"/>
              </a:rPr>
              <a:t>www.mayoclinic.org/diseases-conditions/amenorrhea/basics/definition/con-20031561</a:t>
            </a:r>
            <a:endParaRPr lang="en-US" sz="2000" b="1" u="sng" dirty="0">
              <a:solidFill>
                <a:srgbClr val="B482DA"/>
              </a:solidFill>
            </a:endParaRPr>
          </a:p>
          <a:p>
            <a:pPr>
              <a:buFont typeface="Wingdings" pitchFamily="2" charset="2"/>
              <a:buChar char="Ø"/>
            </a:pPr>
            <a:r>
              <a:rPr lang="en-US" sz="2000" b="1" u="sng" dirty="0" smtClean="0">
                <a:solidFill>
                  <a:srgbClr val="B482DA"/>
                </a:solidFill>
                <a:hlinkClick r:id="rId7"/>
              </a:rPr>
              <a:t>http</a:t>
            </a:r>
            <a:r>
              <a:rPr lang="en-US" sz="2000" b="1" u="sng" dirty="0">
                <a:solidFill>
                  <a:srgbClr val="B482DA"/>
                </a:solidFill>
                <a:hlinkClick r:id="rId7"/>
              </a:rPr>
              <a:t>://</a:t>
            </a:r>
            <a:r>
              <a:rPr lang="en-US" sz="2000" b="1" u="sng" dirty="0" smtClean="0">
                <a:solidFill>
                  <a:srgbClr val="B482DA"/>
                </a:solidFill>
                <a:hlinkClick r:id="rId7"/>
              </a:rPr>
              <a:t>www.webmd.com/cancer/cervical-cancer/cervical-cancer-exams-and-tests</a:t>
            </a:r>
            <a:endParaRPr lang="en-US" sz="2000" b="1" u="sng" dirty="0" smtClean="0">
              <a:solidFill>
                <a:srgbClr val="B482DA"/>
              </a:solidFill>
            </a:endParaRPr>
          </a:p>
          <a:p>
            <a:pPr>
              <a:buFont typeface="Wingdings" pitchFamily="2" charset="2"/>
              <a:buChar char="Ø"/>
            </a:pPr>
            <a:r>
              <a:rPr lang="en-US" sz="2000" b="1" dirty="0" smtClean="0">
                <a:solidFill>
                  <a:srgbClr val="B482DA"/>
                </a:solidFill>
                <a:hlinkClick r:id="rId8"/>
              </a:rPr>
              <a:t>https://www.stoptheclot.org/learn_more/womens_health_faq.htm</a:t>
            </a:r>
            <a:endParaRPr lang="en-US" sz="2000" b="1" u="sng" dirty="0" smtClean="0">
              <a:solidFill>
                <a:srgbClr val="B482DA"/>
              </a:solidFill>
            </a:endParaRPr>
          </a:p>
          <a:p>
            <a:pPr>
              <a:buFont typeface="Wingdings" pitchFamily="2" charset="2"/>
              <a:buChar char="Ø"/>
            </a:pPr>
            <a:r>
              <a:rPr lang="en-US" sz="2000" u="sng" dirty="0" smtClean="0">
                <a:solidFill>
                  <a:srgbClr val="B482DA"/>
                </a:solidFill>
                <a:hlinkClick r:id="rId9"/>
              </a:rPr>
              <a:t>www.</a:t>
            </a:r>
            <a:r>
              <a:rPr lang="en-US" sz="2000" b="1" u="sng" dirty="0" smtClean="0">
                <a:solidFill>
                  <a:srgbClr val="B482DA"/>
                </a:solidFill>
                <a:hlinkClick r:id="rId9"/>
              </a:rPr>
              <a:t>uptodate</a:t>
            </a:r>
            <a:r>
              <a:rPr lang="en-US" sz="2000" u="sng" dirty="0" smtClean="0">
                <a:solidFill>
                  <a:srgbClr val="B482DA"/>
                </a:solidFill>
                <a:hlinkClick r:id="rId9"/>
              </a:rPr>
              <a:t>.com</a:t>
            </a:r>
            <a:endParaRPr lang="en-US" sz="2000" u="sng" dirty="0" smtClean="0">
              <a:solidFill>
                <a:srgbClr val="B482DA"/>
              </a:solidFill>
            </a:endParaRPr>
          </a:p>
          <a:p>
            <a:pPr>
              <a:buFont typeface="Wingdings" pitchFamily="2" charset="2"/>
              <a:buChar char="Ø"/>
            </a:pPr>
            <a:r>
              <a:rPr lang="en-US" sz="2000" b="1" u="sng" dirty="0" smtClean="0">
                <a:solidFill>
                  <a:srgbClr val="B482DA"/>
                </a:solidFill>
                <a:hlinkClick r:id="rId10"/>
              </a:rPr>
              <a:t>https://medlineplus.gov/ency/article/007458.htm</a:t>
            </a:r>
            <a:endParaRPr lang="en-US" sz="2000" b="1" u="sng" dirty="0" smtClean="0">
              <a:solidFill>
                <a:srgbClr val="B482DA"/>
              </a:solidFill>
            </a:endParaRPr>
          </a:p>
        </p:txBody>
      </p:sp>
    </p:spTree>
    <p:extLst>
      <p:ext uri="{BB962C8B-B14F-4D97-AF65-F5344CB8AC3E}">
        <p14:creationId xmlns="" xmlns:p14="http://schemas.microsoft.com/office/powerpoint/2010/main" val="3209681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1680" y="1556792"/>
            <a:ext cx="6096000" cy="3657599"/>
          </a:xfrm>
        </p:spPr>
        <p:txBody>
          <a:bodyPr>
            <a:normAutofit lnSpcReduction="10000"/>
          </a:bodyPr>
          <a:lstStyle/>
          <a:p>
            <a:pPr marL="18288" indent="0" algn="ctr">
              <a:buNone/>
            </a:pPr>
            <a:r>
              <a:rPr lang="en-GB" sz="5500" dirty="0" smtClean="0">
                <a:solidFill>
                  <a:schemeClr val="tx1">
                    <a:lumMod val="65000"/>
                  </a:schemeClr>
                </a:solidFill>
              </a:rPr>
              <a:t>That’s it ! </a:t>
            </a:r>
          </a:p>
          <a:p>
            <a:pPr marL="18288" indent="0" algn="ctr">
              <a:buNone/>
            </a:pPr>
            <a:endParaRPr lang="en-GB" sz="5500" dirty="0" smtClean="0">
              <a:solidFill>
                <a:schemeClr val="tx1">
                  <a:lumMod val="65000"/>
                </a:schemeClr>
              </a:solidFill>
            </a:endParaRPr>
          </a:p>
          <a:p>
            <a:pPr marL="18288" indent="0" algn="ctr">
              <a:buNone/>
            </a:pPr>
            <a:r>
              <a:rPr lang="en-GB" sz="5500" dirty="0" smtClean="0">
                <a:solidFill>
                  <a:schemeClr val="tx1">
                    <a:lumMod val="65000"/>
                  </a:schemeClr>
                </a:solidFill>
              </a:rPr>
              <a:t>Thanks for your </a:t>
            </a:r>
            <a:r>
              <a:rPr lang="en-GB" sz="5500" dirty="0">
                <a:solidFill>
                  <a:schemeClr val="tx1">
                    <a:lumMod val="65000"/>
                  </a:schemeClr>
                </a:solidFill>
              </a:rPr>
              <a:t>Attention </a:t>
            </a:r>
          </a:p>
        </p:txBody>
      </p:sp>
      <p:sp>
        <p:nvSpPr>
          <p:cNvPr id="3" name="TextBox 2"/>
          <p:cNvSpPr txBox="1"/>
          <p:nvPr/>
        </p:nvSpPr>
        <p:spPr>
          <a:xfrm>
            <a:off x="251520" y="5085184"/>
            <a:ext cx="4032448" cy="1477328"/>
          </a:xfrm>
          <a:prstGeom prst="rect">
            <a:avLst/>
          </a:prstGeom>
          <a:noFill/>
        </p:spPr>
        <p:txBody>
          <a:bodyPr wrap="square" rtlCol="0">
            <a:spAutoFit/>
          </a:bodyPr>
          <a:lstStyle/>
          <a:p>
            <a:r>
              <a:rPr lang="en-US" b="1" dirty="0" smtClean="0"/>
              <a:t>Done by:</a:t>
            </a:r>
          </a:p>
          <a:p>
            <a:r>
              <a:rPr lang="en-US" b="1" dirty="0" err="1" smtClean="0"/>
              <a:t>Mishari</a:t>
            </a:r>
            <a:r>
              <a:rPr lang="en-US" b="1" dirty="0" smtClean="0"/>
              <a:t> </a:t>
            </a:r>
            <a:r>
              <a:rPr lang="en-US" b="1" dirty="0" err="1" smtClean="0"/>
              <a:t>Alshasha</a:t>
            </a:r>
            <a:endParaRPr lang="en-US" b="1" dirty="0" smtClean="0"/>
          </a:p>
          <a:p>
            <a:r>
              <a:rPr lang="en-US" b="1" dirty="0" err="1" smtClean="0"/>
              <a:t>Hamad</a:t>
            </a:r>
            <a:r>
              <a:rPr lang="en-US" b="1" dirty="0" smtClean="0"/>
              <a:t> </a:t>
            </a:r>
            <a:r>
              <a:rPr lang="en-US" b="1" dirty="0" err="1" smtClean="0"/>
              <a:t>Aldossari</a:t>
            </a:r>
            <a:endParaRPr lang="en-US" b="1" dirty="0" smtClean="0"/>
          </a:p>
          <a:p>
            <a:r>
              <a:rPr lang="en-US" b="1" dirty="0" err="1" smtClean="0"/>
              <a:t>Abdulrhaman</a:t>
            </a:r>
            <a:r>
              <a:rPr lang="en-US" b="1" dirty="0" smtClean="0"/>
              <a:t> </a:t>
            </a:r>
            <a:r>
              <a:rPr lang="en-US" b="1" dirty="0" err="1" smtClean="0"/>
              <a:t>Alharbi</a:t>
            </a:r>
            <a:endParaRPr lang="en-US" b="1" dirty="0" smtClean="0"/>
          </a:p>
          <a:p>
            <a:r>
              <a:rPr lang="en-US" b="1" dirty="0" smtClean="0"/>
              <a:t>Abdullah </a:t>
            </a:r>
            <a:r>
              <a:rPr lang="en-US" b="1" dirty="0" err="1" smtClean="0"/>
              <a:t>Alobaisi</a:t>
            </a:r>
            <a:endParaRPr lang="en-US" b="1" dirty="0"/>
          </a:p>
        </p:txBody>
      </p:sp>
    </p:spTree>
    <p:extLst>
      <p:ext uri="{BB962C8B-B14F-4D97-AF65-F5344CB8AC3E}">
        <p14:creationId xmlns="" xmlns:p14="http://schemas.microsoft.com/office/powerpoint/2010/main" val="321620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Which one of the following is women related issue ?</a:t>
            </a:r>
          </a:p>
          <a:p>
            <a:r>
              <a:rPr lang="en-US" dirty="0" smtClean="0"/>
              <a:t>Diabetes </a:t>
            </a:r>
          </a:p>
          <a:p>
            <a:r>
              <a:rPr lang="en-US" dirty="0" smtClean="0"/>
              <a:t>Osteoporosis </a:t>
            </a:r>
          </a:p>
          <a:p>
            <a:r>
              <a:rPr lang="en-US" dirty="0" err="1" smtClean="0"/>
              <a:t>Dysmenorrhea</a:t>
            </a:r>
            <a:r>
              <a:rPr lang="en-US" dirty="0" smtClean="0"/>
              <a:t> </a:t>
            </a:r>
          </a:p>
          <a:p>
            <a:r>
              <a:rPr lang="en-US" dirty="0" smtClean="0"/>
              <a:t> stroke </a:t>
            </a:r>
          </a:p>
          <a:p>
            <a:endParaRPr lang="en-US"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420888"/>
            <a:ext cx="7560840" cy="3960440"/>
          </a:xfrm>
        </p:spPr>
        <p:txBody>
          <a:bodyPr>
            <a:normAutofit fontScale="25000" lnSpcReduction="20000"/>
          </a:bodyPr>
          <a:lstStyle/>
          <a:p>
            <a:pPr>
              <a:buNone/>
            </a:pPr>
            <a:r>
              <a:rPr lang="en-US" sz="7200" dirty="0" smtClean="0"/>
              <a:t/>
            </a:r>
            <a:br>
              <a:rPr lang="en-US" sz="7200" dirty="0" smtClean="0"/>
            </a:br>
            <a:endParaRPr lang="en-US" sz="7200" dirty="0" smtClean="0">
              <a:solidFill>
                <a:schemeClr val="accent2">
                  <a:lumMod val="40000"/>
                  <a:lumOff val="60000"/>
                </a:schemeClr>
              </a:solidFill>
            </a:endParaRPr>
          </a:p>
          <a:p>
            <a:pPr algn="l">
              <a:buNone/>
            </a:pPr>
            <a:r>
              <a:rPr lang="en-US" sz="8000" dirty="0" smtClean="0">
                <a:solidFill>
                  <a:schemeClr val="tx1"/>
                </a:solidFill>
              </a:rPr>
              <a:t>Women's health refers to the branch of medicine that focuses on screening , diagnosis and management of diseases and conditions that affect a woman's physical and emotional well-being.</a:t>
            </a:r>
          </a:p>
          <a:p>
            <a:pPr algn="l">
              <a:buNone/>
            </a:pPr>
            <a:endParaRPr lang="en-US" sz="8000" dirty="0" smtClean="0">
              <a:solidFill>
                <a:schemeClr val="tx1"/>
              </a:solidFill>
            </a:endParaRPr>
          </a:p>
          <a:p>
            <a:pPr>
              <a:buNone/>
            </a:pPr>
            <a:r>
              <a:rPr lang="en-US" sz="7200" b="1" dirty="0">
                <a:solidFill>
                  <a:schemeClr val="accent2">
                    <a:lumMod val="40000"/>
                    <a:lumOff val="60000"/>
                  </a:schemeClr>
                </a:solidFill>
              </a:rPr>
              <a:t>It is important to </a:t>
            </a:r>
            <a:r>
              <a:rPr lang="en-US" sz="7200" b="1" dirty="0" smtClean="0">
                <a:solidFill>
                  <a:schemeClr val="accent2">
                    <a:lumMod val="40000"/>
                    <a:lumOff val="60000"/>
                  </a:schemeClr>
                </a:solidFill>
              </a:rPr>
              <a:t>:</a:t>
            </a:r>
            <a:endParaRPr lang="en-US" sz="7200" b="1" dirty="0">
              <a:solidFill>
                <a:schemeClr val="accent2">
                  <a:lumMod val="40000"/>
                  <a:lumOff val="60000"/>
                </a:schemeClr>
              </a:solidFill>
            </a:endParaRPr>
          </a:p>
          <a:p>
            <a:r>
              <a:rPr lang="en-US" sz="8000" dirty="0" smtClean="0">
                <a:solidFill>
                  <a:schemeClr val="tx1"/>
                </a:solidFill>
              </a:rPr>
              <a:t>Preservation </a:t>
            </a:r>
            <a:r>
              <a:rPr lang="en-US" sz="8000" dirty="0">
                <a:solidFill>
                  <a:schemeClr val="tx1"/>
                </a:solidFill>
              </a:rPr>
              <a:t>of wellness</a:t>
            </a:r>
          </a:p>
          <a:p>
            <a:r>
              <a:rPr lang="en-US" sz="8000" dirty="0">
                <a:solidFill>
                  <a:schemeClr val="tx1"/>
                </a:solidFill>
              </a:rPr>
              <a:t>Prevention of illness </a:t>
            </a:r>
            <a:r>
              <a:rPr lang="en-US" sz="14400" dirty="0">
                <a:solidFill>
                  <a:schemeClr val="tx1"/>
                </a:solidFill>
              </a:rPr>
              <a:t> </a:t>
            </a:r>
          </a:p>
          <a:p>
            <a:pPr>
              <a:buNone/>
            </a:pPr>
            <a:r>
              <a:rPr lang="en-US" sz="4400" dirty="0">
                <a:solidFill>
                  <a:srgbClr val="92D050"/>
                </a:solidFill>
              </a:rPr>
              <a:t/>
            </a:r>
            <a:br>
              <a:rPr lang="en-US" sz="4400" dirty="0">
                <a:solidFill>
                  <a:srgbClr val="92D050"/>
                </a:solidFill>
              </a:rPr>
            </a:br>
            <a:r>
              <a:rPr lang="en-US" sz="4000" dirty="0">
                <a:solidFill>
                  <a:srgbClr val="92D050"/>
                </a:solidFill>
              </a:rPr>
              <a:t> </a:t>
            </a:r>
          </a:p>
          <a:p>
            <a:pPr algn="l">
              <a:buNone/>
            </a:pPr>
            <a:endParaRPr lang="en-US" sz="2800" dirty="0" smtClean="0">
              <a:solidFill>
                <a:schemeClr val="tx1"/>
              </a:solidFill>
            </a:endParaRPr>
          </a:p>
          <a:p>
            <a:pPr algn="l">
              <a:buNone/>
            </a:pPr>
            <a:r>
              <a:rPr lang="en-US" sz="2800" dirty="0" smtClean="0">
                <a:solidFill>
                  <a:schemeClr val="tx1"/>
                </a:solidFill>
              </a:rPr>
              <a:t/>
            </a:r>
            <a:br>
              <a:rPr lang="en-US" sz="2800" dirty="0" smtClean="0">
                <a:solidFill>
                  <a:schemeClr val="tx1"/>
                </a:solidFill>
              </a:rPr>
            </a:br>
            <a:r>
              <a:rPr lang="en-US" sz="2600" dirty="0" smtClean="0">
                <a:solidFill>
                  <a:srgbClr val="92D050"/>
                </a:solidFill>
              </a:rPr>
              <a:t> </a:t>
            </a:r>
          </a:p>
          <a:p>
            <a:pPr>
              <a:buNone/>
            </a:pPr>
            <a:r>
              <a:rPr lang="en-US" sz="3600" dirty="0" smtClean="0"/>
              <a:t/>
            </a:r>
            <a:br>
              <a:rPr lang="en-US" sz="3600" dirty="0" smtClean="0"/>
            </a:br>
            <a:endParaRPr lang="en-US" sz="3600" dirty="0"/>
          </a:p>
        </p:txBody>
      </p:sp>
      <p:sp>
        <p:nvSpPr>
          <p:cNvPr id="3" name="TextBox 2"/>
          <p:cNvSpPr txBox="1"/>
          <p:nvPr/>
        </p:nvSpPr>
        <p:spPr>
          <a:xfrm>
            <a:off x="3059832" y="692696"/>
            <a:ext cx="3456384" cy="769441"/>
          </a:xfrm>
          <a:prstGeom prst="rect">
            <a:avLst/>
          </a:prstGeom>
          <a:noFill/>
        </p:spPr>
        <p:txBody>
          <a:bodyPr wrap="square" rtlCol="0">
            <a:spAutoFit/>
          </a:bodyPr>
          <a:lstStyle/>
          <a:p>
            <a:r>
              <a:rPr lang="en-US" sz="4400" dirty="0">
                <a:solidFill>
                  <a:srgbClr val="FFFFFF"/>
                </a:solidFill>
                <a:latin typeface="+mj-lt"/>
                <a:ea typeface="+mj-ea"/>
                <a:cs typeface="+mj-cs"/>
              </a:rPr>
              <a:t>Definition</a:t>
            </a:r>
            <a:r>
              <a:rPr lang="en-US" sz="3200" dirty="0">
                <a:solidFill>
                  <a:schemeClr val="accent2">
                    <a:lumMod val="40000"/>
                    <a:lumOff val="60000"/>
                  </a:schemeClr>
                </a:solidFill>
                <a:latin typeface="+mj-lt"/>
                <a:ea typeface="+mj-ea"/>
                <a:cs typeface="+mj-cs"/>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224" y="2492896"/>
            <a:ext cx="8256240" cy="4032448"/>
          </a:xfrm>
        </p:spPr>
        <p:txBody>
          <a:bodyPr>
            <a:normAutofit fontScale="92500"/>
          </a:bodyPr>
          <a:lstStyle/>
          <a:p>
            <a:r>
              <a:rPr lang="en-US" dirty="0">
                <a:solidFill>
                  <a:schemeClr val="tx1"/>
                </a:solidFill>
                <a:effectLst/>
              </a:rPr>
              <a:t>Maternal health refers to the health of women during pregnancy, childbirth and the postpartum period. While motherhood is often a positive and fulfilling experience, for too many women it is associated with suffering, ill-health and even death</a:t>
            </a:r>
            <a:r>
              <a:rPr lang="en-US" dirty="0" smtClean="0">
                <a:solidFill>
                  <a:schemeClr val="tx1"/>
                </a:solidFill>
                <a:effectLst/>
              </a:rPr>
              <a:t>.</a:t>
            </a:r>
          </a:p>
          <a:p>
            <a:r>
              <a:rPr lang="en-US" sz="1900" b="1" dirty="0">
                <a:solidFill>
                  <a:schemeClr val="accent2">
                    <a:lumMod val="40000"/>
                    <a:lumOff val="60000"/>
                  </a:schemeClr>
                </a:solidFill>
              </a:rPr>
              <a:t>the major direct causes of maternal morbidity and mortality :</a:t>
            </a:r>
          </a:p>
          <a:p>
            <a:pPr marL="475488" indent="-457200">
              <a:buFont typeface="+mj-lt"/>
              <a:buAutoNum type="arabicPeriod"/>
            </a:pPr>
            <a:r>
              <a:rPr lang="en-US" dirty="0" smtClean="0">
                <a:solidFill>
                  <a:schemeClr val="tx1"/>
                </a:solidFill>
                <a:effectLst/>
              </a:rPr>
              <a:t>hemorrhage</a:t>
            </a:r>
          </a:p>
          <a:p>
            <a:pPr marL="475488" indent="-457200">
              <a:buFont typeface="+mj-lt"/>
              <a:buAutoNum type="arabicPeriod"/>
            </a:pPr>
            <a:r>
              <a:rPr lang="en-US" dirty="0" smtClean="0">
                <a:solidFill>
                  <a:schemeClr val="tx1"/>
                </a:solidFill>
                <a:effectLst/>
              </a:rPr>
              <a:t>infection</a:t>
            </a:r>
          </a:p>
          <a:p>
            <a:pPr marL="475488" indent="-457200">
              <a:buFont typeface="+mj-lt"/>
              <a:buAutoNum type="arabicPeriod"/>
            </a:pPr>
            <a:r>
              <a:rPr lang="en-US" dirty="0" smtClean="0">
                <a:solidFill>
                  <a:schemeClr val="tx1"/>
                </a:solidFill>
                <a:effectLst/>
              </a:rPr>
              <a:t>high </a:t>
            </a:r>
            <a:r>
              <a:rPr lang="en-US" dirty="0">
                <a:solidFill>
                  <a:schemeClr val="tx1"/>
                </a:solidFill>
                <a:effectLst/>
              </a:rPr>
              <a:t>blood </a:t>
            </a:r>
            <a:r>
              <a:rPr lang="en-US" dirty="0" smtClean="0">
                <a:solidFill>
                  <a:schemeClr val="tx1"/>
                </a:solidFill>
                <a:effectLst/>
              </a:rPr>
              <a:t>pressure </a:t>
            </a:r>
          </a:p>
          <a:p>
            <a:pPr marL="475488" indent="-457200">
              <a:buFont typeface="+mj-lt"/>
              <a:buAutoNum type="arabicPeriod"/>
            </a:pPr>
            <a:r>
              <a:rPr lang="en-US" dirty="0" smtClean="0">
                <a:solidFill>
                  <a:schemeClr val="tx1"/>
                </a:solidFill>
                <a:effectLst/>
              </a:rPr>
              <a:t>unsafe abortion</a:t>
            </a:r>
          </a:p>
          <a:p>
            <a:pPr marL="475488" indent="-457200">
              <a:buFont typeface="+mj-lt"/>
              <a:buAutoNum type="arabicPeriod"/>
            </a:pPr>
            <a:r>
              <a:rPr lang="en-US" dirty="0" smtClean="0">
                <a:solidFill>
                  <a:schemeClr val="tx1"/>
                </a:solidFill>
                <a:effectLst/>
              </a:rPr>
              <a:t>obstructed labor</a:t>
            </a:r>
          </a:p>
          <a:p>
            <a:pPr marL="18288" indent="0">
              <a:buNone/>
            </a:pPr>
            <a:endParaRPr lang="en-US" dirty="0"/>
          </a:p>
        </p:txBody>
      </p:sp>
      <p:sp>
        <p:nvSpPr>
          <p:cNvPr id="3" name="Title 2"/>
          <p:cNvSpPr>
            <a:spLocks noGrp="1"/>
          </p:cNvSpPr>
          <p:nvPr>
            <p:ph type="title"/>
          </p:nvPr>
        </p:nvSpPr>
        <p:spPr>
          <a:xfrm>
            <a:off x="777240" y="620688"/>
            <a:ext cx="7543800" cy="914400"/>
          </a:xfrm>
        </p:spPr>
        <p:txBody>
          <a:bodyPr/>
          <a:lstStyle/>
          <a:p>
            <a:r>
              <a:rPr lang="en-US" dirty="0" smtClean="0"/>
              <a:t>Maternal health </a:t>
            </a:r>
            <a:endParaRPr lang="en-US" dirty="0"/>
          </a:p>
        </p:txBody>
      </p:sp>
    </p:spTree>
    <p:extLst>
      <p:ext uri="{BB962C8B-B14F-4D97-AF65-F5344CB8AC3E}">
        <p14:creationId xmlns="" xmlns:p14="http://schemas.microsoft.com/office/powerpoint/2010/main" val="306694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4232" y="2507705"/>
            <a:ext cx="6096000" cy="3657599"/>
          </a:xfrm>
        </p:spPr>
        <p:txBody>
          <a:bodyPr>
            <a:normAutofit fontScale="92500" lnSpcReduction="10000"/>
          </a:bodyPr>
          <a:lstStyle/>
          <a:p>
            <a:r>
              <a:rPr lang="en-US" dirty="0">
                <a:effectLst/>
              </a:rPr>
              <a:t>The women's health services team includes doctors and health care providers from a variety of different specialties. The team may include</a:t>
            </a:r>
            <a:r>
              <a:rPr lang="en-US" dirty="0" smtClean="0">
                <a:effectLst/>
              </a:rPr>
              <a:t>:</a:t>
            </a:r>
          </a:p>
          <a:p>
            <a:r>
              <a:rPr lang="en-US" dirty="0" smtClean="0">
                <a:effectLst/>
              </a:rPr>
              <a:t>Obstetrician/gynecologist</a:t>
            </a:r>
          </a:p>
          <a:p>
            <a:r>
              <a:rPr lang="en-US" dirty="0">
                <a:effectLst/>
              </a:rPr>
              <a:t>General surgeons specializing in breast care</a:t>
            </a:r>
          </a:p>
          <a:p>
            <a:r>
              <a:rPr lang="en-US" dirty="0" err="1" smtClean="0">
                <a:effectLst/>
              </a:rPr>
              <a:t>Perinatologist</a:t>
            </a:r>
            <a:endParaRPr lang="en-US" dirty="0" smtClean="0">
              <a:effectLst/>
            </a:endParaRPr>
          </a:p>
          <a:p>
            <a:r>
              <a:rPr lang="en-US" dirty="0" smtClean="0">
                <a:effectLst/>
              </a:rPr>
              <a:t>Radiologist</a:t>
            </a:r>
          </a:p>
          <a:p>
            <a:r>
              <a:rPr lang="en-US" dirty="0">
                <a:effectLst/>
              </a:rPr>
              <a:t>Primary care doctor</a:t>
            </a:r>
          </a:p>
          <a:p>
            <a:r>
              <a:rPr lang="en-US" dirty="0" smtClean="0">
                <a:effectLst/>
              </a:rPr>
              <a:t>Nurses</a:t>
            </a:r>
            <a:endParaRPr lang="en-US" dirty="0"/>
          </a:p>
        </p:txBody>
      </p:sp>
      <p:sp>
        <p:nvSpPr>
          <p:cNvPr id="3" name="Title 2"/>
          <p:cNvSpPr>
            <a:spLocks noGrp="1"/>
          </p:cNvSpPr>
          <p:nvPr>
            <p:ph type="title"/>
          </p:nvPr>
        </p:nvSpPr>
        <p:spPr>
          <a:xfrm>
            <a:off x="777240" y="620688"/>
            <a:ext cx="7543800" cy="914400"/>
          </a:xfrm>
        </p:spPr>
        <p:txBody>
          <a:bodyPr/>
          <a:lstStyle/>
          <a:p>
            <a:r>
              <a:rPr lang="en-US" dirty="0" smtClean="0"/>
              <a:t>Who provides woman health </a:t>
            </a:r>
            <a:endParaRPr lang="en-US" dirty="0"/>
          </a:p>
        </p:txBody>
      </p:sp>
    </p:spTree>
    <p:extLst>
      <p:ext uri="{BB962C8B-B14F-4D97-AF65-F5344CB8AC3E}">
        <p14:creationId xmlns="" xmlns:p14="http://schemas.microsoft.com/office/powerpoint/2010/main" val="387810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795737"/>
            <a:ext cx="7776864" cy="3657599"/>
          </a:xfrm>
        </p:spPr>
        <p:txBody>
          <a:bodyPr>
            <a:normAutofit/>
          </a:bodyPr>
          <a:lstStyle/>
          <a:p>
            <a:r>
              <a:rPr lang="en-US" dirty="0">
                <a:solidFill>
                  <a:schemeClr val="tx1"/>
                </a:solidFill>
                <a:effectLst/>
              </a:rPr>
              <a:t>A </a:t>
            </a:r>
            <a:r>
              <a:rPr lang="en-US" dirty="0" smtClean="0">
                <a:solidFill>
                  <a:schemeClr val="tx1"/>
                </a:solidFill>
                <a:effectLst/>
              </a:rPr>
              <a:t>woman’s reproductive system</a:t>
            </a:r>
            <a:r>
              <a:rPr lang="en-US" dirty="0">
                <a:solidFill>
                  <a:schemeClr val="tx1"/>
                </a:solidFill>
                <a:effectLst/>
              </a:rPr>
              <a:t> is a delicate and complex system in the body. It is important to take steps to protect it from </a:t>
            </a:r>
            <a:r>
              <a:rPr lang="en-US" dirty="0" smtClean="0">
                <a:solidFill>
                  <a:schemeClr val="tx1"/>
                </a:solidFill>
                <a:effectLst/>
              </a:rPr>
              <a:t>infections </a:t>
            </a:r>
            <a:r>
              <a:rPr lang="en-US" dirty="0">
                <a:solidFill>
                  <a:schemeClr val="tx1"/>
                </a:solidFill>
                <a:effectLst/>
              </a:rPr>
              <a:t>and injury, and prevent problems—including some long-term health problems</a:t>
            </a:r>
            <a:r>
              <a:rPr lang="en-US" dirty="0" smtClean="0">
                <a:solidFill>
                  <a:schemeClr val="tx1"/>
                </a:solidFill>
                <a:effectLst/>
              </a:rPr>
              <a:t>.</a:t>
            </a:r>
          </a:p>
          <a:p>
            <a:r>
              <a:rPr lang="en-US" dirty="0">
                <a:solidFill>
                  <a:schemeClr val="tx1"/>
                </a:solidFill>
                <a:effectLst/>
              </a:rPr>
              <a:t>The WHO assessed in 2008 that "Reproductive and sexual ill-health accounts for </a:t>
            </a:r>
            <a:r>
              <a:rPr lang="en-US" dirty="0">
                <a:solidFill>
                  <a:srgbClr val="FF0000"/>
                </a:solidFill>
                <a:effectLst/>
              </a:rPr>
              <a:t>20%</a:t>
            </a:r>
            <a:r>
              <a:rPr lang="en-US" dirty="0">
                <a:solidFill>
                  <a:schemeClr val="tx1"/>
                </a:solidFill>
                <a:effectLst/>
              </a:rPr>
              <a:t> of the global burden of ill-health for </a:t>
            </a:r>
            <a:r>
              <a:rPr lang="en-US" dirty="0" smtClean="0">
                <a:solidFill>
                  <a:schemeClr val="tx1"/>
                </a:solidFill>
                <a:effectLst/>
              </a:rPr>
              <a:t>women.</a:t>
            </a:r>
            <a:endParaRPr lang="en-US" dirty="0">
              <a:solidFill>
                <a:schemeClr val="tx1"/>
              </a:solidFill>
              <a:effectLst/>
            </a:endParaRPr>
          </a:p>
        </p:txBody>
      </p:sp>
      <p:sp>
        <p:nvSpPr>
          <p:cNvPr id="3" name="Title 2"/>
          <p:cNvSpPr>
            <a:spLocks noGrp="1"/>
          </p:cNvSpPr>
          <p:nvPr>
            <p:ph type="title"/>
          </p:nvPr>
        </p:nvSpPr>
        <p:spPr>
          <a:xfrm>
            <a:off x="755576" y="980728"/>
            <a:ext cx="7543800" cy="648072"/>
          </a:xfrm>
        </p:spPr>
        <p:txBody>
          <a:bodyPr>
            <a:normAutofit fontScale="90000"/>
          </a:bodyPr>
          <a:lstStyle/>
          <a:p>
            <a:r>
              <a:rPr lang="en-US" dirty="0">
                <a:effectLst/>
              </a:rPr>
              <a:t>Women’s Reproductive Health</a:t>
            </a:r>
            <a:br>
              <a:rPr lang="en-US" dirty="0">
                <a:effectLst/>
              </a:rPr>
            </a:br>
            <a:endParaRPr lang="en-US" dirty="0"/>
          </a:p>
        </p:txBody>
      </p:sp>
    </p:spTree>
    <p:extLst>
      <p:ext uri="{BB962C8B-B14F-4D97-AF65-F5344CB8AC3E}">
        <p14:creationId xmlns="" xmlns:p14="http://schemas.microsoft.com/office/powerpoint/2010/main" val="12750827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1683</TotalTime>
  <Words>2185</Words>
  <Application>Microsoft Office PowerPoint</Application>
  <PresentationFormat>On-screen Show (4:3)</PresentationFormat>
  <Paragraphs>330</Paragraphs>
  <Slides>45</Slides>
  <Notes>16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Women health </vt:lpstr>
      <vt:lpstr>Objectives</vt:lpstr>
      <vt:lpstr>Slide 3</vt:lpstr>
      <vt:lpstr>Slide 4</vt:lpstr>
      <vt:lpstr>Slide 5</vt:lpstr>
      <vt:lpstr>Slide 6</vt:lpstr>
      <vt:lpstr>Maternal health </vt:lpstr>
      <vt:lpstr>Who provides woman health </vt:lpstr>
      <vt:lpstr>Women’s Reproductive Health </vt:lpstr>
      <vt:lpstr>Contraception (birth control)</vt:lpstr>
      <vt:lpstr>Women at risk of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Health promotion</vt:lpstr>
      <vt:lpstr>Slide 31</vt:lpstr>
      <vt:lpstr>key elements of health promotion</vt:lpstr>
      <vt:lpstr>Health promotion for women</vt:lpstr>
      <vt:lpstr>Slide 34</vt:lpstr>
      <vt:lpstr>Slide 35</vt:lpstr>
      <vt:lpstr>screening</vt:lpstr>
      <vt:lpstr>Slide 37</vt:lpstr>
      <vt:lpstr>Slide 38</vt:lpstr>
      <vt:lpstr>Cervical Cancer</vt:lpstr>
      <vt:lpstr>Slide 40</vt:lpstr>
      <vt:lpstr>Slide 41</vt:lpstr>
      <vt:lpstr>Slide 42</vt:lpstr>
      <vt:lpstr>Slide 43</vt:lpstr>
      <vt:lpstr>Slide 44</vt:lpstr>
      <vt:lpstr>Slide 45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Abdulaziz-PC</dc:creator>
  <cp:lastModifiedBy>ASUS</cp:lastModifiedBy>
  <cp:revision>124</cp:revision>
  <dcterms:created xsi:type="dcterms:W3CDTF">2013-09-09T16:10:42Z</dcterms:created>
  <dcterms:modified xsi:type="dcterms:W3CDTF">2016-12-06T10:48:29Z</dcterms:modified>
</cp:coreProperties>
</file>