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48" r:id="rId1"/>
  </p:sldMasterIdLst>
  <p:notesMasterIdLst>
    <p:notesMasterId r:id="rId43"/>
  </p:notesMasterIdLst>
  <p:sldIdLst>
    <p:sldId id="275" r:id="rId2"/>
    <p:sldId id="276" r:id="rId3"/>
    <p:sldId id="273" r:id="rId4"/>
    <p:sldId id="308" r:id="rId5"/>
    <p:sldId id="309" r:id="rId6"/>
    <p:sldId id="283" r:id="rId7"/>
    <p:sldId id="284" r:id="rId8"/>
    <p:sldId id="285" r:id="rId9"/>
    <p:sldId id="286" r:id="rId10"/>
    <p:sldId id="287" r:id="rId11"/>
    <p:sldId id="288" r:id="rId12"/>
    <p:sldId id="305" r:id="rId13"/>
    <p:sldId id="302" r:id="rId14"/>
    <p:sldId id="291" r:id="rId15"/>
    <p:sldId id="303" r:id="rId16"/>
    <p:sldId id="293" r:id="rId17"/>
    <p:sldId id="294" r:id="rId18"/>
    <p:sldId id="295" r:id="rId19"/>
    <p:sldId id="304" r:id="rId20"/>
    <p:sldId id="297" r:id="rId21"/>
    <p:sldId id="298" r:id="rId22"/>
    <p:sldId id="299" r:id="rId23"/>
    <p:sldId id="300" r:id="rId24"/>
    <p:sldId id="301" r:id="rId25"/>
    <p:sldId id="289" r:id="rId26"/>
    <p:sldId id="310" r:id="rId27"/>
    <p:sldId id="312" r:id="rId28"/>
    <p:sldId id="313" r:id="rId29"/>
    <p:sldId id="314" r:id="rId30"/>
    <p:sldId id="319" r:id="rId31"/>
    <p:sldId id="321" r:id="rId32"/>
    <p:sldId id="322" r:id="rId33"/>
    <p:sldId id="323" r:id="rId34"/>
    <p:sldId id="325" r:id="rId35"/>
    <p:sldId id="329" r:id="rId36"/>
    <p:sldId id="330" r:id="rId37"/>
    <p:sldId id="331" r:id="rId38"/>
    <p:sldId id="332" r:id="rId39"/>
    <p:sldId id="333" r:id="rId40"/>
    <p:sldId id="259" r:id="rId41"/>
    <p:sldId id="328" r:id="rId4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603" autoAdjust="0"/>
    <p:restoredTop sz="98579" autoAdjust="0"/>
  </p:normalViewPr>
  <p:slideViewPr>
    <p:cSldViewPr snapToGrid="0" snapToObjects="1">
      <p:cViewPr varScale="1">
        <p:scale>
          <a:sx n="71" d="100"/>
          <a:sy n="71" d="100"/>
        </p:scale>
        <p:origin x="-103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2" y="15432"/>
    </p:cViewPr>
  </p:outlineViewPr>
  <p:notesTextViewPr>
    <p:cViewPr>
      <p:scale>
        <a:sx n="66" d="100"/>
        <a:sy n="66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776CA5-CDD0-421B-9466-2EE33ED1FFF1}" type="doc">
      <dgm:prSet loTypeId="urn:microsoft.com/office/officeart/2005/8/layout/vList5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en-US"/>
        </a:p>
      </dgm:t>
    </dgm:pt>
    <dgm:pt modelId="{273ABAA7-B762-4E51-B06A-F01B66F98DF9}">
      <dgm:prSet/>
      <dgm:spPr/>
      <dgm:t>
        <a:bodyPr/>
        <a:lstStyle/>
        <a:p>
          <a:pPr rtl="0"/>
          <a:r>
            <a:rPr lang="en-US" dirty="0" smtClean="0"/>
            <a:t>Maternal health refers to the health of women during pregnancy childbirth and the postpartum period.  </a:t>
          </a:r>
          <a:endParaRPr lang="en-US" dirty="0"/>
        </a:p>
      </dgm:t>
    </dgm:pt>
    <dgm:pt modelId="{6FA35382-22D2-488C-8DE3-5E5510229680}" type="parTrans" cxnId="{897C5B1C-557E-4F6A-9EDA-6A4E88BABDFC}">
      <dgm:prSet/>
      <dgm:spPr/>
      <dgm:t>
        <a:bodyPr/>
        <a:lstStyle/>
        <a:p>
          <a:endParaRPr lang="en-US"/>
        </a:p>
      </dgm:t>
    </dgm:pt>
    <dgm:pt modelId="{6D1D9E3F-9F32-4E86-975E-BE714A894014}" type="sibTrans" cxnId="{897C5B1C-557E-4F6A-9EDA-6A4E88BABDFC}">
      <dgm:prSet/>
      <dgm:spPr/>
      <dgm:t>
        <a:bodyPr/>
        <a:lstStyle/>
        <a:p>
          <a:endParaRPr lang="en-US"/>
        </a:p>
      </dgm:t>
    </dgm:pt>
    <dgm:pt modelId="{A3D8160B-7B08-470F-A2F1-149EB33AEB00}">
      <dgm:prSet/>
      <dgm:spPr/>
      <dgm:t>
        <a:bodyPr/>
        <a:lstStyle/>
        <a:p>
          <a:pPr rtl="0"/>
          <a:r>
            <a:rPr lang="en-US" dirty="0" smtClean="0"/>
            <a:t>for too many women it is associated with suffering, ill-health and even death</a:t>
          </a:r>
          <a:endParaRPr lang="en-US" dirty="0"/>
        </a:p>
      </dgm:t>
    </dgm:pt>
    <dgm:pt modelId="{6B6EF897-2CF5-433F-9359-83FD000AF1BF}" type="parTrans" cxnId="{F6C27861-B1CA-45CB-A8EE-120A41788A80}">
      <dgm:prSet/>
      <dgm:spPr/>
      <dgm:t>
        <a:bodyPr/>
        <a:lstStyle/>
        <a:p>
          <a:endParaRPr lang="en-US"/>
        </a:p>
      </dgm:t>
    </dgm:pt>
    <dgm:pt modelId="{EAB5A84B-164E-4D06-A870-4A031D7DF548}" type="sibTrans" cxnId="{F6C27861-B1CA-45CB-A8EE-120A41788A80}">
      <dgm:prSet/>
      <dgm:spPr/>
      <dgm:t>
        <a:bodyPr/>
        <a:lstStyle/>
        <a:p>
          <a:endParaRPr lang="en-US"/>
        </a:p>
      </dgm:t>
    </dgm:pt>
    <dgm:pt modelId="{9BAFECA3-2455-4149-A412-9C9C907FEC08}" type="pres">
      <dgm:prSet presAssocID="{A3776CA5-CDD0-421B-9466-2EE33ED1FF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6FE28B-2F12-439C-9848-9A395544FCBB}" type="pres">
      <dgm:prSet presAssocID="{273ABAA7-B762-4E51-B06A-F01B66F98DF9}" presName="linNode" presStyleCnt="0"/>
      <dgm:spPr/>
    </dgm:pt>
    <dgm:pt modelId="{F5DC531A-02D2-4CD7-AA05-B60A7112CE12}" type="pres">
      <dgm:prSet presAssocID="{273ABAA7-B762-4E51-B06A-F01B66F98DF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9B001-E11B-4F6A-BCCA-9C99CCAED5F7}" type="pres">
      <dgm:prSet presAssocID="{6D1D9E3F-9F32-4E86-975E-BE714A894014}" presName="sp" presStyleCnt="0"/>
      <dgm:spPr/>
    </dgm:pt>
    <dgm:pt modelId="{9CE85184-05D2-4D02-A1DD-D922AE5F0147}" type="pres">
      <dgm:prSet presAssocID="{A3D8160B-7B08-470F-A2F1-149EB33AEB00}" presName="linNode" presStyleCnt="0"/>
      <dgm:spPr/>
    </dgm:pt>
    <dgm:pt modelId="{F07DDF91-4E8D-43FB-96DB-A06506DB9258}" type="pres">
      <dgm:prSet presAssocID="{A3D8160B-7B08-470F-A2F1-149EB33AEB0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C2F931-011D-4F9F-A6BA-DC1EEDC02FAD}" type="presOf" srcId="{273ABAA7-B762-4E51-B06A-F01B66F98DF9}" destId="{F5DC531A-02D2-4CD7-AA05-B60A7112CE12}" srcOrd="0" destOrd="0" presId="urn:microsoft.com/office/officeart/2005/8/layout/vList5"/>
    <dgm:cxn modelId="{897C5B1C-557E-4F6A-9EDA-6A4E88BABDFC}" srcId="{A3776CA5-CDD0-421B-9466-2EE33ED1FFF1}" destId="{273ABAA7-B762-4E51-B06A-F01B66F98DF9}" srcOrd="0" destOrd="0" parTransId="{6FA35382-22D2-488C-8DE3-5E5510229680}" sibTransId="{6D1D9E3F-9F32-4E86-975E-BE714A894014}"/>
    <dgm:cxn modelId="{B13BFC6D-05E3-4D25-9E8E-EE1DDA268C04}" type="presOf" srcId="{A3D8160B-7B08-470F-A2F1-149EB33AEB00}" destId="{F07DDF91-4E8D-43FB-96DB-A06506DB9258}" srcOrd="0" destOrd="0" presId="urn:microsoft.com/office/officeart/2005/8/layout/vList5"/>
    <dgm:cxn modelId="{F6C27861-B1CA-45CB-A8EE-120A41788A80}" srcId="{A3776CA5-CDD0-421B-9466-2EE33ED1FFF1}" destId="{A3D8160B-7B08-470F-A2F1-149EB33AEB00}" srcOrd="1" destOrd="0" parTransId="{6B6EF897-2CF5-433F-9359-83FD000AF1BF}" sibTransId="{EAB5A84B-164E-4D06-A870-4A031D7DF548}"/>
    <dgm:cxn modelId="{A68080FF-03C3-4BB5-BDF4-98B30E666C2F}" type="presOf" srcId="{A3776CA5-CDD0-421B-9466-2EE33ED1FFF1}" destId="{9BAFECA3-2455-4149-A412-9C9C907FEC08}" srcOrd="0" destOrd="0" presId="urn:microsoft.com/office/officeart/2005/8/layout/vList5"/>
    <dgm:cxn modelId="{DE4834A6-4971-4782-8C23-716B3C87EB1A}" type="presParOf" srcId="{9BAFECA3-2455-4149-A412-9C9C907FEC08}" destId="{B46FE28B-2F12-439C-9848-9A395544FCBB}" srcOrd="0" destOrd="0" presId="urn:microsoft.com/office/officeart/2005/8/layout/vList5"/>
    <dgm:cxn modelId="{D756CF1D-A3A8-4F05-9805-65728A565CFC}" type="presParOf" srcId="{B46FE28B-2F12-439C-9848-9A395544FCBB}" destId="{F5DC531A-02D2-4CD7-AA05-B60A7112CE12}" srcOrd="0" destOrd="0" presId="urn:microsoft.com/office/officeart/2005/8/layout/vList5"/>
    <dgm:cxn modelId="{FCE34327-D091-4736-A964-470A2636DEF1}" type="presParOf" srcId="{9BAFECA3-2455-4149-A412-9C9C907FEC08}" destId="{D129B001-E11B-4F6A-BCCA-9C99CCAED5F7}" srcOrd="1" destOrd="0" presId="urn:microsoft.com/office/officeart/2005/8/layout/vList5"/>
    <dgm:cxn modelId="{74A264A7-092E-4447-B397-46F439E812F0}" type="presParOf" srcId="{9BAFECA3-2455-4149-A412-9C9C907FEC08}" destId="{9CE85184-05D2-4D02-A1DD-D922AE5F0147}" srcOrd="2" destOrd="0" presId="urn:microsoft.com/office/officeart/2005/8/layout/vList5"/>
    <dgm:cxn modelId="{136B7AD3-BEEF-4BE4-80A0-2C2266D14FF2}" type="presParOf" srcId="{9CE85184-05D2-4D02-A1DD-D922AE5F0147}" destId="{F07DDF91-4E8D-43FB-96DB-A06506DB925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C51016-F022-4741-830E-F11C1E5B6B84}" type="doc">
      <dgm:prSet loTypeId="urn:microsoft.com/office/officeart/2005/8/layout/cycle6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9CE8AA37-593A-499E-823E-9C35666FDE23}">
      <dgm:prSet phldrT="[نص]" custT="1"/>
      <dgm:spPr/>
      <dgm:t>
        <a:bodyPr/>
        <a:lstStyle/>
        <a:p>
          <a:pPr rtl="1"/>
          <a:r>
            <a:rPr lang="en-US" sz="1600" dirty="0" smtClean="0"/>
            <a:t>830 women die from preventable causes related to pregnancy and childbirth</a:t>
          </a:r>
        </a:p>
        <a:p>
          <a:pPr rtl="1"/>
          <a:r>
            <a:rPr lang="en-US" sz="1600" dirty="0" smtClean="0"/>
            <a:t>Every day !!!</a:t>
          </a:r>
          <a:endParaRPr lang="ar-SA" sz="1600" dirty="0"/>
        </a:p>
      </dgm:t>
    </dgm:pt>
    <dgm:pt modelId="{4737AD16-CC5B-4400-AEF7-2D2B36EA7409}" type="parTrans" cxnId="{547071DA-9877-4BBE-B9E7-2598E912B66B}">
      <dgm:prSet/>
      <dgm:spPr/>
      <dgm:t>
        <a:bodyPr/>
        <a:lstStyle/>
        <a:p>
          <a:pPr rtl="1"/>
          <a:endParaRPr lang="ar-SA"/>
        </a:p>
      </dgm:t>
    </dgm:pt>
    <dgm:pt modelId="{4A9F20CE-FF5C-42FD-A193-389DCD6798DA}" type="sibTrans" cxnId="{547071DA-9877-4BBE-B9E7-2598E912B66B}">
      <dgm:prSet/>
      <dgm:spPr/>
      <dgm:t>
        <a:bodyPr/>
        <a:lstStyle/>
        <a:p>
          <a:pPr rtl="1"/>
          <a:endParaRPr lang="ar-SA"/>
        </a:p>
      </dgm:t>
    </dgm:pt>
    <dgm:pt modelId="{49823788-E250-45D7-ACCC-6F4D59B69DCF}">
      <dgm:prSet phldrT="[نص]"/>
      <dgm:spPr/>
      <dgm:t>
        <a:bodyPr/>
        <a:lstStyle/>
        <a:p>
          <a:pPr rtl="1"/>
          <a:r>
            <a:rPr lang="en-US" dirty="0" smtClean="0"/>
            <a:t>Maternal mortality is higher in women living in rural areas and among poorer communities.</a:t>
          </a:r>
          <a:endParaRPr lang="ar-SA" dirty="0"/>
        </a:p>
      </dgm:t>
    </dgm:pt>
    <dgm:pt modelId="{B984D3C7-F99A-49AB-B9DB-55728BFC0870}" type="parTrans" cxnId="{A40D7480-D452-491D-B45A-639FCA859A75}">
      <dgm:prSet/>
      <dgm:spPr/>
      <dgm:t>
        <a:bodyPr/>
        <a:lstStyle/>
        <a:p>
          <a:pPr rtl="1"/>
          <a:endParaRPr lang="ar-SA"/>
        </a:p>
      </dgm:t>
    </dgm:pt>
    <dgm:pt modelId="{9EBAE3E0-EA84-45B9-82F2-722E1ACD7B41}" type="sibTrans" cxnId="{A40D7480-D452-491D-B45A-639FCA859A75}">
      <dgm:prSet/>
      <dgm:spPr/>
      <dgm:t>
        <a:bodyPr/>
        <a:lstStyle/>
        <a:p>
          <a:pPr rtl="1"/>
          <a:endParaRPr lang="ar-SA"/>
        </a:p>
      </dgm:t>
    </dgm:pt>
    <dgm:pt modelId="{EF040630-E449-4EA2-9629-1E05080B047A}">
      <dgm:prSet phldrT="[نص]"/>
      <dgm:spPr/>
      <dgm:t>
        <a:bodyPr/>
        <a:lstStyle/>
        <a:p>
          <a:pPr rtl="1"/>
          <a:r>
            <a:rPr lang="en-US" dirty="0" smtClean="0"/>
            <a:t>Young adolescents face a higher risk of complications and death as a result of pregnancy than other women.</a:t>
          </a:r>
          <a:endParaRPr lang="ar-SA" dirty="0"/>
        </a:p>
      </dgm:t>
    </dgm:pt>
    <dgm:pt modelId="{9CCFC2A6-215C-4141-9EFA-0DF994CB9F2D}" type="parTrans" cxnId="{68D1D47D-075E-44A1-B0D5-B1F9B839DD3B}">
      <dgm:prSet/>
      <dgm:spPr/>
      <dgm:t>
        <a:bodyPr/>
        <a:lstStyle/>
        <a:p>
          <a:pPr rtl="1"/>
          <a:endParaRPr lang="ar-SA"/>
        </a:p>
      </dgm:t>
    </dgm:pt>
    <dgm:pt modelId="{637B3E59-ABE9-4523-ABFB-0606794992ED}" type="sibTrans" cxnId="{68D1D47D-075E-44A1-B0D5-B1F9B839DD3B}">
      <dgm:prSet/>
      <dgm:spPr/>
      <dgm:t>
        <a:bodyPr/>
        <a:lstStyle/>
        <a:p>
          <a:pPr rtl="1"/>
          <a:endParaRPr lang="ar-SA"/>
        </a:p>
      </dgm:t>
    </dgm:pt>
    <dgm:pt modelId="{17518C6D-9981-4C4A-AE8F-2E78D4135867}">
      <dgm:prSet phldrT="[نص]"/>
      <dgm:spPr/>
      <dgm:t>
        <a:bodyPr/>
        <a:lstStyle/>
        <a:p>
          <a:pPr rtl="1"/>
          <a:r>
            <a:rPr lang="en-US" dirty="0" smtClean="0"/>
            <a:t>Skilled care before, during and after childbirth can save the lives of women and newborn babies.</a:t>
          </a:r>
          <a:endParaRPr lang="ar-SA" dirty="0"/>
        </a:p>
      </dgm:t>
    </dgm:pt>
    <dgm:pt modelId="{3F41C385-5CFE-40E4-B359-1E3C8D3AC512}" type="parTrans" cxnId="{1F604D08-AB38-42B0-8BA3-987F90EFA2A0}">
      <dgm:prSet/>
      <dgm:spPr/>
      <dgm:t>
        <a:bodyPr/>
        <a:lstStyle/>
        <a:p>
          <a:pPr rtl="1"/>
          <a:endParaRPr lang="ar-SA"/>
        </a:p>
      </dgm:t>
    </dgm:pt>
    <dgm:pt modelId="{A5BC9FBF-D334-4D70-BAC8-B7F7F8EC936D}" type="sibTrans" cxnId="{1F604D08-AB38-42B0-8BA3-987F90EFA2A0}">
      <dgm:prSet/>
      <dgm:spPr/>
      <dgm:t>
        <a:bodyPr/>
        <a:lstStyle/>
        <a:p>
          <a:pPr rtl="1"/>
          <a:endParaRPr lang="ar-SA"/>
        </a:p>
      </dgm:t>
    </dgm:pt>
    <dgm:pt modelId="{C270A17D-B37F-49E6-B7B4-67112B6CE3AB}">
      <dgm:prSet phldrT="[نص]"/>
      <dgm:spPr/>
      <dgm:t>
        <a:bodyPr/>
        <a:lstStyle/>
        <a:p>
          <a:pPr rtl="1"/>
          <a:r>
            <a:rPr lang="en-US" dirty="0" smtClean="0"/>
            <a:t>99% of all maternal deaths occur in developing countries.</a:t>
          </a:r>
          <a:endParaRPr lang="ar-SA" dirty="0"/>
        </a:p>
      </dgm:t>
    </dgm:pt>
    <dgm:pt modelId="{E5D9D07E-376D-4012-A702-DE574CA00ADF}" type="parTrans" cxnId="{745C54A8-5B5D-4131-BB38-415CE2BEF67C}">
      <dgm:prSet/>
      <dgm:spPr/>
      <dgm:t>
        <a:bodyPr/>
        <a:lstStyle/>
        <a:p>
          <a:pPr rtl="1"/>
          <a:endParaRPr lang="ar-SA"/>
        </a:p>
      </dgm:t>
    </dgm:pt>
    <dgm:pt modelId="{5DA9E08C-8ADE-4BEA-A4B3-D38D79DF5816}" type="sibTrans" cxnId="{745C54A8-5B5D-4131-BB38-415CE2BEF67C}">
      <dgm:prSet/>
      <dgm:spPr/>
      <dgm:t>
        <a:bodyPr/>
        <a:lstStyle/>
        <a:p>
          <a:pPr rtl="1"/>
          <a:endParaRPr lang="ar-SA"/>
        </a:p>
      </dgm:t>
    </dgm:pt>
    <dgm:pt modelId="{4F7AEAF5-DECA-4DC0-A00A-04FACCC65095}" type="pres">
      <dgm:prSet presAssocID="{1AC51016-F022-4741-830E-F11C1E5B6B8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A908765-B9AF-4AC1-97A5-BA915847B70C}" type="pres">
      <dgm:prSet presAssocID="{9CE8AA37-593A-499E-823E-9C35666FDE23}" presName="node" presStyleLbl="node1" presStyleIdx="0" presStyleCnt="5" custScaleX="15819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6FEB84-DA88-4F2A-90C8-D4C3CC621E6C}" type="pres">
      <dgm:prSet presAssocID="{9CE8AA37-593A-499E-823E-9C35666FDE23}" presName="spNode" presStyleCnt="0"/>
      <dgm:spPr/>
      <dgm:t>
        <a:bodyPr/>
        <a:lstStyle/>
        <a:p>
          <a:pPr rtl="1"/>
          <a:endParaRPr lang="ar-SA"/>
        </a:p>
      </dgm:t>
    </dgm:pt>
    <dgm:pt modelId="{EC70E955-FCC2-4BB7-A036-A68E04456A54}" type="pres">
      <dgm:prSet presAssocID="{4A9F20CE-FF5C-42FD-A193-389DCD6798DA}" presName="sibTrans" presStyleLbl="sibTrans1D1" presStyleIdx="0" presStyleCnt="5"/>
      <dgm:spPr/>
      <dgm:t>
        <a:bodyPr/>
        <a:lstStyle/>
        <a:p>
          <a:pPr rtl="1"/>
          <a:endParaRPr lang="ar-SA"/>
        </a:p>
      </dgm:t>
    </dgm:pt>
    <dgm:pt modelId="{E7D10EEE-6DF9-4715-873B-094C092286DA}" type="pres">
      <dgm:prSet presAssocID="{49823788-E250-45D7-ACCC-6F4D59B69DC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D800777-2F41-4043-948D-E6C415D5F178}" type="pres">
      <dgm:prSet presAssocID="{49823788-E250-45D7-ACCC-6F4D59B69DCF}" presName="spNode" presStyleCnt="0"/>
      <dgm:spPr/>
      <dgm:t>
        <a:bodyPr/>
        <a:lstStyle/>
        <a:p>
          <a:pPr rtl="1"/>
          <a:endParaRPr lang="ar-SA"/>
        </a:p>
      </dgm:t>
    </dgm:pt>
    <dgm:pt modelId="{8C2C4554-CD16-46BB-8020-0E1F508CF753}" type="pres">
      <dgm:prSet presAssocID="{9EBAE3E0-EA84-45B9-82F2-722E1ACD7B41}" presName="sibTrans" presStyleLbl="sibTrans1D1" presStyleIdx="1" presStyleCnt="5"/>
      <dgm:spPr/>
      <dgm:t>
        <a:bodyPr/>
        <a:lstStyle/>
        <a:p>
          <a:pPr rtl="1"/>
          <a:endParaRPr lang="ar-SA"/>
        </a:p>
      </dgm:t>
    </dgm:pt>
    <dgm:pt modelId="{35AA0025-ECF2-4DAC-8E65-0B487EA9B11D}" type="pres">
      <dgm:prSet presAssocID="{EF040630-E449-4EA2-9629-1E05080B047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52111F-B9C3-457B-82F2-CA5F3163013D}" type="pres">
      <dgm:prSet presAssocID="{EF040630-E449-4EA2-9629-1E05080B047A}" presName="spNode" presStyleCnt="0"/>
      <dgm:spPr/>
      <dgm:t>
        <a:bodyPr/>
        <a:lstStyle/>
        <a:p>
          <a:pPr rtl="1"/>
          <a:endParaRPr lang="ar-SA"/>
        </a:p>
      </dgm:t>
    </dgm:pt>
    <dgm:pt modelId="{6AB6D48D-1B91-433B-A4CF-29F82766DEE9}" type="pres">
      <dgm:prSet presAssocID="{637B3E59-ABE9-4523-ABFB-0606794992ED}" presName="sibTrans" presStyleLbl="sibTrans1D1" presStyleIdx="2" presStyleCnt="5"/>
      <dgm:spPr/>
      <dgm:t>
        <a:bodyPr/>
        <a:lstStyle/>
        <a:p>
          <a:pPr rtl="1"/>
          <a:endParaRPr lang="ar-SA"/>
        </a:p>
      </dgm:t>
    </dgm:pt>
    <dgm:pt modelId="{5FA9696C-E099-47DA-B401-C40D321F4F57}" type="pres">
      <dgm:prSet presAssocID="{17518C6D-9981-4C4A-AE8F-2E78D41358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490902-1634-4FE5-8122-7EE4714687A3}" type="pres">
      <dgm:prSet presAssocID="{17518C6D-9981-4C4A-AE8F-2E78D4135867}" presName="spNode" presStyleCnt="0"/>
      <dgm:spPr/>
      <dgm:t>
        <a:bodyPr/>
        <a:lstStyle/>
        <a:p>
          <a:pPr rtl="1"/>
          <a:endParaRPr lang="ar-SA"/>
        </a:p>
      </dgm:t>
    </dgm:pt>
    <dgm:pt modelId="{D0C3C8C5-D751-443C-A143-E57E6275E040}" type="pres">
      <dgm:prSet presAssocID="{A5BC9FBF-D334-4D70-BAC8-B7F7F8EC936D}" presName="sibTrans" presStyleLbl="sibTrans1D1" presStyleIdx="3" presStyleCnt="5"/>
      <dgm:spPr/>
      <dgm:t>
        <a:bodyPr/>
        <a:lstStyle/>
        <a:p>
          <a:pPr rtl="1"/>
          <a:endParaRPr lang="ar-SA"/>
        </a:p>
      </dgm:t>
    </dgm:pt>
    <dgm:pt modelId="{D31D8A09-676B-423B-B470-CE937D3F46CA}" type="pres">
      <dgm:prSet presAssocID="{C270A17D-B37F-49E6-B7B4-67112B6CE3A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7D6421B-453A-4075-A6B7-FEBC736A44A8}" type="pres">
      <dgm:prSet presAssocID="{C270A17D-B37F-49E6-B7B4-67112B6CE3AB}" presName="spNode" presStyleCnt="0"/>
      <dgm:spPr/>
      <dgm:t>
        <a:bodyPr/>
        <a:lstStyle/>
        <a:p>
          <a:pPr rtl="1"/>
          <a:endParaRPr lang="ar-SA"/>
        </a:p>
      </dgm:t>
    </dgm:pt>
    <dgm:pt modelId="{56BA9EC1-2CD5-4E8A-A2A3-241CF9E52ECC}" type="pres">
      <dgm:prSet presAssocID="{5DA9E08C-8ADE-4BEA-A4B3-D38D79DF5816}" presName="sibTrans" presStyleLbl="sibTrans1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68D1D47D-075E-44A1-B0D5-B1F9B839DD3B}" srcId="{1AC51016-F022-4741-830E-F11C1E5B6B84}" destId="{EF040630-E449-4EA2-9629-1E05080B047A}" srcOrd="2" destOrd="0" parTransId="{9CCFC2A6-215C-4141-9EFA-0DF994CB9F2D}" sibTransId="{637B3E59-ABE9-4523-ABFB-0606794992ED}"/>
    <dgm:cxn modelId="{A40D7480-D452-491D-B45A-639FCA859A75}" srcId="{1AC51016-F022-4741-830E-F11C1E5B6B84}" destId="{49823788-E250-45D7-ACCC-6F4D59B69DCF}" srcOrd="1" destOrd="0" parTransId="{B984D3C7-F99A-49AB-B9DB-55728BFC0870}" sibTransId="{9EBAE3E0-EA84-45B9-82F2-722E1ACD7B41}"/>
    <dgm:cxn modelId="{CAD9FCBC-59A9-4D95-B8D9-6482E7089AC4}" type="presOf" srcId="{A5BC9FBF-D334-4D70-BAC8-B7F7F8EC936D}" destId="{D0C3C8C5-D751-443C-A143-E57E6275E040}" srcOrd="0" destOrd="0" presId="urn:microsoft.com/office/officeart/2005/8/layout/cycle6"/>
    <dgm:cxn modelId="{E2F6DA4B-C6B5-4AD9-BA7C-0FA377FB9416}" type="presOf" srcId="{5DA9E08C-8ADE-4BEA-A4B3-D38D79DF5816}" destId="{56BA9EC1-2CD5-4E8A-A2A3-241CF9E52ECC}" srcOrd="0" destOrd="0" presId="urn:microsoft.com/office/officeart/2005/8/layout/cycle6"/>
    <dgm:cxn modelId="{1F604D08-AB38-42B0-8BA3-987F90EFA2A0}" srcId="{1AC51016-F022-4741-830E-F11C1E5B6B84}" destId="{17518C6D-9981-4C4A-AE8F-2E78D4135867}" srcOrd="3" destOrd="0" parTransId="{3F41C385-5CFE-40E4-B359-1E3C8D3AC512}" sibTransId="{A5BC9FBF-D334-4D70-BAC8-B7F7F8EC936D}"/>
    <dgm:cxn modelId="{A164344A-63C7-49E9-AE1C-3EC8023B7E7F}" type="presOf" srcId="{4A9F20CE-FF5C-42FD-A193-389DCD6798DA}" destId="{EC70E955-FCC2-4BB7-A036-A68E04456A54}" srcOrd="0" destOrd="0" presId="urn:microsoft.com/office/officeart/2005/8/layout/cycle6"/>
    <dgm:cxn modelId="{745C54A8-5B5D-4131-BB38-415CE2BEF67C}" srcId="{1AC51016-F022-4741-830E-F11C1E5B6B84}" destId="{C270A17D-B37F-49E6-B7B4-67112B6CE3AB}" srcOrd="4" destOrd="0" parTransId="{E5D9D07E-376D-4012-A702-DE574CA00ADF}" sibTransId="{5DA9E08C-8ADE-4BEA-A4B3-D38D79DF5816}"/>
    <dgm:cxn modelId="{58475861-E7ED-4A31-A651-2386CE5EAD1F}" type="presOf" srcId="{EF040630-E449-4EA2-9629-1E05080B047A}" destId="{35AA0025-ECF2-4DAC-8E65-0B487EA9B11D}" srcOrd="0" destOrd="0" presId="urn:microsoft.com/office/officeart/2005/8/layout/cycle6"/>
    <dgm:cxn modelId="{860690E0-DA99-46D5-9051-F5D5DAD2264B}" type="presOf" srcId="{1AC51016-F022-4741-830E-F11C1E5B6B84}" destId="{4F7AEAF5-DECA-4DC0-A00A-04FACCC65095}" srcOrd="0" destOrd="0" presId="urn:microsoft.com/office/officeart/2005/8/layout/cycle6"/>
    <dgm:cxn modelId="{E55629B4-C0D8-48DD-8A10-B73838ADAF99}" type="presOf" srcId="{49823788-E250-45D7-ACCC-6F4D59B69DCF}" destId="{E7D10EEE-6DF9-4715-873B-094C092286DA}" srcOrd="0" destOrd="0" presId="urn:microsoft.com/office/officeart/2005/8/layout/cycle6"/>
    <dgm:cxn modelId="{547071DA-9877-4BBE-B9E7-2598E912B66B}" srcId="{1AC51016-F022-4741-830E-F11C1E5B6B84}" destId="{9CE8AA37-593A-499E-823E-9C35666FDE23}" srcOrd="0" destOrd="0" parTransId="{4737AD16-CC5B-4400-AEF7-2D2B36EA7409}" sibTransId="{4A9F20CE-FF5C-42FD-A193-389DCD6798DA}"/>
    <dgm:cxn modelId="{D5323D26-9145-4FFA-A89F-3A3E92DD5A22}" type="presOf" srcId="{C270A17D-B37F-49E6-B7B4-67112B6CE3AB}" destId="{D31D8A09-676B-423B-B470-CE937D3F46CA}" srcOrd="0" destOrd="0" presId="urn:microsoft.com/office/officeart/2005/8/layout/cycle6"/>
    <dgm:cxn modelId="{438E90D8-5202-4AA7-B456-CC3438E1F327}" type="presOf" srcId="{637B3E59-ABE9-4523-ABFB-0606794992ED}" destId="{6AB6D48D-1B91-433B-A4CF-29F82766DEE9}" srcOrd="0" destOrd="0" presId="urn:microsoft.com/office/officeart/2005/8/layout/cycle6"/>
    <dgm:cxn modelId="{BFF17D04-2A90-4637-AC73-60055A192303}" type="presOf" srcId="{9EBAE3E0-EA84-45B9-82F2-722E1ACD7B41}" destId="{8C2C4554-CD16-46BB-8020-0E1F508CF753}" srcOrd="0" destOrd="0" presId="urn:microsoft.com/office/officeart/2005/8/layout/cycle6"/>
    <dgm:cxn modelId="{1CC14F52-20D5-4980-AB81-5532277DE58C}" type="presOf" srcId="{9CE8AA37-593A-499E-823E-9C35666FDE23}" destId="{3A908765-B9AF-4AC1-97A5-BA915847B70C}" srcOrd="0" destOrd="0" presId="urn:microsoft.com/office/officeart/2005/8/layout/cycle6"/>
    <dgm:cxn modelId="{E576C0CC-C960-4153-ADFF-1E722428FDE8}" type="presOf" srcId="{17518C6D-9981-4C4A-AE8F-2E78D4135867}" destId="{5FA9696C-E099-47DA-B401-C40D321F4F57}" srcOrd="0" destOrd="0" presId="urn:microsoft.com/office/officeart/2005/8/layout/cycle6"/>
    <dgm:cxn modelId="{E4022D8A-46A0-4DBB-822F-C744AEBEF0F5}" type="presParOf" srcId="{4F7AEAF5-DECA-4DC0-A00A-04FACCC65095}" destId="{3A908765-B9AF-4AC1-97A5-BA915847B70C}" srcOrd="0" destOrd="0" presId="urn:microsoft.com/office/officeart/2005/8/layout/cycle6"/>
    <dgm:cxn modelId="{8FF9310B-5740-4B69-8628-982E1AFA692B}" type="presParOf" srcId="{4F7AEAF5-DECA-4DC0-A00A-04FACCC65095}" destId="{4C6FEB84-DA88-4F2A-90C8-D4C3CC621E6C}" srcOrd="1" destOrd="0" presId="urn:microsoft.com/office/officeart/2005/8/layout/cycle6"/>
    <dgm:cxn modelId="{FAC0BF20-88BB-4837-B616-85AC84E62F46}" type="presParOf" srcId="{4F7AEAF5-DECA-4DC0-A00A-04FACCC65095}" destId="{EC70E955-FCC2-4BB7-A036-A68E04456A54}" srcOrd="2" destOrd="0" presId="urn:microsoft.com/office/officeart/2005/8/layout/cycle6"/>
    <dgm:cxn modelId="{7280AE04-6192-41C1-9DE8-BDBD20DC505A}" type="presParOf" srcId="{4F7AEAF5-DECA-4DC0-A00A-04FACCC65095}" destId="{E7D10EEE-6DF9-4715-873B-094C092286DA}" srcOrd="3" destOrd="0" presId="urn:microsoft.com/office/officeart/2005/8/layout/cycle6"/>
    <dgm:cxn modelId="{9D483505-3A42-43B2-8292-B16659DD086B}" type="presParOf" srcId="{4F7AEAF5-DECA-4DC0-A00A-04FACCC65095}" destId="{3D800777-2F41-4043-948D-E6C415D5F178}" srcOrd="4" destOrd="0" presId="urn:microsoft.com/office/officeart/2005/8/layout/cycle6"/>
    <dgm:cxn modelId="{F1256BDF-404E-4C63-BA02-B5D5E7BB826E}" type="presParOf" srcId="{4F7AEAF5-DECA-4DC0-A00A-04FACCC65095}" destId="{8C2C4554-CD16-46BB-8020-0E1F508CF753}" srcOrd="5" destOrd="0" presId="urn:microsoft.com/office/officeart/2005/8/layout/cycle6"/>
    <dgm:cxn modelId="{D33D3F1E-5F6A-4E51-8DE9-A5E7DF69E367}" type="presParOf" srcId="{4F7AEAF5-DECA-4DC0-A00A-04FACCC65095}" destId="{35AA0025-ECF2-4DAC-8E65-0B487EA9B11D}" srcOrd="6" destOrd="0" presId="urn:microsoft.com/office/officeart/2005/8/layout/cycle6"/>
    <dgm:cxn modelId="{D36CF2C9-1AA0-4C81-9023-E9B3C31E9BCF}" type="presParOf" srcId="{4F7AEAF5-DECA-4DC0-A00A-04FACCC65095}" destId="{8252111F-B9C3-457B-82F2-CA5F3163013D}" srcOrd="7" destOrd="0" presId="urn:microsoft.com/office/officeart/2005/8/layout/cycle6"/>
    <dgm:cxn modelId="{F06A08D7-C86F-47FA-A8ED-554E5EDE0F02}" type="presParOf" srcId="{4F7AEAF5-DECA-4DC0-A00A-04FACCC65095}" destId="{6AB6D48D-1B91-433B-A4CF-29F82766DEE9}" srcOrd="8" destOrd="0" presId="urn:microsoft.com/office/officeart/2005/8/layout/cycle6"/>
    <dgm:cxn modelId="{A30E49D6-50C4-4F4F-82C8-0C799519B5A4}" type="presParOf" srcId="{4F7AEAF5-DECA-4DC0-A00A-04FACCC65095}" destId="{5FA9696C-E099-47DA-B401-C40D321F4F57}" srcOrd="9" destOrd="0" presId="urn:microsoft.com/office/officeart/2005/8/layout/cycle6"/>
    <dgm:cxn modelId="{1C722262-E0BC-4F9F-8A91-A6D90650B0B6}" type="presParOf" srcId="{4F7AEAF5-DECA-4DC0-A00A-04FACCC65095}" destId="{9E490902-1634-4FE5-8122-7EE4714687A3}" srcOrd="10" destOrd="0" presId="urn:microsoft.com/office/officeart/2005/8/layout/cycle6"/>
    <dgm:cxn modelId="{78FA994F-9DAB-4BCE-8AA0-76B207FD474D}" type="presParOf" srcId="{4F7AEAF5-DECA-4DC0-A00A-04FACCC65095}" destId="{D0C3C8C5-D751-443C-A143-E57E6275E040}" srcOrd="11" destOrd="0" presId="urn:microsoft.com/office/officeart/2005/8/layout/cycle6"/>
    <dgm:cxn modelId="{BF0DFBFB-3693-429F-9F84-2D534394A7DB}" type="presParOf" srcId="{4F7AEAF5-DECA-4DC0-A00A-04FACCC65095}" destId="{D31D8A09-676B-423B-B470-CE937D3F46CA}" srcOrd="12" destOrd="0" presId="urn:microsoft.com/office/officeart/2005/8/layout/cycle6"/>
    <dgm:cxn modelId="{D5287F4C-5CBF-41CA-ABBB-511603B5E2C1}" type="presParOf" srcId="{4F7AEAF5-DECA-4DC0-A00A-04FACCC65095}" destId="{57D6421B-453A-4075-A6B7-FEBC736A44A8}" srcOrd="13" destOrd="0" presId="urn:microsoft.com/office/officeart/2005/8/layout/cycle6"/>
    <dgm:cxn modelId="{6D08E86E-4D30-4242-BFE0-CD24B510D201}" type="presParOf" srcId="{4F7AEAF5-DECA-4DC0-A00A-04FACCC65095}" destId="{56BA9EC1-2CD5-4E8A-A2A3-241CF9E52EC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C77931-A37E-4398-ABA2-F818A6124F8A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464C7189-D676-48DD-BD3E-D69FC6100365}">
      <dgm:prSet/>
      <dgm:spPr/>
      <dgm:t>
        <a:bodyPr/>
        <a:lstStyle/>
        <a:p>
          <a:pPr rtl="0"/>
          <a:r>
            <a:rPr lang="en-US" smtClean="0"/>
            <a:t>Minimizing occupational risks.</a:t>
          </a:r>
          <a:endParaRPr lang="en-US"/>
        </a:p>
      </dgm:t>
    </dgm:pt>
    <dgm:pt modelId="{DD1B5300-8542-434E-AAFB-ADCEE3A63C61}" type="parTrans" cxnId="{A3CB53A7-39F1-4DA0-AD43-665301533341}">
      <dgm:prSet/>
      <dgm:spPr/>
      <dgm:t>
        <a:bodyPr/>
        <a:lstStyle/>
        <a:p>
          <a:endParaRPr lang="en-US"/>
        </a:p>
      </dgm:t>
    </dgm:pt>
    <dgm:pt modelId="{8F7F87E8-93A9-44BD-889B-6A237DF391DD}" type="sibTrans" cxnId="{A3CB53A7-39F1-4DA0-AD43-665301533341}">
      <dgm:prSet/>
      <dgm:spPr/>
      <dgm:t>
        <a:bodyPr/>
        <a:lstStyle/>
        <a:p>
          <a:endParaRPr lang="en-US"/>
        </a:p>
      </dgm:t>
    </dgm:pt>
    <dgm:pt modelId="{A1A7689A-BCA1-407A-8CBC-8B040F7BD867}">
      <dgm:prSet/>
      <dgm:spPr/>
      <dgm:t>
        <a:bodyPr/>
        <a:lstStyle/>
        <a:p>
          <a:pPr rtl="0"/>
          <a:r>
            <a:rPr lang="en-US" smtClean="0"/>
            <a:t>Prescribing folic acid</a:t>
          </a:r>
          <a:endParaRPr lang="en-US"/>
        </a:p>
      </dgm:t>
    </dgm:pt>
    <dgm:pt modelId="{6D8DBBD6-30A1-4242-8AAB-A88820277855}" type="parTrans" cxnId="{387A587B-F9C7-4D51-9E2E-8364A3BF6B7F}">
      <dgm:prSet/>
      <dgm:spPr/>
      <dgm:t>
        <a:bodyPr/>
        <a:lstStyle/>
        <a:p>
          <a:endParaRPr lang="en-US"/>
        </a:p>
      </dgm:t>
    </dgm:pt>
    <dgm:pt modelId="{E3F1E69F-E183-41CC-B309-4C7FDAA8B154}" type="sibTrans" cxnId="{387A587B-F9C7-4D51-9E2E-8364A3BF6B7F}">
      <dgm:prSet/>
      <dgm:spPr/>
      <dgm:t>
        <a:bodyPr/>
        <a:lstStyle/>
        <a:p>
          <a:endParaRPr lang="en-US"/>
        </a:p>
      </dgm:t>
    </dgm:pt>
    <dgm:pt modelId="{802AF0DF-E3D7-4BB3-85F2-BFB2A42E505B}">
      <dgm:prSet/>
      <dgm:spPr/>
      <dgm:t>
        <a:bodyPr/>
        <a:lstStyle/>
        <a:p>
          <a:pPr rtl="0"/>
          <a:r>
            <a:rPr lang="en-US" smtClean="0"/>
            <a:t>Control and treat underlying medical conditions </a:t>
          </a:r>
          <a:endParaRPr lang="en-US"/>
        </a:p>
      </dgm:t>
    </dgm:pt>
    <dgm:pt modelId="{B28F646D-5B89-4E01-95BF-DF8A3717B660}" type="parTrans" cxnId="{63F91F04-1BA8-46E9-A447-E0B719CCD24A}">
      <dgm:prSet/>
      <dgm:spPr/>
      <dgm:t>
        <a:bodyPr/>
        <a:lstStyle/>
        <a:p>
          <a:endParaRPr lang="en-US"/>
        </a:p>
      </dgm:t>
    </dgm:pt>
    <dgm:pt modelId="{FF0EA93B-6A84-4C7B-BB57-CBD474AAC47F}" type="sibTrans" cxnId="{63F91F04-1BA8-46E9-A447-E0B719CCD24A}">
      <dgm:prSet/>
      <dgm:spPr/>
      <dgm:t>
        <a:bodyPr/>
        <a:lstStyle/>
        <a:p>
          <a:endParaRPr lang="en-US"/>
        </a:p>
      </dgm:t>
    </dgm:pt>
    <dgm:pt modelId="{C269136D-7CBF-48CD-B41A-269BEECD6975}">
      <dgm:prSet/>
      <dgm:spPr/>
      <dgm:t>
        <a:bodyPr/>
        <a:lstStyle/>
        <a:p>
          <a:pPr rtl="0"/>
          <a:r>
            <a:rPr lang="en-US" smtClean="0"/>
            <a:t>Maximizing chronic illness care</a:t>
          </a:r>
          <a:endParaRPr lang="en-US"/>
        </a:p>
      </dgm:t>
    </dgm:pt>
    <dgm:pt modelId="{FDD81D7B-80DB-49C2-B6BB-C0553E553CB9}" type="parTrans" cxnId="{8ABCAC6D-F979-4BB4-BD0A-37875674906D}">
      <dgm:prSet/>
      <dgm:spPr/>
      <dgm:t>
        <a:bodyPr/>
        <a:lstStyle/>
        <a:p>
          <a:endParaRPr lang="en-US"/>
        </a:p>
      </dgm:t>
    </dgm:pt>
    <dgm:pt modelId="{BBBB4AA0-81A7-4A17-B7E6-02898FE2A98F}" type="sibTrans" cxnId="{8ABCAC6D-F979-4BB4-BD0A-37875674906D}">
      <dgm:prSet/>
      <dgm:spPr/>
      <dgm:t>
        <a:bodyPr/>
        <a:lstStyle/>
        <a:p>
          <a:endParaRPr lang="en-US"/>
        </a:p>
      </dgm:t>
    </dgm:pt>
    <dgm:pt modelId="{4915B040-D7A0-4226-8B8D-1BD6128EC7FA}">
      <dgm:prSet/>
      <dgm:spPr/>
      <dgm:t>
        <a:bodyPr/>
        <a:lstStyle/>
        <a:p>
          <a:pPr rtl="0"/>
          <a:r>
            <a:rPr lang="en-US" smtClean="0"/>
            <a:t>Improving health habits</a:t>
          </a:r>
          <a:endParaRPr lang="en-US"/>
        </a:p>
      </dgm:t>
    </dgm:pt>
    <dgm:pt modelId="{A3F02FA5-A74C-48C7-A6F7-7C8D62CB585B}" type="parTrans" cxnId="{297649A1-84E0-49DC-8F5B-EFEBA2DD3856}">
      <dgm:prSet/>
      <dgm:spPr/>
      <dgm:t>
        <a:bodyPr/>
        <a:lstStyle/>
        <a:p>
          <a:endParaRPr lang="en-US"/>
        </a:p>
      </dgm:t>
    </dgm:pt>
    <dgm:pt modelId="{4FB489EA-2AAA-4ABC-9509-688687A23A39}" type="sibTrans" cxnId="{297649A1-84E0-49DC-8F5B-EFEBA2DD3856}">
      <dgm:prSet/>
      <dgm:spPr/>
      <dgm:t>
        <a:bodyPr/>
        <a:lstStyle/>
        <a:p>
          <a:endParaRPr lang="en-US"/>
        </a:p>
      </dgm:t>
    </dgm:pt>
    <dgm:pt modelId="{CAAE8517-B057-4185-A7FD-9F5AC2D0C345}">
      <dgm:prSet/>
      <dgm:spPr/>
      <dgm:t>
        <a:bodyPr/>
        <a:lstStyle/>
        <a:p>
          <a:pPr rtl="0"/>
          <a:r>
            <a:rPr lang="en-US" smtClean="0"/>
            <a:t>Review current medications and assess safety</a:t>
          </a:r>
          <a:endParaRPr lang="en-US"/>
        </a:p>
      </dgm:t>
    </dgm:pt>
    <dgm:pt modelId="{F6596F57-7D90-4B02-B957-CDD87E6CC9EA}" type="parTrans" cxnId="{15B25EBF-4597-4E93-930C-4A7901411F5D}">
      <dgm:prSet/>
      <dgm:spPr/>
      <dgm:t>
        <a:bodyPr/>
        <a:lstStyle/>
        <a:p>
          <a:endParaRPr lang="en-US"/>
        </a:p>
      </dgm:t>
    </dgm:pt>
    <dgm:pt modelId="{E130C640-7964-4209-BE8B-E96B9B39BB6E}" type="sibTrans" cxnId="{15B25EBF-4597-4E93-930C-4A7901411F5D}">
      <dgm:prSet/>
      <dgm:spPr/>
      <dgm:t>
        <a:bodyPr/>
        <a:lstStyle/>
        <a:p>
          <a:endParaRPr lang="en-US"/>
        </a:p>
      </dgm:t>
    </dgm:pt>
    <dgm:pt modelId="{62DF3E38-9999-48B8-B7A5-BE8720ECB895}">
      <dgm:prSet/>
      <dgm:spPr/>
      <dgm:t>
        <a:bodyPr/>
        <a:lstStyle/>
        <a:p>
          <a:pPr rtl="0"/>
          <a:r>
            <a:rPr lang="en-US" smtClean="0"/>
            <a:t>Vaccinations </a:t>
          </a:r>
          <a:endParaRPr lang="en-US"/>
        </a:p>
      </dgm:t>
    </dgm:pt>
    <dgm:pt modelId="{1F0F97DD-E074-4956-9EA4-EEC322D9B48A}" type="parTrans" cxnId="{E82656A7-8803-4BC7-8B13-96BF44124430}">
      <dgm:prSet/>
      <dgm:spPr/>
      <dgm:t>
        <a:bodyPr/>
        <a:lstStyle/>
        <a:p>
          <a:endParaRPr lang="en-US"/>
        </a:p>
      </dgm:t>
    </dgm:pt>
    <dgm:pt modelId="{D4F6D5E6-9C70-4C60-A397-65BEA0BC90F8}" type="sibTrans" cxnId="{E82656A7-8803-4BC7-8B13-96BF44124430}">
      <dgm:prSet/>
      <dgm:spPr/>
      <dgm:t>
        <a:bodyPr/>
        <a:lstStyle/>
        <a:p>
          <a:endParaRPr lang="en-US"/>
        </a:p>
      </dgm:t>
    </dgm:pt>
    <dgm:pt modelId="{5CE11B8F-167E-4D20-8D08-073D523F2EA1}">
      <dgm:prSet/>
      <dgm:spPr/>
      <dgm:t>
        <a:bodyPr/>
        <a:lstStyle/>
        <a:p>
          <a:pPr rtl="0"/>
          <a:r>
            <a:rPr lang="en-US" smtClean="0"/>
            <a:t>Genetic screening</a:t>
          </a:r>
          <a:endParaRPr lang="en-US"/>
        </a:p>
      </dgm:t>
    </dgm:pt>
    <dgm:pt modelId="{1D86AE30-42D4-426A-8B52-B0B47B0798E6}" type="parTrans" cxnId="{35EC6796-9548-464C-BD50-E13A04030E5B}">
      <dgm:prSet/>
      <dgm:spPr/>
      <dgm:t>
        <a:bodyPr/>
        <a:lstStyle/>
        <a:p>
          <a:endParaRPr lang="en-US"/>
        </a:p>
      </dgm:t>
    </dgm:pt>
    <dgm:pt modelId="{5766E051-E167-4D68-80C2-BEAF73C1360D}" type="sibTrans" cxnId="{35EC6796-9548-464C-BD50-E13A04030E5B}">
      <dgm:prSet/>
      <dgm:spPr/>
      <dgm:t>
        <a:bodyPr/>
        <a:lstStyle/>
        <a:p>
          <a:endParaRPr lang="en-US"/>
        </a:p>
      </dgm:t>
    </dgm:pt>
    <dgm:pt modelId="{91D187E1-5124-4DFB-A5D1-57D244C21FB3}" type="pres">
      <dgm:prSet presAssocID="{90C77931-A37E-4398-ABA2-F818A6124F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9C79C3-785D-4068-B736-1E77B728A9EA}" type="pres">
      <dgm:prSet presAssocID="{464C7189-D676-48DD-BD3E-D69FC6100365}" presName="parentText" presStyleLbl="node1" presStyleIdx="0" presStyleCnt="8" custLinFactY="-95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17FA8-046A-43A1-A182-C751CD10B1CD}" type="pres">
      <dgm:prSet presAssocID="{8F7F87E8-93A9-44BD-889B-6A237DF391DD}" presName="spacer" presStyleCnt="0"/>
      <dgm:spPr/>
    </dgm:pt>
    <dgm:pt modelId="{F3B5DC6A-85D9-45CB-9652-A0A689B11122}" type="pres">
      <dgm:prSet presAssocID="{A1A7689A-BCA1-407A-8CBC-8B040F7BD867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E882A-6F7E-4DAC-94F5-8DDCE5132795}" type="pres">
      <dgm:prSet presAssocID="{E3F1E69F-E183-41CC-B309-4C7FDAA8B154}" presName="spacer" presStyleCnt="0"/>
      <dgm:spPr/>
    </dgm:pt>
    <dgm:pt modelId="{31490AF5-28CA-4784-B59E-E91BE1F336C9}" type="pres">
      <dgm:prSet presAssocID="{802AF0DF-E3D7-4BB3-85F2-BFB2A42E505B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829BF-3F9A-4418-89F8-7B92E5695861}" type="pres">
      <dgm:prSet presAssocID="{FF0EA93B-6A84-4C7B-BB57-CBD474AAC47F}" presName="spacer" presStyleCnt="0"/>
      <dgm:spPr/>
    </dgm:pt>
    <dgm:pt modelId="{AEEE2180-A700-4135-A3A1-72D31174219B}" type="pres">
      <dgm:prSet presAssocID="{C269136D-7CBF-48CD-B41A-269BEECD6975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E4FE57-F674-4B60-9A05-5198946355A1}" type="pres">
      <dgm:prSet presAssocID="{BBBB4AA0-81A7-4A17-B7E6-02898FE2A98F}" presName="spacer" presStyleCnt="0"/>
      <dgm:spPr/>
    </dgm:pt>
    <dgm:pt modelId="{EAD56D6D-DA97-405C-98DF-E1835D885745}" type="pres">
      <dgm:prSet presAssocID="{4915B040-D7A0-4226-8B8D-1BD6128EC7FA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46A97-550A-4E64-9111-0B80D02693F8}" type="pres">
      <dgm:prSet presAssocID="{4FB489EA-2AAA-4ABC-9509-688687A23A39}" presName="spacer" presStyleCnt="0"/>
      <dgm:spPr/>
    </dgm:pt>
    <dgm:pt modelId="{FDF572BF-D584-4E2C-A04B-9871B52D4E9E}" type="pres">
      <dgm:prSet presAssocID="{CAAE8517-B057-4185-A7FD-9F5AC2D0C345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32BB4-7E9D-4ECA-B8DA-2E13C1A96B12}" type="pres">
      <dgm:prSet presAssocID="{E130C640-7964-4209-BE8B-E96B9B39BB6E}" presName="spacer" presStyleCnt="0"/>
      <dgm:spPr/>
    </dgm:pt>
    <dgm:pt modelId="{2FE1A56E-3158-4E7F-B056-EAAF0F9D538D}" type="pres">
      <dgm:prSet presAssocID="{62DF3E38-9999-48B8-B7A5-BE8720ECB895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FB627-A65E-41D1-94B7-C34E2A6C9863}" type="pres">
      <dgm:prSet presAssocID="{D4F6D5E6-9C70-4C60-A397-65BEA0BC90F8}" presName="spacer" presStyleCnt="0"/>
      <dgm:spPr/>
    </dgm:pt>
    <dgm:pt modelId="{7DBB667C-53B9-4E86-BECD-6243C1AA4555}" type="pres">
      <dgm:prSet presAssocID="{5CE11B8F-167E-4D20-8D08-073D523F2EA1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BCAC6D-F979-4BB4-BD0A-37875674906D}" srcId="{90C77931-A37E-4398-ABA2-F818A6124F8A}" destId="{C269136D-7CBF-48CD-B41A-269BEECD6975}" srcOrd="3" destOrd="0" parTransId="{FDD81D7B-80DB-49C2-B6BB-C0553E553CB9}" sibTransId="{BBBB4AA0-81A7-4A17-B7E6-02898FE2A98F}"/>
    <dgm:cxn modelId="{5E1433D1-9E67-4FA7-8C9A-0640818D368A}" type="presOf" srcId="{5CE11B8F-167E-4D20-8D08-073D523F2EA1}" destId="{7DBB667C-53B9-4E86-BECD-6243C1AA4555}" srcOrd="0" destOrd="0" presId="urn:microsoft.com/office/officeart/2005/8/layout/vList2"/>
    <dgm:cxn modelId="{A3CB53A7-39F1-4DA0-AD43-665301533341}" srcId="{90C77931-A37E-4398-ABA2-F818A6124F8A}" destId="{464C7189-D676-48DD-BD3E-D69FC6100365}" srcOrd="0" destOrd="0" parTransId="{DD1B5300-8542-434E-AAFB-ADCEE3A63C61}" sibTransId="{8F7F87E8-93A9-44BD-889B-6A237DF391DD}"/>
    <dgm:cxn modelId="{F5AD5C54-3AC2-4AC2-ADE6-BB0CDA22DED5}" type="presOf" srcId="{A1A7689A-BCA1-407A-8CBC-8B040F7BD867}" destId="{F3B5DC6A-85D9-45CB-9652-A0A689B11122}" srcOrd="0" destOrd="0" presId="urn:microsoft.com/office/officeart/2005/8/layout/vList2"/>
    <dgm:cxn modelId="{35EC6796-9548-464C-BD50-E13A04030E5B}" srcId="{90C77931-A37E-4398-ABA2-F818A6124F8A}" destId="{5CE11B8F-167E-4D20-8D08-073D523F2EA1}" srcOrd="7" destOrd="0" parTransId="{1D86AE30-42D4-426A-8B52-B0B47B0798E6}" sibTransId="{5766E051-E167-4D68-80C2-BEAF73C1360D}"/>
    <dgm:cxn modelId="{E82656A7-8803-4BC7-8B13-96BF44124430}" srcId="{90C77931-A37E-4398-ABA2-F818A6124F8A}" destId="{62DF3E38-9999-48B8-B7A5-BE8720ECB895}" srcOrd="6" destOrd="0" parTransId="{1F0F97DD-E074-4956-9EA4-EEC322D9B48A}" sibTransId="{D4F6D5E6-9C70-4C60-A397-65BEA0BC90F8}"/>
    <dgm:cxn modelId="{043624B2-0D41-4BE7-8641-A418F8CF4FB7}" type="presOf" srcId="{802AF0DF-E3D7-4BB3-85F2-BFB2A42E505B}" destId="{31490AF5-28CA-4784-B59E-E91BE1F336C9}" srcOrd="0" destOrd="0" presId="urn:microsoft.com/office/officeart/2005/8/layout/vList2"/>
    <dgm:cxn modelId="{2B5BBE89-0F88-4B70-AEBD-6F82631D6982}" type="presOf" srcId="{90C77931-A37E-4398-ABA2-F818A6124F8A}" destId="{91D187E1-5124-4DFB-A5D1-57D244C21FB3}" srcOrd="0" destOrd="0" presId="urn:microsoft.com/office/officeart/2005/8/layout/vList2"/>
    <dgm:cxn modelId="{5BB0A566-C503-427F-9268-054A17FCE8DE}" type="presOf" srcId="{C269136D-7CBF-48CD-B41A-269BEECD6975}" destId="{AEEE2180-A700-4135-A3A1-72D31174219B}" srcOrd="0" destOrd="0" presId="urn:microsoft.com/office/officeart/2005/8/layout/vList2"/>
    <dgm:cxn modelId="{297649A1-84E0-49DC-8F5B-EFEBA2DD3856}" srcId="{90C77931-A37E-4398-ABA2-F818A6124F8A}" destId="{4915B040-D7A0-4226-8B8D-1BD6128EC7FA}" srcOrd="4" destOrd="0" parTransId="{A3F02FA5-A74C-48C7-A6F7-7C8D62CB585B}" sibTransId="{4FB489EA-2AAA-4ABC-9509-688687A23A39}"/>
    <dgm:cxn modelId="{63F91F04-1BA8-46E9-A447-E0B719CCD24A}" srcId="{90C77931-A37E-4398-ABA2-F818A6124F8A}" destId="{802AF0DF-E3D7-4BB3-85F2-BFB2A42E505B}" srcOrd="2" destOrd="0" parTransId="{B28F646D-5B89-4E01-95BF-DF8A3717B660}" sibTransId="{FF0EA93B-6A84-4C7B-BB57-CBD474AAC47F}"/>
    <dgm:cxn modelId="{404C5AB5-9555-4B6F-99C4-682C4189832D}" type="presOf" srcId="{CAAE8517-B057-4185-A7FD-9F5AC2D0C345}" destId="{FDF572BF-D584-4E2C-A04B-9871B52D4E9E}" srcOrd="0" destOrd="0" presId="urn:microsoft.com/office/officeart/2005/8/layout/vList2"/>
    <dgm:cxn modelId="{1EBE9ED1-5D99-46DC-A49C-BACF5F21A674}" type="presOf" srcId="{62DF3E38-9999-48B8-B7A5-BE8720ECB895}" destId="{2FE1A56E-3158-4E7F-B056-EAAF0F9D538D}" srcOrd="0" destOrd="0" presId="urn:microsoft.com/office/officeart/2005/8/layout/vList2"/>
    <dgm:cxn modelId="{387A587B-F9C7-4D51-9E2E-8364A3BF6B7F}" srcId="{90C77931-A37E-4398-ABA2-F818A6124F8A}" destId="{A1A7689A-BCA1-407A-8CBC-8B040F7BD867}" srcOrd="1" destOrd="0" parTransId="{6D8DBBD6-30A1-4242-8AAB-A88820277855}" sibTransId="{E3F1E69F-E183-41CC-B309-4C7FDAA8B154}"/>
    <dgm:cxn modelId="{FF007D77-666E-411D-8EF1-10C4C1FE309E}" type="presOf" srcId="{464C7189-D676-48DD-BD3E-D69FC6100365}" destId="{039C79C3-785D-4068-B736-1E77B728A9EA}" srcOrd="0" destOrd="0" presId="urn:microsoft.com/office/officeart/2005/8/layout/vList2"/>
    <dgm:cxn modelId="{717288BD-7E8D-42F9-BCA7-81033010012A}" type="presOf" srcId="{4915B040-D7A0-4226-8B8D-1BD6128EC7FA}" destId="{EAD56D6D-DA97-405C-98DF-E1835D885745}" srcOrd="0" destOrd="0" presId="urn:microsoft.com/office/officeart/2005/8/layout/vList2"/>
    <dgm:cxn modelId="{15B25EBF-4597-4E93-930C-4A7901411F5D}" srcId="{90C77931-A37E-4398-ABA2-F818A6124F8A}" destId="{CAAE8517-B057-4185-A7FD-9F5AC2D0C345}" srcOrd="5" destOrd="0" parTransId="{F6596F57-7D90-4B02-B957-CDD87E6CC9EA}" sibTransId="{E130C640-7964-4209-BE8B-E96B9B39BB6E}"/>
    <dgm:cxn modelId="{F0D0D67C-6293-4551-86DA-069CACE11A1F}" type="presParOf" srcId="{91D187E1-5124-4DFB-A5D1-57D244C21FB3}" destId="{039C79C3-785D-4068-B736-1E77B728A9EA}" srcOrd="0" destOrd="0" presId="urn:microsoft.com/office/officeart/2005/8/layout/vList2"/>
    <dgm:cxn modelId="{1786ABC8-EF03-48AD-AA83-276EC353AD1A}" type="presParOf" srcId="{91D187E1-5124-4DFB-A5D1-57D244C21FB3}" destId="{0C617FA8-046A-43A1-A182-C751CD10B1CD}" srcOrd="1" destOrd="0" presId="urn:microsoft.com/office/officeart/2005/8/layout/vList2"/>
    <dgm:cxn modelId="{B359147B-13DA-4F06-9176-92D3BEEEDD45}" type="presParOf" srcId="{91D187E1-5124-4DFB-A5D1-57D244C21FB3}" destId="{F3B5DC6A-85D9-45CB-9652-A0A689B11122}" srcOrd="2" destOrd="0" presId="urn:microsoft.com/office/officeart/2005/8/layout/vList2"/>
    <dgm:cxn modelId="{E4386A46-573E-4C38-BF27-AC0AA7593ED4}" type="presParOf" srcId="{91D187E1-5124-4DFB-A5D1-57D244C21FB3}" destId="{E0DE882A-6F7E-4DAC-94F5-8DDCE5132795}" srcOrd="3" destOrd="0" presId="urn:microsoft.com/office/officeart/2005/8/layout/vList2"/>
    <dgm:cxn modelId="{CA71F1FC-44BF-4623-A6A3-DB7323D9B52B}" type="presParOf" srcId="{91D187E1-5124-4DFB-A5D1-57D244C21FB3}" destId="{31490AF5-28CA-4784-B59E-E91BE1F336C9}" srcOrd="4" destOrd="0" presId="urn:microsoft.com/office/officeart/2005/8/layout/vList2"/>
    <dgm:cxn modelId="{FD866E0F-88A7-4AC6-BC10-0D56550BE173}" type="presParOf" srcId="{91D187E1-5124-4DFB-A5D1-57D244C21FB3}" destId="{B58829BF-3F9A-4418-89F8-7B92E5695861}" srcOrd="5" destOrd="0" presId="urn:microsoft.com/office/officeart/2005/8/layout/vList2"/>
    <dgm:cxn modelId="{77541D59-DE20-4EA9-BDD8-0A777AD594EB}" type="presParOf" srcId="{91D187E1-5124-4DFB-A5D1-57D244C21FB3}" destId="{AEEE2180-A700-4135-A3A1-72D31174219B}" srcOrd="6" destOrd="0" presId="urn:microsoft.com/office/officeart/2005/8/layout/vList2"/>
    <dgm:cxn modelId="{9525DC4A-146A-49F6-B107-A028E507E5CC}" type="presParOf" srcId="{91D187E1-5124-4DFB-A5D1-57D244C21FB3}" destId="{0FE4FE57-F674-4B60-9A05-5198946355A1}" srcOrd="7" destOrd="0" presId="urn:microsoft.com/office/officeart/2005/8/layout/vList2"/>
    <dgm:cxn modelId="{F45BBCA2-6FA8-4C2D-B8CD-8931A38DB087}" type="presParOf" srcId="{91D187E1-5124-4DFB-A5D1-57D244C21FB3}" destId="{EAD56D6D-DA97-405C-98DF-E1835D885745}" srcOrd="8" destOrd="0" presId="urn:microsoft.com/office/officeart/2005/8/layout/vList2"/>
    <dgm:cxn modelId="{5CF72AAF-648A-41BD-8A69-A78FC763CEE2}" type="presParOf" srcId="{91D187E1-5124-4DFB-A5D1-57D244C21FB3}" destId="{54F46A97-550A-4E64-9111-0B80D02693F8}" srcOrd="9" destOrd="0" presId="urn:microsoft.com/office/officeart/2005/8/layout/vList2"/>
    <dgm:cxn modelId="{9AEA60B7-52A6-466A-B7C3-087D8B2F2BC0}" type="presParOf" srcId="{91D187E1-5124-4DFB-A5D1-57D244C21FB3}" destId="{FDF572BF-D584-4E2C-A04B-9871B52D4E9E}" srcOrd="10" destOrd="0" presId="urn:microsoft.com/office/officeart/2005/8/layout/vList2"/>
    <dgm:cxn modelId="{EEA22435-9973-48D9-93BB-C531BBEE87FD}" type="presParOf" srcId="{91D187E1-5124-4DFB-A5D1-57D244C21FB3}" destId="{C2832BB4-7E9D-4ECA-B8DA-2E13C1A96B12}" srcOrd="11" destOrd="0" presId="urn:microsoft.com/office/officeart/2005/8/layout/vList2"/>
    <dgm:cxn modelId="{FB6D021F-3391-419A-A700-A5DCD3BCA757}" type="presParOf" srcId="{91D187E1-5124-4DFB-A5D1-57D244C21FB3}" destId="{2FE1A56E-3158-4E7F-B056-EAAF0F9D538D}" srcOrd="12" destOrd="0" presId="urn:microsoft.com/office/officeart/2005/8/layout/vList2"/>
    <dgm:cxn modelId="{95E1EB14-E4B3-4F95-95AD-B589F5E4F67E}" type="presParOf" srcId="{91D187E1-5124-4DFB-A5D1-57D244C21FB3}" destId="{CABFB627-A65E-41D1-94B7-C34E2A6C9863}" srcOrd="13" destOrd="0" presId="urn:microsoft.com/office/officeart/2005/8/layout/vList2"/>
    <dgm:cxn modelId="{C22636A6-25D6-4D41-A760-3D87A30C8707}" type="presParOf" srcId="{91D187E1-5124-4DFB-A5D1-57D244C21FB3}" destId="{7DBB667C-53B9-4E86-BECD-6243C1AA455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A35BE1-3AB8-41F1-B601-30D443E6A21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D5FFDF19-EBDF-4735-8CF8-5C7F677DDC6F}">
      <dgm:prSet phldrT="[نص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1"/>
          <a:r>
            <a:rPr lang="en-US" dirty="0" smtClean="0"/>
            <a:t> </a:t>
          </a:r>
          <a:r>
            <a:rPr lang="en-US" b="1" dirty="0" smtClean="0"/>
            <a:t>Urine sample for infection and to confirm your pregnancy.</a:t>
          </a:r>
          <a:endParaRPr lang="ar-SA" dirty="0"/>
        </a:p>
      </dgm:t>
    </dgm:pt>
    <dgm:pt modelId="{32AFD9BC-DDCD-415E-B1D1-86CEF43B0A7D}" type="parTrans" cxnId="{2116C00A-296E-468E-B7B9-F65ECDEA914D}">
      <dgm:prSet/>
      <dgm:spPr/>
      <dgm:t>
        <a:bodyPr/>
        <a:lstStyle/>
        <a:p>
          <a:pPr rtl="1"/>
          <a:endParaRPr lang="ar-SA"/>
        </a:p>
      </dgm:t>
    </dgm:pt>
    <dgm:pt modelId="{11E4C34F-E81C-4FCE-8DFE-34A279F129D6}" type="sibTrans" cxnId="{2116C00A-296E-468E-B7B9-F65ECDEA914D}">
      <dgm:prSet/>
      <dgm:spPr/>
      <dgm:t>
        <a:bodyPr/>
        <a:lstStyle/>
        <a:p>
          <a:pPr rtl="1"/>
          <a:endParaRPr lang="ar-SA"/>
        </a:p>
      </dgm:t>
    </dgm:pt>
    <dgm:pt modelId="{1B3D4AC7-1C0A-4FF4-B00B-C25DF7B21600}">
      <dgm:prSet phldrT="[نص]"/>
      <dgm:spPr/>
      <dgm:t>
        <a:bodyPr/>
        <a:lstStyle/>
        <a:p>
          <a:pPr algn="l" rtl="1"/>
          <a:r>
            <a:rPr lang="en-US" b="1" dirty="0" smtClean="0"/>
            <a:t>Blood pressure, weight, and height.</a:t>
          </a:r>
          <a:endParaRPr lang="ar-SA" dirty="0"/>
        </a:p>
      </dgm:t>
    </dgm:pt>
    <dgm:pt modelId="{A8FC6D04-615B-400F-AA9A-98C66F4DD340}" type="parTrans" cxnId="{9AE06D39-3D97-4722-8CC7-3F070E2E16CC}">
      <dgm:prSet/>
      <dgm:spPr/>
      <dgm:t>
        <a:bodyPr/>
        <a:lstStyle/>
        <a:p>
          <a:pPr rtl="1"/>
          <a:endParaRPr lang="ar-SA"/>
        </a:p>
      </dgm:t>
    </dgm:pt>
    <dgm:pt modelId="{61E0A2DE-2687-49D2-908B-3C8F6F48AE45}" type="sibTrans" cxnId="{9AE06D39-3D97-4722-8CC7-3F070E2E16CC}">
      <dgm:prSet/>
      <dgm:spPr/>
      <dgm:t>
        <a:bodyPr/>
        <a:lstStyle/>
        <a:p>
          <a:pPr rtl="1"/>
          <a:endParaRPr lang="ar-SA"/>
        </a:p>
      </dgm:t>
    </dgm:pt>
    <dgm:pt modelId="{4D09AFA5-AB30-4B5E-AF25-073D5FC6F6C9}">
      <dgm:prSet phldrT="[نص]"/>
      <dgm:spPr/>
      <dgm:t>
        <a:bodyPr/>
        <a:lstStyle/>
        <a:p>
          <a:pPr algn="l" rtl="1"/>
          <a:r>
            <a:rPr lang="en-US" b="1" dirty="0" smtClean="0"/>
            <a:t>Prenatal blood tests</a:t>
          </a:r>
          <a:endParaRPr lang="ar-SA" dirty="0"/>
        </a:p>
      </dgm:t>
    </dgm:pt>
    <dgm:pt modelId="{E95693ED-5DFF-4AD4-A2AC-300F5008BAC0}" type="parTrans" cxnId="{B3577F58-C97A-4E61-9C87-08FE2386D8C5}">
      <dgm:prSet/>
      <dgm:spPr/>
      <dgm:t>
        <a:bodyPr/>
        <a:lstStyle/>
        <a:p>
          <a:pPr rtl="1"/>
          <a:endParaRPr lang="ar-SA"/>
        </a:p>
      </dgm:t>
    </dgm:pt>
    <dgm:pt modelId="{35EBDC66-511F-4895-9AC3-A33723DA1064}" type="sibTrans" cxnId="{B3577F58-C97A-4E61-9C87-08FE2386D8C5}">
      <dgm:prSet/>
      <dgm:spPr/>
      <dgm:t>
        <a:bodyPr/>
        <a:lstStyle/>
        <a:p>
          <a:pPr rtl="1"/>
          <a:endParaRPr lang="ar-SA"/>
        </a:p>
      </dgm:t>
    </dgm:pt>
    <dgm:pt modelId="{D35BAE27-21F5-4956-8EEE-A23B18846FA8}">
      <dgm:prSet phldrT="[نص]"/>
      <dgm:spPr/>
      <dgm:t>
        <a:bodyPr/>
        <a:lstStyle/>
        <a:p>
          <a:pPr algn="l" rtl="1"/>
          <a:r>
            <a:rPr lang="en-US" b="1" dirty="0" smtClean="0"/>
            <a:t>Gonorrhea and </a:t>
          </a:r>
          <a:r>
            <a:rPr lang="en-US" b="1" dirty="0" err="1" smtClean="0"/>
            <a:t>chlamydia</a:t>
          </a:r>
          <a:r>
            <a:rPr lang="en-US" b="1" dirty="0" smtClean="0"/>
            <a:t> cultures, and Pap test to screen for cervical cancer.</a:t>
          </a:r>
          <a:endParaRPr lang="ar-SA" dirty="0"/>
        </a:p>
      </dgm:t>
    </dgm:pt>
    <dgm:pt modelId="{9A22B49D-45AD-43B5-ACE4-C32F51645CDC}" type="parTrans" cxnId="{88CAD60D-4CF4-4A17-BCDF-2DA353E264A2}">
      <dgm:prSet/>
      <dgm:spPr/>
      <dgm:t>
        <a:bodyPr/>
        <a:lstStyle/>
        <a:p>
          <a:pPr rtl="1"/>
          <a:endParaRPr lang="ar-SA"/>
        </a:p>
      </dgm:t>
    </dgm:pt>
    <dgm:pt modelId="{BE06C187-24F6-4031-8DBF-4557759AE5D4}" type="sibTrans" cxnId="{88CAD60D-4CF4-4A17-BCDF-2DA353E264A2}">
      <dgm:prSet/>
      <dgm:spPr/>
      <dgm:t>
        <a:bodyPr/>
        <a:lstStyle/>
        <a:p>
          <a:pPr rtl="1"/>
          <a:endParaRPr lang="ar-SA"/>
        </a:p>
      </dgm:t>
    </dgm:pt>
    <dgm:pt modelId="{DF41FF0F-9F05-4F7D-8903-A1C050B4D6D9}">
      <dgm:prSet phldrT="[نص]"/>
      <dgm:spPr/>
      <dgm:t>
        <a:bodyPr/>
        <a:lstStyle/>
        <a:p>
          <a:pPr algn="l" rtl="1"/>
          <a:r>
            <a:rPr lang="en-US" b="1" dirty="0" smtClean="0"/>
            <a:t> Ultrasound test.</a:t>
          </a:r>
          <a:endParaRPr lang="ar-SA" dirty="0"/>
        </a:p>
      </dgm:t>
    </dgm:pt>
    <dgm:pt modelId="{4F55059A-BCE7-4D80-B835-2D78AD637435}" type="parTrans" cxnId="{2EC47EAC-D563-4BC4-86B8-A25B3CEE8371}">
      <dgm:prSet/>
      <dgm:spPr/>
      <dgm:t>
        <a:bodyPr/>
        <a:lstStyle/>
        <a:p>
          <a:pPr rtl="1"/>
          <a:endParaRPr lang="ar-SA"/>
        </a:p>
      </dgm:t>
    </dgm:pt>
    <dgm:pt modelId="{084DBC98-EB25-4818-BD1D-F3EA1C9A5F00}" type="sibTrans" cxnId="{2EC47EAC-D563-4BC4-86B8-A25B3CEE8371}">
      <dgm:prSet/>
      <dgm:spPr/>
      <dgm:t>
        <a:bodyPr/>
        <a:lstStyle/>
        <a:p>
          <a:pPr rtl="1"/>
          <a:endParaRPr lang="ar-SA"/>
        </a:p>
      </dgm:t>
    </dgm:pt>
    <dgm:pt modelId="{71A106B6-86B0-4DB7-9C8B-BAED0D566181}">
      <dgm:prSet phldrT="[نص]"/>
      <dgm:spPr/>
      <dgm:t>
        <a:bodyPr/>
        <a:lstStyle/>
        <a:p>
          <a:pPr algn="l" rtl="1"/>
          <a:r>
            <a:rPr lang="en-US" b="1" dirty="0" smtClean="0"/>
            <a:t>Complete physical exam, including a pelvic exam.</a:t>
          </a:r>
          <a:endParaRPr lang="ar-SA" dirty="0"/>
        </a:p>
      </dgm:t>
    </dgm:pt>
    <dgm:pt modelId="{8011C5FE-804A-4B80-B52C-BE4C8C1697EB}" type="sibTrans" cxnId="{23B338D9-7E04-4AD4-8137-89E641F2185F}">
      <dgm:prSet/>
      <dgm:spPr/>
      <dgm:t>
        <a:bodyPr/>
        <a:lstStyle/>
        <a:p>
          <a:pPr rtl="1"/>
          <a:endParaRPr lang="ar-SA"/>
        </a:p>
      </dgm:t>
    </dgm:pt>
    <dgm:pt modelId="{5B7E3D96-1B3C-41DC-9602-6A5BB47EFA84}" type="parTrans" cxnId="{23B338D9-7E04-4AD4-8137-89E641F2185F}">
      <dgm:prSet/>
      <dgm:spPr/>
      <dgm:t>
        <a:bodyPr/>
        <a:lstStyle/>
        <a:p>
          <a:pPr rtl="1"/>
          <a:endParaRPr lang="ar-SA"/>
        </a:p>
      </dgm:t>
    </dgm:pt>
    <dgm:pt modelId="{BC988A5B-028B-4FF0-901D-7255217D6A61}" type="pres">
      <dgm:prSet presAssocID="{8DA35BE1-3AB8-41F1-B601-30D443E6A2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8E9988-CF4B-48FF-86D2-98B21D0830B6}" type="pres">
      <dgm:prSet presAssocID="{D5FFDF19-EBDF-4735-8CF8-5C7F677DDC6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DE87213-1533-4120-A644-127E4402B0F7}" type="pres">
      <dgm:prSet presAssocID="{11E4C34F-E81C-4FCE-8DFE-34A279F129D6}" presName="spacer" presStyleCnt="0"/>
      <dgm:spPr/>
    </dgm:pt>
    <dgm:pt modelId="{15636EB2-AAAB-4256-84A6-A7AE66CFFF53}" type="pres">
      <dgm:prSet presAssocID="{1B3D4AC7-1C0A-4FF4-B00B-C25DF7B2160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D9826D-9991-4B60-8BB0-D6266DFF1242}" type="pres">
      <dgm:prSet presAssocID="{61E0A2DE-2687-49D2-908B-3C8F6F48AE45}" presName="spacer" presStyleCnt="0"/>
      <dgm:spPr/>
    </dgm:pt>
    <dgm:pt modelId="{5E83818C-672A-406D-80C7-066B70190F8A}" type="pres">
      <dgm:prSet presAssocID="{4D09AFA5-AB30-4B5E-AF25-073D5FC6F6C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13E41E-C373-4655-A024-2CCF3EC172CD}" type="pres">
      <dgm:prSet presAssocID="{35EBDC66-511F-4895-9AC3-A33723DA1064}" presName="spacer" presStyleCnt="0"/>
      <dgm:spPr/>
    </dgm:pt>
    <dgm:pt modelId="{FF5EF848-00C0-4008-A9F8-0A84FEC089E0}" type="pres">
      <dgm:prSet presAssocID="{71A106B6-86B0-4DB7-9C8B-BAED0D56618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935128-892D-4781-BD94-794D9861C67C}" type="pres">
      <dgm:prSet presAssocID="{8011C5FE-804A-4B80-B52C-BE4C8C1697EB}" presName="spacer" presStyleCnt="0"/>
      <dgm:spPr/>
    </dgm:pt>
    <dgm:pt modelId="{91025A3E-C053-4504-B9D3-E8FF0789019F}" type="pres">
      <dgm:prSet presAssocID="{D35BAE27-21F5-4956-8EEE-A23B18846FA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9B7B6B-6010-4B19-A2D2-215E75FEA38C}" type="pres">
      <dgm:prSet presAssocID="{BE06C187-24F6-4031-8DBF-4557759AE5D4}" presName="spacer" presStyleCnt="0"/>
      <dgm:spPr/>
    </dgm:pt>
    <dgm:pt modelId="{CFC28472-0EC0-403B-9AEE-A0C228E99E70}" type="pres">
      <dgm:prSet presAssocID="{DF41FF0F-9F05-4F7D-8903-A1C050B4D6D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AE06D39-3D97-4722-8CC7-3F070E2E16CC}" srcId="{8DA35BE1-3AB8-41F1-B601-30D443E6A216}" destId="{1B3D4AC7-1C0A-4FF4-B00B-C25DF7B21600}" srcOrd="1" destOrd="0" parTransId="{A8FC6D04-615B-400F-AA9A-98C66F4DD340}" sibTransId="{61E0A2DE-2687-49D2-908B-3C8F6F48AE45}"/>
    <dgm:cxn modelId="{2B088DA5-2D64-41B2-B83F-5409E7CF4BD0}" type="presOf" srcId="{D35BAE27-21F5-4956-8EEE-A23B18846FA8}" destId="{91025A3E-C053-4504-B9D3-E8FF0789019F}" srcOrd="0" destOrd="0" presId="urn:microsoft.com/office/officeart/2005/8/layout/vList2"/>
    <dgm:cxn modelId="{88CAD60D-4CF4-4A17-BCDF-2DA353E264A2}" srcId="{8DA35BE1-3AB8-41F1-B601-30D443E6A216}" destId="{D35BAE27-21F5-4956-8EEE-A23B18846FA8}" srcOrd="4" destOrd="0" parTransId="{9A22B49D-45AD-43B5-ACE4-C32F51645CDC}" sibTransId="{BE06C187-24F6-4031-8DBF-4557759AE5D4}"/>
    <dgm:cxn modelId="{F04AFFA8-926C-42FD-B1A9-F3F34A007660}" type="presOf" srcId="{DF41FF0F-9F05-4F7D-8903-A1C050B4D6D9}" destId="{CFC28472-0EC0-403B-9AEE-A0C228E99E70}" srcOrd="0" destOrd="0" presId="urn:microsoft.com/office/officeart/2005/8/layout/vList2"/>
    <dgm:cxn modelId="{B3577F58-C97A-4E61-9C87-08FE2386D8C5}" srcId="{8DA35BE1-3AB8-41F1-B601-30D443E6A216}" destId="{4D09AFA5-AB30-4B5E-AF25-073D5FC6F6C9}" srcOrd="2" destOrd="0" parTransId="{E95693ED-5DFF-4AD4-A2AC-300F5008BAC0}" sibTransId="{35EBDC66-511F-4895-9AC3-A33723DA1064}"/>
    <dgm:cxn modelId="{2EC47EAC-D563-4BC4-86B8-A25B3CEE8371}" srcId="{8DA35BE1-3AB8-41F1-B601-30D443E6A216}" destId="{DF41FF0F-9F05-4F7D-8903-A1C050B4D6D9}" srcOrd="5" destOrd="0" parTransId="{4F55059A-BCE7-4D80-B835-2D78AD637435}" sibTransId="{084DBC98-EB25-4818-BD1D-F3EA1C9A5F00}"/>
    <dgm:cxn modelId="{072508B7-0194-4B11-84C7-903F810950CB}" type="presOf" srcId="{1B3D4AC7-1C0A-4FF4-B00B-C25DF7B21600}" destId="{15636EB2-AAAB-4256-84A6-A7AE66CFFF53}" srcOrd="0" destOrd="0" presId="urn:microsoft.com/office/officeart/2005/8/layout/vList2"/>
    <dgm:cxn modelId="{25950591-2DCC-4105-AF30-DD6A6FEDC385}" type="presOf" srcId="{71A106B6-86B0-4DB7-9C8B-BAED0D566181}" destId="{FF5EF848-00C0-4008-A9F8-0A84FEC089E0}" srcOrd="0" destOrd="0" presId="urn:microsoft.com/office/officeart/2005/8/layout/vList2"/>
    <dgm:cxn modelId="{5901EB78-4D7C-4E04-8459-2AB653BA045C}" type="presOf" srcId="{4D09AFA5-AB30-4B5E-AF25-073D5FC6F6C9}" destId="{5E83818C-672A-406D-80C7-066B70190F8A}" srcOrd="0" destOrd="0" presId="urn:microsoft.com/office/officeart/2005/8/layout/vList2"/>
    <dgm:cxn modelId="{2116C00A-296E-468E-B7B9-F65ECDEA914D}" srcId="{8DA35BE1-3AB8-41F1-B601-30D443E6A216}" destId="{D5FFDF19-EBDF-4735-8CF8-5C7F677DDC6F}" srcOrd="0" destOrd="0" parTransId="{32AFD9BC-DDCD-415E-B1D1-86CEF43B0A7D}" sibTransId="{11E4C34F-E81C-4FCE-8DFE-34A279F129D6}"/>
    <dgm:cxn modelId="{C6AF47B1-B044-47A2-A375-347F336A2677}" type="presOf" srcId="{D5FFDF19-EBDF-4735-8CF8-5C7F677DDC6F}" destId="{718E9988-CF4B-48FF-86D2-98B21D0830B6}" srcOrd="0" destOrd="0" presId="urn:microsoft.com/office/officeart/2005/8/layout/vList2"/>
    <dgm:cxn modelId="{D6457496-04AC-421F-B12C-B0A76AE30D7F}" type="presOf" srcId="{8DA35BE1-3AB8-41F1-B601-30D443E6A216}" destId="{BC988A5B-028B-4FF0-901D-7255217D6A61}" srcOrd="0" destOrd="0" presId="urn:microsoft.com/office/officeart/2005/8/layout/vList2"/>
    <dgm:cxn modelId="{23B338D9-7E04-4AD4-8137-89E641F2185F}" srcId="{8DA35BE1-3AB8-41F1-B601-30D443E6A216}" destId="{71A106B6-86B0-4DB7-9C8B-BAED0D566181}" srcOrd="3" destOrd="0" parTransId="{5B7E3D96-1B3C-41DC-9602-6A5BB47EFA84}" sibTransId="{8011C5FE-804A-4B80-B52C-BE4C8C1697EB}"/>
    <dgm:cxn modelId="{55FF5DCE-68B9-4562-A566-3CC2DAFB8AD5}" type="presParOf" srcId="{BC988A5B-028B-4FF0-901D-7255217D6A61}" destId="{718E9988-CF4B-48FF-86D2-98B21D0830B6}" srcOrd="0" destOrd="0" presId="urn:microsoft.com/office/officeart/2005/8/layout/vList2"/>
    <dgm:cxn modelId="{4DC4F4D0-E35D-4193-9039-75F3A0B51123}" type="presParOf" srcId="{BC988A5B-028B-4FF0-901D-7255217D6A61}" destId="{2DE87213-1533-4120-A644-127E4402B0F7}" srcOrd="1" destOrd="0" presId="urn:microsoft.com/office/officeart/2005/8/layout/vList2"/>
    <dgm:cxn modelId="{C26FADBC-D425-4474-9CA9-360B77E093CE}" type="presParOf" srcId="{BC988A5B-028B-4FF0-901D-7255217D6A61}" destId="{15636EB2-AAAB-4256-84A6-A7AE66CFFF53}" srcOrd="2" destOrd="0" presId="urn:microsoft.com/office/officeart/2005/8/layout/vList2"/>
    <dgm:cxn modelId="{52547545-7E49-4125-A892-27605CF1E5DF}" type="presParOf" srcId="{BC988A5B-028B-4FF0-901D-7255217D6A61}" destId="{98D9826D-9991-4B60-8BB0-D6266DFF1242}" srcOrd="3" destOrd="0" presId="urn:microsoft.com/office/officeart/2005/8/layout/vList2"/>
    <dgm:cxn modelId="{7DA674BF-9988-465C-85EC-05D910B82B92}" type="presParOf" srcId="{BC988A5B-028B-4FF0-901D-7255217D6A61}" destId="{5E83818C-672A-406D-80C7-066B70190F8A}" srcOrd="4" destOrd="0" presId="urn:microsoft.com/office/officeart/2005/8/layout/vList2"/>
    <dgm:cxn modelId="{B924E4CC-F59F-4363-8DED-06BD3E52B0F0}" type="presParOf" srcId="{BC988A5B-028B-4FF0-901D-7255217D6A61}" destId="{E013E41E-C373-4655-A024-2CCF3EC172CD}" srcOrd="5" destOrd="0" presId="urn:microsoft.com/office/officeart/2005/8/layout/vList2"/>
    <dgm:cxn modelId="{E8F9EB62-385B-415B-AE65-751A7F71DBA0}" type="presParOf" srcId="{BC988A5B-028B-4FF0-901D-7255217D6A61}" destId="{FF5EF848-00C0-4008-A9F8-0A84FEC089E0}" srcOrd="6" destOrd="0" presId="urn:microsoft.com/office/officeart/2005/8/layout/vList2"/>
    <dgm:cxn modelId="{579CE237-3F9D-4950-8F3B-415B5388099E}" type="presParOf" srcId="{BC988A5B-028B-4FF0-901D-7255217D6A61}" destId="{0A935128-892D-4781-BD94-794D9861C67C}" srcOrd="7" destOrd="0" presId="urn:microsoft.com/office/officeart/2005/8/layout/vList2"/>
    <dgm:cxn modelId="{9F483037-3F74-4C57-8289-D5C99EAE8616}" type="presParOf" srcId="{BC988A5B-028B-4FF0-901D-7255217D6A61}" destId="{91025A3E-C053-4504-B9D3-E8FF0789019F}" srcOrd="8" destOrd="0" presId="urn:microsoft.com/office/officeart/2005/8/layout/vList2"/>
    <dgm:cxn modelId="{B3543608-574E-4620-95EF-1F913F7D2215}" type="presParOf" srcId="{BC988A5B-028B-4FF0-901D-7255217D6A61}" destId="{4C9B7B6B-6010-4B19-A2D2-215E75FEA38C}" srcOrd="9" destOrd="0" presId="urn:microsoft.com/office/officeart/2005/8/layout/vList2"/>
    <dgm:cxn modelId="{66F67FA0-CAEC-4C4D-815D-81B507630CEA}" type="presParOf" srcId="{BC988A5B-028B-4FF0-901D-7255217D6A61}" destId="{CFC28472-0EC0-403B-9AEE-A0C228E99E7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170510-CAD7-4F91-9F5F-A548F8C7B803}" type="doc">
      <dgm:prSet loTypeId="urn:microsoft.com/office/officeart/2005/8/layout/matrix3" loCatId="matrix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436C312B-CB54-4F7D-8349-EB28F1A75300}">
      <dgm:prSet/>
      <dgm:spPr/>
      <dgm:t>
        <a:bodyPr/>
        <a:lstStyle/>
        <a:p>
          <a:pPr rtl="0"/>
          <a:r>
            <a:rPr lang="en-US" smtClean="0"/>
            <a:t>Existing Health Conditions</a:t>
          </a:r>
          <a:endParaRPr lang="en-US"/>
        </a:p>
      </dgm:t>
    </dgm:pt>
    <dgm:pt modelId="{63B59A33-FA2F-41B9-AA6E-FE4382A5D70F}" type="parTrans" cxnId="{CA21425F-4402-4E18-9DB0-A8944DF706AD}">
      <dgm:prSet/>
      <dgm:spPr/>
      <dgm:t>
        <a:bodyPr/>
        <a:lstStyle/>
        <a:p>
          <a:endParaRPr lang="en-US"/>
        </a:p>
      </dgm:t>
    </dgm:pt>
    <dgm:pt modelId="{AC3A7880-32A5-4C7B-83CD-E7D1E2D54185}" type="sibTrans" cxnId="{CA21425F-4402-4E18-9DB0-A8944DF706AD}">
      <dgm:prSet/>
      <dgm:spPr/>
      <dgm:t>
        <a:bodyPr/>
        <a:lstStyle/>
        <a:p>
          <a:endParaRPr lang="en-US"/>
        </a:p>
      </dgm:t>
    </dgm:pt>
    <dgm:pt modelId="{2D43D08F-17D2-4635-8F13-4193706BAB3C}">
      <dgm:prSet/>
      <dgm:spPr/>
      <dgm:t>
        <a:bodyPr/>
        <a:lstStyle/>
        <a:p>
          <a:pPr rtl="0"/>
          <a:r>
            <a:rPr lang="en-US" smtClean="0"/>
            <a:t>Age</a:t>
          </a:r>
          <a:endParaRPr lang="en-US"/>
        </a:p>
      </dgm:t>
    </dgm:pt>
    <dgm:pt modelId="{22498F6E-D0BB-46AF-9233-E15CE9B85EA4}" type="parTrans" cxnId="{46C6D959-229A-4368-9F6A-EFDACCF3EA06}">
      <dgm:prSet/>
      <dgm:spPr/>
      <dgm:t>
        <a:bodyPr/>
        <a:lstStyle/>
        <a:p>
          <a:endParaRPr lang="en-US"/>
        </a:p>
      </dgm:t>
    </dgm:pt>
    <dgm:pt modelId="{70D75A0B-850C-4D01-8A4B-727B78B42EB9}" type="sibTrans" cxnId="{46C6D959-229A-4368-9F6A-EFDACCF3EA06}">
      <dgm:prSet/>
      <dgm:spPr/>
      <dgm:t>
        <a:bodyPr/>
        <a:lstStyle/>
        <a:p>
          <a:endParaRPr lang="en-US"/>
        </a:p>
      </dgm:t>
    </dgm:pt>
    <dgm:pt modelId="{6F42EEBC-52B2-4ED6-8085-E884E8A2E5EC}">
      <dgm:prSet/>
      <dgm:spPr/>
      <dgm:t>
        <a:bodyPr/>
        <a:lstStyle/>
        <a:p>
          <a:pPr rtl="0"/>
          <a:r>
            <a:rPr lang="en-US" smtClean="0"/>
            <a:t>Lifestyle Factors</a:t>
          </a:r>
          <a:endParaRPr lang="en-US"/>
        </a:p>
      </dgm:t>
    </dgm:pt>
    <dgm:pt modelId="{017A53D6-50DA-4845-A4C7-0A8574129A46}" type="parTrans" cxnId="{71688CCF-126A-41AF-8D43-550DD87492BD}">
      <dgm:prSet/>
      <dgm:spPr/>
      <dgm:t>
        <a:bodyPr/>
        <a:lstStyle/>
        <a:p>
          <a:endParaRPr lang="en-US"/>
        </a:p>
      </dgm:t>
    </dgm:pt>
    <dgm:pt modelId="{A371925F-ADA2-4972-8157-5D7E7F9E5042}" type="sibTrans" cxnId="{71688CCF-126A-41AF-8D43-550DD87492BD}">
      <dgm:prSet/>
      <dgm:spPr/>
      <dgm:t>
        <a:bodyPr/>
        <a:lstStyle/>
        <a:p>
          <a:endParaRPr lang="en-US"/>
        </a:p>
      </dgm:t>
    </dgm:pt>
    <dgm:pt modelId="{4C49DA31-A72F-43F9-BAB2-AAC91E1F46F6}">
      <dgm:prSet/>
      <dgm:spPr/>
      <dgm:t>
        <a:bodyPr/>
        <a:lstStyle/>
        <a:p>
          <a:pPr rtl="0"/>
          <a:r>
            <a:rPr lang="en-US" smtClean="0"/>
            <a:t>Conditions of Pregnancy</a:t>
          </a:r>
          <a:endParaRPr lang="en-US"/>
        </a:p>
      </dgm:t>
    </dgm:pt>
    <dgm:pt modelId="{4672B9BE-D7F2-4008-89A8-6FE201E530A2}" type="parTrans" cxnId="{4A179FD1-58A6-43D7-93A3-5D3252AFB807}">
      <dgm:prSet/>
      <dgm:spPr/>
      <dgm:t>
        <a:bodyPr/>
        <a:lstStyle/>
        <a:p>
          <a:endParaRPr lang="en-US"/>
        </a:p>
      </dgm:t>
    </dgm:pt>
    <dgm:pt modelId="{43ECABFA-EA4E-4C11-9946-9E9104CAA2F9}" type="sibTrans" cxnId="{4A179FD1-58A6-43D7-93A3-5D3252AFB807}">
      <dgm:prSet/>
      <dgm:spPr/>
      <dgm:t>
        <a:bodyPr/>
        <a:lstStyle/>
        <a:p>
          <a:endParaRPr lang="en-US"/>
        </a:p>
      </dgm:t>
    </dgm:pt>
    <dgm:pt modelId="{9C25AB2F-134B-488E-8768-78969C679E11}" type="pres">
      <dgm:prSet presAssocID="{99170510-CAD7-4F91-9F5F-A548F8C7B80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2D139E-6D98-489F-839E-A9599FB686B1}" type="pres">
      <dgm:prSet presAssocID="{99170510-CAD7-4F91-9F5F-A548F8C7B803}" presName="diamond" presStyleLbl="bgShp" presStyleIdx="0" presStyleCnt="1"/>
      <dgm:spPr/>
    </dgm:pt>
    <dgm:pt modelId="{5FC55668-1A18-4564-8DCB-295360224D55}" type="pres">
      <dgm:prSet presAssocID="{99170510-CAD7-4F91-9F5F-A548F8C7B80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E9DD2-9EDD-4B79-9FE9-25AA59F22F59}" type="pres">
      <dgm:prSet presAssocID="{99170510-CAD7-4F91-9F5F-A548F8C7B80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A7C44-F070-4899-AF0E-90C2E3097638}" type="pres">
      <dgm:prSet presAssocID="{99170510-CAD7-4F91-9F5F-A548F8C7B80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1D0E7-A685-44AD-A829-669FFEF1AF4D}" type="pres">
      <dgm:prSet presAssocID="{99170510-CAD7-4F91-9F5F-A548F8C7B80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3DEE84-8123-42F5-8F84-429AAE4C1630}" type="presOf" srcId="{2D43D08F-17D2-4635-8F13-4193706BAB3C}" destId="{CB0E9DD2-9EDD-4B79-9FE9-25AA59F22F59}" srcOrd="0" destOrd="0" presId="urn:microsoft.com/office/officeart/2005/8/layout/matrix3"/>
    <dgm:cxn modelId="{8DA454E1-A1FF-41F5-B8D8-3A9A6E2B7860}" type="presOf" srcId="{436C312B-CB54-4F7D-8349-EB28F1A75300}" destId="{5FC55668-1A18-4564-8DCB-295360224D55}" srcOrd="0" destOrd="0" presId="urn:microsoft.com/office/officeart/2005/8/layout/matrix3"/>
    <dgm:cxn modelId="{7E9B16FF-30B4-44A6-9479-34B5EB8AF39A}" type="presOf" srcId="{99170510-CAD7-4F91-9F5F-A548F8C7B803}" destId="{9C25AB2F-134B-488E-8768-78969C679E11}" srcOrd="0" destOrd="0" presId="urn:microsoft.com/office/officeart/2005/8/layout/matrix3"/>
    <dgm:cxn modelId="{B6CC3B65-C81D-4A77-A433-A89E2E4B4F9A}" type="presOf" srcId="{4C49DA31-A72F-43F9-BAB2-AAC91E1F46F6}" destId="{A231D0E7-A685-44AD-A829-669FFEF1AF4D}" srcOrd="0" destOrd="0" presId="urn:microsoft.com/office/officeart/2005/8/layout/matrix3"/>
    <dgm:cxn modelId="{71688CCF-126A-41AF-8D43-550DD87492BD}" srcId="{99170510-CAD7-4F91-9F5F-A548F8C7B803}" destId="{6F42EEBC-52B2-4ED6-8085-E884E8A2E5EC}" srcOrd="2" destOrd="0" parTransId="{017A53D6-50DA-4845-A4C7-0A8574129A46}" sibTransId="{A371925F-ADA2-4972-8157-5D7E7F9E5042}"/>
    <dgm:cxn modelId="{4A179FD1-58A6-43D7-93A3-5D3252AFB807}" srcId="{99170510-CAD7-4F91-9F5F-A548F8C7B803}" destId="{4C49DA31-A72F-43F9-BAB2-AAC91E1F46F6}" srcOrd="3" destOrd="0" parTransId="{4672B9BE-D7F2-4008-89A8-6FE201E530A2}" sibTransId="{43ECABFA-EA4E-4C11-9946-9E9104CAA2F9}"/>
    <dgm:cxn modelId="{8C3B9C72-D91D-419A-B321-BB599EC9FC34}" type="presOf" srcId="{6F42EEBC-52B2-4ED6-8085-E884E8A2E5EC}" destId="{DCBA7C44-F070-4899-AF0E-90C2E3097638}" srcOrd="0" destOrd="0" presId="urn:microsoft.com/office/officeart/2005/8/layout/matrix3"/>
    <dgm:cxn modelId="{CA21425F-4402-4E18-9DB0-A8944DF706AD}" srcId="{99170510-CAD7-4F91-9F5F-A548F8C7B803}" destId="{436C312B-CB54-4F7D-8349-EB28F1A75300}" srcOrd="0" destOrd="0" parTransId="{63B59A33-FA2F-41B9-AA6E-FE4382A5D70F}" sibTransId="{AC3A7880-32A5-4C7B-83CD-E7D1E2D54185}"/>
    <dgm:cxn modelId="{46C6D959-229A-4368-9F6A-EFDACCF3EA06}" srcId="{99170510-CAD7-4F91-9F5F-A548F8C7B803}" destId="{2D43D08F-17D2-4635-8F13-4193706BAB3C}" srcOrd="1" destOrd="0" parTransId="{22498F6E-D0BB-46AF-9233-E15CE9B85EA4}" sibTransId="{70D75A0B-850C-4D01-8A4B-727B78B42EB9}"/>
    <dgm:cxn modelId="{CA5FFBF9-6E48-4A56-ADCF-73FE41999E3A}" type="presParOf" srcId="{9C25AB2F-134B-488E-8768-78969C679E11}" destId="{F02D139E-6D98-489F-839E-A9599FB686B1}" srcOrd="0" destOrd="0" presId="urn:microsoft.com/office/officeart/2005/8/layout/matrix3"/>
    <dgm:cxn modelId="{FAD74AAE-A89A-4256-BEE9-A869B4A3B2FD}" type="presParOf" srcId="{9C25AB2F-134B-488E-8768-78969C679E11}" destId="{5FC55668-1A18-4564-8DCB-295360224D55}" srcOrd="1" destOrd="0" presId="urn:microsoft.com/office/officeart/2005/8/layout/matrix3"/>
    <dgm:cxn modelId="{5B7C24C7-556B-4356-A778-81B56A4056B7}" type="presParOf" srcId="{9C25AB2F-134B-488E-8768-78969C679E11}" destId="{CB0E9DD2-9EDD-4B79-9FE9-25AA59F22F59}" srcOrd="2" destOrd="0" presId="urn:microsoft.com/office/officeart/2005/8/layout/matrix3"/>
    <dgm:cxn modelId="{8CBCA8A3-BB4D-439B-BF75-C1F2C307CD13}" type="presParOf" srcId="{9C25AB2F-134B-488E-8768-78969C679E11}" destId="{DCBA7C44-F070-4899-AF0E-90C2E3097638}" srcOrd="3" destOrd="0" presId="urn:microsoft.com/office/officeart/2005/8/layout/matrix3"/>
    <dgm:cxn modelId="{AFAA2AE1-1617-4DCC-9726-623F7CBE3D8C}" type="presParOf" srcId="{9C25AB2F-134B-488E-8768-78969C679E11}" destId="{A231D0E7-A685-44AD-A829-669FFEF1AF4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FF84DE-0E57-4558-A53E-E6FFE080CD7F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45DBC646-092C-4524-BEB0-416A52D31F82}">
      <dgm:prSet/>
      <dgm:spPr/>
      <dgm:t>
        <a:bodyPr/>
        <a:lstStyle/>
        <a:p>
          <a:pPr rtl="0"/>
          <a:r>
            <a:rPr lang="en-US" smtClean="0"/>
            <a:t>Avoid stress </a:t>
          </a:r>
          <a:endParaRPr lang="en-US"/>
        </a:p>
      </dgm:t>
    </dgm:pt>
    <dgm:pt modelId="{EBF2FD3E-8B37-474D-A779-306A6AC3310D}" type="parTrans" cxnId="{BD1BB203-409F-4831-842B-638645D2B666}">
      <dgm:prSet/>
      <dgm:spPr/>
      <dgm:t>
        <a:bodyPr/>
        <a:lstStyle/>
        <a:p>
          <a:endParaRPr lang="en-US"/>
        </a:p>
      </dgm:t>
    </dgm:pt>
    <dgm:pt modelId="{1400C96D-275F-46AB-9E4B-A5EB46F6F3CD}" type="sibTrans" cxnId="{BD1BB203-409F-4831-842B-638645D2B666}">
      <dgm:prSet/>
      <dgm:spPr/>
      <dgm:t>
        <a:bodyPr/>
        <a:lstStyle/>
        <a:p>
          <a:endParaRPr lang="en-US"/>
        </a:p>
      </dgm:t>
    </dgm:pt>
    <dgm:pt modelId="{EEDBDA9C-CB09-4FE4-8971-D0EB9DE32CF5}">
      <dgm:prSet/>
      <dgm:spPr/>
      <dgm:t>
        <a:bodyPr/>
        <a:lstStyle/>
        <a:p>
          <a:pPr rtl="0"/>
          <a:r>
            <a:rPr lang="en-US" smtClean="0"/>
            <a:t>Nutrition support </a:t>
          </a:r>
          <a:endParaRPr lang="en-US"/>
        </a:p>
      </dgm:t>
    </dgm:pt>
    <dgm:pt modelId="{CA22D2F5-6446-4DB9-BFFF-76FB12F5BA31}" type="parTrans" cxnId="{68F091D7-EF68-4F28-9211-E69DF1AD4CAB}">
      <dgm:prSet/>
      <dgm:spPr/>
      <dgm:t>
        <a:bodyPr/>
        <a:lstStyle/>
        <a:p>
          <a:endParaRPr lang="en-US"/>
        </a:p>
      </dgm:t>
    </dgm:pt>
    <dgm:pt modelId="{B29E8DB3-345C-4C2F-84E3-6397A2EBB1BB}" type="sibTrans" cxnId="{68F091D7-EF68-4F28-9211-E69DF1AD4CAB}">
      <dgm:prSet/>
      <dgm:spPr/>
      <dgm:t>
        <a:bodyPr/>
        <a:lstStyle/>
        <a:p>
          <a:endParaRPr lang="en-US"/>
        </a:p>
      </dgm:t>
    </dgm:pt>
    <dgm:pt modelId="{D1F497A3-1400-4A21-9EA8-74A433D070D7}">
      <dgm:prSet/>
      <dgm:spPr/>
      <dgm:t>
        <a:bodyPr/>
        <a:lstStyle/>
        <a:p>
          <a:pPr rtl="0"/>
          <a:r>
            <a:rPr lang="en-US" smtClean="0"/>
            <a:t>Sanitation </a:t>
          </a:r>
          <a:endParaRPr lang="en-US"/>
        </a:p>
      </dgm:t>
    </dgm:pt>
    <dgm:pt modelId="{84FBF3BB-CBF9-4E4A-B5CA-E0DE243E284E}" type="parTrans" cxnId="{84483588-FA68-4F36-9BCE-AE8A1A814677}">
      <dgm:prSet/>
      <dgm:spPr/>
      <dgm:t>
        <a:bodyPr/>
        <a:lstStyle/>
        <a:p>
          <a:endParaRPr lang="en-US"/>
        </a:p>
      </dgm:t>
    </dgm:pt>
    <dgm:pt modelId="{3134425D-295E-4C6E-A862-670F386B9CB8}" type="sibTrans" cxnId="{84483588-FA68-4F36-9BCE-AE8A1A814677}">
      <dgm:prSet/>
      <dgm:spPr/>
      <dgm:t>
        <a:bodyPr/>
        <a:lstStyle/>
        <a:p>
          <a:endParaRPr lang="en-US"/>
        </a:p>
      </dgm:t>
    </dgm:pt>
    <dgm:pt modelId="{72475538-2E7C-4A44-99E1-D7929893F7CC}">
      <dgm:prSet/>
      <dgm:spPr/>
      <dgm:t>
        <a:bodyPr/>
        <a:lstStyle/>
        <a:p>
          <a:pPr rtl="0"/>
          <a:r>
            <a:rPr lang="en-US" smtClean="0"/>
            <a:t>Lifestyle modification: smoking, drinking alcohol </a:t>
          </a:r>
          <a:endParaRPr lang="en-US"/>
        </a:p>
      </dgm:t>
    </dgm:pt>
    <dgm:pt modelId="{93FADF88-70E9-4AF4-8330-947EC9F00211}" type="parTrans" cxnId="{3286133B-9961-4941-B638-49B321451C0C}">
      <dgm:prSet/>
      <dgm:spPr/>
      <dgm:t>
        <a:bodyPr/>
        <a:lstStyle/>
        <a:p>
          <a:endParaRPr lang="en-US"/>
        </a:p>
      </dgm:t>
    </dgm:pt>
    <dgm:pt modelId="{20079E7C-D2FD-44EE-9F41-0CB5B4F17502}" type="sibTrans" cxnId="{3286133B-9961-4941-B638-49B321451C0C}">
      <dgm:prSet/>
      <dgm:spPr/>
      <dgm:t>
        <a:bodyPr/>
        <a:lstStyle/>
        <a:p>
          <a:endParaRPr lang="en-US"/>
        </a:p>
      </dgm:t>
    </dgm:pt>
    <dgm:pt modelId="{A9690422-8DFF-4ABC-85DB-738CEECB3F00}" type="pres">
      <dgm:prSet presAssocID="{5CFF84DE-0E57-4558-A53E-E6FFE080CD7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174F04A-50A1-437C-AE5C-865543C7E409}" type="pres">
      <dgm:prSet presAssocID="{45DBC646-092C-4524-BEB0-416A52D31F82}" presName="root" presStyleCnt="0"/>
      <dgm:spPr/>
    </dgm:pt>
    <dgm:pt modelId="{CB21D73A-A470-4DA7-B212-34FE5C235717}" type="pres">
      <dgm:prSet presAssocID="{45DBC646-092C-4524-BEB0-416A52D31F82}" presName="rootComposite" presStyleCnt="0"/>
      <dgm:spPr/>
    </dgm:pt>
    <dgm:pt modelId="{4B604DC3-7919-4089-AFD2-E7201E94C4C3}" type="pres">
      <dgm:prSet presAssocID="{45DBC646-092C-4524-BEB0-416A52D31F82}" presName="rootText" presStyleLbl="node1" presStyleIdx="0" presStyleCnt="4"/>
      <dgm:spPr/>
      <dgm:t>
        <a:bodyPr/>
        <a:lstStyle/>
        <a:p>
          <a:endParaRPr lang="en-US"/>
        </a:p>
      </dgm:t>
    </dgm:pt>
    <dgm:pt modelId="{204F719A-DC8F-4F9B-B116-FC30E835FD72}" type="pres">
      <dgm:prSet presAssocID="{45DBC646-092C-4524-BEB0-416A52D31F82}" presName="rootConnector" presStyleLbl="node1" presStyleIdx="0" presStyleCnt="4"/>
      <dgm:spPr/>
      <dgm:t>
        <a:bodyPr/>
        <a:lstStyle/>
        <a:p>
          <a:endParaRPr lang="en-US"/>
        </a:p>
      </dgm:t>
    </dgm:pt>
    <dgm:pt modelId="{88FA63E5-A98C-46DF-A13C-F9ECBB50B462}" type="pres">
      <dgm:prSet presAssocID="{45DBC646-092C-4524-BEB0-416A52D31F82}" presName="childShape" presStyleCnt="0"/>
      <dgm:spPr/>
    </dgm:pt>
    <dgm:pt modelId="{5EDFED99-88D5-497F-A9AB-7B81506CD684}" type="pres">
      <dgm:prSet presAssocID="{EEDBDA9C-CB09-4FE4-8971-D0EB9DE32CF5}" presName="root" presStyleCnt="0"/>
      <dgm:spPr/>
    </dgm:pt>
    <dgm:pt modelId="{B3247D37-AD7E-4B48-9060-9AE90C2445AA}" type="pres">
      <dgm:prSet presAssocID="{EEDBDA9C-CB09-4FE4-8971-D0EB9DE32CF5}" presName="rootComposite" presStyleCnt="0"/>
      <dgm:spPr/>
    </dgm:pt>
    <dgm:pt modelId="{133FE352-4D57-439A-8242-D8BA95A295C3}" type="pres">
      <dgm:prSet presAssocID="{EEDBDA9C-CB09-4FE4-8971-D0EB9DE32CF5}" presName="rootText" presStyleLbl="node1" presStyleIdx="1" presStyleCnt="4"/>
      <dgm:spPr/>
      <dgm:t>
        <a:bodyPr/>
        <a:lstStyle/>
        <a:p>
          <a:endParaRPr lang="en-US"/>
        </a:p>
      </dgm:t>
    </dgm:pt>
    <dgm:pt modelId="{B8B34D76-8BB0-4E7D-A424-2F9CAA5A11A7}" type="pres">
      <dgm:prSet presAssocID="{EEDBDA9C-CB09-4FE4-8971-D0EB9DE32CF5}" presName="rootConnector" presStyleLbl="node1" presStyleIdx="1" presStyleCnt="4"/>
      <dgm:spPr/>
      <dgm:t>
        <a:bodyPr/>
        <a:lstStyle/>
        <a:p>
          <a:endParaRPr lang="en-US"/>
        </a:p>
      </dgm:t>
    </dgm:pt>
    <dgm:pt modelId="{60756113-7ACE-4317-AD1E-F12FFDB04874}" type="pres">
      <dgm:prSet presAssocID="{EEDBDA9C-CB09-4FE4-8971-D0EB9DE32CF5}" presName="childShape" presStyleCnt="0"/>
      <dgm:spPr/>
    </dgm:pt>
    <dgm:pt modelId="{5B1C80C2-E856-40AA-A73B-B32A61CE6425}" type="pres">
      <dgm:prSet presAssocID="{D1F497A3-1400-4A21-9EA8-74A433D070D7}" presName="root" presStyleCnt="0"/>
      <dgm:spPr/>
    </dgm:pt>
    <dgm:pt modelId="{E3F2AD13-2609-40C7-83A2-E3A4247E03D1}" type="pres">
      <dgm:prSet presAssocID="{D1F497A3-1400-4A21-9EA8-74A433D070D7}" presName="rootComposite" presStyleCnt="0"/>
      <dgm:spPr/>
    </dgm:pt>
    <dgm:pt modelId="{BBB1DE27-4D7E-4488-B65D-ED892C25209C}" type="pres">
      <dgm:prSet presAssocID="{D1F497A3-1400-4A21-9EA8-74A433D070D7}" presName="rootText" presStyleLbl="node1" presStyleIdx="2" presStyleCnt="4"/>
      <dgm:spPr/>
      <dgm:t>
        <a:bodyPr/>
        <a:lstStyle/>
        <a:p>
          <a:endParaRPr lang="en-US"/>
        </a:p>
      </dgm:t>
    </dgm:pt>
    <dgm:pt modelId="{1730DAE6-2609-41B1-83F1-256FCCD8CFD4}" type="pres">
      <dgm:prSet presAssocID="{D1F497A3-1400-4A21-9EA8-74A433D070D7}" presName="rootConnector" presStyleLbl="node1" presStyleIdx="2" presStyleCnt="4"/>
      <dgm:spPr/>
      <dgm:t>
        <a:bodyPr/>
        <a:lstStyle/>
        <a:p>
          <a:endParaRPr lang="en-US"/>
        </a:p>
      </dgm:t>
    </dgm:pt>
    <dgm:pt modelId="{1F3E4C92-E493-4A20-96E7-0A26F576D0E0}" type="pres">
      <dgm:prSet presAssocID="{D1F497A3-1400-4A21-9EA8-74A433D070D7}" presName="childShape" presStyleCnt="0"/>
      <dgm:spPr/>
    </dgm:pt>
    <dgm:pt modelId="{239F62A9-5B98-4BA2-B96E-1A48CBE63FCC}" type="pres">
      <dgm:prSet presAssocID="{72475538-2E7C-4A44-99E1-D7929893F7CC}" presName="root" presStyleCnt="0"/>
      <dgm:spPr/>
    </dgm:pt>
    <dgm:pt modelId="{C172B8EA-51C9-4E30-AD34-ABFCB80F8D5C}" type="pres">
      <dgm:prSet presAssocID="{72475538-2E7C-4A44-99E1-D7929893F7CC}" presName="rootComposite" presStyleCnt="0"/>
      <dgm:spPr/>
    </dgm:pt>
    <dgm:pt modelId="{21B6F181-1211-4C58-9024-61E552020665}" type="pres">
      <dgm:prSet presAssocID="{72475538-2E7C-4A44-99E1-D7929893F7CC}" presName="rootText" presStyleLbl="node1" presStyleIdx="3" presStyleCnt="4"/>
      <dgm:spPr/>
      <dgm:t>
        <a:bodyPr/>
        <a:lstStyle/>
        <a:p>
          <a:endParaRPr lang="en-US"/>
        </a:p>
      </dgm:t>
    </dgm:pt>
    <dgm:pt modelId="{9A9A2E78-4D7D-49F6-BEF6-99E60F789641}" type="pres">
      <dgm:prSet presAssocID="{72475538-2E7C-4A44-99E1-D7929893F7CC}" presName="rootConnector" presStyleLbl="node1" presStyleIdx="3" presStyleCnt="4"/>
      <dgm:spPr/>
      <dgm:t>
        <a:bodyPr/>
        <a:lstStyle/>
        <a:p>
          <a:endParaRPr lang="en-US"/>
        </a:p>
      </dgm:t>
    </dgm:pt>
    <dgm:pt modelId="{36D99C67-65B1-4A63-A2D1-1B078363F0E4}" type="pres">
      <dgm:prSet presAssocID="{72475538-2E7C-4A44-99E1-D7929893F7CC}" presName="childShape" presStyleCnt="0"/>
      <dgm:spPr/>
    </dgm:pt>
  </dgm:ptLst>
  <dgm:cxnLst>
    <dgm:cxn modelId="{BD1BB203-409F-4831-842B-638645D2B666}" srcId="{5CFF84DE-0E57-4558-A53E-E6FFE080CD7F}" destId="{45DBC646-092C-4524-BEB0-416A52D31F82}" srcOrd="0" destOrd="0" parTransId="{EBF2FD3E-8B37-474D-A779-306A6AC3310D}" sibTransId="{1400C96D-275F-46AB-9E4B-A5EB46F6F3CD}"/>
    <dgm:cxn modelId="{405083FF-0CD5-4A7B-8751-55044787FF41}" type="presOf" srcId="{EEDBDA9C-CB09-4FE4-8971-D0EB9DE32CF5}" destId="{B8B34D76-8BB0-4E7D-A424-2F9CAA5A11A7}" srcOrd="1" destOrd="0" presId="urn:microsoft.com/office/officeart/2005/8/layout/hierarchy3"/>
    <dgm:cxn modelId="{D87FDDDB-7D6F-4F0D-B3EE-7AD5C0B71344}" type="presOf" srcId="{5CFF84DE-0E57-4558-A53E-E6FFE080CD7F}" destId="{A9690422-8DFF-4ABC-85DB-738CEECB3F00}" srcOrd="0" destOrd="0" presId="urn:microsoft.com/office/officeart/2005/8/layout/hierarchy3"/>
    <dgm:cxn modelId="{8C0B1801-EFDB-4469-B651-4A1A9052FC17}" type="presOf" srcId="{45DBC646-092C-4524-BEB0-416A52D31F82}" destId="{204F719A-DC8F-4F9B-B116-FC30E835FD72}" srcOrd="1" destOrd="0" presId="urn:microsoft.com/office/officeart/2005/8/layout/hierarchy3"/>
    <dgm:cxn modelId="{84483588-FA68-4F36-9BCE-AE8A1A814677}" srcId="{5CFF84DE-0E57-4558-A53E-E6FFE080CD7F}" destId="{D1F497A3-1400-4A21-9EA8-74A433D070D7}" srcOrd="2" destOrd="0" parTransId="{84FBF3BB-CBF9-4E4A-B5CA-E0DE243E284E}" sibTransId="{3134425D-295E-4C6E-A862-670F386B9CB8}"/>
    <dgm:cxn modelId="{D98D7E55-1D11-46DE-9234-5A76C8BFB495}" type="presOf" srcId="{EEDBDA9C-CB09-4FE4-8971-D0EB9DE32CF5}" destId="{133FE352-4D57-439A-8242-D8BA95A295C3}" srcOrd="0" destOrd="0" presId="urn:microsoft.com/office/officeart/2005/8/layout/hierarchy3"/>
    <dgm:cxn modelId="{651D5C9C-086E-4496-B39E-8652E39CB048}" type="presOf" srcId="{72475538-2E7C-4A44-99E1-D7929893F7CC}" destId="{9A9A2E78-4D7D-49F6-BEF6-99E60F789641}" srcOrd="1" destOrd="0" presId="urn:microsoft.com/office/officeart/2005/8/layout/hierarchy3"/>
    <dgm:cxn modelId="{3286133B-9961-4941-B638-49B321451C0C}" srcId="{5CFF84DE-0E57-4558-A53E-E6FFE080CD7F}" destId="{72475538-2E7C-4A44-99E1-D7929893F7CC}" srcOrd="3" destOrd="0" parTransId="{93FADF88-70E9-4AF4-8330-947EC9F00211}" sibTransId="{20079E7C-D2FD-44EE-9F41-0CB5B4F17502}"/>
    <dgm:cxn modelId="{6D6178A5-A3CA-4EAE-8182-9B811AFC73D4}" type="presOf" srcId="{72475538-2E7C-4A44-99E1-D7929893F7CC}" destId="{21B6F181-1211-4C58-9024-61E552020665}" srcOrd="0" destOrd="0" presId="urn:microsoft.com/office/officeart/2005/8/layout/hierarchy3"/>
    <dgm:cxn modelId="{1DC819B0-8C23-4179-B62A-5FE5609FF11F}" type="presOf" srcId="{45DBC646-092C-4524-BEB0-416A52D31F82}" destId="{4B604DC3-7919-4089-AFD2-E7201E94C4C3}" srcOrd="0" destOrd="0" presId="urn:microsoft.com/office/officeart/2005/8/layout/hierarchy3"/>
    <dgm:cxn modelId="{1B360A9F-A4AC-43BC-81D7-2FD7AA4260A8}" type="presOf" srcId="{D1F497A3-1400-4A21-9EA8-74A433D070D7}" destId="{1730DAE6-2609-41B1-83F1-256FCCD8CFD4}" srcOrd="1" destOrd="0" presId="urn:microsoft.com/office/officeart/2005/8/layout/hierarchy3"/>
    <dgm:cxn modelId="{68F091D7-EF68-4F28-9211-E69DF1AD4CAB}" srcId="{5CFF84DE-0E57-4558-A53E-E6FFE080CD7F}" destId="{EEDBDA9C-CB09-4FE4-8971-D0EB9DE32CF5}" srcOrd="1" destOrd="0" parTransId="{CA22D2F5-6446-4DB9-BFFF-76FB12F5BA31}" sibTransId="{B29E8DB3-345C-4C2F-84E3-6397A2EBB1BB}"/>
    <dgm:cxn modelId="{3DC4016F-DD36-4963-B468-51C27681F90C}" type="presOf" srcId="{D1F497A3-1400-4A21-9EA8-74A433D070D7}" destId="{BBB1DE27-4D7E-4488-B65D-ED892C25209C}" srcOrd="0" destOrd="0" presId="urn:microsoft.com/office/officeart/2005/8/layout/hierarchy3"/>
    <dgm:cxn modelId="{DBD91022-6541-4031-8C9A-ABCB2648B206}" type="presParOf" srcId="{A9690422-8DFF-4ABC-85DB-738CEECB3F00}" destId="{F174F04A-50A1-437C-AE5C-865543C7E409}" srcOrd="0" destOrd="0" presId="urn:microsoft.com/office/officeart/2005/8/layout/hierarchy3"/>
    <dgm:cxn modelId="{734DC93B-39B3-4004-AC81-02FDAC29A841}" type="presParOf" srcId="{F174F04A-50A1-437C-AE5C-865543C7E409}" destId="{CB21D73A-A470-4DA7-B212-34FE5C235717}" srcOrd="0" destOrd="0" presId="urn:microsoft.com/office/officeart/2005/8/layout/hierarchy3"/>
    <dgm:cxn modelId="{3A3D0A7A-0F9A-4F15-B7D9-A2BF9972F57C}" type="presParOf" srcId="{CB21D73A-A470-4DA7-B212-34FE5C235717}" destId="{4B604DC3-7919-4089-AFD2-E7201E94C4C3}" srcOrd="0" destOrd="0" presId="urn:microsoft.com/office/officeart/2005/8/layout/hierarchy3"/>
    <dgm:cxn modelId="{BF30450F-F69C-4934-9978-5893106255E8}" type="presParOf" srcId="{CB21D73A-A470-4DA7-B212-34FE5C235717}" destId="{204F719A-DC8F-4F9B-B116-FC30E835FD72}" srcOrd="1" destOrd="0" presId="urn:microsoft.com/office/officeart/2005/8/layout/hierarchy3"/>
    <dgm:cxn modelId="{30B21E3C-A5D4-44AC-AAB5-CEF8A64BAE3B}" type="presParOf" srcId="{F174F04A-50A1-437C-AE5C-865543C7E409}" destId="{88FA63E5-A98C-46DF-A13C-F9ECBB50B462}" srcOrd="1" destOrd="0" presId="urn:microsoft.com/office/officeart/2005/8/layout/hierarchy3"/>
    <dgm:cxn modelId="{7C7F7056-E13E-4A86-8989-5FD3B378C1FD}" type="presParOf" srcId="{A9690422-8DFF-4ABC-85DB-738CEECB3F00}" destId="{5EDFED99-88D5-497F-A9AB-7B81506CD684}" srcOrd="1" destOrd="0" presId="urn:microsoft.com/office/officeart/2005/8/layout/hierarchy3"/>
    <dgm:cxn modelId="{8C0814BD-17AA-4EA6-A63E-C8C2FF4CB299}" type="presParOf" srcId="{5EDFED99-88D5-497F-A9AB-7B81506CD684}" destId="{B3247D37-AD7E-4B48-9060-9AE90C2445AA}" srcOrd="0" destOrd="0" presId="urn:microsoft.com/office/officeart/2005/8/layout/hierarchy3"/>
    <dgm:cxn modelId="{E06CAD4B-8425-4619-8D01-971D80772357}" type="presParOf" srcId="{B3247D37-AD7E-4B48-9060-9AE90C2445AA}" destId="{133FE352-4D57-439A-8242-D8BA95A295C3}" srcOrd="0" destOrd="0" presId="urn:microsoft.com/office/officeart/2005/8/layout/hierarchy3"/>
    <dgm:cxn modelId="{8A5476F3-13EF-4B26-B27E-BE37CF188949}" type="presParOf" srcId="{B3247D37-AD7E-4B48-9060-9AE90C2445AA}" destId="{B8B34D76-8BB0-4E7D-A424-2F9CAA5A11A7}" srcOrd="1" destOrd="0" presId="urn:microsoft.com/office/officeart/2005/8/layout/hierarchy3"/>
    <dgm:cxn modelId="{6C31E5E2-19C9-4C08-982E-4D062EEB7BB4}" type="presParOf" srcId="{5EDFED99-88D5-497F-A9AB-7B81506CD684}" destId="{60756113-7ACE-4317-AD1E-F12FFDB04874}" srcOrd="1" destOrd="0" presId="urn:microsoft.com/office/officeart/2005/8/layout/hierarchy3"/>
    <dgm:cxn modelId="{78A00EBD-6501-4FA0-9F52-278237FE371B}" type="presParOf" srcId="{A9690422-8DFF-4ABC-85DB-738CEECB3F00}" destId="{5B1C80C2-E856-40AA-A73B-B32A61CE6425}" srcOrd="2" destOrd="0" presId="urn:microsoft.com/office/officeart/2005/8/layout/hierarchy3"/>
    <dgm:cxn modelId="{B582B51F-3E1D-4175-A6AA-8B2886E729F1}" type="presParOf" srcId="{5B1C80C2-E856-40AA-A73B-B32A61CE6425}" destId="{E3F2AD13-2609-40C7-83A2-E3A4247E03D1}" srcOrd="0" destOrd="0" presId="urn:microsoft.com/office/officeart/2005/8/layout/hierarchy3"/>
    <dgm:cxn modelId="{471368E0-89F7-49DC-835E-F68DD1BD8549}" type="presParOf" srcId="{E3F2AD13-2609-40C7-83A2-E3A4247E03D1}" destId="{BBB1DE27-4D7E-4488-B65D-ED892C25209C}" srcOrd="0" destOrd="0" presId="urn:microsoft.com/office/officeart/2005/8/layout/hierarchy3"/>
    <dgm:cxn modelId="{56524E1F-5ABB-4BA7-BD45-2D83ADCE824F}" type="presParOf" srcId="{E3F2AD13-2609-40C7-83A2-E3A4247E03D1}" destId="{1730DAE6-2609-41B1-83F1-256FCCD8CFD4}" srcOrd="1" destOrd="0" presId="urn:microsoft.com/office/officeart/2005/8/layout/hierarchy3"/>
    <dgm:cxn modelId="{F518443B-95CF-4C20-B2C0-C58EC525591C}" type="presParOf" srcId="{5B1C80C2-E856-40AA-A73B-B32A61CE6425}" destId="{1F3E4C92-E493-4A20-96E7-0A26F576D0E0}" srcOrd="1" destOrd="0" presId="urn:microsoft.com/office/officeart/2005/8/layout/hierarchy3"/>
    <dgm:cxn modelId="{58DC6C75-C7EE-4CAB-9F14-D17922BB4306}" type="presParOf" srcId="{A9690422-8DFF-4ABC-85DB-738CEECB3F00}" destId="{239F62A9-5B98-4BA2-B96E-1A48CBE63FCC}" srcOrd="3" destOrd="0" presId="urn:microsoft.com/office/officeart/2005/8/layout/hierarchy3"/>
    <dgm:cxn modelId="{0CE93622-0549-4A39-875F-B0E99C68BEAF}" type="presParOf" srcId="{239F62A9-5B98-4BA2-B96E-1A48CBE63FCC}" destId="{C172B8EA-51C9-4E30-AD34-ABFCB80F8D5C}" srcOrd="0" destOrd="0" presId="urn:microsoft.com/office/officeart/2005/8/layout/hierarchy3"/>
    <dgm:cxn modelId="{0858DA83-5CD1-4348-9A9F-ED0B857CE71A}" type="presParOf" srcId="{C172B8EA-51C9-4E30-AD34-ABFCB80F8D5C}" destId="{21B6F181-1211-4C58-9024-61E552020665}" srcOrd="0" destOrd="0" presId="urn:microsoft.com/office/officeart/2005/8/layout/hierarchy3"/>
    <dgm:cxn modelId="{25E63C82-D2FA-438F-93C9-6D191D0E753C}" type="presParOf" srcId="{C172B8EA-51C9-4E30-AD34-ABFCB80F8D5C}" destId="{9A9A2E78-4D7D-49F6-BEF6-99E60F789641}" srcOrd="1" destOrd="0" presId="urn:microsoft.com/office/officeart/2005/8/layout/hierarchy3"/>
    <dgm:cxn modelId="{3F1E68B8-9362-4ABE-AF9F-30F25234E06F}" type="presParOf" srcId="{239F62A9-5B98-4BA2-B96E-1A48CBE63FCC}" destId="{36D99C67-65B1-4A63-A2D1-1B078363F0E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DC531A-02D2-4CD7-AA05-B60A7112CE12}">
      <dsp:nvSpPr>
        <dsp:cNvPr id="0" name=""/>
        <dsp:cNvSpPr/>
      </dsp:nvSpPr>
      <dsp:spPr>
        <a:xfrm>
          <a:off x="3364992" y="53"/>
          <a:ext cx="3785616" cy="2122552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Maternal health refers to the health of women during pregnancy childbirth and the postpartum period.  </a:t>
          </a:r>
          <a:endParaRPr lang="en-US" sz="2600" kern="1200" dirty="0"/>
        </a:p>
      </dsp:txBody>
      <dsp:txXfrm>
        <a:off x="3364992" y="53"/>
        <a:ext cx="3785616" cy="2122552"/>
      </dsp:txXfrm>
    </dsp:sp>
    <dsp:sp modelId="{F07DDF91-4E8D-43FB-96DB-A06506DB9258}">
      <dsp:nvSpPr>
        <dsp:cNvPr id="0" name=""/>
        <dsp:cNvSpPr/>
      </dsp:nvSpPr>
      <dsp:spPr>
        <a:xfrm>
          <a:off x="3364992" y="2228732"/>
          <a:ext cx="3785616" cy="2122552"/>
        </a:xfrm>
        <a:prstGeom prst="roundRect">
          <a:avLst/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for too many women it is associated with suffering, ill-health and even death</a:t>
          </a:r>
          <a:endParaRPr lang="en-US" sz="2600" kern="1200" dirty="0"/>
        </a:p>
      </dsp:txBody>
      <dsp:txXfrm>
        <a:off x="3364992" y="2228732"/>
        <a:ext cx="3785616" cy="21225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908765-B9AF-4AC1-97A5-BA915847B70C}">
      <dsp:nvSpPr>
        <dsp:cNvPr id="0" name=""/>
        <dsp:cNvSpPr/>
      </dsp:nvSpPr>
      <dsp:spPr>
        <a:xfrm>
          <a:off x="4032772" y="3011"/>
          <a:ext cx="3357197" cy="13794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830 women die from preventable causes related to pregnancy and childbirth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Every day !!!</a:t>
          </a:r>
          <a:endParaRPr lang="ar-SA" sz="1600" kern="1200" dirty="0"/>
        </a:p>
      </dsp:txBody>
      <dsp:txXfrm>
        <a:off x="4032772" y="3011"/>
        <a:ext cx="3357197" cy="1379457"/>
      </dsp:txXfrm>
    </dsp:sp>
    <dsp:sp modelId="{EC70E955-FCC2-4BB7-A036-A68E04456A54}">
      <dsp:nvSpPr>
        <dsp:cNvPr id="0" name=""/>
        <dsp:cNvSpPr/>
      </dsp:nvSpPr>
      <dsp:spPr>
        <a:xfrm>
          <a:off x="2954733" y="692740"/>
          <a:ext cx="5513276" cy="5513276"/>
        </a:xfrm>
        <a:custGeom>
          <a:avLst/>
          <a:gdLst/>
          <a:ahLst/>
          <a:cxnLst/>
          <a:rect l="0" t="0" r="0" b="0"/>
          <a:pathLst>
            <a:path>
              <a:moveTo>
                <a:pt x="4442252" y="575409"/>
              </a:moveTo>
              <a:arcTo wR="2756638" hR="2756638" stAng="18461772" swAng="108705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10EEE-6DF9-4715-873B-094C092286DA}">
      <dsp:nvSpPr>
        <dsp:cNvPr id="0" name=""/>
        <dsp:cNvSpPr/>
      </dsp:nvSpPr>
      <dsp:spPr>
        <a:xfrm>
          <a:off x="7271968" y="1907801"/>
          <a:ext cx="2122243" cy="13794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Maternal mortality is higher in women living in rural areas and among poorer communities.</a:t>
          </a:r>
          <a:endParaRPr lang="ar-SA" sz="1400" kern="1200" dirty="0"/>
        </a:p>
      </dsp:txBody>
      <dsp:txXfrm>
        <a:off x="7271968" y="1907801"/>
        <a:ext cx="2122243" cy="1379457"/>
      </dsp:txXfrm>
    </dsp:sp>
    <dsp:sp modelId="{8C2C4554-CD16-46BB-8020-0E1F508CF753}">
      <dsp:nvSpPr>
        <dsp:cNvPr id="0" name=""/>
        <dsp:cNvSpPr/>
      </dsp:nvSpPr>
      <dsp:spPr>
        <a:xfrm>
          <a:off x="2954733" y="692740"/>
          <a:ext cx="5513276" cy="5513276"/>
        </a:xfrm>
        <a:custGeom>
          <a:avLst/>
          <a:gdLst/>
          <a:ahLst/>
          <a:cxnLst/>
          <a:rect l="0" t="0" r="0" b="0"/>
          <a:pathLst>
            <a:path>
              <a:moveTo>
                <a:pt x="5509486" y="2612142"/>
              </a:moveTo>
              <a:arcTo wR="2756638" hR="2756638" stAng="21419720" swAng="2196681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A0025-ECF2-4DAC-8E65-0B487EA9B11D}">
      <dsp:nvSpPr>
        <dsp:cNvPr id="0" name=""/>
        <dsp:cNvSpPr/>
      </dsp:nvSpPr>
      <dsp:spPr>
        <a:xfrm>
          <a:off x="6270561" y="4989817"/>
          <a:ext cx="2122243" cy="13794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Young adolescents face a higher risk of complications and death as a result of pregnancy than other women.</a:t>
          </a:r>
          <a:endParaRPr lang="ar-SA" sz="1400" kern="1200" dirty="0"/>
        </a:p>
      </dsp:txBody>
      <dsp:txXfrm>
        <a:off x="6270561" y="4989817"/>
        <a:ext cx="2122243" cy="1379457"/>
      </dsp:txXfrm>
    </dsp:sp>
    <dsp:sp modelId="{6AB6D48D-1B91-433B-A4CF-29F82766DEE9}">
      <dsp:nvSpPr>
        <dsp:cNvPr id="0" name=""/>
        <dsp:cNvSpPr/>
      </dsp:nvSpPr>
      <dsp:spPr>
        <a:xfrm>
          <a:off x="2954733" y="692740"/>
          <a:ext cx="5513276" cy="5513276"/>
        </a:xfrm>
        <a:custGeom>
          <a:avLst/>
          <a:gdLst/>
          <a:ahLst/>
          <a:cxnLst/>
          <a:rect l="0" t="0" r="0" b="0"/>
          <a:pathLst>
            <a:path>
              <a:moveTo>
                <a:pt x="3304871" y="5458210"/>
              </a:moveTo>
              <a:arcTo wR="2756638" hR="2756638" stAng="4711720" swAng="137656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9696C-E099-47DA-B401-C40D321F4F57}">
      <dsp:nvSpPr>
        <dsp:cNvPr id="0" name=""/>
        <dsp:cNvSpPr/>
      </dsp:nvSpPr>
      <dsp:spPr>
        <a:xfrm>
          <a:off x="3029938" y="4989817"/>
          <a:ext cx="2122243" cy="137945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Skilled care before, during and after childbirth can save the lives of women and newborn babies.</a:t>
          </a:r>
          <a:endParaRPr lang="ar-SA" sz="1400" kern="1200" dirty="0"/>
        </a:p>
      </dsp:txBody>
      <dsp:txXfrm>
        <a:off x="3029938" y="4989817"/>
        <a:ext cx="2122243" cy="1379457"/>
      </dsp:txXfrm>
    </dsp:sp>
    <dsp:sp modelId="{D0C3C8C5-D751-443C-A143-E57E6275E040}">
      <dsp:nvSpPr>
        <dsp:cNvPr id="0" name=""/>
        <dsp:cNvSpPr/>
      </dsp:nvSpPr>
      <dsp:spPr>
        <a:xfrm>
          <a:off x="2954733" y="692740"/>
          <a:ext cx="5513276" cy="5513276"/>
        </a:xfrm>
        <a:custGeom>
          <a:avLst/>
          <a:gdLst/>
          <a:ahLst/>
          <a:cxnLst/>
          <a:rect l="0" t="0" r="0" b="0"/>
          <a:pathLst>
            <a:path>
              <a:moveTo>
                <a:pt x="460753" y="4282406"/>
              </a:moveTo>
              <a:arcTo wR="2756638" hR="2756638" stAng="8783598" swAng="2196681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1D8A09-676B-423B-B470-CE937D3F46CA}">
      <dsp:nvSpPr>
        <dsp:cNvPr id="0" name=""/>
        <dsp:cNvSpPr/>
      </dsp:nvSpPr>
      <dsp:spPr>
        <a:xfrm>
          <a:off x="2028531" y="1907801"/>
          <a:ext cx="2122243" cy="137945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99% of all maternal deaths occur in developing countries.</a:t>
          </a:r>
          <a:endParaRPr lang="ar-SA" sz="1400" kern="1200" dirty="0"/>
        </a:p>
      </dsp:txBody>
      <dsp:txXfrm>
        <a:off x="2028531" y="1907801"/>
        <a:ext cx="2122243" cy="1379457"/>
      </dsp:txXfrm>
    </dsp:sp>
    <dsp:sp modelId="{56BA9EC1-2CD5-4E8A-A2A3-241CF9E52ECC}">
      <dsp:nvSpPr>
        <dsp:cNvPr id="0" name=""/>
        <dsp:cNvSpPr/>
      </dsp:nvSpPr>
      <dsp:spPr>
        <a:xfrm>
          <a:off x="2954733" y="692740"/>
          <a:ext cx="5513276" cy="5513276"/>
        </a:xfrm>
        <a:custGeom>
          <a:avLst/>
          <a:gdLst/>
          <a:ahLst/>
          <a:cxnLst/>
          <a:rect l="0" t="0" r="0" b="0"/>
          <a:pathLst>
            <a:path>
              <a:moveTo>
                <a:pt x="476302" y="1207727"/>
              </a:moveTo>
              <a:arcTo wR="2756638" hR="2756638" stAng="12851171" swAng="1087057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9C79C3-785D-4068-B736-1E77B728A9EA}">
      <dsp:nvSpPr>
        <dsp:cNvPr id="0" name=""/>
        <dsp:cNvSpPr/>
      </dsp:nvSpPr>
      <dsp:spPr>
        <a:xfrm>
          <a:off x="0" y="0"/>
          <a:ext cx="8229600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Minimizing occupational risks.</a:t>
          </a:r>
          <a:endParaRPr lang="en-US" sz="2100" kern="1200"/>
        </a:p>
      </dsp:txBody>
      <dsp:txXfrm>
        <a:off x="0" y="0"/>
        <a:ext cx="8229600" cy="503685"/>
      </dsp:txXfrm>
    </dsp:sp>
    <dsp:sp modelId="{F3B5DC6A-85D9-45CB-9652-A0A689B11122}">
      <dsp:nvSpPr>
        <dsp:cNvPr id="0" name=""/>
        <dsp:cNvSpPr/>
      </dsp:nvSpPr>
      <dsp:spPr>
        <a:xfrm>
          <a:off x="0" y="600726"/>
          <a:ext cx="8229600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Prescribing folic acid</a:t>
          </a:r>
          <a:endParaRPr lang="en-US" sz="2100" kern="1200"/>
        </a:p>
      </dsp:txBody>
      <dsp:txXfrm>
        <a:off x="0" y="600726"/>
        <a:ext cx="8229600" cy="503685"/>
      </dsp:txXfrm>
    </dsp:sp>
    <dsp:sp modelId="{31490AF5-28CA-4784-B59E-E91BE1F336C9}">
      <dsp:nvSpPr>
        <dsp:cNvPr id="0" name=""/>
        <dsp:cNvSpPr/>
      </dsp:nvSpPr>
      <dsp:spPr>
        <a:xfrm>
          <a:off x="0" y="1164891"/>
          <a:ext cx="8229600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Control and treat underlying medical conditions </a:t>
          </a:r>
          <a:endParaRPr lang="en-US" sz="2100" kern="1200"/>
        </a:p>
      </dsp:txBody>
      <dsp:txXfrm>
        <a:off x="0" y="1164891"/>
        <a:ext cx="8229600" cy="503685"/>
      </dsp:txXfrm>
    </dsp:sp>
    <dsp:sp modelId="{AEEE2180-A700-4135-A3A1-72D31174219B}">
      <dsp:nvSpPr>
        <dsp:cNvPr id="0" name=""/>
        <dsp:cNvSpPr/>
      </dsp:nvSpPr>
      <dsp:spPr>
        <a:xfrm>
          <a:off x="0" y="1729056"/>
          <a:ext cx="8229600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Maximizing chronic illness care</a:t>
          </a:r>
          <a:endParaRPr lang="en-US" sz="2100" kern="1200"/>
        </a:p>
      </dsp:txBody>
      <dsp:txXfrm>
        <a:off x="0" y="1729056"/>
        <a:ext cx="8229600" cy="503685"/>
      </dsp:txXfrm>
    </dsp:sp>
    <dsp:sp modelId="{EAD56D6D-DA97-405C-98DF-E1835D885745}">
      <dsp:nvSpPr>
        <dsp:cNvPr id="0" name=""/>
        <dsp:cNvSpPr/>
      </dsp:nvSpPr>
      <dsp:spPr>
        <a:xfrm>
          <a:off x="0" y="2293221"/>
          <a:ext cx="8229600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Improving health habits</a:t>
          </a:r>
          <a:endParaRPr lang="en-US" sz="2100" kern="1200"/>
        </a:p>
      </dsp:txBody>
      <dsp:txXfrm>
        <a:off x="0" y="2293221"/>
        <a:ext cx="8229600" cy="503685"/>
      </dsp:txXfrm>
    </dsp:sp>
    <dsp:sp modelId="{FDF572BF-D584-4E2C-A04B-9871B52D4E9E}">
      <dsp:nvSpPr>
        <dsp:cNvPr id="0" name=""/>
        <dsp:cNvSpPr/>
      </dsp:nvSpPr>
      <dsp:spPr>
        <a:xfrm>
          <a:off x="0" y="2857386"/>
          <a:ext cx="8229600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Review current medications and assess safety</a:t>
          </a:r>
          <a:endParaRPr lang="en-US" sz="2100" kern="1200"/>
        </a:p>
      </dsp:txBody>
      <dsp:txXfrm>
        <a:off x="0" y="2857386"/>
        <a:ext cx="8229600" cy="503685"/>
      </dsp:txXfrm>
    </dsp:sp>
    <dsp:sp modelId="{2FE1A56E-3158-4E7F-B056-EAAF0F9D538D}">
      <dsp:nvSpPr>
        <dsp:cNvPr id="0" name=""/>
        <dsp:cNvSpPr/>
      </dsp:nvSpPr>
      <dsp:spPr>
        <a:xfrm>
          <a:off x="0" y="3421551"/>
          <a:ext cx="8229600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Vaccinations </a:t>
          </a:r>
          <a:endParaRPr lang="en-US" sz="2100" kern="1200"/>
        </a:p>
      </dsp:txBody>
      <dsp:txXfrm>
        <a:off x="0" y="3421551"/>
        <a:ext cx="8229600" cy="503685"/>
      </dsp:txXfrm>
    </dsp:sp>
    <dsp:sp modelId="{7DBB667C-53B9-4E86-BECD-6243C1AA4555}">
      <dsp:nvSpPr>
        <dsp:cNvPr id="0" name=""/>
        <dsp:cNvSpPr/>
      </dsp:nvSpPr>
      <dsp:spPr>
        <a:xfrm>
          <a:off x="0" y="3985716"/>
          <a:ext cx="8229600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Genetic screening</a:t>
          </a:r>
          <a:endParaRPr lang="en-US" sz="2100" kern="1200"/>
        </a:p>
      </dsp:txBody>
      <dsp:txXfrm>
        <a:off x="0" y="3985716"/>
        <a:ext cx="8229600" cy="5036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8E9988-CF4B-48FF-86D2-98B21D0830B6}">
      <dsp:nvSpPr>
        <dsp:cNvPr id="0" name=""/>
        <dsp:cNvSpPr/>
      </dsp:nvSpPr>
      <dsp:spPr>
        <a:xfrm>
          <a:off x="0" y="28774"/>
          <a:ext cx="7704856" cy="794503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r>
            <a:rPr lang="en-US" sz="2000" b="1" kern="1200" dirty="0" smtClean="0"/>
            <a:t>Urine sample for infection and to confirm your pregnancy.</a:t>
          </a:r>
          <a:endParaRPr lang="ar-SA" sz="2000" kern="1200" dirty="0"/>
        </a:p>
      </dsp:txBody>
      <dsp:txXfrm>
        <a:off x="0" y="28774"/>
        <a:ext cx="7704856" cy="794503"/>
      </dsp:txXfrm>
    </dsp:sp>
    <dsp:sp modelId="{15636EB2-AAAB-4256-84A6-A7AE66CFFF53}">
      <dsp:nvSpPr>
        <dsp:cNvPr id="0" name=""/>
        <dsp:cNvSpPr/>
      </dsp:nvSpPr>
      <dsp:spPr>
        <a:xfrm>
          <a:off x="0" y="880877"/>
          <a:ext cx="7704856" cy="794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Blood pressure, weight, and height.</a:t>
          </a:r>
          <a:endParaRPr lang="ar-SA" sz="2000" kern="1200" dirty="0"/>
        </a:p>
      </dsp:txBody>
      <dsp:txXfrm>
        <a:off x="0" y="880877"/>
        <a:ext cx="7704856" cy="794503"/>
      </dsp:txXfrm>
    </dsp:sp>
    <dsp:sp modelId="{5E83818C-672A-406D-80C7-066B70190F8A}">
      <dsp:nvSpPr>
        <dsp:cNvPr id="0" name=""/>
        <dsp:cNvSpPr/>
      </dsp:nvSpPr>
      <dsp:spPr>
        <a:xfrm>
          <a:off x="0" y="1732980"/>
          <a:ext cx="7704856" cy="794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Prenatal blood tests</a:t>
          </a:r>
          <a:endParaRPr lang="ar-SA" sz="2000" kern="1200" dirty="0"/>
        </a:p>
      </dsp:txBody>
      <dsp:txXfrm>
        <a:off x="0" y="1732980"/>
        <a:ext cx="7704856" cy="794503"/>
      </dsp:txXfrm>
    </dsp:sp>
    <dsp:sp modelId="{FF5EF848-00C0-4008-A9F8-0A84FEC089E0}">
      <dsp:nvSpPr>
        <dsp:cNvPr id="0" name=""/>
        <dsp:cNvSpPr/>
      </dsp:nvSpPr>
      <dsp:spPr>
        <a:xfrm>
          <a:off x="0" y="2585084"/>
          <a:ext cx="7704856" cy="794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Complete physical exam, including a pelvic exam.</a:t>
          </a:r>
          <a:endParaRPr lang="ar-SA" sz="2000" kern="1200" dirty="0"/>
        </a:p>
      </dsp:txBody>
      <dsp:txXfrm>
        <a:off x="0" y="2585084"/>
        <a:ext cx="7704856" cy="794503"/>
      </dsp:txXfrm>
    </dsp:sp>
    <dsp:sp modelId="{91025A3E-C053-4504-B9D3-E8FF0789019F}">
      <dsp:nvSpPr>
        <dsp:cNvPr id="0" name=""/>
        <dsp:cNvSpPr/>
      </dsp:nvSpPr>
      <dsp:spPr>
        <a:xfrm>
          <a:off x="0" y="3437187"/>
          <a:ext cx="7704856" cy="794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Gonorrhea and </a:t>
          </a:r>
          <a:r>
            <a:rPr lang="en-US" sz="2000" b="1" kern="1200" dirty="0" err="1" smtClean="0"/>
            <a:t>chlamydia</a:t>
          </a:r>
          <a:r>
            <a:rPr lang="en-US" sz="2000" b="1" kern="1200" dirty="0" smtClean="0"/>
            <a:t> cultures, and Pap test to screen for cervical cancer.</a:t>
          </a:r>
          <a:endParaRPr lang="ar-SA" sz="2000" kern="1200" dirty="0"/>
        </a:p>
      </dsp:txBody>
      <dsp:txXfrm>
        <a:off x="0" y="3437187"/>
        <a:ext cx="7704856" cy="794503"/>
      </dsp:txXfrm>
    </dsp:sp>
    <dsp:sp modelId="{CFC28472-0EC0-403B-9AEE-A0C228E99E70}">
      <dsp:nvSpPr>
        <dsp:cNvPr id="0" name=""/>
        <dsp:cNvSpPr/>
      </dsp:nvSpPr>
      <dsp:spPr>
        <a:xfrm>
          <a:off x="0" y="4289290"/>
          <a:ext cx="7704856" cy="794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 Ultrasound test.</a:t>
          </a:r>
          <a:endParaRPr lang="ar-SA" sz="2000" kern="1200" dirty="0"/>
        </a:p>
      </dsp:txBody>
      <dsp:txXfrm>
        <a:off x="0" y="4289290"/>
        <a:ext cx="7704856" cy="7945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2D139E-6D98-489F-839E-A9599FB686B1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55668-1A18-4564-8DCB-295360224D55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Existing Health Conditions</a:t>
          </a:r>
          <a:endParaRPr lang="en-US" sz="2500" kern="1200"/>
        </a:p>
      </dsp:txBody>
      <dsp:txXfrm>
        <a:off x="2281784" y="429966"/>
        <a:ext cx="1765125" cy="1765125"/>
      </dsp:txXfrm>
    </dsp:sp>
    <dsp:sp modelId="{CB0E9DD2-9EDD-4B79-9FE9-25AA59F22F59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Age</a:t>
          </a:r>
          <a:endParaRPr lang="en-US" sz="2500" kern="1200"/>
        </a:p>
      </dsp:txBody>
      <dsp:txXfrm>
        <a:off x="4182689" y="429966"/>
        <a:ext cx="1765125" cy="1765125"/>
      </dsp:txXfrm>
    </dsp:sp>
    <dsp:sp modelId="{DCBA7C44-F070-4899-AF0E-90C2E3097638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Lifestyle Factors</a:t>
          </a:r>
          <a:endParaRPr lang="en-US" sz="2500" kern="1200"/>
        </a:p>
      </dsp:txBody>
      <dsp:txXfrm>
        <a:off x="2281784" y="2330870"/>
        <a:ext cx="1765125" cy="1765125"/>
      </dsp:txXfrm>
    </dsp:sp>
    <dsp:sp modelId="{A231D0E7-A685-44AD-A829-669FFEF1AF4D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Conditions of Pregnancy</a:t>
          </a:r>
          <a:endParaRPr lang="en-US" sz="2500" kern="1200"/>
        </a:p>
      </dsp:txBody>
      <dsp:txXfrm>
        <a:off x="4182689" y="2330870"/>
        <a:ext cx="1765125" cy="176512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604DC3-7919-4089-AFD2-E7201E94C4C3}">
      <dsp:nvSpPr>
        <dsp:cNvPr id="0" name=""/>
        <dsp:cNvSpPr/>
      </dsp:nvSpPr>
      <dsp:spPr>
        <a:xfrm>
          <a:off x="1925" y="1622419"/>
          <a:ext cx="2212999" cy="11064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Avoid stress </a:t>
          </a:r>
          <a:endParaRPr lang="en-US" sz="1800" kern="1200"/>
        </a:p>
      </dsp:txBody>
      <dsp:txXfrm>
        <a:off x="1925" y="1622419"/>
        <a:ext cx="2212999" cy="1106499"/>
      </dsp:txXfrm>
    </dsp:sp>
    <dsp:sp modelId="{133FE352-4D57-439A-8242-D8BA95A295C3}">
      <dsp:nvSpPr>
        <dsp:cNvPr id="0" name=""/>
        <dsp:cNvSpPr/>
      </dsp:nvSpPr>
      <dsp:spPr>
        <a:xfrm>
          <a:off x="2768175" y="1622419"/>
          <a:ext cx="2212999" cy="1106499"/>
        </a:xfrm>
        <a:prstGeom prst="roundRect">
          <a:avLst>
            <a:gd name="adj" fmla="val 1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Nutrition support </a:t>
          </a:r>
          <a:endParaRPr lang="en-US" sz="1800" kern="1200"/>
        </a:p>
      </dsp:txBody>
      <dsp:txXfrm>
        <a:off x="2768175" y="1622419"/>
        <a:ext cx="2212999" cy="1106499"/>
      </dsp:txXfrm>
    </dsp:sp>
    <dsp:sp modelId="{BBB1DE27-4D7E-4488-B65D-ED892C25209C}">
      <dsp:nvSpPr>
        <dsp:cNvPr id="0" name=""/>
        <dsp:cNvSpPr/>
      </dsp:nvSpPr>
      <dsp:spPr>
        <a:xfrm>
          <a:off x="5534424" y="1622419"/>
          <a:ext cx="2212999" cy="1106499"/>
        </a:xfrm>
        <a:prstGeom prst="roundRect">
          <a:avLst>
            <a:gd name="adj" fmla="val 1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Sanitation </a:t>
          </a:r>
          <a:endParaRPr lang="en-US" sz="1800" kern="1200"/>
        </a:p>
      </dsp:txBody>
      <dsp:txXfrm>
        <a:off x="5534424" y="1622419"/>
        <a:ext cx="2212999" cy="1106499"/>
      </dsp:txXfrm>
    </dsp:sp>
    <dsp:sp modelId="{21B6F181-1211-4C58-9024-61E552020665}">
      <dsp:nvSpPr>
        <dsp:cNvPr id="0" name=""/>
        <dsp:cNvSpPr/>
      </dsp:nvSpPr>
      <dsp:spPr>
        <a:xfrm>
          <a:off x="8300674" y="1622419"/>
          <a:ext cx="2212999" cy="1106499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Lifestyle modification: smoking, drinking alcohol </a:t>
          </a:r>
          <a:endParaRPr lang="en-US" sz="1800" kern="1200"/>
        </a:p>
      </dsp:txBody>
      <dsp:txXfrm>
        <a:off x="8300674" y="1622419"/>
        <a:ext cx="2212999" cy="1106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50AB1-4F2A-4FED-B166-A6668A68ED6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255D7-7284-4579-882B-4469B017A2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98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http://www.mayoclinic.org/healthy-lifestyle/pregnancy-week-by-week/in-depth/pregnancy/art-20046098</a:t>
            </a:r>
          </a:p>
          <a:p>
            <a:r>
              <a:rPr lang="en-US" dirty="0" smtClean="0"/>
              <a:t>http://emedicine.medscape.com/article/261435-overview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1F61-6AA3-4ABE-9C22-D905D87DBB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50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http://www.cdc.gov/reproductivehealth/maternalinfanthealth/pregcomplications.htm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http://www.netdoctor.co.uk/conditions/pregnancy-and-family/a9096/chromosome-abnormalities-in-pregnancy/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1F61-6AA3-4ABE-9C22-D905D87DBBC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279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http://www.cdc.gov/features/maternal-depression/index.html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1F61-6AA3-4ABE-9C22-D905D87DBBC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34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http://care.diabetesjournals.org/content/26/suppl_1/s103</a:t>
            </a:r>
          </a:p>
          <a:p>
            <a:r>
              <a:rPr lang="en-US" dirty="0" smtClean="0"/>
              <a:t>https://en.wikipedia.org/wiki/Gestational_diabetes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1F61-6AA3-4ABE-9C22-D905D87DBB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76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http://www.mayoclinic.org/diseases-conditions/gestational-diabetes/basics/complications/con-20014854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1F61-6AA3-4ABE-9C22-D905D87DBB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228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http://www.cdc.gov/reproductivehealth/maternalinfanthealth/tobaccousepregnancy/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1F61-6AA3-4ABE-9C22-D905D87DBBC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6338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http://www.cdc.gov/ncbddd/fasd/alcohol-use.html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1F61-6AA3-4ABE-9C22-D905D87DBBC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45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http://www.cdc.gov/hiv/group/gender/pregnantwomen/index.html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1F61-6AA3-4ABE-9C22-D905D87DBBC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201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http://www.babycenter.com/0_gonorrhea-during-pregnancy_1427382.bc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1F61-6AA3-4ABE-9C22-D905D87DBBC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147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http://www.hepatitiscentral.com/hcv/hepatitis/pregnancy/</a:t>
            </a:r>
          </a:p>
          <a:p>
            <a:r>
              <a:rPr lang="en-US" dirty="0" smtClean="0"/>
              <a:t>https://www.cdc.gov/hepatitis/hbv/pdfs/hepbperinatal-protectwhenpregnant.pdf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1F61-6AA3-4ABE-9C22-D905D87DBBC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5598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http://www.myvmc.com/pregnancy/under-nutrition-before-and-during-pregnancy/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1F61-6AA3-4ABE-9C22-D905D87DBBC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48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2B8-9012-F342-A7B5-4C9C89B1B014}" type="datetimeFigureOut">
              <a:rPr lang="ar-SA" smtClean="0"/>
              <a:pPr/>
              <a:t>21/02/38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F850-8648-A24B-9C06-6DA52EE1916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8279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2B8-9012-F342-A7B5-4C9C89B1B014}" type="datetimeFigureOut">
              <a:rPr lang="ar-SA" smtClean="0"/>
              <a:pPr/>
              <a:t>21/02/38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F850-8648-A24B-9C06-6DA52EE1916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07187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2B8-9012-F342-A7B5-4C9C89B1B014}" type="datetimeFigureOut">
              <a:rPr lang="ar-SA" smtClean="0"/>
              <a:pPr/>
              <a:t>21/02/38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F850-8648-A24B-9C06-6DA52EE1916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8032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2B8-9012-F342-A7B5-4C9C89B1B014}" type="datetimeFigureOut">
              <a:rPr lang="ar-SA" smtClean="0"/>
              <a:pPr/>
              <a:t>21/02/38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F850-8648-A24B-9C06-6DA52EE1916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578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2B8-9012-F342-A7B5-4C9C89B1B014}" type="datetimeFigureOut">
              <a:rPr lang="ar-SA" smtClean="0"/>
              <a:pPr/>
              <a:t>21/02/38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F850-8648-A24B-9C06-6DA52EE1916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0965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2B8-9012-F342-A7B5-4C9C89B1B014}" type="datetimeFigureOut">
              <a:rPr lang="ar-SA" smtClean="0"/>
              <a:pPr/>
              <a:t>21/02/38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F850-8648-A24B-9C06-6DA52EE1916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6983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ال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2B8-9012-F342-A7B5-4C9C89B1B014}" type="datetimeFigureOut">
              <a:rPr lang="ar-SA" smtClean="0"/>
              <a:pPr/>
              <a:t>21/02/38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F850-8648-A24B-9C06-6DA52EE1916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55787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2B8-9012-F342-A7B5-4C9C89B1B014}" type="datetimeFigureOut">
              <a:rPr lang="ar-SA" smtClean="0"/>
              <a:pPr/>
              <a:t>21/02/38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F850-8648-A24B-9C06-6DA52EE1916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5140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2B8-9012-F342-A7B5-4C9C89B1B014}" type="datetimeFigureOut">
              <a:rPr lang="ar-SA" smtClean="0"/>
              <a:pPr/>
              <a:t>21/02/38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F850-8648-A24B-9C06-6DA52EE1916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51532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2B8-9012-F342-A7B5-4C9C89B1B014}" type="datetimeFigureOut">
              <a:rPr lang="ar-SA" smtClean="0"/>
              <a:pPr/>
              <a:t>21/02/38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F850-8648-A24B-9C06-6DA52EE1916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3324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2B8-9012-F342-A7B5-4C9C89B1B014}" type="datetimeFigureOut">
              <a:rPr lang="ar-SA" smtClean="0"/>
              <a:pPr/>
              <a:t>21/02/38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F850-8648-A24B-9C06-6DA52EE1916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401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32B8-9012-F342-A7B5-4C9C89B1B014}" type="datetimeFigureOut">
              <a:rPr lang="ar-SA" smtClean="0"/>
              <a:pPr/>
              <a:t>21/02/38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EF850-8648-A24B-9C06-6DA52EE1916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386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yoclinic.org/about-this-site/welcom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ho.int/mediacentre/factsheets/fs348/en/" TargetMode="External"/><Relationship Id="rId13" Type="http://schemas.openxmlformats.org/officeDocument/2006/relationships/hyperlink" Target="https://www.healthypeople.gov/2020/leading-health-indicators/2020-lhi-topics/Maternal-Infant-and-Child-Health/determinants" TargetMode="External"/><Relationship Id="rId3" Type="http://schemas.openxmlformats.org/officeDocument/2006/relationships/hyperlink" Target="http://www.who.int/woman_child_accountability/progress_information/recommendation2/en/" TargetMode="External"/><Relationship Id="rId7" Type="http://schemas.openxmlformats.org/officeDocument/2006/relationships/hyperlink" Target="http://www.who.int/mediacentre/factsheets/fs178/en/" TargetMode="External"/><Relationship Id="rId12" Type="http://schemas.openxmlformats.org/officeDocument/2006/relationships/hyperlink" Target="https://www.nichd.nih.gov/health/topics/preconceptioncare/conditioninfo/pages/prenatal-visits.aspx" TargetMode="External"/><Relationship Id="rId2" Type="http://schemas.openxmlformats.org/officeDocument/2006/relationships/hyperlink" Target="http://www.who.int/topics/maternal_health/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ho.int/maternal_child_adolescent/publications/WHO-MCA-PNC-2014-Briefer_A4.pdf?ua=1" TargetMode="External"/><Relationship Id="rId11" Type="http://schemas.openxmlformats.org/officeDocument/2006/relationships/hyperlink" Target="http://www.cdc.gov/preconception/planning.html" TargetMode="External"/><Relationship Id="rId5" Type="http://schemas.openxmlformats.org/officeDocument/2006/relationships/hyperlink" Target="http://www.who.int/gho/child_health/en/" TargetMode="External"/><Relationship Id="rId10" Type="http://schemas.openxmlformats.org/officeDocument/2006/relationships/hyperlink" Target="http://www.who.int/topics/millennium_development_goals/maternal_health/en/" TargetMode="External"/><Relationship Id="rId4" Type="http://schemas.openxmlformats.org/officeDocument/2006/relationships/hyperlink" Target="http://www.who.int/gho/countries/sau/country_profiles/en/" TargetMode="External"/><Relationship Id="rId9" Type="http://schemas.openxmlformats.org/officeDocument/2006/relationships/hyperlink" Target="http://www.who.int/mediacentre/factsheets/fs290/en/" TargetMode="External"/><Relationship Id="rId14" Type="http://schemas.openxmlformats.org/officeDocument/2006/relationships/hyperlink" Target="http://apps.who.int/gho/data/view.sdg.3-2-data-ctry?lang=en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760856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Maternal &amp; Child</a:t>
            </a:r>
            <a:br>
              <a:rPr lang="en-US" b="1" dirty="0" smtClean="0"/>
            </a:br>
            <a:r>
              <a:rPr lang="en-US" b="1" dirty="0" smtClean="0"/>
              <a:t>Health</a:t>
            </a:r>
            <a:endParaRPr lang="en-US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94884" y="5016197"/>
            <a:ext cx="9144000" cy="120679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400" dirty="0" smtClean="0"/>
              <a:t>By:  </a:t>
            </a:r>
          </a:p>
          <a:p>
            <a:pPr algn="l"/>
            <a:r>
              <a:rPr lang="en-US" sz="1400" dirty="0" err="1" smtClean="0"/>
              <a:t>Feras</a:t>
            </a:r>
            <a:r>
              <a:rPr lang="en-US" sz="1400" dirty="0" smtClean="0"/>
              <a:t> AL-</a:t>
            </a:r>
            <a:r>
              <a:rPr lang="en-US" sz="1400" dirty="0" err="1" smtClean="0"/>
              <a:t>Fawaz</a:t>
            </a:r>
            <a:endParaRPr lang="en-US" sz="1400" dirty="0" smtClean="0"/>
          </a:p>
          <a:p>
            <a:pPr algn="l"/>
            <a:r>
              <a:rPr lang="en-US" sz="1400" dirty="0" smtClean="0"/>
              <a:t>Ali </a:t>
            </a:r>
            <a:r>
              <a:rPr lang="en-US" sz="1400" dirty="0" err="1" smtClean="0"/>
              <a:t>ALElayan</a:t>
            </a:r>
            <a:endParaRPr lang="en-US" sz="1400" dirty="0" smtClean="0"/>
          </a:p>
          <a:p>
            <a:pPr algn="l"/>
            <a:r>
              <a:rPr lang="en-US" sz="1400" dirty="0" err="1" smtClean="0"/>
              <a:t>Musab</a:t>
            </a:r>
            <a:r>
              <a:rPr lang="en-US" sz="1400" dirty="0" smtClean="0"/>
              <a:t> </a:t>
            </a:r>
            <a:r>
              <a:rPr lang="en-US" sz="1400" dirty="0" err="1" smtClean="0"/>
              <a:t>ALMasry</a:t>
            </a:r>
            <a:endParaRPr lang="en-US" sz="14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926958" y="3487479"/>
            <a:ext cx="4338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Student Led Seminar</a:t>
            </a:r>
            <a:endParaRPr lang="en-US" sz="2000" dirty="0"/>
          </a:p>
          <a:p>
            <a:pPr algn="ctr"/>
            <a:r>
              <a:rPr lang="en-US" sz="2000" b="1" dirty="0"/>
              <a:t>FMED 421</a:t>
            </a:r>
            <a:endParaRPr lang="en-US" sz="2000" dirty="0"/>
          </a:p>
          <a:p>
            <a:pPr algn="ctr"/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967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11430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 </a:t>
            </a:r>
            <a:r>
              <a:rPr lang="ar-SA" b="1" dirty="0" err="1" smtClean="0">
                <a:solidFill>
                  <a:srgbClr val="002060"/>
                </a:solidFill>
              </a:rPr>
              <a:t>:</a:t>
            </a:r>
            <a:r>
              <a:rPr lang="ar-SA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Routine Prenatal Tests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19536" y="980728"/>
            <a:ext cx="8229600" cy="5616624"/>
          </a:xfrm>
        </p:spPr>
        <p:txBody>
          <a:bodyPr>
            <a:noAutofit/>
          </a:bodyPr>
          <a:lstStyle/>
          <a:p>
            <a:pPr algn="l">
              <a:buNone/>
            </a:pPr>
            <a:endParaRPr lang="en-US" sz="2400" dirty="0"/>
          </a:p>
          <a:p>
            <a:pPr algn="l">
              <a:buNone/>
            </a:pPr>
            <a:endParaRPr lang="en-US" sz="2400" b="1" dirty="0"/>
          </a:p>
          <a:p>
            <a:pPr algn="l">
              <a:buNone/>
            </a:pPr>
            <a:endParaRPr lang="ar-SA" sz="2400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1991544" y="1268760"/>
          <a:ext cx="770485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7247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Factors Affecting Pregnancy  </a:t>
            </a:r>
            <a:endParaRPr lang="ar-SA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485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9027" y="780595"/>
            <a:ext cx="7866744" cy="1077232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High risk Factor in maternal and child health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9891" y="2351314"/>
            <a:ext cx="349884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/>
              <a:t>HTN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/>
              <a:t>Heart Disease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/>
              <a:t>GDM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/>
              <a:t>Tobacco &amp;alcohol use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/>
              <a:t>STDs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/>
              <a:t>Nutrition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/>
              <a:t>Unhealthy weight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/>
              <a:t>Genetic factor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/>
              <a:t>Post partum depression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  <p:pic>
        <p:nvPicPr>
          <p:cNvPr id="3074" name="Picture 2" descr="C:\Users\User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5235" y="286203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66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5115" y="-124313"/>
            <a:ext cx="10363200" cy="1470025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rgbClr val="002060"/>
                </a:solidFill>
              </a:rPr>
              <a:t>Hypertension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474" y="1752600"/>
            <a:ext cx="8840501" cy="1752600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most common medical problem encountered during pregnancy, complicating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2-3% of pregnancies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2363" y="2674260"/>
            <a:ext cx="905163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complication:</a:t>
            </a:r>
          </a:p>
          <a:p>
            <a:pPr algn="l"/>
            <a:r>
              <a:rPr lang="en-US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preeclampsia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BP and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signs of damage to another organ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system (proteinuria)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 usually after 20 weeks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pregnancy</a:t>
            </a:r>
          </a:p>
          <a:p>
            <a:pPr algn="l"/>
            <a:endParaRPr lang="en-US" sz="2000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30400" y="30480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046" y="4190902"/>
            <a:ext cx="660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0070C0"/>
                </a:solidFill>
              </a:rPr>
              <a:t>Why is high blood pressure a </a:t>
            </a:r>
            <a:r>
              <a:rPr lang="en-US" sz="2400" b="1" u="sng" dirty="0">
                <a:solidFill>
                  <a:srgbClr val="0070C0"/>
                </a:solidFill>
              </a:rPr>
              <a:t>problem</a:t>
            </a:r>
            <a:r>
              <a:rPr lang="en-US" sz="2400" b="1" dirty="0">
                <a:solidFill>
                  <a:srgbClr val="0070C0"/>
                </a:solidFill>
              </a:rPr>
              <a:t> during pregnancy?</a:t>
            </a:r>
          </a:p>
        </p:txBody>
      </p:sp>
      <p:sp>
        <p:nvSpPr>
          <p:cNvPr id="8" name="Rectangle 7"/>
          <p:cNvSpPr/>
          <p:nvPr/>
        </p:nvSpPr>
        <p:spPr>
          <a:xfrm>
            <a:off x="-369749" y="5232408"/>
            <a:ext cx="4970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en-US" b="1" dirty="0">
                <a:solidFill>
                  <a:srgbClr val="FF0000"/>
                </a:solidFill>
              </a:rPr>
              <a:t>Decreased blood flow to the </a:t>
            </a:r>
            <a:r>
              <a:rPr lang="en-US" b="1" dirty="0" smtClean="0">
                <a:solidFill>
                  <a:srgbClr val="FF0000"/>
                </a:solidFill>
              </a:rPr>
              <a:t>placenta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9761" y="5805518"/>
            <a:ext cx="2059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0"/>
            <a:r>
              <a:rPr lang="en-US" b="1" dirty="0">
                <a:solidFill>
                  <a:srgbClr val="FF0000"/>
                </a:solidFill>
              </a:rPr>
              <a:t>Placental abruption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1119" y="5232408"/>
            <a:ext cx="2018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0"/>
            <a:r>
              <a:rPr lang="en-US" b="1" dirty="0">
                <a:solidFill>
                  <a:srgbClr val="FF0000"/>
                </a:solidFill>
              </a:rPr>
              <a:t>Premature </a:t>
            </a:r>
            <a:r>
              <a:rPr lang="en-US" b="1" dirty="0" smtClean="0">
                <a:solidFill>
                  <a:srgbClr val="FF0000"/>
                </a:solidFill>
              </a:rPr>
              <a:t>delivery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64342" y="5797937"/>
            <a:ext cx="2996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0"/>
            <a:r>
              <a:rPr lang="en-US" b="1" dirty="0">
                <a:solidFill>
                  <a:srgbClr val="FF0000"/>
                </a:solidFill>
              </a:rPr>
              <a:t>Future cardiovascular </a:t>
            </a:r>
            <a:r>
              <a:rPr lang="en-US" b="1" dirty="0" smtClean="0">
                <a:solidFill>
                  <a:srgbClr val="FF0000"/>
                </a:solidFill>
              </a:rPr>
              <a:t>disease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User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78938" y="1544638"/>
            <a:ext cx="2371725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20000" y="39061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dirty="0"/>
              <a:t>Failure to thrive, seizures, </a:t>
            </a:r>
            <a:r>
              <a:rPr lang="en-US" dirty="0" smtClean="0"/>
              <a:t>,</a:t>
            </a:r>
            <a:r>
              <a:rPr lang="en-US" dirty="0"/>
              <a:t> lack of energy, and difficulty in </a:t>
            </a:r>
            <a:r>
              <a:rPr lang="en-US" dirty="0" smtClean="0"/>
              <a:t>breathing</a:t>
            </a:r>
            <a:r>
              <a:rPr lang="en-US" baseline="30000" dirty="0"/>
              <a:t> </a:t>
            </a:r>
            <a:r>
              <a:rPr lang="en-US" dirty="0"/>
              <a:t> can be associated with hypertension in </a:t>
            </a:r>
            <a:r>
              <a:rPr lang="en-US" b="1" u="sng" dirty="0" smtClean="0"/>
              <a:t>neonates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xmlns="" val="311702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Heart disease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Leading to Cause death of maternal heath worldwide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91000" y="2286000"/>
            <a:ext cx="1295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05000" y="3429000"/>
            <a:ext cx="2286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Myocardial </a:t>
            </a:r>
            <a:r>
              <a:rPr lang="en-US" dirty="0" err="1"/>
              <a:t>inarction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96000" y="22860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724400" y="3733800"/>
            <a:ext cx="25146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cardiomyopathy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400800" y="2243137"/>
            <a:ext cx="24384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924800" y="3886200"/>
            <a:ext cx="25146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Rheumatic heart disease</a:t>
            </a:r>
          </a:p>
        </p:txBody>
      </p:sp>
    </p:spTree>
    <p:extLst>
      <p:ext uri="{BB962C8B-B14F-4D97-AF65-F5344CB8AC3E}">
        <p14:creationId xmlns:p14="http://schemas.microsoft.com/office/powerpoint/2010/main" xmlns="" val="2919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Gestational Diabetes mellitus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 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when a woman </a:t>
            </a: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without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diabetes,  develops high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blood sugar levels </a:t>
            </a: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during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pregnancy</a:t>
            </a:r>
          </a:p>
          <a:p>
            <a:pPr algn="l" rtl="0"/>
            <a:r>
              <a:rPr lang="en-US" sz="2000" dirty="0"/>
              <a:t>Approximately 7% of all pregnancies are complicated by </a:t>
            </a:r>
            <a:r>
              <a:rPr lang="en-US" sz="2000" dirty="0" smtClean="0"/>
              <a:t>GDM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more than </a:t>
            </a:r>
            <a:r>
              <a:rPr lang="en-US" sz="2000" dirty="0"/>
              <a:t>200,000 </a:t>
            </a:r>
            <a:r>
              <a:rPr lang="en-US" sz="2000" dirty="0" smtClean="0"/>
              <a:t>annually.</a:t>
            </a:r>
          </a:p>
          <a:p>
            <a:pPr algn="l" rtl="0"/>
            <a:r>
              <a:rPr lang="en-US" sz="2000" dirty="0" smtClean="0"/>
              <a:t>in </a:t>
            </a:r>
            <a:r>
              <a:rPr lang="en-US" sz="2000" dirty="0"/>
              <a:t>gestational diabetes, blood sugar usually returns to normal soon after delivery. But </a:t>
            </a:r>
            <a:r>
              <a:rPr lang="en-US" sz="2000" dirty="0" smtClean="0"/>
              <a:t>you're </a:t>
            </a:r>
            <a:r>
              <a:rPr lang="en-US" sz="2000" dirty="0"/>
              <a:t>at risk for type 2 </a:t>
            </a:r>
            <a:r>
              <a:rPr lang="en-US" sz="2000" dirty="0" smtClean="0"/>
              <a:t>diabetes.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400" y="434340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400" b="1" dirty="0">
                <a:solidFill>
                  <a:srgbClr val="0070C0"/>
                </a:solidFill>
              </a:rPr>
              <a:t>Risk </a:t>
            </a:r>
            <a:r>
              <a:rPr lang="en-US" sz="2400" b="1" dirty="0" smtClean="0">
                <a:solidFill>
                  <a:srgbClr val="0070C0"/>
                </a:solidFill>
              </a:rPr>
              <a:t>factors?</a:t>
            </a:r>
            <a:endParaRPr lang="en-US" sz="2400" b="1" dirty="0">
              <a:solidFill>
                <a:srgbClr val="0070C0"/>
              </a:solidFill>
            </a:endParaRPr>
          </a:p>
          <a:p>
            <a:pPr algn="l" rtl="0"/>
            <a:r>
              <a:rPr lang="en-US" dirty="0">
                <a:hlinkClick r:id="rId3"/>
              </a:rPr>
              <a:t/>
            </a:r>
            <a:br>
              <a:rPr lang="en-US" dirty="0">
                <a:hlinkClick r:id="rId3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6205" y="5018368"/>
            <a:ext cx="2069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Age greater than 25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01764" y="4989731"/>
            <a:ext cx="3370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Family or personal health history.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55658" y="5562600"/>
            <a:ext cx="3346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Excess </a:t>
            </a:r>
            <a:r>
              <a:rPr lang="en-US" b="1" dirty="0" smtClean="0">
                <a:solidFill>
                  <a:srgbClr val="FF0000"/>
                </a:solidFill>
              </a:rPr>
              <a:t>weight (30 or higher BMI)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01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complication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769761" y="2245044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mother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12228" y="227978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baby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886700" y="2895600"/>
            <a:ext cx="1905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267700" y="2769303"/>
            <a:ext cx="876300" cy="521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191500" y="3365473"/>
            <a:ext cx="297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Preterm birth with respiratory distress syndrome</a:t>
            </a:r>
          </a:p>
        </p:txBody>
      </p:sp>
      <p:cxnSp>
        <p:nvCxnSpPr>
          <p:cNvPr id="16" name="Straight Arrow Connector 15"/>
          <p:cNvCxnSpPr>
            <a:endCxn id="23" idx="0"/>
          </p:cNvCxnSpPr>
          <p:nvPr/>
        </p:nvCxnSpPr>
        <p:spPr>
          <a:xfrm flipH="1">
            <a:off x="6951926" y="2729739"/>
            <a:ext cx="703526" cy="712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526628" y="4267200"/>
            <a:ext cx="0" cy="3810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543801" y="4278868"/>
            <a:ext cx="1397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Blood sugars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248400" y="3442417"/>
            <a:ext cx="1407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birth weight</a:t>
            </a:r>
            <a:r>
              <a:rPr lang="en-US" dirty="0"/>
              <a:t> 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172200" y="3508420"/>
            <a:ext cx="0" cy="30158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76600" y="3440668"/>
            <a:ext cx="14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preeclampsia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769761" y="3451002"/>
            <a:ext cx="1212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Future DM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232339" y="2673561"/>
            <a:ext cx="495601" cy="700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944616" y="2673561"/>
            <a:ext cx="712984" cy="691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02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Tobacco use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20" y="3048001"/>
            <a:ext cx="8229600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Tobacco effect:</a:t>
            </a:r>
          </a:p>
          <a:p>
            <a:pPr algn="l" rtl="0"/>
            <a:r>
              <a:rPr lang="en-US" sz="2000" dirty="0"/>
              <a:t>hard to get pregnant</a:t>
            </a:r>
          </a:p>
          <a:p>
            <a:pPr algn="l" rtl="0"/>
            <a:r>
              <a:rPr lang="en-US" sz="2000" dirty="0"/>
              <a:t>Miscarriage</a:t>
            </a:r>
          </a:p>
          <a:p>
            <a:pPr algn="l" rtl="0"/>
            <a:r>
              <a:rPr lang="en-US" sz="2000" dirty="0"/>
              <a:t>problems with the placenta</a:t>
            </a:r>
          </a:p>
          <a:p>
            <a:pPr algn="l" rtl="0"/>
            <a:r>
              <a:rPr lang="en-US" sz="2000" dirty="0"/>
              <a:t>Risk for </a:t>
            </a:r>
            <a:r>
              <a:rPr lang="sv-SE" sz="2000" dirty="0"/>
              <a:t>Sudden Infant Death Syndrome (SIDS</a:t>
            </a:r>
            <a:r>
              <a:rPr lang="sv-SE" sz="2000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3540642" y="169068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Approximately 10% of women reported smoking during the last 3 months of pregnancy.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123" name="Picture 3" descr="C:\Users\User\Desktop\Smoking-suring-pregnanc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30506" y="365125"/>
            <a:ext cx="2160588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90857" y="5653706"/>
            <a:ext cx="2335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/>
              <a:t> cleft lip or cleft palate</a:t>
            </a:r>
          </a:p>
        </p:txBody>
      </p:sp>
      <p:pic>
        <p:nvPicPr>
          <p:cNvPr id="2051" name="Picture 3" descr="C:\Users\User\Desktop\cleft_pala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3788" y="3520618"/>
            <a:ext cx="2652712" cy="198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49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Alcohol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use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704" y="1520831"/>
            <a:ext cx="10515600" cy="4351338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dirty="0"/>
              <a:t>There is </a:t>
            </a:r>
            <a:r>
              <a:rPr lang="en-US" sz="2400" b="1" u="sng" dirty="0"/>
              <a:t>no</a:t>
            </a:r>
            <a:r>
              <a:rPr lang="en-US" sz="2400" dirty="0"/>
              <a:t> known safe amount of alcohol use during pregnancy.</a:t>
            </a:r>
          </a:p>
          <a:p>
            <a:pPr marL="0" indent="0" algn="l">
              <a:buNone/>
            </a:pPr>
            <a:endParaRPr lang="en-US" dirty="0"/>
          </a:p>
        </p:txBody>
      </p:sp>
      <p:pic>
        <p:nvPicPr>
          <p:cNvPr id="1026" name="Picture 2" descr="http://www.cdc.gov/vitalsigns/fasd/images/graphica_920p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9541" y="2147830"/>
            <a:ext cx="8320300" cy="563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253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2060"/>
                </a:solidFill>
              </a:rPr>
              <a:t>STDs 1-HIV/AIDS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000" dirty="0" smtClean="0"/>
              <a:t>It </a:t>
            </a:r>
            <a:r>
              <a:rPr lang="en-US" sz="2000" dirty="0"/>
              <a:t>recommends  </a:t>
            </a:r>
            <a:r>
              <a:rPr lang="en-US" sz="2000" dirty="0" smtClean="0"/>
              <a:t>that all </a:t>
            </a:r>
            <a:r>
              <a:rPr lang="en-US" sz="2000" dirty="0"/>
              <a:t>women who are pregnant or planning to </a:t>
            </a:r>
            <a:r>
              <a:rPr lang="en-US" sz="2000" u="sng" dirty="0">
                <a:solidFill>
                  <a:srgbClr val="FF0000"/>
                </a:solidFill>
              </a:rPr>
              <a:t>get pregnant</a:t>
            </a:r>
            <a:r>
              <a:rPr lang="en-US" sz="2000" dirty="0"/>
              <a:t> should get tested for HIV as early as </a:t>
            </a:r>
            <a:r>
              <a:rPr lang="en-US" sz="2000" dirty="0" smtClean="0"/>
              <a:t>possible.</a:t>
            </a:r>
          </a:p>
          <a:p>
            <a:pPr algn="l" rtl="0"/>
            <a:r>
              <a:rPr lang="en-US" sz="2000" dirty="0"/>
              <a:t>If a woman is treated for HIV early in her pregnancy, the risk of transmitting HIV to her baby can be 1% or </a:t>
            </a:r>
            <a:r>
              <a:rPr lang="en-US" sz="2000" dirty="0" smtClean="0"/>
              <a:t>less.</a:t>
            </a:r>
          </a:p>
          <a:p>
            <a:pPr algn="l" rtl="0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345457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</a:rPr>
              <a:t>How to lower </a:t>
            </a:r>
            <a:r>
              <a:rPr lang="en-US" b="1" dirty="0">
                <a:solidFill>
                  <a:srgbClr val="0070C0"/>
                </a:solidFill>
              </a:rPr>
              <a:t>their risk of transmitting HIV to their </a:t>
            </a:r>
            <a:r>
              <a:rPr lang="en-US" b="1" dirty="0" smtClean="0">
                <a:solidFill>
                  <a:srgbClr val="0070C0"/>
                </a:solidFill>
              </a:rPr>
              <a:t>babies?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7983" y="4216569"/>
            <a:ext cx="2045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dirty="0"/>
              <a:t>Take HIV medicines </a:t>
            </a:r>
          </a:p>
        </p:txBody>
      </p:sp>
      <p:sp>
        <p:nvSpPr>
          <p:cNvPr id="6" name="Rectangle 5"/>
          <p:cNvSpPr/>
          <p:nvPr/>
        </p:nvSpPr>
        <p:spPr>
          <a:xfrm>
            <a:off x="5080000" y="421657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dirty="0"/>
              <a:t>After delivery, ensure their infants take HIV </a:t>
            </a:r>
            <a:r>
              <a:rPr lang="en-US" dirty="0" smtClean="0"/>
              <a:t>medicines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88685" y="5283369"/>
            <a:ext cx="2055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dirty="0"/>
              <a:t>Avoid breastfeeding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0000" y="514487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dirty="0"/>
              <a:t>Avoid pre-chewing food for an infant, toddler, or anyone else.</a:t>
            </a:r>
          </a:p>
        </p:txBody>
      </p:sp>
    </p:spTree>
    <p:extLst>
      <p:ext uri="{BB962C8B-B14F-4D97-AF65-F5344CB8AC3E}">
        <p14:creationId xmlns:p14="http://schemas.microsoft.com/office/powerpoint/2010/main" xmlns="" val="400382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25052"/>
          </a:xfrm>
        </p:spPr>
        <p:txBody>
          <a:bodyPr>
            <a:normAutofit fontScale="92500" lnSpcReduction="10000"/>
          </a:bodyPr>
          <a:lstStyle/>
          <a:p>
            <a:pPr algn="l" rtl="0" fontAlgn="base"/>
            <a:r>
              <a:rPr lang="en-US" dirty="0"/>
              <a:t>Health behaviors and health systems indicators that affect the health, wellness, and quality of life of women, children, and families.</a:t>
            </a:r>
          </a:p>
          <a:p>
            <a:pPr algn="l" rtl="0" fontAlgn="base"/>
            <a:r>
              <a:rPr lang="en-US" dirty="0"/>
              <a:t>Factors can affect pregnancy and childbirth, including: Preconception health status, Age, Access to appropriate preconception and </a:t>
            </a:r>
            <a:r>
              <a:rPr lang="en-US" dirty="0" err="1"/>
              <a:t>interconception</a:t>
            </a:r>
            <a:r>
              <a:rPr lang="en-US" dirty="0"/>
              <a:t> health care, Poverty</a:t>
            </a:r>
          </a:p>
          <a:p>
            <a:pPr algn="l" rtl="0" fontAlgn="base"/>
            <a:r>
              <a:rPr lang="en-US" dirty="0"/>
              <a:t>Health risks may include: Hypertension and heart disease, Diabetes, Depression, Genetic conditions, Sexually transmitted diseases (STDs), Tobacco use and alcohol Abuse, Inadequate nutrition, Unhealthy weight</a:t>
            </a:r>
          </a:p>
          <a:p>
            <a:pPr algn="l" rtl="0" fontAlgn="base"/>
            <a:r>
              <a:rPr lang="en-US" dirty="0"/>
              <a:t>Social and Physical Determinants of Maternal Health</a:t>
            </a:r>
          </a:p>
          <a:p>
            <a:pPr algn="l" rtl="0" fontAlgn="base"/>
            <a:r>
              <a:rPr lang="en-US" dirty="0"/>
              <a:t>Social and Physical Determinants of Infant and Child Health</a:t>
            </a:r>
          </a:p>
          <a:p>
            <a:pPr algn="l" rtl="0" fontAlgn="base"/>
            <a:r>
              <a:rPr lang="en-US" dirty="0"/>
              <a:t>How to improve the health and well-being of women, infants, children, and families.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502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2-Herpes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49687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060"/>
                </a:solidFill>
              </a:rPr>
              <a:t>3-syphilis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59591" y="1524001"/>
            <a:ext cx="801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Herpes is safe in pregnant women until she get ready to deliver.</a:t>
            </a:r>
          </a:p>
          <a:p>
            <a:pPr algn="ctr"/>
            <a:r>
              <a:rPr lang="en-US" dirty="0"/>
              <a:t>Herpes lesions on genitals are highly contagious and infect the baby during labor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1" y="3544670"/>
            <a:ext cx="7208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May be transmitted to baby by infected mother.</a:t>
            </a:r>
          </a:p>
          <a:p>
            <a:pPr algn="ctr"/>
            <a:r>
              <a:rPr lang="en-US" dirty="0"/>
              <a:t>It be linked to premature birth, stillbirth ,death in some cases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7400" y="41927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060"/>
                </a:solidFill>
              </a:rPr>
              <a:t>4-Gonorrhea</a:t>
            </a:r>
          </a:p>
        </p:txBody>
      </p:sp>
      <p:sp>
        <p:nvSpPr>
          <p:cNvPr id="8" name="Rectangle 7"/>
          <p:cNvSpPr/>
          <p:nvPr/>
        </p:nvSpPr>
        <p:spPr>
          <a:xfrm>
            <a:off x="2726942" y="5151088"/>
            <a:ext cx="4811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The risk </a:t>
            </a:r>
            <a:r>
              <a:rPr lang="en-US" b="1" dirty="0">
                <a:solidFill>
                  <a:srgbClr val="FF0000"/>
                </a:solidFill>
              </a:rPr>
              <a:t>in</a:t>
            </a:r>
            <a:r>
              <a:rPr lang="en-US" dirty="0"/>
              <a:t> pregnancy :miscarriage,  preterm birth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8400" y="5919801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Gonorrhea in newborns most commonly affects the eyes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1473" y="5491911"/>
            <a:ext cx="841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The risk </a:t>
            </a:r>
            <a:r>
              <a:rPr lang="en-US" b="1" dirty="0">
                <a:solidFill>
                  <a:srgbClr val="FF0000"/>
                </a:solidFill>
              </a:rPr>
              <a:t>before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after</a:t>
            </a:r>
            <a:r>
              <a:rPr lang="en-US" dirty="0"/>
              <a:t> pregnancy if untreated : cause pelvic inflammatory disease </a:t>
            </a:r>
          </a:p>
        </p:txBody>
      </p:sp>
    </p:spTree>
    <p:extLst>
      <p:ext uri="{BB962C8B-B14F-4D97-AF65-F5344CB8AC3E}">
        <p14:creationId xmlns:p14="http://schemas.microsoft.com/office/powerpoint/2010/main" xmlns="" val="22700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Hepatitis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39134" y="2438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 rtl="0">
              <a:buFont typeface="Arial" pitchFamily="34" charset="0"/>
              <a:buChar char="•"/>
            </a:pPr>
            <a:r>
              <a:rPr lang="en-US" dirty="0"/>
              <a:t>The risk of a pregnant woman passing the to her unborn child has been related  RNA levels in her blood, and HIV positive.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3886200"/>
            <a:ext cx="472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 rtl="0">
              <a:buFont typeface="Arial" pitchFamily="34" charset="0"/>
              <a:buChar char="•"/>
            </a:pPr>
            <a:r>
              <a:rPr lang="en-US" b="1" dirty="0"/>
              <a:t> 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Transmission of the virus to the fetus HCV RNA titer greater than 1 million copies/mL</a:t>
            </a:r>
          </a:p>
          <a:p>
            <a:pPr algn="ctr" rtl="0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Mother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without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HCV RNA ,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no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Transmission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5962934" y="54102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 rtl="0">
              <a:buFont typeface="Arial" pitchFamily="34" charset="0"/>
              <a:buChar char="•"/>
            </a:pPr>
            <a:r>
              <a:rPr lang="en-US" dirty="0"/>
              <a:t>There is </a:t>
            </a:r>
            <a:r>
              <a:rPr lang="en-US" b="1" dirty="0"/>
              <a:t>no</a:t>
            </a:r>
            <a:r>
              <a:rPr lang="en-US" dirty="0"/>
              <a:t> preventive treatment can influence the transmission.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476500" y="1371601"/>
            <a:ext cx="533400" cy="783609"/>
            <a:chOff x="1219200" y="1371600"/>
            <a:chExt cx="533400" cy="783609"/>
          </a:xfrm>
        </p:grpSpPr>
        <p:sp>
          <p:nvSpPr>
            <p:cNvPr id="9" name="Flowchart: Delay 8"/>
            <p:cNvSpPr/>
            <p:nvPr/>
          </p:nvSpPr>
          <p:spPr>
            <a:xfrm>
              <a:off x="1219200" y="1371600"/>
              <a:ext cx="533400" cy="381000"/>
            </a:xfrm>
            <a:prstGeom prst="flowChartDelay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" name="Flowchart: Delay 9"/>
            <p:cNvSpPr/>
            <p:nvPr/>
          </p:nvSpPr>
          <p:spPr>
            <a:xfrm>
              <a:off x="1219200" y="1774209"/>
              <a:ext cx="533400" cy="381000"/>
            </a:xfrm>
            <a:prstGeom prst="flowChartDelay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11" name="Block Arc 10"/>
          <p:cNvSpPr/>
          <p:nvPr/>
        </p:nvSpPr>
        <p:spPr>
          <a:xfrm rot="16503880">
            <a:off x="7502610" y="1184312"/>
            <a:ext cx="914400" cy="1397021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64388" y="527471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l" rtl="0">
              <a:buFont typeface="Arial" pitchFamily="34" charset="0"/>
              <a:buChar char="•"/>
            </a:pPr>
            <a:r>
              <a:rPr lang="en-US" dirty="0"/>
              <a:t>CDC recommends that babies get the </a:t>
            </a:r>
          </a:p>
          <a:p>
            <a:pPr algn="l"/>
            <a:r>
              <a:rPr lang="en-US" dirty="0"/>
              <a:t>HBIG shot and the first dose of Hepatitis B </a:t>
            </a:r>
          </a:p>
          <a:p>
            <a:pPr algn="l"/>
            <a:r>
              <a:rPr lang="en-US" dirty="0"/>
              <a:t>vaccine within 12 hours of being born.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06332" y="398950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l" rtl="0">
              <a:buFont typeface="Arial" pitchFamily="34" charset="0"/>
              <a:buChar char="•"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When babies become infected they have a 90% chance of developing a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lifelong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, cause liver damage, liver disease, and liver cancer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75847" y="2461989"/>
            <a:ext cx="431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 rtl="0">
              <a:buFont typeface="Arial" pitchFamily="34" charset="0"/>
              <a:buChar char="•"/>
            </a:pPr>
            <a:r>
              <a:rPr lang="en-US" dirty="0"/>
              <a:t>can be spread to a baby during childbirth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7820" y="294305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l" rtl="0"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highly endemic areas, hepatitis B is most commonly spread from mother to child at birth </a:t>
            </a:r>
            <a:r>
              <a:rPr lang="en-US" dirty="0" smtClean="0"/>
              <a:t>perinatal </a:t>
            </a:r>
            <a:r>
              <a:rPr lang="en-US" dirty="0"/>
              <a:t>transmission</a:t>
            </a:r>
          </a:p>
        </p:txBody>
      </p:sp>
    </p:spTree>
    <p:extLst>
      <p:ext uri="{BB962C8B-B14F-4D97-AF65-F5344CB8AC3E}">
        <p14:creationId xmlns:p14="http://schemas.microsoft.com/office/powerpoint/2010/main" xmlns="" val="394651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Poor </a:t>
            </a:r>
            <a:r>
              <a:rPr lang="en-US" b="1" dirty="0" smtClean="0">
                <a:solidFill>
                  <a:srgbClr val="002060"/>
                </a:solidFill>
              </a:rPr>
              <a:t>nutrition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2514600"/>
            <a:ext cx="16002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malnutrition</a:t>
            </a:r>
            <a:r>
              <a:rPr lang="en-US" dirty="0"/>
              <a:t> 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4572000"/>
            <a:ext cx="16002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Micro nutrition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4038600" y="1600200"/>
            <a:ext cx="16002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mother</a:t>
            </a:r>
            <a:r>
              <a:rPr lang="en-US" dirty="0"/>
              <a:t> 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77200" y="1600200"/>
            <a:ext cx="16002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baby</a:t>
            </a:r>
            <a:r>
              <a:rPr lang="en-US" dirty="0"/>
              <a:t> </a:t>
            </a:r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24202" y="2512454"/>
            <a:ext cx="3505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 fail to gain weight in pregnancy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24202" y="2907268"/>
            <a:ext cx="3505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Mother die while pregnant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213342" y="2526268"/>
            <a:ext cx="1790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dirty="0"/>
              <a:t> low-birth weight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69071" y="2907268"/>
            <a:ext cx="2452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dirty="0"/>
              <a:t> restricted </a:t>
            </a:r>
            <a:r>
              <a:rPr lang="en-US" dirty="0" err="1"/>
              <a:t>foetal</a:t>
            </a:r>
            <a:r>
              <a:rPr lang="en-US" dirty="0"/>
              <a:t> growth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45082" y="32743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/>
            <a:r>
              <a:rPr lang="en-US" dirty="0"/>
              <a:t>type 2 diabetes</a:t>
            </a:r>
            <a:br>
              <a:rPr lang="en-US" dirty="0"/>
            </a:b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10556" y="4271992"/>
            <a:ext cx="4811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Iron : </a:t>
            </a:r>
            <a:r>
              <a:rPr lang="en-US" dirty="0"/>
              <a:t>Preterm birth </a:t>
            </a:r>
          </a:p>
          <a:p>
            <a:pPr algn="l" rtl="0"/>
            <a:r>
              <a:rPr lang="en-US" dirty="0"/>
              <a:t> Neurological  </a:t>
            </a:r>
            <a:r>
              <a:rPr lang="en-US" i="1" dirty="0" err="1"/>
              <a:t>dysfuction</a:t>
            </a:r>
            <a:endParaRPr lang="en-US" i="1" dirty="0"/>
          </a:p>
          <a:p>
            <a:pPr algn="l" rtl="0"/>
            <a:r>
              <a:rPr lang="en-US" dirty="0"/>
              <a:t>risk of death from bleeding </a:t>
            </a:r>
          </a:p>
          <a:p>
            <a:pPr algn="l" rtl="0"/>
            <a:r>
              <a:rPr lang="en-US" dirty="0"/>
              <a:t>during childbirth</a:t>
            </a:r>
            <a:endParaRPr lang="en-US" i="1" dirty="0"/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57589" y="5398427"/>
            <a:ext cx="4811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err="1">
                <a:solidFill>
                  <a:srgbClr val="FF0000"/>
                </a:solidFill>
              </a:rPr>
              <a:t>Vit</a:t>
            </a:r>
            <a:r>
              <a:rPr lang="en-US" b="1" dirty="0">
                <a:solidFill>
                  <a:srgbClr val="FF0000"/>
                </a:solidFill>
              </a:rPr>
              <a:t> A: </a:t>
            </a:r>
            <a:r>
              <a:rPr lang="en-US" dirty="0"/>
              <a:t>night blindness</a:t>
            </a:r>
            <a:endParaRPr lang="en-US" i="1" dirty="0"/>
          </a:p>
          <a:p>
            <a:pPr algn="l" rtl="0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499534" y="4428415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err="1">
                <a:solidFill>
                  <a:srgbClr val="FF0000"/>
                </a:solidFill>
              </a:rPr>
              <a:t>Folate</a:t>
            </a:r>
            <a:r>
              <a:rPr lang="en-US" b="1" dirty="0">
                <a:solidFill>
                  <a:srgbClr val="FF0000"/>
                </a:solidFill>
              </a:rPr>
              <a:t> : </a:t>
            </a:r>
            <a:r>
              <a:rPr lang="en-US" dirty="0"/>
              <a:t>neutral tube defect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55992" y="4844918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Calcium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dirty="0"/>
              <a:t>poor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skeletal development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55992" y="5214250"/>
            <a:ext cx="2331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Iron: </a:t>
            </a:r>
            <a:r>
              <a:rPr lang="en-US" dirty="0"/>
              <a:t>low birth weight </a:t>
            </a:r>
          </a:p>
        </p:txBody>
      </p:sp>
    </p:spTree>
    <p:extLst>
      <p:ext uri="{BB962C8B-B14F-4D97-AF65-F5344CB8AC3E}">
        <p14:creationId xmlns:p14="http://schemas.microsoft.com/office/powerpoint/2010/main" xmlns="" val="6175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Unhealthy weight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2000" dirty="0"/>
              <a:t>A women weight before and during pregnancy are important indicators of health for both mother and </a:t>
            </a:r>
            <a:r>
              <a:rPr lang="en-US" sz="2000" dirty="0" smtClean="0"/>
              <a:t>child.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000" dirty="0"/>
              <a:t>Recent CDC studies showed   overweight or obese before pregnancy associated with a higher pregnancy complication.</a:t>
            </a:r>
          </a:p>
          <a:p>
            <a:pPr marL="0" indent="0" algn="ctr" rtl="0">
              <a:buNone/>
            </a:pP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81200" y="3048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002060"/>
                </a:solidFill>
              </a:rPr>
              <a:t>Genitic</a:t>
            </a:r>
            <a:r>
              <a:rPr lang="en-US" b="1" dirty="0">
                <a:solidFill>
                  <a:srgbClr val="002060"/>
                </a:solidFill>
              </a:rPr>
              <a:t> conditions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05885" y="40544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more than 50 per cent of miscarriages in the early stages of pregnancy are due to abnormalities of the chromosomes.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95153" y="4953001"/>
            <a:ext cx="982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Down's syndrome: have two number of  21 chromosome ,  low IQ</a:t>
            </a:r>
          </a:p>
          <a:p>
            <a:pPr algn="l" rtl="0"/>
            <a:r>
              <a:rPr lang="en-US" dirty="0"/>
              <a:t>Sickle cell, G6PD, </a:t>
            </a:r>
            <a:r>
              <a:rPr lang="en-US" dirty="0" err="1"/>
              <a:t>heamophilia</a:t>
            </a:r>
            <a:endParaRPr lang="en-US" dirty="0"/>
          </a:p>
          <a:p>
            <a:pPr algn="l" rtl="0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06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Postpartum depression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29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1 in 9 women experience depression before, during, or after pregnancy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2133600" y="2667000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Symptoms :</a:t>
            </a:r>
          </a:p>
        </p:txBody>
      </p:sp>
      <p:sp>
        <p:nvSpPr>
          <p:cNvPr id="8" name="Rectangle 7"/>
          <p:cNvSpPr/>
          <p:nvPr/>
        </p:nvSpPr>
        <p:spPr>
          <a:xfrm>
            <a:off x="2098431" y="30363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/>
              <a:t>Crying more often than usual.</a:t>
            </a:r>
          </a:p>
          <a:p>
            <a:pPr algn="l"/>
            <a:r>
              <a:rPr lang="en-US" dirty="0"/>
              <a:t>Feelings of anger.</a:t>
            </a:r>
          </a:p>
          <a:p>
            <a:pPr algn="l"/>
            <a:r>
              <a:rPr lang="en-US" dirty="0"/>
              <a:t>Withdrawing from loved ones.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2098431" y="4267200"/>
            <a:ext cx="1282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Risk Factor: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98431" y="4636532"/>
            <a:ext cx="65965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Stress.</a:t>
            </a:r>
          </a:p>
          <a:p>
            <a:pPr algn="l"/>
            <a:r>
              <a:rPr lang="en-US" dirty="0"/>
              <a:t>Low social support</a:t>
            </a:r>
          </a:p>
          <a:p>
            <a:pPr algn="l"/>
            <a:r>
              <a:rPr lang="en-US" dirty="0"/>
              <a:t>Preterm (before 37 weeks) labor and delivery.</a:t>
            </a:r>
          </a:p>
          <a:p>
            <a:pPr algn="l"/>
            <a:r>
              <a:rPr lang="en-US" dirty="0"/>
              <a:t>Having a baby with a birth defect or disability.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61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/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/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Social and Physical Determinants of Maternal  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and child Health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/>
            </a:r>
            <a:br>
              <a:rPr lang="en-US" sz="2800" b="1" dirty="0">
                <a:solidFill>
                  <a:srgbClr val="002060"/>
                </a:solidFill>
              </a:rPr>
            </a:br>
            <a:endParaRPr lang="ar-SA" sz="2800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r>
              <a:rPr lang="en-US" sz="2400" dirty="0"/>
              <a:t> range of biological, social, environmental, and physical factors have been linked to maternal, infant, and child health outcomes. </a:t>
            </a:r>
          </a:p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r>
              <a:rPr lang="en-US" sz="2400" b="1" dirty="0">
                <a:solidFill>
                  <a:schemeClr val="tx2"/>
                </a:solidFill>
              </a:rPr>
              <a:t>These include: </a:t>
            </a:r>
          </a:p>
          <a:p>
            <a:pPr algn="l" rtl="0">
              <a:buNone/>
            </a:pPr>
            <a:r>
              <a:rPr lang="en-US" sz="2400" dirty="0"/>
              <a:t> </a:t>
            </a:r>
            <a:r>
              <a:rPr lang="en-US" sz="2400" b="1" dirty="0"/>
              <a:t>race and ethnicity, age, and socioeconomic factors, such as income level, educational attainment, medical insurance coverage, access to medical care, pre-pregnancy health, and general health status.</a:t>
            </a:r>
          </a:p>
          <a:p>
            <a:pPr algn="l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17452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8200" y="507629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>
                <a:solidFill>
                  <a:srgbClr val="002060"/>
                </a:solidFill>
              </a:rPr>
              <a:t>How to improve maternal and child health </a:t>
            </a:r>
            <a:r>
              <a:rPr lang="en-US" b="1" dirty="0" smtClean="0">
                <a:solidFill>
                  <a:srgbClr val="002060"/>
                </a:solidFill>
                <a:effectLst/>
              </a:rPr>
              <a:t/>
            </a:r>
            <a:br>
              <a:rPr lang="en-US" b="1" dirty="0" smtClean="0">
                <a:solidFill>
                  <a:srgbClr val="002060"/>
                </a:solidFill>
                <a:effectLst/>
              </a:rPr>
            </a:b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16330" y="2312513"/>
            <a:ext cx="10515600" cy="4351338"/>
          </a:xfrm>
        </p:spPr>
        <p:txBody>
          <a:bodyPr>
            <a:normAutofit/>
          </a:bodyPr>
          <a:lstStyle/>
          <a:p>
            <a:pPr algn="l" rtl="0" fontAlgn="base"/>
            <a:r>
              <a:rPr lang="en-US" sz="2600" dirty="0" smtClean="0"/>
              <a:t>approximately </a:t>
            </a:r>
            <a:r>
              <a:rPr lang="en-US" sz="2600" dirty="0"/>
              <a:t>830 women </a:t>
            </a:r>
            <a:r>
              <a:rPr lang="en-US" sz="2600" dirty="0" smtClean="0"/>
              <a:t>die every day </a:t>
            </a:r>
            <a:r>
              <a:rPr lang="en-US" sz="2600" dirty="0"/>
              <a:t>from </a:t>
            </a:r>
            <a:r>
              <a:rPr lang="en-US" sz="2600" dirty="0" smtClean="0"/>
              <a:t>causes </a:t>
            </a:r>
            <a:r>
              <a:rPr lang="en-US" sz="2600" dirty="0"/>
              <a:t>related to pregnancy and </a:t>
            </a:r>
            <a:r>
              <a:rPr lang="en-US" sz="2600" dirty="0" smtClean="0"/>
              <a:t>childbirth. </a:t>
            </a:r>
            <a:endParaRPr lang="en-US" sz="2600" dirty="0"/>
          </a:p>
          <a:p>
            <a:pPr algn="l" rtl="0"/>
            <a:endParaRPr lang="en-US" sz="2400" dirty="0" smtClean="0">
              <a:effectLst/>
            </a:endParaRPr>
          </a:p>
          <a:p>
            <a:pPr algn="l" rtl="0"/>
            <a:r>
              <a:rPr lang="en-US" sz="2700" b="1" dirty="0" smtClean="0"/>
              <a:t>5.9 million </a:t>
            </a:r>
            <a:r>
              <a:rPr lang="en-US" sz="2600" dirty="0" smtClean="0"/>
              <a:t>children </a:t>
            </a:r>
            <a:r>
              <a:rPr lang="en-US" sz="2600" dirty="0"/>
              <a:t>under age five died in </a:t>
            </a:r>
            <a:r>
              <a:rPr lang="en-US" sz="2600" dirty="0" smtClean="0"/>
              <a:t>2015, </a:t>
            </a:r>
            <a:r>
              <a:rPr lang="en-US" sz="2600" dirty="0" smtClean="0">
                <a:solidFill>
                  <a:srgbClr val="FF0000"/>
                </a:solidFill>
              </a:rPr>
              <a:t>16000 every day</a:t>
            </a:r>
            <a:r>
              <a:rPr lang="en-US" sz="2600" dirty="0" smtClean="0">
                <a:solidFill>
                  <a:schemeClr val="accent2"/>
                </a:solidFill>
              </a:rPr>
              <a:t>.</a:t>
            </a:r>
          </a:p>
          <a:p>
            <a:pPr algn="l" rtl="0"/>
            <a:endParaRPr lang="en-US" sz="2400" dirty="0" smtClean="0">
              <a:solidFill>
                <a:schemeClr val="accent2"/>
              </a:solidFill>
            </a:endParaRPr>
          </a:p>
          <a:p>
            <a:pPr algn="l" rtl="0"/>
            <a:r>
              <a:rPr lang="en-US" sz="2600" dirty="0"/>
              <a:t>With quality health care, many of these deaths could be prevented.</a:t>
            </a:r>
          </a:p>
          <a:p>
            <a:pPr algn="l" rtl="0"/>
            <a:endParaRPr lang="en-US" sz="2600" dirty="0"/>
          </a:p>
          <a:p>
            <a:pPr algn="l" rtl="0"/>
            <a:endParaRPr lang="en-US" sz="2400" dirty="0"/>
          </a:p>
          <a:p>
            <a: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1848693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Postnatal Care Highlights 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Provide </a:t>
            </a:r>
            <a:r>
              <a:rPr lang="en-US" sz="2400" dirty="0"/>
              <a:t>postnatal care in first 24 hours for every birth</a:t>
            </a:r>
            <a:r>
              <a:rPr lang="en-US" sz="2400" dirty="0" smtClean="0"/>
              <a:t>: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 Delay </a:t>
            </a:r>
            <a:r>
              <a:rPr lang="en-US" sz="2400" dirty="0"/>
              <a:t>facility </a:t>
            </a:r>
            <a:r>
              <a:rPr lang="en-US" sz="2600" b="1" dirty="0"/>
              <a:t>discharge</a:t>
            </a:r>
            <a:r>
              <a:rPr lang="en-US" sz="2400" dirty="0"/>
              <a:t> for at least </a:t>
            </a:r>
            <a:r>
              <a:rPr lang="en-US" sz="2600" b="1" dirty="0"/>
              <a:t>24 hours</a:t>
            </a:r>
            <a:r>
              <a:rPr lang="en-US" sz="2400" dirty="0"/>
              <a:t>. </a:t>
            </a:r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Visit </a:t>
            </a:r>
            <a:r>
              <a:rPr lang="en-US" sz="2400" dirty="0"/>
              <a:t>women </a:t>
            </a:r>
            <a:r>
              <a:rPr lang="en-US" sz="2400" dirty="0" smtClean="0"/>
              <a:t>with </a:t>
            </a:r>
            <a:r>
              <a:rPr lang="en-US" sz="2400" dirty="0"/>
              <a:t>home births within the first 24 </a:t>
            </a:r>
            <a:r>
              <a:rPr lang="en-US" sz="2400" dirty="0" smtClean="0"/>
              <a:t>hours.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 </a:t>
            </a:r>
            <a:r>
              <a:rPr lang="en-US" sz="2400" dirty="0"/>
              <a:t>Provide every mother and baby </a:t>
            </a:r>
            <a:r>
              <a:rPr lang="en-US" sz="2600" b="1" dirty="0" smtClean="0"/>
              <a:t>four </a:t>
            </a:r>
            <a:r>
              <a:rPr lang="en-US" sz="2600" b="1" dirty="0"/>
              <a:t>postnatal visits </a:t>
            </a:r>
            <a:r>
              <a:rPr lang="en-US" sz="2400" dirty="0" smtClean="0"/>
              <a:t>on : First </a:t>
            </a:r>
            <a:r>
              <a:rPr lang="en-US" sz="2400" dirty="0"/>
              <a:t>day (24 hours</a:t>
            </a:r>
            <a:r>
              <a:rPr lang="en-US" sz="2400" dirty="0" smtClean="0"/>
              <a:t>), </a:t>
            </a:r>
            <a:r>
              <a:rPr lang="en-US" sz="2400" dirty="0"/>
              <a:t>Day 3 (48–72 hours) </a:t>
            </a:r>
            <a:r>
              <a:rPr lang="en-US" sz="2400" dirty="0" smtClean="0"/>
              <a:t>, </a:t>
            </a:r>
            <a:r>
              <a:rPr lang="en-US" sz="2400" dirty="0"/>
              <a:t>Between days 7–14 </a:t>
            </a:r>
            <a:r>
              <a:rPr lang="en-US" sz="2400" dirty="0" smtClean="0"/>
              <a:t>and the Sixth week. </a:t>
            </a:r>
            <a:endParaRPr lang="en-US" sz="2400" dirty="0"/>
          </a:p>
          <a:p>
            <a: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25939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How to improve Maternal health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First 24 </a:t>
            </a:r>
            <a:r>
              <a:rPr lang="en-US" sz="2400" dirty="0" smtClean="0"/>
              <a:t>hours : </a:t>
            </a:r>
            <a:r>
              <a:rPr lang="en-US" sz="2400" dirty="0" smtClean="0">
                <a:solidFill>
                  <a:srgbClr val="FF0000"/>
                </a:solidFill>
              </a:rPr>
              <a:t>assessment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b="1" dirty="0"/>
              <a:t>vaginal bleeding</a:t>
            </a:r>
            <a:r>
              <a:rPr lang="en-US" sz="2400" dirty="0"/>
              <a:t>, </a:t>
            </a:r>
            <a:r>
              <a:rPr lang="en-US" sz="2400" b="1" dirty="0"/>
              <a:t>uterine </a:t>
            </a:r>
            <a:r>
              <a:rPr lang="en-US" sz="2400" b="1" dirty="0" smtClean="0"/>
              <a:t>contraction</a:t>
            </a:r>
            <a:r>
              <a:rPr lang="en-US" sz="2400" dirty="0" smtClean="0"/>
              <a:t>, </a:t>
            </a:r>
            <a:r>
              <a:rPr lang="en-US" sz="2400" b="1" dirty="0"/>
              <a:t>temperature</a:t>
            </a:r>
            <a:r>
              <a:rPr lang="en-US" sz="2400" dirty="0"/>
              <a:t> and </a:t>
            </a:r>
            <a:r>
              <a:rPr lang="en-US" sz="2400" b="1" dirty="0"/>
              <a:t>heart </a:t>
            </a:r>
            <a:r>
              <a:rPr lang="en-US" sz="2400" b="1" dirty="0" smtClean="0"/>
              <a:t>rate </a:t>
            </a:r>
            <a:r>
              <a:rPr lang="en-US" sz="2400" dirty="0" smtClean="0"/>
              <a:t>should be done routinely </a:t>
            </a:r>
            <a:r>
              <a:rPr lang="en-US" sz="2400" dirty="0"/>
              <a:t>during the </a:t>
            </a:r>
            <a:r>
              <a:rPr lang="en-US" sz="2400" b="1" dirty="0"/>
              <a:t>first 24 </a:t>
            </a:r>
            <a:r>
              <a:rPr lang="en-US" sz="2400" b="1" dirty="0" smtClean="0"/>
              <a:t>hours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Breastfeeding</a:t>
            </a:r>
            <a:r>
              <a:rPr lang="en-US" sz="2400" dirty="0"/>
              <a:t> should be </a:t>
            </a:r>
            <a:r>
              <a:rPr lang="en-US" sz="2400" dirty="0" smtClean="0"/>
              <a:t>assessed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women should be asked about their </a:t>
            </a:r>
            <a:r>
              <a:rPr lang="en-US" sz="2400" dirty="0">
                <a:solidFill>
                  <a:srgbClr val="FF0000"/>
                </a:solidFill>
              </a:rPr>
              <a:t>emotional wellbeing</a:t>
            </a:r>
            <a:r>
              <a:rPr lang="en-US" sz="2400" dirty="0"/>
              <a:t>, what family and social support they have 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After </a:t>
            </a:r>
            <a:r>
              <a:rPr lang="en-US" sz="2400" b="1" dirty="0" smtClean="0"/>
              <a:t>10–14 days</a:t>
            </a:r>
            <a:r>
              <a:rPr lang="en-US" sz="2400" dirty="0" smtClean="0"/>
              <a:t>, </a:t>
            </a:r>
            <a:r>
              <a:rPr lang="en-US" sz="2400" dirty="0"/>
              <a:t>all women should be asked about </a:t>
            </a:r>
            <a:r>
              <a:rPr lang="en-US" sz="2400" dirty="0" smtClean="0">
                <a:solidFill>
                  <a:srgbClr val="FF0000"/>
                </a:solidFill>
              </a:rPr>
              <a:t>postpartum </a:t>
            </a:r>
            <a:r>
              <a:rPr lang="en-US" sz="2400" dirty="0">
                <a:solidFill>
                  <a:srgbClr val="FF0000"/>
                </a:solidFill>
              </a:rPr>
              <a:t>depression 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9650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How to improve Maternal health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All women should be asked about </a:t>
            </a:r>
            <a:r>
              <a:rPr lang="en-US" dirty="0" smtClean="0"/>
              <a:t>sexual </a:t>
            </a:r>
            <a:r>
              <a:rPr lang="en-US" dirty="0"/>
              <a:t>intercourse and possible dyspareunia as part of an assessment of overall well-being </a:t>
            </a:r>
            <a:r>
              <a:rPr lang="en-US" b="1" dirty="0"/>
              <a:t>2–6 weeks after </a:t>
            </a:r>
            <a:r>
              <a:rPr lang="en-US" b="1" dirty="0" smtClean="0"/>
              <a:t>birth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Iron and folic acid </a:t>
            </a:r>
            <a:r>
              <a:rPr lang="en-US" dirty="0"/>
              <a:t>supplementation should be provided for at least 3 months after </a:t>
            </a:r>
            <a:r>
              <a:rPr lang="en-US" dirty="0" smtClean="0"/>
              <a:t>delivery.</a:t>
            </a:r>
            <a:endParaRPr lang="en-US" dirty="0"/>
          </a:p>
          <a:p>
            <a: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87002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375239" y="558573"/>
            <a:ext cx="10515600" cy="1325563"/>
          </a:xfrm>
        </p:spPr>
        <p:txBody>
          <a:bodyPr/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What is Maternal health</a:t>
            </a:r>
            <a:r>
              <a:rPr lang="en-US" sz="3200" dirty="0" smtClean="0">
                <a:solidFill>
                  <a:srgbClr val="002060"/>
                </a:solidFill>
              </a:rPr>
              <a:t/>
            </a:r>
            <a:br>
              <a:rPr lang="en-US" sz="3200" dirty="0" smtClean="0">
                <a:solidFill>
                  <a:srgbClr val="002060"/>
                </a:solidFill>
              </a:rPr>
            </a:br>
            <a:endParaRPr lang="ar-SA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2267103"/>
              </p:ext>
            </p:extLst>
          </p:nvPr>
        </p:nvGraphicFramePr>
        <p:xfrm>
          <a:off x="838200" y="18111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User\Desktop\342a37b6ddb1fd06f58b7aae3625222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830" y="508000"/>
            <a:ext cx="1734028" cy="183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54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719446" y="142585"/>
            <a:ext cx="10515600" cy="1325563"/>
          </a:xfrm>
        </p:spPr>
        <p:txBody>
          <a:bodyPr/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How to improve infancy health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693779"/>
            <a:ext cx="10515600" cy="4661314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promote early and exclusive breastfeeding (</a:t>
            </a:r>
            <a:r>
              <a:rPr lang="en-US" sz="3200" dirty="0" smtClean="0"/>
              <a:t>EBF): </a:t>
            </a:r>
          </a:p>
          <a:p>
            <a:pPr algn="l" rtl="0"/>
            <a:r>
              <a:rPr lang="en-US" sz="3200" dirty="0" smtClean="0"/>
              <a:t> </a:t>
            </a:r>
            <a:r>
              <a:rPr lang="en-US" sz="2200" dirty="0"/>
              <a:t>E</a:t>
            </a:r>
            <a:r>
              <a:rPr lang="en-US" sz="2200" dirty="0" smtClean="0"/>
              <a:t>vidence shows EBF </a:t>
            </a:r>
            <a:r>
              <a:rPr lang="en-US" sz="2200" dirty="0" smtClean="0">
                <a:solidFill>
                  <a:srgbClr val="FF0000"/>
                </a:solidFill>
              </a:rPr>
              <a:t>reduces the risks of mortality and morbidity </a:t>
            </a:r>
            <a:r>
              <a:rPr lang="en-US" sz="2200" dirty="0" smtClean="0"/>
              <a:t>and improves post-neonatal outcomes</a:t>
            </a:r>
          </a:p>
          <a:p>
            <a:pPr algn="l" rtl="0"/>
            <a:endParaRPr lang="en-US" sz="2200" dirty="0" smtClean="0"/>
          </a:p>
          <a:p>
            <a:pPr algn="l" rtl="0"/>
            <a:r>
              <a:rPr lang="en-US" sz="2400" b="1" dirty="0" smtClean="0"/>
              <a:t>Preterm </a:t>
            </a:r>
            <a:r>
              <a:rPr lang="en-US" sz="2400" b="1" dirty="0"/>
              <a:t>and low-birth-weight </a:t>
            </a:r>
            <a:r>
              <a:rPr lang="en-US" sz="2400" dirty="0"/>
              <a:t>babies should be identified as soon as possible and should be provided special </a:t>
            </a:r>
            <a:r>
              <a:rPr lang="en-US" sz="2400" dirty="0" smtClean="0"/>
              <a:t>care.</a:t>
            </a:r>
          </a:p>
          <a:p>
            <a:pPr algn="l" rtl="0"/>
            <a:endParaRPr lang="en-US" dirty="0"/>
          </a:p>
          <a:p>
            <a:pPr algn="l" rtl="0"/>
            <a:r>
              <a:rPr lang="en-US" sz="2400" dirty="0"/>
              <a:t>A full clinical examination </a:t>
            </a:r>
            <a:r>
              <a:rPr lang="en-US" sz="2400" dirty="0" smtClean="0"/>
              <a:t>should </a:t>
            </a:r>
            <a:r>
              <a:rPr lang="en-US" sz="2400" dirty="0"/>
              <a:t>be done </a:t>
            </a:r>
            <a:r>
              <a:rPr lang="en-US" sz="2400" dirty="0" smtClean="0"/>
              <a:t>1 </a:t>
            </a:r>
            <a:r>
              <a:rPr lang="en-US" sz="2400" dirty="0"/>
              <a:t>hour after </a:t>
            </a:r>
            <a:r>
              <a:rPr lang="en-US" sz="2400" dirty="0" smtClean="0"/>
              <a:t>birth. </a:t>
            </a:r>
            <a:r>
              <a:rPr lang="en-US" sz="2400" dirty="0"/>
              <a:t>This </a:t>
            </a:r>
            <a:r>
              <a:rPr lang="en-US" sz="2400" dirty="0" smtClean="0"/>
              <a:t>includes </a:t>
            </a:r>
            <a:r>
              <a:rPr lang="en-US" sz="2400" dirty="0"/>
              <a:t>giving </a:t>
            </a:r>
            <a:r>
              <a:rPr lang="en-US" sz="2600" b="1" dirty="0"/>
              <a:t>vitamin K prophylaxis </a:t>
            </a:r>
            <a:r>
              <a:rPr lang="en-US" sz="2400" dirty="0"/>
              <a:t>and </a:t>
            </a:r>
            <a:r>
              <a:rPr lang="en-US" sz="2600" b="1" dirty="0"/>
              <a:t>hepatitis B vaccination </a:t>
            </a:r>
            <a:r>
              <a:rPr lang="en-US" sz="2400" dirty="0" smtClean="0"/>
              <a:t>(</a:t>
            </a:r>
            <a:r>
              <a:rPr lang="en-US" sz="2400" dirty="0"/>
              <a:t>within 24 hours).</a:t>
            </a:r>
          </a:p>
          <a:p>
            <a: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ar-SA" sz="2600" dirty="0"/>
          </a:p>
        </p:txBody>
      </p:sp>
    </p:spTree>
    <p:extLst>
      <p:ext uri="{BB962C8B-B14F-4D97-AF65-F5344CB8AC3E}">
        <p14:creationId xmlns:p14="http://schemas.microsoft.com/office/powerpoint/2010/main" xmlns="" val="31790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How to improve maternal and child health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25625"/>
            <a:ext cx="13162208" cy="4351338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Vaccinations : 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endParaRPr lang="en-US" dirty="0" smtClean="0">
              <a:effectLst/>
            </a:endParaRPr>
          </a:p>
          <a:p>
            <a:pPr marL="0" indent="0" algn="l">
              <a:buNone/>
            </a:pPr>
            <a:r>
              <a:rPr lang="en-US" dirty="0"/>
              <a:t>●  Before pregnancy: measles, rubella </a:t>
            </a:r>
            <a:endParaRPr lang="en-US" dirty="0" smtClean="0">
              <a:effectLst/>
            </a:endParaRPr>
          </a:p>
          <a:p>
            <a:pPr marL="0" indent="0" algn="l">
              <a:buNone/>
            </a:pPr>
            <a:r>
              <a:rPr lang="en-US" dirty="0"/>
              <a:t>●  During pregnancy: </a:t>
            </a:r>
            <a:r>
              <a:rPr lang="en-US" dirty="0" err="1"/>
              <a:t>tdap</a:t>
            </a:r>
            <a:r>
              <a:rPr lang="en-US" dirty="0"/>
              <a:t> vaccine to protect against </a:t>
            </a:r>
            <a:r>
              <a:rPr lang="en-US" dirty="0" smtClean="0"/>
              <a:t>whooping </a:t>
            </a:r>
            <a:r>
              <a:rPr lang="en-US" dirty="0"/>
              <a:t>cough </a:t>
            </a:r>
            <a:endParaRPr lang="en-US" dirty="0" smtClean="0">
              <a:effectLst/>
            </a:endParaRPr>
          </a:p>
          <a:p>
            <a:pPr marL="0" indent="0" algn="l">
              <a:buNone/>
            </a:pPr>
            <a:r>
              <a:rPr lang="en-US" dirty="0"/>
              <a:t>●  To the infant: hepatitis B, TB, Chickenpox </a:t>
            </a:r>
            <a:endParaRPr lang="en-US" dirty="0" smtClean="0">
              <a:effectLst/>
            </a:endParaRPr>
          </a:p>
          <a:p>
            <a:pPr marL="0" indent="0" algn="l">
              <a:buNone/>
            </a:pPr>
            <a:r>
              <a:rPr lang="en-US" dirty="0"/>
              <a:t>●  -- Flu shot could be taken during or before </a:t>
            </a:r>
            <a:r>
              <a:rPr lang="en-US" dirty="0" smtClean="0"/>
              <a:t>pregnancy</a:t>
            </a:r>
            <a:r>
              <a:rPr lang="en-US" dirty="0"/>
              <a:t>. </a:t>
            </a:r>
            <a:endParaRPr lang="en-US" dirty="0" smtClean="0">
              <a:effectLst/>
            </a:endParaRPr>
          </a:p>
          <a:p>
            <a: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5635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64472" y="2604844"/>
            <a:ext cx="1009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Before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7958" y="2604844"/>
            <a:ext cx="1019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During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98462" y="1901647"/>
            <a:ext cx="1568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pregnancy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17791" y="3080623"/>
            <a:ext cx="14157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 rtl="0">
              <a:buFont typeface="Arial" pitchFamily="34" charset="0"/>
              <a:buChar char="•"/>
            </a:pPr>
            <a:r>
              <a:rPr lang="en-US" sz="2200" dirty="0" smtClean="0"/>
              <a:t>Measles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200" dirty="0" smtClean="0"/>
              <a:t> rubella 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5566342" y="3080622"/>
            <a:ext cx="30853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200" dirty="0" err="1"/>
              <a:t>tdap</a:t>
            </a:r>
            <a:r>
              <a:rPr lang="en-US" sz="2200" dirty="0"/>
              <a:t> vaccine to </a:t>
            </a:r>
            <a:r>
              <a:rPr lang="en-US" sz="2200" dirty="0" smtClean="0"/>
              <a:t>protect</a:t>
            </a:r>
          </a:p>
          <a:p>
            <a:pPr algn="l" rtl="0"/>
            <a:r>
              <a:rPr lang="en-US" sz="2200" dirty="0" smtClean="0"/>
              <a:t> </a:t>
            </a:r>
            <a:r>
              <a:rPr lang="en-US" sz="2200" dirty="0"/>
              <a:t>against whooping cough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79004" y="2106722"/>
            <a:ext cx="912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infant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1192" y="2801308"/>
            <a:ext cx="189186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 rtl="0">
              <a:buFont typeface="Arial" pitchFamily="34" charset="0"/>
              <a:buChar char="•"/>
            </a:pPr>
            <a:r>
              <a:rPr lang="en-US" sz="2200" dirty="0"/>
              <a:t>hepatitis </a:t>
            </a:r>
            <a:r>
              <a:rPr lang="en-US" sz="2200" dirty="0" smtClean="0"/>
              <a:t>B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200" dirty="0" smtClean="0"/>
              <a:t> TB</a:t>
            </a:r>
            <a:endParaRPr lang="en-US" sz="2200" dirty="0"/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/>
              <a:t>Chickenpox</a:t>
            </a:r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96306" y="4105106"/>
            <a:ext cx="60153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Flu shot could be taken during or before pregnancy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30361" y="550584"/>
            <a:ext cx="43606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Vaccinations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910228" y="2403444"/>
            <a:ext cx="397561" cy="29373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868768" y="2403444"/>
            <a:ext cx="397561" cy="201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52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4713" y="365125"/>
            <a:ext cx="10409128" cy="6206647"/>
          </a:xfrm>
        </p:spPr>
      </p:pic>
    </p:spTree>
    <p:extLst>
      <p:ext uri="{BB962C8B-B14F-4D97-AF65-F5344CB8AC3E}">
        <p14:creationId xmlns:p14="http://schemas.microsoft.com/office/powerpoint/2010/main" xmlns="" val="30317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928352" y="712855"/>
            <a:ext cx="10515600" cy="1325563"/>
          </a:xfrm>
        </p:spPr>
        <p:txBody>
          <a:bodyPr/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How to improve maternal and child health</a:t>
            </a:r>
            <a:endParaRPr lang="ar-SA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985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What is the newborn normal weight ?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  <a:p>
            <a:pPr algn="l" rtl="0" fontAlgn="base"/>
            <a:r>
              <a:rPr lang="nn-NO" dirty="0"/>
              <a:t>A- 2.5 kg</a:t>
            </a:r>
          </a:p>
          <a:p>
            <a:pPr algn="l" rtl="0" fontAlgn="base"/>
            <a:r>
              <a:rPr lang="nn-NO" dirty="0"/>
              <a:t>B- 1.5 kg</a:t>
            </a:r>
          </a:p>
          <a:p>
            <a:pPr algn="l" rtl="0" fontAlgn="base"/>
            <a:r>
              <a:rPr lang="nn-NO" dirty="0"/>
              <a:t>C- 6 kg</a:t>
            </a:r>
          </a:p>
          <a:p>
            <a:pPr marL="0" indent="0" algn="l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5" name="سهم إلى اليسار 4"/>
          <p:cNvSpPr/>
          <p:nvPr/>
        </p:nvSpPr>
        <p:spPr>
          <a:xfrm>
            <a:off x="2881424" y="3381153"/>
            <a:ext cx="2349795" cy="51036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22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Answers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Which one of the following vaccines should be given immediately after birth ?</a:t>
            </a:r>
          </a:p>
          <a:p>
            <a:pPr algn="l" rtl="0"/>
            <a:endParaRPr lang="en-US" b="1" dirty="0">
              <a:solidFill>
                <a:srgbClr val="0070C0"/>
              </a:solidFill>
            </a:endParaRPr>
          </a:p>
          <a:p>
            <a:pPr algn="l" rtl="0"/>
            <a:r>
              <a:rPr lang="en-US" dirty="0"/>
              <a:t>A- Hepatitis B</a:t>
            </a:r>
          </a:p>
          <a:p>
            <a:pPr algn="l" rtl="0"/>
            <a:r>
              <a:rPr lang="en-US" dirty="0"/>
              <a:t>B- Varicella</a:t>
            </a:r>
          </a:p>
          <a:p>
            <a:pPr algn="l" rtl="0"/>
            <a:r>
              <a:rPr lang="en-US" dirty="0"/>
              <a:t>C- Hepatitis A</a:t>
            </a:r>
          </a:p>
          <a:p>
            <a:endParaRPr lang="en-US" dirty="0"/>
          </a:p>
        </p:txBody>
      </p:sp>
      <p:sp>
        <p:nvSpPr>
          <p:cNvPr id="5" name="سهم إلى اليسار 4"/>
          <p:cNvSpPr/>
          <p:nvPr/>
        </p:nvSpPr>
        <p:spPr>
          <a:xfrm>
            <a:off x="3746205" y="3232297"/>
            <a:ext cx="2349795" cy="51036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99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Answers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 Which of the following is a maternal health indicator recommended by WHO?</a:t>
            </a:r>
          </a:p>
          <a:p>
            <a:pPr marL="0" indent="0"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 fontAlgn="base"/>
            <a:r>
              <a:rPr lang="en-US" dirty="0"/>
              <a:t>A- Sexually transmitted infections (STIs) incidence rate</a:t>
            </a:r>
          </a:p>
          <a:p>
            <a:pPr algn="l" rtl="0" fontAlgn="base"/>
            <a:r>
              <a:rPr lang="en-US" dirty="0"/>
              <a:t>B- Cervical cancer screening</a:t>
            </a:r>
          </a:p>
          <a:p>
            <a:pPr algn="l" rtl="0" fontAlgn="base"/>
            <a:r>
              <a:rPr lang="en-US" dirty="0"/>
              <a:t>C- Skilled attendant at birth</a:t>
            </a:r>
          </a:p>
          <a:p>
            <a:pPr marL="0" indent="0" algn="l" rtl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5" name="سهم إلى اليسار 4"/>
          <p:cNvSpPr/>
          <p:nvPr/>
        </p:nvSpPr>
        <p:spPr>
          <a:xfrm>
            <a:off x="5635256" y="4242390"/>
            <a:ext cx="2349795" cy="51036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810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Answers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What’s the Maternal mortality ratio in Saudi Arabia in 2015?</a:t>
            </a:r>
          </a:p>
          <a:p>
            <a:pPr marL="0" indent="0"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 fontAlgn="base"/>
            <a:r>
              <a:rPr lang="en-US" dirty="0"/>
              <a:t>A- 12 Per 100,000 live births</a:t>
            </a:r>
          </a:p>
          <a:p>
            <a:pPr algn="l" rtl="0" fontAlgn="base"/>
            <a:r>
              <a:rPr lang="en-US" dirty="0"/>
              <a:t>B- 24 Per 100,000 live births</a:t>
            </a:r>
          </a:p>
          <a:p>
            <a:pPr algn="l" rtl="0" fontAlgn="base"/>
            <a:r>
              <a:rPr lang="en-US" dirty="0"/>
              <a:t>C- 48 Per 100,000 live births</a:t>
            </a:r>
          </a:p>
          <a:p>
            <a:pPr marL="0" indent="0" algn="l" rtl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5" name="سهم إلى اليسار 4"/>
          <p:cNvSpPr/>
          <p:nvPr/>
        </p:nvSpPr>
        <p:spPr>
          <a:xfrm>
            <a:off x="5677787" y="3891516"/>
            <a:ext cx="2349795" cy="51036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950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Answers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dirty="0">
                <a:solidFill>
                  <a:srgbClr val="0070C0"/>
                </a:solidFill>
              </a:rPr>
              <a:t>What is the most common medical problem encountered during pregnancy?</a:t>
            </a:r>
          </a:p>
          <a:p>
            <a:pPr marL="0" indent="0" algn="l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dirty="0"/>
              <a:t>A- Hypertension .</a:t>
            </a:r>
          </a:p>
          <a:p>
            <a:pPr marL="0" indent="0" algn="l">
              <a:buNone/>
            </a:pPr>
            <a:r>
              <a:rPr lang="en-US" dirty="0"/>
              <a:t>B- DM.</a:t>
            </a:r>
          </a:p>
          <a:p>
            <a:pPr marL="0" indent="0" algn="l">
              <a:buNone/>
            </a:pPr>
            <a:r>
              <a:rPr lang="en-US" dirty="0"/>
              <a:t>C- UTI.</a:t>
            </a:r>
          </a:p>
          <a:p>
            <a:endParaRPr lang="en-US" dirty="0"/>
          </a:p>
        </p:txBody>
      </p:sp>
      <p:sp>
        <p:nvSpPr>
          <p:cNvPr id="5" name="سهم إلى اليسار 4"/>
          <p:cNvSpPr/>
          <p:nvPr/>
        </p:nvSpPr>
        <p:spPr>
          <a:xfrm>
            <a:off x="4056321" y="3242930"/>
            <a:ext cx="2349795" cy="51036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44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275770" y="203200"/>
          <a:ext cx="11422743" cy="6463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1400" dirty="0" smtClean="0">
                <a:hlinkClick r:id="rId2"/>
              </a:rPr>
              <a:t>http://www.who.int/topics/maternal_health/en/</a:t>
            </a:r>
            <a:endParaRPr lang="en-US" sz="1400" dirty="0" smtClean="0"/>
          </a:p>
          <a:p>
            <a:pPr algn="l" rtl="0"/>
            <a:r>
              <a:rPr lang="en-US" sz="1400" dirty="0" smtClean="0">
                <a:hlinkClick r:id="rId3"/>
              </a:rPr>
              <a:t>http://www.who.int/woman_child_accountability/progress_information/recommendation2/en/</a:t>
            </a:r>
            <a:endParaRPr lang="en-US" sz="1400" dirty="0" smtClean="0"/>
          </a:p>
          <a:p>
            <a:pPr algn="l" rtl="0"/>
            <a:r>
              <a:rPr lang="en-US" sz="1400" dirty="0" smtClean="0">
                <a:hlinkClick r:id="rId4"/>
              </a:rPr>
              <a:t>http://www.who.int/gho/countries/sau/country_profiles/en/</a:t>
            </a:r>
            <a:endParaRPr lang="en-US" sz="1400" dirty="0" smtClean="0"/>
          </a:p>
          <a:p>
            <a:pPr algn="l" rtl="0"/>
            <a:r>
              <a:rPr lang="en-US" sz="1400" dirty="0" smtClean="0">
                <a:hlinkClick r:id="rId5"/>
              </a:rPr>
              <a:t>http://www.who.int/gho/child_health/en/</a:t>
            </a:r>
            <a:endParaRPr lang="en-US" sz="1400" dirty="0" smtClean="0"/>
          </a:p>
          <a:p>
            <a:pPr algn="l" rtl="0"/>
            <a:r>
              <a:rPr lang="en-US" sz="1400" dirty="0" smtClean="0">
                <a:hlinkClick r:id="rId6"/>
              </a:rPr>
              <a:t>http://www.who.int/maternal_child_adolescent/publications/WHO-MCA-PNC-2014-Briefer_A4.pdf?ua=1</a:t>
            </a:r>
            <a:endParaRPr lang="en-US" sz="1400" dirty="0" smtClean="0"/>
          </a:p>
          <a:p>
            <a:pPr algn="l" rtl="0"/>
            <a:r>
              <a:rPr lang="en-US" sz="1400" dirty="0" smtClean="0">
                <a:hlinkClick r:id="rId7"/>
              </a:rPr>
              <a:t>http://www.who.int/mediacentre/factsheets/fs178/en/</a:t>
            </a:r>
            <a:endParaRPr lang="en-US" sz="1400" dirty="0" smtClean="0"/>
          </a:p>
          <a:p>
            <a:pPr algn="l" rtl="0"/>
            <a:r>
              <a:rPr lang="en-US" sz="1400" dirty="0" smtClean="0">
                <a:hlinkClick r:id="rId8"/>
              </a:rPr>
              <a:t>http://www.who.int/mediacentre/factsheets/fs348/en/</a:t>
            </a:r>
            <a:r>
              <a:rPr lang="en-US" sz="1400" dirty="0" smtClean="0"/>
              <a:t> </a:t>
            </a:r>
          </a:p>
          <a:p>
            <a:pPr algn="l" rtl="0"/>
            <a:r>
              <a:rPr lang="en-US" sz="1400" dirty="0" smtClean="0">
                <a:hlinkClick r:id="rId9"/>
              </a:rPr>
              <a:t>http://www.who.int/mediacentre/factsheets/fs290/en/</a:t>
            </a:r>
            <a:endParaRPr lang="en-US" sz="1400" dirty="0" smtClean="0"/>
          </a:p>
          <a:p>
            <a:pPr algn="l" rtl="0"/>
            <a:r>
              <a:rPr lang="en-US" sz="1400" dirty="0" smtClean="0">
                <a:hlinkClick r:id="rId10"/>
              </a:rPr>
              <a:t>http://www.who.int/topics/millennium_development_goals/maternal_health/en/</a:t>
            </a:r>
            <a:endParaRPr lang="en-US" sz="1400" dirty="0"/>
          </a:p>
          <a:p>
            <a:pPr algn="l" rtl="0"/>
            <a:r>
              <a:rPr lang="en-US" sz="1400" dirty="0" smtClean="0">
                <a:hlinkClick r:id="rId11"/>
              </a:rPr>
              <a:t>http</a:t>
            </a:r>
            <a:r>
              <a:rPr lang="en-US" sz="1400" dirty="0">
                <a:hlinkClick r:id="rId11"/>
              </a:rPr>
              <a:t>://</a:t>
            </a:r>
            <a:r>
              <a:rPr lang="en-US" sz="1400" dirty="0" smtClean="0">
                <a:hlinkClick r:id="rId11"/>
              </a:rPr>
              <a:t>www.cdc.gov/preconception/planning.html</a:t>
            </a:r>
            <a:endParaRPr lang="en-US" sz="1400" dirty="0" smtClean="0"/>
          </a:p>
          <a:p>
            <a:pPr algn="l" rtl="0"/>
            <a:r>
              <a:rPr lang="en-US" sz="1400" dirty="0" smtClean="0">
                <a:hlinkClick r:id="rId12"/>
              </a:rPr>
              <a:t>https</a:t>
            </a:r>
            <a:r>
              <a:rPr lang="en-US" sz="1400" dirty="0">
                <a:hlinkClick r:id="rId12"/>
              </a:rPr>
              <a:t>://</a:t>
            </a:r>
            <a:r>
              <a:rPr lang="en-US" sz="1400" dirty="0" smtClean="0">
                <a:hlinkClick r:id="rId12"/>
              </a:rPr>
              <a:t>www.nichd.nih.gov/health/topics/preconceptioncare/conditioninfo/pages/prenatal-visits.aspx</a:t>
            </a:r>
            <a:endParaRPr lang="en-US" sz="1400" dirty="0" smtClean="0"/>
          </a:p>
          <a:p>
            <a:pPr algn="l" rtl="0"/>
            <a:r>
              <a:rPr lang="en-US" sz="1400" dirty="0" smtClean="0">
                <a:hlinkClick r:id="rId13"/>
              </a:rPr>
              <a:t>https</a:t>
            </a:r>
            <a:r>
              <a:rPr lang="en-US" sz="1400" dirty="0">
                <a:hlinkClick r:id="rId13"/>
              </a:rPr>
              <a:t>://</a:t>
            </a:r>
            <a:r>
              <a:rPr lang="en-US" sz="1400" dirty="0" smtClean="0">
                <a:hlinkClick r:id="rId13"/>
              </a:rPr>
              <a:t>www.healthypeople.gov/2020/leading-health-indicators/2020-lhi-topics/Maternal-Infant-and-Child-Health/determinants</a:t>
            </a:r>
            <a:endParaRPr lang="en-US" sz="1400" dirty="0" smtClean="0"/>
          </a:p>
          <a:p>
            <a:pPr algn="l" rtl="0"/>
            <a:endParaRPr lang="en-US" sz="1400" dirty="0"/>
          </a:p>
          <a:p>
            <a:pPr algn="l">
              <a:buNone/>
            </a:pPr>
            <a:endParaRPr lang="ar-SA" sz="1400" dirty="0"/>
          </a:p>
          <a:p>
            <a:pPr algn="l" rtl="0"/>
            <a:endParaRPr lang="en-US" sz="1400" dirty="0" smtClean="0"/>
          </a:p>
          <a:p>
            <a:pPr algn="l" rtl="0"/>
            <a:endParaRPr lang="en-US" sz="1400" dirty="0" smtClean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hlinkClick r:id="rId14"/>
              </a:rPr>
              <a:t>http://apps.who.int/gho/data/view.sdg.3-2-data-ctry?lang=en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3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نتيجة بحث الصور عن ‪temple square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187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4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Maternal Mortality Ratio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en-US" b="1" dirty="0" smtClean="0"/>
          </a:p>
          <a:p>
            <a:pPr marL="0" indent="0" algn="l">
              <a:buNone/>
            </a:pPr>
            <a:r>
              <a:rPr lang="en-US" b="1" dirty="0" smtClean="0"/>
              <a:t>Maternal </a:t>
            </a:r>
            <a:r>
              <a:rPr lang="en-US" b="1" dirty="0"/>
              <a:t>death</a:t>
            </a:r>
            <a:r>
              <a:rPr lang="en-US" dirty="0"/>
              <a:t> is the death of a woman </a:t>
            </a:r>
            <a:r>
              <a:rPr lang="en-US" dirty="0">
                <a:solidFill>
                  <a:srgbClr val="FF0000"/>
                </a:solidFill>
              </a:rPr>
              <a:t>while pregnant or within 42 days of termination </a:t>
            </a:r>
            <a:r>
              <a:rPr lang="en-US" dirty="0"/>
              <a:t>of </a:t>
            </a:r>
            <a:r>
              <a:rPr lang="en-US" dirty="0" smtClean="0"/>
              <a:t>pregnancy.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All maternal deaths occurring within a reference period (usually 1 year) x100,000</a:t>
            </a:r>
            <a:br>
              <a:rPr lang="en-US" dirty="0"/>
            </a:br>
            <a:r>
              <a:rPr lang="en-US" dirty="0"/>
              <a:t>______________________________________________________</a:t>
            </a:r>
            <a:br>
              <a:rPr lang="en-US" dirty="0"/>
            </a:br>
            <a:r>
              <a:rPr lang="en-US" dirty="0"/>
              <a:t>Total # of live births occurring within the reference period</a:t>
            </a:r>
          </a:p>
        </p:txBody>
      </p:sp>
    </p:spTree>
    <p:extLst>
      <p:ext uri="{BB962C8B-B14F-4D97-AF65-F5344CB8AC3E}">
        <p14:creationId xmlns:p14="http://schemas.microsoft.com/office/powerpoint/2010/main" xmlns="" val="61240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Preconception Health Care</a:t>
            </a:r>
            <a:br>
              <a:rPr lang="en-US" b="1" dirty="0">
                <a:solidFill>
                  <a:srgbClr val="002060"/>
                </a:solidFill>
              </a:rPr>
            </a:b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400" b="1" i="1" dirty="0">
                <a:solidFill>
                  <a:schemeClr val="tx2"/>
                </a:solidFill>
              </a:rPr>
              <a:t>Preconception health care : </a:t>
            </a:r>
          </a:p>
          <a:p>
            <a:pPr algn="l">
              <a:buNone/>
            </a:pPr>
            <a:r>
              <a:rPr lang="en-US" sz="2400" dirty="0"/>
              <a:t> is the medical care a woman or man receives from the doctor or other health professionals that aimed to increase the chance of having a healthy baby.</a:t>
            </a:r>
          </a:p>
          <a:p>
            <a:pPr algn="l">
              <a:buNone/>
            </a:pPr>
            <a:endParaRPr lang="en-US" sz="2400" dirty="0"/>
          </a:p>
          <a:p>
            <a:pPr algn="l">
              <a:buNone/>
            </a:pPr>
            <a:r>
              <a:rPr lang="en-US" sz="2400" dirty="0"/>
              <a:t>- </a:t>
            </a:r>
            <a:r>
              <a:rPr lang="en-US" sz="2400" b="1" dirty="0"/>
              <a:t>Should ideally take place 3-6 months before </a:t>
            </a:r>
            <a:r>
              <a:rPr lang="en-US" sz="2400" b="1" dirty="0" err="1"/>
              <a:t>cnception</a:t>
            </a:r>
            <a:r>
              <a:rPr lang="en-US" sz="2400" b="1" dirty="0"/>
              <a:t>.</a:t>
            </a:r>
          </a:p>
          <a:p>
            <a:pPr algn="l">
              <a:buNone/>
            </a:pPr>
            <a:endParaRPr lang="en-US" sz="2400" dirty="0"/>
          </a:p>
          <a:p>
            <a:pPr algn="l">
              <a:buNone/>
            </a:pPr>
            <a:r>
              <a:rPr lang="en-US" sz="2400" dirty="0">
                <a:solidFill>
                  <a:srgbClr val="00B0F0"/>
                </a:solidFill>
              </a:rPr>
              <a:t># Is it only for woman ?</a:t>
            </a:r>
          </a:p>
          <a:p>
            <a:pPr algn="l">
              <a:buNone/>
            </a:pPr>
            <a:endParaRPr lang="en-US" sz="2400" dirty="0"/>
          </a:p>
          <a:p>
            <a:pPr algn="l">
              <a:buNone/>
            </a:pPr>
            <a:r>
              <a:rPr lang="en-US" sz="2400" dirty="0">
                <a:solidFill>
                  <a:srgbClr val="00B0F0"/>
                </a:solidFill>
              </a:rPr>
              <a:t># What are the items that </a:t>
            </a:r>
            <a:r>
              <a:rPr lang="en-US" sz="2400" dirty="0" err="1">
                <a:solidFill>
                  <a:srgbClr val="00B0F0"/>
                </a:solidFill>
              </a:rPr>
              <a:t>coverd</a:t>
            </a:r>
            <a:r>
              <a:rPr lang="en-US" sz="2400" dirty="0">
                <a:solidFill>
                  <a:srgbClr val="00B0F0"/>
                </a:solidFill>
              </a:rPr>
              <a:t> by Preconception Health Care ?</a:t>
            </a:r>
          </a:p>
        </p:txBody>
      </p:sp>
    </p:spTree>
    <p:extLst>
      <p:ext uri="{BB962C8B-B14F-4D97-AF65-F5344CB8AC3E}">
        <p14:creationId xmlns:p14="http://schemas.microsoft.com/office/powerpoint/2010/main" xmlns="" val="9160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002060"/>
                </a:solidFill>
              </a:rPr>
              <a:t>Items </a:t>
            </a:r>
            <a:r>
              <a:rPr lang="en-US" b="1" dirty="0" err="1" smtClean="0">
                <a:solidFill>
                  <a:srgbClr val="002060"/>
                </a:solidFill>
              </a:rPr>
              <a:t>coverd</a:t>
            </a:r>
            <a:r>
              <a:rPr lang="en-US" b="1" dirty="0" smtClean="0">
                <a:solidFill>
                  <a:srgbClr val="002060"/>
                </a:solidFill>
              </a:rPr>
              <a:t> by Preconception Health Care</a:t>
            </a:r>
            <a:endParaRPr lang="ar-SA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91544" y="213285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9501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9536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Carrier Screening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- Examples include </a:t>
            </a:r>
            <a:r>
              <a:rPr lang="en-US" dirty="0" smtClean="0">
                <a:solidFill>
                  <a:srgbClr val="FF0000"/>
                </a:solidFill>
              </a:rPr>
              <a:t>sickle cell disease</a:t>
            </a:r>
            <a:r>
              <a:rPr lang="en-US" dirty="0"/>
              <a:t> in blacks and </a:t>
            </a:r>
          </a:p>
          <a:p>
            <a:pPr algn="l">
              <a:buNone/>
            </a:pPr>
            <a:r>
              <a:rPr lang="en-US" dirty="0"/>
              <a:t> </a:t>
            </a:r>
            <a:r>
              <a:rPr lang="en-US" dirty="0" err="1">
                <a:solidFill>
                  <a:srgbClr val="FF0000"/>
                </a:solidFill>
              </a:rPr>
              <a:t>Tay</a:t>
            </a:r>
            <a:r>
              <a:rPr lang="en-US" dirty="0">
                <a:solidFill>
                  <a:srgbClr val="FF0000"/>
                </a:solidFill>
              </a:rPr>
              <a:t>-Sachs disease </a:t>
            </a:r>
            <a:r>
              <a:rPr lang="en-US" dirty="0"/>
              <a:t>in Ashkenazi Jews and Eastern Europeans called carrier screening.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 -  current recommendations state that all women should be offered carrier screening for </a:t>
            </a:r>
            <a:r>
              <a:rPr lang="en-US" dirty="0">
                <a:solidFill>
                  <a:srgbClr val="FF0000"/>
                </a:solidFill>
              </a:rPr>
              <a:t>cystic fibrosis</a:t>
            </a:r>
            <a:r>
              <a:rPr lang="en-US" dirty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5692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Prenatal care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2600" dirty="0"/>
          </a:p>
          <a:p>
            <a:pPr algn="l">
              <a:buNone/>
            </a:pPr>
            <a:r>
              <a:rPr lang="en-US" sz="2600" dirty="0"/>
              <a:t>Is the care a woman gets during pregnancy.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ar-SA" b="1" dirty="0" err="1" smtClean="0"/>
              <a:t>:</a:t>
            </a:r>
            <a:r>
              <a:rPr lang="en-US" b="1" dirty="0" smtClean="0"/>
              <a:t>During the First Visit</a:t>
            </a:r>
          </a:p>
          <a:p>
            <a:pPr algn="l">
              <a:buNone/>
            </a:pPr>
            <a:r>
              <a:rPr lang="en-US" sz="2400" dirty="0"/>
              <a:t>probably sometime after the eighth week of pregnancy. </a:t>
            </a:r>
          </a:p>
          <a:p>
            <a:pPr algn="l">
              <a:buFontTx/>
              <a:buChar char="-"/>
            </a:pPr>
            <a:endParaRPr lang="en-US" sz="2400" dirty="0"/>
          </a:p>
          <a:p>
            <a:pPr algn="l">
              <a:buNone/>
            </a:pPr>
            <a:r>
              <a:rPr lang="en-US" sz="2400" dirty="0"/>
              <a:t>Most health care providers won’t schedule a visit any earlier unless you have a medical condition, </a:t>
            </a:r>
          </a:p>
          <a:p>
            <a:pPr algn="l">
              <a:buNone/>
            </a:pPr>
            <a:endParaRPr lang="ar-SA" sz="2400" dirty="0"/>
          </a:p>
        </p:txBody>
      </p:sp>
      <p:pic>
        <p:nvPicPr>
          <p:cNvPr id="1026" name="Picture 2" descr="C:\Users\User\Desktop\etapadesarrollo-prena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0800" y="1790699"/>
            <a:ext cx="2316163" cy="231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03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مكتب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مكتب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كتب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1563</Words>
  <Application>Microsoft Office PowerPoint</Application>
  <PresentationFormat>مخصص</PresentationFormat>
  <Paragraphs>337</Paragraphs>
  <Slides>41</Slides>
  <Notes>11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41</vt:i4>
      </vt:variant>
    </vt:vector>
  </HeadingPairs>
  <TitlesOfParts>
    <vt:vector size="42" baseType="lpstr">
      <vt:lpstr>نسق Office</vt:lpstr>
      <vt:lpstr>Maternal &amp; Child Health</vt:lpstr>
      <vt:lpstr>Objectives</vt:lpstr>
      <vt:lpstr>What is Maternal health </vt:lpstr>
      <vt:lpstr>الشريحة 4</vt:lpstr>
      <vt:lpstr>Maternal Mortality Ratio</vt:lpstr>
      <vt:lpstr>Preconception Health Care </vt:lpstr>
      <vt:lpstr>Items coverd by Preconception Health Care</vt:lpstr>
      <vt:lpstr>Carrier Screening </vt:lpstr>
      <vt:lpstr>Prenatal care</vt:lpstr>
      <vt:lpstr> : Routine Prenatal Tests</vt:lpstr>
      <vt:lpstr>Factors Affecting Pregnancy  </vt:lpstr>
      <vt:lpstr>الشريحة 12</vt:lpstr>
      <vt:lpstr>Hypertension</vt:lpstr>
      <vt:lpstr>Heart disease</vt:lpstr>
      <vt:lpstr>Gestational Diabetes mellitus</vt:lpstr>
      <vt:lpstr>complication</vt:lpstr>
      <vt:lpstr>Tobacco use </vt:lpstr>
      <vt:lpstr>Alcohol use</vt:lpstr>
      <vt:lpstr>STDs 1-HIV/AIDS</vt:lpstr>
      <vt:lpstr>2-Herpes </vt:lpstr>
      <vt:lpstr>Hepatitis </vt:lpstr>
      <vt:lpstr>Poor nutrition</vt:lpstr>
      <vt:lpstr>Unhealthy weight </vt:lpstr>
      <vt:lpstr>Postpartum depression</vt:lpstr>
      <vt:lpstr>  Social and Physical Determinants of Maternal   and child Health  </vt:lpstr>
      <vt:lpstr>How to improve maternal and child health  </vt:lpstr>
      <vt:lpstr>Postnatal Care Highlights </vt:lpstr>
      <vt:lpstr>How to improve Maternal health</vt:lpstr>
      <vt:lpstr>How to improve Maternal health</vt:lpstr>
      <vt:lpstr>How to improve infancy health</vt:lpstr>
      <vt:lpstr>How to improve maternal and child health</vt:lpstr>
      <vt:lpstr>الشريحة 32</vt:lpstr>
      <vt:lpstr>الشريحة 33</vt:lpstr>
      <vt:lpstr>How to improve maternal and child health</vt:lpstr>
      <vt:lpstr>Answers</vt:lpstr>
      <vt:lpstr>Answers</vt:lpstr>
      <vt:lpstr>Answers</vt:lpstr>
      <vt:lpstr>Answers</vt:lpstr>
      <vt:lpstr>Answers</vt:lpstr>
      <vt:lpstr>الشريحة 40</vt:lpstr>
      <vt:lpstr>الشريحة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Maternal health</dc:title>
  <dc:creator>علي</dc:creator>
  <cp:lastModifiedBy>samsung</cp:lastModifiedBy>
  <cp:revision>39</cp:revision>
  <dcterms:created xsi:type="dcterms:W3CDTF">2016-10-30T13:11:20Z</dcterms:created>
  <dcterms:modified xsi:type="dcterms:W3CDTF">2016-11-21T13:22:22Z</dcterms:modified>
</cp:coreProperties>
</file>