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346" r:id="rId2"/>
    <p:sldId id="260" r:id="rId3"/>
    <p:sldId id="347" r:id="rId4"/>
    <p:sldId id="262" r:id="rId5"/>
    <p:sldId id="265" r:id="rId6"/>
    <p:sldId id="263" r:id="rId7"/>
    <p:sldId id="256" r:id="rId8"/>
    <p:sldId id="325" r:id="rId9"/>
    <p:sldId id="268" r:id="rId10"/>
    <p:sldId id="288" r:id="rId11"/>
    <p:sldId id="335" r:id="rId12"/>
    <p:sldId id="289" r:id="rId13"/>
    <p:sldId id="290" r:id="rId14"/>
    <p:sldId id="291" r:id="rId15"/>
    <p:sldId id="292" r:id="rId16"/>
    <p:sldId id="258" r:id="rId17"/>
    <p:sldId id="264" r:id="rId18"/>
    <p:sldId id="270" r:id="rId19"/>
    <p:sldId id="326" r:id="rId20"/>
    <p:sldId id="336" r:id="rId21"/>
    <p:sldId id="273" r:id="rId22"/>
    <p:sldId id="332" r:id="rId23"/>
    <p:sldId id="274" r:id="rId24"/>
    <p:sldId id="275" r:id="rId25"/>
    <p:sldId id="276" r:id="rId26"/>
    <p:sldId id="277" r:id="rId27"/>
    <p:sldId id="279" r:id="rId28"/>
    <p:sldId id="280" r:id="rId29"/>
    <p:sldId id="327" r:id="rId30"/>
    <p:sldId id="281" r:id="rId31"/>
    <p:sldId id="282" r:id="rId32"/>
    <p:sldId id="283" r:id="rId33"/>
    <p:sldId id="341" r:id="rId34"/>
    <p:sldId id="284" r:id="rId35"/>
    <p:sldId id="285" r:id="rId36"/>
    <p:sldId id="328" r:id="rId37"/>
    <p:sldId id="293" r:id="rId38"/>
    <p:sldId id="294" r:id="rId39"/>
    <p:sldId id="295" r:id="rId40"/>
    <p:sldId id="296" r:id="rId41"/>
    <p:sldId id="333" r:id="rId42"/>
    <p:sldId id="297" r:id="rId43"/>
    <p:sldId id="340" r:id="rId44"/>
    <p:sldId id="299" r:id="rId45"/>
    <p:sldId id="300" r:id="rId46"/>
    <p:sldId id="301" r:id="rId47"/>
    <p:sldId id="302" r:id="rId48"/>
    <p:sldId id="319" r:id="rId49"/>
    <p:sldId id="303" r:id="rId50"/>
    <p:sldId id="304" r:id="rId51"/>
    <p:sldId id="305" r:id="rId52"/>
    <p:sldId id="334" r:id="rId53"/>
    <p:sldId id="306" r:id="rId54"/>
    <p:sldId id="307" r:id="rId55"/>
    <p:sldId id="343" r:id="rId56"/>
    <p:sldId id="337" r:id="rId57"/>
    <p:sldId id="309" r:id="rId58"/>
    <p:sldId id="310" r:id="rId59"/>
    <p:sldId id="311" r:id="rId60"/>
    <p:sldId id="312" r:id="rId61"/>
    <p:sldId id="313" r:id="rId62"/>
    <p:sldId id="314" r:id="rId63"/>
    <p:sldId id="315" r:id="rId64"/>
    <p:sldId id="344" r:id="rId65"/>
    <p:sldId id="317" r:id="rId66"/>
    <p:sldId id="329" r:id="rId67"/>
    <p:sldId id="348" r:id="rId68"/>
    <p:sldId id="349" r:id="rId69"/>
    <p:sldId id="351" r:id="rId70"/>
    <p:sldId id="350" r:id="rId71"/>
    <p:sldId id="324" r:id="rId72"/>
    <p:sldId id="338" r:id="rId73"/>
    <p:sldId id="345"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5186" autoAdjust="0"/>
  </p:normalViewPr>
  <p:slideViewPr>
    <p:cSldViewPr>
      <p:cViewPr varScale="1">
        <p:scale>
          <a:sx n="96" d="100"/>
          <a:sy n="96" d="100"/>
        </p:scale>
        <p:origin x="680"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A0D0D7-904F-4AB7-800B-6D1C722909E7}" type="doc">
      <dgm:prSet loTypeId="urn:microsoft.com/office/officeart/2005/8/layout/default#1" loCatId="list" qsTypeId="urn:microsoft.com/office/officeart/2005/8/quickstyle/3d3" qsCatId="3D" csTypeId="urn:microsoft.com/office/officeart/2005/8/colors/accent1_4" csCatId="accent1" phldr="1"/>
      <dgm:spPr/>
      <dgm:t>
        <a:bodyPr/>
        <a:lstStyle/>
        <a:p>
          <a:endParaRPr lang="en-US"/>
        </a:p>
      </dgm:t>
    </dgm:pt>
    <dgm:pt modelId="{C409E636-63A1-4CC1-B2CA-776338706A7D}">
      <dgm:prSet phldrT="[Text]"/>
      <dgm:spPr/>
      <dgm:t>
        <a:bodyPr/>
        <a:lstStyle/>
        <a:p>
          <a:pPr algn="ctr"/>
          <a:r>
            <a:rPr lang="en-US" b="1" cap="all" spc="0" dirty="0">
              <a:ln w="9000" cmpd="sng">
                <a:prstDash val="solid"/>
              </a:ln>
              <a:effectLst>
                <a:reflection blurRad="12700" stA="28000" endPos="45000" dist="1000" dir="5400000" sy="-100000" algn="bl" rotWithShape="0"/>
              </a:effectLst>
            </a:rPr>
            <a:t>Prevent fractures </a:t>
          </a:r>
        </a:p>
      </dgm:t>
    </dgm:pt>
    <dgm:pt modelId="{64EB29D8-3C0A-4F62-B0A0-940D1CC8DB1E}" type="parTrans" cxnId="{CC7AF423-4ADB-4D07-BC00-64DE948B31D0}">
      <dgm:prSet/>
      <dgm:spPr/>
      <dgm:t>
        <a:bodyPr/>
        <a:lstStyle/>
        <a:p>
          <a:endParaRPr lang="en-US" b="1" cap="none" spc="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dgm:t>
    </dgm:pt>
    <dgm:pt modelId="{A87E2D75-D6CA-400C-9C3B-6BFA8030DD48}" type="sibTrans" cxnId="{CC7AF423-4ADB-4D07-BC00-64DE948B31D0}">
      <dgm:prSet/>
      <dgm:spPr/>
      <dgm:t>
        <a:bodyPr/>
        <a:lstStyle/>
        <a:p>
          <a:endParaRPr lang="en-US" b="1" cap="none" spc="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dgm:t>
    </dgm:pt>
    <dgm:pt modelId="{0B449565-95B3-42A9-B38D-48D270CE93D9}">
      <dgm:prSet phldrT="[Text]"/>
      <dgm:spPr/>
      <dgm:t>
        <a:bodyPr/>
        <a:lstStyle/>
        <a:p>
          <a:r>
            <a:rPr lang="en-US" b="1" cap="none" spc="0" dirty="0">
              <a:ln w="19050">
                <a:prstDash val="solid"/>
              </a:ln>
              <a:effectLst>
                <a:outerShdw blurRad="50000" dist="50800" dir="7500000" algn="tl">
                  <a:srgbClr val="000000">
                    <a:shade val="5000"/>
                    <a:alpha val="35000"/>
                  </a:srgbClr>
                </a:outerShdw>
              </a:effectLst>
            </a:rPr>
            <a:t>Improve Quality of Life </a:t>
          </a:r>
        </a:p>
      </dgm:t>
    </dgm:pt>
    <dgm:pt modelId="{3CF45A38-87CB-461D-8FCD-70438BD5FE7A}" type="parTrans" cxnId="{D1153E8E-90B4-42AA-A46C-A8BC8733C6A2}">
      <dgm:prSet/>
      <dgm:spPr/>
      <dgm:t>
        <a:bodyPr/>
        <a:lstStyle/>
        <a:p>
          <a:endParaRPr lang="en-US" b="1" cap="none" spc="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dgm:t>
    </dgm:pt>
    <dgm:pt modelId="{C810F05E-7835-4661-810A-8093F10EAFCA}" type="sibTrans" cxnId="{D1153E8E-90B4-42AA-A46C-A8BC8733C6A2}">
      <dgm:prSet/>
      <dgm:spPr/>
      <dgm:t>
        <a:bodyPr/>
        <a:lstStyle/>
        <a:p>
          <a:endParaRPr lang="en-US" b="1" cap="none" spc="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dgm:t>
    </dgm:pt>
    <dgm:pt modelId="{596F0769-CBF8-4868-B096-32CA26EB48CB}">
      <dgm:prSet phldrT="[Text]"/>
      <dgm:spPr/>
      <dgm:t>
        <a:bodyPr/>
        <a:lstStyle/>
        <a:p>
          <a:r>
            <a:rPr lang="en-US" b="1" cap="none" spc="0" dirty="0">
              <a:ln w="19050">
                <a:prstDash val="solid"/>
              </a:ln>
              <a:effectLst>
                <a:outerShdw blurRad="50000" dist="50800" dir="7500000" algn="tl">
                  <a:srgbClr val="000000">
                    <a:shade val="5000"/>
                    <a:alpha val="35000"/>
                  </a:srgbClr>
                </a:outerShdw>
              </a:effectLst>
            </a:rPr>
            <a:t>Increase Bone Density and Mineralization</a:t>
          </a:r>
        </a:p>
      </dgm:t>
    </dgm:pt>
    <dgm:pt modelId="{3F407D2B-4516-4ED0-8975-46CA95A20496}" type="parTrans" cxnId="{98E6ECA1-3BA3-4B39-8309-2CE8A87B12A7}">
      <dgm:prSet/>
      <dgm:spPr/>
      <dgm:t>
        <a:bodyPr/>
        <a:lstStyle/>
        <a:p>
          <a:endParaRPr lang="en-US" b="1" cap="none" spc="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dgm:t>
    </dgm:pt>
    <dgm:pt modelId="{209AD47E-893F-4B1E-9DCB-6690D32AB80F}" type="sibTrans" cxnId="{98E6ECA1-3BA3-4B39-8309-2CE8A87B12A7}">
      <dgm:prSet/>
      <dgm:spPr/>
      <dgm:t>
        <a:bodyPr/>
        <a:lstStyle/>
        <a:p>
          <a:endParaRPr lang="en-US" b="1" cap="none" spc="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dgm:t>
    </dgm:pt>
    <dgm:pt modelId="{FDF214B4-3629-4BBD-B32A-FA19027BB93E}">
      <dgm:prSet phldrT="[Text]"/>
      <dgm:spPr/>
      <dgm:t>
        <a:bodyPr/>
        <a:lstStyle/>
        <a:p>
          <a:r>
            <a:rPr lang="en-US" b="1" cap="none" spc="0" dirty="0">
              <a:ln w="19050">
                <a:prstDash val="solid"/>
              </a:ln>
              <a:effectLst>
                <a:outerShdw blurRad="50000" dist="50800" dir="7500000" algn="tl">
                  <a:srgbClr val="000000">
                    <a:shade val="5000"/>
                    <a:alpha val="35000"/>
                  </a:srgbClr>
                </a:outerShdw>
              </a:effectLst>
            </a:rPr>
            <a:t>Prevent Further Falls</a:t>
          </a:r>
        </a:p>
      </dgm:t>
    </dgm:pt>
    <dgm:pt modelId="{E0258FD3-3CED-46B3-A805-8BBCF4C5EA16}" type="parTrans" cxnId="{5CEF2048-1695-412B-9D87-2B0DAA34A1EC}">
      <dgm:prSet/>
      <dgm:spPr/>
      <dgm:t>
        <a:bodyPr/>
        <a:lstStyle/>
        <a:p>
          <a:endParaRPr lang="en-US" b="1" cap="none" spc="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dgm:t>
    </dgm:pt>
    <dgm:pt modelId="{B422231A-6BC0-40EA-9246-433BA4FC9DB6}" type="sibTrans" cxnId="{5CEF2048-1695-412B-9D87-2B0DAA34A1EC}">
      <dgm:prSet/>
      <dgm:spPr/>
      <dgm:t>
        <a:bodyPr/>
        <a:lstStyle/>
        <a:p>
          <a:endParaRPr lang="en-US" b="1" cap="none" spc="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dgm:t>
    </dgm:pt>
    <dgm:pt modelId="{F4BF2FDB-AAAF-4BC8-94B7-2DE585E2359A}" type="pres">
      <dgm:prSet presAssocID="{72A0D0D7-904F-4AB7-800B-6D1C722909E7}" presName="diagram" presStyleCnt="0">
        <dgm:presLayoutVars>
          <dgm:dir/>
          <dgm:resizeHandles val="exact"/>
        </dgm:presLayoutVars>
      </dgm:prSet>
      <dgm:spPr/>
      <dgm:t>
        <a:bodyPr/>
        <a:lstStyle/>
        <a:p>
          <a:endParaRPr lang="en-US"/>
        </a:p>
      </dgm:t>
    </dgm:pt>
    <dgm:pt modelId="{CBA4195C-D058-4BFC-ACA3-C172875C4E4C}" type="pres">
      <dgm:prSet presAssocID="{C409E636-63A1-4CC1-B2CA-776338706A7D}" presName="node" presStyleLbl="node1" presStyleIdx="0" presStyleCnt="4">
        <dgm:presLayoutVars>
          <dgm:bulletEnabled val="1"/>
        </dgm:presLayoutVars>
      </dgm:prSet>
      <dgm:spPr/>
      <dgm:t>
        <a:bodyPr/>
        <a:lstStyle/>
        <a:p>
          <a:endParaRPr lang="en-US"/>
        </a:p>
      </dgm:t>
    </dgm:pt>
    <dgm:pt modelId="{67C99057-6423-4CDA-8DC6-4CA516339DAA}" type="pres">
      <dgm:prSet presAssocID="{A87E2D75-D6CA-400C-9C3B-6BFA8030DD48}" presName="sibTrans" presStyleCnt="0"/>
      <dgm:spPr/>
    </dgm:pt>
    <dgm:pt modelId="{EC584400-2F8D-4A99-8B08-1EE222039E2A}" type="pres">
      <dgm:prSet presAssocID="{0B449565-95B3-42A9-B38D-48D270CE93D9}" presName="node" presStyleLbl="node1" presStyleIdx="1" presStyleCnt="4">
        <dgm:presLayoutVars>
          <dgm:bulletEnabled val="1"/>
        </dgm:presLayoutVars>
      </dgm:prSet>
      <dgm:spPr/>
      <dgm:t>
        <a:bodyPr/>
        <a:lstStyle/>
        <a:p>
          <a:endParaRPr lang="en-US"/>
        </a:p>
      </dgm:t>
    </dgm:pt>
    <dgm:pt modelId="{4EE88C90-A43E-46EA-82ED-D74A9C040435}" type="pres">
      <dgm:prSet presAssocID="{C810F05E-7835-4661-810A-8093F10EAFCA}" presName="sibTrans" presStyleCnt="0"/>
      <dgm:spPr/>
    </dgm:pt>
    <dgm:pt modelId="{AA8E2007-51E9-4B7B-8BD5-A7EC7531283A}" type="pres">
      <dgm:prSet presAssocID="{596F0769-CBF8-4868-B096-32CA26EB48CB}" presName="node" presStyleLbl="node1" presStyleIdx="2" presStyleCnt="4">
        <dgm:presLayoutVars>
          <dgm:bulletEnabled val="1"/>
        </dgm:presLayoutVars>
      </dgm:prSet>
      <dgm:spPr/>
      <dgm:t>
        <a:bodyPr/>
        <a:lstStyle/>
        <a:p>
          <a:endParaRPr lang="en-US"/>
        </a:p>
      </dgm:t>
    </dgm:pt>
    <dgm:pt modelId="{A439A124-D705-45E0-A0F2-995007DF2BD3}" type="pres">
      <dgm:prSet presAssocID="{209AD47E-893F-4B1E-9DCB-6690D32AB80F}" presName="sibTrans" presStyleCnt="0"/>
      <dgm:spPr/>
    </dgm:pt>
    <dgm:pt modelId="{C2AD0020-DD6A-4AEB-943F-BE1CCBA44218}" type="pres">
      <dgm:prSet presAssocID="{FDF214B4-3629-4BBD-B32A-FA19027BB93E}" presName="node" presStyleLbl="node1" presStyleIdx="3" presStyleCnt="4">
        <dgm:presLayoutVars>
          <dgm:bulletEnabled val="1"/>
        </dgm:presLayoutVars>
      </dgm:prSet>
      <dgm:spPr/>
      <dgm:t>
        <a:bodyPr/>
        <a:lstStyle/>
        <a:p>
          <a:endParaRPr lang="en-US"/>
        </a:p>
      </dgm:t>
    </dgm:pt>
  </dgm:ptLst>
  <dgm:cxnLst>
    <dgm:cxn modelId="{CC7AF423-4ADB-4D07-BC00-64DE948B31D0}" srcId="{72A0D0D7-904F-4AB7-800B-6D1C722909E7}" destId="{C409E636-63A1-4CC1-B2CA-776338706A7D}" srcOrd="0" destOrd="0" parTransId="{64EB29D8-3C0A-4F62-B0A0-940D1CC8DB1E}" sibTransId="{A87E2D75-D6CA-400C-9C3B-6BFA8030DD48}"/>
    <dgm:cxn modelId="{76A405F0-EAB9-438F-BFDB-BFC04CBEC4AE}" type="presOf" srcId="{596F0769-CBF8-4868-B096-32CA26EB48CB}" destId="{AA8E2007-51E9-4B7B-8BD5-A7EC7531283A}" srcOrd="0" destOrd="0" presId="urn:microsoft.com/office/officeart/2005/8/layout/default#1"/>
    <dgm:cxn modelId="{D084278D-2E2E-4780-96A1-C965E6BAC0FF}" type="presOf" srcId="{72A0D0D7-904F-4AB7-800B-6D1C722909E7}" destId="{F4BF2FDB-AAAF-4BC8-94B7-2DE585E2359A}" srcOrd="0" destOrd="0" presId="urn:microsoft.com/office/officeart/2005/8/layout/default#1"/>
    <dgm:cxn modelId="{5CEF2048-1695-412B-9D87-2B0DAA34A1EC}" srcId="{72A0D0D7-904F-4AB7-800B-6D1C722909E7}" destId="{FDF214B4-3629-4BBD-B32A-FA19027BB93E}" srcOrd="3" destOrd="0" parTransId="{E0258FD3-3CED-46B3-A805-8BBCF4C5EA16}" sibTransId="{B422231A-6BC0-40EA-9246-433BA4FC9DB6}"/>
    <dgm:cxn modelId="{D1153E8E-90B4-42AA-A46C-A8BC8733C6A2}" srcId="{72A0D0D7-904F-4AB7-800B-6D1C722909E7}" destId="{0B449565-95B3-42A9-B38D-48D270CE93D9}" srcOrd="1" destOrd="0" parTransId="{3CF45A38-87CB-461D-8FCD-70438BD5FE7A}" sibTransId="{C810F05E-7835-4661-810A-8093F10EAFCA}"/>
    <dgm:cxn modelId="{4AD1C5F1-BA32-4CEC-BAB1-DEF5668A055E}" type="presOf" srcId="{FDF214B4-3629-4BBD-B32A-FA19027BB93E}" destId="{C2AD0020-DD6A-4AEB-943F-BE1CCBA44218}" srcOrd="0" destOrd="0" presId="urn:microsoft.com/office/officeart/2005/8/layout/default#1"/>
    <dgm:cxn modelId="{6ECB4792-2F19-44A7-BB2B-E937A018BC1C}" type="presOf" srcId="{0B449565-95B3-42A9-B38D-48D270CE93D9}" destId="{EC584400-2F8D-4A99-8B08-1EE222039E2A}" srcOrd="0" destOrd="0" presId="urn:microsoft.com/office/officeart/2005/8/layout/default#1"/>
    <dgm:cxn modelId="{78029761-A3B7-4107-BA83-72E47D610192}" type="presOf" srcId="{C409E636-63A1-4CC1-B2CA-776338706A7D}" destId="{CBA4195C-D058-4BFC-ACA3-C172875C4E4C}" srcOrd="0" destOrd="0" presId="urn:microsoft.com/office/officeart/2005/8/layout/default#1"/>
    <dgm:cxn modelId="{98E6ECA1-3BA3-4B39-8309-2CE8A87B12A7}" srcId="{72A0D0D7-904F-4AB7-800B-6D1C722909E7}" destId="{596F0769-CBF8-4868-B096-32CA26EB48CB}" srcOrd="2" destOrd="0" parTransId="{3F407D2B-4516-4ED0-8975-46CA95A20496}" sibTransId="{209AD47E-893F-4B1E-9DCB-6690D32AB80F}"/>
    <dgm:cxn modelId="{3C75A5F2-2DDB-4FC8-94B2-38E342649A11}" type="presParOf" srcId="{F4BF2FDB-AAAF-4BC8-94B7-2DE585E2359A}" destId="{CBA4195C-D058-4BFC-ACA3-C172875C4E4C}" srcOrd="0" destOrd="0" presId="urn:microsoft.com/office/officeart/2005/8/layout/default#1"/>
    <dgm:cxn modelId="{16B3CCD1-192A-48C2-84FF-A39663F66674}" type="presParOf" srcId="{F4BF2FDB-AAAF-4BC8-94B7-2DE585E2359A}" destId="{67C99057-6423-4CDA-8DC6-4CA516339DAA}" srcOrd="1" destOrd="0" presId="urn:microsoft.com/office/officeart/2005/8/layout/default#1"/>
    <dgm:cxn modelId="{FE7CD325-04F4-4CDE-9746-ACCB33C3525A}" type="presParOf" srcId="{F4BF2FDB-AAAF-4BC8-94B7-2DE585E2359A}" destId="{EC584400-2F8D-4A99-8B08-1EE222039E2A}" srcOrd="2" destOrd="0" presId="urn:microsoft.com/office/officeart/2005/8/layout/default#1"/>
    <dgm:cxn modelId="{713C079B-9D19-4003-A7E6-FBB1DCD26766}" type="presParOf" srcId="{F4BF2FDB-AAAF-4BC8-94B7-2DE585E2359A}" destId="{4EE88C90-A43E-46EA-82ED-D74A9C040435}" srcOrd="3" destOrd="0" presId="urn:microsoft.com/office/officeart/2005/8/layout/default#1"/>
    <dgm:cxn modelId="{78C95A73-5A48-47B0-BFEB-878C8B40A4FE}" type="presParOf" srcId="{F4BF2FDB-AAAF-4BC8-94B7-2DE585E2359A}" destId="{AA8E2007-51E9-4B7B-8BD5-A7EC7531283A}" srcOrd="4" destOrd="0" presId="urn:microsoft.com/office/officeart/2005/8/layout/default#1"/>
    <dgm:cxn modelId="{F437D09C-38EC-4409-9486-75F4BF915B33}" type="presParOf" srcId="{F4BF2FDB-AAAF-4BC8-94B7-2DE585E2359A}" destId="{A439A124-D705-45E0-A0F2-995007DF2BD3}" srcOrd="5" destOrd="0" presId="urn:microsoft.com/office/officeart/2005/8/layout/default#1"/>
    <dgm:cxn modelId="{5DBA3A35-1D38-4019-80DD-FA7AB15DEEF6}" type="presParOf" srcId="{F4BF2FDB-AAAF-4BC8-94B7-2DE585E2359A}" destId="{C2AD0020-DD6A-4AEB-943F-BE1CCBA44218}" srcOrd="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4195C-D058-4BFC-ACA3-C172875C4E4C}">
      <dsp:nvSpPr>
        <dsp:cNvPr id="0" name=""/>
        <dsp:cNvSpPr/>
      </dsp:nvSpPr>
      <dsp:spPr>
        <a:xfrm>
          <a:off x="468935" y="7"/>
          <a:ext cx="3399680" cy="2039808"/>
        </a:xfrm>
        <a:prstGeom prst="rect">
          <a:avLst/>
        </a:prstGeom>
        <a:solidFill>
          <a:schemeClr val="accent1">
            <a:shade val="50000"/>
            <a:hueOff val="0"/>
            <a:satOff val="0"/>
            <a:lumOff val="0"/>
            <a:alphaOff val="0"/>
          </a:schemeClr>
        </a:solidFill>
        <a:ln>
          <a:noFill/>
        </a:ln>
        <a:effectLst>
          <a:outerShdw blurRad="57150" dist="38100" dir="5400000" algn="ctr" rotWithShape="0">
            <a:schemeClr val="accent1">
              <a:shade val="50000"/>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b="1" kern="1200" cap="all" spc="0" dirty="0">
              <a:ln w="9000" cmpd="sng">
                <a:prstDash val="solid"/>
              </a:ln>
              <a:effectLst>
                <a:reflection blurRad="12700" stA="28000" endPos="45000" dist="1000" dir="5400000" sy="-100000" algn="bl" rotWithShape="0"/>
              </a:effectLst>
            </a:rPr>
            <a:t>Prevent fractures </a:t>
          </a:r>
        </a:p>
      </dsp:txBody>
      <dsp:txXfrm>
        <a:off x="468935" y="7"/>
        <a:ext cx="3399680" cy="2039808"/>
      </dsp:txXfrm>
    </dsp:sp>
    <dsp:sp modelId="{EC584400-2F8D-4A99-8B08-1EE222039E2A}">
      <dsp:nvSpPr>
        <dsp:cNvPr id="0" name=""/>
        <dsp:cNvSpPr/>
      </dsp:nvSpPr>
      <dsp:spPr>
        <a:xfrm>
          <a:off x="4208584" y="7"/>
          <a:ext cx="3399680" cy="2039808"/>
        </a:xfrm>
        <a:prstGeom prst="rect">
          <a:avLst/>
        </a:prstGeom>
        <a:solidFill>
          <a:schemeClr val="accent1">
            <a:shade val="50000"/>
            <a:hueOff val="390263"/>
            <a:satOff val="-22543"/>
            <a:lumOff val="24770"/>
            <a:alphaOff val="0"/>
          </a:schemeClr>
        </a:solidFill>
        <a:ln>
          <a:noFill/>
        </a:ln>
        <a:effectLst>
          <a:outerShdw blurRad="57150" dist="38100" dir="5400000" algn="ctr" rotWithShape="0">
            <a:schemeClr val="accent1">
              <a:shade val="50000"/>
              <a:hueOff val="390263"/>
              <a:satOff val="-22543"/>
              <a:lumOff val="2477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b="1" kern="1200" cap="none" spc="0" dirty="0">
              <a:ln w="19050">
                <a:prstDash val="solid"/>
              </a:ln>
              <a:effectLst>
                <a:outerShdw blurRad="50000" dist="50800" dir="7500000" algn="tl">
                  <a:srgbClr val="000000">
                    <a:shade val="5000"/>
                    <a:alpha val="35000"/>
                  </a:srgbClr>
                </a:outerShdw>
              </a:effectLst>
            </a:rPr>
            <a:t>Improve Quality of Life </a:t>
          </a:r>
        </a:p>
      </dsp:txBody>
      <dsp:txXfrm>
        <a:off x="4208584" y="7"/>
        <a:ext cx="3399680" cy="2039808"/>
      </dsp:txXfrm>
    </dsp:sp>
    <dsp:sp modelId="{AA8E2007-51E9-4B7B-8BD5-A7EC7531283A}">
      <dsp:nvSpPr>
        <dsp:cNvPr id="0" name=""/>
        <dsp:cNvSpPr/>
      </dsp:nvSpPr>
      <dsp:spPr>
        <a:xfrm>
          <a:off x="468935" y="2379784"/>
          <a:ext cx="3399680" cy="2039808"/>
        </a:xfrm>
        <a:prstGeom prst="rect">
          <a:avLst/>
        </a:prstGeom>
        <a:solidFill>
          <a:schemeClr val="accent1">
            <a:shade val="50000"/>
            <a:hueOff val="780526"/>
            <a:satOff val="-45086"/>
            <a:lumOff val="49539"/>
            <a:alphaOff val="0"/>
          </a:schemeClr>
        </a:solidFill>
        <a:ln>
          <a:noFill/>
        </a:ln>
        <a:effectLst>
          <a:outerShdw blurRad="57150" dist="38100" dir="5400000" algn="ctr" rotWithShape="0">
            <a:schemeClr val="accent1">
              <a:shade val="50000"/>
              <a:hueOff val="780526"/>
              <a:satOff val="-45086"/>
              <a:lumOff val="49539"/>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b="1" kern="1200" cap="none" spc="0" dirty="0">
              <a:ln w="19050">
                <a:prstDash val="solid"/>
              </a:ln>
              <a:effectLst>
                <a:outerShdw blurRad="50000" dist="50800" dir="7500000" algn="tl">
                  <a:srgbClr val="000000">
                    <a:shade val="5000"/>
                    <a:alpha val="35000"/>
                  </a:srgbClr>
                </a:outerShdw>
              </a:effectLst>
            </a:rPr>
            <a:t>Increase Bone Density and Mineralization</a:t>
          </a:r>
        </a:p>
      </dsp:txBody>
      <dsp:txXfrm>
        <a:off x="468935" y="2379784"/>
        <a:ext cx="3399680" cy="2039808"/>
      </dsp:txXfrm>
    </dsp:sp>
    <dsp:sp modelId="{C2AD0020-DD6A-4AEB-943F-BE1CCBA44218}">
      <dsp:nvSpPr>
        <dsp:cNvPr id="0" name=""/>
        <dsp:cNvSpPr/>
      </dsp:nvSpPr>
      <dsp:spPr>
        <a:xfrm>
          <a:off x="4208584" y="2379784"/>
          <a:ext cx="3399680" cy="2039808"/>
        </a:xfrm>
        <a:prstGeom prst="rect">
          <a:avLst/>
        </a:prstGeom>
        <a:solidFill>
          <a:schemeClr val="accent1">
            <a:shade val="50000"/>
            <a:hueOff val="390263"/>
            <a:satOff val="-22543"/>
            <a:lumOff val="24770"/>
            <a:alphaOff val="0"/>
          </a:schemeClr>
        </a:solidFill>
        <a:ln>
          <a:noFill/>
        </a:ln>
        <a:effectLst>
          <a:outerShdw blurRad="57150" dist="38100" dir="5400000" algn="ctr" rotWithShape="0">
            <a:schemeClr val="accent1">
              <a:shade val="50000"/>
              <a:hueOff val="390263"/>
              <a:satOff val="-22543"/>
              <a:lumOff val="2477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b="1" kern="1200" cap="none" spc="0" dirty="0">
              <a:ln w="19050">
                <a:prstDash val="solid"/>
              </a:ln>
              <a:effectLst>
                <a:outerShdw blurRad="50000" dist="50800" dir="7500000" algn="tl">
                  <a:srgbClr val="000000">
                    <a:shade val="5000"/>
                    <a:alpha val="35000"/>
                  </a:srgbClr>
                </a:outerShdw>
              </a:effectLst>
            </a:rPr>
            <a:t>Prevent Further Falls</a:t>
          </a:r>
        </a:p>
      </dsp:txBody>
      <dsp:txXfrm>
        <a:off x="4208584" y="2379784"/>
        <a:ext cx="3399680" cy="2039808"/>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EADDD570-D40A-4044-BA5F-B9E3AA3EF301}" type="datetimeFigureOut">
              <a:rPr lang="en-US" smtClean="0"/>
              <a:pPr/>
              <a:t>11/20/16</a:t>
            </a:fld>
            <a:endParaRPr lang="en-US"/>
          </a:p>
        </p:txBody>
      </p:sp>
      <p:sp>
        <p:nvSpPr>
          <p:cNvPr id="19" name="عنصر نائب للتذييل 18"/>
          <p:cNvSpPr>
            <a:spLocks noGrp="1"/>
          </p:cNvSpPr>
          <p:nvPr>
            <p:ph type="ftr" sz="quarter" idx="11"/>
          </p:nvPr>
        </p:nvSpPr>
        <p:spPr/>
        <p:txBody>
          <a:bodyPr/>
          <a:lstStyle/>
          <a:p>
            <a:endParaRPr lang="en-US"/>
          </a:p>
        </p:txBody>
      </p:sp>
      <p:sp>
        <p:nvSpPr>
          <p:cNvPr id="27" name="عنصر نائب لرقم الشريحة 26"/>
          <p:cNvSpPr>
            <a:spLocks noGrp="1"/>
          </p:cNvSpPr>
          <p:nvPr>
            <p:ph type="sldNum" sz="quarter" idx="12"/>
          </p:nvPr>
        </p:nvSpPr>
        <p:spPr/>
        <p:txBody>
          <a:bodyPr/>
          <a:lstStyle/>
          <a:p>
            <a:fld id="{69422127-FA30-4B09-A54D-15D3A1F0550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EADDD570-D40A-4044-BA5F-B9E3AA3EF301}" type="datetimeFigureOut">
              <a:rPr lang="en-US" smtClean="0"/>
              <a:pPr/>
              <a:t>11/20/16</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9422127-FA30-4B09-A54D-15D3A1F055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EADDD570-D40A-4044-BA5F-B9E3AA3EF301}" type="datetimeFigureOut">
              <a:rPr lang="en-US" smtClean="0"/>
              <a:pPr/>
              <a:t>11/20/16</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9422127-FA30-4B09-A54D-15D3A1F0550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EADDD570-D40A-4044-BA5F-B9E3AA3EF301}" type="datetimeFigureOut">
              <a:rPr lang="en-US" smtClean="0"/>
              <a:pPr/>
              <a:t>11/20/16</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9422127-FA30-4B09-A54D-15D3A1F0550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p:txBody>
          <a:bodyPr/>
          <a:lstStyle/>
          <a:p>
            <a:fld id="{EADDD570-D40A-4044-BA5F-B9E3AA3EF301}" type="datetimeFigureOut">
              <a:rPr lang="en-US" smtClean="0"/>
              <a:pPr/>
              <a:t>11/20/16</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9422127-FA30-4B09-A54D-15D3A1F0550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EADDD570-D40A-4044-BA5F-B9E3AA3EF301}" type="datetimeFigureOut">
              <a:rPr lang="en-US" smtClean="0"/>
              <a:pPr/>
              <a:t>11/20/16</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69422127-FA30-4B09-A54D-15D3A1F0550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عنصر نائب للتاريخ 6"/>
          <p:cNvSpPr>
            <a:spLocks noGrp="1"/>
          </p:cNvSpPr>
          <p:nvPr>
            <p:ph type="dt" sz="half" idx="10"/>
          </p:nvPr>
        </p:nvSpPr>
        <p:spPr/>
        <p:txBody>
          <a:bodyPr/>
          <a:lstStyle/>
          <a:p>
            <a:fld id="{EADDD570-D40A-4044-BA5F-B9E3AA3EF301}" type="datetimeFigureOut">
              <a:rPr lang="en-US" smtClean="0"/>
              <a:pPr/>
              <a:t>11/20/16</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69422127-FA30-4B09-A54D-15D3A1F0550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EADDD570-D40A-4044-BA5F-B9E3AA3EF301}" type="datetimeFigureOut">
              <a:rPr lang="en-US" smtClean="0"/>
              <a:pPr/>
              <a:t>11/20/16</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69422127-FA30-4B09-A54D-15D3A1F0550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ADDD570-D40A-4044-BA5F-B9E3AA3EF301}" type="datetimeFigureOut">
              <a:rPr lang="en-US" smtClean="0"/>
              <a:pPr/>
              <a:t>11/20/16</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69422127-FA30-4B09-A54D-15D3A1F0550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EADDD570-D40A-4044-BA5F-B9E3AA3EF301}" type="datetimeFigureOut">
              <a:rPr lang="en-US" smtClean="0"/>
              <a:pPr/>
              <a:t>11/20/16</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69422127-FA30-4B09-A54D-15D3A1F0550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5" name="عنصر نائب للتاريخ 4"/>
          <p:cNvSpPr>
            <a:spLocks noGrp="1"/>
          </p:cNvSpPr>
          <p:nvPr>
            <p:ph type="dt" sz="half" idx="10"/>
          </p:nvPr>
        </p:nvSpPr>
        <p:spPr/>
        <p:txBody>
          <a:bodyPr/>
          <a:lstStyle/>
          <a:p>
            <a:fld id="{EADDD570-D40A-4044-BA5F-B9E3AA3EF301}" type="datetimeFigureOut">
              <a:rPr lang="en-US" smtClean="0"/>
              <a:pPr/>
              <a:t>11/20/16</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a:xfrm>
            <a:off x="8077200" y="6356350"/>
            <a:ext cx="609600" cy="365125"/>
          </a:xfrm>
        </p:spPr>
        <p:txBody>
          <a:bodyPr/>
          <a:lstStyle/>
          <a:p>
            <a:fld id="{69422127-FA30-4B09-A54D-15D3A1F05506}" type="slidenum">
              <a:rPr lang="en-US" smtClean="0"/>
              <a:pPr/>
              <a:t>‹#›</a:t>
            </a:fld>
            <a:endParaRPr lang="en-US"/>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ADDD570-D40A-4044-BA5F-B9E3AA3EF301}" type="datetimeFigureOut">
              <a:rPr lang="en-US" smtClean="0"/>
              <a:pPr/>
              <a:t>11/20/16</a:t>
            </a:fld>
            <a:endParaRPr lang="en-US"/>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9422127-FA30-4B09-A54D-15D3A1F05506}" type="slidenum">
              <a:rPr lang="en-US" smtClean="0"/>
              <a:pPr/>
              <a:t>‹#›</a:t>
            </a:fld>
            <a:endParaRPr lang="en-US"/>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cbi.nlm.nih.gov/pubmed/?term=.+Prevalence+of+osteoporosis+among+postmenopausal+females+with+diabetes+mellitus.+Al-Maatouq+MA,+El-Desouki+MI,+Othman+SA,+Mattar+EH,+Babay+ZA,+Addar+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ptodate.com/contents/clinical-manifestations-diagnosis-and-evaluation-of-osteoporosis-in-postmenopausal-women/abstract/6"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 Id="rId3" Type="http://schemas.openxmlformats.org/officeDocument/2006/relationships/image" Target="../media/image27.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www.uptodate.com/contents/clinical-manifestations-diagnosis-and-evaluation-of-osteoporosis-in-postmenopausal-women?source=related_link" TargetMode="External"/><Relationship Id="rId4" Type="http://schemas.openxmlformats.org/officeDocument/2006/relationships/hyperlink" Target="NULL" TargetMode="External"/><Relationship Id="rId5" Type="http://schemas.openxmlformats.org/officeDocument/2006/relationships/hyperlink" Target="NULL" TargetMode="External"/><Relationship Id="rId6" Type="http://schemas.openxmlformats.org/officeDocument/2006/relationships/hyperlink" Target="NULL" TargetMode="External"/><Relationship Id="rId7" Type="http://schemas.openxmlformats.org/officeDocument/2006/relationships/hyperlink" Target="NULL" TargetMode="External"/><Relationship Id="rId8" Type="http://schemas.openxmlformats.org/officeDocument/2006/relationships/hyperlink" Target="NULL" TargetMode="External"/><Relationship Id="rId9" Type="http://schemas.openxmlformats.org/officeDocument/2006/relationships/hyperlink" Target="NULL" TargetMode="External"/><Relationship Id="rId10" Type="http://schemas.openxmlformats.org/officeDocument/2006/relationships/hyperlink" Target="http://www.ncbi.nlm.nih.gov/pubmed/27571659" TargetMode="External"/><Relationship Id="rId1" Type="http://schemas.openxmlformats.org/officeDocument/2006/relationships/slideLayout" Target="../slideLayouts/slideLayout2.xml"/><Relationship Id="rId2" Type="http://schemas.openxmlformats.org/officeDocument/2006/relationships/hyperlink" Target="https://www.uptodate.com/contents/image?imageKey=ENDO/54926&amp;topicKey=ENDO/2035&amp;source=outline_link"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623413f82c9e3de905eec7ee16b6f4f5.jpg"/>
          <p:cNvPicPr>
            <a:picLocks noGrp="1" noChangeAspect="1"/>
          </p:cNvPicPr>
          <p:nvPr>
            <p:ph idx="1"/>
          </p:nvPr>
        </p:nvPicPr>
        <p:blipFill>
          <a:blip r:embed="rId2"/>
          <a:stretch>
            <a:fillRect/>
          </a:stretch>
        </p:blipFill>
        <p:spPr>
          <a:xfrm>
            <a:off x="0" y="0"/>
            <a:ext cx="9144000" cy="6857999"/>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315200" cy="1154097"/>
          </a:xfrm>
        </p:spPr>
        <p:txBody>
          <a:bodyPr>
            <a:normAutofit/>
          </a:bodyPr>
          <a:lstStyle/>
          <a:p>
            <a:r>
              <a:rPr lang="en-US" sz="3200" b="1" dirty="0"/>
              <a:t>Highlights on Vitamin D deficiency </a:t>
            </a:r>
            <a:endParaRPr lang="en-US" sz="3200" dirty="0"/>
          </a:p>
        </p:txBody>
      </p:sp>
      <p:sp>
        <p:nvSpPr>
          <p:cNvPr id="3" name="Content Placeholder 2"/>
          <p:cNvSpPr>
            <a:spLocks noGrp="1"/>
          </p:cNvSpPr>
          <p:nvPr>
            <p:ph idx="1"/>
          </p:nvPr>
        </p:nvSpPr>
        <p:spPr>
          <a:xfrm>
            <a:off x="457200" y="1676400"/>
            <a:ext cx="8305800" cy="4800599"/>
          </a:xfrm>
        </p:spPr>
        <p:txBody>
          <a:bodyPr>
            <a:normAutofit/>
          </a:bodyPr>
          <a:lstStyle/>
          <a:p>
            <a:pPr>
              <a:buFont typeface="Wingdings" panose="05000000000000000000" pitchFamily="2" charset="2"/>
              <a:buChar char="ü"/>
            </a:pPr>
            <a:r>
              <a:rPr lang="en-US" sz="2800" dirty="0">
                <a:latin typeface="Century Gothic" panose="020B0502020202020204" pitchFamily="34" charset="0"/>
                <a:ea typeface="ＭＳ Ｐゴシック" panose="020B0600070205080204" pitchFamily="34" charset="-128"/>
                <a:cs typeface="Tahoma" panose="020B0604030504040204" pitchFamily="34" charset="0"/>
              </a:rPr>
              <a:t>Source: Skin and diet</a:t>
            </a:r>
          </a:p>
          <a:p>
            <a:pPr>
              <a:buFont typeface="Wingdings" panose="05000000000000000000" pitchFamily="2" charset="2"/>
              <a:buChar char="ü"/>
            </a:pPr>
            <a:r>
              <a:rPr lang="en-US" sz="2800" dirty="0">
                <a:latin typeface="Century Gothic" panose="020B0502020202020204" pitchFamily="34" charset="0"/>
                <a:ea typeface="ＭＳ Ｐゴシック" panose="020B0600070205080204" pitchFamily="34" charset="-128"/>
                <a:cs typeface="Tahoma" panose="020B0604030504040204" pitchFamily="34" charset="0"/>
              </a:rPr>
              <a:t>Stored as : 25 OH Vitamin D3 </a:t>
            </a:r>
          </a:p>
          <a:p>
            <a:pPr>
              <a:buFont typeface="Wingdings" panose="05000000000000000000" pitchFamily="2" charset="2"/>
              <a:buChar char="ü"/>
            </a:pPr>
            <a:r>
              <a:rPr lang="en-US" sz="2800" dirty="0">
                <a:latin typeface="Century Gothic" panose="020B0502020202020204" pitchFamily="34" charset="0"/>
                <a:ea typeface="ＭＳ Ｐゴシック" panose="020B0600070205080204" pitchFamily="34" charset="-128"/>
                <a:cs typeface="Tahoma" panose="020B0604030504040204" pitchFamily="34" charset="0"/>
              </a:rPr>
              <a:t>Active Form : 1.25 dihydroxyvitamn D3</a:t>
            </a:r>
          </a:p>
          <a:p>
            <a:pPr>
              <a:buFont typeface="Wingdings" panose="05000000000000000000" pitchFamily="2" charset="2"/>
              <a:buChar char="ü"/>
            </a:pPr>
            <a:r>
              <a:rPr lang="en-US" sz="2800" u="sng" dirty="0">
                <a:latin typeface="Century Gothic" panose="020B0502020202020204" pitchFamily="34" charset="0"/>
                <a:ea typeface="ＭＳ Ｐゴシック" panose="020B0600070205080204" pitchFamily="34" charset="-128"/>
                <a:cs typeface="Tahoma" panose="020B0604030504040204" pitchFamily="34" charset="0"/>
              </a:rPr>
              <a:t>Function : </a:t>
            </a:r>
          </a:p>
          <a:p>
            <a:pPr>
              <a:buFont typeface="Wingdings" panose="05000000000000000000" pitchFamily="2" charset="2"/>
              <a:buChar char="ü"/>
            </a:pPr>
            <a:r>
              <a:rPr lang="en-US" sz="2800" dirty="0">
                <a:latin typeface="Century Gothic" panose="020B0502020202020204" pitchFamily="34" charset="0"/>
                <a:ea typeface="ＭＳ Ｐゴシック" panose="020B0600070205080204" pitchFamily="34" charset="-128"/>
                <a:cs typeface="Tahoma" panose="020B0604030504040204" pitchFamily="34" charset="0"/>
              </a:rPr>
              <a:t>Regulate calcium homeostasis</a:t>
            </a:r>
          </a:p>
          <a:p>
            <a:pPr>
              <a:buFont typeface="Wingdings" panose="05000000000000000000" pitchFamily="2" charset="2"/>
              <a:buChar char="ü"/>
            </a:pPr>
            <a:endParaRPr lang="en-US" sz="3600" dirty="0"/>
          </a:p>
        </p:txBody>
      </p:sp>
    </p:spTree>
    <p:extLst>
      <p:ext uri="{BB962C8B-B14F-4D97-AF65-F5344CB8AC3E}">
        <p14:creationId xmlns:p14="http://schemas.microsoft.com/office/powerpoint/2010/main" val="1228852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Tala\Desktop\vitd_sourc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67984"/>
            <a:ext cx="6096412" cy="538638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838200" y="0"/>
            <a:ext cx="7315200" cy="1077897"/>
          </a:xfrm>
        </p:spPr>
        <p:txBody>
          <a:bodyPr>
            <a:normAutofit/>
          </a:bodyPr>
          <a:lstStyle/>
          <a:p>
            <a:pPr algn="ctr"/>
            <a:r>
              <a:rPr lang="en-US" sz="3200" b="1" dirty="0"/>
              <a:t>Sources of Vitamin D</a:t>
            </a:r>
            <a:endParaRPr lang="en-US" sz="3200" dirty="0"/>
          </a:p>
        </p:txBody>
      </p:sp>
    </p:spTree>
    <p:extLst>
      <p:ext uri="{BB962C8B-B14F-4D97-AF65-F5344CB8AC3E}">
        <p14:creationId xmlns:p14="http://schemas.microsoft.com/office/powerpoint/2010/main" val="3975448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158" y="1071546"/>
            <a:ext cx="8305801" cy="550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4979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Tala\Desktop\44852770-Hormonal-Regulation-of-Calcium-Parathyroid-hormone-Human-endocrine-system-Stock-Vecto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928670"/>
            <a:ext cx="7172126" cy="5556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699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Tala\Desktop\stock-vector-calcitonin-or-thyrocalcitonin-role-of-hormone-that-is-produced-in-thyroid-gland-3542809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48" y="928670"/>
            <a:ext cx="7476199" cy="5614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608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1154097"/>
          </a:xfrm>
        </p:spPr>
        <p:txBody>
          <a:bodyPr>
            <a:normAutofit/>
          </a:bodyPr>
          <a:lstStyle/>
          <a:p>
            <a:r>
              <a:rPr lang="en-US" sz="3200" b="1" dirty="0"/>
              <a:t>Importance of osteoporosis </a:t>
            </a:r>
          </a:p>
        </p:txBody>
      </p:sp>
      <p:sp>
        <p:nvSpPr>
          <p:cNvPr id="3" name="Content Placeholder 2"/>
          <p:cNvSpPr>
            <a:spLocks noGrp="1"/>
          </p:cNvSpPr>
          <p:nvPr>
            <p:ph idx="1"/>
          </p:nvPr>
        </p:nvSpPr>
        <p:spPr>
          <a:xfrm>
            <a:off x="533400" y="1600200"/>
            <a:ext cx="8001000" cy="4876799"/>
          </a:xfrm>
        </p:spPr>
        <p:txBody>
          <a:bodyPr>
            <a:normAutofit/>
          </a:bodyPr>
          <a:lstStyle/>
          <a:p>
            <a:r>
              <a:rPr lang="en-US" sz="2400" dirty="0">
                <a:latin typeface="Century Gothic" panose="020B0502020202020204" pitchFamily="34" charset="0"/>
                <a:ea typeface="ＭＳ Ｐゴシック" panose="020B0600070205080204" pitchFamily="34" charset="-128"/>
                <a:cs typeface="Tahoma" panose="020B0604030504040204" pitchFamily="34" charset="0"/>
              </a:rPr>
              <a:t>The most common nutritional deficiency worldwide.</a:t>
            </a:r>
          </a:p>
          <a:p>
            <a:endParaRPr lang="en-US" sz="2400" dirty="0">
              <a:latin typeface="Century Gothic" panose="020B0502020202020204" pitchFamily="34" charset="0"/>
              <a:ea typeface="ＭＳ Ｐゴシック" panose="020B0600070205080204" pitchFamily="34" charset="-128"/>
              <a:cs typeface="Tahoma" panose="020B0604030504040204" pitchFamily="34" charset="0"/>
            </a:endParaRPr>
          </a:p>
          <a:p>
            <a:r>
              <a:rPr lang="en-US" sz="2400" dirty="0">
                <a:latin typeface="Century Gothic" panose="020B0502020202020204" pitchFamily="34" charset="0"/>
                <a:ea typeface="ＭＳ Ｐゴシック" panose="020B0600070205080204" pitchFamily="34" charset="-128"/>
                <a:cs typeface="Tahoma" panose="020B0604030504040204" pitchFamily="34" charset="0"/>
              </a:rPr>
              <a:t>Affect quality of life .</a:t>
            </a:r>
          </a:p>
          <a:p>
            <a:endParaRPr lang="en-US" sz="2400" dirty="0">
              <a:latin typeface="Century Gothic" panose="020B0502020202020204" pitchFamily="34" charset="0"/>
              <a:ea typeface="ＭＳ Ｐゴシック" panose="020B0600070205080204" pitchFamily="34" charset="-128"/>
              <a:cs typeface="Tahoma" panose="020B0604030504040204" pitchFamily="34" charset="0"/>
            </a:endParaRPr>
          </a:p>
          <a:p>
            <a:r>
              <a:rPr lang="en-US" sz="2400" dirty="0">
                <a:latin typeface="Century Gothic" panose="020B0502020202020204" pitchFamily="34" charset="0"/>
                <a:ea typeface="ＭＳ Ｐゴシック" panose="020B0600070205080204" pitchFamily="34" charset="-128"/>
                <a:cs typeface="Tahoma" panose="020B0604030504040204" pitchFamily="34" charset="0"/>
              </a:rPr>
              <a:t>Long time pain and disability.</a:t>
            </a:r>
          </a:p>
          <a:p>
            <a:endParaRPr lang="en-US" sz="2400" dirty="0">
              <a:latin typeface="Century Gothic" panose="020B0502020202020204" pitchFamily="34" charset="0"/>
              <a:ea typeface="ＭＳ Ｐゴシック" panose="020B0600070205080204" pitchFamily="34" charset="-128"/>
              <a:cs typeface="Tahoma" panose="020B0604030504040204" pitchFamily="34" charset="0"/>
            </a:endParaRPr>
          </a:p>
          <a:p>
            <a:r>
              <a:rPr lang="en-US" sz="2400" dirty="0">
                <a:latin typeface="Century Gothic" panose="020B0502020202020204" pitchFamily="34" charset="0"/>
                <a:ea typeface="ＭＳ Ｐゴシック" panose="020B0600070205080204" pitchFamily="34" charset="-128"/>
                <a:cs typeface="Tahoma" panose="020B0604030504040204" pitchFamily="34" charset="0"/>
              </a:rPr>
              <a:t>Common prevalence worldwide and increasing in number</a:t>
            </a:r>
            <a:r>
              <a:rPr lang="en-US" sz="1600" dirty="0"/>
              <a:t>.</a:t>
            </a:r>
          </a:p>
          <a:p>
            <a:endParaRPr lang="en-US" sz="1600" dirty="0"/>
          </a:p>
          <a:p>
            <a:endParaRPr lang="en-US" sz="1600" dirty="0"/>
          </a:p>
          <a:p>
            <a:endParaRPr lang="en-US" sz="1600" dirty="0"/>
          </a:p>
        </p:txBody>
      </p:sp>
    </p:spTree>
    <p:extLst>
      <p:ext uri="{BB962C8B-B14F-4D97-AF65-F5344CB8AC3E}">
        <p14:creationId xmlns:p14="http://schemas.microsoft.com/office/powerpoint/2010/main" val="4214375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500042"/>
            <a:ext cx="7315200" cy="1154097"/>
          </a:xfrm>
        </p:spPr>
        <p:txBody>
          <a:bodyPr>
            <a:normAutofit/>
          </a:bodyPr>
          <a:lstStyle/>
          <a:p>
            <a:pPr algn="ctr"/>
            <a:r>
              <a:rPr lang="en-US" sz="3200" b="1" dirty="0"/>
              <a:t>Prevalence in world / Saudi Arabia</a:t>
            </a:r>
            <a:r>
              <a:rPr lang="en-US" sz="3200" dirty="0"/>
              <a:t/>
            </a:r>
            <a:br>
              <a:rPr lang="en-US" sz="3200" dirty="0"/>
            </a:br>
            <a:endParaRPr lang="en-US" sz="3200" dirty="0"/>
          </a:p>
        </p:txBody>
      </p:sp>
      <p:sp>
        <p:nvSpPr>
          <p:cNvPr id="3" name="Content Placeholder 2"/>
          <p:cNvSpPr>
            <a:spLocks noGrp="1"/>
          </p:cNvSpPr>
          <p:nvPr>
            <p:ph idx="1"/>
          </p:nvPr>
        </p:nvSpPr>
        <p:spPr>
          <a:xfrm>
            <a:off x="228600" y="1371600"/>
            <a:ext cx="8458200" cy="5059363"/>
          </a:xfrm>
        </p:spPr>
        <p:txBody>
          <a:bodyPr>
            <a:normAutofit/>
          </a:bodyPr>
          <a:lstStyle/>
          <a:p>
            <a:r>
              <a:rPr lang="en-US" sz="2400" dirty="0">
                <a:latin typeface="Century Gothic" panose="020B0502020202020204" pitchFamily="34" charset="0"/>
                <a:ea typeface="ＭＳ Ｐゴシック" panose="020B0600070205080204" pitchFamily="34" charset="-128"/>
                <a:cs typeface="Tahoma" panose="020B0604030504040204" pitchFamily="34" charset="0"/>
              </a:rPr>
              <a:t> The prevalence of vitamin D deficiency depends upon the definition used (&lt;20 or &lt;30 ng/mL [50 or 75 </a:t>
            </a:r>
            <a:r>
              <a:rPr lang="en-US" sz="2400" dirty="0" err="1">
                <a:latin typeface="Century Gothic" panose="020B0502020202020204" pitchFamily="34" charset="0"/>
                <a:ea typeface="ＭＳ Ｐゴシック" panose="020B0600070205080204" pitchFamily="34" charset="-128"/>
                <a:cs typeface="Tahoma" panose="020B0604030504040204" pitchFamily="34" charset="0"/>
              </a:rPr>
              <a:t>nmol</a:t>
            </a:r>
            <a:r>
              <a:rPr lang="en-US" sz="2400" dirty="0">
                <a:latin typeface="Century Gothic" panose="020B0502020202020204" pitchFamily="34" charset="0"/>
                <a:ea typeface="ＭＳ Ｐゴシック" panose="020B0600070205080204" pitchFamily="34" charset="-128"/>
                <a:cs typeface="Tahoma" panose="020B0604030504040204" pitchFamily="34" charset="0"/>
              </a:rPr>
              <a:t>/L]).</a:t>
            </a:r>
          </a:p>
          <a:p>
            <a:r>
              <a:rPr lang="en-US" sz="2400" dirty="0">
                <a:latin typeface="Century Gothic" panose="020B0502020202020204" pitchFamily="34" charset="0"/>
                <a:ea typeface="ＭＳ Ｐゴシック" panose="020B0600070205080204" pitchFamily="34" charset="-128"/>
                <a:cs typeface="Tahoma" panose="020B0604030504040204" pitchFamily="34" charset="0"/>
              </a:rPr>
              <a:t>The prevalence of low vitamin D levels may be increasing globally  In a review of vitamin D levels in different regions of the world, vitamin D levels below 30ng/mL (75 </a:t>
            </a:r>
            <a:r>
              <a:rPr lang="en-US" sz="2400" dirty="0" err="1">
                <a:latin typeface="Century Gothic" panose="020B0502020202020204" pitchFamily="34" charset="0"/>
                <a:ea typeface="ＭＳ Ｐゴシック" panose="020B0600070205080204" pitchFamily="34" charset="-128"/>
                <a:cs typeface="Tahoma" panose="020B0604030504040204" pitchFamily="34" charset="0"/>
              </a:rPr>
              <a:t>nmol</a:t>
            </a:r>
            <a:r>
              <a:rPr lang="en-US" sz="2400" dirty="0">
                <a:latin typeface="Century Gothic" panose="020B0502020202020204" pitchFamily="34" charset="0"/>
                <a:ea typeface="ＭＳ Ｐゴシック" panose="020B0600070205080204" pitchFamily="34" charset="-128"/>
                <a:cs typeface="Tahoma" panose="020B0604030504040204" pitchFamily="34" charset="0"/>
              </a:rPr>
              <a:t>/L) were prevalent in every region studied, and low vitamin D levels (&lt;10 ng/mL [25 </a:t>
            </a:r>
            <a:r>
              <a:rPr lang="en-US" sz="2400" dirty="0" err="1">
                <a:latin typeface="Century Gothic" panose="020B0502020202020204" pitchFamily="34" charset="0"/>
                <a:ea typeface="ＭＳ Ｐゴシック" panose="020B0600070205080204" pitchFamily="34" charset="-128"/>
                <a:cs typeface="Tahoma" panose="020B0604030504040204" pitchFamily="34" charset="0"/>
              </a:rPr>
              <a:t>nmol</a:t>
            </a:r>
            <a:r>
              <a:rPr lang="en-US" sz="2400" dirty="0">
                <a:latin typeface="Century Gothic" panose="020B0502020202020204" pitchFamily="34" charset="0"/>
                <a:ea typeface="ＭＳ Ｐゴシック" panose="020B0600070205080204" pitchFamily="34" charset="-128"/>
                <a:cs typeface="Tahoma" panose="020B0604030504040204" pitchFamily="34" charset="0"/>
              </a:rPr>
              <a:t>/L]) were more common in South Asia and the Middle East than in other regions .</a:t>
            </a:r>
          </a:p>
          <a:p>
            <a:endParaRPr lang="en-US" sz="2400" dirty="0"/>
          </a:p>
          <a:p>
            <a:endParaRPr lang="en-US" sz="2400" dirty="0"/>
          </a:p>
        </p:txBody>
      </p:sp>
    </p:spTree>
    <p:extLst>
      <p:ext uri="{BB962C8B-B14F-4D97-AF65-F5344CB8AC3E}">
        <p14:creationId xmlns:p14="http://schemas.microsoft.com/office/powerpoint/2010/main" val="696733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315200" cy="1154097"/>
          </a:xfrm>
        </p:spPr>
        <p:txBody>
          <a:bodyPr>
            <a:normAutofit/>
          </a:bodyPr>
          <a:lstStyle/>
          <a:p>
            <a:pPr algn="ctr"/>
            <a:r>
              <a:rPr lang="en-US" sz="3200" b="1" dirty="0"/>
              <a:t>Prevalence in world / Saudi Arabia</a:t>
            </a:r>
            <a:r>
              <a:rPr lang="en-US" sz="3200" dirty="0"/>
              <a:t/>
            </a:r>
            <a:br>
              <a:rPr lang="en-US" sz="3200" dirty="0"/>
            </a:br>
            <a:endParaRPr lang="en-US" sz="3200" dirty="0"/>
          </a:p>
        </p:txBody>
      </p:sp>
      <p:sp>
        <p:nvSpPr>
          <p:cNvPr id="3" name="Content Placeholder 2"/>
          <p:cNvSpPr>
            <a:spLocks noGrp="1"/>
          </p:cNvSpPr>
          <p:nvPr>
            <p:ph idx="1"/>
          </p:nvPr>
        </p:nvSpPr>
        <p:spPr>
          <a:xfrm>
            <a:off x="914400" y="1905000"/>
            <a:ext cx="7315200" cy="3539527"/>
          </a:xfrm>
        </p:spPr>
        <p:txBody>
          <a:bodyPr>
            <a:normAutofit/>
          </a:bodyPr>
          <a:lstStyle/>
          <a:p>
            <a:pPr marL="431800" indent="-323850">
              <a:lnSpc>
                <a:spcPct val="90000"/>
              </a:lnSpc>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US" altLang="en-US" sz="2400" dirty="0">
                <a:latin typeface="Century Gothic" panose="020B0502020202020204" pitchFamily="34" charset="0"/>
                <a:ea typeface="ＭＳ Ｐゴシック" panose="020B0600070205080204" pitchFamily="34" charset="-128"/>
                <a:cs typeface="Tahoma" panose="020B0604030504040204" pitchFamily="34" charset="0"/>
              </a:rPr>
              <a:t>In Saudi Arabia, osteoporosis is already a serious issue a report in the eastern region of Saudi Arabia indicates an incidence of postmenopausal osteoporosis (PMO) of </a:t>
            </a:r>
            <a:r>
              <a:rPr lang="en-US" altLang="en-US" sz="2400" dirty="0">
                <a:solidFill>
                  <a:srgbClr val="FF0000"/>
                </a:solidFill>
                <a:latin typeface="Century Gothic" panose="020B0502020202020204" pitchFamily="34" charset="0"/>
                <a:ea typeface="ＭＳ Ｐゴシック" panose="020B0600070205080204" pitchFamily="34" charset="-128"/>
                <a:cs typeface="Tahoma" panose="020B0604030504040204" pitchFamily="34" charset="0"/>
              </a:rPr>
              <a:t>30 percent to 40 percent</a:t>
            </a:r>
            <a:r>
              <a:rPr lang="en-US" altLang="en-US" sz="2400" dirty="0">
                <a:latin typeface="Century Gothic" panose="020B0502020202020204" pitchFamily="34" charset="0"/>
                <a:ea typeface="ＭＳ Ｐゴシック" panose="020B0600070205080204" pitchFamily="34" charset="-128"/>
                <a:cs typeface="Tahoma" panose="020B0604030504040204" pitchFamily="34" charset="0"/>
              </a:rPr>
              <a:t>, with over 60 percent of postmenopausal women already having some degree of osteopenia.  </a:t>
            </a:r>
          </a:p>
          <a:p>
            <a:pPr marL="431800" indent="-323850">
              <a:lnSpc>
                <a:spcPct val="90000"/>
              </a:lnSpc>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US" sz="1200" dirty="0">
                <a:latin typeface="Century Gothic" panose="020B0502020202020204" pitchFamily="34" charset="0"/>
                <a:ea typeface="ＭＳ Ｐゴシック" panose="020B0600070205080204" pitchFamily="34" charset="-128"/>
                <a:cs typeface="Tahoma" panose="020B0604030504040204" pitchFamily="34" charset="0"/>
                <a:hlinkClick r:id="rId2" tooltip="Saudi medical journal."/>
              </a:rPr>
              <a:t>Saudi Med J.</a:t>
            </a:r>
            <a:r>
              <a:rPr lang="en-US" sz="1200" dirty="0">
                <a:latin typeface="Century Gothic" panose="020B0502020202020204" pitchFamily="34" charset="0"/>
                <a:ea typeface="ＭＳ Ｐゴシック" panose="020B0600070205080204" pitchFamily="34" charset="-128"/>
                <a:cs typeface="Tahoma" panose="020B0604030504040204" pitchFamily="34" charset="0"/>
              </a:rPr>
              <a:t> 2004 Oct;25(10):1423-7.</a:t>
            </a:r>
            <a:endParaRPr lang="en-US" altLang="en-US" sz="1200" dirty="0">
              <a:latin typeface="Century Gothic" panose="020B0502020202020204" pitchFamily="34" charset="0"/>
              <a:ea typeface="ＭＳ Ｐゴシック" panose="020B0600070205080204" pitchFamily="34" charset="-128"/>
              <a:cs typeface="Tahoma" panose="020B0604030504040204" pitchFamily="34" charset="0"/>
            </a:endParaRPr>
          </a:p>
          <a:p>
            <a:endParaRPr lang="en-US" sz="2400" dirty="0"/>
          </a:p>
        </p:txBody>
      </p:sp>
    </p:spTree>
    <p:extLst>
      <p:ext uri="{BB962C8B-B14F-4D97-AF65-F5344CB8AC3E}">
        <p14:creationId xmlns:p14="http://schemas.microsoft.com/office/powerpoint/2010/main" val="2745312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500034" y="214290"/>
            <a:ext cx="7391400" cy="2442625"/>
          </a:xfrm>
        </p:spPr>
        <p:txBody>
          <a:bodyPr>
            <a:normAutofit/>
          </a:bodyPr>
          <a:lstStyle/>
          <a:p>
            <a:r>
              <a:rPr lang="en-US" sz="48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Risk Factor Of Osteoporosis </a:t>
            </a:r>
          </a:p>
        </p:txBody>
      </p:sp>
    </p:spTree>
    <p:extLst>
      <p:ext uri="{BB962C8B-B14F-4D97-AF65-F5344CB8AC3E}">
        <p14:creationId xmlns:p14="http://schemas.microsoft.com/office/powerpoint/2010/main" val="103843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Tala\Desktop\USP1109-Osteo-T1.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214422"/>
            <a:ext cx="7155459" cy="5277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217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685800"/>
          </a:xfrm>
        </p:spPr>
        <p:txBody>
          <a:bodyPr>
            <a:normAutofit fontScale="90000"/>
          </a:bodyPr>
          <a:lstStyle/>
          <a:p>
            <a:r>
              <a:rPr lang="en-US" dirty="0">
                <a:solidFill>
                  <a:schemeClr val="tx1"/>
                </a:solidFill>
              </a:rPr>
              <a:t>Objectives : </a:t>
            </a:r>
          </a:p>
        </p:txBody>
      </p:sp>
      <p:sp>
        <p:nvSpPr>
          <p:cNvPr id="3" name="Content Placeholder 2"/>
          <p:cNvSpPr>
            <a:spLocks noGrp="1"/>
          </p:cNvSpPr>
          <p:nvPr>
            <p:ph idx="1"/>
          </p:nvPr>
        </p:nvSpPr>
        <p:spPr>
          <a:xfrm>
            <a:off x="304800" y="1219200"/>
            <a:ext cx="8610600" cy="5410200"/>
          </a:xfrm>
        </p:spPr>
        <p:txBody>
          <a:bodyPr>
            <a:normAutofit fontScale="77500" lnSpcReduction="20000"/>
          </a:bodyPr>
          <a:lstStyle/>
          <a:p>
            <a:pPr fontAlgn="base"/>
            <a:r>
              <a:rPr lang="en-US" sz="2700" dirty="0">
                <a:latin typeface="Century Gothic" panose="020B0502020202020204" pitchFamily="34" charset="0"/>
                <a:ea typeface="ＭＳ Ｐゴシック" panose="020B0600070205080204" pitchFamily="34" charset="-128"/>
                <a:cs typeface="Tahoma" panose="020B0604030504040204" pitchFamily="34" charset="0"/>
              </a:rPr>
              <a:t>Definition of </a:t>
            </a:r>
            <a:r>
              <a:rPr lang="en-US" sz="2700" dirty="0" err="1">
                <a:latin typeface="Century Gothic" panose="020B0502020202020204" pitchFamily="34" charset="0"/>
                <a:ea typeface="ＭＳ Ｐゴシック" panose="020B0600070205080204" pitchFamily="34" charset="-128"/>
                <a:cs typeface="Tahoma" panose="020B0604030504040204" pitchFamily="34" charset="0"/>
              </a:rPr>
              <a:t>Oteoporosis</a:t>
            </a:r>
            <a:r>
              <a:rPr lang="en-US" sz="2700" dirty="0">
                <a:latin typeface="Century Gothic" panose="020B0502020202020204" pitchFamily="34" charset="0"/>
                <a:ea typeface="ＭＳ Ｐゴシック" panose="020B0600070205080204" pitchFamily="34" charset="-128"/>
                <a:cs typeface="Tahoma" panose="020B0604030504040204" pitchFamily="34" charset="0"/>
              </a:rPr>
              <a:t> and </a:t>
            </a:r>
            <a:r>
              <a:rPr lang="en-US" sz="2700" dirty="0" err="1">
                <a:latin typeface="Century Gothic" panose="020B0502020202020204" pitchFamily="34" charset="0"/>
                <a:ea typeface="ＭＳ Ｐゴシック" panose="020B0600070205080204" pitchFamily="34" charset="-128"/>
                <a:cs typeface="Tahoma" panose="020B0604030504040204" pitchFamily="34" charset="0"/>
              </a:rPr>
              <a:t>Osteomalacia</a:t>
            </a:r>
            <a:r>
              <a:rPr lang="en-US" sz="2700" dirty="0">
                <a:latin typeface="Century Gothic" panose="020B0502020202020204" pitchFamily="34" charset="0"/>
                <a:ea typeface="ＭＳ Ｐゴシック" panose="020B0600070205080204" pitchFamily="34" charset="-128"/>
                <a:cs typeface="Tahoma" panose="020B0604030504040204" pitchFamily="34" charset="0"/>
              </a:rPr>
              <a:t> / Rickets</a:t>
            </a:r>
          </a:p>
          <a:p>
            <a:pPr fontAlgn="base"/>
            <a:r>
              <a:rPr lang="en-US" sz="2700" dirty="0">
                <a:latin typeface="Century Gothic" panose="020B0502020202020204" pitchFamily="34" charset="0"/>
                <a:ea typeface="ＭＳ Ｐゴシック" panose="020B0600070205080204" pitchFamily="34" charset="-128"/>
                <a:cs typeface="Tahoma" panose="020B0604030504040204" pitchFamily="34" charset="0"/>
              </a:rPr>
              <a:t>Highlight on Vitamin D deficiency</a:t>
            </a:r>
          </a:p>
          <a:p>
            <a:pPr fontAlgn="base"/>
            <a:r>
              <a:rPr lang="en-US" sz="2700" dirty="0">
                <a:latin typeface="Century Gothic" panose="020B0502020202020204" pitchFamily="34" charset="0"/>
                <a:ea typeface="ＭＳ Ｐゴシック" panose="020B0600070205080204" pitchFamily="34" charset="-128"/>
                <a:cs typeface="Tahoma" panose="020B0604030504040204" pitchFamily="34" charset="0"/>
              </a:rPr>
              <a:t>Prevalence in world / Saudi Arabia</a:t>
            </a:r>
          </a:p>
          <a:p>
            <a:pPr fontAlgn="base"/>
            <a:r>
              <a:rPr lang="en-US" sz="2700" dirty="0">
                <a:latin typeface="Century Gothic" panose="020B0502020202020204" pitchFamily="34" charset="0"/>
                <a:ea typeface="ＭＳ Ｐゴシック" panose="020B0600070205080204" pitchFamily="34" charset="-128"/>
                <a:cs typeface="Tahoma" panose="020B0604030504040204" pitchFamily="34" charset="0"/>
              </a:rPr>
              <a:t>Factors lead to Osteoporosis and Vitamin D deficiency</a:t>
            </a:r>
          </a:p>
          <a:p>
            <a:pPr fontAlgn="base"/>
            <a:r>
              <a:rPr lang="en-US" sz="2700" dirty="0">
                <a:latin typeface="Century Gothic" panose="020B0502020202020204" pitchFamily="34" charset="0"/>
                <a:ea typeface="ＭＳ Ｐゴシック" panose="020B0600070205080204" pitchFamily="34" charset="-128"/>
                <a:cs typeface="Tahoma" panose="020B0604030504040204" pitchFamily="34" charset="0"/>
              </a:rPr>
              <a:t>How patients could be presented</a:t>
            </a:r>
          </a:p>
          <a:p>
            <a:pPr fontAlgn="base"/>
            <a:r>
              <a:rPr lang="en-US" sz="2700" dirty="0">
                <a:latin typeface="Century Gothic" panose="020B0502020202020204" pitchFamily="34" charset="0"/>
                <a:ea typeface="ＭＳ Ｐゴシック" panose="020B0600070205080204" pitchFamily="34" charset="-128"/>
                <a:cs typeface="Tahoma" panose="020B0604030504040204" pitchFamily="34" charset="0"/>
              </a:rPr>
              <a:t>Common fractures with osteoporosis</a:t>
            </a:r>
          </a:p>
          <a:p>
            <a:pPr fontAlgn="base"/>
            <a:r>
              <a:rPr lang="en-US" sz="2700" dirty="0">
                <a:latin typeface="Century Gothic" panose="020B0502020202020204" pitchFamily="34" charset="0"/>
                <a:ea typeface="ＭＳ Ｐゴシック" panose="020B0600070205080204" pitchFamily="34" charset="-128"/>
                <a:cs typeface="Tahoma" panose="020B0604030504040204" pitchFamily="34" charset="0"/>
              </a:rPr>
              <a:t>Vitamin D and Comorbidities</a:t>
            </a:r>
          </a:p>
          <a:p>
            <a:pPr fontAlgn="base"/>
            <a:r>
              <a:rPr lang="en-US" sz="2700" dirty="0">
                <a:latin typeface="Century Gothic" panose="020B0502020202020204" pitchFamily="34" charset="0"/>
                <a:ea typeface="ＭＳ Ｐゴシック" panose="020B0600070205080204" pitchFamily="34" charset="-128"/>
                <a:cs typeface="Tahoma" panose="020B0604030504040204" pitchFamily="34" charset="0"/>
              </a:rPr>
              <a:t>Diagnosis, through</a:t>
            </a:r>
          </a:p>
          <a:p>
            <a:pPr lvl="2" fontAlgn="base"/>
            <a:r>
              <a:rPr lang="en-US" sz="2700" dirty="0">
                <a:latin typeface="Century Gothic" panose="020B0502020202020204" pitchFamily="34" charset="0"/>
                <a:ea typeface="ＭＳ Ｐゴシック" panose="020B0600070205080204" pitchFamily="34" charset="-128"/>
                <a:cs typeface="Tahoma" panose="020B0604030504040204" pitchFamily="34" charset="0"/>
              </a:rPr>
              <a:t>X- Ray</a:t>
            </a:r>
          </a:p>
          <a:p>
            <a:pPr lvl="2" fontAlgn="base"/>
            <a:r>
              <a:rPr lang="en-US" sz="2700" dirty="0">
                <a:latin typeface="Century Gothic" panose="020B0502020202020204" pitchFamily="34" charset="0"/>
                <a:ea typeface="ＭＳ Ｐゴシック" panose="020B0600070205080204" pitchFamily="34" charset="-128"/>
                <a:cs typeface="Tahoma" panose="020B0604030504040204" pitchFamily="34" charset="0"/>
              </a:rPr>
              <a:t>Role of DXA and how interpret (Normal, Osteopenia [Grades] and Osteoporosis)</a:t>
            </a:r>
          </a:p>
          <a:p>
            <a:pPr lvl="2" fontAlgn="base"/>
            <a:r>
              <a:rPr lang="en-US" sz="2700" dirty="0">
                <a:latin typeface="Century Gothic" panose="020B0502020202020204" pitchFamily="34" charset="0"/>
                <a:ea typeface="ＭＳ Ｐゴシック" panose="020B0600070205080204" pitchFamily="34" charset="-128"/>
                <a:cs typeface="Tahoma" panose="020B0604030504040204" pitchFamily="34" charset="0"/>
              </a:rPr>
              <a:t>Biochemistry</a:t>
            </a:r>
          </a:p>
          <a:p>
            <a:pPr fontAlgn="base"/>
            <a:r>
              <a:rPr lang="en-US" sz="2700" dirty="0">
                <a:latin typeface="Century Gothic" panose="020B0502020202020204" pitchFamily="34" charset="0"/>
                <a:ea typeface="ＭＳ Ｐゴシック" panose="020B0600070205080204" pitchFamily="34" charset="-128"/>
                <a:cs typeface="Tahoma" panose="020B0604030504040204" pitchFamily="34" charset="0"/>
              </a:rPr>
              <a:t>Management: (Osteopenia and Osteoporosis)</a:t>
            </a:r>
          </a:p>
          <a:p>
            <a:pPr fontAlgn="base"/>
            <a:r>
              <a:rPr lang="en-US" sz="2700" dirty="0">
                <a:latin typeface="Century Gothic" panose="020B0502020202020204" pitchFamily="34" charset="0"/>
                <a:ea typeface="ＭＳ Ｐゴシック" panose="020B0600070205080204" pitchFamily="34" charset="-128"/>
                <a:cs typeface="Tahoma" panose="020B0604030504040204" pitchFamily="34" charset="0"/>
              </a:rPr>
              <a:t>Prevention and advice</a:t>
            </a:r>
          </a:p>
          <a:p>
            <a:pPr fontAlgn="base"/>
            <a:r>
              <a:rPr lang="en-US" sz="2700" dirty="0">
                <a:latin typeface="Century Gothic" panose="020B0502020202020204" pitchFamily="34" charset="0"/>
                <a:ea typeface="ＭＳ Ｐゴシック" panose="020B0600070205080204" pitchFamily="34" charset="-128"/>
                <a:cs typeface="Tahoma" panose="020B0604030504040204" pitchFamily="34" charset="0"/>
              </a:rPr>
              <a:t>Role of Vitamin D and Calcium</a:t>
            </a:r>
          </a:p>
          <a:p>
            <a:pPr fontAlgn="base"/>
            <a:r>
              <a:rPr lang="en-US" sz="2700" dirty="0">
                <a:latin typeface="Century Gothic" panose="020B0502020202020204" pitchFamily="34" charset="0"/>
                <a:ea typeface="ＭＳ Ｐゴシック" panose="020B0600070205080204" pitchFamily="34" charset="-128"/>
                <a:cs typeface="Tahoma" panose="020B0604030504040204" pitchFamily="34" charset="0"/>
              </a:rPr>
              <a:t>Vitamin deficiency in pregnancy</a:t>
            </a:r>
          </a:p>
          <a:p>
            <a:pPr fontAlgn="base"/>
            <a:r>
              <a:rPr lang="en-US" sz="2700" dirty="0">
                <a:latin typeface="Century Gothic" panose="020B0502020202020204" pitchFamily="34" charset="0"/>
                <a:ea typeface="ＭＳ Ｐゴシック" panose="020B0600070205080204" pitchFamily="34" charset="-128"/>
                <a:cs typeface="Tahoma" panose="020B0604030504040204" pitchFamily="34" charset="0"/>
              </a:rPr>
              <a:t>Role of medications for osteoporosis like Alendronate, …</a:t>
            </a:r>
          </a:p>
          <a:p>
            <a:endParaRPr lang="en-US" dirty="0">
              <a:latin typeface="Century Gothic (Headings)"/>
            </a:endParaRPr>
          </a:p>
        </p:txBody>
      </p:sp>
    </p:spTree>
    <p:extLst>
      <p:ext uri="{BB962C8B-B14F-4D97-AF65-F5344CB8AC3E}">
        <p14:creationId xmlns:p14="http://schemas.microsoft.com/office/powerpoint/2010/main" val="150763839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52487" y="6248400"/>
            <a:ext cx="7315200" cy="326946"/>
          </a:xfrm>
        </p:spPr>
        <p:txBody>
          <a:bodyPr>
            <a:normAutofit fontScale="62500" lnSpcReduction="20000"/>
          </a:bodyPr>
          <a:lstStyle/>
          <a:p>
            <a:r>
              <a:rPr lang="en-US" b="1" dirty="0">
                <a:solidFill>
                  <a:srgbClr val="00B0F0"/>
                </a:solidFill>
              </a:rPr>
              <a:t>To predict the likelihood of having a fracture in the next 10 years </a:t>
            </a:r>
          </a:p>
        </p:txBody>
      </p:sp>
      <p:pic>
        <p:nvPicPr>
          <p:cNvPr id="4" name="صورة 5" descr="Oste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034" y="1000108"/>
            <a:ext cx="8382000" cy="4982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4760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914400"/>
            <a:ext cx="7315200" cy="1154097"/>
          </a:xfrm>
        </p:spPr>
        <p:txBody>
          <a:bodyPr/>
          <a:lstStyle/>
          <a:p>
            <a:r>
              <a:rPr lang="en-US" dirty="0"/>
              <a:t>Smoking :</a:t>
            </a:r>
          </a:p>
        </p:txBody>
      </p:sp>
      <p:sp>
        <p:nvSpPr>
          <p:cNvPr id="3" name="عنصر نائب للمحتوى 2"/>
          <p:cNvSpPr>
            <a:spLocks noGrp="1"/>
          </p:cNvSpPr>
          <p:nvPr>
            <p:ph idx="1"/>
          </p:nvPr>
        </p:nvSpPr>
        <p:spPr>
          <a:xfrm>
            <a:off x="685800" y="2057400"/>
            <a:ext cx="7848600" cy="4419599"/>
          </a:xfrm>
        </p:spPr>
        <p:txBody>
          <a:bodyPr>
            <a:noAutofit/>
          </a:bodyPr>
          <a:lstStyle/>
          <a:p>
            <a:pPr>
              <a:lnSpc>
                <a:spcPct val="150000"/>
              </a:lnSpc>
              <a:buFont typeface="Wingdings" pitchFamily="2" charset="2"/>
              <a:buChar char="q"/>
            </a:pPr>
            <a:r>
              <a:rPr lang="en-US" sz="2400" dirty="0">
                <a:latin typeface="Century Gothic" panose="020B0502020202020204" pitchFamily="34" charset="0"/>
                <a:ea typeface="ＭＳ Ｐゴシック" panose="020B0600070205080204" pitchFamily="34" charset="-128"/>
                <a:cs typeface="Tahoma" panose="020B0604030504040204" pitchFamily="34" charset="0"/>
              </a:rPr>
              <a:t>Cigarette smoking was first identified as a risk factor for osteoporosis more than 20 years ago. </a:t>
            </a:r>
          </a:p>
          <a:p>
            <a:pPr>
              <a:lnSpc>
                <a:spcPct val="150000"/>
              </a:lnSpc>
              <a:buFont typeface="Wingdings" pitchFamily="2" charset="2"/>
              <a:buChar char="q"/>
            </a:pPr>
            <a:r>
              <a:rPr lang="en-US" sz="2400" dirty="0">
                <a:latin typeface="Century Gothic" panose="020B0502020202020204" pitchFamily="34" charset="0"/>
                <a:ea typeface="ＭＳ Ｐゴシック" panose="020B0600070205080204" pitchFamily="34" charset="-128"/>
                <a:cs typeface="Tahoma" panose="020B0604030504040204" pitchFamily="34" charset="0"/>
              </a:rPr>
              <a:t>Recent studies have shown a direct relationship between tobacco use and decreased bone density.</a:t>
            </a:r>
          </a:p>
        </p:txBody>
      </p:sp>
    </p:spTree>
    <p:extLst>
      <p:ext uri="{BB962C8B-B14F-4D97-AF65-F5344CB8AC3E}">
        <p14:creationId xmlns:p14="http://schemas.microsoft.com/office/powerpoint/2010/main" val="547127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1" y="990601"/>
            <a:ext cx="7981012" cy="5318760"/>
          </a:xfrm>
        </p:spPr>
        <p:txBody>
          <a:bodyPr>
            <a:normAutofit lnSpcReduction="10000"/>
          </a:bodyPr>
          <a:lstStyle/>
          <a:p>
            <a:pPr>
              <a:lnSpc>
                <a:spcPct val="150000"/>
              </a:lnSpc>
            </a:pPr>
            <a:r>
              <a:rPr lang="en-US" sz="2400" dirty="0">
                <a:latin typeface="Century Gothic" panose="020B0502020202020204" pitchFamily="34" charset="0"/>
                <a:ea typeface="ＭＳ Ｐゴシック" panose="020B0600070205080204" pitchFamily="34" charset="-128"/>
                <a:cs typeface="Tahoma" panose="020B0604030504040204" pitchFamily="34" charset="0"/>
              </a:rPr>
              <a:t>How does smoking affect bone health?</a:t>
            </a:r>
          </a:p>
          <a:p>
            <a:pPr marL="457200" indent="-457200">
              <a:lnSpc>
                <a:spcPct val="150000"/>
              </a:lnSpc>
              <a:buFont typeface="+mj-lt"/>
              <a:buAutoNum type="arabicParenR"/>
            </a:pPr>
            <a:r>
              <a:rPr lang="en-US" dirty="0">
                <a:latin typeface="Century Gothic" panose="020B0502020202020204" pitchFamily="34" charset="0"/>
                <a:ea typeface="ＭＳ Ｐゴシック" panose="020B0600070205080204" pitchFamily="34" charset="-128"/>
                <a:cs typeface="Tahoma" panose="020B0604030504040204" pitchFamily="34" charset="0"/>
              </a:rPr>
              <a:t>Cigarette smoke generates huge amounts of </a:t>
            </a:r>
            <a:r>
              <a:rPr lang="en-US" dirty="0">
                <a:solidFill>
                  <a:srgbClr val="FF0000"/>
                </a:solidFill>
                <a:latin typeface="Century Gothic" panose="020B0502020202020204" pitchFamily="34" charset="0"/>
                <a:ea typeface="ＭＳ Ｐゴシック" panose="020B0600070205080204" pitchFamily="34" charset="-128"/>
                <a:cs typeface="Tahoma" panose="020B0604030504040204" pitchFamily="34" charset="0"/>
              </a:rPr>
              <a:t>free radical </a:t>
            </a:r>
            <a:r>
              <a:rPr lang="en-US" dirty="0">
                <a:latin typeface="Century Gothic" panose="020B0502020202020204" pitchFamily="34" charset="0"/>
                <a:ea typeface="ＭＳ Ｐゴシック" panose="020B0600070205080204" pitchFamily="34" charset="-128"/>
                <a:cs typeface="Tahoma" panose="020B0604030504040204" pitchFamily="34" charset="0"/>
              </a:rPr>
              <a:t>and </a:t>
            </a:r>
            <a:r>
              <a:rPr lang="en-US" dirty="0">
                <a:solidFill>
                  <a:srgbClr val="FF0000"/>
                </a:solidFill>
                <a:latin typeface="Century Gothic" panose="020B0502020202020204" pitchFamily="34" charset="0"/>
                <a:ea typeface="ＭＳ Ｐゴシック" panose="020B0600070205080204" pitchFamily="34" charset="-128"/>
                <a:cs typeface="Tahoma" panose="020B0604030504040204" pitchFamily="34" charset="0"/>
              </a:rPr>
              <a:t>disturb balance of hormones </a:t>
            </a:r>
            <a:r>
              <a:rPr lang="en-US" dirty="0">
                <a:latin typeface="Century Gothic" panose="020B0502020202020204" pitchFamily="34" charset="0"/>
                <a:ea typeface="ＭＳ Ｐゴシック" panose="020B0600070205080204" pitchFamily="34" charset="-128"/>
                <a:cs typeface="Tahoma" panose="020B0604030504040204" pitchFamily="34" charset="0"/>
              </a:rPr>
              <a:t>(like estrogen) that bones need to stay strong. </a:t>
            </a:r>
          </a:p>
          <a:p>
            <a:pPr marL="457200" indent="-457200">
              <a:lnSpc>
                <a:spcPct val="150000"/>
              </a:lnSpc>
              <a:buFont typeface="+mj-lt"/>
              <a:buAutoNum type="arabicParenR"/>
            </a:pPr>
            <a:r>
              <a:rPr lang="en-US" dirty="0">
                <a:solidFill>
                  <a:srgbClr val="FF0000"/>
                </a:solidFill>
                <a:latin typeface="Century Gothic" panose="020B0502020202020204" pitchFamily="34" charset="0"/>
                <a:ea typeface="ＭＳ Ｐゴシック" panose="020B0600070205080204" pitchFamily="34" charset="-128"/>
                <a:cs typeface="Tahoma" panose="020B0604030504040204" pitchFamily="34" charset="0"/>
              </a:rPr>
              <a:t>Increased</a:t>
            </a:r>
            <a:r>
              <a:rPr lang="en-US" dirty="0">
                <a:latin typeface="Century Gothic" panose="020B0502020202020204" pitchFamily="34" charset="0"/>
                <a:ea typeface="ＭＳ Ｐゴシック" panose="020B0600070205080204" pitchFamily="34" charset="-128"/>
                <a:cs typeface="Tahoma" panose="020B0604030504040204" pitchFamily="34" charset="0"/>
              </a:rPr>
              <a:t> levels of the hormone </a:t>
            </a:r>
            <a:r>
              <a:rPr lang="en-US" dirty="0">
                <a:solidFill>
                  <a:srgbClr val="FF0000"/>
                </a:solidFill>
                <a:latin typeface="Century Gothic" panose="020B0502020202020204" pitchFamily="34" charset="0"/>
                <a:ea typeface="ＭＳ Ｐゴシック" panose="020B0600070205080204" pitchFamily="34" charset="-128"/>
                <a:cs typeface="Tahoma" panose="020B0604030504040204" pitchFamily="34" charset="0"/>
              </a:rPr>
              <a:t>cortisol</a:t>
            </a:r>
            <a:r>
              <a:rPr lang="en-US" dirty="0">
                <a:latin typeface="Century Gothic" panose="020B0502020202020204" pitchFamily="34" charset="0"/>
                <a:ea typeface="ＭＳ Ｐゴシック" panose="020B0600070205080204" pitchFamily="34" charset="-128"/>
                <a:cs typeface="Tahoma" panose="020B0604030504040204" pitchFamily="34" charset="0"/>
              </a:rPr>
              <a:t>, which leads to bone breakdown.</a:t>
            </a:r>
          </a:p>
          <a:p>
            <a:pPr marL="457200" indent="-457200">
              <a:lnSpc>
                <a:spcPct val="150000"/>
              </a:lnSpc>
              <a:buFont typeface="+mj-lt"/>
              <a:buAutoNum type="arabicParenR"/>
            </a:pPr>
            <a:r>
              <a:rPr lang="en-US" dirty="0">
                <a:latin typeface="Century Gothic" panose="020B0502020202020204" pitchFamily="34" charset="0"/>
                <a:ea typeface="ＭＳ Ｐゴシック" panose="020B0600070205080204" pitchFamily="34" charset="-128"/>
                <a:cs typeface="Tahoma" panose="020B0604030504040204" pitchFamily="34" charset="0"/>
              </a:rPr>
              <a:t>Smoking also damages blood vessels, so there is </a:t>
            </a:r>
            <a:r>
              <a:rPr lang="en-US" dirty="0">
                <a:solidFill>
                  <a:srgbClr val="FF0000"/>
                </a:solidFill>
                <a:latin typeface="Century Gothic" panose="020B0502020202020204" pitchFamily="34" charset="0"/>
                <a:ea typeface="ＭＳ Ｐゴシック" panose="020B0600070205080204" pitchFamily="34" charset="-128"/>
                <a:cs typeface="Tahoma" panose="020B0604030504040204" pitchFamily="34" charset="0"/>
              </a:rPr>
              <a:t>poor blood supply. </a:t>
            </a:r>
          </a:p>
          <a:p>
            <a:endParaRPr lang="en-US" dirty="0"/>
          </a:p>
        </p:txBody>
      </p:sp>
    </p:spTree>
    <p:extLst>
      <p:ext uri="{BB962C8B-B14F-4D97-AF65-F5344CB8AC3E}">
        <p14:creationId xmlns:p14="http://schemas.microsoft.com/office/powerpoint/2010/main" val="3501430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609600"/>
            <a:ext cx="7315200" cy="1154097"/>
          </a:xfrm>
        </p:spPr>
        <p:txBody>
          <a:bodyPr/>
          <a:lstStyle/>
          <a:p>
            <a:r>
              <a:rPr lang="en-US" dirty="0"/>
              <a:t>Physical inactivity :</a:t>
            </a:r>
          </a:p>
        </p:txBody>
      </p:sp>
      <p:sp>
        <p:nvSpPr>
          <p:cNvPr id="3" name="عنصر نائب للمحتوى 2"/>
          <p:cNvSpPr>
            <a:spLocks noGrp="1"/>
          </p:cNvSpPr>
          <p:nvPr>
            <p:ph idx="1"/>
          </p:nvPr>
        </p:nvSpPr>
        <p:spPr>
          <a:xfrm>
            <a:off x="381000" y="1752601"/>
            <a:ext cx="8153400" cy="4556760"/>
          </a:xfrm>
        </p:spPr>
        <p:txBody>
          <a:bodyPr>
            <a:noAutofit/>
          </a:bodyPr>
          <a:lstStyle/>
          <a:p>
            <a:pPr>
              <a:buFont typeface="Wingdings" panose="05000000000000000000" pitchFamily="2" charset="2"/>
              <a:buChar char="Ø"/>
            </a:pPr>
            <a:r>
              <a:rPr lang="en-US" sz="2400" dirty="0">
                <a:latin typeface="Century Gothic" panose="020B0502020202020204" pitchFamily="34" charset="0"/>
                <a:ea typeface="ＭＳ Ｐゴシック" panose="020B0600070205080204" pitchFamily="34" charset="-128"/>
                <a:cs typeface="Tahoma" panose="020B0604030504040204" pitchFamily="34" charset="0"/>
              </a:rPr>
              <a:t>People who spend a lot of time sitting have a higher risk of osteoporosis than do those who are more active.</a:t>
            </a:r>
          </a:p>
          <a:p>
            <a:pPr>
              <a:buFont typeface="Wingdings" panose="05000000000000000000" pitchFamily="2" charset="2"/>
              <a:buChar char="Ø"/>
            </a:pPr>
            <a:r>
              <a:rPr lang="en-US" sz="2400" dirty="0">
                <a:latin typeface="Century Gothic" panose="020B0502020202020204" pitchFamily="34" charset="0"/>
                <a:ea typeface="ＭＳ Ｐゴシック" panose="020B0600070205080204" pitchFamily="34" charset="-128"/>
                <a:cs typeface="Tahoma" panose="020B0604030504040204" pitchFamily="34" charset="0"/>
              </a:rPr>
              <a:t>Physical activity prevent osteoporosis is based on evidence that it can regulate bone maintenance and </a:t>
            </a:r>
            <a:r>
              <a:rPr lang="en-US" sz="2400" dirty="0">
                <a:solidFill>
                  <a:srgbClr val="FF0000"/>
                </a:solidFill>
                <a:latin typeface="Century Gothic" panose="020B0502020202020204" pitchFamily="34" charset="0"/>
                <a:ea typeface="ＭＳ Ｐゴシック" panose="020B0600070205080204" pitchFamily="34" charset="-128"/>
                <a:cs typeface="Tahoma" panose="020B0604030504040204" pitchFamily="34" charset="0"/>
              </a:rPr>
              <a:t>stimulate bone formation </a:t>
            </a:r>
            <a:r>
              <a:rPr lang="en-US" sz="2400" dirty="0">
                <a:latin typeface="Century Gothic" panose="020B0502020202020204" pitchFamily="34" charset="0"/>
                <a:ea typeface="ＭＳ Ｐゴシック" panose="020B0600070205080204" pitchFamily="34" charset="-128"/>
                <a:cs typeface="Tahoma" panose="020B0604030504040204" pitchFamily="34" charset="0"/>
              </a:rPr>
              <a:t>and this reducing the overall risk of falls and fractures. </a:t>
            </a:r>
          </a:p>
          <a:p>
            <a:pPr>
              <a:buFont typeface="Wingdings" panose="05000000000000000000" pitchFamily="2" charset="2"/>
              <a:buChar char="Ø"/>
            </a:pPr>
            <a:r>
              <a:rPr lang="en-US" sz="2400" dirty="0">
                <a:latin typeface="Century Gothic" panose="020B0502020202020204" pitchFamily="34" charset="0"/>
                <a:ea typeface="ＭＳ Ｐゴシック" panose="020B0600070205080204" pitchFamily="34" charset="-128"/>
                <a:cs typeface="Tahoma" panose="020B0604030504040204" pitchFamily="34" charset="0"/>
              </a:rPr>
              <a:t>Most experts recommend exercising for at </a:t>
            </a:r>
            <a:r>
              <a:rPr lang="en-US" sz="2400" dirty="0">
                <a:solidFill>
                  <a:srgbClr val="FF0000"/>
                </a:solidFill>
                <a:latin typeface="Century Gothic" panose="020B0502020202020204" pitchFamily="34" charset="0"/>
                <a:ea typeface="ＭＳ Ｐゴシック" panose="020B0600070205080204" pitchFamily="34" charset="-128"/>
                <a:cs typeface="Tahoma" panose="020B0604030504040204" pitchFamily="34" charset="0"/>
              </a:rPr>
              <a:t>least 30 minutes</a:t>
            </a:r>
            <a:r>
              <a:rPr lang="en-US" sz="2400" dirty="0">
                <a:latin typeface="Century Gothic" panose="020B0502020202020204" pitchFamily="34" charset="0"/>
                <a:ea typeface="ＭＳ Ｐゴシック" panose="020B0600070205080204" pitchFamily="34" charset="-128"/>
                <a:cs typeface="Tahoma" panose="020B0604030504040204" pitchFamily="34" charset="0"/>
              </a:rPr>
              <a:t> three times per week.</a:t>
            </a:r>
          </a:p>
          <a:p>
            <a:pPr>
              <a:buFont typeface="Wingdings" panose="05000000000000000000" pitchFamily="2" charset="2"/>
              <a:buChar char="Ø"/>
            </a:pPr>
            <a:endParaRPr lang="en-US" sz="1600" dirty="0">
              <a:solidFill>
                <a:schemeClr val="tx1"/>
              </a:solidFill>
            </a:endParaRPr>
          </a:p>
        </p:txBody>
      </p:sp>
    </p:spTree>
    <p:extLst>
      <p:ext uri="{BB962C8B-B14F-4D97-AF65-F5344CB8AC3E}">
        <p14:creationId xmlns:p14="http://schemas.microsoft.com/office/powerpoint/2010/main" val="1967613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838200"/>
            <a:ext cx="7315200" cy="1154097"/>
          </a:xfrm>
        </p:spPr>
        <p:txBody>
          <a:bodyPr/>
          <a:lstStyle/>
          <a:p>
            <a:r>
              <a:rPr lang="en-US" dirty="0"/>
              <a:t>Medical diseases : </a:t>
            </a:r>
          </a:p>
        </p:txBody>
      </p:sp>
      <p:sp>
        <p:nvSpPr>
          <p:cNvPr id="3" name="عنصر نائب للمحتوى 2"/>
          <p:cNvSpPr>
            <a:spLocks noGrp="1"/>
          </p:cNvSpPr>
          <p:nvPr>
            <p:ph idx="1"/>
          </p:nvPr>
        </p:nvSpPr>
        <p:spPr>
          <a:xfrm>
            <a:off x="914400" y="2438400"/>
            <a:ext cx="7315200" cy="3539527"/>
          </a:xfrm>
        </p:spPr>
        <p:txBody>
          <a:bodyPr/>
          <a:lstStyle/>
          <a:p>
            <a:pPr marL="502920" indent="-457200">
              <a:buFont typeface="+mj-lt"/>
              <a:buAutoNum type="arabicPeriod"/>
            </a:pPr>
            <a:r>
              <a:rPr lang="en-US" sz="2400" dirty="0">
                <a:latin typeface="Century Gothic" panose="020B0502020202020204" pitchFamily="34" charset="0"/>
                <a:ea typeface="ＭＳ Ｐゴシック" panose="020B0600070205080204" pitchFamily="34" charset="-128"/>
                <a:cs typeface="Tahoma" panose="020B0604030504040204" pitchFamily="34" charset="0"/>
              </a:rPr>
              <a:t>Premature menopause </a:t>
            </a:r>
          </a:p>
          <a:p>
            <a:pPr marL="502920" indent="-457200">
              <a:buFont typeface="+mj-lt"/>
              <a:buAutoNum type="arabicPeriod"/>
            </a:pPr>
            <a:r>
              <a:rPr lang="en-US" sz="2400" dirty="0">
                <a:latin typeface="Century Gothic" panose="020B0502020202020204" pitchFamily="34" charset="0"/>
                <a:ea typeface="ＭＳ Ｐゴシック" panose="020B0600070205080204" pitchFamily="34" charset="-128"/>
                <a:cs typeface="Tahoma" panose="020B0604030504040204" pitchFamily="34" charset="0"/>
              </a:rPr>
              <a:t>Malabsorption </a:t>
            </a:r>
          </a:p>
          <a:p>
            <a:pPr marL="502920" indent="-457200">
              <a:buFont typeface="+mj-lt"/>
              <a:buAutoNum type="arabicPeriod"/>
            </a:pPr>
            <a:r>
              <a:rPr lang="en-US" sz="2400" dirty="0">
                <a:latin typeface="Century Gothic" panose="020B0502020202020204" pitchFamily="34" charset="0"/>
                <a:ea typeface="ＭＳ Ｐゴシック" panose="020B0600070205080204" pitchFamily="34" charset="-128"/>
                <a:cs typeface="Tahoma" panose="020B0604030504040204" pitchFamily="34" charset="0"/>
              </a:rPr>
              <a:t>Chronic liver disease </a:t>
            </a:r>
          </a:p>
          <a:p>
            <a:pPr marL="502920" indent="-457200">
              <a:buFont typeface="+mj-lt"/>
              <a:buAutoNum type="arabicPeriod"/>
            </a:pPr>
            <a:r>
              <a:rPr lang="en-US" sz="2400" dirty="0">
                <a:latin typeface="Century Gothic" panose="020B0502020202020204" pitchFamily="34" charset="0"/>
                <a:ea typeface="ＭＳ Ｐゴシック" panose="020B0600070205080204" pitchFamily="34" charset="-128"/>
                <a:cs typeface="Tahoma" panose="020B0604030504040204" pitchFamily="34" charset="0"/>
              </a:rPr>
              <a:t>IBD </a:t>
            </a:r>
          </a:p>
          <a:p>
            <a:endParaRPr lang="en-US" dirty="0"/>
          </a:p>
        </p:txBody>
      </p:sp>
    </p:spTree>
    <p:extLst>
      <p:ext uri="{BB962C8B-B14F-4D97-AF65-F5344CB8AC3E}">
        <p14:creationId xmlns:p14="http://schemas.microsoft.com/office/powerpoint/2010/main" val="1108316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692696"/>
            <a:ext cx="7315200" cy="1154097"/>
          </a:xfrm>
        </p:spPr>
        <p:txBody>
          <a:bodyPr/>
          <a:lstStyle/>
          <a:p>
            <a:r>
              <a:rPr lang="en-US" dirty="0"/>
              <a:t>Medication : </a:t>
            </a:r>
          </a:p>
        </p:txBody>
      </p:sp>
      <p:sp>
        <p:nvSpPr>
          <p:cNvPr id="3" name="عنصر نائب للمحتوى 2"/>
          <p:cNvSpPr>
            <a:spLocks noGrp="1"/>
          </p:cNvSpPr>
          <p:nvPr>
            <p:ph idx="1"/>
          </p:nvPr>
        </p:nvSpPr>
        <p:spPr/>
        <p:txBody>
          <a:bodyPr>
            <a:normAutofit/>
          </a:bodyPr>
          <a:lstStyle/>
          <a:p>
            <a:r>
              <a:rPr lang="en-US" altLang="en-US" sz="2400" dirty="0">
                <a:latin typeface="Century Gothic" panose="020B0502020202020204" pitchFamily="34" charset="0"/>
                <a:ea typeface="ＭＳ Ｐゴシック" panose="020B0600070205080204" pitchFamily="34" charset="-128"/>
                <a:cs typeface="Tahoma" panose="020B0604030504040204" pitchFamily="34" charset="0"/>
              </a:rPr>
              <a:t>Steroids induced Osteoporosis</a:t>
            </a:r>
          </a:p>
          <a:p>
            <a:r>
              <a:rPr lang="en-US" altLang="en-US" sz="2400" dirty="0">
                <a:latin typeface="Century Gothic" panose="020B0502020202020204" pitchFamily="34" charset="0"/>
                <a:ea typeface="ＭＳ Ｐゴシック" panose="020B0600070205080204" pitchFamily="34" charset="-128"/>
                <a:cs typeface="Tahoma" panose="020B0604030504040204" pitchFamily="34" charset="0"/>
              </a:rPr>
              <a:t>L-</a:t>
            </a:r>
            <a:r>
              <a:rPr lang="en-US" altLang="en-US" sz="2400" dirty="0" err="1">
                <a:latin typeface="Century Gothic" panose="020B0502020202020204" pitchFamily="34" charset="0"/>
                <a:ea typeface="ＭＳ Ｐゴシック" panose="020B0600070205080204" pitchFamily="34" charset="-128"/>
                <a:cs typeface="Tahoma" panose="020B0604030504040204" pitchFamily="34" charset="0"/>
              </a:rPr>
              <a:t>Thyroxine</a:t>
            </a:r>
            <a:r>
              <a:rPr lang="en-US" altLang="en-US" sz="2400" dirty="0">
                <a:latin typeface="Century Gothic" panose="020B0502020202020204" pitchFamily="34" charset="0"/>
                <a:ea typeface="ＭＳ Ｐゴシック" panose="020B0600070205080204" pitchFamily="34" charset="-128"/>
                <a:cs typeface="Tahoma" panose="020B0604030504040204" pitchFamily="34" charset="0"/>
              </a:rPr>
              <a:t>(</a:t>
            </a:r>
            <a:r>
              <a:rPr lang="en-US" altLang="en-US" sz="2400" dirty="0" err="1">
                <a:latin typeface="Century Gothic" panose="020B0502020202020204" pitchFamily="34" charset="0"/>
                <a:ea typeface="ＭＳ Ｐゴシック" panose="020B0600070205080204" pitchFamily="34" charset="-128"/>
                <a:cs typeface="Tahoma" panose="020B0604030504040204" pitchFamily="34" charset="0"/>
              </a:rPr>
              <a:t>hight</a:t>
            </a:r>
            <a:r>
              <a:rPr lang="en-US" altLang="en-US" sz="2400" dirty="0">
                <a:latin typeface="Century Gothic" panose="020B0502020202020204" pitchFamily="34" charset="0"/>
                <a:ea typeface="ＭＳ Ｐゴシック" panose="020B0600070205080204" pitchFamily="34" charset="-128"/>
                <a:cs typeface="Tahoma" panose="020B0604030504040204" pitchFamily="34" charset="0"/>
              </a:rPr>
              <a:t> </a:t>
            </a:r>
            <a:r>
              <a:rPr lang="en-US" altLang="en-US" sz="2400" dirty="0" err="1">
                <a:latin typeface="Century Gothic" panose="020B0502020202020204" pitchFamily="34" charset="0"/>
                <a:ea typeface="ＭＳ Ｐゴシック" panose="020B0600070205080204" pitchFamily="34" charset="-128"/>
                <a:cs typeface="Tahoma" panose="020B0604030504040204" pitchFamily="34" charset="0"/>
              </a:rPr>
              <a:t>ammount</a:t>
            </a:r>
            <a:r>
              <a:rPr lang="en-US" altLang="en-US" sz="2400" dirty="0">
                <a:latin typeface="Century Gothic" panose="020B0502020202020204" pitchFamily="34" charset="0"/>
                <a:ea typeface="ＭＳ Ｐゴシック" panose="020B0600070205080204" pitchFamily="34" charset="-128"/>
                <a:cs typeface="Tahoma" panose="020B0604030504040204" pitchFamily="34" charset="0"/>
              </a:rPr>
              <a:t>)</a:t>
            </a:r>
          </a:p>
          <a:p>
            <a:r>
              <a:rPr lang="en-US" altLang="en-US" sz="2400" dirty="0">
                <a:latin typeface="Century Gothic" panose="020B0502020202020204" pitchFamily="34" charset="0"/>
                <a:ea typeface="ＭＳ Ｐゴシック" panose="020B0600070205080204" pitchFamily="34" charset="-128"/>
                <a:cs typeface="Tahoma" panose="020B0604030504040204" pitchFamily="34" charset="0"/>
              </a:rPr>
              <a:t>Phenytoin and Barbiturates</a:t>
            </a:r>
          </a:p>
          <a:p>
            <a:r>
              <a:rPr lang="en-US" altLang="en-US" sz="2400" dirty="0">
                <a:latin typeface="Century Gothic" panose="020B0502020202020204" pitchFamily="34" charset="0"/>
                <a:ea typeface="ＭＳ Ｐゴシック" panose="020B0600070205080204" pitchFamily="34" charset="-128"/>
                <a:cs typeface="Tahoma" panose="020B0604030504040204" pitchFamily="34" charset="0"/>
              </a:rPr>
              <a:t>Aromatase Inhibitors and methotrexate</a:t>
            </a:r>
          </a:p>
          <a:p>
            <a:r>
              <a:rPr lang="en-US" altLang="en-US" sz="2400" dirty="0" err="1">
                <a:latin typeface="Century Gothic" panose="020B0502020202020204" pitchFamily="34" charset="0"/>
                <a:ea typeface="ＭＳ Ｐゴシック" panose="020B0600070205080204" pitchFamily="34" charset="-128"/>
                <a:cs typeface="Tahoma" panose="020B0604030504040204" pitchFamily="34" charset="0"/>
              </a:rPr>
              <a:t>Thiazolidinediones</a:t>
            </a:r>
            <a:endParaRPr lang="en-US" altLang="en-US" sz="2400" dirty="0">
              <a:latin typeface="Century Gothic" panose="020B0502020202020204" pitchFamily="34" charset="0"/>
              <a:ea typeface="ＭＳ Ｐゴシック" panose="020B0600070205080204" pitchFamily="34" charset="-128"/>
              <a:cs typeface="Tahoma" panose="020B0604030504040204" pitchFamily="34" charset="0"/>
            </a:endParaRPr>
          </a:p>
          <a:p>
            <a:r>
              <a:rPr lang="en-US" altLang="en-US" sz="2400" dirty="0">
                <a:latin typeface="Century Gothic" panose="020B0502020202020204" pitchFamily="34" charset="0"/>
                <a:ea typeface="ＭＳ Ｐゴシック" panose="020B0600070205080204" pitchFamily="34" charset="-128"/>
                <a:cs typeface="Tahoma" panose="020B0604030504040204" pitchFamily="34" charset="0"/>
              </a:rPr>
              <a:t>Chronic Lithium use</a:t>
            </a:r>
          </a:p>
          <a:p>
            <a:pPr marL="0" indent="0">
              <a:buNone/>
            </a:pPr>
            <a:endParaRPr lang="en-US" sz="2400" dirty="0"/>
          </a:p>
        </p:txBody>
      </p:sp>
    </p:spTree>
    <p:extLst>
      <p:ext uri="{BB962C8B-B14F-4D97-AF65-F5344CB8AC3E}">
        <p14:creationId xmlns:p14="http://schemas.microsoft.com/office/powerpoint/2010/main" val="3340074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rotWithShape="1">
          <a:blip r:embed="rId2"/>
          <a:srcRect l="808" t="10166" r="2425" b="4789"/>
          <a:stretch/>
        </p:blipFill>
        <p:spPr>
          <a:xfrm>
            <a:off x="142844" y="1000108"/>
            <a:ext cx="8858312" cy="5857892"/>
          </a:xfrm>
          <a:prstGeom prst="rect">
            <a:avLst/>
          </a:prstGeom>
        </p:spPr>
      </p:pic>
    </p:spTree>
    <p:extLst>
      <p:ext uri="{BB962C8B-B14F-4D97-AF65-F5344CB8AC3E}">
        <p14:creationId xmlns:p14="http://schemas.microsoft.com/office/powerpoint/2010/main" val="2456929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42984"/>
            <a:ext cx="8229600" cy="704104"/>
          </a:xfrm>
        </p:spPr>
        <p:txBody>
          <a:bodyPr>
            <a:normAutofit fontScale="90000"/>
          </a:bodyPr>
          <a:lstStyle/>
          <a:p>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73932" y="785793"/>
            <a:ext cx="7272808" cy="6072207"/>
          </a:xfrm>
        </p:spPr>
      </p:pic>
      <p:sp>
        <p:nvSpPr>
          <p:cNvPr id="5" name="عنوان 1"/>
          <p:cNvSpPr txBox="1">
            <a:spLocks/>
          </p:cNvSpPr>
          <p:nvPr/>
        </p:nvSpPr>
        <p:spPr>
          <a:xfrm>
            <a:off x="395536" y="-1714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a:t>Vitamin D deficiency : </a:t>
            </a:r>
          </a:p>
        </p:txBody>
      </p:sp>
    </p:spTree>
    <p:extLst>
      <p:ext uri="{BB962C8B-B14F-4D97-AF65-F5344CB8AC3E}">
        <p14:creationId xmlns:p14="http://schemas.microsoft.com/office/powerpoint/2010/main" val="406329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42910" y="476672"/>
            <a:ext cx="8105554" cy="1154097"/>
          </a:xfrm>
        </p:spPr>
        <p:txBody>
          <a:bodyPr>
            <a:normAutofit fontScale="90000"/>
          </a:bodyPr>
          <a:lstStyle/>
          <a:p>
            <a:r>
              <a:rPr lang="en-US" sz="4400" dirty="0"/>
              <a:t>How does the patient should present ?</a:t>
            </a:r>
          </a:p>
        </p:txBody>
      </p:sp>
      <p:sp>
        <p:nvSpPr>
          <p:cNvPr id="3" name="عنصر نائب للمحتوى 2"/>
          <p:cNvSpPr>
            <a:spLocks noGrp="1"/>
          </p:cNvSpPr>
          <p:nvPr>
            <p:ph idx="1"/>
          </p:nvPr>
        </p:nvSpPr>
        <p:spPr/>
        <p:txBody>
          <a:bodyPr>
            <a:normAutofit/>
          </a:bodyPr>
          <a:lstStyle/>
          <a:p>
            <a:pPr>
              <a:spcBef>
                <a:spcPct val="20000"/>
              </a:spcBef>
              <a:buFont typeface="Wingdings 2" pitchFamily="18" charset="2"/>
              <a:buChar char=""/>
            </a:pPr>
            <a:r>
              <a:rPr lang="en-US" dirty="0">
                <a:latin typeface="Century Gothic" pitchFamily="34" charset="0"/>
                <a:ea typeface="ＭＳ Ｐゴシック" pitchFamily="34" charset="-128"/>
                <a:cs typeface="Tahoma" pitchFamily="34" charset="0"/>
              </a:rPr>
              <a:t>There are no symptoms in the early stages of bone loss. But once bones have been weakened by osteoporosis, you may have signs and symptoms that include:</a:t>
            </a:r>
          </a:p>
          <a:p>
            <a:pPr>
              <a:spcBef>
                <a:spcPct val="20000"/>
              </a:spcBef>
              <a:buFont typeface="Wingdings" panose="05000000000000000000" pitchFamily="2" charset="2"/>
              <a:buChar char="Ø"/>
            </a:pPr>
            <a:r>
              <a:rPr lang="en-US" dirty="0">
                <a:latin typeface="Century Gothic" pitchFamily="34" charset="0"/>
                <a:ea typeface="ＭＳ Ｐゴシック" pitchFamily="34" charset="-128"/>
                <a:cs typeface="Tahoma" pitchFamily="34" charset="0"/>
              </a:rPr>
              <a:t>Back pain, caused by a fractured or collapsed vertebra</a:t>
            </a:r>
          </a:p>
          <a:p>
            <a:pPr>
              <a:spcBef>
                <a:spcPct val="20000"/>
              </a:spcBef>
              <a:buFont typeface="Wingdings" panose="05000000000000000000" pitchFamily="2" charset="2"/>
              <a:buChar char="Ø"/>
            </a:pPr>
            <a:r>
              <a:rPr lang="en-US" dirty="0">
                <a:latin typeface="Century Gothic" pitchFamily="34" charset="0"/>
                <a:ea typeface="ＭＳ Ｐゴシック" pitchFamily="34" charset="-128"/>
                <a:cs typeface="Tahoma" pitchFamily="34" charset="0"/>
              </a:rPr>
              <a:t>Loss of height over time</a:t>
            </a:r>
          </a:p>
          <a:p>
            <a:pPr>
              <a:spcBef>
                <a:spcPct val="20000"/>
              </a:spcBef>
              <a:buFont typeface="Wingdings" panose="05000000000000000000" pitchFamily="2" charset="2"/>
              <a:buChar char="Ø"/>
            </a:pPr>
            <a:r>
              <a:rPr lang="en-US" dirty="0">
                <a:latin typeface="Century Gothic" pitchFamily="34" charset="0"/>
                <a:ea typeface="ＭＳ Ｐゴシック" pitchFamily="34" charset="-128"/>
                <a:cs typeface="Tahoma" pitchFamily="34" charset="0"/>
              </a:rPr>
              <a:t>A stooped posture</a:t>
            </a:r>
          </a:p>
          <a:p>
            <a:pPr>
              <a:spcBef>
                <a:spcPct val="20000"/>
              </a:spcBef>
              <a:buFont typeface="Wingdings" panose="05000000000000000000" pitchFamily="2" charset="2"/>
              <a:buChar char="Ø"/>
            </a:pPr>
            <a:r>
              <a:rPr lang="en-US" dirty="0">
                <a:latin typeface="Century Gothic" pitchFamily="34" charset="0"/>
                <a:ea typeface="ＭＳ Ｐゴシック" pitchFamily="34" charset="-128"/>
                <a:cs typeface="Tahoma" pitchFamily="34" charset="0"/>
              </a:rPr>
              <a:t>A bone fracture that occurs much more easily than expected</a:t>
            </a:r>
          </a:p>
        </p:txBody>
      </p:sp>
    </p:spTree>
    <p:extLst>
      <p:ext uri="{BB962C8B-B14F-4D97-AF65-F5344CB8AC3E}">
        <p14:creationId xmlns:p14="http://schemas.microsoft.com/office/powerpoint/2010/main" val="781575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Tala\Desktop\stooped-pos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 y="2209800"/>
            <a:ext cx="2934821" cy="30480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Tala\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057400"/>
            <a:ext cx="4393878" cy="3018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043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Tala\Desktop\qui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534400" cy="4744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056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28662" y="785794"/>
            <a:ext cx="7315200" cy="1154097"/>
          </a:xfrm>
        </p:spPr>
        <p:txBody>
          <a:bodyPr>
            <a:normAutofit fontScale="90000"/>
          </a:bodyPr>
          <a:lstStyle/>
          <a:p>
            <a:r>
              <a:rPr lang="en-US" dirty="0"/>
              <a:t>Common fracture with osteoporosis : </a:t>
            </a:r>
          </a:p>
        </p:txBody>
      </p:sp>
      <p:sp>
        <p:nvSpPr>
          <p:cNvPr id="4" name="Content Placeholder 3"/>
          <p:cNvSpPr>
            <a:spLocks noGrp="1"/>
          </p:cNvSpPr>
          <p:nvPr>
            <p:ph idx="1"/>
          </p:nvPr>
        </p:nvSpPr>
        <p:spPr/>
        <p:txBody>
          <a:bodyPr/>
          <a:lstStyle/>
          <a:p>
            <a:endParaRPr lang="en-US"/>
          </a:p>
        </p:txBody>
      </p:sp>
      <p:pic>
        <p:nvPicPr>
          <p:cNvPr id="10242" name="Picture 2" descr="C:\Users\Tala\Desktop\new-pictur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1857364"/>
            <a:ext cx="8572560" cy="46920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95559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animEffect transition="in" filter="fade">
                                      <p:cBhvr>
                                        <p:cTn id="9"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762000"/>
            <a:ext cx="7315200" cy="1154097"/>
          </a:xfrm>
        </p:spPr>
        <p:txBody>
          <a:bodyPr/>
          <a:lstStyle/>
          <a:p>
            <a:r>
              <a:rPr lang="en-US" dirty="0"/>
              <a:t>Spine : </a:t>
            </a:r>
          </a:p>
        </p:txBody>
      </p:sp>
      <p:sp>
        <p:nvSpPr>
          <p:cNvPr id="3" name="عنصر نائب للمحتوى 2"/>
          <p:cNvSpPr>
            <a:spLocks noGrp="1"/>
          </p:cNvSpPr>
          <p:nvPr>
            <p:ph idx="1"/>
          </p:nvPr>
        </p:nvSpPr>
        <p:spPr>
          <a:xfrm>
            <a:off x="228600" y="2133600"/>
            <a:ext cx="7315200" cy="3539527"/>
          </a:xfrm>
        </p:spPr>
        <p:txBody>
          <a:bodyPr>
            <a:normAutofit fontScale="85000" lnSpcReduction="20000"/>
          </a:bodyPr>
          <a:lstStyle/>
          <a:p>
            <a:pPr>
              <a:lnSpc>
                <a:spcPct val="150000"/>
              </a:lnSpc>
            </a:pPr>
            <a:r>
              <a:rPr lang="en-US" altLang="en-US" dirty="0">
                <a:solidFill>
                  <a:schemeClr val="tx1"/>
                </a:solidFill>
                <a:latin typeface="Century Gothic" pitchFamily="34" charset="0"/>
                <a:ea typeface="ＭＳ Ｐゴシック" pitchFamily="34" charset="-128"/>
                <a:cs typeface="Tahoma" pitchFamily="34" charset="0"/>
              </a:rPr>
              <a:t>The most common type of spinal fracture (also known as a ‘vertebral fracture’) in people with osteoporosis is called a </a:t>
            </a:r>
            <a:r>
              <a:rPr lang="en-US" altLang="en-US" b="1" dirty="0">
                <a:solidFill>
                  <a:schemeClr val="tx1"/>
                </a:solidFill>
                <a:latin typeface="Century Gothic" pitchFamily="34" charset="0"/>
                <a:ea typeface="ＭＳ Ｐゴシック" pitchFamily="34" charset="-128"/>
                <a:cs typeface="Tahoma" pitchFamily="34" charset="0"/>
              </a:rPr>
              <a:t>wedge or compression fracture</a:t>
            </a:r>
            <a:r>
              <a:rPr lang="en-US" altLang="en-US" dirty="0">
                <a:solidFill>
                  <a:schemeClr val="tx1"/>
                </a:solidFill>
                <a:latin typeface="Century Gothic" pitchFamily="34" charset="0"/>
                <a:ea typeface="ＭＳ Ｐゴシック" pitchFamily="34" charset="-128"/>
                <a:cs typeface="Tahoma" pitchFamily="34" charset="0"/>
              </a:rPr>
              <a:t>. </a:t>
            </a:r>
          </a:p>
          <a:p>
            <a:pPr>
              <a:lnSpc>
                <a:spcPct val="80000"/>
              </a:lnSpc>
            </a:pPr>
            <a:r>
              <a:rPr lang="en-US" altLang="en-US" dirty="0">
                <a:solidFill>
                  <a:srgbClr val="00B0F0"/>
                </a:solidFill>
                <a:latin typeface="Century Gothic" pitchFamily="34" charset="0"/>
                <a:ea typeface="ＭＳ Ｐゴシック" pitchFamily="34" charset="-128"/>
                <a:cs typeface="Tahoma" pitchFamily="34" charset="0"/>
              </a:rPr>
              <a:t>severe osteoporosis </a:t>
            </a:r>
            <a:r>
              <a:rPr lang="en-US" altLang="en-US" dirty="0">
                <a:solidFill>
                  <a:schemeClr val="tx1"/>
                </a:solidFill>
                <a:latin typeface="Century Gothic" pitchFamily="34" charset="0"/>
                <a:ea typeface="ＭＳ Ｐゴシック" pitchFamily="34" charset="-128"/>
                <a:cs typeface="Tahoma" pitchFamily="34" charset="0"/>
              </a:rPr>
              <a:t>: a </a:t>
            </a:r>
            <a:r>
              <a:rPr lang="en-US" altLang="en-US" b="1" dirty="0">
                <a:solidFill>
                  <a:schemeClr val="tx1"/>
                </a:solidFill>
                <a:latin typeface="Century Gothic" pitchFamily="34" charset="0"/>
                <a:ea typeface="ＭＳ Ｐゴシック" pitchFamily="34" charset="-128"/>
                <a:cs typeface="Tahoma" pitchFamily="34" charset="0"/>
              </a:rPr>
              <a:t>spinal fracture</a:t>
            </a:r>
          </a:p>
          <a:p>
            <a:pPr marL="45720" indent="0">
              <a:lnSpc>
                <a:spcPct val="80000"/>
              </a:lnSpc>
              <a:buNone/>
            </a:pPr>
            <a:r>
              <a:rPr lang="en-US" altLang="en-US" b="1" dirty="0">
                <a:latin typeface="Century Gothic" pitchFamily="34" charset="0"/>
                <a:ea typeface="ＭＳ Ｐゴシック" pitchFamily="34" charset="-128"/>
                <a:cs typeface="Tahoma" pitchFamily="34" charset="0"/>
              </a:rPr>
              <a:t> </a:t>
            </a:r>
            <a:r>
              <a:rPr lang="en-US" altLang="en-US" b="1" dirty="0">
                <a:solidFill>
                  <a:schemeClr val="tx1"/>
                </a:solidFill>
                <a:latin typeface="Century Gothic" pitchFamily="34" charset="0"/>
                <a:ea typeface="ＭＳ Ｐゴシック" pitchFamily="34" charset="-128"/>
                <a:cs typeface="Tahoma" pitchFamily="34" charset="0"/>
              </a:rPr>
              <a:t>may be caused by simple movements </a:t>
            </a:r>
            <a:r>
              <a:rPr lang="en-US" altLang="en-US" dirty="0">
                <a:solidFill>
                  <a:schemeClr val="tx1"/>
                </a:solidFill>
                <a:latin typeface="Century Gothic" pitchFamily="34" charset="0"/>
                <a:ea typeface="ＭＳ Ｐゴシック" pitchFamily="34" charset="-128"/>
                <a:cs typeface="Tahoma" pitchFamily="34" charset="0"/>
              </a:rPr>
              <a:t>such </a:t>
            </a:r>
          </a:p>
          <a:p>
            <a:pPr marL="45720" indent="0">
              <a:lnSpc>
                <a:spcPct val="80000"/>
              </a:lnSpc>
              <a:buNone/>
            </a:pPr>
            <a:r>
              <a:rPr lang="en-US" altLang="en-US" dirty="0">
                <a:solidFill>
                  <a:schemeClr val="tx1"/>
                </a:solidFill>
                <a:latin typeface="Century Gothic" pitchFamily="34" charset="0"/>
                <a:ea typeface="ＭＳ Ｐゴシック" pitchFamily="34" charset="-128"/>
                <a:cs typeface="Tahoma" pitchFamily="34" charset="0"/>
              </a:rPr>
              <a:t> as lifting a light object, sneezing, or even just bending     forward. </a:t>
            </a:r>
          </a:p>
          <a:p>
            <a:pPr>
              <a:lnSpc>
                <a:spcPct val="80000"/>
              </a:lnSpc>
            </a:pPr>
            <a:r>
              <a:rPr lang="en-US" altLang="en-US" dirty="0">
                <a:solidFill>
                  <a:srgbClr val="00B0F0"/>
                </a:solidFill>
                <a:latin typeface="Century Gothic" pitchFamily="34" charset="0"/>
                <a:ea typeface="ＭＳ Ｐゴシック" pitchFamily="34" charset="-128"/>
                <a:cs typeface="Tahoma" pitchFamily="34" charset="0"/>
              </a:rPr>
              <a:t>moderate osteoporosis : </a:t>
            </a:r>
            <a:r>
              <a:rPr lang="en-US" altLang="en-US" dirty="0">
                <a:solidFill>
                  <a:schemeClr val="tx1"/>
                </a:solidFill>
                <a:latin typeface="Century Gothic" pitchFamily="34" charset="0"/>
                <a:ea typeface="ＭＳ Ｐゴシック" pitchFamily="34" charset="-128"/>
                <a:cs typeface="Tahoma" pitchFamily="34" charset="0"/>
              </a:rPr>
              <a:t>more force may be required, for example, a fall or lifting a heavy object. </a:t>
            </a:r>
          </a:p>
          <a:p>
            <a:endParaRPr lang="en-US" dirty="0"/>
          </a:p>
        </p:txBody>
      </p:sp>
      <p:pic>
        <p:nvPicPr>
          <p:cNvPr id="11266" name="Picture 2" descr="C:\Users\Tala\Desktop\compressopn_fractur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2275" y="3500438"/>
            <a:ext cx="2371725"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075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81000"/>
            <a:ext cx="7315200" cy="1154097"/>
          </a:xfrm>
        </p:spPr>
        <p:txBody>
          <a:bodyPr/>
          <a:lstStyle/>
          <a:p>
            <a:r>
              <a:rPr lang="en-US" dirty="0"/>
              <a:t>Hip and pelvis </a:t>
            </a:r>
          </a:p>
        </p:txBody>
      </p:sp>
      <p:sp>
        <p:nvSpPr>
          <p:cNvPr id="3" name="عنصر نائب للمحتوى 2"/>
          <p:cNvSpPr>
            <a:spLocks noGrp="1"/>
          </p:cNvSpPr>
          <p:nvPr>
            <p:ph idx="1"/>
          </p:nvPr>
        </p:nvSpPr>
        <p:spPr>
          <a:xfrm>
            <a:off x="533400" y="1676400"/>
            <a:ext cx="7315200" cy="3539527"/>
          </a:xfrm>
        </p:spPr>
        <p:txBody>
          <a:bodyPr>
            <a:normAutofit lnSpcReduction="10000"/>
          </a:bodyPr>
          <a:lstStyle/>
          <a:p>
            <a:r>
              <a:rPr lang="en-US" altLang="en-US" dirty="0">
                <a:latin typeface="Century Gothic" pitchFamily="34" charset="0"/>
                <a:ea typeface="ＭＳ Ｐゴシック" pitchFamily="34" charset="-128"/>
                <a:cs typeface="Tahoma" pitchFamily="34" charset="0"/>
              </a:rPr>
              <a:t>the most mobile type of joint in the body. </a:t>
            </a:r>
          </a:p>
          <a:p>
            <a:r>
              <a:rPr lang="en-US" altLang="en-US" dirty="0">
                <a:latin typeface="Century Gothic" pitchFamily="34" charset="0"/>
                <a:ea typeface="ＭＳ Ｐゴシック" pitchFamily="34" charset="-128"/>
                <a:cs typeface="Tahoma" pitchFamily="34" charset="0"/>
              </a:rPr>
              <a:t>The two most common types of hip fractures:</a:t>
            </a:r>
          </a:p>
          <a:p>
            <a:pPr marL="502920" indent="-457200">
              <a:buFont typeface="+mj-lt"/>
              <a:buAutoNum type="arabicPeriod"/>
            </a:pPr>
            <a:r>
              <a:rPr lang="en-US" altLang="en-US" dirty="0">
                <a:solidFill>
                  <a:srgbClr val="FF0000"/>
                </a:solidFill>
                <a:latin typeface="Century Gothic" pitchFamily="34" charset="0"/>
                <a:ea typeface="ＭＳ Ｐゴシック" pitchFamily="34" charset="-128"/>
                <a:cs typeface="Tahoma" pitchFamily="34" charset="0"/>
              </a:rPr>
              <a:t>femoral neck fractures : </a:t>
            </a:r>
            <a:r>
              <a:rPr lang="en-US" altLang="en-US" dirty="0">
                <a:latin typeface="Century Gothic" pitchFamily="34" charset="0"/>
                <a:ea typeface="ＭＳ Ｐゴシック" pitchFamily="34" charset="-128"/>
                <a:cs typeface="Tahoma" pitchFamily="34" charset="0"/>
              </a:rPr>
              <a:t>occurring in the narrow section of bone between the main shaft of the femur and the ball</a:t>
            </a:r>
          </a:p>
          <a:p>
            <a:pPr marL="502920" indent="-457200">
              <a:buFont typeface="+mj-lt"/>
              <a:buAutoNum type="arabicPeriod"/>
            </a:pPr>
            <a:r>
              <a:rPr lang="en-US" altLang="en-US" dirty="0">
                <a:solidFill>
                  <a:srgbClr val="FF0000"/>
                </a:solidFill>
                <a:latin typeface="Century Gothic" pitchFamily="34" charset="0"/>
                <a:ea typeface="ＭＳ Ｐゴシック" pitchFamily="34" charset="-128"/>
                <a:cs typeface="Tahoma" pitchFamily="34" charset="0"/>
              </a:rPr>
              <a:t>intertrochanteric hip fractures : </a:t>
            </a:r>
            <a:r>
              <a:rPr lang="en-US" altLang="en-US" dirty="0">
                <a:latin typeface="Century Gothic" pitchFamily="34" charset="0"/>
                <a:ea typeface="ＭＳ Ｐゴシック" pitchFamily="34" charset="-128"/>
                <a:cs typeface="Tahoma" pitchFamily="34" charset="0"/>
              </a:rPr>
              <a:t>where the shaft of the femur breaks just below the femoral neck.</a:t>
            </a:r>
          </a:p>
          <a:p>
            <a:pPr marL="0" indent="0">
              <a:buNone/>
            </a:pPr>
            <a:endParaRPr lang="en-US" dirty="0"/>
          </a:p>
        </p:txBody>
      </p:sp>
    </p:spTree>
    <p:extLst>
      <p:ext uri="{BB962C8B-B14F-4D97-AF65-F5344CB8AC3E}">
        <p14:creationId xmlns:p14="http://schemas.microsoft.com/office/powerpoint/2010/main" val="831747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4" name="عنصر نائب للمحتوى 3" descr="التقاط.PNG"/>
          <p:cNvPicPr>
            <a:picLocks noChangeAspect="1"/>
          </p:cNvPicPr>
          <p:nvPr/>
        </p:nvPicPr>
        <p:blipFill>
          <a:blip r:embed="rId2"/>
          <a:stretch>
            <a:fillRect/>
          </a:stretch>
        </p:blipFill>
        <p:spPr>
          <a:xfrm>
            <a:off x="457200" y="1143000"/>
            <a:ext cx="7848600" cy="5029200"/>
          </a:xfrm>
          <a:prstGeom prst="rect">
            <a:avLst/>
          </a:prstGeom>
          <a:ln>
            <a:noFill/>
          </a:ln>
          <a:effectLst>
            <a:softEdge rad="112500"/>
          </a:effectLst>
        </p:spPr>
      </p:pic>
      <p:sp>
        <p:nvSpPr>
          <p:cNvPr id="6" name="شكل بيضاوي 5"/>
          <p:cNvSpPr/>
          <p:nvPr/>
        </p:nvSpPr>
        <p:spPr>
          <a:xfrm>
            <a:off x="6096000" y="3124200"/>
            <a:ext cx="1752600" cy="5334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شكل بيضاوي 6"/>
          <p:cNvSpPr/>
          <p:nvPr/>
        </p:nvSpPr>
        <p:spPr>
          <a:xfrm>
            <a:off x="6324600" y="3733800"/>
            <a:ext cx="1752600" cy="5334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3938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14348" y="500042"/>
            <a:ext cx="7315200" cy="1154097"/>
          </a:xfrm>
        </p:spPr>
        <p:txBody>
          <a:bodyPr/>
          <a:lstStyle/>
          <a:p>
            <a:r>
              <a:rPr lang="en-US" dirty="0"/>
              <a:t>Wrist and forearm : </a:t>
            </a:r>
          </a:p>
        </p:txBody>
      </p:sp>
      <p:sp>
        <p:nvSpPr>
          <p:cNvPr id="3" name="عنصر نائب للمحتوى 2"/>
          <p:cNvSpPr>
            <a:spLocks noGrp="1"/>
          </p:cNvSpPr>
          <p:nvPr>
            <p:ph idx="1"/>
          </p:nvPr>
        </p:nvSpPr>
        <p:spPr>
          <a:xfrm>
            <a:off x="571472" y="1714488"/>
            <a:ext cx="8215370" cy="3539527"/>
          </a:xfrm>
        </p:spPr>
        <p:txBody>
          <a:bodyPr>
            <a:noAutofit/>
          </a:bodyPr>
          <a:lstStyle/>
          <a:p>
            <a:pPr>
              <a:lnSpc>
                <a:spcPct val="90000"/>
              </a:lnSpc>
            </a:pPr>
            <a:r>
              <a:rPr lang="en-US" altLang="en-US" sz="2400" dirty="0">
                <a:solidFill>
                  <a:schemeClr val="tx1"/>
                </a:solidFill>
                <a:latin typeface="Century Gothic" pitchFamily="34" charset="0"/>
                <a:ea typeface="ＭＳ Ｐゴシック" pitchFamily="34" charset="-128"/>
                <a:cs typeface="Tahoma" pitchFamily="34" charset="0"/>
              </a:rPr>
              <a:t>Falls are the most common cause of fractures of the wrist and forearm.</a:t>
            </a:r>
          </a:p>
          <a:p>
            <a:pPr>
              <a:lnSpc>
                <a:spcPct val="90000"/>
              </a:lnSpc>
            </a:pPr>
            <a:endParaRPr lang="en-US" altLang="en-US" sz="2400" dirty="0">
              <a:solidFill>
                <a:schemeClr val="tx1"/>
              </a:solidFill>
              <a:latin typeface="Century Gothic" pitchFamily="34" charset="0"/>
              <a:ea typeface="ＭＳ Ｐゴシック" pitchFamily="34" charset="-128"/>
              <a:cs typeface="Tahoma" pitchFamily="34" charset="0"/>
            </a:endParaRPr>
          </a:p>
          <a:p>
            <a:pPr>
              <a:lnSpc>
                <a:spcPct val="90000"/>
              </a:lnSpc>
            </a:pPr>
            <a:r>
              <a:rPr lang="en-US" altLang="en-US" sz="2400" dirty="0">
                <a:solidFill>
                  <a:schemeClr val="tx1"/>
                </a:solidFill>
                <a:latin typeface="Century Gothic" pitchFamily="34" charset="0"/>
                <a:ea typeface="ＭＳ Ｐゴシック" pitchFamily="34" charset="-128"/>
                <a:cs typeface="Tahoma" pitchFamily="34" charset="0"/>
              </a:rPr>
              <a:t>The two most common types of wrist fracture are:</a:t>
            </a:r>
          </a:p>
          <a:p>
            <a:pPr>
              <a:lnSpc>
                <a:spcPct val="90000"/>
              </a:lnSpc>
            </a:pPr>
            <a:endParaRPr lang="en-US" altLang="en-US" sz="2400" dirty="0">
              <a:solidFill>
                <a:schemeClr val="tx1"/>
              </a:solidFill>
              <a:latin typeface="Century Gothic" pitchFamily="34" charset="0"/>
              <a:ea typeface="ＭＳ Ｐゴシック" pitchFamily="34" charset="-128"/>
              <a:cs typeface="Tahoma" pitchFamily="34" charset="0"/>
            </a:endParaRPr>
          </a:p>
          <a:p>
            <a:pPr marL="502920" indent="-457200">
              <a:lnSpc>
                <a:spcPct val="90000"/>
              </a:lnSpc>
              <a:buFont typeface="+mj-lt"/>
              <a:buAutoNum type="arabicPeriod"/>
            </a:pPr>
            <a:r>
              <a:rPr lang="en-US" altLang="en-US" sz="2400" dirty="0" err="1">
                <a:solidFill>
                  <a:schemeClr val="tx1"/>
                </a:solidFill>
                <a:latin typeface="Century Gothic" pitchFamily="34" charset="0"/>
                <a:ea typeface="ＭＳ Ｐゴシック" pitchFamily="34" charset="-128"/>
                <a:cs typeface="Tahoma" pitchFamily="34" charset="0"/>
              </a:rPr>
              <a:t>Colles</a:t>
            </a:r>
            <a:r>
              <a:rPr lang="en-US" altLang="en-US" sz="2400" dirty="0">
                <a:solidFill>
                  <a:schemeClr val="tx1"/>
                </a:solidFill>
                <a:latin typeface="Century Gothic" pitchFamily="34" charset="0"/>
                <a:ea typeface="ＭＳ Ｐゴシック" pitchFamily="34" charset="-128"/>
                <a:cs typeface="Tahoma" pitchFamily="34" charset="0"/>
              </a:rPr>
              <a:t>’ fracture—this is a fracture to the lower end of the radius, and very common in people with  osteoporosis.</a:t>
            </a:r>
          </a:p>
          <a:p>
            <a:pPr marL="502920" indent="-457200">
              <a:lnSpc>
                <a:spcPct val="90000"/>
              </a:lnSpc>
              <a:buFont typeface="+mj-lt"/>
              <a:buAutoNum type="arabicPeriod"/>
            </a:pPr>
            <a:endParaRPr lang="en-US" altLang="en-US" sz="2400" dirty="0">
              <a:solidFill>
                <a:schemeClr val="tx1"/>
              </a:solidFill>
              <a:latin typeface="Century Gothic" pitchFamily="34" charset="0"/>
              <a:ea typeface="ＭＳ Ｐゴシック" pitchFamily="34" charset="-128"/>
              <a:cs typeface="Tahoma" pitchFamily="34" charset="0"/>
            </a:endParaRPr>
          </a:p>
          <a:p>
            <a:pPr marL="502920" indent="-457200">
              <a:lnSpc>
                <a:spcPct val="90000"/>
              </a:lnSpc>
              <a:buFont typeface="+mj-lt"/>
              <a:buAutoNum type="arabicPeriod"/>
            </a:pPr>
            <a:r>
              <a:rPr lang="en-US" altLang="en-US" sz="2400" dirty="0">
                <a:solidFill>
                  <a:schemeClr val="tx1"/>
                </a:solidFill>
                <a:latin typeface="Century Gothic" pitchFamily="34" charset="0"/>
                <a:ea typeface="ＭＳ Ｐゴシック" pitchFamily="34" charset="-128"/>
                <a:cs typeface="Tahoma" pitchFamily="34" charset="0"/>
              </a:rPr>
              <a:t>Scaphoid fracture —the scaphoid is a wedge-shaped bone located on the thumb side of the wrist,  just where it meets the radius. These fractures are less commonly related to osteoporosis.</a:t>
            </a:r>
          </a:p>
          <a:p>
            <a:pPr>
              <a:lnSpc>
                <a:spcPct val="90000"/>
              </a:lnSpc>
            </a:pPr>
            <a:endParaRPr lang="en-US" altLang="en-US" sz="1100" b="1" dirty="0">
              <a:latin typeface="Century Gothic" pitchFamily="34" charset="0"/>
              <a:ea typeface="ＭＳ Ｐゴシック" pitchFamily="34" charset="-128"/>
              <a:cs typeface="Tahoma" pitchFamily="34" charset="0"/>
            </a:endParaRPr>
          </a:p>
        </p:txBody>
      </p:sp>
    </p:spTree>
    <p:extLst>
      <p:ext uri="{BB962C8B-B14F-4D97-AF65-F5344CB8AC3E}">
        <p14:creationId xmlns:p14="http://schemas.microsoft.com/office/powerpoint/2010/main" val="344349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عنصر نائب للمحتوى 6" descr="broke-wrist.png"/>
          <p:cNvPicPr>
            <a:picLocks noGrp="1" noChangeAspect="1"/>
          </p:cNvPicPr>
          <p:nvPr>
            <p:ph idx="1"/>
          </p:nvPr>
        </p:nvPicPr>
        <p:blipFill>
          <a:blip r:embed="rId2"/>
          <a:stretch>
            <a:fillRect/>
          </a:stretch>
        </p:blipFill>
        <p:spPr>
          <a:xfrm>
            <a:off x="285720" y="1071546"/>
            <a:ext cx="2900720" cy="5357850"/>
          </a:xfrm>
        </p:spPr>
      </p:pic>
      <p:pic>
        <p:nvPicPr>
          <p:cNvPr id="8" name="صورة 7" descr="ID-100416010.max-1000x800.jpg"/>
          <p:cNvPicPr>
            <a:picLocks noChangeAspect="1"/>
          </p:cNvPicPr>
          <p:nvPr/>
        </p:nvPicPr>
        <p:blipFill>
          <a:blip r:embed="rId3"/>
          <a:stretch>
            <a:fillRect/>
          </a:stretch>
        </p:blipFill>
        <p:spPr>
          <a:xfrm>
            <a:off x="3428992" y="1071546"/>
            <a:ext cx="5572140" cy="5143500"/>
          </a:xfrm>
          <a:prstGeom prst="rect">
            <a:avLst/>
          </a:prstGeom>
        </p:spPr>
      </p:pic>
    </p:spTree>
    <p:extLst>
      <p:ext uri="{BB962C8B-B14F-4D97-AF65-F5344CB8AC3E}">
        <p14:creationId xmlns:p14="http://schemas.microsoft.com/office/powerpoint/2010/main" val="1977989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315200" cy="1154097"/>
          </a:xfrm>
        </p:spPr>
        <p:txBody>
          <a:bodyPr/>
          <a:lstStyle/>
          <a:p>
            <a:r>
              <a:rPr lang="en-US" dirty="0"/>
              <a:t>Effect Of Vitamin D </a:t>
            </a:r>
            <a:r>
              <a:rPr lang="en-US" dirty="0" err="1"/>
              <a:t>Defiency</a:t>
            </a:r>
            <a:endParaRPr lang="en-US" dirty="0"/>
          </a:p>
        </p:txBody>
      </p:sp>
      <p:sp>
        <p:nvSpPr>
          <p:cNvPr id="3" name="Content Placeholder 2"/>
          <p:cNvSpPr>
            <a:spLocks noGrp="1"/>
          </p:cNvSpPr>
          <p:nvPr>
            <p:ph idx="1"/>
          </p:nvPr>
        </p:nvSpPr>
        <p:spPr>
          <a:xfrm>
            <a:off x="914400" y="1752601"/>
            <a:ext cx="7315200" cy="4556760"/>
          </a:xfrm>
        </p:spPr>
        <p:txBody>
          <a:bodyPr>
            <a:normAutofit/>
          </a:bodyPr>
          <a:lstStyle/>
          <a:p>
            <a:r>
              <a:rPr lang="en-US" sz="2400" dirty="0">
                <a:latin typeface="Century Gothic" pitchFamily="34" charset="0"/>
                <a:ea typeface="ＭＳ Ｐゴシック" pitchFamily="34" charset="-128"/>
                <a:cs typeface="Tahoma" pitchFamily="34" charset="0"/>
              </a:rPr>
              <a:t>Hypocalcemia </a:t>
            </a:r>
          </a:p>
          <a:p>
            <a:endParaRPr lang="en-US" sz="2400" dirty="0">
              <a:latin typeface="Century Gothic" pitchFamily="34" charset="0"/>
              <a:ea typeface="ＭＳ Ｐゴシック" pitchFamily="34" charset="-128"/>
              <a:cs typeface="Tahoma" pitchFamily="34" charset="0"/>
            </a:endParaRPr>
          </a:p>
          <a:p>
            <a:r>
              <a:rPr lang="en-US" sz="2400" dirty="0">
                <a:latin typeface="Century Gothic" pitchFamily="34" charset="0"/>
                <a:ea typeface="ＭＳ Ｐゴシック" pitchFamily="34" charset="-128"/>
                <a:cs typeface="Tahoma" pitchFamily="34" charset="0"/>
              </a:rPr>
              <a:t>Hypophosphatemia </a:t>
            </a:r>
          </a:p>
          <a:p>
            <a:endParaRPr lang="en-US" sz="2400" dirty="0">
              <a:latin typeface="Century Gothic" pitchFamily="34" charset="0"/>
              <a:ea typeface="ＭＳ Ｐゴシック" pitchFamily="34" charset="-128"/>
              <a:cs typeface="Tahoma" pitchFamily="34" charset="0"/>
            </a:endParaRPr>
          </a:p>
          <a:p>
            <a:r>
              <a:rPr lang="en-US" sz="2400" dirty="0">
                <a:latin typeface="Century Gothic" pitchFamily="34" charset="0"/>
                <a:ea typeface="ＭＳ Ｐゴシック" pitchFamily="34" charset="-128"/>
                <a:cs typeface="Tahoma" pitchFamily="34" charset="0"/>
              </a:rPr>
              <a:t>Rickets/</a:t>
            </a:r>
            <a:r>
              <a:rPr lang="en-US" sz="2400" dirty="0" err="1">
                <a:latin typeface="Century Gothic" pitchFamily="34" charset="0"/>
                <a:ea typeface="ＭＳ Ｐゴシック" pitchFamily="34" charset="-128"/>
                <a:cs typeface="Tahoma" pitchFamily="34" charset="0"/>
              </a:rPr>
              <a:t>osteomalacia</a:t>
            </a:r>
            <a:endParaRPr lang="en-US" sz="2400" dirty="0">
              <a:latin typeface="Century Gothic" pitchFamily="34" charset="0"/>
              <a:ea typeface="ＭＳ Ｐゴシック" pitchFamily="34" charset="-128"/>
              <a:cs typeface="Tahoma" pitchFamily="34" charset="0"/>
            </a:endParaRPr>
          </a:p>
          <a:p>
            <a:endParaRPr lang="en-US" sz="2400" dirty="0">
              <a:latin typeface="Century Gothic" pitchFamily="34" charset="0"/>
              <a:ea typeface="ＭＳ Ｐゴシック" pitchFamily="34" charset="-128"/>
              <a:cs typeface="Tahoma" pitchFamily="34" charset="0"/>
            </a:endParaRPr>
          </a:p>
          <a:p>
            <a:r>
              <a:rPr lang="en-US" sz="2400" dirty="0">
                <a:latin typeface="Century Gothic" pitchFamily="34" charset="0"/>
                <a:ea typeface="ＭＳ Ｐゴシック" pitchFamily="34" charset="-128"/>
                <a:cs typeface="Tahoma" pitchFamily="34" charset="0"/>
              </a:rPr>
              <a:t>Leading to increase risks of repeated falls , </a:t>
            </a:r>
            <a:r>
              <a:rPr lang="en-US" sz="2400" dirty="0">
                <a:solidFill>
                  <a:srgbClr val="FF0000"/>
                </a:solidFill>
                <a:latin typeface="Century Gothic" pitchFamily="34" charset="0"/>
                <a:ea typeface="ＭＳ Ｐゴシック" pitchFamily="34" charset="-128"/>
                <a:cs typeface="Tahoma" pitchFamily="34" charset="0"/>
              </a:rPr>
              <a:t>fractures</a:t>
            </a:r>
            <a:r>
              <a:rPr lang="en-US" sz="2400" dirty="0">
                <a:latin typeface="Century Gothic" pitchFamily="34" charset="0"/>
                <a:ea typeface="ＭＳ Ｐゴシック" pitchFamily="34" charset="-128"/>
                <a:cs typeface="Tahoma" pitchFamily="34" charset="0"/>
              </a:rPr>
              <a:t> and difficult mobility </a:t>
            </a:r>
          </a:p>
        </p:txBody>
      </p:sp>
    </p:spTree>
    <p:extLst>
      <p:ext uri="{BB962C8B-B14F-4D97-AF65-F5344CB8AC3E}">
        <p14:creationId xmlns:p14="http://schemas.microsoft.com/office/powerpoint/2010/main" val="41645274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214346" y="2500306"/>
            <a:ext cx="9672200" cy="830997"/>
          </a:xfrm>
          <a:prstGeom prst="rect">
            <a:avLst/>
          </a:prstGeom>
          <a:noFill/>
        </p:spPr>
        <p:txBody>
          <a:bodyPr wrap="square" lIns="91440" tIns="45720" rIns="91440" bIns="45720">
            <a:spAutoFit/>
          </a:bodyPr>
          <a:lstStyle/>
          <a:p>
            <a:pPr algn="ctr"/>
            <a:r>
              <a:rPr lang="en-US" sz="48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Comorbidities and Vitamin D</a:t>
            </a:r>
          </a:p>
        </p:txBody>
      </p:sp>
    </p:spTree>
    <p:extLst>
      <p:ext uri="{BB962C8B-B14F-4D97-AF65-F5344CB8AC3E}">
        <p14:creationId xmlns:p14="http://schemas.microsoft.com/office/powerpoint/2010/main" val="29591847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209800"/>
            <a:ext cx="7315200" cy="3539527"/>
          </a:xfrm>
        </p:spPr>
        <p:txBody>
          <a:bodyPr>
            <a:normAutofit/>
          </a:bodyPr>
          <a:lstStyle/>
          <a:p>
            <a:pPr algn="l"/>
            <a:r>
              <a:rPr lang="en-US" sz="2800" dirty="0">
                <a:latin typeface="Century Gothic" pitchFamily="34" charset="0"/>
                <a:ea typeface="ＭＳ Ｐゴシック" pitchFamily="34" charset="-128"/>
                <a:cs typeface="Tahoma" pitchFamily="34" charset="0"/>
              </a:rPr>
              <a:t>CVS</a:t>
            </a:r>
          </a:p>
          <a:p>
            <a:pPr algn="l"/>
            <a:r>
              <a:rPr lang="en-US" sz="2800" dirty="0">
                <a:latin typeface="Century Gothic" pitchFamily="34" charset="0"/>
                <a:ea typeface="ＭＳ Ｐゴシック" pitchFamily="34" charset="-128"/>
                <a:cs typeface="Tahoma" pitchFamily="34" charset="0"/>
              </a:rPr>
              <a:t>Hypertension</a:t>
            </a:r>
          </a:p>
          <a:p>
            <a:pPr algn="l"/>
            <a:r>
              <a:rPr lang="en-US" sz="2800" dirty="0">
                <a:latin typeface="Century Gothic" pitchFamily="34" charset="0"/>
                <a:ea typeface="ＭＳ Ｐゴシック" pitchFamily="34" charset="-128"/>
                <a:cs typeface="Tahoma" pitchFamily="34" charset="0"/>
              </a:rPr>
              <a:t>Obesity </a:t>
            </a:r>
          </a:p>
          <a:p>
            <a:pPr algn="l"/>
            <a:r>
              <a:rPr lang="en-US" sz="2800" dirty="0">
                <a:latin typeface="Century Gothic" pitchFamily="34" charset="0"/>
                <a:ea typeface="ＭＳ Ｐゴシック" pitchFamily="34" charset="-128"/>
                <a:cs typeface="Tahoma" pitchFamily="34" charset="0"/>
              </a:rPr>
              <a:t>Diabetes </a:t>
            </a:r>
            <a:endParaRPr lang="ar-SA" sz="2800" dirty="0">
              <a:latin typeface="Century Gothic" pitchFamily="34" charset="0"/>
              <a:ea typeface="ＭＳ Ｐゴシック" pitchFamily="34" charset="-128"/>
              <a:cs typeface="Tahoma" pitchFamily="34" charset="0"/>
            </a:endParaRPr>
          </a:p>
        </p:txBody>
      </p:sp>
    </p:spTree>
    <p:extLst>
      <p:ext uri="{BB962C8B-B14F-4D97-AF65-F5344CB8AC3E}">
        <p14:creationId xmlns:p14="http://schemas.microsoft.com/office/powerpoint/2010/main" val="42846890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315200" cy="1154097"/>
          </a:xfrm>
        </p:spPr>
        <p:txBody>
          <a:bodyPr/>
          <a:lstStyle/>
          <a:p>
            <a:pPr algn="l"/>
            <a:r>
              <a:rPr lang="en-US" dirty="0"/>
              <a:t>CVS</a:t>
            </a:r>
            <a:endParaRPr lang="ar-SA" dirty="0"/>
          </a:p>
        </p:txBody>
      </p:sp>
      <p:sp>
        <p:nvSpPr>
          <p:cNvPr id="3" name="Content Placeholder 2"/>
          <p:cNvSpPr>
            <a:spLocks noGrp="1"/>
          </p:cNvSpPr>
          <p:nvPr>
            <p:ph idx="1"/>
          </p:nvPr>
        </p:nvSpPr>
        <p:spPr>
          <a:xfrm>
            <a:off x="457200" y="1600200"/>
            <a:ext cx="8229600" cy="4876800"/>
          </a:xfrm>
        </p:spPr>
        <p:txBody>
          <a:bodyPr>
            <a:normAutofit/>
          </a:bodyPr>
          <a:lstStyle/>
          <a:p>
            <a:pPr marL="45720" indent="0" algn="l">
              <a:buNone/>
            </a:pPr>
            <a:endParaRPr lang="en-US" sz="2800" dirty="0">
              <a:latin typeface="Century Gothic" pitchFamily="34" charset="0"/>
              <a:ea typeface="ＭＳ Ｐゴシック" pitchFamily="34" charset="-128"/>
              <a:cs typeface="Tahoma" pitchFamily="34" charset="0"/>
            </a:endParaRPr>
          </a:p>
          <a:p>
            <a:r>
              <a:rPr lang="en-US" sz="2800" dirty="0">
                <a:latin typeface="Century Gothic" pitchFamily="34" charset="0"/>
                <a:ea typeface="ＭＳ Ｐゴシック" pitchFamily="34" charset="-128"/>
                <a:cs typeface="Tahoma" pitchFamily="34" charset="0"/>
              </a:rPr>
              <a:t>In the National Health and Nutrition Examination Study (NHANES) 2001 to 2004, the prevalence of coronary heart disease (angina, myocardial infarction) ,heart failure and peripheral arterial diseases was more common in adults with </a:t>
            </a:r>
            <a:r>
              <a:rPr lang="en-US" sz="2800" dirty="0">
                <a:latin typeface="Century Gothic" pitchFamily="34" charset="0"/>
                <a:ea typeface="ＭＳ Ｐゴシック" pitchFamily="34" charset="-128"/>
                <a:cs typeface="Tahoma" pitchFamily="34" charset="0"/>
              </a:rPr>
              <a:t>25-hydroxyvitamin D </a:t>
            </a:r>
            <a:r>
              <a:rPr lang="en-US" sz="2800" dirty="0">
                <a:latin typeface="Century Gothic" pitchFamily="34" charset="0"/>
                <a:ea typeface="ＭＳ Ｐゴシック" pitchFamily="34" charset="-128"/>
                <a:cs typeface="Tahoma" pitchFamily="34" charset="0"/>
              </a:rPr>
              <a:t>levels &lt;20 ng/mL compared with ≥30 ng/mL</a:t>
            </a:r>
          </a:p>
          <a:p>
            <a:pPr marL="45720" indent="0" algn="l">
              <a:buNone/>
            </a:pPr>
            <a:endParaRPr lang="en-US" sz="2800" dirty="0">
              <a:latin typeface="Century Gothic" pitchFamily="34" charset="0"/>
              <a:ea typeface="ＭＳ Ｐゴシック" pitchFamily="34" charset="-128"/>
              <a:cs typeface="Tahoma" pitchFamily="34" charset="0"/>
            </a:endParaRPr>
          </a:p>
        </p:txBody>
      </p:sp>
    </p:spTree>
    <p:extLst>
      <p:ext uri="{BB962C8B-B14F-4D97-AF65-F5344CB8AC3E}">
        <p14:creationId xmlns:p14="http://schemas.microsoft.com/office/powerpoint/2010/main" val="671035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28670"/>
            <a:ext cx="9144000" cy="5516563"/>
          </a:xfrm>
        </p:spPr>
        <p:txBody>
          <a:bodyPr/>
          <a:lstStyle/>
          <a:p>
            <a:r>
              <a:rPr lang="en-US" sz="3600" u="sng" dirty="0">
                <a:solidFill>
                  <a:schemeClr val="tx2">
                    <a:lumMod val="60000"/>
                    <a:lumOff val="40000"/>
                  </a:schemeClr>
                </a:solidFill>
                <a:latin typeface="Century Gothic" panose="020B0502020202020204" pitchFamily="34" charset="0"/>
                <a:ea typeface="ＭＳ Ｐゴシック" panose="020B0600070205080204" pitchFamily="34" charset="-128"/>
                <a:cs typeface="Tahoma" panose="020B0604030504040204" pitchFamily="34" charset="0"/>
              </a:rPr>
              <a:t>Osteoporosis is :</a:t>
            </a:r>
          </a:p>
          <a:p>
            <a:endParaRPr lang="en-US" dirty="0">
              <a:latin typeface="Century Gothic" panose="020B0502020202020204" pitchFamily="34" charset="0"/>
              <a:ea typeface="ＭＳ Ｐゴシック" panose="020B0600070205080204" pitchFamily="34" charset="-128"/>
              <a:cs typeface="Tahoma" panose="020B0604030504040204" pitchFamily="34" charset="0"/>
            </a:endParaRPr>
          </a:p>
          <a:p>
            <a:r>
              <a:rPr lang="en-US" sz="2800" dirty="0">
                <a:solidFill>
                  <a:schemeClr val="tx2">
                    <a:lumMod val="60000"/>
                    <a:lumOff val="40000"/>
                  </a:schemeClr>
                </a:solidFill>
              </a:rPr>
              <a:t>A-</a:t>
            </a:r>
            <a:r>
              <a:rPr lang="en-US" sz="2400" dirty="0"/>
              <a:t> A disease of children caused by vitamin D deficiency. </a:t>
            </a:r>
          </a:p>
          <a:p>
            <a:r>
              <a:rPr lang="en-US" sz="2800" dirty="0">
                <a:solidFill>
                  <a:schemeClr val="tx2">
                    <a:lumMod val="60000"/>
                    <a:lumOff val="40000"/>
                  </a:schemeClr>
                </a:solidFill>
              </a:rPr>
              <a:t>B-</a:t>
            </a:r>
            <a:r>
              <a:rPr lang="en-US" sz="2400" dirty="0"/>
              <a:t> A condition in which the bones become brittle and fragile from loss of tissue. </a:t>
            </a:r>
          </a:p>
          <a:p>
            <a:r>
              <a:rPr lang="en-US" sz="2800" dirty="0">
                <a:solidFill>
                  <a:schemeClr val="tx2">
                    <a:lumMod val="60000"/>
                    <a:lumOff val="40000"/>
                  </a:schemeClr>
                </a:solidFill>
              </a:rPr>
              <a:t>C-</a:t>
            </a:r>
            <a:r>
              <a:rPr lang="en-US" sz="2400" dirty="0"/>
              <a:t>A condition in which the bones become soft due to decreased in mineralization. </a:t>
            </a:r>
          </a:p>
          <a:p>
            <a:r>
              <a:rPr lang="en-US" sz="2800" dirty="0">
                <a:solidFill>
                  <a:schemeClr val="tx2">
                    <a:lumMod val="60000"/>
                    <a:lumOff val="40000"/>
                  </a:schemeClr>
                </a:solidFill>
              </a:rPr>
              <a:t>D-</a:t>
            </a:r>
            <a:r>
              <a:rPr lang="en-US" sz="2400" dirty="0"/>
              <a:t>All of the above. </a:t>
            </a:r>
          </a:p>
        </p:txBody>
      </p:sp>
    </p:spTree>
    <p:extLst>
      <p:ext uri="{BB962C8B-B14F-4D97-AF65-F5344CB8AC3E}">
        <p14:creationId xmlns:p14="http://schemas.microsoft.com/office/powerpoint/2010/main" val="15581742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357166"/>
            <a:ext cx="7315200" cy="1154097"/>
          </a:xfrm>
        </p:spPr>
        <p:txBody>
          <a:bodyPr/>
          <a:lstStyle/>
          <a:p>
            <a:pPr algn="l"/>
            <a:r>
              <a:rPr lang="en-US" dirty="0"/>
              <a:t>CVS</a:t>
            </a:r>
            <a:endParaRPr lang="ar-SA" dirty="0"/>
          </a:p>
        </p:txBody>
      </p:sp>
      <p:sp>
        <p:nvSpPr>
          <p:cNvPr id="3" name="Content Placeholder 2"/>
          <p:cNvSpPr>
            <a:spLocks noGrp="1"/>
          </p:cNvSpPr>
          <p:nvPr>
            <p:ph idx="1"/>
          </p:nvPr>
        </p:nvSpPr>
        <p:spPr>
          <a:xfrm>
            <a:off x="457200" y="1143000"/>
            <a:ext cx="8534400" cy="4800599"/>
          </a:xfrm>
        </p:spPr>
        <p:txBody>
          <a:bodyPr>
            <a:noAutofit/>
          </a:bodyPr>
          <a:lstStyle/>
          <a:p>
            <a:pPr algn="l"/>
            <a:endParaRPr lang="en-US" sz="2200" dirty="0">
              <a:latin typeface="Century Gothic" pitchFamily="34" charset="0"/>
              <a:ea typeface="ＭＳ Ｐゴシック" pitchFamily="34" charset="-128"/>
              <a:cs typeface="Tahoma" pitchFamily="34" charset="0"/>
            </a:endParaRPr>
          </a:p>
          <a:p>
            <a:r>
              <a:rPr lang="en-US" sz="2200" dirty="0">
                <a:latin typeface="Century Gothic" pitchFamily="34" charset="0"/>
                <a:ea typeface="ＭＳ Ｐゴシック" pitchFamily="34" charset="-128"/>
                <a:cs typeface="Tahoma" pitchFamily="34" charset="0"/>
              </a:rPr>
              <a:t>.</a:t>
            </a:r>
            <a:r>
              <a:rPr lang="en-US" sz="2400" dirty="0">
                <a:latin typeface="Century Gothic" pitchFamily="34" charset="0"/>
                <a:ea typeface="ＭＳ Ｐゴシック" pitchFamily="34" charset="-128"/>
                <a:cs typeface="Tahoma" pitchFamily="34" charset="0"/>
              </a:rPr>
              <a:t> observational studies show an association between low vitamin D status and risk of hypertension and cardiovascular events. </a:t>
            </a:r>
            <a:r>
              <a:rPr lang="en-US" sz="2400" dirty="0">
                <a:solidFill>
                  <a:srgbClr val="FF0000"/>
                </a:solidFill>
                <a:latin typeface="Century Gothic" pitchFamily="34" charset="0"/>
                <a:ea typeface="ＭＳ Ｐゴシック" pitchFamily="34" charset="-128"/>
                <a:cs typeface="Tahoma" pitchFamily="34" charset="0"/>
              </a:rPr>
              <a:t>But, most randomized trials have not shown a cardiovascular benefit of vitamin D supplementation</a:t>
            </a:r>
            <a:endParaRPr lang="en-US" sz="2200" dirty="0">
              <a:solidFill>
                <a:srgbClr val="FF0000"/>
              </a:solidFill>
              <a:latin typeface="Century Gothic" pitchFamily="34" charset="0"/>
              <a:ea typeface="ＭＳ Ｐゴシック" pitchFamily="34" charset="-128"/>
              <a:cs typeface="Tahoma" pitchFamily="34" charset="0"/>
            </a:endParaRPr>
          </a:p>
          <a:p>
            <a:pPr marL="0" indent="0">
              <a:buNone/>
            </a:pPr>
            <a:r>
              <a:rPr lang="ar-SA" sz="2200" dirty="0">
                <a:latin typeface="Century Gothic" pitchFamily="34" charset="0"/>
                <a:ea typeface="ＭＳ Ｐゴシック" pitchFamily="34" charset="-128"/>
                <a:cs typeface="Tahoma" pitchFamily="34" charset="0"/>
              </a:rPr>
              <a:t/>
            </a:r>
            <a:br>
              <a:rPr lang="ar-SA" sz="2200" dirty="0">
                <a:latin typeface="Century Gothic" pitchFamily="34" charset="0"/>
                <a:ea typeface="ＭＳ Ｐゴシック" pitchFamily="34" charset="-128"/>
                <a:cs typeface="Tahoma" pitchFamily="34" charset="0"/>
              </a:rPr>
            </a:br>
            <a:endParaRPr lang="ar-SA" sz="2200" dirty="0"/>
          </a:p>
        </p:txBody>
      </p:sp>
    </p:spTree>
    <p:extLst>
      <p:ext uri="{BB962C8B-B14F-4D97-AF65-F5344CB8AC3E}">
        <p14:creationId xmlns:p14="http://schemas.microsoft.com/office/powerpoint/2010/main" val="15608891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latin typeface="Century Gothic" pitchFamily="34" charset="0"/>
                <a:ea typeface="ＭＳ Ｐゴシック" pitchFamily="34" charset="-128"/>
                <a:cs typeface="Tahoma" pitchFamily="34" charset="0"/>
              </a:rPr>
              <a:t>In one of the larger trials included in the meta-analyses, there was no beneficial effect on cardiovascular or metabolic risks after increasing baseline </a:t>
            </a:r>
            <a:r>
              <a:rPr lang="en-US" sz="2400" dirty="0">
                <a:latin typeface="Century Gothic" pitchFamily="34" charset="0"/>
                <a:ea typeface="ＭＳ Ｐゴシック" pitchFamily="34" charset="-128"/>
                <a:cs typeface="Tahoma" pitchFamily="34" charset="0"/>
              </a:rPr>
              <a:t>25-hydroxyvitamin D </a:t>
            </a:r>
            <a:r>
              <a:rPr lang="en-US" sz="2400" dirty="0">
                <a:latin typeface="Century Gothic" pitchFamily="34" charset="0"/>
                <a:ea typeface="ＭＳ Ｐゴシック" pitchFamily="34" charset="-128"/>
                <a:cs typeface="Tahoma" pitchFamily="34" charset="0"/>
              </a:rPr>
              <a:t>levels from 23 to well above 40 ng/mL (58 to 100 </a:t>
            </a:r>
            <a:r>
              <a:rPr lang="en-US" sz="2400" dirty="0" err="1">
                <a:latin typeface="Century Gothic" pitchFamily="34" charset="0"/>
                <a:ea typeface="ＭＳ Ｐゴシック" pitchFamily="34" charset="-128"/>
                <a:cs typeface="Tahoma" pitchFamily="34" charset="0"/>
              </a:rPr>
              <a:t>nmol</a:t>
            </a:r>
            <a:r>
              <a:rPr lang="en-US" sz="2400" dirty="0">
                <a:latin typeface="Century Gothic" pitchFamily="34" charset="0"/>
                <a:ea typeface="ＭＳ Ｐゴシック" pitchFamily="34" charset="-128"/>
                <a:cs typeface="Tahoma" pitchFamily="34" charset="0"/>
              </a:rPr>
              <a:t>/L).</a:t>
            </a:r>
            <a:r>
              <a:rPr lang="en-US" sz="2400" dirty="0"/>
              <a:t> </a:t>
            </a:r>
          </a:p>
          <a:p>
            <a:endParaRPr lang="en-US" sz="2400" dirty="0">
              <a:latin typeface="Century Gothic" pitchFamily="34" charset="0"/>
              <a:ea typeface="ＭＳ Ｐゴシック" pitchFamily="34" charset="-128"/>
              <a:cs typeface="Tahoma" pitchFamily="34" charset="0"/>
            </a:endParaRPr>
          </a:p>
          <a:p>
            <a:endParaRPr lang="en-US" sz="2400" dirty="0"/>
          </a:p>
        </p:txBody>
      </p:sp>
      <p:sp>
        <p:nvSpPr>
          <p:cNvPr id="4" name="Title 1"/>
          <p:cNvSpPr txBox="1">
            <a:spLocks/>
          </p:cNvSpPr>
          <p:nvPr/>
        </p:nvSpPr>
        <p:spPr>
          <a:xfrm>
            <a:off x="838200" y="577048"/>
            <a:ext cx="7315200" cy="1154097"/>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CVS</a:t>
            </a:r>
            <a:endParaRPr lang="ar-SA" dirty="0"/>
          </a:p>
        </p:txBody>
      </p:sp>
    </p:spTree>
    <p:extLst>
      <p:ext uri="{BB962C8B-B14F-4D97-AF65-F5344CB8AC3E}">
        <p14:creationId xmlns:p14="http://schemas.microsoft.com/office/powerpoint/2010/main" val="6781762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0"/>
            <a:ext cx="7315200" cy="1154097"/>
          </a:xfrm>
        </p:spPr>
        <p:txBody>
          <a:bodyPr/>
          <a:lstStyle/>
          <a:p>
            <a:pPr algn="l"/>
            <a:r>
              <a:rPr lang="en-US" dirty="0"/>
              <a:t>Hypertension </a:t>
            </a:r>
            <a:endParaRPr lang="ar-SA" dirty="0"/>
          </a:p>
        </p:txBody>
      </p:sp>
      <p:sp>
        <p:nvSpPr>
          <p:cNvPr id="3" name="Content Placeholder 2"/>
          <p:cNvSpPr>
            <a:spLocks noGrp="1"/>
          </p:cNvSpPr>
          <p:nvPr>
            <p:ph idx="1"/>
          </p:nvPr>
        </p:nvSpPr>
        <p:spPr>
          <a:xfrm>
            <a:off x="381000" y="2133600"/>
            <a:ext cx="8382000" cy="4419600"/>
          </a:xfrm>
        </p:spPr>
        <p:txBody>
          <a:bodyPr>
            <a:normAutofit/>
          </a:bodyPr>
          <a:lstStyle/>
          <a:p>
            <a:r>
              <a:rPr lang="en-US" sz="2400" dirty="0"/>
              <a:t>Observational studies are consistent with these preclinical data. In normotensive and hypertensive individuals, there is </a:t>
            </a:r>
            <a:r>
              <a:rPr lang="en-US" sz="2400" dirty="0" smtClean="0"/>
              <a:t>an association </a:t>
            </a:r>
            <a:r>
              <a:rPr lang="en-US" sz="2400" dirty="0"/>
              <a:t>between 25-hydroxyvitamin D (25[OH]D) concentration and blood pressure . </a:t>
            </a:r>
            <a:endParaRPr lang="en-US" sz="2400" dirty="0" smtClean="0"/>
          </a:p>
          <a:p>
            <a:r>
              <a:rPr lang="en-US" sz="2400" dirty="0" smtClean="0"/>
              <a:t>A </a:t>
            </a:r>
            <a:r>
              <a:rPr lang="en-US" sz="2400" dirty="0"/>
              <a:t>2015 meta-analyses of 46 intervention trials </a:t>
            </a:r>
            <a:r>
              <a:rPr lang="en-US" sz="2400" dirty="0">
                <a:solidFill>
                  <a:srgbClr val="FF0000"/>
                </a:solidFill>
              </a:rPr>
              <a:t>did not show a benefit of vitamin D supplementation on systolic or diastolic blood pressure .</a:t>
            </a:r>
            <a:endParaRPr lang="ar-SA" dirty="0">
              <a:solidFill>
                <a:srgbClr val="FF0000"/>
              </a:solidFill>
            </a:endParaRPr>
          </a:p>
        </p:txBody>
      </p:sp>
    </p:spTree>
    <p:extLst>
      <p:ext uri="{BB962C8B-B14F-4D97-AF65-F5344CB8AC3E}">
        <p14:creationId xmlns:p14="http://schemas.microsoft.com/office/powerpoint/2010/main" val="3736510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7315200" cy="1154097"/>
          </a:xfrm>
        </p:spPr>
        <p:txBody>
          <a:bodyPr>
            <a:normAutofit/>
          </a:bodyPr>
          <a:lstStyle/>
          <a:p>
            <a:r>
              <a:rPr lang="en-US" b="1" dirty="0"/>
              <a:t>Obesity</a:t>
            </a:r>
            <a:endParaRPr lang="ar-SA" dirty="0"/>
          </a:p>
        </p:txBody>
      </p:sp>
      <p:sp>
        <p:nvSpPr>
          <p:cNvPr id="3" name="Content Placeholder 2"/>
          <p:cNvSpPr>
            <a:spLocks noGrp="1"/>
          </p:cNvSpPr>
          <p:nvPr>
            <p:ph idx="1"/>
          </p:nvPr>
        </p:nvSpPr>
        <p:spPr/>
        <p:txBody>
          <a:bodyPr/>
          <a:lstStyle/>
          <a:p>
            <a:r>
              <a:rPr lang="en-US" dirty="0"/>
              <a:t>The prevalence of VDD was considered high in obese adolescents and their relationship with the obesity and related diseases was found in adolescents</a:t>
            </a:r>
            <a:endParaRPr lang="ar-SA" dirty="0"/>
          </a:p>
        </p:txBody>
      </p:sp>
    </p:spTree>
    <p:extLst>
      <p:ext uri="{BB962C8B-B14F-4D97-AF65-F5344CB8AC3E}">
        <p14:creationId xmlns:p14="http://schemas.microsoft.com/office/powerpoint/2010/main" val="27609940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315200" cy="1154097"/>
          </a:xfrm>
        </p:spPr>
        <p:txBody>
          <a:bodyPr/>
          <a:lstStyle/>
          <a:p>
            <a:pPr algn="l"/>
            <a:r>
              <a:rPr lang="en-US" dirty="0"/>
              <a:t>DM2</a:t>
            </a:r>
            <a:endParaRPr lang="ar-SA" dirty="0"/>
          </a:p>
        </p:txBody>
      </p:sp>
      <p:sp>
        <p:nvSpPr>
          <p:cNvPr id="3" name="Content Placeholder 2"/>
          <p:cNvSpPr>
            <a:spLocks noGrp="1"/>
          </p:cNvSpPr>
          <p:nvPr>
            <p:ph idx="1"/>
          </p:nvPr>
        </p:nvSpPr>
        <p:spPr>
          <a:xfrm>
            <a:off x="914400" y="1447800"/>
            <a:ext cx="7924800" cy="4175760"/>
          </a:xfrm>
        </p:spPr>
        <p:txBody>
          <a:bodyPr>
            <a:noAutofit/>
          </a:bodyPr>
          <a:lstStyle/>
          <a:p>
            <a:r>
              <a:rPr lang="en-US" sz="2400" dirty="0">
                <a:latin typeface="Century Gothic" pitchFamily="34" charset="0"/>
                <a:ea typeface="ＭＳ Ｐゴシック" pitchFamily="34" charset="-128"/>
                <a:cs typeface="Tahoma" pitchFamily="34" charset="0"/>
              </a:rPr>
              <a:t>In several cross-sectional and prospective cohort studies, type 2 diabetes and conditions known to be part of the metabolic syndrome were associated with a poor vitamin D status . As an example, a meta-analysis of 21 prospective studies showed </a:t>
            </a:r>
            <a:r>
              <a:rPr lang="en-US" sz="2400" dirty="0" smtClean="0">
                <a:latin typeface="Century Gothic" pitchFamily="34" charset="0"/>
                <a:ea typeface="ＭＳ Ｐゴシック" pitchFamily="34" charset="-128"/>
                <a:cs typeface="Tahoma" pitchFamily="34" charset="0"/>
              </a:rPr>
              <a:t>a relationship </a:t>
            </a:r>
            <a:r>
              <a:rPr lang="en-US" sz="2400" dirty="0">
                <a:latin typeface="Century Gothic" pitchFamily="34" charset="0"/>
                <a:ea typeface="ＭＳ Ｐゴシック" pitchFamily="34" charset="-128"/>
                <a:cs typeface="Tahoma" pitchFamily="34" charset="0"/>
              </a:rPr>
              <a:t>between circulating </a:t>
            </a:r>
            <a:r>
              <a:rPr lang="en-US" sz="2400" dirty="0">
                <a:latin typeface="Century Gothic" pitchFamily="34" charset="0"/>
                <a:ea typeface="ＭＳ Ｐゴシック" pitchFamily="34" charset="-128"/>
                <a:cs typeface="Tahoma" pitchFamily="34" charset="0"/>
              </a:rPr>
              <a:t>25-hydroxyvitamin D </a:t>
            </a:r>
            <a:r>
              <a:rPr lang="en-US" sz="2400" dirty="0">
                <a:latin typeface="Century Gothic" pitchFamily="34" charset="0"/>
                <a:ea typeface="ＭＳ Ｐゴシック" pitchFamily="34" charset="-128"/>
                <a:cs typeface="Tahoma" pitchFamily="34" charset="0"/>
              </a:rPr>
              <a:t>levels and the risk of type 2 diabetes </a:t>
            </a:r>
            <a:endParaRPr lang="en-US" sz="2400" dirty="0" smtClean="0">
              <a:latin typeface="Century Gothic" pitchFamily="34" charset="0"/>
              <a:ea typeface="ＭＳ Ｐゴシック" pitchFamily="34" charset="-128"/>
              <a:cs typeface="Tahoma" pitchFamily="34" charset="0"/>
            </a:endParaRPr>
          </a:p>
          <a:p>
            <a:pPr algn="l"/>
            <a:r>
              <a:rPr lang="en-US" sz="2400" dirty="0" smtClean="0">
                <a:latin typeface="Century Gothic" pitchFamily="34" charset="0"/>
                <a:ea typeface="ＭＳ Ｐゴシック" pitchFamily="34" charset="-128"/>
                <a:cs typeface="Tahoma" pitchFamily="34" charset="0"/>
              </a:rPr>
              <a:t>In </a:t>
            </a:r>
            <a:r>
              <a:rPr lang="en-US" sz="2400" dirty="0">
                <a:latin typeface="Century Gothic" pitchFamily="34" charset="0"/>
                <a:ea typeface="ＭＳ Ｐゴシック" pitchFamily="34" charset="-128"/>
                <a:cs typeface="Tahoma" pitchFamily="34" charset="0"/>
              </a:rPr>
              <a:t>a meta-analysis of eight trials evaluating the effect of vitamin D supplementation on </a:t>
            </a:r>
            <a:r>
              <a:rPr lang="en-US" sz="2400" dirty="0" err="1">
                <a:latin typeface="Century Gothic" pitchFamily="34" charset="0"/>
                <a:ea typeface="ＭＳ Ｐゴシック" pitchFamily="34" charset="-128"/>
                <a:cs typeface="Tahoma" pitchFamily="34" charset="0"/>
              </a:rPr>
              <a:t>glycemia</a:t>
            </a:r>
            <a:r>
              <a:rPr lang="en-US" sz="2400" dirty="0">
                <a:latin typeface="Century Gothic" pitchFamily="34" charset="0"/>
                <a:ea typeface="ＭＳ Ｐゴシック" pitchFamily="34" charset="-128"/>
                <a:cs typeface="Tahoma" pitchFamily="34" charset="0"/>
              </a:rPr>
              <a:t>, there was no effect of supplementation on </a:t>
            </a:r>
            <a:r>
              <a:rPr lang="en-US" sz="2400" dirty="0" err="1">
                <a:latin typeface="Century Gothic" pitchFamily="34" charset="0"/>
                <a:ea typeface="ＭＳ Ｐゴシック" pitchFamily="34" charset="-128"/>
                <a:cs typeface="Tahoma" pitchFamily="34" charset="0"/>
              </a:rPr>
              <a:t>glycemia</a:t>
            </a:r>
            <a:r>
              <a:rPr lang="en-US" sz="2400" dirty="0">
                <a:latin typeface="Century Gothic" pitchFamily="34" charset="0"/>
                <a:ea typeface="ＭＳ Ｐゴシック" pitchFamily="34" charset="-128"/>
                <a:cs typeface="Tahoma" pitchFamily="34" charset="0"/>
              </a:rPr>
              <a:t> or incident diabetes.</a:t>
            </a:r>
            <a:endParaRPr lang="ar-SA" sz="2400" dirty="0">
              <a:latin typeface="Century Gothic" pitchFamily="34" charset="0"/>
              <a:ea typeface="ＭＳ Ｐゴシック" pitchFamily="34" charset="-128"/>
              <a:cs typeface="Tahoma" pitchFamily="34" charset="0"/>
            </a:endParaRPr>
          </a:p>
        </p:txBody>
      </p:sp>
    </p:spTree>
    <p:extLst>
      <p:ext uri="{BB962C8B-B14F-4D97-AF65-F5344CB8AC3E}">
        <p14:creationId xmlns:p14="http://schemas.microsoft.com/office/powerpoint/2010/main" val="21707274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315200" cy="1154097"/>
          </a:xfrm>
        </p:spPr>
        <p:txBody>
          <a:bodyPr/>
          <a:lstStyle/>
          <a:p>
            <a:pPr algn="l"/>
            <a:r>
              <a:rPr lang="en-US" dirty="0"/>
              <a:t>DM1</a:t>
            </a:r>
            <a:endParaRPr lang="ar-SA" dirty="0"/>
          </a:p>
        </p:txBody>
      </p:sp>
      <p:sp>
        <p:nvSpPr>
          <p:cNvPr id="3" name="Content Placeholder 2"/>
          <p:cNvSpPr>
            <a:spLocks noGrp="1"/>
          </p:cNvSpPr>
          <p:nvPr>
            <p:ph idx="1"/>
          </p:nvPr>
        </p:nvSpPr>
        <p:spPr>
          <a:xfrm>
            <a:off x="457200" y="1905001"/>
            <a:ext cx="8229600" cy="4404360"/>
          </a:xfrm>
        </p:spPr>
        <p:txBody>
          <a:bodyPr>
            <a:normAutofit/>
          </a:bodyPr>
          <a:lstStyle/>
          <a:p>
            <a:pPr algn="l"/>
            <a:r>
              <a:rPr lang="en-US" sz="2400" dirty="0">
                <a:latin typeface="Century Gothic" pitchFamily="34" charset="0"/>
                <a:ea typeface="ＭＳ Ｐゴシック" pitchFamily="34" charset="-128"/>
                <a:cs typeface="Tahoma" pitchFamily="34" charset="0"/>
              </a:rPr>
              <a:t>observational studies in humans suggest an association between vitamin D deficiency and type 1 diabetes</a:t>
            </a:r>
            <a:r>
              <a:rPr lang="en-US" sz="2400" dirty="0" smtClean="0">
                <a:latin typeface="Century Gothic" pitchFamily="34" charset="0"/>
                <a:ea typeface="ＭＳ Ｐゴシック" pitchFamily="34" charset="-128"/>
                <a:cs typeface="Tahoma" pitchFamily="34" charset="0"/>
              </a:rPr>
              <a:t>.</a:t>
            </a:r>
          </a:p>
          <a:p>
            <a:pPr algn="l"/>
            <a:r>
              <a:rPr lang="en-US" sz="2400" dirty="0" smtClean="0">
                <a:latin typeface="Century Gothic" pitchFamily="34" charset="0"/>
                <a:ea typeface="ＭＳ Ｐゴシック" pitchFamily="34" charset="-128"/>
                <a:cs typeface="Tahoma" pitchFamily="34" charset="0"/>
              </a:rPr>
              <a:t> </a:t>
            </a:r>
            <a:r>
              <a:rPr lang="en-US" sz="2400" dirty="0">
                <a:latin typeface="Century Gothic" pitchFamily="34" charset="0"/>
                <a:ea typeface="ＭＳ Ｐゴシック" pitchFamily="34" charset="-128"/>
                <a:cs typeface="Tahoma" pitchFamily="34" charset="0"/>
              </a:rPr>
              <a:t>Several observational studies, mainly case-control studies, showed that </a:t>
            </a:r>
            <a:r>
              <a:rPr lang="en-US" sz="2400" dirty="0">
                <a:solidFill>
                  <a:srgbClr val="FF0000"/>
                </a:solidFill>
                <a:latin typeface="Century Gothic" pitchFamily="34" charset="0"/>
                <a:ea typeface="ＭＳ Ｐゴシック" pitchFamily="34" charset="-128"/>
                <a:cs typeface="Tahoma" pitchFamily="34" charset="0"/>
              </a:rPr>
              <a:t>vitamin D supplementation in early infancy </a:t>
            </a:r>
            <a:r>
              <a:rPr lang="en-US" sz="2400" u="sng" dirty="0">
                <a:solidFill>
                  <a:srgbClr val="FF0000"/>
                </a:solidFill>
                <a:latin typeface="Century Gothic" pitchFamily="34" charset="0"/>
                <a:ea typeface="ＭＳ Ｐゴシック" pitchFamily="34" charset="-128"/>
                <a:cs typeface="Tahoma" pitchFamily="34" charset="0"/>
              </a:rPr>
              <a:t>reduced</a:t>
            </a:r>
            <a:r>
              <a:rPr lang="en-US" sz="2400" dirty="0">
                <a:solidFill>
                  <a:srgbClr val="FF0000"/>
                </a:solidFill>
                <a:latin typeface="Century Gothic" pitchFamily="34" charset="0"/>
                <a:ea typeface="ＭＳ Ｐゴシック" pitchFamily="34" charset="-128"/>
                <a:cs typeface="Tahoma" pitchFamily="34" charset="0"/>
              </a:rPr>
              <a:t> the subsequent risk of type 1 diabetes by about 30 percent </a:t>
            </a:r>
            <a:r>
              <a:rPr lang="en-US" sz="2400" dirty="0">
                <a:latin typeface="Century Gothic" pitchFamily="34" charset="0"/>
                <a:ea typeface="ＭＳ Ｐゴシック" pitchFamily="34" charset="-128"/>
                <a:cs typeface="Tahoma" pitchFamily="34" charset="0"/>
              </a:rPr>
              <a:t>.However, there are </a:t>
            </a:r>
            <a:r>
              <a:rPr lang="en-US" sz="2400" u="sng" dirty="0">
                <a:latin typeface="Century Gothic" pitchFamily="34" charset="0"/>
                <a:ea typeface="ＭＳ Ｐゴシック" pitchFamily="34" charset="-128"/>
                <a:cs typeface="Tahoma" pitchFamily="34" charset="0"/>
              </a:rPr>
              <a:t>no randomized trials </a:t>
            </a:r>
            <a:r>
              <a:rPr lang="en-US" sz="2400" dirty="0">
                <a:latin typeface="Century Gothic" pitchFamily="34" charset="0"/>
                <a:ea typeface="ＭＳ Ｐゴシック" pitchFamily="34" charset="-128"/>
                <a:cs typeface="Tahoma" pitchFamily="34" charset="0"/>
              </a:rPr>
              <a:t>evaluating the effect of vitamin D supplementation on the incidence of type 1 diabetes in childhood</a:t>
            </a:r>
            <a:endParaRPr lang="ar-SA" sz="2400" dirty="0">
              <a:latin typeface="Century Gothic" pitchFamily="34" charset="0"/>
              <a:ea typeface="ＭＳ Ｐゴシック" pitchFamily="34" charset="-128"/>
              <a:cs typeface="Tahoma" pitchFamily="34" charset="0"/>
            </a:endParaRPr>
          </a:p>
        </p:txBody>
      </p:sp>
    </p:spTree>
    <p:extLst>
      <p:ext uri="{BB962C8B-B14F-4D97-AF65-F5344CB8AC3E}">
        <p14:creationId xmlns:p14="http://schemas.microsoft.com/office/powerpoint/2010/main" val="37036712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1000108"/>
            <a:ext cx="7315200" cy="1154097"/>
          </a:xfrm>
        </p:spPr>
        <p:txBody>
          <a:bodyPr/>
          <a:lstStyle/>
          <a:p>
            <a:pPr algn="l"/>
            <a:r>
              <a:rPr lang="en-US" dirty="0"/>
              <a:t>Diagnosis</a:t>
            </a:r>
            <a:endParaRPr lang="ar-SA" dirty="0"/>
          </a:p>
        </p:txBody>
      </p:sp>
      <p:sp>
        <p:nvSpPr>
          <p:cNvPr id="3" name="Content Placeholder 2"/>
          <p:cNvSpPr>
            <a:spLocks noGrp="1"/>
          </p:cNvSpPr>
          <p:nvPr>
            <p:ph idx="1"/>
          </p:nvPr>
        </p:nvSpPr>
        <p:spPr>
          <a:xfrm>
            <a:off x="428596" y="2143116"/>
            <a:ext cx="8229600" cy="4389120"/>
          </a:xfrm>
        </p:spPr>
        <p:txBody>
          <a:bodyPr>
            <a:normAutofit/>
          </a:bodyPr>
          <a:lstStyle/>
          <a:p>
            <a:pPr algn="l"/>
            <a:r>
              <a:rPr lang="en-US" sz="2400" dirty="0">
                <a:latin typeface="Century Gothic" pitchFamily="34" charset="0"/>
                <a:ea typeface="ＭＳ Ｐゴシック" pitchFamily="34" charset="-128"/>
                <a:cs typeface="Tahoma" pitchFamily="34" charset="0"/>
              </a:rPr>
              <a:t>X-ray</a:t>
            </a:r>
          </a:p>
          <a:p>
            <a:pPr algn="l"/>
            <a:r>
              <a:rPr lang="en-US" sz="2400" dirty="0">
                <a:latin typeface="Century Gothic" pitchFamily="34" charset="0"/>
                <a:ea typeface="ＭＳ Ｐゴシック" pitchFamily="34" charset="-128"/>
                <a:cs typeface="Tahoma" pitchFamily="34" charset="0"/>
              </a:rPr>
              <a:t>DEXA</a:t>
            </a:r>
          </a:p>
          <a:p>
            <a:pPr algn="l"/>
            <a:r>
              <a:rPr lang="en-US" sz="2400" dirty="0">
                <a:latin typeface="Century Gothic" pitchFamily="34" charset="0"/>
                <a:ea typeface="ＭＳ Ｐゴシック" pitchFamily="34" charset="-128"/>
                <a:cs typeface="Tahoma" pitchFamily="34" charset="0"/>
              </a:rPr>
              <a:t>labs</a:t>
            </a:r>
            <a:endParaRPr lang="ar-SA" sz="2400" dirty="0">
              <a:latin typeface="Century Gothic" pitchFamily="34" charset="0"/>
              <a:ea typeface="ＭＳ Ｐゴシック" pitchFamily="34" charset="-128"/>
              <a:cs typeface="Tahoma" pitchFamily="34" charset="0"/>
            </a:endParaRPr>
          </a:p>
        </p:txBody>
      </p:sp>
    </p:spTree>
    <p:extLst>
      <p:ext uri="{BB962C8B-B14F-4D97-AF65-F5344CB8AC3E}">
        <p14:creationId xmlns:p14="http://schemas.microsoft.com/office/powerpoint/2010/main" val="30791763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357166"/>
            <a:ext cx="7315200" cy="1154097"/>
          </a:xfrm>
        </p:spPr>
        <p:txBody>
          <a:bodyPr/>
          <a:lstStyle/>
          <a:p>
            <a:pPr algn="l"/>
            <a:r>
              <a:rPr lang="en-US" b="1" dirty="0"/>
              <a:t>DIAGNOSIS</a:t>
            </a:r>
            <a:endParaRPr lang="ar-SA" dirty="0"/>
          </a:p>
        </p:txBody>
      </p:sp>
      <p:sp>
        <p:nvSpPr>
          <p:cNvPr id="3" name="Content Placeholder 2"/>
          <p:cNvSpPr>
            <a:spLocks noGrp="1"/>
          </p:cNvSpPr>
          <p:nvPr>
            <p:ph idx="1"/>
          </p:nvPr>
        </p:nvSpPr>
        <p:spPr>
          <a:xfrm>
            <a:off x="228600" y="1447800"/>
            <a:ext cx="8229600" cy="4876799"/>
          </a:xfrm>
        </p:spPr>
        <p:txBody>
          <a:bodyPr>
            <a:noAutofit/>
          </a:bodyPr>
          <a:lstStyle/>
          <a:p>
            <a:pPr marL="0" indent="0" algn="l" rtl="0">
              <a:buNone/>
            </a:pPr>
            <a:r>
              <a:rPr lang="en-US" sz="2400" dirty="0">
                <a:latin typeface="Century Gothic" pitchFamily="34" charset="0"/>
                <a:ea typeface="ＭＳ Ｐゴシック" pitchFamily="34" charset="-128"/>
                <a:cs typeface="Tahoma" pitchFamily="34" charset="0"/>
              </a:rPr>
              <a:t>. A clinical diagnosis of osteoporosis may be made in the presence of a :</a:t>
            </a:r>
          </a:p>
          <a:p>
            <a:pPr algn="l" rtl="0"/>
            <a:r>
              <a:rPr lang="en-US" sz="2400" dirty="0">
                <a:latin typeface="Century Gothic" pitchFamily="34" charset="0"/>
                <a:ea typeface="ＭＳ Ｐゴシック" pitchFamily="34" charset="-128"/>
                <a:cs typeface="Tahoma" pitchFamily="34" charset="0"/>
              </a:rPr>
              <a:t>●Fragility fracture, particularly at : </a:t>
            </a:r>
          </a:p>
          <a:p>
            <a:pPr marL="45720" indent="0" algn="l" rtl="0">
              <a:buNone/>
            </a:pPr>
            <a:r>
              <a:rPr lang="en-US" sz="2400" dirty="0">
                <a:latin typeface="Century Gothic" pitchFamily="34" charset="0"/>
                <a:ea typeface="ＭＳ Ｐゴシック" pitchFamily="34" charset="-128"/>
                <a:cs typeface="Tahoma" pitchFamily="34" charset="0"/>
              </a:rPr>
              <a:t>the spine, hip, wrist, </a:t>
            </a:r>
            <a:r>
              <a:rPr lang="en-US" sz="2400" dirty="0" err="1">
                <a:latin typeface="Century Gothic" pitchFamily="34" charset="0"/>
                <a:ea typeface="ＭＳ Ｐゴシック" pitchFamily="34" charset="-128"/>
                <a:cs typeface="Tahoma" pitchFamily="34" charset="0"/>
              </a:rPr>
              <a:t>humerus</a:t>
            </a:r>
            <a:r>
              <a:rPr lang="en-US" sz="2400" dirty="0">
                <a:latin typeface="Century Gothic" pitchFamily="34" charset="0"/>
                <a:ea typeface="ＭＳ Ｐゴシック" pitchFamily="34" charset="-128"/>
                <a:cs typeface="Tahoma" pitchFamily="34" charset="0"/>
              </a:rPr>
              <a:t>, rib, and pelvis.</a:t>
            </a:r>
          </a:p>
          <a:p>
            <a:pPr algn="l" rtl="0"/>
            <a:r>
              <a:rPr lang="en-US" sz="2400" dirty="0">
                <a:latin typeface="Century Gothic" pitchFamily="34" charset="0"/>
                <a:ea typeface="ＭＳ Ｐゴシック" pitchFamily="34" charset="-128"/>
                <a:cs typeface="Tahoma" pitchFamily="34" charset="0"/>
              </a:rPr>
              <a:t>●T-score ≤-2.5 standard deviations (SD)</a:t>
            </a:r>
          </a:p>
          <a:p>
            <a:pPr marL="45720" indent="0" algn="l" rtl="0">
              <a:buNone/>
            </a:pPr>
            <a:r>
              <a:rPr lang="en-US" sz="2400" dirty="0">
                <a:latin typeface="Century Gothic" pitchFamily="34" charset="0"/>
                <a:ea typeface="ＭＳ Ｐゴシック" pitchFamily="34" charset="-128"/>
                <a:cs typeface="Tahoma" pitchFamily="34" charset="0"/>
              </a:rPr>
              <a:t>measurement by;</a:t>
            </a:r>
          </a:p>
          <a:p>
            <a:pPr marL="45720" indent="0" algn="l" rtl="0">
              <a:buNone/>
            </a:pPr>
            <a:r>
              <a:rPr lang="en-US" sz="2000" dirty="0">
                <a:solidFill>
                  <a:srgbClr val="FF0000"/>
                </a:solidFill>
                <a:latin typeface="Century Gothic" pitchFamily="34" charset="0"/>
                <a:ea typeface="ＭＳ Ｐゴシック" pitchFamily="34" charset="-128"/>
                <a:cs typeface="Tahoma" pitchFamily="34" charset="0"/>
              </a:rPr>
              <a:t> </a:t>
            </a:r>
            <a:r>
              <a:rPr lang="en-US" sz="2400" dirty="0">
                <a:solidFill>
                  <a:srgbClr val="FF0000"/>
                </a:solidFill>
                <a:latin typeface="Century Gothic" pitchFamily="34" charset="0"/>
                <a:ea typeface="ＭＳ Ｐゴシック" pitchFamily="34" charset="-128"/>
                <a:cs typeface="Tahoma" pitchFamily="34" charset="0"/>
              </a:rPr>
              <a:t>dual-energy x-ray absorptiometry (DXA).</a:t>
            </a:r>
          </a:p>
          <a:p>
            <a:pPr algn="l" rtl="0"/>
            <a:endParaRPr lang="en-US" sz="1600" dirty="0"/>
          </a:p>
          <a:p>
            <a:pPr algn="l"/>
            <a:endParaRPr lang="ar-SA" sz="1600"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16" y="3214686"/>
            <a:ext cx="2209784" cy="362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55922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19201"/>
            <a:ext cx="7391400" cy="5090160"/>
          </a:xfrm>
        </p:spPr>
        <p:txBody>
          <a:bodyPr>
            <a:normAutofit fontScale="92500" lnSpcReduction="10000"/>
          </a:bodyPr>
          <a:lstStyle/>
          <a:p>
            <a:r>
              <a:rPr lang="en-US" sz="2600" dirty="0">
                <a:latin typeface="Century Gothic" pitchFamily="34" charset="0"/>
                <a:ea typeface="ＭＳ Ｐゴシック" pitchFamily="34" charset="-128"/>
                <a:cs typeface="Tahoma" pitchFamily="34" charset="0"/>
              </a:rPr>
              <a:t>Fragility fractures are those occurring from a fall from a standing height or less, without major trauma such as a motor vehicle accident. Certain skeletal locations, including the skull, cervical spine, hands, feet, and ankles, are not associated with fragility fractures. Stress fractures are also not considered fragility fractures, as they are due to repetitive injury</a:t>
            </a:r>
          </a:p>
          <a:p>
            <a:r>
              <a:rPr lang="en-US" sz="2600" dirty="0">
                <a:latin typeface="Century Gothic" pitchFamily="34" charset="0"/>
                <a:ea typeface="ＭＳ Ｐゴシック" pitchFamily="34" charset="-128"/>
                <a:cs typeface="Tahoma" pitchFamily="34" charset="0"/>
              </a:rPr>
              <a:t>In the absence of a fragility fracture, BMD assessment by DXA is the standard test to diagnose osteoporosis, according to the classification of the World Health Organization (WHO) </a:t>
            </a:r>
          </a:p>
        </p:txBody>
      </p:sp>
    </p:spTree>
    <p:extLst>
      <p:ext uri="{BB962C8B-B14F-4D97-AF65-F5344CB8AC3E}">
        <p14:creationId xmlns:p14="http://schemas.microsoft.com/office/powerpoint/2010/main" val="7781491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X-ray</a:t>
            </a:r>
            <a:endParaRPr lang="ar-SA"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29739" y="849674"/>
            <a:ext cx="3214261" cy="3214261"/>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44356"/>
            <a:ext cx="3378134" cy="350324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0183" y="837279"/>
            <a:ext cx="2143634" cy="3887122"/>
          </a:xfrm>
          <a:prstGeom prst="rect">
            <a:avLst/>
          </a:prstGeom>
        </p:spPr>
      </p:pic>
      <p:sp>
        <p:nvSpPr>
          <p:cNvPr id="3" name="TextBox 2"/>
          <p:cNvSpPr txBox="1"/>
          <p:nvPr/>
        </p:nvSpPr>
        <p:spPr>
          <a:xfrm>
            <a:off x="4174002" y="5447605"/>
            <a:ext cx="4705519" cy="1477328"/>
          </a:xfrm>
          <a:prstGeom prst="rect">
            <a:avLst/>
          </a:prstGeom>
          <a:noFill/>
        </p:spPr>
        <p:txBody>
          <a:bodyPr wrap="none" rtlCol="0">
            <a:spAutoFit/>
          </a:bodyPr>
          <a:lstStyle/>
          <a:p>
            <a:r>
              <a:rPr lang="en-US" sz="2400" dirty="0">
                <a:solidFill>
                  <a:srgbClr val="FF0000"/>
                </a:solidFill>
              </a:rPr>
              <a:t>Signs of Osteoporosis in an X-ray: </a:t>
            </a:r>
          </a:p>
          <a:p>
            <a:r>
              <a:rPr lang="en-US" sz="2400" dirty="0">
                <a:solidFill>
                  <a:srgbClr val="FF0000"/>
                </a:solidFill>
              </a:rPr>
              <a:t>  Cortical thinning </a:t>
            </a:r>
          </a:p>
          <a:p>
            <a:r>
              <a:rPr lang="en-US" sz="2400" dirty="0">
                <a:solidFill>
                  <a:srgbClr val="FF0000"/>
                </a:solidFill>
              </a:rPr>
              <a:t>  Increased radiolucency </a:t>
            </a:r>
          </a:p>
          <a:p>
            <a:endParaRPr lang="en-US" dirty="0"/>
          </a:p>
        </p:txBody>
      </p:sp>
    </p:spTree>
    <p:extLst>
      <p:ext uri="{BB962C8B-B14F-4D97-AF65-F5344CB8AC3E}">
        <p14:creationId xmlns:p14="http://schemas.microsoft.com/office/powerpoint/2010/main" val="3436650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3001"/>
            <a:ext cx="8153400" cy="5166360"/>
          </a:xfrm>
        </p:spPr>
        <p:txBody>
          <a:bodyPr/>
          <a:lstStyle/>
          <a:p>
            <a:r>
              <a:rPr lang="en-US" sz="3600" u="sng" dirty="0">
                <a:solidFill>
                  <a:schemeClr val="tx2">
                    <a:lumMod val="60000"/>
                    <a:lumOff val="40000"/>
                  </a:schemeClr>
                </a:solidFill>
                <a:latin typeface="Century Gothic" panose="020B0502020202020204" pitchFamily="34" charset="0"/>
                <a:ea typeface="ＭＳ Ｐゴシック" panose="020B0600070205080204" pitchFamily="34" charset="-128"/>
                <a:cs typeface="Tahoma" panose="020B0604030504040204" pitchFamily="34" charset="0"/>
              </a:rPr>
              <a:t>prevalence of post-menopausal osteoporosis in Saudi Arabia is: </a:t>
            </a:r>
          </a:p>
          <a:p>
            <a:r>
              <a:rPr lang="en-US" sz="2800" dirty="0">
                <a:solidFill>
                  <a:schemeClr val="tx2">
                    <a:lumMod val="60000"/>
                    <a:lumOff val="40000"/>
                  </a:schemeClr>
                </a:solidFill>
              </a:rPr>
              <a:t>A-</a:t>
            </a:r>
            <a:r>
              <a:rPr lang="en-US" dirty="0"/>
              <a:t> 10% to 20% </a:t>
            </a:r>
          </a:p>
          <a:p>
            <a:r>
              <a:rPr lang="en-US" sz="2800" dirty="0">
                <a:solidFill>
                  <a:schemeClr val="tx2">
                    <a:lumMod val="60000"/>
                    <a:lumOff val="40000"/>
                  </a:schemeClr>
                </a:solidFill>
              </a:rPr>
              <a:t>B-</a:t>
            </a:r>
            <a:r>
              <a:rPr lang="en-US" dirty="0"/>
              <a:t> 20%to30% </a:t>
            </a:r>
          </a:p>
          <a:p>
            <a:r>
              <a:rPr lang="en-US" sz="2800" dirty="0">
                <a:solidFill>
                  <a:schemeClr val="tx2">
                    <a:lumMod val="60000"/>
                    <a:lumOff val="40000"/>
                  </a:schemeClr>
                </a:solidFill>
              </a:rPr>
              <a:t>C-</a:t>
            </a:r>
            <a:r>
              <a:rPr lang="en-US" dirty="0"/>
              <a:t> 30% to 40% </a:t>
            </a:r>
          </a:p>
          <a:p>
            <a:r>
              <a:rPr lang="en-US" sz="2800" dirty="0">
                <a:solidFill>
                  <a:schemeClr val="tx2">
                    <a:lumMod val="60000"/>
                    <a:lumOff val="40000"/>
                  </a:schemeClr>
                </a:solidFill>
              </a:rPr>
              <a:t>D-</a:t>
            </a:r>
            <a:r>
              <a:rPr lang="en-US" dirty="0"/>
              <a:t> 40%to50% </a:t>
            </a:r>
          </a:p>
          <a:p>
            <a:endParaRPr lang="en-US" dirty="0"/>
          </a:p>
          <a:p>
            <a:pPr marL="45720" indent="0">
              <a:buNone/>
            </a:pPr>
            <a:endParaRPr lang="en-US" dirty="0"/>
          </a:p>
        </p:txBody>
      </p:sp>
    </p:spTree>
    <p:extLst>
      <p:ext uri="{BB962C8B-B14F-4D97-AF65-F5344CB8AC3E}">
        <p14:creationId xmlns:p14="http://schemas.microsoft.com/office/powerpoint/2010/main" val="25613310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7315200" cy="1154097"/>
          </a:xfrm>
        </p:spPr>
        <p:txBody>
          <a:bodyPr/>
          <a:lstStyle/>
          <a:p>
            <a:pPr algn="l"/>
            <a:r>
              <a:rPr lang="en-US" dirty="0"/>
              <a:t>DEXA</a:t>
            </a:r>
            <a:endParaRPr lang="ar-SA" dirty="0"/>
          </a:p>
        </p:txBody>
      </p:sp>
      <p:sp>
        <p:nvSpPr>
          <p:cNvPr id="3" name="Content Placeholder 2"/>
          <p:cNvSpPr>
            <a:spLocks noGrp="1"/>
          </p:cNvSpPr>
          <p:nvPr>
            <p:ph idx="1"/>
          </p:nvPr>
        </p:nvSpPr>
        <p:spPr>
          <a:xfrm>
            <a:off x="914400" y="1981201"/>
            <a:ext cx="7772400" cy="4328160"/>
          </a:xfrm>
        </p:spPr>
        <p:txBody>
          <a:bodyPr/>
          <a:lstStyle/>
          <a:p>
            <a:r>
              <a:rPr lang="en-US" sz="2200" dirty="0">
                <a:solidFill>
                  <a:srgbClr val="00B0F0"/>
                </a:solidFill>
                <a:latin typeface="Century Gothic" pitchFamily="34" charset="0"/>
                <a:ea typeface="ＭＳ Ｐゴシック" pitchFamily="34" charset="-128"/>
                <a:cs typeface="Tahoma" pitchFamily="34" charset="0"/>
              </a:rPr>
              <a:t>Dual-energy x-ray absorptiometry</a:t>
            </a:r>
            <a:r>
              <a:rPr lang="en-US" sz="2200" dirty="0">
                <a:latin typeface="Century Gothic" pitchFamily="34" charset="0"/>
                <a:ea typeface="ＭＳ Ｐゴシック" pitchFamily="34" charset="-128"/>
                <a:cs typeface="Tahoma" pitchFamily="34" charset="0"/>
              </a:rPr>
              <a:t> — DXA is the most widely used method for measuring BMD because it gives very precise measurements at clinically relevant skeletal </a:t>
            </a:r>
            <a:r>
              <a:rPr lang="en-US" sz="2200" dirty="0" smtClean="0">
                <a:latin typeface="Century Gothic" pitchFamily="34" charset="0"/>
                <a:ea typeface="ＭＳ Ｐゴシック" pitchFamily="34" charset="-128"/>
                <a:cs typeface="Tahoma" pitchFamily="34" charset="0"/>
              </a:rPr>
              <a:t>sites. </a:t>
            </a:r>
            <a:r>
              <a:rPr lang="en-US" sz="2200" dirty="0">
                <a:latin typeface="Century Gothic" pitchFamily="34" charset="0"/>
                <a:ea typeface="ＭＳ Ｐゴシック" pitchFamily="34" charset="-128"/>
                <a:cs typeface="Tahoma" pitchFamily="34" charset="0"/>
              </a:rPr>
              <a:t>The major disadvantages of DXA are that the machine is large (not portable) and expensive, and that it uses ionizing </a:t>
            </a:r>
            <a:r>
              <a:rPr lang="en-US" sz="2200" dirty="0" smtClean="0">
                <a:latin typeface="Century Gothic" pitchFamily="34" charset="0"/>
                <a:ea typeface="ＭＳ Ｐゴシック" pitchFamily="34" charset="-128"/>
                <a:cs typeface="Tahoma" pitchFamily="34" charset="0"/>
              </a:rPr>
              <a:t>radiation</a:t>
            </a:r>
            <a:r>
              <a:rPr lang="en-US" sz="2200" dirty="0">
                <a:latin typeface="Century Gothic" pitchFamily="34" charset="0"/>
                <a:ea typeface="ＭＳ Ｐゴシック" pitchFamily="34" charset="-128"/>
                <a:cs typeface="Tahoma" pitchFamily="34" charset="0"/>
              </a:rPr>
              <a:t>.</a:t>
            </a:r>
            <a:endParaRPr lang="en-US" sz="2200" dirty="0">
              <a:latin typeface="Century Gothic" pitchFamily="34" charset="0"/>
              <a:ea typeface="ＭＳ Ｐゴシック" pitchFamily="34" charset="-128"/>
              <a:cs typeface="Tahoma" pitchFamily="34" charset="0"/>
            </a:endParaRPr>
          </a:p>
          <a:p>
            <a:endParaRPr lang="ar-SA" dirty="0"/>
          </a:p>
        </p:txBody>
      </p:sp>
    </p:spTree>
    <p:extLst>
      <p:ext uri="{BB962C8B-B14F-4D97-AF65-F5344CB8AC3E}">
        <p14:creationId xmlns:p14="http://schemas.microsoft.com/office/powerpoint/2010/main" val="8054066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15200" cy="1154097"/>
          </a:xfrm>
        </p:spPr>
        <p:txBody>
          <a:bodyPr/>
          <a:lstStyle/>
          <a:p>
            <a:pPr algn="l"/>
            <a:r>
              <a:rPr lang="en-US" dirty="0"/>
              <a:t>DEXA</a:t>
            </a:r>
            <a:endParaRPr lang="ar-SA" dirty="0"/>
          </a:p>
        </p:txBody>
      </p:sp>
      <p:sp>
        <p:nvSpPr>
          <p:cNvPr id="3" name="Content Placeholder 2"/>
          <p:cNvSpPr>
            <a:spLocks noGrp="1"/>
          </p:cNvSpPr>
          <p:nvPr>
            <p:ph idx="1"/>
          </p:nvPr>
        </p:nvSpPr>
        <p:spPr>
          <a:xfrm>
            <a:off x="533400" y="1828800"/>
            <a:ext cx="8077200" cy="4724399"/>
          </a:xfrm>
        </p:spPr>
        <p:txBody>
          <a:bodyPr>
            <a:noAutofit/>
          </a:bodyPr>
          <a:lstStyle/>
          <a:p>
            <a:pPr algn="l" rtl="0"/>
            <a:r>
              <a:rPr lang="en-US" sz="2400" dirty="0">
                <a:latin typeface="Century Gothic" pitchFamily="34" charset="0"/>
                <a:ea typeface="ＭＳ Ｐゴシック" pitchFamily="34" charset="-128"/>
                <a:cs typeface="Tahoma" pitchFamily="34" charset="0"/>
              </a:rPr>
              <a:t>Bone mineral density</a:t>
            </a:r>
          </a:p>
          <a:p>
            <a:pPr algn="l" rtl="0"/>
            <a:r>
              <a:rPr lang="en-US" sz="2400" dirty="0">
                <a:latin typeface="Century Gothic" pitchFamily="34" charset="0"/>
                <a:ea typeface="ＭＳ Ｐゴシック" pitchFamily="34" charset="-128"/>
                <a:cs typeface="Tahoma" pitchFamily="34" charset="0"/>
              </a:rPr>
              <a:t>T-score : according the SD difference between a patient's BMD and that of a young-adult reference population</a:t>
            </a:r>
          </a:p>
          <a:p>
            <a:pPr algn="l" rtl="0"/>
            <a:r>
              <a:rPr lang="en-US" sz="2400" dirty="0">
                <a:latin typeface="Century Gothic" pitchFamily="34" charset="0"/>
                <a:ea typeface="ＭＳ Ｐゴシック" pitchFamily="34" charset="-128"/>
                <a:cs typeface="Tahoma" pitchFamily="34" charset="0"/>
              </a:rPr>
              <a:t>●A BMD T-score that is 2.5 SD or more below the young-adult mean BMD is defined as osteoporosis, provided that other causes of low BMD have been ruled out (such as </a:t>
            </a:r>
            <a:r>
              <a:rPr lang="en-US" sz="2400" dirty="0" err="1">
                <a:latin typeface="Century Gothic" pitchFamily="34" charset="0"/>
                <a:ea typeface="ＭＳ Ｐゴシック" pitchFamily="34" charset="-128"/>
                <a:cs typeface="Tahoma" pitchFamily="34" charset="0"/>
              </a:rPr>
              <a:t>osteomalacia</a:t>
            </a:r>
            <a:r>
              <a:rPr lang="en-US" sz="2400" dirty="0">
                <a:latin typeface="Century Gothic" pitchFamily="34" charset="0"/>
                <a:ea typeface="ＭＳ Ｐゴシック" pitchFamily="34" charset="-128"/>
                <a:cs typeface="Tahoma" pitchFamily="34" charset="0"/>
              </a:rPr>
              <a:t>).</a:t>
            </a:r>
          </a:p>
        </p:txBody>
      </p:sp>
    </p:spTree>
    <p:extLst>
      <p:ext uri="{BB962C8B-B14F-4D97-AF65-F5344CB8AC3E}">
        <p14:creationId xmlns:p14="http://schemas.microsoft.com/office/powerpoint/2010/main" val="36314591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38201"/>
            <a:ext cx="7696200" cy="5471160"/>
          </a:xfrm>
        </p:spPr>
        <p:txBody>
          <a:bodyPr>
            <a:normAutofit fontScale="92500" lnSpcReduction="10000"/>
          </a:bodyPr>
          <a:lstStyle/>
          <a:p>
            <a:r>
              <a:rPr lang="en-US" dirty="0">
                <a:latin typeface="Century Gothic" pitchFamily="34" charset="0"/>
                <a:ea typeface="ＭＳ Ｐゴシック" pitchFamily="34" charset="-128"/>
                <a:cs typeface="Tahoma" pitchFamily="34" charset="0"/>
              </a:rPr>
              <a:t>●A T-score that is 1 to 2.5 SD below the young-adult mean is termed low bone mass (osteopenia).</a:t>
            </a:r>
          </a:p>
          <a:p>
            <a:r>
              <a:rPr lang="en-US" dirty="0">
                <a:latin typeface="Century Gothic" pitchFamily="34" charset="0"/>
                <a:ea typeface="ＭＳ Ｐゴシック" pitchFamily="34" charset="-128"/>
                <a:cs typeface="Tahoma" pitchFamily="34" charset="0"/>
              </a:rPr>
              <a:t>●Normal bone density is defined as a value within 1 SD of the mean value in the young-adult reference population.</a:t>
            </a:r>
          </a:p>
          <a:p>
            <a:endParaRPr lang="en-US" dirty="0">
              <a:latin typeface="Century Gothic" pitchFamily="34" charset="0"/>
              <a:ea typeface="ＭＳ Ｐゴシック" pitchFamily="34" charset="-128"/>
              <a:cs typeface="Tahoma" pitchFamily="34" charset="0"/>
            </a:endParaRPr>
          </a:p>
          <a:p>
            <a:r>
              <a:rPr lang="en-US" dirty="0">
                <a:latin typeface="Century Gothic" pitchFamily="34" charset="0"/>
                <a:ea typeface="ＭＳ Ｐゴシック" pitchFamily="34" charset="-128"/>
                <a:cs typeface="Tahoma" pitchFamily="34" charset="0"/>
              </a:rPr>
              <a:t>Z-score — The Z-score is a comparison of the patient's BMD to an age-matched population. A Z-score of -2.0 or lower is considered below the expected range for age [</a:t>
            </a:r>
            <a:r>
              <a:rPr lang="en-US" dirty="0">
                <a:latin typeface="Century Gothic" pitchFamily="34" charset="0"/>
                <a:ea typeface="ＭＳ Ｐゴシック" pitchFamily="34" charset="-128"/>
                <a:cs typeface="Tahoma" pitchFamily="34" charset="0"/>
                <a:hlinkClick r:id="rId2"/>
              </a:rPr>
              <a:t>6</a:t>
            </a:r>
            <a:r>
              <a:rPr lang="en-US" dirty="0">
                <a:latin typeface="Century Gothic" pitchFamily="34" charset="0"/>
                <a:ea typeface="ＭＳ Ｐゴシック" pitchFamily="34" charset="-128"/>
                <a:cs typeface="Tahoma" pitchFamily="34" charset="0"/>
              </a:rPr>
              <a:t>]. Thus, the presence of Z-score values more than 2 SD below the mean should </a:t>
            </a:r>
            <a:r>
              <a:rPr lang="en-US" dirty="0" smtClean="0">
                <a:latin typeface="Century Gothic" pitchFamily="34" charset="0"/>
                <a:ea typeface="ＭＳ Ｐゴシック" pitchFamily="34" charset="-128"/>
                <a:cs typeface="Tahoma" pitchFamily="34" charset="0"/>
              </a:rPr>
              <a:t>clarify the presence of coexisting </a:t>
            </a:r>
            <a:r>
              <a:rPr lang="en-US" dirty="0">
                <a:latin typeface="Century Gothic" pitchFamily="34" charset="0"/>
                <a:ea typeface="ＭＳ Ｐゴシック" pitchFamily="34" charset="-128"/>
                <a:cs typeface="Tahoma" pitchFamily="34" charset="0"/>
              </a:rPr>
              <a:t>problems (</a:t>
            </a:r>
            <a:r>
              <a:rPr lang="en-US" dirty="0" err="1">
                <a:latin typeface="Century Gothic" pitchFamily="34" charset="0"/>
                <a:ea typeface="ＭＳ Ｐゴシック" pitchFamily="34" charset="-128"/>
                <a:cs typeface="Tahoma" pitchFamily="34" charset="0"/>
              </a:rPr>
              <a:t>eg</a:t>
            </a:r>
            <a:r>
              <a:rPr lang="en-US" dirty="0">
                <a:latin typeface="Century Gothic" pitchFamily="34" charset="0"/>
                <a:ea typeface="ＭＳ Ｐゴシック" pitchFamily="34" charset="-128"/>
                <a:cs typeface="Tahoma" pitchFamily="34" charset="0"/>
              </a:rPr>
              <a:t>, glucocorticoid therapy or alcoholism) that can contribute to osteoporosis. </a:t>
            </a:r>
            <a:endParaRPr lang="ar-SA" dirty="0">
              <a:latin typeface="Century Gothic" pitchFamily="34" charset="0"/>
              <a:ea typeface="ＭＳ Ｐゴシック" pitchFamily="34" charset="-128"/>
              <a:cs typeface="Tahoma" pitchFamily="34" charset="0"/>
            </a:endParaRPr>
          </a:p>
          <a:p>
            <a:endParaRPr lang="en-US" dirty="0"/>
          </a:p>
        </p:txBody>
      </p:sp>
    </p:spTree>
    <p:extLst>
      <p:ext uri="{BB962C8B-B14F-4D97-AF65-F5344CB8AC3E}">
        <p14:creationId xmlns:p14="http://schemas.microsoft.com/office/powerpoint/2010/main" val="21991437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DEXA</a:t>
            </a:r>
            <a:endParaRPr lang="ar-S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714" y="1856428"/>
            <a:ext cx="3892824" cy="3177631"/>
          </a:xfrm>
        </p:spPr>
      </p:pic>
      <p:sp>
        <p:nvSpPr>
          <p:cNvPr id="5" name="TextBox 4"/>
          <p:cNvSpPr txBox="1"/>
          <p:nvPr/>
        </p:nvSpPr>
        <p:spPr>
          <a:xfrm>
            <a:off x="1744849" y="6488668"/>
            <a:ext cx="6558270" cy="369332"/>
          </a:xfrm>
          <a:prstGeom prst="rect">
            <a:avLst/>
          </a:prstGeom>
          <a:noFill/>
        </p:spPr>
        <p:txBody>
          <a:bodyPr wrap="none" rtlCol="1">
            <a:spAutoFit/>
          </a:bodyPr>
          <a:lstStyle/>
          <a:p>
            <a:r>
              <a:rPr lang="en-US" dirty="0"/>
              <a:t>https://www.cfaortho.com/patient-services/imaging/dexa-scans</a:t>
            </a:r>
            <a:endParaRPr lang="ar-SA"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1354" y="1260436"/>
            <a:ext cx="4992932" cy="4674234"/>
          </a:xfrm>
          <a:prstGeom prst="rect">
            <a:avLst/>
          </a:prstGeom>
        </p:spPr>
      </p:pic>
      <p:sp>
        <p:nvSpPr>
          <p:cNvPr id="7" name="TextBox 6"/>
          <p:cNvSpPr txBox="1"/>
          <p:nvPr/>
        </p:nvSpPr>
        <p:spPr>
          <a:xfrm>
            <a:off x="2875320" y="6119336"/>
            <a:ext cx="3852337" cy="369332"/>
          </a:xfrm>
          <a:prstGeom prst="rect">
            <a:avLst/>
          </a:prstGeom>
          <a:noFill/>
        </p:spPr>
        <p:txBody>
          <a:bodyPr wrap="none" rtlCol="1">
            <a:spAutoFit/>
          </a:bodyPr>
          <a:lstStyle/>
          <a:p>
            <a:r>
              <a:rPr lang="en-US" dirty="0"/>
              <a:t>http://lexingtondiagnostic.com/dexa/</a:t>
            </a:r>
            <a:endParaRPr lang="ar-SA" dirty="0"/>
          </a:p>
        </p:txBody>
      </p:sp>
    </p:spTree>
    <p:extLst>
      <p:ext uri="{BB962C8B-B14F-4D97-AF65-F5344CB8AC3E}">
        <p14:creationId xmlns:p14="http://schemas.microsoft.com/office/powerpoint/2010/main" val="13843675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315200" cy="1154097"/>
          </a:xfrm>
        </p:spPr>
        <p:txBody>
          <a:bodyPr/>
          <a:lstStyle/>
          <a:p>
            <a:pPr algn="l"/>
            <a:r>
              <a:rPr lang="en-US" dirty="0"/>
              <a:t>labs</a:t>
            </a:r>
            <a:endParaRPr lang="ar-SA" dirty="0"/>
          </a:p>
        </p:txBody>
      </p:sp>
      <p:sp>
        <p:nvSpPr>
          <p:cNvPr id="3" name="Content Placeholder 2"/>
          <p:cNvSpPr>
            <a:spLocks noGrp="1"/>
          </p:cNvSpPr>
          <p:nvPr>
            <p:ph idx="1"/>
          </p:nvPr>
        </p:nvSpPr>
        <p:spPr>
          <a:xfrm>
            <a:off x="762000" y="2057400"/>
            <a:ext cx="7696200" cy="4480560"/>
          </a:xfrm>
        </p:spPr>
        <p:txBody>
          <a:bodyPr/>
          <a:lstStyle/>
          <a:p>
            <a:pPr algn="l"/>
            <a:r>
              <a:rPr lang="en-US" dirty="0">
                <a:solidFill>
                  <a:srgbClr val="FF0000"/>
                </a:solidFill>
                <a:latin typeface="Century Gothic" pitchFamily="34" charset="0"/>
                <a:ea typeface="ＭＳ Ｐゴシック" pitchFamily="34" charset="-128"/>
                <a:cs typeface="Tahoma" pitchFamily="34" charset="0"/>
              </a:rPr>
              <a:t>●Laboratory evaluation </a:t>
            </a:r>
            <a:r>
              <a:rPr lang="en-US" dirty="0">
                <a:latin typeface="Century Gothic" pitchFamily="34" charset="0"/>
                <a:ea typeface="ＭＳ Ｐゴシック" pitchFamily="34" charset="-128"/>
                <a:cs typeface="Tahoma" pitchFamily="34" charset="0"/>
              </a:rPr>
              <a:t>– postmenopausal women with low BMD (T-score below -2.5) and/or fragility fracture have the following basic tests </a:t>
            </a:r>
          </a:p>
          <a:p>
            <a:pPr algn="l"/>
            <a:r>
              <a:rPr lang="en-US" dirty="0">
                <a:latin typeface="Century Gothic" pitchFamily="34" charset="0"/>
                <a:ea typeface="ＭＳ Ｐゴシック" pitchFamily="34" charset="-128"/>
                <a:cs typeface="Tahoma" pitchFamily="34" charset="0"/>
              </a:rPr>
              <a:t>•Biochemistry profile (especially calcium, phosphorous, albumin, total protein, creatinine, liver enzymes including alkaline phosphatase, electrolytes).</a:t>
            </a:r>
          </a:p>
          <a:p>
            <a:pPr algn="l"/>
            <a:r>
              <a:rPr lang="en-US" dirty="0">
                <a:latin typeface="Century Gothic" pitchFamily="34" charset="0"/>
                <a:ea typeface="ＭＳ Ｐゴシック" pitchFamily="34" charset="-128"/>
                <a:cs typeface="Tahoma" pitchFamily="34" charset="0"/>
              </a:rPr>
              <a:t>•25-hydroxyvitamin D (25[OH]D).</a:t>
            </a:r>
          </a:p>
          <a:p>
            <a:pPr algn="l"/>
            <a:r>
              <a:rPr lang="en-US" dirty="0">
                <a:latin typeface="Century Gothic" pitchFamily="34" charset="0"/>
                <a:ea typeface="ＭＳ Ｐゴシック" pitchFamily="34" charset="-128"/>
                <a:cs typeface="Tahoma" pitchFamily="34" charset="0"/>
              </a:rPr>
              <a:t>•Complete blood count (CBC).</a:t>
            </a:r>
          </a:p>
          <a:p>
            <a:pPr algn="l"/>
            <a:endParaRPr lang="ar-SA" dirty="0"/>
          </a:p>
        </p:txBody>
      </p:sp>
    </p:spTree>
    <p:extLst>
      <p:ext uri="{BB962C8B-B14F-4D97-AF65-F5344CB8AC3E}">
        <p14:creationId xmlns:p14="http://schemas.microsoft.com/office/powerpoint/2010/main" val="28358456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181803" y="2714620"/>
            <a:ext cx="9116150" cy="923330"/>
          </a:xfrm>
          <a:prstGeom prst="rect">
            <a:avLst/>
          </a:prstGeom>
          <a:noFill/>
        </p:spPr>
        <p:txBody>
          <a:bodyPr wrap="none" lIns="91440" tIns="45720" rIns="91440" bIns="45720">
            <a:spAutoFit/>
          </a:bodyPr>
          <a:lstStyle/>
          <a:p>
            <a:pPr algn="ctr"/>
            <a:r>
              <a:rPr lang="en-U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a:t>
            </a:r>
            <a:r>
              <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steoporosis Management </a:t>
            </a:r>
          </a:p>
        </p:txBody>
      </p:sp>
    </p:spTree>
    <p:extLst>
      <p:ext uri="{BB962C8B-B14F-4D97-AF65-F5344CB8AC3E}">
        <p14:creationId xmlns:p14="http://schemas.microsoft.com/office/powerpoint/2010/main" val="29591847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357166"/>
            <a:ext cx="7315200" cy="1154097"/>
          </a:xfrm>
        </p:spPr>
        <p:txBody>
          <a:bodyPr/>
          <a:lstStyle/>
          <a:p>
            <a:pPr algn="ctr"/>
            <a:r>
              <a:rPr lang="en-US" dirty="0"/>
              <a:t>Management Goals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97656961"/>
              </p:ext>
            </p:extLst>
          </p:nvPr>
        </p:nvGraphicFramePr>
        <p:xfrm>
          <a:off x="214282" y="1714488"/>
          <a:ext cx="80772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50323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78044"/>
            <a:ext cx="7620000" cy="5791199"/>
          </a:xfrm>
        </p:spPr>
        <p:txBody>
          <a:bodyPr/>
          <a:lstStyle/>
          <a:p>
            <a:r>
              <a:rPr lang="en-US" dirty="0">
                <a:solidFill>
                  <a:srgbClr val="FF0000"/>
                </a:solidFill>
                <a:latin typeface="Century Gothic" pitchFamily="34" charset="0"/>
                <a:ea typeface="ＭＳ Ｐゴシック" pitchFamily="34" charset="-128"/>
                <a:cs typeface="Tahoma" pitchFamily="34" charset="0"/>
              </a:rPr>
              <a:t>Nutrition</a:t>
            </a:r>
            <a:r>
              <a:rPr lang="en-US" dirty="0">
                <a:latin typeface="Century Gothic" pitchFamily="34" charset="0"/>
                <a:ea typeface="ＭＳ Ｐゴシック" pitchFamily="34" charset="-128"/>
                <a:cs typeface="Tahoma" pitchFamily="34" charset="0"/>
              </a:rPr>
              <a:t> — Good nutrition from infancy through adolescence, with particular attention to adequate daily intake of calcium and vitamin D is a key component in the attainment of maximum peak </a:t>
            </a:r>
            <a:r>
              <a:rPr lang="en-US" dirty="0" smtClean="0">
                <a:latin typeface="Century Gothic" pitchFamily="34" charset="0"/>
                <a:ea typeface="ＭＳ Ｐゴシック" pitchFamily="34" charset="-128"/>
                <a:cs typeface="Tahoma" pitchFamily="34" charset="0"/>
              </a:rPr>
              <a:t>bone mass.</a:t>
            </a:r>
            <a:endParaRPr lang="en-US" dirty="0"/>
          </a:p>
        </p:txBody>
      </p:sp>
    </p:spTree>
    <p:extLst>
      <p:ext uri="{BB962C8B-B14F-4D97-AF65-F5344CB8AC3E}">
        <p14:creationId xmlns:p14="http://schemas.microsoft.com/office/powerpoint/2010/main" val="10499364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8662" y="714356"/>
            <a:ext cx="7315200" cy="5775960"/>
          </a:xfrm>
        </p:spPr>
        <p:txBody>
          <a:bodyPr>
            <a:normAutofit fontScale="92500"/>
          </a:bodyPr>
          <a:lstStyle/>
          <a:p>
            <a:r>
              <a:rPr lang="en-US" b="1" dirty="0">
                <a:solidFill>
                  <a:srgbClr val="FF0000"/>
                </a:solidFill>
                <a:latin typeface="Century Gothic" pitchFamily="34" charset="0"/>
                <a:ea typeface="ＭＳ Ｐゴシック" pitchFamily="34" charset="-128"/>
                <a:cs typeface="Tahoma" pitchFamily="34" charset="0"/>
              </a:rPr>
              <a:t>Physical activity </a:t>
            </a:r>
            <a:r>
              <a:rPr lang="en-US" dirty="0">
                <a:latin typeface="Century Gothic" pitchFamily="34" charset="0"/>
                <a:ea typeface="ＭＳ Ｐゴシック" pitchFamily="34" charset="-128"/>
                <a:cs typeface="Tahoma" pitchFamily="34" charset="0"/>
              </a:rPr>
              <a:t>— Observational, retrospective, and prospective randomized trials have demonstrated beneficial effects of exercise on bone accumulation during growth, with particular benefit from high impact </a:t>
            </a:r>
            <a:r>
              <a:rPr lang="en-US" dirty="0" smtClean="0">
                <a:latin typeface="Century Gothic" pitchFamily="34" charset="0"/>
                <a:ea typeface="ＭＳ Ｐゴシック" pitchFamily="34" charset="-128"/>
                <a:cs typeface="Tahoma" pitchFamily="34" charset="0"/>
              </a:rPr>
              <a:t>exercise</a:t>
            </a:r>
            <a:endParaRPr lang="en-US" dirty="0">
              <a:latin typeface="Century Gothic" pitchFamily="34" charset="0"/>
              <a:ea typeface="ＭＳ Ｐゴシック" pitchFamily="34" charset="-128"/>
              <a:cs typeface="Tahoma" pitchFamily="34" charset="0"/>
            </a:endParaRPr>
          </a:p>
          <a:p>
            <a:r>
              <a:rPr lang="en-US" dirty="0">
                <a:latin typeface="Century Gothic" pitchFamily="34" charset="0"/>
                <a:ea typeface="ＭＳ Ｐゴシック" pitchFamily="34" charset="-128"/>
                <a:cs typeface="Tahoma" pitchFamily="34" charset="0"/>
              </a:rPr>
              <a:t> Weight-bearing exercise is associated with small but significant improvement in BMD in premenopausal and postmenopausal women  and in men. It may also improve muscle tone and reduce the risk of falls. The Surgeon General recommends a "minimum of 30 minutes of physical </a:t>
            </a:r>
            <a:r>
              <a:rPr lang="en-US" dirty="0" smtClean="0">
                <a:latin typeface="Century Gothic" pitchFamily="34" charset="0"/>
                <a:ea typeface="ＭＳ Ｐゴシック" pitchFamily="34" charset="-128"/>
                <a:cs typeface="Tahoma" pitchFamily="34" charset="0"/>
              </a:rPr>
              <a:t>activity.</a:t>
            </a:r>
            <a:r>
              <a:rPr lang="en-US" dirty="0"/>
              <a:t/>
            </a:r>
            <a:br>
              <a:rPr lang="en-US" dirty="0"/>
            </a:br>
            <a:endParaRPr lang="en-US" dirty="0"/>
          </a:p>
          <a:p>
            <a:endParaRPr lang="en-US" dirty="0"/>
          </a:p>
        </p:txBody>
      </p:sp>
    </p:spTree>
    <p:extLst>
      <p:ext uri="{BB962C8B-B14F-4D97-AF65-F5344CB8AC3E}">
        <p14:creationId xmlns:p14="http://schemas.microsoft.com/office/powerpoint/2010/main" val="39712929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24000"/>
            <a:ext cx="7315200" cy="3539527"/>
          </a:xfrm>
        </p:spPr>
        <p:txBody>
          <a:bodyPr/>
          <a:lstStyle/>
          <a:p>
            <a:r>
              <a:rPr lang="en-US" b="1" dirty="0">
                <a:solidFill>
                  <a:srgbClr val="FF0000"/>
                </a:solidFill>
                <a:latin typeface="Century Gothic" pitchFamily="34" charset="0"/>
                <a:ea typeface="ＭＳ Ｐゴシック" pitchFamily="34" charset="-128"/>
                <a:cs typeface="Tahoma" pitchFamily="34" charset="0"/>
              </a:rPr>
              <a:t>Other lifestyle factors</a:t>
            </a:r>
            <a:r>
              <a:rPr lang="en-US" dirty="0">
                <a:latin typeface="Century Gothic" pitchFamily="34" charset="0"/>
                <a:ea typeface="ＭＳ Ｐゴシック" pitchFamily="34" charset="-128"/>
                <a:cs typeface="Tahoma" pitchFamily="34" charset="0"/>
              </a:rPr>
              <a:t> — Cigarette smoking has also been associated with decreased BMD and reduced cortical thickness in young men 18 to 20 years of age</a:t>
            </a:r>
          </a:p>
          <a:p>
            <a:endParaRPr lang="en-US" dirty="0"/>
          </a:p>
        </p:txBody>
      </p:sp>
    </p:spTree>
    <p:extLst>
      <p:ext uri="{BB962C8B-B14F-4D97-AF65-F5344CB8AC3E}">
        <p14:creationId xmlns:p14="http://schemas.microsoft.com/office/powerpoint/2010/main" val="951725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229600" cy="5592763"/>
          </a:xfrm>
        </p:spPr>
        <p:txBody>
          <a:bodyPr/>
          <a:lstStyle/>
          <a:p>
            <a:r>
              <a:rPr lang="en-US" sz="3600" u="sng" dirty="0">
                <a:solidFill>
                  <a:schemeClr val="tx2">
                    <a:lumMod val="60000"/>
                    <a:lumOff val="40000"/>
                  </a:schemeClr>
                </a:solidFill>
                <a:latin typeface="Century Gothic" panose="020B0502020202020204" pitchFamily="34" charset="0"/>
                <a:ea typeface="ＭＳ Ｐゴシック" panose="020B0600070205080204" pitchFamily="34" charset="-128"/>
                <a:cs typeface="Tahoma" panose="020B0604030504040204" pitchFamily="34" charset="0"/>
              </a:rPr>
              <a:t>Which of the following are considered signs of Osteoporosis in X- ray: </a:t>
            </a:r>
          </a:p>
          <a:p>
            <a:r>
              <a:rPr lang="en-US" sz="2800" dirty="0">
                <a:solidFill>
                  <a:schemeClr val="tx2">
                    <a:lumMod val="60000"/>
                    <a:lumOff val="40000"/>
                  </a:schemeClr>
                </a:solidFill>
              </a:rPr>
              <a:t>A-</a:t>
            </a:r>
            <a:r>
              <a:rPr lang="en-US" sz="2800" dirty="0"/>
              <a:t> Increased Radiolucency.</a:t>
            </a:r>
          </a:p>
          <a:p>
            <a:r>
              <a:rPr lang="en-US" sz="2800" dirty="0">
                <a:solidFill>
                  <a:schemeClr val="tx2">
                    <a:lumMod val="60000"/>
                    <a:lumOff val="40000"/>
                  </a:schemeClr>
                </a:solidFill>
              </a:rPr>
              <a:t>B-</a:t>
            </a:r>
            <a:r>
              <a:rPr lang="en-US" sz="2800" dirty="0"/>
              <a:t> Cortical Thinning.</a:t>
            </a:r>
          </a:p>
          <a:p>
            <a:r>
              <a:rPr lang="en-US" sz="2800" dirty="0">
                <a:solidFill>
                  <a:schemeClr val="tx2">
                    <a:lumMod val="60000"/>
                    <a:lumOff val="40000"/>
                  </a:schemeClr>
                </a:solidFill>
              </a:rPr>
              <a:t>C-</a:t>
            </a:r>
            <a:r>
              <a:rPr lang="en-US" sz="2800" dirty="0"/>
              <a:t> Cortical thickening.</a:t>
            </a:r>
          </a:p>
          <a:p>
            <a:r>
              <a:rPr lang="en-US" sz="2800" dirty="0">
                <a:solidFill>
                  <a:schemeClr val="tx2">
                    <a:lumMod val="60000"/>
                    <a:lumOff val="40000"/>
                  </a:schemeClr>
                </a:solidFill>
              </a:rPr>
              <a:t>D- </a:t>
            </a:r>
            <a:r>
              <a:rPr lang="en-US" sz="2800" dirty="0"/>
              <a:t> A and B.</a:t>
            </a:r>
            <a:endParaRPr lang="en-US" dirty="0"/>
          </a:p>
        </p:txBody>
      </p:sp>
    </p:spTree>
    <p:extLst>
      <p:ext uri="{BB962C8B-B14F-4D97-AF65-F5344CB8AC3E}">
        <p14:creationId xmlns:p14="http://schemas.microsoft.com/office/powerpoint/2010/main" val="1902472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315200" cy="1154097"/>
          </a:xfrm>
        </p:spPr>
        <p:txBody>
          <a:bodyPr/>
          <a:lstStyle/>
          <a:p>
            <a:r>
              <a:rPr lang="en-US" b="1" dirty="0"/>
              <a:t>Pharmacological therapy</a:t>
            </a:r>
            <a:r>
              <a:rPr lang="en-US" dirty="0"/>
              <a:t> </a:t>
            </a:r>
          </a:p>
        </p:txBody>
      </p:sp>
      <p:sp>
        <p:nvSpPr>
          <p:cNvPr id="3" name="Content Placeholder 2"/>
          <p:cNvSpPr>
            <a:spLocks noGrp="1"/>
          </p:cNvSpPr>
          <p:nvPr>
            <p:ph idx="1"/>
          </p:nvPr>
        </p:nvSpPr>
        <p:spPr>
          <a:xfrm>
            <a:off x="609600" y="2133601"/>
            <a:ext cx="7620000" cy="4175760"/>
          </a:xfrm>
        </p:spPr>
        <p:txBody>
          <a:bodyPr>
            <a:normAutofit/>
          </a:bodyPr>
          <a:lstStyle/>
          <a:p>
            <a:r>
              <a:rPr lang="en-US" sz="2400" dirty="0">
                <a:latin typeface="Century Gothic" pitchFamily="34" charset="0"/>
                <a:ea typeface="ＭＳ Ｐゴシック" pitchFamily="34" charset="-128"/>
                <a:cs typeface="Tahoma" pitchFamily="34" charset="0"/>
              </a:rPr>
              <a:t>There is no role for pharmacological therapy as a means to </a:t>
            </a:r>
            <a:r>
              <a:rPr lang="en-US" sz="2400" dirty="0">
                <a:solidFill>
                  <a:srgbClr val="FF0000"/>
                </a:solidFill>
                <a:latin typeface="Century Gothic" pitchFamily="34" charset="0"/>
                <a:ea typeface="ＭＳ Ｐゴシック" pitchFamily="34" charset="-128"/>
                <a:cs typeface="Tahoma" pitchFamily="34" charset="0"/>
              </a:rPr>
              <a:t>maximize peak bone mass, </a:t>
            </a:r>
            <a:r>
              <a:rPr lang="en-US" sz="2400" dirty="0">
                <a:latin typeface="Century Gothic" pitchFamily="34" charset="0"/>
                <a:ea typeface="ＭＳ Ｐゴシック" pitchFamily="34" charset="-128"/>
                <a:cs typeface="Tahoma" pitchFamily="34" charset="0"/>
              </a:rPr>
              <a:t>except in very special circumstances. As an example, pharmacological doses of vitamin D for some children on anticonvulsant therapy or with celiac disease may be necessary to optimize skeletal health</a:t>
            </a:r>
          </a:p>
          <a:p>
            <a:endParaRPr lang="en-US" sz="2400" dirty="0"/>
          </a:p>
        </p:txBody>
      </p:sp>
    </p:spTree>
    <p:extLst>
      <p:ext uri="{BB962C8B-B14F-4D97-AF65-F5344CB8AC3E}">
        <p14:creationId xmlns:p14="http://schemas.microsoft.com/office/powerpoint/2010/main" val="21013404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315200" cy="3539527"/>
          </a:xfrm>
        </p:spPr>
        <p:txBody>
          <a:bodyPr>
            <a:normAutofit/>
          </a:bodyPr>
          <a:lstStyle/>
          <a:p>
            <a:r>
              <a:rPr lang="en-US" sz="2400" dirty="0">
                <a:latin typeface="Century Gothic" pitchFamily="34" charset="0"/>
                <a:ea typeface="ＭＳ Ｐゴシック" pitchFamily="34" charset="-128"/>
                <a:cs typeface="Tahoma" pitchFamily="34" charset="0"/>
              </a:rPr>
              <a:t>Calcium and vitamin D —  800 international units of vitamin D daily and 1200 mg elemental calcium (ideally from diet, plus supplements if needed) daily for most postmenopausal women .Although the optimal intake (diet plus supplement) has not been clearly established in premenopausal women or in men, 1000 mg of calcium is generally suggested </a:t>
            </a:r>
          </a:p>
        </p:txBody>
      </p:sp>
    </p:spTree>
    <p:extLst>
      <p:ext uri="{BB962C8B-B14F-4D97-AF65-F5344CB8AC3E}">
        <p14:creationId xmlns:p14="http://schemas.microsoft.com/office/powerpoint/2010/main" val="19299941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268760"/>
            <a:ext cx="7315200" cy="5256584"/>
          </a:xfrm>
        </p:spPr>
        <p:txBody>
          <a:bodyPr>
            <a:normAutofit fontScale="92500" lnSpcReduction="10000"/>
          </a:bodyPr>
          <a:lstStyle/>
          <a:p>
            <a:pPr marL="0" indent="0">
              <a:buNone/>
            </a:pPr>
            <a:r>
              <a:rPr lang="en-US" sz="2400" u="sng" dirty="0">
                <a:solidFill>
                  <a:schemeClr val="accent2">
                    <a:lumMod val="60000"/>
                    <a:lumOff val="40000"/>
                  </a:schemeClr>
                </a:solidFill>
                <a:latin typeface="Century Gothic" pitchFamily="34" charset="0"/>
                <a:ea typeface="ＭＳ Ｐゴシック" pitchFamily="34" charset="-128"/>
                <a:cs typeface="Tahoma" pitchFamily="34" charset="0"/>
              </a:rPr>
              <a:t>Candidates for therapy:</a:t>
            </a:r>
          </a:p>
          <a:p>
            <a:pPr marL="0" indent="0">
              <a:buNone/>
            </a:pPr>
            <a:endParaRPr lang="en-US" sz="2400" u="sng" dirty="0">
              <a:solidFill>
                <a:schemeClr val="accent2">
                  <a:lumMod val="60000"/>
                  <a:lumOff val="40000"/>
                </a:schemeClr>
              </a:solidFill>
              <a:latin typeface="Century Gothic" pitchFamily="34" charset="0"/>
              <a:ea typeface="ＭＳ Ｐゴシック" pitchFamily="34" charset="-128"/>
              <a:cs typeface="Tahoma" pitchFamily="34" charset="0"/>
            </a:endParaRPr>
          </a:p>
          <a:p>
            <a:r>
              <a:rPr lang="en-US" sz="2400" dirty="0">
                <a:latin typeface="Century Gothic" pitchFamily="34" charset="0"/>
                <a:ea typeface="ＭＳ Ｐゴシック" pitchFamily="34" charset="-128"/>
                <a:cs typeface="Tahoma" pitchFamily="34" charset="0"/>
              </a:rPr>
              <a:t> — In addition to lifestyle measures, patients at high risk for fracture should receive pharmacologic therapy. Our recommendations for initiation of therapy are largely in agreement with the National Osteoporosis Foundation (NOF) recommendations.</a:t>
            </a:r>
          </a:p>
          <a:p>
            <a:r>
              <a:rPr lang="en-US" sz="2400" dirty="0">
                <a:latin typeface="Century Gothic" pitchFamily="34" charset="0"/>
                <a:ea typeface="ＭＳ Ｐゴシック" pitchFamily="34" charset="-128"/>
                <a:cs typeface="Tahoma" pitchFamily="34" charset="0"/>
              </a:rPr>
              <a:t>●We recommend pharmacologic therapy for postmenopausal women with a history of fragility fracture or with osteoporosis based upon bone mineral density (BMD) measurement (T-score ≤-2.5). </a:t>
            </a:r>
          </a:p>
          <a:p>
            <a:r>
              <a:rPr lang="en-US" sz="2400" dirty="0">
                <a:latin typeface="Century Gothic" pitchFamily="34" charset="0"/>
                <a:ea typeface="ＭＳ Ｐゴシック" pitchFamily="34" charset="-128"/>
                <a:cs typeface="Tahoma" pitchFamily="34" charset="0"/>
              </a:rPr>
              <a:t>●We also suggest pharmacologic therapy for the treatment of high-risk postmenopausal women with T-scores between -1.0 and -2.5.</a:t>
            </a:r>
          </a:p>
          <a:p>
            <a:endParaRPr lang="en-US" dirty="0"/>
          </a:p>
        </p:txBody>
      </p:sp>
    </p:spTree>
    <p:extLst>
      <p:ext uri="{BB962C8B-B14F-4D97-AF65-F5344CB8AC3E}">
        <p14:creationId xmlns:p14="http://schemas.microsoft.com/office/powerpoint/2010/main" val="19449230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47801"/>
            <a:ext cx="7315200" cy="4861560"/>
          </a:xfrm>
        </p:spPr>
        <p:txBody>
          <a:bodyPr>
            <a:normAutofit/>
          </a:bodyPr>
          <a:lstStyle/>
          <a:p>
            <a:r>
              <a:rPr lang="en-US" sz="2200" dirty="0">
                <a:solidFill>
                  <a:schemeClr val="accent2">
                    <a:lumMod val="60000"/>
                    <a:lumOff val="40000"/>
                  </a:schemeClr>
                </a:solidFill>
                <a:latin typeface="Century Gothic" pitchFamily="34" charset="0"/>
                <a:ea typeface="ＭＳ Ｐゴシック" pitchFamily="34" charset="-128"/>
                <a:cs typeface="Tahoma" pitchFamily="34" charset="0"/>
              </a:rPr>
              <a:t>Choice of drug</a:t>
            </a:r>
            <a:r>
              <a:rPr lang="en-US" sz="2200" dirty="0">
                <a:latin typeface="Century Gothic" pitchFamily="34" charset="0"/>
                <a:ea typeface="ＭＳ Ｐゴシック" pitchFamily="34" charset="-128"/>
                <a:cs typeface="Tahoma" pitchFamily="34" charset="0"/>
              </a:rPr>
              <a:t> — In the absence of high quality head-to-head drug comparison trials to determine the relative efficacy of the individual drugs, choice of therapy should be based upon efficacy, safety, cost, convenience, and other patient-related factors.</a:t>
            </a:r>
            <a:br>
              <a:rPr lang="en-US" sz="2200" dirty="0">
                <a:latin typeface="Century Gothic" pitchFamily="34" charset="0"/>
                <a:ea typeface="ＭＳ Ｐゴシック" pitchFamily="34" charset="-128"/>
                <a:cs typeface="Tahoma" pitchFamily="34" charset="0"/>
              </a:rPr>
            </a:br>
            <a:endParaRPr lang="en-US" sz="2200" dirty="0">
              <a:latin typeface="Century Gothic" pitchFamily="34" charset="0"/>
              <a:ea typeface="ＭＳ Ｐゴシック" pitchFamily="34" charset="-128"/>
              <a:cs typeface="Tahoma" pitchFamily="34" charset="0"/>
            </a:endParaRPr>
          </a:p>
          <a:p>
            <a:r>
              <a:rPr lang="en-US" sz="2200" dirty="0">
                <a:latin typeface="Century Gothic" pitchFamily="34" charset="0"/>
                <a:ea typeface="ＭＳ Ｐゴシック" pitchFamily="34" charset="-128"/>
                <a:cs typeface="Tahoma" pitchFamily="34" charset="0"/>
              </a:rPr>
              <a:t>Oral bisphosphonates are the first-line therapy. Oral bisphosphonates is preferred as initial therapy because of their efficacy, favorable cost, and the availability of long-term safety data. We favor </a:t>
            </a:r>
            <a:r>
              <a:rPr lang="en-US" sz="2200" u="sng" dirty="0" smtClean="0">
                <a:solidFill>
                  <a:srgbClr val="FF0000"/>
                </a:solidFill>
                <a:latin typeface="Century Gothic" pitchFamily="34" charset="0"/>
                <a:ea typeface="ＭＳ Ｐゴシック" pitchFamily="34" charset="-128"/>
                <a:cs typeface="Tahoma" pitchFamily="34" charset="0"/>
              </a:rPr>
              <a:t>alendronate</a:t>
            </a:r>
            <a:r>
              <a:rPr lang="en-US" sz="2200" dirty="0">
                <a:latin typeface="Century Gothic" pitchFamily="34" charset="0"/>
                <a:ea typeface="ＭＳ Ｐゴシック" pitchFamily="34" charset="-128"/>
                <a:cs typeface="Tahoma" pitchFamily="34" charset="0"/>
              </a:rPr>
              <a:t> or </a:t>
            </a:r>
            <a:r>
              <a:rPr lang="en-US" sz="2200" u="sng" dirty="0" err="1">
                <a:solidFill>
                  <a:srgbClr val="FF0000"/>
                </a:solidFill>
                <a:latin typeface="Century Gothic" pitchFamily="34" charset="0"/>
                <a:ea typeface="ＭＳ Ｐゴシック" pitchFamily="34" charset="-128"/>
                <a:cs typeface="Tahoma" pitchFamily="34" charset="0"/>
              </a:rPr>
              <a:t>risedronate</a:t>
            </a:r>
            <a:r>
              <a:rPr lang="en-US" sz="2200" dirty="0" smtClean="0">
                <a:latin typeface="Century Gothic" pitchFamily="34" charset="0"/>
                <a:ea typeface="ＭＳ Ｐゴシック" pitchFamily="34" charset="-128"/>
                <a:cs typeface="Tahoma" pitchFamily="34" charset="0"/>
              </a:rPr>
              <a:t> </a:t>
            </a:r>
            <a:r>
              <a:rPr lang="en-US" sz="2200" dirty="0">
                <a:latin typeface="Century Gothic" pitchFamily="34" charset="0"/>
                <a:ea typeface="ＭＳ Ｐゴシック" pitchFamily="34" charset="-128"/>
                <a:cs typeface="Tahoma" pitchFamily="34" charset="0"/>
              </a:rPr>
              <a:t> over other available bisphosphonates because of clinical trial data .</a:t>
            </a:r>
          </a:p>
          <a:p>
            <a:endParaRPr lang="en-US" dirty="0"/>
          </a:p>
        </p:txBody>
      </p:sp>
    </p:spTree>
    <p:extLst>
      <p:ext uri="{BB962C8B-B14F-4D97-AF65-F5344CB8AC3E}">
        <p14:creationId xmlns:p14="http://schemas.microsoft.com/office/powerpoint/2010/main" val="373165914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flipH="1" flipV="1">
            <a:off x="-1143040" y="2357430"/>
            <a:ext cx="382909" cy="65197"/>
          </a:xfrm>
        </p:spPr>
        <p:txBody>
          <a:bodyPr>
            <a:normAutofit fontScale="90000"/>
          </a:bodyPr>
          <a:lstStyle/>
          <a:p>
            <a:endParaRPr lang="ar-SA" sz="4400" dirty="0"/>
          </a:p>
        </p:txBody>
      </p:sp>
      <p:sp>
        <p:nvSpPr>
          <p:cNvPr id="3" name="Subtitle 2"/>
          <p:cNvSpPr>
            <a:spLocks noGrp="1"/>
          </p:cNvSpPr>
          <p:nvPr>
            <p:ph type="subTitle" idx="1"/>
          </p:nvPr>
        </p:nvSpPr>
        <p:spPr>
          <a:xfrm>
            <a:off x="-428660" y="3786190"/>
            <a:ext cx="45719" cy="266252"/>
          </a:xfrm>
        </p:spPr>
        <p:txBody>
          <a:bodyPr>
            <a:normAutofit fontScale="55000" lnSpcReduction="20000"/>
          </a:bodyPr>
          <a:lstStyle/>
          <a:p>
            <a:endParaRPr lang="ar-SA" dirty="0"/>
          </a:p>
        </p:txBody>
      </p:sp>
      <p:sp>
        <p:nvSpPr>
          <p:cNvPr id="5" name="مستطيل 4"/>
          <p:cNvSpPr/>
          <p:nvPr/>
        </p:nvSpPr>
        <p:spPr>
          <a:xfrm>
            <a:off x="642910" y="2967335"/>
            <a:ext cx="7858179" cy="923330"/>
          </a:xfrm>
          <a:prstGeom prst="rect">
            <a:avLst/>
          </a:prstGeom>
          <a:noFill/>
        </p:spPr>
        <p:txBody>
          <a:bodyPr wrap="square" lIns="91440" tIns="45720" rIns="91440" bIns="45720">
            <a:spAutoFit/>
          </a:bodyPr>
          <a:lstStyle/>
          <a:p>
            <a:pPr algn="ctr"/>
            <a:r>
              <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Pregnancy and </a:t>
            </a:r>
            <a:r>
              <a:rPr lang="en-U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V</a:t>
            </a:r>
            <a:r>
              <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it D </a:t>
            </a:r>
          </a:p>
        </p:txBody>
      </p:sp>
    </p:spTree>
    <p:extLst>
      <p:ext uri="{BB962C8B-B14F-4D97-AF65-F5344CB8AC3E}">
        <p14:creationId xmlns:p14="http://schemas.microsoft.com/office/powerpoint/2010/main" val="295918479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077200" cy="5562599"/>
          </a:xfrm>
        </p:spPr>
        <p:txBody>
          <a:bodyPr>
            <a:normAutofit/>
          </a:bodyPr>
          <a:lstStyle/>
          <a:p>
            <a:r>
              <a:rPr lang="en-US" sz="2200" dirty="0">
                <a:latin typeface="Century Gothic" pitchFamily="34" charset="0"/>
                <a:ea typeface="ＭＳ Ｐゴシック" pitchFamily="34" charset="-128"/>
                <a:cs typeface="Tahoma" pitchFamily="34" charset="0"/>
              </a:rPr>
              <a:t> Low calcium and vitamin D levels have been associated with adverse health outcomes in mother and child, but it is unclear whether low levels are the causal factor or a marker of poor health. </a:t>
            </a:r>
            <a:br>
              <a:rPr lang="en-US" sz="2200" dirty="0">
                <a:latin typeface="Century Gothic" pitchFamily="34" charset="0"/>
                <a:ea typeface="ＭＳ Ｐゴシック" pitchFamily="34" charset="-128"/>
                <a:cs typeface="Tahoma" pitchFamily="34" charset="0"/>
              </a:rPr>
            </a:br>
            <a:endParaRPr lang="en-US" sz="2200" dirty="0">
              <a:latin typeface="Century Gothic" pitchFamily="34" charset="0"/>
              <a:ea typeface="ＭＳ Ｐゴシック" pitchFamily="34" charset="-128"/>
              <a:cs typeface="Tahoma" pitchFamily="34" charset="0"/>
            </a:endParaRPr>
          </a:p>
          <a:p>
            <a:r>
              <a:rPr lang="en-US" sz="2200" dirty="0">
                <a:latin typeface="Century Gothic" pitchFamily="34" charset="0"/>
                <a:ea typeface="ＭＳ Ｐゴシック" pitchFamily="34" charset="-128"/>
                <a:cs typeface="Tahoma" pitchFamily="34" charset="0"/>
              </a:rPr>
              <a:t>The value of routine vitamin D supplementation </a:t>
            </a:r>
            <a:r>
              <a:rPr lang="en-US" sz="2200" dirty="0" smtClean="0">
                <a:latin typeface="Century Gothic" pitchFamily="34" charset="0"/>
                <a:ea typeface="ＭＳ Ｐゴシック" pitchFamily="34" charset="-128"/>
                <a:cs typeface="Tahoma" pitchFamily="34" charset="0"/>
              </a:rPr>
              <a:t>in </a:t>
            </a:r>
            <a:r>
              <a:rPr lang="en-US" sz="2200" dirty="0">
                <a:latin typeface="Century Gothic" pitchFamily="34" charset="0"/>
                <a:ea typeface="ＭＳ Ｐゴシック" pitchFamily="34" charset="-128"/>
                <a:cs typeface="Tahoma" pitchFamily="34" charset="0"/>
              </a:rPr>
              <a:t>pregnancy is an active and controversial area of investigation, but there is no clear evidence of a reduction in adverse pregnancy </a:t>
            </a:r>
            <a:r>
              <a:rPr lang="en-US" sz="2200" dirty="0" smtClean="0">
                <a:latin typeface="Century Gothic" pitchFamily="34" charset="0"/>
                <a:ea typeface="ＭＳ Ｐゴシック" pitchFamily="34" charset="-128"/>
                <a:cs typeface="Tahoma" pitchFamily="34" charset="0"/>
              </a:rPr>
              <a:t>outcomes.</a:t>
            </a:r>
          </a:p>
          <a:p>
            <a:r>
              <a:rPr lang="en-US" sz="2200" dirty="0" smtClean="0">
                <a:latin typeface="Century Gothic" pitchFamily="34" charset="0"/>
                <a:ea typeface="ＭＳ Ｐゴシック" pitchFamily="34" charset="-128"/>
                <a:cs typeface="Tahoma" pitchFamily="34" charset="0"/>
              </a:rPr>
              <a:t> </a:t>
            </a:r>
            <a:r>
              <a:rPr lang="en-US" sz="2200" dirty="0">
                <a:latin typeface="Century Gothic" pitchFamily="34" charset="0"/>
                <a:ea typeface="ＭＳ Ｐゴシック" pitchFamily="34" charset="-128"/>
                <a:cs typeface="Tahoma" pitchFamily="34" charset="0"/>
              </a:rPr>
              <a:t>In a 2016 Cochrane review including data from seven small trials, pregnant women who received daily vitamin D supplementation had higher 25-hydroxyvitamin D levels than those receiving placebo, but the response was heterogeneous</a:t>
            </a:r>
          </a:p>
          <a:p>
            <a:endParaRPr lang="en-US" dirty="0"/>
          </a:p>
        </p:txBody>
      </p:sp>
    </p:spTree>
    <p:extLst>
      <p:ext uri="{BB962C8B-B14F-4D97-AF65-F5344CB8AC3E}">
        <p14:creationId xmlns:p14="http://schemas.microsoft.com/office/powerpoint/2010/main" val="42215977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Tala\Desktop\qui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534400" cy="4744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0563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28670"/>
            <a:ext cx="9144000" cy="5516563"/>
          </a:xfrm>
        </p:spPr>
        <p:txBody>
          <a:bodyPr/>
          <a:lstStyle/>
          <a:p>
            <a:r>
              <a:rPr lang="en-US" sz="3600" u="sng" dirty="0">
                <a:solidFill>
                  <a:schemeClr val="tx2">
                    <a:lumMod val="60000"/>
                    <a:lumOff val="40000"/>
                  </a:schemeClr>
                </a:solidFill>
                <a:latin typeface="Century Gothic" panose="020B0502020202020204" pitchFamily="34" charset="0"/>
                <a:ea typeface="ＭＳ Ｐゴシック" panose="020B0600070205080204" pitchFamily="34" charset="-128"/>
                <a:cs typeface="Tahoma" panose="020B0604030504040204" pitchFamily="34" charset="0"/>
              </a:rPr>
              <a:t>Osteoporosis is :</a:t>
            </a:r>
          </a:p>
          <a:p>
            <a:endParaRPr lang="en-US" dirty="0">
              <a:latin typeface="Century Gothic" panose="020B0502020202020204" pitchFamily="34" charset="0"/>
              <a:ea typeface="ＭＳ Ｐゴシック" panose="020B0600070205080204" pitchFamily="34" charset="-128"/>
              <a:cs typeface="Tahoma" panose="020B0604030504040204" pitchFamily="34" charset="0"/>
            </a:endParaRPr>
          </a:p>
          <a:p>
            <a:r>
              <a:rPr lang="en-US" sz="2800" dirty="0">
                <a:solidFill>
                  <a:schemeClr val="tx2">
                    <a:lumMod val="60000"/>
                    <a:lumOff val="40000"/>
                  </a:schemeClr>
                </a:solidFill>
              </a:rPr>
              <a:t>A-</a:t>
            </a:r>
            <a:r>
              <a:rPr lang="en-US" sz="2400" dirty="0"/>
              <a:t> A disease of children caused by vitamin D deficiency. </a:t>
            </a:r>
          </a:p>
          <a:p>
            <a:r>
              <a:rPr lang="en-US" sz="2800" dirty="0">
                <a:solidFill>
                  <a:schemeClr val="tx2">
                    <a:lumMod val="60000"/>
                    <a:lumOff val="40000"/>
                  </a:schemeClr>
                </a:solidFill>
              </a:rPr>
              <a:t>B-</a:t>
            </a:r>
            <a:r>
              <a:rPr lang="en-US" sz="2400" dirty="0"/>
              <a:t> A condition in which the bones become brittle and fragile from    loss of tissue. </a:t>
            </a:r>
          </a:p>
          <a:p>
            <a:r>
              <a:rPr lang="en-US" sz="2800" dirty="0">
                <a:solidFill>
                  <a:schemeClr val="tx2">
                    <a:lumMod val="60000"/>
                    <a:lumOff val="40000"/>
                  </a:schemeClr>
                </a:solidFill>
              </a:rPr>
              <a:t>C-</a:t>
            </a:r>
            <a:r>
              <a:rPr lang="en-US" sz="2400" dirty="0"/>
              <a:t>A condition in which the bones become soft due to decreased in mineralization. </a:t>
            </a:r>
          </a:p>
          <a:p>
            <a:r>
              <a:rPr lang="en-US" sz="2800" dirty="0">
                <a:solidFill>
                  <a:schemeClr val="tx2">
                    <a:lumMod val="60000"/>
                    <a:lumOff val="40000"/>
                  </a:schemeClr>
                </a:solidFill>
              </a:rPr>
              <a:t>D-</a:t>
            </a:r>
            <a:r>
              <a:rPr lang="en-US" sz="2400" dirty="0"/>
              <a:t>All of the above. </a:t>
            </a:r>
          </a:p>
        </p:txBody>
      </p:sp>
    </p:spTree>
    <p:extLst>
      <p:ext uri="{BB962C8B-B14F-4D97-AF65-F5344CB8AC3E}">
        <p14:creationId xmlns:p14="http://schemas.microsoft.com/office/powerpoint/2010/main" val="12545721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3001"/>
            <a:ext cx="8153400" cy="5166360"/>
          </a:xfrm>
        </p:spPr>
        <p:txBody>
          <a:bodyPr/>
          <a:lstStyle/>
          <a:p>
            <a:r>
              <a:rPr lang="en-US" sz="3600" u="sng" dirty="0">
                <a:solidFill>
                  <a:schemeClr val="tx2">
                    <a:lumMod val="60000"/>
                    <a:lumOff val="40000"/>
                  </a:schemeClr>
                </a:solidFill>
                <a:latin typeface="Century Gothic" panose="020B0502020202020204" pitchFamily="34" charset="0"/>
                <a:ea typeface="ＭＳ Ｐゴシック" panose="020B0600070205080204" pitchFamily="34" charset="-128"/>
                <a:cs typeface="Tahoma" panose="020B0604030504040204" pitchFamily="34" charset="0"/>
              </a:rPr>
              <a:t>prevalence of post-menopausal osteoporosis in Saudi Arabia is: </a:t>
            </a:r>
          </a:p>
          <a:p>
            <a:r>
              <a:rPr lang="en-US" sz="2800" dirty="0">
                <a:solidFill>
                  <a:schemeClr val="tx2">
                    <a:lumMod val="60000"/>
                    <a:lumOff val="40000"/>
                  </a:schemeClr>
                </a:solidFill>
              </a:rPr>
              <a:t>A-</a:t>
            </a:r>
            <a:r>
              <a:rPr lang="en-US" dirty="0"/>
              <a:t> 10% to 20% </a:t>
            </a:r>
          </a:p>
          <a:p>
            <a:r>
              <a:rPr lang="en-US" sz="2800" dirty="0">
                <a:solidFill>
                  <a:schemeClr val="tx2">
                    <a:lumMod val="60000"/>
                    <a:lumOff val="40000"/>
                  </a:schemeClr>
                </a:solidFill>
              </a:rPr>
              <a:t>B-</a:t>
            </a:r>
            <a:r>
              <a:rPr lang="en-US" dirty="0"/>
              <a:t> 20%to30% </a:t>
            </a:r>
          </a:p>
          <a:p>
            <a:r>
              <a:rPr lang="en-US" sz="2800" dirty="0">
                <a:solidFill>
                  <a:schemeClr val="tx2">
                    <a:lumMod val="60000"/>
                    <a:lumOff val="40000"/>
                  </a:schemeClr>
                </a:solidFill>
              </a:rPr>
              <a:t>C-</a:t>
            </a:r>
            <a:r>
              <a:rPr lang="en-US" dirty="0"/>
              <a:t> 30% to 40% </a:t>
            </a:r>
          </a:p>
          <a:p>
            <a:r>
              <a:rPr lang="en-US" sz="2800" dirty="0">
                <a:solidFill>
                  <a:schemeClr val="tx2">
                    <a:lumMod val="60000"/>
                    <a:lumOff val="40000"/>
                  </a:schemeClr>
                </a:solidFill>
              </a:rPr>
              <a:t>D-</a:t>
            </a:r>
            <a:r>
              <a:rPr lang="en-US" dirty="0"/>
              <a:t> 40%to50% </a:t>
            </a:r>
          </a:p>
          <a:p>
            <a:endParaRPr lang="en-US" dirty="0"/>
          </a:p>
          <a:p>
            <a:pPr marL="45720" indent="0">
              <a:buNone/>
            </a:pPr>
            <a:endParaRPr lang="en-US" dirty="0"/>
          </a:p>
        </p:txBody>
      </p:sp>
    </p:spTree>
    <p:extLst>
      <p:ext uri="{BB962C8B-B14F-4D97-AF65-F5344CB8AC3E}">
        <p14:creationId xmlns:p14="http://schemas.microsoft.com/office/powerpoint/2010/main" val="20803905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229600" cy="5592763"/>
          </a:xfrm>
        </p:spPr>
        <p:txBody>
          <a:bodyPr/>
          <a:lstStyle/>
          <a:p>
            <a:r>
              <a:rPr lang="en-US" sz="3600" u="sng" dirty="0">
                <a:solidFill>
                  <a:schemeClr val="tx2">
                    <a:lumMod val="60000"/>
                    <a:lumOff val="40000"/>
                  </a:schemeClr>
                </a:solidFill>
                <a:latin typeface="Century Gothic" panose="020B0502020202020204" pitchFamily="34" charset="0"/>
                <a:ea typeface="ＭＳ Ｐゴシック" panose="020B0600070205080204" pitchFamily="34" charset="-128"/>
                <a:cs typeface="Tahoma" panose="020B0604030504040204" pitchFamily="34" charset="0"/>
              </a:rPr>
              <a:t>Which of the following are considered signs of Osteoporosis in X- ray: </a:t>
            </a:r>
          </a:p>
          <a:p>
            <a:r>
              <a:rPr lang="en-US" sz="2800" dirty="0">
                <a:solidFill>
                  <a:schemeClr val="tx2">
                    <a:lumMod val="60000"/>
                    <a:lumOff val="40000"/>
                  </a:schemeClr>
                </a:solidFill>
              </a:rPr>
              <a:t>A-</a:t>
            </a:r>
            <a:r>
              <a:rPr lang="en-US" sz="2800" dirty="0"/>
              <a:t> Increased Radiolucency.</a:t>
            </a:r>
          </a:p>
          <a:p>
            <a:r>
              <a:rPr lang="en-US" sz="2800" dirty="0">
                <a:solidFill>
                  <a:schemeClr val="tx2">
                    <a:lumMod val="60000"/>
                    <a:lumOff val="40000"/>
                  </a:schemeClr>
                </a:solidFill>
              </a:rPr>
              <a:t>B-</a:t>
            </a:r>
            <a:r>
              <a:rPr lang="en-US" sz="2800" dirty="0"/>
              <a:t> Cortical Thinning.</a:t>
            </a:r>
          </a:p>
          <a:p>
            <a:r>
              <a:rPr lang="en-US" sz="2800" dirty="0">
                <a:solidFill>
                  <a:schemeClr val="tx2">
                    <a:lumMod val="60000"/>
                    <a:lumOff val="40000"/>
                  </a:schemeClr>
                </a:solidFill>
              </a:rPr>
              <a:t>C-</a:t>
            </a:r>
            <a:r>
              <a:rPr lang="en-US" sz="2800" dirty="0"/>
              <a:t> Cortical thickening.</a:t>
            </a:r>
          </a:p>
          <a:p>
            <a:r>
              <a:rPr lang="en-US" sz="2800" dirty="0">
                <a:solidFill>
                  <a:schemeClr val="tx2">
                    <a:lumMod val="60000"/>
                    <a:lumOff val="40000"/>
                  </a:schemeClr>
                </a:solidFill>
              </a:rPr>
              <a:t>D- </a:t>
            </a:r>
            <a:r>
              <a:rPr lang="en-US" sz="2800" dirty="0"/>
              <a:t> A and B.</a:t>
            </a:r>
            <a:endParaRPr lang="en-US" dirty="0"/>
          </a:p>
        </p:txBody>
      </p:sp>
    </p:spTree>
    <p:extLst>
      <p:ext uri="{BB962C8B-B14F-4D97-AF65-F5344CB8AC3E}">
        <p14:creationId xmlns:p14="http://schemas.microsoft.com/office/powerpoint/2010/main" val="2048366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7772400" cy="860425"/>
          </a:xfrm>
        </p:spPr>
        <p:txBody>
          <a:bodyPr>
            <a:normAutofit/>
          </a:bodyPr>
          <a:lstStyle/>
          <a:p>
            <a:pPr algn="ctr"/>
            <a:r>
              <a:rPr lang="en-US" sz="3200" b="1" u="sng" dirty="0">
                <a:solidFill>
                  <a:schemeClr val="tx1"/>
                </a:solidFill>
              </a:rPr>
              <a:t>Osteoporosis and Vitamin D deficiency</a:t>
            </a:r>
            <a:endParaRPr lang="en-US" sz="3200" dirty="0">
              <a:solidFill>
                <a:schemeClr val="tx1"/>
              </a:solidFill>
            </a:endParaRPr>
          </a:p>
        </p:txBody>
      </p:sp>
      <p:sp>
        <p:nvSpPr>
          <p:cNvPr id="3" name="Subtitle 2"/>
          <p:cNvSpPr>
            <a:spLocks noGrp="1"/>
          </p:cNvSpPr>
          <p:nvPr>
            <p:ph type="subTitle" idx="1"/>
          </p:nvPr>
        </p:nvSpPr>
        <p:spPr>
          <a:xfrm>
            <a:off x="152400" y="1676400"/>
            <a:ext cx="8610600" cy="4800600"/>
          </a:xfrm>
        </p:spPr>
        <p:txBody>
          <a:bodyPr>
            <a:normAutofit fontScale="92500" lnSpcReduction="20000"/>
          </a:bodyPr>
          <a:lstStyle/>
          <a:p>
            <a:pPr algn="l"/>
            <a:r>
              <a:rPr lang="en-US" sz="2800" dirty="0">
                <a:solidFill>
                  <a:srgbClr val="FFFF00"/>
                </a:solidFill>
                <a:latin typeface="Century Gothic" panose="020B0502020202020204" pitchFamily="34" charset="0"/>
                <a:ea typeface="ＭＳ Ｐゴシック" panose="020B0600070205080204" pitchFamily="34" charset="-128"/>
                <a:cs typeface="Tahoma" panose="020B0604030504040204" pitchFamily="34" charset="0"/>
              </a:rPr>
              <a:t> </a:t>
            </a:r>
            <a:r>
              <a:rPr lang="en-US" dirty="0">
                <a:solidFill>
                  <a:srgbClr val="FFFF00"/>
                </a:solidFill>
                <a:latin typeface="Century Gothic" panose="020B0502020202020204" pitchFamily="34" charset="0"/>
                <a:ea typeface="ＭＳ Ｐゴシック" panose="020B0600070205080204" pitchFamily="34" charset="-128"/>
                <a:cs typeface="Tahoma" panose="020B0604030504040204" pitchFamily="34" charset="0"/>
              </a:rPr>
              <a:t>Osteoporosis :</a:t>
            </a:r>
          </a:p>
          <a:p>
            <a:pPr algn="l"/>
            <a:r>
              <a:rPr lang="en-US" dirty="0">
                <a:solidFill>
                  <a:schemeClr val="tx1"/>
                </a:solidFill>
                <a:latin typeface="Century Gothic" panose="020B0502020202020204" pitchFamily="34" charset="0"/>
                <a:ea typeface="ＭＳ Ｐゴシック" panose="020B0600070205080204" pitchFamily="34" charset="-128"/>
                <a:cs typeface="Tahoma" panose="020B0604030504040204" pitchFamily="34" charset="0"/>
              </a:rPr>
              <a:t>characterized by low bone mass(osteopenia), microarchitectural disruption, and increased skeletal fragility  resulting in an increased risk of fracture mostly </a:t>
            </a:r>
            <a:r>
              <a:rPr lang="en-US" dirty="0">
                <a:latin typeface="Century Gothic" panose="020B0502020202020204" pitchFamily="34" charset="0"/>
                <a:ea typeface="ＭＳ Ｐゴシック" panose="020B0600070205080204" pitchFamily="34" charset="-128"/>
                <a:cs typeface="Tahoma" panose="020B0604030504040204" pitchFamily="34" charset="0"/>
              </a:rPr>
              <a:t>due</a:t>
            </a:r>
            <a:r>
              <a:rPr lang="en-US" dirty="0">
                <a:solidFill>
                  <a:schemeClr val="tx1"/>
                </a:solidFill>
                <a:latin typeface="Century Gothic" panose="020B0502020202020204" pitchFamily="34" charset="0"/>
                <a:ea typeface="ＭＳ Ｐゴシック" panose="020B0600070205080204" pitchFamily="34" charset="-128"/>
                <a:cs typeface="Tahoma" panose="020B0604030504040204" pitchFamily="34" charset="0"/>
              </a:rPr>
              <a:t> to hormonal or calcium or vitamin D deficiency. </a:t>
            </a:r>
            <a:r>
              <a:rPr lang="en-US" dirty="0">
                <a:solidFill>
                  <a:srgbClr val="FF0000"/>
                </a:solidFill>
                <a:latin typeface="Century Gothic" panose="020B0502020202020204" pitchFamily="34" charset="0"/>
                <a:ea typeface="ＭＳ Ｐゴシック" panose="020B0600070205080204" pitchFamily="34" charset="-128"/>
                <a:cs typeface="Tahoma" panose="020B0604030504040204" pitchFamily="34" charset="0"/>
              </a:rPr>
              <a:t>despite the normal mineralization. </a:t>
            </a:r>
          </a:p>
          <a:p>
            <a:pPr algn="l"/>
            <a:r>
              <a:rPr lang="en-US" dirty="0">
                <a:solidFill>
                  <a:srgbClr val="FF0000"/>
                </a:solidFill>
                <a:latin typeface="Century Gothic" panose="020B0502020202020204" pitchFamily="34" charset="0"/>
                <a:ea typeface="ＭＳ Ｐゴシック" panose="020B0600070205080204" pitchFamily="34" charset="-128"/>
                <a:cs typeface="Tahoma" panose="020B0604030504040204" pitchFamily="34" charset="0"/>
              </a:rPr>
              <a:t> </a:t>
            </a:r>
          </a:p>
          <a:p>
            <a:pPr algn="l"/>
            <a:r>
              <a:rPr lang="en-US" dirty="0">
                <a:solidFill>
                  <a:srgbClr val="FFFF00"/>
                </a:solidFill>
                <a:latin typeface="Century Gothic" panose="020B0502020202020204" pitchFamily="34" charset="0"/>
                <a:ea typeface="ＭＳ Ｐゴシック" panose="020B0600070205080204" pitchFamily="34" charset="-128"/>
                <a:cs typeface="Tahoma" panose="020B0604030504040204" pitchFamily="34" charset="0"/>
              </a:rPr>
              <a:t> Rickets :</a:t>
            </a:r>
          </a:p>
          <a:p>
            <a:pPr algn="l"/>
            <a:r>
              <a:rPr lang="en-US" dirty="0">
                <a:solidFill>
                  <a:schemeClr val="tx1"/>
                </a:solidFill>
                <a:latin typeface="Century Gothic" panose="020B0502020202020204" pitchFamily="34" charset="0"/>
                <a:ea typeface="ＭＳ Ｐゴシック" panose="020B0600070205080204" pitchFamily="34" charset="-128"/>
                <a:cs typeface="Tahoma" panose="020B0604030504040204" pitchFamily="34" charset="0"/>
              </a:rPr>
              <a:t> deficient mineralization of bone and cartilage and occurs before the closure of the growth plates (in childhood) </a:t>
            </a:r>
            <a:r>
              <a:rPr lang="en-US" altLang="en-US" dirty="0">
                <a:solidFill>
                  <a:schemeClr val="tx1"/>
                </a:solidFill>
                <a:latin typeface="Century Gothic" panose="020B0502020202020204" pitchFamily="34" charset="0"/>
                <a:ea typeface="ＭＳ Ｐゴシック" panose="020B0600070205080204" pitchFamily="34" charset="-128"/>
                <a:cs typeface="Tahoma" panose="020B0604030504040204" pitchFamily="34" charset="0"/>
              </a:rPr>
              <a:t>resulting in bow legs</a:t>
            </a:r>
            <a:endParaRPr lang="en-US" dirty="0">
              <a:solidFill>
                <a:schemeClr val="tx1"/>
              </a:solidFill>
              <a:latin typeface="Century Gothic" panose="020B0502020202020204" pitchFamily="34" charset="0"/>
              <a:ea typeface="ＭＳ Ｐゴシック" panose="020B0600070205080204" pitchFamily="34" charset="-128"/>
              <a:cs typeface="Tahoma" panose="020B0604030504040204" pitchFamily="34" charset="0"/>
            </a:endParaRPr>
          </a:p>
          <a:p>
            <a:pPr algn="l"/>
            <a:r>
              <a:rPr lang="en-US" dirty="0">
                <a:solidFill>
                  <a:srgbClr val="FFFF00"/>
                </a:solidFill>
                <a:latin typeface="Century Gothic" panose="020B0502020202020204" pitchFamily="34" charset="0"/>
                <a:ea typeface="ＭＳ Ｐゴシック" panose="020B0600070205080204" pitchFamily="34" charset="-128"/>
                <a:cs typeface="Tahoma" panose="020B0604030504040204" pitchFamily="34" charset="0"/>
              </a:rPr>
              <a:t> Oseomalacia :</a:t>
            </a:r>
          </a:p>
          <a:p>
            <a:pPr algn="l"/>
            <a:r>
              <a:rPr lang="en-US" dirty="0">
                <a:solidFill>
                  <a:schemeClr val="tx1"/>
                </a:solidFill>
                <a:latin typeface="Century Gothic" panose="020B0502020202020204" pitchFamily="34" charset="0"/>
                <a:ea typeface="ＭＳ Ｐゴシック" panose="020B0600070205080204" pitchFamily="34" charset="-128"/>
                <a:cs typeface="Tahoma" panose="020B0604030504040204" pitchFamily="34" charset="0"/>
              </a:rPr>
              <a:t> deficient mineralization of bone and occurs after the closure of the growth plates (in adulthood).</a:t>
            </a:r>
          </a:p>
          <a:p>
            <a:pPr marL="342900" indent="-342900" algn="l">
              <a:buFontTx/>
              <a:buChar char="-"/>
            </a:pPr>
            <a:endParaRPr lang="en-US" sz="2800" dirty="0">
              <a:solidFill>
                <a:schemeClr val="tx1"/>
              </a:solidFill>
            </a:endParaRPr>
          </a:p>
          <a:p>
            <a:pPr marL="342900" indent="-342900" algn="l">
              <a:buFontTx/>
              <a:buChar char="-"/>
            </a:pPr>
            <a:endParaRPr lang="en-US" sz="2800" dirty="0">
              <a:solidFill>
                <a:schemeClr val="tx1"/>
              </a:solidFill>
            </a:endParaRPr>
          </a:p>
          <a:p>
            <a:pPr marL="342900" indent="-342900" algn="l">
              <a:buFontTx/>
              <a:buChar char="-"/>
            </a:pPr>
            <a:endParaRPr lang="en-US" sz="2800" dirty="0">
              <a:solidFill>
                <a:schemeClr val="tx1"/>
              </a:solidFill>
            </a:endParaRPr>
          </a:p>
          <a:p>
            <a:endParaRPr lang="en-US" sz="3600" dirty="0">
              <a:solidFill>
                <a:schemeClr val="tx1"/>
              </a:solidFill>
            </a:endParaRPr>
          </a:p>
        </p:txBody>
      </p:sp>
    </p:spTree>
    <p:extLst>
      <p:ext uri="{BB962C8B-B14F-4D97-AF65-F5344CB8AC3E}">
        <p14:creationId xmlns:p14="http://schemas.microsoft.com/office/powerpoint/2010/main" val="27296119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229600" cy="5592763"/>
          </a:xfrm>
        </p:spPr>
        <p:txBody>
          <a:bodyPr/>
          <a:lstStyle/>
          <a:p>
            <a:pPr marL="0" indent="0">
              <a:buNone/>
            </a:pPr>
            <a:r>
              <a:rPr lang="en-US" sz="3600" u="sng" dirty="0">
                <a:solidFill>
                  <a:schemeClr val="tx2">
                    <a:lumMod val="60000"/>
                    <a:lumOff val="40000"/>
                  </a:schemeClr>
                </a:solidFill>
                <a:latin typeface="Century Gothic" panose="020B0502020202020204" pitchFamily="34" charset="0"/>
                <a:ea typeface="ＭＳ Ｐゴシック" panose="020B0600070205080204" pitchFamily="34" charset="-128"/>
                <a:cs typeface="Tahoma" panose="020B0604030504040204" pitchFamily="34" charset="0"/>
              </a:rPr>
              <a:t>To diagnose osteoporosis, bone mineral density must be: </a:t>
            </a:r>
          </a:p>
          <a:p>
            <a:pPr marL="0" indent="0">
              <a:buNone/>
            </a:pPr>
            <a:endParaRPr lang="en-US" dirty="0"/>
          </a:p>
          <a:p>
            <a:r>
              <a:rPr lang="en-US" sz="2800" dirty="0">
                <a:solidFill>
                  <a:schemeClr val="tx2">
                    <a:lumMod val="60000"/>
                    <a:lumOff val="40000"/>
                  </a:schemeClr>
                </a:solidFill>
              </a:rPr>
              <a:t>A-</a:t>
            </a:r>
            <a:r>
              <a:rPr lang="en-US" sz="2800" dirty="0"/>
              <a:t> 1.5 Standard deviations below the mean.</a:t>
            </a:r>
          </a:p>
          <a:p>
            <a:r>
              <a:rPr lang="en-US" sz="2800" dirty="0">
                <a:solidFill>
                  <a:schemeClr val="tx2">
                    <a:lumMod val="60000"/>
                    <a:lumOff val="40000"/>
                  </a:schemeClr>
                </a:solidFill>
              </a:rPr>
              <a:t>B-</a:t>
            </a:r>
            <a:r>
              <a:rPr lang="en-US" sz="2800" dirty="0"/>
              <a:t> 2.0 Standard deviations below the mean. </a:t>
            </a:r>
            <a:endParaRPr lang="en-US" dirty="0"/>
          </a:p>
          <a:p>
            <a:r>
              <a:rPr lang="en-US" sz="2800" dirty="0">
                <a:solidFill>
                  <a:schemeClr val="tx2">
                    <a:lumMod val="60000"/>
                    <a:lumOff val="40000"/>
                  </a:schemeClr>
                </a:solidFill>
              </a:rPr>
              <a:t>C-</a:t>
            </a:r>
            <a:r>
              <a:rPr lang="en-US" sz="2800" dirty="0"/>
              <a:t> 2.5 Standard deviations below the mean.</a:t>
            </a:r>
          </a:p>
          <a:p>
            <a:r>
              <a:rPr lang="en-US" sz="2800" dirty="0">
                <a:solidFill>
                  <a:schemeClr val="tx2">
                    <a:lumMod val="60000"/>
                    <a:lumOff val="40000"/>
                  </a:schemeClr>
                </a:solidFill>
              </a:rPr>
              <a:t>D- </a:t>
            </a:r>
            <a:r>
              <a:rPr lang="en-US" sz="2800" dirty="0"/>
              <a:t> 3.0 Standard deviations below the mean. </a:t>
            </a:r>
            <a:endParaRPr lang="en-US" dirty="0"/>
          </a:p>
        </p:txBody>
      </p:sp>
    </p:spTree>
    <p:extLst>
      <p:ext uri="{BB962C8B-B14F-4D97-AF65-F5344CB8AC3E}">
        <p14:creationId xmlns:p14="http://schemas.microsoft.com/office/powerpoint/2010/main" val="2918664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315200" cy="1154097"/>
          </a:xfrm>
        </p:spPr>
        <p:txBody>
          <a:bodyPr>
            <a:normAutofit/>
          </a:bodyPr>
          <a:lstStyle/>
          <a:p>
            <a:r>
              <a:rPr lang="en-US" b="1" dirty="0">
                <a:solidFill>
                  <a:srgbClr val="FFC000"/>
                </a:solidFill>
              </a:rPr>
              <a:t>Take home message</a:t>
            </a:r>
            <a:endParaRPr lang="en-US" dirty="0"/>
          </a:p>
        </p:txBody>
      </p:sp>
      <p:sp>
        <p:nvSpPr>
          <p:cNvPr id="3" name="Content Placeholder 2"/>
          <p:cNvSpPr>
            <a:spLocks noGrp="1"/>
          </p:cNvSpPr>
          <p:nvPr>
            <p:ph idx="1"/>
          </p:nvPr>
        </p:nvSpPr>
        <p:spPr>
          <a:xfrm>
            <a:off x="914400" y="1905001"/>
            <a:ext cx="7315200" cy="4404360"/>
          </a:xfrm>
        </p:spPr>
        <p:txBody>
          <a:bodyPr/>
          <a:lstStyle/>
          <a:p>
            <a:r>
              <a:rPr lang="en-US" sz="2400" dirty="0">
                <a:latin typeface="Century Gothic" panose="020B0502020202020204" pitchFamily="34" charset="0"/>
                <a:ea typeface="Tahoma" panose="020B0604030504040204" pitchFamily="34" charset="0"/>
                <a:cs typeface="Tahoma" panose="020B0604030504040204" pitchFamily="34" charset="0"/>
              </a:rPr>
              <a:t>Osteoporosis has a major impact on induvial quality of life .</a:t>
            </a:r>
          </a:p>
          <a:p>
            <a:endParaRPr lang="en-US" sz="2400" dirty="0">
              <a:latin typeface="Century Gothic" panose="020B0502020202020204" pitchFamily="34" charset="0"/>
              <a:ea typeface="Tahoma" panose="020B0604030504040204" pitchFamily="34" charset="0"/>
              <a:cs typeface="Tahoma" panose="020B0604030504040204" pitchFamily="34" charset="0"/>
            </a:endParaRPr>
          </a:p>
          <a:p>
            <a:r>
              <a:rPr lang="en-US" sz="2400" dirty="0">
                <a:latin typeface="Century Gothic" panose="020B0502020202020204" pitchFamily="34" charset="0"/>
                <a:ea typeface="Tahoma" panose="020B0604030504040204" pitchFamily="34" charset="0"/>
                <a:cs typeface="Tahoma" panose="020B0604030504040204" pitchFamily="34" charset="0"/>
              </a:rPr>
              <a:t>Physical </a:t>
            </a:r>
            <a:r>
              <a:rPr lang="en-US" sz="2400" dirty="0" err="1">
                <a:latin typeface="Century Gothic" panose="020B0502020202020204" pitchFamily="34" charset="0"/>
                <a:ea typeface="Tahoma" panose="020B0604030504040204" pitchFamily="34" charset="0"/>
                <a:cs typeface="Tahoma" panose="020B0604030504040204" pitchFamily="34" charset="0"/>
              </a:rPr>
              <a:t>excersie</a:t>
            </a:r>
            <a:r>
              <a:rPr lang="en-US" sz="2400" dirty="0">
                <a:latin typeface="Century Gothic" panose="020B0502020202020204" pitchFamily="34" charset="0"/>
                <a:ea typeface="Tahoma" panose="020B0604030504040204" pitchFamily="34" charset="0"/>
                <a:cs typeface="Tahoma" panose="020B0604030504040204" pitchFamily="34" charset="0"/>
              </a:rPr>
              <a:t> and movements with appropriate sunlight exposure is an important prevention specially during childhood.</a:t>
            </a:r>
          </a:p>
          <a:p>
            <a:endParaRPr lang="en-US" sz="2400" dirty="0">
              <a:latin typeface="Century Gothic" panose="020B0502020202020204" pitchFamily="34" charset="0"/>
              <a:ea typeface="Tahoma" panose="020B0604030504040204" pitchFamily="34" charset="0"/>
              <a:cs typeface="Tahoma" panose="020B0604030504040204" pitchFamily="34" charset="0"/>
            </a:endParaRPr>
          </a:p>
          <a:p>
            <a:r>
              <a:rPr lang="en-US" sz="2400" dirty="0">
                <a:latin typeface="Century Gothic" panose="020B0502020202020204" pitchFamily="34" charset="0"/>
                <a:ea typeface="Tahoma" panose="020B0604030504040204" pitchFamily="34" charset="0"/>
                <a:cs typeface="Tahoma" panose="020B0604030504040204" pitchFamily="34" charset="0"/>
              </a:rPr>
              <a:t>The treatment of osteoporosis consists of lifestyle measures and pharmacologic therapy.</a:t>
            </a:r>
          </a:p>
          <a:p>
            <a:endParaRPr lang="en-US" sz="2400" dirty="0">
              <a:latin typeface="Century Gothic" panose="020B0502020202020204" pitchFamily="34" charset="0"/>
              <a:ea typeface="Tahoma" panose="020B0604030504040204" pitchFamily="34" charset="0"/>
              <a:cs typeface="Tahoma" panose="020B0604030504040204" pitchFamily="34" charset="0"/>
            </a:endParaRPr>
          </a:p>
          <a:p>
            <a:endParaRPr lang="en-US" dirty="0"/>
          </a:p>
          <a:p>
            <a:endParaRPr lang="en-US" dirty="0"/>
          </a:p>
        </p:txBody>
      </p:sp>
    </p:spTree>
    <p:extLst>
      <p:ext uri="{BB962C8B-B14F-4D97-AF65-F5344CB8AC3E}">
        <p14:creationId xmlns:p14="http://schemas.microsoft.com/office/powerpoint/2010/main" val="9891859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71480"/>
            <a:ext cx="7315200" cy="1154097"/>
          </a:xfrm>
        </p:spPr>
        <p:txBody>
          <a:bodyPr/>
          <a:lstStyle/>
          <a:p>
            <a:r>
              <a:rPr lang="en-US" dirty="0" err="1"/>
              <a:t>Refrence</a:t>
            </a:r>
            <a:r>
              <a:rPr lang="en-US" dirty="0"/>
              <a:t> </a:t>
            </a:r>
          </a:p>
        </p:txBody>
      </p:sp>
      <p:sp>
        <p:nvSpPr>
          <p:cNvPr id="3" name="Content Placeholder 2"/>
          <p:cNvSpPr>
            <a:spLocks noGrp="1"/>
          </p:cNvSpPr>
          <p:nvPr>
            <p:ph idx="1"/>
          </p:nvPr>
        </p:nvSpPr>
        <p:spPr>
          <a:xfrm>
            <a:off x="857224" y="1785926"/>
            <a:ext cx="7315200" cy="3539527"/>
          </a:xfrm>
        </p:spPr>
        <p:txBody>
          <a:bodyPr>
            <a:normAutofit/>
          </a:bodyPr>
          <a:lstStyle/>
          <a:p>
            <a:pPr marL="274320" indent="-228600">
              <a:buFont typeface="+mj-lt"/>
              <a:buAutoNum type="arabicPeriod"/>
            </a:pPr>
            <a:r>
              <a:rPr lang="en-US" sz="1200" dirty="0">
                <a:hlinkClick r:id="rId2"/>
              </a:rPr>
              <a:t>https://www.uptodate.com/contents/image?imageKey=ENDO%2F54926&amp;topicKey=ENDO%2F2035&amp;source=outline_link</a:t>
            </a:r>
            <a:endParaRPr lang="en-US" sz="1200" dirty="0"/>
          </a:p>
          <a:p>
            <a:pPr marL="274320" indent="-228600">
              <a:buFont typeface="+mj-lt"/>
              <a:buAutoNum type="arabicPeriod"/>
            </a:pPr>
            <a:r>
              <a:rPr lang="en-US" sz="1200" dirty="0">
                <a:hlinkClick r:id="rId3"/>
              </a:rPr>
              <a:t>https://www.uptodate.com/contents/clinical-manifestations-diagnosis-and-evaluation-of-osteoporosis-in-postmenopausal-women?source=related_link#H4</a:t>
            </a:r>
            <a:endParaRPr lang="en-US" sz="1200" dirty="0"/>
          </a:p>
          <a:p>
            <a:pPr lvl="0" indent="-228600" rtl="1" eaLnBrk="0" fontAlgn="base" hangingPunct="0">
              <a:spcBef>
                <a:spcPct val="0"/>
              </a:spcBef>
              <a:spcAft>
                <a:spcPct val="0"/>
              </a:spcAft>
              <a:buClrTx/>
              <a:buFont typeface="+mj-lt"/>
              <a:buAutoNum type="arabicPeriod"/>
            </a:pPr>
            <a:endParaRPr lang="en-US" sz="1200" dirty="0">
              <a:latin typeface="Arial" panose="020B0604020202020204" pitchFamily="34" charset="0"/>
              <a:hlinkClick r:id="rId4" invalidUrl="https://www.uptodate.com/contents/causes-of-vitamin-d-deficiency-and-resistance?source=search_result&amp;search=vitamin D deficiency&amp;selectedTitle=3~150"/>
            </a:endParaRPr>
          </a:p>
          <a:p>
            <a:pPr lvl="0" indent="-228600" rtl="1" eaLnBrk="0" fontAlgn="base" hangingPunct="0">
              <a:spcBef>
                <a:spcPct val="0"/>
              </a:spcBef>
              <a:spcAft>
                <a:spcPct val="0"/>
              </a:spcAft>
              <a:buClrTx/>
              <a:buFont typeface="+mj-lt"/>
              <a:buAutoNum type="arabicPeriod"/>
            </a:pPr>
            <a:r>
              <a:rPr lang="en-US" sz="1200" dirty="0">
                <a:latin typeface="Arial" panose="020B0604020202020204" pitchFamily="34" charset="0"/>
                <a:hlinkClick r:id="rId5" invalidUrl="https://www.uptodate.com/contents/causes-of-vitamin-d-deficiency-and-resistance?source=search_result&amp;search=vitamin D deficiency&amp;selectedTitle=3~150"/>
              </a:rPr>
              <a:t>https://www.uptodate.com/contents/causes-of-vitamin-d-deficiency-and-</a:t>
            </a:r>
          </a:p>
          <a:p>
            <a:pPr lvl="0" indent="-228600" rtl="1" eaLnBrk="0" fontAlgn="base" hangingPunct="0">
              <a:spcBef>
                <a:spcPct val="0"/>
              </a:spcBef>
              <a:spcAft>
                <a:spcPct val="0"/>
              </a:spcAft>
              <a:buClrTx/>
              <a:buFont typeface="+mj-lt"/>
              <a:buAutoNum type="arabicPeriod"/>
            </a:pPr>
            <a:r>
              <a:rPr lang="en-US" sz="1200" dirty="0" err="1">
                <a:latin typeface="Arial" panose="020B0604020202020204" pitchFamily="34" charset="0"/>
                <a:hlinkClick r:id="rId6" invalidUrl="https://www.uptodate.com/contents/causes-of-vitamin-d-deficiency-and-resistance?source=search_result&amp;search=vitamin D deficiency&amp;selectedTitle=3~150"/>
              </a:rPr>
              <a:t>resistance?source</a:t>
            </a:r>
            <a:r>
              <a:rPr lang="en-US" sz="1200" dirty="0">
                <a:latin typeface="Arial" panose="020B0604020202020204" pitchFamily="34" charset="0"/>
                <a:hlinkClick r:id="rId7" invalidUrl="https://www.uptodate.com/contents/causes-of-vitamin-d-deficiency-and-resistance?source=search_result&amp;search=vitamin D deficiency&amp;selectedTitle=3~150"/>
              </a:rPr>
              <a:t>=</a:t>
            </a:r>
            <a:r>
              <a:rPr lang="en-US" sz="1200" dirty="0" err="1">
                <a:latin typeface="Arial" panose="020B0604020202020204" pitchFamily="34" charset="0"/>
                <a:hlinkClick r:id="rId8" invalidUrl="https://www.uptodate.com/contents/causes-of-vitamin-d-deficiency-and-resistance?source=search_result&amp;search=vitamin D deficiency&amp;selectedTitle=3~150"/>
              </a:rPr>
              <a:t>search_result&amp;search</a:t>
            </a:r>
            <a:r>
              <a:rPr lang="en-US" sz="1200" dirty="0">
                <a:latin typeface="Arial" panose="020B0604020202020204" pitchFamily="34" charset="0"/>
                <a:hlinkClick r:id="rId9" invalidUrl="https://www.uptodate.com/contents/causes-of-vitamin-d-deficiency-and-resistance?source=search_result&amp;search=vitamin D deficiency&amp;selectedTitle=3~150"/>
              </a:rPr>
              <a:t>=vitamin%20D%20deficiency&amp;selectedTitle=3~150#H3</a:t>
            </a:r>
            <a:r>
              <a:rPr lang="en-US" sz="1200" dirty="0">
                <a:latin typeface="Arial" panose="020B0604020202020204" pitchFamily="34" charset="0"/>
              </a:rPr>
              <a:t/>
            </a:r>
            <a:br>
              <a:rPr lang="en-US" sz="1200" dirty="0">
                <a:latin typeface="Arial" panose="020B0604020202020204" pitchFamily="34" charset="0"/>
              </a:rPr>
            </a:br>
            <a:endParaRPr lang="en-US" sz="1200" dirty="0">
              <a:latin typeface="Arial" panose="020B0604020202020204" pitchFamily="34" charset="0"/>
            </a:endParaRPr>
          </a:p>
          <a:p>
            <a:pPr marL="274320" indent="-228600">
              <a:buFont typeface="+mj-lt"/>
              <a:buAutoNum type="arabicPeriod"/>
            </a:pPr>
            <a:r>
              <a:rPr lang="en-US" sz="1200" dirty="0"/>
              <a:t>Harold N Rosen, MD. (May 27, 2016). </a:t>
            </a:r>
            <a:r>
              <a:rPr lang="en-US" sz="1200" i="1" dirty="0"/>
              <a:t>Clinical manifestations, diagnosis, and evaluation of osteoporosis in postmenopausal women</a:t>
            </a:r>
            <a:endParaRPr lang="ar-SA" sz="1200" i="1" dirty="0"/>
          </a:p>
          <a:p>
            <a:pPr marL="274320" indent="-228600">
              <a:buFont typeface="+mj-lt"/>
              <a:buAutoNum type="arabicPeriod"/>
            </a:pPr>
            <a:r>
              <a:rPr lang="en-US" sz="1200" dirty="0"/>
              <a:t>Harold N Rosen, MD. (Feb 02, 2016). </a:t>
            </a:r>
            <a:r>
              <a:rPr lang="en-US" sz="1200" i="1" dirty="0"/>
              <a:t>Calcium and vitamin D supplementation in osteoporosis</a:t>
            </a:r>
            <a:endParaRPr lang="ar-SA" sz="1200" dirty="0"/>
          </a:p>
          <a:p>
            <a:pPr marL="274320" indent="-228600">
              <a:buFont typeface="+mj-lt"/>
              <a:buAutoNum type="arabicPeriod"/>
            </a:pPr>
            <a:r>
              <a:rPr lang="en-US" sz="1200" dirty="0"/>
              <a:t>Michael </a:t>
            </a:r>
            <a:r>
              <a:rPr lang="en-US" sz="1200" dirty="0" err="1"/>
              <a:t>Kleerekoper</a:t>
            </a:r>
            <a:r>
              <a:rPr lang="en-US" sz="1200" dirty="0"/>
              <a:t>, MD. (Sep 22, 2015). </a:t>
            </a:r>
            <a:r>
              <a:rPr lang="en-US" sz="1200" i="1" dirty="0"/>
              <a:t>Screening for osteoporosis .</a:t>
            </a:r>
            <a:endParaRPr lang="ar-SA" sz="1200" i="1" dirty="0"/>
          </a:p>
          <a:p>
            <a:pPr marL="274320" indent="-228600">
              <a:buFont typeface="+mj-lt"/>
              <a:buAutoNum type="arabicPeriod"/>
            </a:pPr>
            <a:r>
              <a:rPr lang="en-US" sz="1200" dirty="0"/>
              <a:t>Roger Bouillon, MD, PhD, FRCP. (Mar 09, 2016). </a:t>
            </a:r>
            <a:r>
              <a:rPr lang="en-US" sz="1200" i="1" dirty="0"/>
              <a:t>Vitamin D and </a:t>
            </a:r>
            <a:r>
              <a:rPr lang="en-US" sz="1200" i="1" dirty="0" err="1"/>
              <a:t>extraskeletal</a:t>
            </a:r>
            <a:r>
              <a:rPr lang="en-US" sz="1200" i="1" dirty="0"/>
              <a:t> health</a:t>
            </a:r>
          </a:p>
          <a:p>
            <a:pPr marL="274320" indent="-228600">
              <a:buFont typeface="+mj-lt"/>
              <a:buAutoNum type="arabicPeriod"/>
            </a:pPr>
            <a:r>
              <a:rPr lang="pt-BR" sz="1200" dirty="0">
                <a:hlinkClick r:id="rId10" tooltip="Nutrición hospitalaria."/>
              </a:rPr>
              <a:t>Nutr Hosp.</a:t>
            </a:r>
            <a:r>
              <a:rPr lang="pt-BR" sz="1200" dirty="0"/>
              <a:t> 2016 Jul 19;33(4):381. doi: 10.20960/nh.381 </a:t>
            </a:r>
            <a:r>
              <a:rPr lang="en-US" sz="1200" b="1" dirty="0"/>
              <a:t>Obesity, related diseases and their relationship with vitamin D deﬁciency in adolescents </a:t>
            </a:r>
            <a:endParaRPr lang="en-US" sz="1200" dirty="0">
              <a:latin typeface="Arial" panose="020B0604020202020204" pitchFamily="34" charset="0"/>
            </a:endParaRPr>
          </a:p>
          <a:p>
            <a:pPr marL="274320" indent="-228600">
              <a:buFont typeface="+mj-lt"/>
              <a:buAutoNum type="arabicPeriod"/>
            </a:pPr>
            <a:endParaRPr lang="en-US" sz="1200" dirty="0"/>
          </a:p>
        </p:txBody>
      </p:sp>
    </p:spTree>
    <p:extLst>
      <p:ext uri="{BB962C8B-B14F-4D97-AF65-F5344CB8AC3E}">
        <p14:creationId xmlns:p14="http://schemas.microsoft.com/office/powerpoint/2010/main" val="36005474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1857356" y="2928934"/>
            <a:ext cx="5702908" cy="1200329"/>
          </a:xfrm>
          <a:prstGeom prst="rect">
            <a:avLst/>
          </a:prstGeom>
          <a:noFill/>
        </p:spPr>
        <p:txBody>
          <a:bodyPr wrap="none" lIns="91440" tIns="45720" rIns="91440" bIns="45720">
            <a:spAutoFit/>
          </a:bodyPr>
          <a:lstStyle/>
          <a:p>
            <a:pPr algn="ctr"/>
            <a:r>
              <a:rPr lang="en-US" sz="7200" b="1" dirty="0">
                <a:ln w="900" cmpd="sng">
                  <a:solidFill>
                    <a:srgbClr val="FF0000">
                      <a:alpha val="55000"/>
                    </a:srgbClr>
                  </a:solidFill>
                  <a:prstDash val="solid"/>
                </a:ln>
                <a:solidFill>
                  <a:srgbClr val="FF0000"/>
                </a:solidFill>
                <a:effectLst>
                  <a:innerShdw blurRad="101600" dist="76200" dir="5400000">
                    <a:schemeClr val="accent1">
                      <a:satMod val="190000"/>
                      <a:tint val="100000"/>
                      <a:alpha val="74000"/>
                    </a:schemeClr>
                  </a:innerShdw>
                </a:effectLst>
              </a:rPr>
              <a:t>THANK YOU</a:t>
            </a:r>
            <a:endParaRPr lang="ar-SA" sz="7200" b="1" dirty="0">
              <a:ln w="900" cmpd="sng">
                <a:solidFill>
                  <a:srgbClr val="FF0000">
                    <a:alpha val="55000"/>
                  </a:srgbClr>
                </a:solidFill>
                <a:prstDash val="solid"/>
              </a:ln>
              <a:solidFill>
                <a:srgbClr val="FF0000"/>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2959184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224" y="1857364"/>
            <a:ext cx="6858048" cy="3714776"/>
          </a:xfrm>
        </p:spPr>
        <p:txBody>
          <a:bodyPr/>
          <a:lstStyle/>
          <a:p>
            <a:endParaRPr lang="en-US" dirty="0"/>
          </a:p>
        </p:txBody>
      </p:sp>
      <p:pic>
        <p:nvPicPr>
          <p:cNvPr id="5122" name="Picture 2" descr="C:\Users\Tala\Desktop\osteoporosis-bo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857232"/>
            <a:ext cx="7923319" cy="5695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576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485"/>
            <a:ext cx="7315200" cy="1154097"/>
          </a:xfrm>
        </p:spPr>
        <p:txBody>
          <a:bodyPr>
            <a:normAutofit/>
          </a:bodyPr>
          <a:lstStyle/>
          <a:p>
            <a:pPr algn="ctr"/>
            <a:r>
              <a:rPr lang="en-US" sz="3200" b="1" dirty="0"/>
              <a:t>Highlights on Vitamin D deficiency </a:t>
            </a:r>
            <a:endParaRPr lang="en-US" sz="3200" dirty="0"/>
          </a:p>
        </p:txBody>
      </p:sp>
      <p:pic>
        <p:nvPicPr>
          <p:cNvPr id="1026" name="Picture 2" descr="C:\Users\Tala\Desktop\vitamin-D-metabolism.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345828"/>
            <a:ext cx="4876800" cy="531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0813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1463</TotalTime>
  <Words>1822</Words>
  <Application>Microsoft Macintosh PowerPoint</Application>
  <PresentationFormat>On-screen Show (4:3)</PresentationFormat>
  <Paragraphs>251</Paragraphs>
  <Slides>73</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73</vt:i4>
      </vt:variant>
    </vt:vector>
  </HeadingPairs>
  <TitlesOfParts>
    <vt:vector size="85" baseType="lpstr">
      <vt:lpstr>Calibri</vt:lpstr>
      <vt:lpstr>Century Gothic</vt:lpstr>
      <vt:lpstr>Century Gothic (Headings)</vt:lpstr>
      <vt:lpstr>Constantia</vt:lpstr>
      <vt:lpstr>Majalla UI</vt:lpstr>
      <vt:lpstr>ＭＳ Ｐゴシック</vt:lpstr>
      <vt:lpstr>Tahoma</vt:lpstr>
      <vt:lpstr>Traditional Arabic</vt:lpstr>
      <vt:lpstr>Wingdings</vt:lpstr>
      <vt:lpstr>Wingdings 2</vt:lpstr>
      <vt:lpstr>Arial</vt:lpstr>
      <vt:lpstr>تدفق</vt:lpstr>
      <vt:lpstr>PowerPoint Presentation</vt:lpstr>
      <vt:lpstr>Objectives : </vt:lpstr>
      <vt:lpstr>PowerPoint Presentation</vt:lpstr>
      <vt:lpstr>PowerPoint Presentation</vt:lpstr>
      <vt:lpstr>PowerPoint Presentation</vt:lpstr>
      <vt:lpstr>PowerPoint Presentation</vt:lpstr>
      <vt:lpstr>Osteoporosis and Vitamin D deficiency</vt:lpstr>
      <vt:lpstr>PowerPoint Presentation</vt:lpstr>
      <vt:lpstr>Highlights on Vitamin D deficiency </vt:lpstr>
      <vt:lpstr>Highlights on Vitamin D deficiency </vt:lpstr>
      <vt:lpstr>Sources of Vitamin D</vt:lpstr>
      <vt:lpstr>PowerPoint Presentation</vt:lpstr>
      <vt:lpstr>PowerPoint Presentation</vt:lpstr>
      <vt:lpstr>PowerPoint Presentation</vt:lpstr>
      <vt:lpstr>Importance of osteoporosis </vt:lpstr>
      <vt:lpstr>Prevalence in world / Saudi Arabia </vt:lpstr>
      <vt:lpstr>Prevalence in world / Saudi Arabia </vt:lpstr>
      <vt:lpstr>Risk Factor Of Osteoporosis </vt:lpstr>
      <vt:lpstr>PowerPoint Presentation</vt:lpstr>
      <vt:lpstr>PowerPoint Presentation</vt:lpstr>
      <vt:lpstr>Smoking :</vt:lpstr>
      <vt:lpstr>PowerPoint Presentation</vt:lpstr>
      <vt:lpstr>Physical inactivity :</vt:lpstr>
      <vt:lpstr>Medical diseases : </vt:lpstr>
      <vt:lpstr>Medication : </vt:lpstr>
      <vt:lpstr>PowerPoint Presentation</vt:lpstr>
      <vt:lpstr>PowerPoint Presentation</vt:lpstr>
      <vt:lpstr>How does the patient should present ?</vt:lpstr>
      <vt:lpstr>PowerPoint Presentation</vt:lpstr>
      <vt:lpstr>Common fracture with osteoporosis : </vt:lpstr>
      <vt:lpstr>Spine : </vt:lpstr>
      <vt:lpstr>Hip and pelvis </vt:lpstr>
      <vt:lpstr>PowerPoint Presentation</vt:lpstr>
      <vt:lpstr>Wrist and forearm : </vt:lpstr>
      <vt:lpstr>PowerPoint Presentation</vt:lpstr>
      <vt:lpstr>Effect Of Vitamin D Defiency</vt:lpstr>
      <vt:lpstr>PowerPoint Presentation</vt:lpstr>
      <vt:lpstr>PowerPoint Presentation</vt:lpstr>
      <vt:lpstr>CVS</vt:lpstr>
      <vt:lpstr>CVS</vt:lpstr>
      <vt:lpstr>PowerPoint Presentation</vt:lpstr>
      <vt:lpstr>Hypertension </vt:lpstr>
      <vt:lpstr>Obesity</vt:lpstr>
      <vt:lpstr>DM2</vt:lpstr>
      <vt:lpstr>DM1</vt:lpstr>
      <vt:lpstr>Diagnosis</vt:lpstr>
      <vt:lpstr>DIAGNOSIS</vt:lpstr>
      <vt:lpstr>PowerPoint Presentation</vt:lpstr>
      <vt:lpstr>X-ray</vt:lpstr>
      <vt:lpstr>DEXA</vt:lpstr>
      <vt:lpstr>DEXA</vt:lpstr>
      <vt:lpstr>PowerPoint Presentation</vt:lpstr>
      <vt:lpstr>DEXA</vt:lpstr>
      <vt:lpstr>labs</vt:lpstr>
      <vt:lpstr>PowerPoint Presentation</vt:lpstr>
      <vt:lpstr>Management Goals</vt:lpstr>
      <vt:lpstr>PowerPoint Presentation</vt:lpstr>
      <vt:lpstr>PowerPoint Presentation</vt:lpstr>
      <vt:lpstr>PowerPoint Presentation</vt:lpstr>
      <vt:lpstr>Pharmacological therapy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 home message</vt:lpstr>
      <vt:lpstr>Refrence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Osteoporosis and Vitamin D deficiency</dc:title>
  <dc:creator>Admin</dc:creator>
  <cp:lastModifiedBy>محمد الشمري</cp:lastModifiedBy>
  <cp:revision>82</cp:revision>
  <dcterms:created xsi:type="dcterms:W3CDTF">2016-09-20T16:26:30Z</dcterms:created>
  <dcterms:modified xsi:type="dcterms:W3CDTF">2016-11-20T20:38:11Z</dcterms:modified>
</cp:coreProperties>
</file>