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459" r:id="rId3"/>
    <p:sldId id="440" r:id="rId4"/>
    <p:sldId id="465" r:id="rId5"/>
    <p:sldId id="442" r:id="rId6"/>
    <p:sldId id="443" r:id="rId7"/>
    <p:sldId id="445" r:id="rId8"/>
    <p:sldId id="434" r:id="rId9"/>
    <p:sldId id="435" r:id="rId10"/>
    <p:sldId id="436" r:id="rId11"/>
    <p:sldId id="437" r:id="rId12"/>
    <p:sldId id="438" r:id="rId13"/>
    <p:sldId id="439" r:id="rId14"/>
    <p:sldId id="460" r:id="rId15"/>
    <p:sldId id="458" r:id="rId16"/>
    <p:sldId id="448" r:id="rId17"/>
    <p:sldId id="449" r:id="rId18"/>
    <p:sldId id="450" r:id="rId19"/>
    <p:sldId id="451" r:id="rId20"/>
    <p:sldId id="452" r:id="rId21"/>
    <p:sldId id="453" r:id="rId22"/>
    <p:sldId id="454" r:id="rId23"/>
    <p:sldId id="455" r:id="rId24"/>
    <p:sldId id="456" r:id="rId25"/>
    <p:sldId id="457" r:id="rId26"/>
    <p:sldId id="461" r:id="rId27"/>
    <p:sldId id="373" r:id="rId28"/>
    <p:sldId id="374" r:id="rId29"/>
    <p:sldId id="289" r:id="rId30"/>
    <p:sldId id="401" r:id="rId31"/>
    <p:sldId id="463" r:id="rId32"/>
    <p:sldId id="375" r:id="rId33"/>
    <p:sldId id="377" r:id="rId34"/>
    <p:sldId id="259" r:id="rId35"/>
    <p:sldId id="367" r:id="rId36"/>
    <p:sldId id="290" r:id="rId37"/>
    <p:sldId id="292" r:id="rId38"/>
    <p:sldId id="366" r:id="rId39"/>
    <p:sldId id="384" r:id="rId40"/>
    <p:sldId id="297" r:id="rId41"/>
    <p:sldId id="298" r:id="rId42"/>
    <p:sldId id="385" r:id="rId43"/>
    <p:sldId id="300" r:id="rId44"/>
    <p:sldId id="386" r:id="rId45"/>
    <p:sldId id="304" r:id="rId46"/>
    <p:sldId id="303" r:id="rId47"/>
    <p:sldId id="301" r:id="rId48"/>
    <p:sldId id="400" r:id="rId49"/>
    <p:sldId id="404" r:id="rId50"/>
    <p:sldId id="405" r:id="rId51"/>
    <p:sldId id="381" r:id="rId52"/>
    <p:sldId id="397" r:id="rId53"/>
    <p:sldId id="464" r:id="rId54"/>
    <p:sldId id="307" r:id="rId55"/>
    <p:sldId id="308" r:id="rId56"/>
    <p:sldId id="408" r:id="rId57"/>
    <p:sldId id="407" r:id="rId58"/>
    <p:sldId id="446" r:id="rId59"/>
    <p:sldId id="447" r:id="rId60"/>
    <p:sldId id="402" r:id="rId61"/>
    <p:sldId id="310" r:id="rId62"/>
    <p:sldId id="337" r:id="rId63"/>
    <p:sldId id="409" r:id="rId64"/>
    <p:sldId id="338" r:id="rId65"/>
    <p:sldId id="339" r:id="rId66"/>
    <p:sldId id="418" r:id="rId67"/>
    <p:sldId id="425" r:id="rId68"/>
    <p:sldId id="38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5" autoAdjust="0"/>
  </p:normalViewPr>
  <p:slideViewPr>
    <p:cSldViewPr>
      <p:cViewPr varScale="1">
        <p:scale>
          <a:sx n="62" d="100"/>
          <a:sy n="62"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ADD1B-DDDC-4437-AEA1-0E1F427059D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74F7AE2-68E0-4CF2-B338-11644AA5B33B}">
      <dgm:prSet phldrT="[Text]"/>
      <dgm:spPr/>
      <dgm:t>
        <a:bodyPr/>
        <a:lstStyle/>
        <a:p>
          <a:r>
            <a:rPr lang="en-US" dirty="0" smtClean="0">
              <a:solidFill>
                <a:schemeClr val="bg1"/>
              </a:solidFill>
            </a:rPr>
            <a:t>International Atherosclerosis Society (</a:t>
          </a:r>
          <a:r>
            <a:rPr lang="en-US" dirty="0" smtClean="0"/>
            <a:t>IAS)</a:t>
          </a:r>
          <a:endParaRPr lang="en-US" dirty="0"/>
        </a:p>
      </dgm:t>
    </dgm:pt>
    <dgm:pt modelId="{0412473D-26FA-4955-BF35-BC3864C8931A}" type="parTrans" cxnId="{24A110A6-5CB5-4163-9C46-C38020979E91}">
      <dgm:prSet/>
      <dgm:spPr/>
      <dgm:t>
        <a:bodyPr/>
        <a:lstStyle/>
        <a:p>
          <a:endParaRPr lang="en-US"/>
        </a:p>
      </dgm:t>
    </dgm:pt>
    <dgm:pt modelId="{4665C2CB-2FBE-4BB9-8D34-309ECCB3417D}" type="sibTrans" cxnId="{24A110A6-5CB5-4163-9C46-C38020979E91}">
      <dgm:prSet/>
      <dgm:spPr/>
      <dgm:t>
        <a:bodyPr/>
        <a:lstStyle/>
        <a:p>
          <a:endParaRPr lang="en-US"/>
        </a:p>
      </dgm:t>
    </dgm:pt>
    <dgm:pt modelId="{BB627A85-E0CB-4034-82F9-D7C922037A9B}">
      <dgm:prSet phldrT="[Text]"/>
      <dgm:spPr/>
      <dgm:t>
        <a:bodyPr/>
        <a:lstStyle/>
        <a:p>
          <a:r>
            <a:rPr lang="en-US" sz="2300" dirty="0" smtClean="0"/>
            <a:t>Apo B-containing lipoproteins is causally associated with ASCVD risk and that lowering “</a:t>
          </a:r>
          <a:r>
            <a:rPr lang="en-US" sz="2300" dirty="0" err="1" smtClean="0"/>
            <a:t>atherogenic</a:t>
          </a:r>
          <a:r>
            <a:rPr lang="en-US" sz="2300" dirty="0" smtClean="0"/>
            <a:t> cholesterol” (LDL-C and non-HDL-C) will reduce risk</a:t>
          </a:r>
          <a:endParaRPr lang="en-US" sz="2300" dirty="0"/>
        </a:p>
      </dgm:t>
    </dgm:pt>
    <dgm:pt modelId="{9C918C68-5CE9-444B-9DFC-44649CA6C868}" type="parTrans" cxnId="{F46C5F05-4754-42D6-BC9D-39DB33408A7A}">
      <dgm:prSet/>
      <dgm:spPr/>
      <dgm:t>
        <a:bodyPr/>
        <a:lstStyle/>
        <a:p>
          <a:endParaRPr lang="en-US"/>
        </a:p>
      </dgm:t>
    </dgm:pt>
    <dgm:pt modelId="{125C0B3B-39FA-4EA3-9143-B0483894C085}" type="sibTrans" cxnId="{F46C5F05-4754-42D6-BC9D-39DB33408A7A}">
      <dgm:prSet/>
      <dgm:spPr/>
      <dgm:t>
        <a:bodyPr/>
        <a:lstStyle/>
        <a:p>
          <a:endParaRPr lang="en-US"/>
        </a:p>
      </dgm:t>
    </dgm:pt>
    <dgm:pt modelId="{24A1451E-F7FE-40C6-9368-9FAE4D3D8439}">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ACC/AHA 2013</a:t>
          </a:r>
        </a:p>
      </dgm:t>
    </dgm:pt>
    <dgm:pt modelId="{32F9FF2E-73B4-4B17-B4ED-26949B2073DE}" type="parTrans" cxnId="{74D8552B-CC1E-488D-9ADD-B897E7EAF819}">
      <dgm:prSet/>
      <dgm:spPr/>
      <dgm:t>
        <a:bodyPr/>
        <a:lstStyle/>
        <a:p>
          <a:endParaRPr lang="en-US"/>
        </a:p>
      </dgm:t>
    </dgm:pt>
    <dgm:pt modelId="{34A68AE4-73DF-475A-AAEC-7DF9DE3A6CDA}" type="sibTrans" cxnId="{74D8552B-CC1E-488D-9ADD-B897E7EAF819}">
      <dgm:prSet/>
      <dgm:spPr/>
      <dgm:t>
        <a:bodyPr/>
        <a:lstStyle/>
        <a:p>
          <a:endParaRPr lang="en-US"/>
        </a:p>
      </dgm:t>
    </dgm:pt>
    <dgm:pt modelId="{D5DFC2D9-2CD1-4847-93B3-92BEC4B6D5A7}">
      <dgm:prSet/>
      <dgm:spPr/>
      <dgm:t>
        <a:bodyPr/>
        <a:lstStyle/>
        <a:p>
          <a:r>
            <a:rPr lang="en-US" sz="2200" dirty="0" smtClean="0">
              <a:solidFill>
                <a:schemeClr val="bg1"/>
              </a:solidFill>
            </a:rPr>
            <a:t>ACC/AHA (evolved from ATP IV/NHLBI efforts)</a:t>
          </a:r>
          <a:endParaRPr lang="en-US" sz="2200" dirty="0"/>
        </a:p>
      </dgm:t>
    </dgm:pt>
    <dgm:pt modelId="{53566F7A-59EB-46E5-9183-13543F96D58E}" type="parTrans" cxnId="{4E217F5E-E162-493E-A86D-17ED780D258E}">
      <dgm:prSet/>
      <dgm:spPr/>
      <dgm:t>
        <a:bodyPr/>
        <a:lstStyle/>
        <a:p>
          <a:endParaRPr lang="en-US"/>
        </a:p>
      </dgm:t>
    </dgm:pt>
    <dgm:pt modelId="{A7210D0B-1B03-4D82-A072-BB3FA863B900}" type="sibTrans" cxnId="{4E217F5E-E162-493E-A86D-17ED780D258E}">
      <dgm:prSet/>
      <dgm:spPr/>
      <dgm:t>
        <a:bodyPr/>
        <a:lstStyle/>
        <a:p>
          <a:endParaRPr lang="en-US"/>
        </a:p>
      </dgm:t>
    </dgm:pt>
    <dgm:pt modelId="{ED616D90-F4C9-486B-B0C4-A8DEF5FD9443}">
      <dgm:prSet/>
      <dgm:spPr/>
      <dgm:t>
        <a:bodyPr/>
        <a:lstStyle/>
        <a:p>
          <a:r>
            <a:rPr lang="en-US" sz="2200" dirty="0" smtClean="0"/>
            <a:t>Many areas left to clinical judgment where RCT data were not available or limited </a:t>
          </a:r>
        </a:p>
      </dgm:t>
    </dgm:pt>
    <dgm:pt modelId="{12BD341F-AD26-4080-91D1-3D72B25DD8B9}" type="parTrans" cxnId="{FCE09121-16B6-4C38-B981-C33382653FCE}">
      <dgm:prSet/>
      <dgm:spPr/>
      <dgm:t>
        <a:bodyPr/>
        <a:lstStyle/>
        <a:p>
          <a:endParaRPr lang="en-US"/>
        </a:p>
      </dgm:t>
    </dgm:pt>
    <dgm:pt modelId="{3C7ED8B3-8AEF-4788-91DE-0FCFA561482C}" type="sibTrans" cxnId="{FCE09121-16B6-4C38-B981-C33382653FCE}">
      <dgm:prSet/>
      <dgm:spPr/>
      <dgm:t>
        <a:bodyPr/>
        <a:lstStyle/>
        <a:p>
          <a:endParaRPr lang="en-US"/>
        </a:p>
      </dgm:t>
    </dgm:pt>
    <dgm:pt modelId="{966EBE40-7BD1-4A4F-B570-990CCD0B8D30}">
      <dgm:prSet/>
      <dgm:spPr/>
      <dgm:t>
        <a:bodyPr/>
        <a:lstStyle/>
        <a:p>
          <a:r>
            <a:rPr lang="en-US" sz="2200" dirty="0" smtClean="0"/>
            <a:t>Recommendations based on what has been shown to reduce risk in RCTs </a:t>
          </a:r>
          <a:endParaRPr lang="en-US" sz="2200" dirty="0"/>
        </a:p>
      </dgm:t>
    </dgm:pt>
    <dgm:pt modelId="{2A801CEE-A5ED-4FE7-B557-7527B1A5B448}" type="parTrans" cxnId="{084A0BA1-BBBA-4C50-930D-D85D647CE9C5}">
      <dgm:prSet/>
      <dgm:spPr/>
      <dgm:t>
        <a:bodyPr/>
        <a:lstStyle/>
        <a:p>
          <a:endParaRPr lang="en-US"/>
        </a:p>
      </dgm:t>
    </dgm:pt>
    <dgm:pt modelId="{79B5F3F6-AFAE-4568-9118-C75EDA54235B}" type="sibTrans" cxnId="{084A0BA1-BBBA-4C50-930D-D85D647CE9C5}">
      <dgm:prSet/>
      <dgm:spPr/>
      <dgm:t>
        <a:bodyPr/>
        <a:lstStyle/>
        <a:p>
          <a:endParaRPr lang="en-US"/>
        </a:p>
      </dgm:t>
    </dgm:pt>
    <dgm:pt modelId="{E944A878-D738-47B6-93D0-EB90783B2310}">
      <dgm:prSet phldrT="[Text]" custT="1"/>
      <dgm:spPr/>
      <dgm:t>
        <a:bodyPr/>
        <a:lstStyle/>
        <a:p>
          <a:r>
            <a:rPr lang="en-US" sz="2400" b="1" dirty="0" smtClean="0">
              <a:solidFill>
                <a:srgbClr val="FF0000"/>
              </a:solidFill>
            </a:rPr>
            <a:t>Treat to target </a:t>
          </a:r>
          <a:endParaRPr lang="en-US" sz="2400" b="1" dirty="0">
            <a:solidFill>
              <a:srgbClr val="FF0000"/>
            </a:solidFill>
          </a:endParaRPr>
        </a:p>
      </dgm:t>
    </dgm:pt>
    <dgm:pt modelId="{DA49BAD7-6F63-4A5C-846F-9251697B48E5}" type="parTrans" cxnId="{31EF3433-3E28-4578-ADC1-BA126707A789}">
      <dgm:prSet/>
      <dgm:spPr/>
      <dgm:t>
        <a:bodyPr/>
        <a:lstStyle/>
        <a:p>
          <a:endParaRPr lang="en-US"/>
        </a:p>
      </dgm:t>
    </dgm:pt>
    <dgm:pt modelId="{F04750CA-00F0-48C0-9FFF-6682420465AA}" type="sibTrans" cxnId="{31EF3433-3E28-4578-ADC1-BA126707A789}">
      <dgm:prSet/>
      <dgm:spPr/>
      <dgm:t>
        <a:bodyPr/>
        <a:lstStyle/>
        <a:p>
          <a:endParaRPr lang="en-US"/>
        </a:p>
      </dgm:t>
    </dgm:pt>
    <dgm:pt modelId="{0C0382DD-AD76-42E7-AB64-B8CCBE38F2D3}">
      <dgm:prSet custT="1"/>
      <dgm:spPr/>
      <dgm:t>
        <a:bodyPr/>
        <a:lstStyle/>
        <a:p>
          <a:r>
            <a:rPr lang="en-US" sz="2400" b="1" dirty="0" smtClean="0">
              <a:solidFill>
                <a:srgbClr val="FF0000"/>
              </a:solidFill>
            </a:rPr>
            <a:t>Fire and forget </a:t>
          </a:r>
        </a:p>
      </dgm:t>
    </dgm:pt>
    <dgm:pt modelId="{95BC0745-28BD-4807-8303-AD2DFB50A9E6}" type="parTrans" cxnId="{59AE778E-4771-4143-8224-D3644417157A}">
      <dgm:prSet/>
      <dgm:spPr/>
      <dgm:t>
        <a:bodyPr/>
        <a:lstStyle/>
        <a:p>
          <a:endParaRPr lang="en-US"/>
        </a:p>
      </dgm:t>
    </dgm:pt>
    <dgm:pt modelId="{5630AE10-35E7-4C98-ACAF-B465007EF4DD}" type="sibTrans" cxnId="{59AE778E-4771-4143-8224-D3644417157A}">
      <dgm:prSet/>
      <dgm:spPr/>
      <dgm:t>
        <a:bodyPr/>
        <a:lstStyle/>
        <a:p>
          <a:endParaRPr lang="en-US"/>
        </a:p>
      </dgm:t>
    </dgm:pt>
    <dgm:pt modelId="{EFF26231-DB33-40FB-8F4E-2C5DA90C52E5}" type="pres">
      <dgm:prSet presAssocID="{FCFADD1B-DDDC-4437-AEA1-0E1F427059D7}" presName="Name0" presStyleCnt="0">
        <dgm:presLayoutVars>
          <dgm:dir/>
          <dgm:animLvl val="lvl"/>
          <dgm:resizeHandles val="exact"/>
        </dgm:presLayoutVars>
      </dgm:prSet>
      <dgm:spPr/>
      <dgm:t>
        <a:bodyPr/>
        <a:lstStyle/>
        <a:p>
          <a:endParaRPr lang="en-US"/>
        </a:p>
      </dgm:t>
    </dgm:pt>
    <dgm:pt modelId="{66C9B206-C213-4D27-BC63-797A1DBAD653}" type="pres">
      <dgm:prSet presAssocID="{24A1451E-F7FE-40C6-9368-9FAE4D3D8439}" presName="composite" presStyleCnt="0"/>
      <dgm:spPr/>
    </dgm:pt>
    <dgm:pt modelId="{31534E39-9DF1-48EA-8E6D-52D7D85846FD}" type="pres">
      <dgm:prSet presAssocID="{24A1451E-F7FE-40C6-9368-9FAE4D3D8439}" presName="parTx" presStyleLbl="alignNode1" presStyleIdx="0" presStyleCnt="2">
        <dgm:presLayoutVars>
          <dgm:chMax val="0"/>
          <dgm:chPref val="0"/>
          <dgm:bulletEnabled val="1"/>
        </dgm:presLayoutVars>
      </dgm:prSet>
      <dgm:spPr/>
      <dgm:t>
        <a:bodyPr/>
        <a:lstStyle/>
        <a:p>
          <a:endParaRPr lang="en-US"/>
        </a:p>
      </dgm:t>
    </dgm:pt>
    <dgm:pt modelId="{ED0AA679-7123-46D5-99C6-F311ADC603E7}" type="pres">
      <dgm:prSet presAssocID="{24A1451E-F7FE-40C6-9368-9FAE4D3D8439}" presName="desTx" presStyleLbl="alignAccFollowNode1" presStyleIdx="0" presStyleCnt="2">
        <dgm:presLayoutVars>
          <dgm:bulletEnabled val="1"/>
        </dgm:presLayoutVars>
      </dgm:prSet>
      <dgm:spPr/>
      <dgm:t>
        <a:bodyPr/>
        <a:lstStyle/>
        <a:p>
          <a:endParaRPr lang="en-US"/>
        </a:p>
      </dgm:t>
    </dgm:pt>
    <dgm:pt modelId="{F1A29064-450F-41C6-B2FE-D7C44D419680}" type="pres">
      <dgm:prSet presAssocID="{34A68AE4-73DF-475A-AAEC-7DF9DE3A6CDA}" presName="space" presStyleCnt="0"/>
      <dgm:spPr/>
    </dgm:pt>
    <dgm:pt modelId="{5A8189DC-6208-4B2D-ABE4-50D3C99F31C4}" type="pres">
      <dgm:prSet presAssocID="{E74F7AE2-68E0-4CF2-B338-11644AA5B33B}" presName="composite" presStyleCnt="0"/>
      <dgm:spPr/>
    </dgm:pt>
    <dgm:pt modelId="{B29B3D4B-6857-4812-A36F-6B1F6491491A}" type="pres">
      <dgm:prSet presAssocID="{E74F7AE2-68E0-4CF2-B338-11644AA5B33B}" presName="parTx" presStyleLbl="alignNode1" presStyleIdx="1" presStyleCnt="2">
        <dgm:presLayoutVars>
          <dgm:chMax val="0"/>
          <dgm:chPref val="0"/>
          <dgm:bulletEnabled val="1"/>
        </dgm:presLayoutVars>
      </dgm:prSet>
      <dgm:spPr/>
      <dgm:t>
        <a:bodyPr/>
        <a:lstStyle/>
        <a:p>
          <a:endParaRPr lang="en-US"/>
        </a:p>
      </dgm:t>
    </dgm:pt>
    <dgm:pt modelId="{DBB5FE35-5760-4461-BE28-ADD8376DE6CA}" type="pres">
      <dgm:prSet presAssocID="{E74F7AE2-68E0-4CF2-B338-11644AA5B33B}" presName="desTx" presStyleLbl="alignAccFollowNode1" presStyleIdx="1" presStyleCnt="2">
        <dgm:presLayoutVars>
          <dgm:bulletEnabled val="1"/>
        </dgm:presLayoutVars>
      </dgm:prSet>
      <dgm:spPr/>
      <dgm:t>
        <a:bodyPr/>
        <a:lstStyle/>
        <a:p>
          <a:endParaRPr lang="en-US"/>
        </a:p>
      </dgm:t>
    </dgm:pt>
  </dgm:ptLst>
  <dgm:cxnLst>
    <dgm:cxn modelId="{EA3CE7F9-F3A8-4D15-BCC2-2A17E75A06E1}" type="presOf" srcId="{BB627A85-E0CB-4034-82F9-D7C922037A9B}" destId="{DBB5FE35-5760-4461-BE28-ADD8376DE6CA}" srcOrd="0" destOrd="0" presId="urn:microsoft.com/office/officeart/2005/8/layout/hList1"/>
    <dgm:cxn modelId="{A1C59D04-A1FD-407C-BDAF-158ED8911DEA}" type="presOf" srcId="{FCFADD1B-DDDC-4437-AEA1-0E1F427059D7}" destId="{EFF26231-DB33-40FB-8F4E-2C5DA90C52E5}" srcOrd="0" destOrd="0" presId="urn:microsoft.com/office/officeart/2005/8/layout/hList1"/>
    <dgm:cxn modelId="{F46C5F05-4754-42D6-BC9D-39DB33408A7A}" srcId="{E74F7AE2-68E0-4CF2-B338-11644AA5B33B}" destId="{BB627A85-E0CB-4034-82F9-D7C922037A9B}" srcOrd="0" destOrd="0" parTransId="{9C918C68-5CE9-444B-9DFC-44649CA6C868}" sibTransId="{125C0B3B-39FA-4EA3-9143-B0483894C085}"/>
    <dgm:cxn modelId="{51E34F55-F2B4-49B5-ACEA-7E8CD8531F06}" type="presOf" srcId="{D5DFC2D9-2CD1-4847-93B3-92BEC4B6D5A7}" destId="{ED0AA679-7123-46D5-99C6-F311ADC603E7}" srcOrd="0" destOrd="0" presId="urn:microsoft.com/office/officeart/2005/8/layout/hList1"/>
    <dgm:cxn modelId="{B177D3AF-8F86-4E8A-8A58-8A7F134DFDBE}" type="presOf" srcId="{ED616D90-F4C9-486B-B0C4-A8DEF5FD9443}" destId="{ED0AA679-7123-46D5-99C6-F311ADC603E7}" srcOrd="0" destOrd="2" presId="urn:microsoft.com/office/officeart/2005/8/layout/hList1"/>
    <dgm:cxn modelId="{59AE778E-4771-4143-8224-D3644417157A}" srcId="{24A1451E-F7FE-40C6-9368-9FAE4D3D8439}" destId="{0C0382DD-AD76-42E7-AB64-B8CCBE38F2D3}" srcOrd="3" destOrd="0" parTransId="{95BC0745-28BD-4807-8303-AD2DFB50A9E6}" sibTransId="{5630AE10-35E7-4C98-ACAF-B465007EF4DD}"/>
    <dgm:cxn modelId="{24A110A6-5CB5-4163-9C46-C38020979E91}" srcId="{FCFADD1B-DDDC-4437-AEA1-0E1F427059D7}" destId="{E74F7AE2-68E0-4CF2-B338-11644AA5B33B}" srcOrd="1" destOrd="0" parTransId="{0412473D-26FA-4955-BF35-BC3864C8931A}" sibTransId="{4665C2CB-2FBE-4BB9-8D34-309ECCB3417D}"/>
    <dgm:cxn modelId="{74D8552B-CC1E-488D-9ADD-B897E7EAF819}" srcId="{FCFADD1B-DDDC-4437-AEA1-0E1F427059D7}" destId="{24A1451E-F7FE-40C6-9368-9FAE4D3D8439}" srcOrd="0" destOrd="0" parTransId="{32F9FF2E-73B4-4B17-B4ED-26949B2073DE}" sibTransId="{34A68AE4-73DF-475A-AAEC-7DF9DE3A6CDA}"/>
    <dgm:cxn modelId="{8EF15597-59B1-483E-A5F5-5DA1D1EFD1A5}" type="presOf" srcId="{24A1451E-F7FE-40C6-9368-9FAE4D3D8439}" destId="{31534E39-9DF1-48EA-8E6D-52D7D85846FD}" srcOrd="0" destOrd="0" presId="urn:microsoft.com/office/officeart/2005/8/layout/hList1"/>
    <dgm:cxn modelId="{084A0BA1-BBBA-4C50-930D-D85D647CE9C5}" srcId="{24A1451E-F7FE-40C6-9368-9FAE4D3D8439}" destId="{966EBE40-7BD1-4A4F-B570-990CCD0B8D30}" srcOrd="1" destOrd="0" parTransId="{2A801CEE-A5ED-4FE7-B557-7527B1A5B448}" sibTransId="{79B5F3F6-AFAE-4568-9118-C75EDA54235B}"/>
    <dgm:cxn modelId="{5E67D368-75BC-4FF3-9933-76575C178047}" type="presOf" srcId="{0C0382DD-AD76-42E7-AB64-B8CCBE38F2D3}" destId="{ED0AA679-7123-46D5-99C6-F311ADC603E7}" srcOrd="0" destOrd="3" presId="urn:microsoft.com/office/officeart/2005/8/layout/hList1"/>
    <dgm:cxn modelId="{72B3C392-F34F-4998-A9DE-250715C36F8A}" type="presOf" srcId="{E74F7AE2-68E0-4CF2-B338-11644AA5B33B}" destId="{B29B3D4B-6857-4812-A36F-6B1F6491491A}" srcOrd="0" destOrd="0" presId="urn:microsoft.com/office/officeart/2005/8/layout/hList1"/>
    <dgm:cxn modelId="{65EFED10-9208-4F3B-A183-42F675E4E899}" type="presOf" srcId="{E944A878-D738-47B6-93D0-EB90783B2310}" destId="{DBB5FE35-5760-4461-BE28-ADD8376DE6CA}" srcOrd="0" destOrd="1" presId="urn:microsoft.com/office/officeart/2005/8/layout/hList1"/>
    <dgm:cxn modelId="{4E217F5E-E162-493E-A86D-17ED780D258E}" srcId="{24A1451E-F7FE-40C6-9368-9FAE4D3D8439}" destId="{D5DFC2D9-2CD1-4847-93B3-92BEC4B6D5A7}" srcOrd="0" destOrd="0" parTransId="{53566F7A-59EB-46E5-9183-13543F96D58E}" sibTransId="{A7210D0B-1B03-4D82-A072-BB3FA863B900}"/>
    <dgm:cxn modelId="{31EF3433-3E28-4578-ADC1-BA126707A789}" srcId="{E74F7AE2-68E0-4CF2-B338-11644AA5B33B}" destId="{E944A878-D738-47B6-93D0-EB90783B2310}" srcOrd="1" destOrd="0" parTransId="{DA49BAD7-6F63-4A5C-846F-9251697B48E5}" sibTransId="{F04750CA-00F0-48C0-9FFF-6682420465AA}"/>
    <dgm:cxn modelId="{71966EB0-8E99-47AE-9970-10B347DD2BF2}" type="presOf" srcId="{966EBE40-7BD1-4A4F-B570-990CCD0B8D30}" destId="{ED0AA679-7123-46D5-99C6-F311ADC603E7}" srcOrd="0" destOrd="1" presId="urn:microsoft.com/office/officeart/2005/8/layout/hList1"/>
    <dgm:cxn modelId="{FCE09121-16B6-4C38-B981-C33382653FCE}" srcId="{24A1451E-F7FE-40C6-9368-9FAE4D3D8439}" destId="{ED616D90-F4C9-486B-B0C4-A8DEF5FD9443}" srcOrd="2" destOrd="0" parTransId="{12BD341F-AD26-4080-91D1-3D72B25DD8B9}" sibTransId="{3C7ED8B3-8AEF-4788-91DE-0FCFA561482C}"/>
    <dgm:cxn modelId="{27F5AB34-CC67-4A1A-9C61-9A27EA59791E}" type="presParOf" srcId="{EFF26231-DB33-40FB-8F4E-2C5DA90C52E5}" destId="{66C9B206-C213-4D27-BC63-797A1DBAD653}" srcOrd="0" destOrd="0" presId="urn:microsoft.com/office/officeart/2005/8/layout/hList1"/>
    <dgm:cxn modelId="{985CFE05-0443-48A9-AC3B-9A4D6B61F7B9}" type="presParOf" srcId="{66C9B206-C213-4D27-BC63-797A1DBAD653}" destId="{31534E39-9DF1-48EA-8E6D-52D7D85846FD}" srcOrd="0" destOrd="0" presId="urn:microsoft.com/office/officeart/2005/8/layout/hList1"/>
    <dgm:cxn modelId="{9928F931-58E8-49F0-A90C-E954AE0EEB3B}" type="presParOf" srcId="{66C9B206-C213-4D27-BC63-797A1DBAD653}" destId="{ED0AA679-7123-46D5-99C6-F311ADC603E7}" srcOrd="1" destOrd="0" presId="urn:microsoft.com/office/officeart/2005/8/layout/hList1"/>
    <dgm:cxn modelId="{22D45DBF-C55C-4110-AFF9-6D607FAB8006}" type="presParOf" srcId="{EFF26231-DB33-40FB-8F4E-2C5DA90C52E5}" destId="{F1A29064-450F-41C6-B2FE-D7C44D419680}" srcOrd="1" destOrd="0" presId="urn:microsoft.com/office/officeart/2005/8/layout/hList1"/>
    <dgm:cxn modelId="{E92CAF37-7D57-40DA-A955-05ED512948C1}" type="presParOf" srcId="{EFF26231-DB33-40FB-8F4E-2C5DA90C52E5}" destId="{5A8189DC-6208-4B2D-ABE4-50D3C99F31C4}" srcOrd="2" destOrd="0" presId="urn:microsoft.com/office/officeart/2005/8/layout/hList1"/>
    <dgm:cxn modelId="{C5B49F74-C715-4FDE-93A7-37156C621109}" type="presParOf" srcId="{5A8189DC-6208-4B2D-ABE4-50D3C99F31C4}" destId="{B29B3D4B-6857-4812-A36F-6B1F6491491A}" srcOrd="0" destOrd="0" presId="urn:microsoft.com/office/officeart/2005/8/layout/hList1"/>
    <dgm:cxn modelId="{05973045-9600-44E0-9634-3751A218DBC2}" type="presParOf" srcId="{5A8189DC-6208-4B2D-ABE4-50D3C99F31C4}" destId="{DBB5FE35-5760-4461-BE28-ADD8376DE6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4839C-033B-4E49-A6C3-4F5FC432B7E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16944E8-573C-4566-AE67-896B9C94552A}">
      <dgm:prSet phldrT="[Text]" phldr="1"/>
      <dgm:spPr/>
      <dgm:t>
        <a:bodyPr/>
        <a:lstStyle/>
        <a:p>
          <a:endParaRPr lang="en-US"/>
        </a:p>
      </dgm:t>
    </dgm:pt>
    <dgm:pt modelId="{69FD7258-15E4-4EDF-BDC0-509E9BB6A674}" type="parTrans" cxnId="{5BADBB98-3932-4090-8EF6-A464938E7982}">
      <dgm:prSet/>
      <dgm:spPr/>
      <dgm:t>
        <a:bodyPr/>
        <a:lstStyle/>
        <a:p>
          <a:endParaRPr lang="en-US"/>
        </a:p>
      </dgm:t>
    </dgm:pt>
    <dgm:pt modelId="{4195E3A4-5F9B-4C9B-9F41-A06B10145495}" type="sibTrans" cxnId="{5BADBB98-3932-4090-8EF6-A464938E7982}">
      <dgm:prSet/>
      <dgm:spPr/>
      <dgm:t>
        <a:bodyPr/>
        <a:lstStyle/>
        <a:p>
          <a:endParaRPr lang="en-US"/>
        </a:p>
      </dgm:t>
    </dgm:pt>
    <dgm:pt modelId="{FC8D8854-93B1-47DD-888F-7D9F793C5CD2}">
      <dgm:prSet phldrT="[Text]"/>
      <dgm:spPr/>
      <dgm:t>
        <a:bodyPr/>
        <a:lstStyle/>
        <a:p>
          <a:r>
            <a:rPr lang="en-US" b="1" dirty="0" smtClean="0">
              <a:solidFill>
                <a:schemeClr val="bg1"/>
              </a:solidFill>
              <a:effectLst/>
            </a:rPr>
            <a:t>No specific LDL cholesterol target</a:t>
          </a:r>
          <a:endParaRPr lang="en-US" b="1" dirty="0"/>
        </a:p>
      </dgm:t>
    </dgm:pt>
    <dgm:pt modelId="{F82F82F3-7B53-4C64-891F-AD80789593E1}" type="parTrans" cxnId="{8987C8ED-1766-49AF-8F6F-24BF5867FDBA}">
      <dgm:prSet/>
      <dgm:spPr/>
      <dgm:t>
        <a:bodyPr/>
        <a:lstStyle/>
        <a:p>
          <a:endParaRPr lang="en-US"/>
        </a:p>
      </dgm:t>
    </dgm:pt>
    <dgm:pt modelId="{9A4D256E-90FC-4332-A742-89B1C97C0283}" type="sibTrans" cxnId="{8987C8ED-1766-49AF-8F6F-24BF5867FDBA}">
      <dgm:prSet/>
      <dgm:spPr/>
      <dgm:t>
        <a:bodyPr/>
        <a:lstStyle/>
        <a:p>
          <a:endParaRPr lang="en-US"/>
        </a:p>
      </dgm:t>
    </dgm:pt>
    <dgm:pt modelId="{C3160A1F-BE96-4F8F-8D4F-FE898619C07A}">
      <dgm:prSet phldrT="[Text]" phldr="1"/>
      <dgm:spPr/>
      <dgm:t>
        <a:bodyPr/>
        <a:lstStyle/>
        <a:p>
          <a:endParaRPr lang="en-US"/>
        </a:p>
      </dgm:t>
    </dgm:pt>
    <dgm:pt modelId="{56D414F6-204F-4DFB-A14F-3E193B675481}" type="parTrans" cxnId="{CD683CA9-5C62-4732-92B8-54956340E1BD}">
      <dgm:prSet/>
      <dgm:spPr/>
      <dgm:t>
        <a:bodyPr/>
        <a:lstStyle/>
        <a:p>
          <a:endParaRPr lang="en-US"/>
        </a:p>
      </dgm:t>
    </dgm:pt>
    <dgm:pt modelId="{03990124-B702-4620-B010-8996A8169745}" type="sibTrans" cxnId="{CD683CA9-5C62-4732-92B8-54956340E1BD}">
      <dgm:prSet/>
      <dgm:spPr/>
      <dgm:t>
        <a:bodyPr/>
        <a:lstStyle/>
        <a:p>
          <a:endParaRPr lang="en-US"/>
        </a:p>
      </dgm:t>
    </dgm:pt>
    <dgm:pt modelId="{4BE16445-BF89-41E7-ABCE-81D452BBD7D9}">
      <dgm:prSet phldrT="[Text]"/>
      <dgm:spPr/>
      <dgm:t>
        <a:bodyPr/>
        <a:lstStyle/>
        <a:p>
          <a:r>
            <a:rPr lang="en-US" dirty="0" smtClean="0">
              <a:solidFill>
                <a:schemeClr val="bg1"/>
              </a:solidFill>
            </a:rPr>
            <a:t>I</a:t>
          </a:r>
          <a:r>
            <a:rPr lang="en-US" dirty="0" smtClean="0">
              <a:solidFill>
                <a:schemeClr val="bg1"/>
              </a:solidFill>
              <a:effectLst/>
            </a:rPr>
            <a:t>nitiate either </a:t>
          </a:r>
          <a:r>
            <a:rPr lang="en-US" b="1" dirty="0" smtClean="0">
              <a:solidFill>
                <a:schemeClr val="bg1"/>
              </a:solidFill>
              <a:effectLst/>
            </a:rPr>
            <a:t>moderate-intensity</a:t>
          </a:r>
          <a:r>
            <a:rPr lang="en-US" dirty="0" smtClean="0">
              <a:solidFill>
                <a:schemeClr val="bg1"/>
              </a:solidFill>
              <a:effectLst/>
            </a:rPr>
            <a:t> or </a:t>
          </a:r>
          <a:r>
            <a:rPr lang="en-US" b="1" dirty="0" smtClean="0">
              <a:solidFill>
                <a:schemeClr val="bg1"/>
              </a:solidFill>
              <a:effectLst/>
            </a:rPr>
            <a:t>high-intensity statin </a:t>
          </a:r>
          <a:r>
            <a:rPr lang="en-US" dirty="0" smtClean="0">
              <a:solidFill>
                <a:schemeClr val="bg1"/>
              </a:solidFill>
              <a:effectLst/>
            </a:rPr>
            <a:t>therapy for patients who fall into the four categories</a:t>
          </a:r>
          <a:endParaRPr lang="en-US" dirty="0"/>
        </a:p>
      </dgm:t>
    </dgm:pt>
    <dgm:pt modelId="{05F92A38-8568-4C36-AA37-80627338AC9F}" type="parTrans" cxnId="{B34C8AFD-529C-470D-8B28-C5408A3C704C}">
      <dgm:prSet/>
      <dgm:spPr/>
      <dgm:t>
        <a:bodyPr/>
        <a:lstStyle/>
        <a:p>
          <a:endParaRPr lang="en-US"/>
        </a:p>
      </dgm:t>
    </dgm:pt>
    <dgm:pt modelId="{21E23113-E3C9-4FB1-BECD-60D2A8A2DBA2}" type="sibTrans" cxnId="{B34C8AFD-529C-470D-8B28-C5408A3C704C}">
      <dgm:prSet/>
      <dgm:spPr/>
      <dgm:t>
        <a:bodyPr/>
        <a:lstStyle/>
        <a:p>
          <a:endParaRPr lang="en-US"/>
        </a:p>
      </dgm:t>
    </dgm:pt>
    <dgm:pt modelId="{24D555F1-9EFF-4674-9A53-A4B916EEE122}">
      <dgm:prSet phldrT="[Text]" phldr="1"/>
      <dgm:spPr/>
      <dgm:t>
        <a:bodyPr/>
        <a:lstStyle/>
        <a:p>
          <a:endParaRPr lang="en-US"/>
        </a:p>
      </dgm:t>
    </dgm:pt>
    <dgm:pt modelId="{2DAB0DD6-CB21-4597-A962-9982E90EF3EE}" type="parTrans" cxnId="{55C840A7-1DBA-4124-8EF4-96D60D879BF1}">
      <dgm:prSet/>
      <dgm:spPr/>
      <dgm:t>
        <a:bodyPr/>
        <a:lstStyle/>
        <a:p>
          <a:endParaRPr lang="en-US"/>
        </a:p>
      </dgm:t>
    </dgm:pt>
    <dgm:pt modelId="{BE39147D-A74C-4075-97FC-9ECC9EA47E81}" type="sibTrans" cxnId="{55C840A7-1DBA-4124-8EF4-96D60D879BF1}">
      <dgm:prSet/>
      <dgm:spPr/>
      <dgm:t>
        <a:bodyPr/>
        <a:lstStyle/>
        <a:p>
          <a:endParaRPr lang="en-US"/>
        </a:p>
      </dgm:t>
    </dgm:pt>
    <dgm:pt modelId="{BAAD4EEF-43B7-4FC3-B8EB-34098C95BB00}">
      <dgm:prSet phldrT="[Text]"/>
      <dgm:spPr/>
      <dgm:t>
        <a:bodyPr/>
        <a:lstStyle/>
        <a:p>
          <a:r>
            <a:rPr lang="en-US" dirty="0" smtClean="0">
              <a:solidFill>
                <a:schemeClr val="bg1"/>
              </a:solidFill>
              <a:effectLst/>
            </a:rPr>
            <a:t>Measure lipids during follow-ups </a:t>
          </a:r>
          <a:r>
            <a:rPr lang="en-US" b="1" dirty="0" smtClean="0">
              <a:solidFill>
                <a:schemeClr val="bg1"/>
              </a:solidFill>
              <a:effectLst/>
            </a:rPr>
            <a:t>to assess adherence </a:t>
          </a:r>
          <a:r>
            <a:rPr lang="en-US" dirty="0" smtClean="0">
              <a:solidFill>
                <a:schemeClr val="bg1"/>
              </a:solidFill>
              <a:effectLst/>
            </a:rPr>
            <a:t>to treatment, </a:t>
          </a:r>
          <a:r>
            <a:rPr lang="en-US" b="1" dirty="0" smtClean="0">
              <a:solidFill>
                <a:schemeClr val="bg1"/>
              </a:solidFill>
              <a:effectLst/>
            </a:rPr>
            <a:t>not to achieve a specific LDL  target  </a:t>
          </a:r>
          <a:endParaRPr lang="en-US" b="1" dirty="0"/>
        </a:p>
      </dgm:t>
    </dgm:pt>
    <dgm:pt modelId="{A448ABB8-2949-452B-A542-35CE5D81B332}" type="parTrans" cxnId="{7BAB1888-4B2A-4BC2-A8D9-036B28580355}">
      <dgm:prSet/>
      <dgm:spPr/>
      <dgm:t>
        <a:bodyPr/>
        <a:lstStyle/>
        <a:p>
          <a:endParaRPr lang="en-US"/>
        </a:p>
      </dgm:t>
    </dgm:pt>
    <dgm:pt modelId="{22D0F84E-7DC8-42E1-9697-0EF5DFD398F1}" type="sibTrans" cxnId="{7BAB1888-4B2A-4BC2-A8D9-036B28580355}">
      <dgm:prSet/>
      <dgm:spPr/>
      <dgm:t>
        <a:bodyPr/>
        <a:lstStyle/>
        <a:p>
          <a:endParaRPr lang="en-US"/>
        </a:p>
      </dgm:t>
    </dgm:pt>
    <dgm:pt modelId="{45E38659-CE8D-4864-93CB-BE7BA595B331}" type="pres">
      <dgm:prSet presAssocID="{2944839C-033B-4E49-A6C3-4F5FC432B7E2}" presName="linearFlow" presStyleCnt="0">
        <dgm:presLayoutVars>
          <dgm:dir/>
          <dgm:animLvl val="lvl"/>
          <dgm:resizeHandles val="exact"/>
        </dgm:presLayoutVars>
      </dgm:prSet>
      <dgm:spPr/>
      <dgm:t>
        <a:bodyPr/>
        <a:lstStyle/>
        <a:p>
          <a:endParaRPr lang="en-US"/>
        </a:p>
      </dgm:t>
    </dgm:pt>
    <dgm:pt modelId="{94C567C9-1D7E-4E61-816C-531466DEA7E4}" type="pres">
      <dgm:prSet presAssocID="{A16944E8-573C-4566-AE67-896B9C94552A}" presName="composite" presStyleCnt="0"/>
      <dgm:spPr/>
    </dgm:pt>
    <dgm:pt modelId="{DC94387F-E8CB-42DF-B5DF-F3CADE53FBBB}" type="pres">
      <dgm:prSet presAssocID="{A16944E8-573C-4566-AE67-896B9C94552A}" presName="parentText" presStyleLbl="alignNode1" presStyleIdx="0" presStyleCnt="3">
        <dgm:presLayoutVars>
          <dgm:chMax val="1"/>
          <dgm:bulletEnabled val="1"/>
        </dgm:presLayoutVars>
      </dgm:prSet>
      <dgm:spPr/>
      <dgm:t>
        <a:bodyPr/>
        <a:lstStyle/>
        <a:p>
          <a:endParaRPr lang="en-US"/>
        </a:p>
      </dgm:t>
    </dgm:pt>
    <dgm:pt modelId="{C8A16E30-66EE-490A-BB42-1E4135705F31}" type="pres">
      <dgm:prSet presAssocID="{A16944E8-573C-4566-AE67-896B9C94552A}" presName="descendantText" presStyleLbl="alignAcc1" presStyleIdx="0" presStyleCnt="3">
        <dgm:presLayoutVars>
          <dgm:bulletEnabled val="1"/>
        </dgm:presLayoutVars>
      </dgm:prSet>
      <dgm:spPr/>
      <dgm:t>
        <a:bodyPr/>
        <a:lstStyle/>
        <a:p>
          <a:endParaRPr lang="en-US"/>
        </a:p>
      </dgm:t>
    </dgm:pt>
    <dgm:pt modelId="{2054459B-501B-4DFE-9B6A-439D158567FA}" type="pres">
      <dgm:prSet presAssocID="{4195E3A4-5F9B-4C9B-9F41-A06B10145495}" presName="sp" presStyleCnt="0"/>
      <dgm:spPr/>
    </dgm:pt>
    <dgm:pt modelId="{99EC708E-6095-47EE-9EA9-ECE86C6BE2FB}" type="pres">
      <dgm:prSet presAssocID="{C3160A1F-BE96-4F8F-8D4F-FE898619C07A}" presName="composite" presStyleCnt="0"/>
      <dgm:spPr/>
    </dgm:pt>
    <dgm:pt modelId="{C05FC84D-4CB9-4984-A953-AA34B556C4D9}" type="pres">
      <dgm:prSet presAssocID="{C3160A1F-BE96-4F8F-8D4F-FE898619C07A}" presName="parentText" presStyleLbl="alignNode1" presStyleIdx="1" presStyleCnt="3">
        <dgm:presLayoutVars>
          <dgm:chMax val="1"/>
          <dgm:bulletEnabled val="1"/>
        </dgm:presLayoutVars>
      </dgm:prSet>
      <dgm:spPr/>
      <dgm:t>
        <a:bodyPr/>
        <a:lstStyle/>
        <a:p>
          <a:endParaRPr lang="en-US"/>
        </a:p>
      </dgm:t>
    </dgm:pt>
    <dgm:pt modelId="{2AF87AD9-AC9E-440F-BF45-0CDE53FF5EF4}" type="pres">
      <dgm:prSet presAssocID="{C3160A1F-BE96-4F8F-8D4F-FE898619C07A}" presName="descendantText" presStyleLbl="alignAcc1" presStyleIdx="1" presStyleCnt="3">
        <dgm:presLayoutVars>
          <dgm:bulletEnabled val="1"/>
        </dgm:presLayoutVars>
      </dgm:prSet>
      <dgm:spPr/>
      <dgm:t>
        <a:bodyPr/>
        <a:lstStyle/>
        <a:p>
          <a:endParaRPr lang="en-US"/>
        </a:p>
      </dgm:t>
    </dgm:pt>
    <dgm:pt modelId="{D6DB98DA-D9A2-4F1D-A301-D539E5701EA7}" type="pres">
      <dgm:prSet presAssocID="{03990124-B702-4620-B010-8996A8169745}" presName="sp" presStyleCnt="0"/>
      <dgm:spPr/>
    </dgm:pt>
    <dgm:pt modelId="{61C88490-924C-4D78-8BD2-B509C96CE2B9}" type="pres">
      <dgm:prSet presAssocID="{24D555F1-9EFF-4674-9A53-A4B916EEE122}" presName="composite" presStyleCnt="0"/>
      <dgm:spPr/>
    </dgm:pt>
    <dgm:pt modelId="{4525D20B-B215-44CB-A376-B6839105451B}" type="pres">
      <dgm:prSet presAssocID="{24D555F1-9EFF-4674-9A53-A4B916EEE122}" presName="parentText" presStyleLbl="alignNode1" presStyleIdx="2" presStyleCnt="3">
        <dgm:presLayoutVars>
          <dgm:chMax val="1"/>
          <dgm:bulletEnabled val="1"/>
        </dgm:presLayoutVars>
      </dgm:prSet>
      <dgm:spPr/>
      <dgm:t>
        <a:bodyPr/>
        <a:lstStyle/>
        <a:p>
          <a:endParaRPr lang="en-US"/>
        </a:p>
      </dgm:t>
    </dgm:pt>
    <dgm:pt modelId="{797E01EE-22AE-4A96-85E1-1BB78DDD2A5F}" type="pres">
      <dgm:prSet presAssocID="{24D555F1-9EFF-4674-9A53-A4B916EEE122}" presName="descendantText" presStyleLbl="alignAcc1" presStyleIdx="2" presStyleCnt="3">
        <dgm:presLayoutVars>
          <dgm:bulletEnabled val="1"/>
        </dgm:presLayoutVars>
      </dgm:prSet>
      <dgm:spPr/>
      <dgm:t>
        <a:bodyPr/>
        <a:lstStyle/>
        <a:p>
          <a:endParaRPr lang="en-US"/>
        </a:p>
      </dgm:t>
    </dgm:pt>
  </dgm:ptLst>
  <dgm:cxnLst>
    <dgm:cxn modelId="{5BADBB98-3932-4090-8EF6-A464938E7982}" srcId="{2944839C-033B-4E49-A6C3-4F5FC432B7E2}" destId="{A16944E8-573C-4566-AE67-896B9C94552A}" srcOrd="0" destOrd="0" parTransId="{69FD7258-15E4-4EDF-BDC0-509E9BB6A674}" sibTransId="{4195E3A4-5F9B-4C9B-9F41-A06B10145495}"/>
    <dgm:cxn modelId="{7BAB1888-4B2A-4BC2-A8D9-036B28580355}" srcId="{24D555F1-9EFF-4674-9A53-A4B916EEE122}" destId="{BAAD4EEF-43B7-4FC3-B8EB-34098C95BB00}" srcOrd="0" destOrd="0" parTransId="{A448ABB8-2949-452B-A542-35CE5D81B332}" sibTransId="{22D0F84E-7DC8-42E1-9697-0EF5DFD398F1}"/>
    <dgm:cxn modelId="{0DCA758C-E447-4808-B4A0-0AD3D3034D76}" type="presOf" srcId="{24D555F1-9EFF-4674-9A53-A4B916EEE122}" destId="{4525D20B-B215-44CB-A376-B6839105451B}" srcOrd="0" destOrd="0" presId="urn:microsoft.com/office/officeart/2005/8/layout/chevron2"/>
    <dgm:cxn modelId="{B34C8AFD-529C-470D-8B28-C5408A3C704C}" srcId="{C3160A1F-BE96-4F8F-8D4F-FE898619C07A}" destId="{4BE16445-BF89-41E7-ABCE-81D452BBD7D9}" srcOrd="0" destOrd="0" parTransId="{05F92A38-8568-4C36-AA37-80627338AC9F}" sibTransId="{21E23113-E3C9-4FB1-BECD-60D2A8A2DBA2}"/>
    <dgm:cxn modelId="{8987C8ED-1766-49AF-8F6F-24BF5867FDBA}" srcId="{A16944E8-573C-4566-AE67-896B9C94552A}" destId="{FC8D8854-93B1-47DD-888F-7D9F793C5CD2}" srcOrd="0" destOrd="0" parTransId="{F82F82F3-7B53-4C64-891F-AD80789593E1}" sibTransId="{9A4D256E-90FC-4332-A742-89B1C97C0283}"/>
    <dgm:cxn modelId="{C3234396-A822-4A61-9733-D9923980AB12}" type="presOf" srcId="{4BE16445-BF89-41E7-ABCE-81D452BBD7D9}" destId="{2AF87AD9-AC9E-440F-BF45-0CDE53FF5EF4}" srcOrd="0" destOrd="0" presId="urn:microsoft.com/office/officeart/2005/8/layout/chevron2"/>
    <dgm:cxn modelId="{BBE4501F-3EBD-4CCA-A2DA-EA8CFFCAF1C5}" type="presOf" srcId="{C3160A1F-BE96-4F8F-8D4F-FE898619C07A}" destId="{C05FC84D-4CB9-4984-A953-AA34B556C4D9}" srcOrd="0" destOrd="0" presId="urn:microsoft.com/office/officeart/2005/8/layout/chevron2"/>
    <dgm:cxn modelId="{B977BE9C-A873-4C22-B9E1-55FFE1AEA3B3}" type="presOf" srcId="{A16944E8-573C-4566-AE67-896B9C94552A}" destId="{DC94387F-E8CB-42DF-B5DF-F3CADE53FBBB}" srcOrd="0" destOrd="0" presId="urn:microsoft.com/office/officeart/2005/8/layout/chevron2"/>
    <dgm:cxn modelId="{D94C745F-7F99-43A1-9D8E-FF74D89245AC}" type="presOf" srcId="{BAAD4EEF-43B7-4FC3-B8EB-34098C95BB00}" destId="{797E01EE-22AE-4A96-85E1-1BB78DDD2A5F}" srcOrd="0" destOrd="0" presId="urn:microsoft.com/office/officeart/2005/8/layout/chevron2"/>
    <dgm:cxn modelId="{74A17EDC-7B98-4433-BDFC-4A7CED493114}" type="presOf" srcId="{FC8D8854-93B1-47DD-888F-7D9F793C5CD2}" destId="{C8A16E30-66EE-490A-BB42-1E4135705F31}" srcOrd="0" destOrd="0" presId="urn:microsoft.com/office/officeart/2005/8/layout/chevron2"/>
    <dgm:cxn modelId="{CD683CA9-5C62-4732-92B8-54956340E1BD}" srcId="{2944839C-033B-4E49-A6C3-4F5FC432B7E2}" destId="{C3160A1F-BE96-4F8F-8D4F-FE898619C07A}" srcOrd="1" destOrd="0" parTransId="{56D414F6-204F-4DFB-A14F-3E193B675481}" sibTransId="{03990124-B702-4620-B010-8996A8169745}"/>
    <dgm:cxn modelId="{55C840A7-1DBA-4124-8EF4-96D60D879BF1}" srcId="{2944839C-033B-4E49-A6C3-4F5FC432B7E2}" destId="{24D555F1-9EFF-4674-9A53-A4B916EEE122}" srcOrd="2" destOrd="0" parTransId="{2DAB0DD6-CB21-4597-A962-9982E90EF3EE}" sibTransId="{BE39147D-A74C-4075-97FC-9ECC9EA47E81}"/>
    <dgm:cxn modelId="{4B7BFD35-7FDC-423F-825C-E106EC0A862F}" type="presOf" srcId="{2944839C-033B-4E49-A6C3-4F5FC432B7E2}" destId="{45E38659-CE8D-4864-93CB-BE7BA595B331}" srcOrd="0" destOrd="0" presId="urn:microsoft.com/office/officeart/2005/8/layout/chevron2"/>
    <dgm:cxn modelId="{4DF71571-E37B-4E54-A406-6E3EB4FA88C4}" type="presParOf" srcId="{45E38659-CE8D-4864-93CB-BE7BA595B331}" destId="{94C567C9-1D7E-4E61-816C-531466DEA7E4}" srcOrd="0" destOrd="0" presId="urn:microsoft.com/office/officeart/2005/8/layout/chevron2"/>
    <dgm:cxn modelId="{9AAB1480-BCBD-4C86-9694-9E2C617990CE}" type="presParOf" srcId="{94C567C9-1D7E-4E61-816C-531466DEA7E4}" destId="{DC94387F-E8CB-42DF-B5DF-F3CADE53FBBB}" srcOrd="0" destOrd="0" presId="urn:microsoft.com/office/officeart/2005/8/layout/chevron2"/>
    <dgm:cxn modelId="{D9D8BE9C-B941-4CBC-B6A2-13540AEB36B9}" type="presParOf" srcId="{94C567C9-1D7E-4E61-816C-531466DEA7E4}" destId="{C8A16E30-66EE-490A-BB42-1E4135705F31}" srcOrd="1" destOrd="0" presId="urn:microsoft.com/office/officeart/2005/8/layout/chevron2"/>
    <dgm:cxn modelId="{11D05E0B-6A18-4FA8-BD2A-38CB4E8E99D8}" type="presParOf" srcId="{45E38659-CE8D-4864-93CB-BE7BA595B331}" destId="{2054459B-501B-4DFE-9B6A-439D158567FA}" srcOrd="1" destOrd="0" presId="urn:microsoft.com/office/officeart/2005/8/layout/chevron2"/>
    <dgm:cxn modelId="{E6B4548C-3C99-4079-88EC-AB2BC1EDE7CC}" type="presParOf" srcId="{45E38659-CE8D-4864-93CB-BE7BA595B331}" destId="{99EC708E-6095-47EE-9EA9-ECE86C6BE2FB}" srcOrd="2" destOrd="0" presId="urn:microsoft.com/office/officeart/2005/8/layout/chevron2"/>
    <dgm:cxn modelId="{556DC55F-485C-4288-BD5F-B36493F34B82}" type="presParOf" srcId="{99EC708E-6095-47EE-9EA9-ECE86C6BE2FB}" destId="{C05FC84D-4CB9-4984-A953-AA34B556C4D9}" srcOrd="0" destOrd="0" presId="urn:microsoft.com/office/officeart/2005/8/layout/chevron2"/>
    <dgm:cxn modelId="{416779FE-14B1-44E3-B704-17C625830698}" type="presParOf" srcId="{99EC708E-6095-47EE-9EA9-ECE86C6BE2FB}" destId="{2AF87AD9-AC9E-440F-BF45-0CDE53FF5EF4}" srcOrd="1" destOrd="0" presId="urn:microsoft.com/office/officeart/2005/8/layout/chevron2"/>
    <dgm:cxn modelId="{563C0E1F-0EBF-42FF-817F-26B005BE2399}" type="presParOf" srcId="{45E38659-CE8D-4864-93CB-BE7BA595B331}" destId="{D6DB98DA-D9A2-4F1D-A301-D539E5701EA7}" srcOrd="3" destOrd="0" presId="urn:microsoft.com/office/officeart/2005/8/layout/chevron2"/>
    <dgm:cxn modelId="{F8316EEE-1A73-4424-AA3B-A0AB90180A95}" type="presParOf" srcId="{45E38659-CE8D-4864-93CB-BE7BA595B331}" destId="{61C88490-924C-4D78-8BD2-B509C96CE2B9}" srcOrd="4" destOrd="0" presId="urn:microsoft.com/office/officeart/2005/8/layout/chevron2"/>
    <dgm:cxn modelId="{C7AAC59F-8D9D-456C-AA09-DC214595D178}" type="presParOf" srcId="{61C88490-924C-4D78-8BD2-B509C96CE2B9}" destId="{4525D20B-B215-44CB-A376-B6839105451B}" srcOrd="0" destOrd="0" presId="urn:microsoft.com/office/officeart/2005/8/layout/chevron2"/>
    <dgm:cxn modelId="{11A760D2-14AE-42F7-9207-901D599B1A04}" type="presParOf" srcId="{61C88490-924C-4D78-8BD2-B509C96CE2B9}" destId="{797E01EE-22AE-4A96-85E1-1BB78DDD2A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D67C4-00DA-4B6F-98CC-7FF849032F9E}" type="datetimeFigureOut">
              <a:rPr lang="en-US" smtClean="0"/>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93FFE-CD81-48E5-B6BF-F459CBC2EE73}" type="slidenum">
              <a:rPr lang="en-US" smtClean="0"/>
              <a:t>‹#›</a:t>
            </a:fld>
            <a:endParaRPr lang="en-US"/>
          </a:p>
        </p:txBody>
      </p:sp>
    </p:spTree>
    <p:extLst>
      <p:ext uri="{BB962C8B-B14F-4D97-AF65-F5344CB8AC3E}">
        <p14:creationId xmlns:p14="http://schemas.microsoft.com/office/powerpoint/2010/main" val="2063755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D7141-DEF0-48F4-8D8C-629BC8AFD040}" type="slidenum">
              <a:rPr lang="en-US" smtClean="0"/>
              <a:pPr/>
              <a:t>8</a:t>
            </a:fld>
            <a:endParaRPr lang="en-US"/>
          </a:p>
        </p:txBody>
      </p:sp>
    </p:spTree>
    <p:extLst>
      <p:ext uri="{BB962C8B-B14F-4D97-AF65-F5344CB8AC3E}">
        <p14:creationId xmlns:p14="http://schemas.microsoft.com/office/powerpoint/2010/main" val="144759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5DAAD7D-5915-4C6D-B728-FD3C6B1D4CAB}" type="slidenum">
              <a:rPr lang="en-US" smtClean="0">
                <a:solidFill>
                  <a:srgbClr val="000000"/>
                </a:solidFill>
                <a:latin typeface="Calibri" pitchFamily="34" charset="0"/>
              </a:rPr>
              <a:pPr eaLnBrk="1" fontAlgn="base" hangingPunct="1">
                <a:spcBef>
                  <a:spcPct val="0"/>
                </a:spcBef>
                <a:spcAft>
                  <a:spcPct val="0"/>
                </a:spcAft>
              </a:pPr>
              <a:t>40</a:t>
            </a:fld>
            <a:endParaRPr lang="en-US"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0740B6-249F-487B-A02E-8D061D3C002E}" type="slidenum">
              <a:rPr lang="en-US" altLang="en-US" smtClean="0">
                <a:solidFill>
                  <a:srgbClr val="000000"/>
                </a:solidFill>
              </a:rPr>
              <a:pPr eaLnBrk="1" fontAlgn="base" hangingPunct="1">
                <a:spcBef>
                  <a:spcPct val="0"/>
                </a:spcBef>
                <a:spcAft>
                  <a:spcPct val="0"/>
                </a:spcAft>
              </a:pPr>
              <a:t>41</a:t>
            </a:fld>
            <a:endParaRPr lang="en-US" altLang="en-US" smtClean="0">
              <a:solidFill>
                <a:srgbClr val="000000"/>
              </a:solidFill>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9DCCFF6-DC74-4818-A5B3-AA8701991236}" type="slidenum">
              <a:rPr lang="en-US" altLang="en-US" smtClean="0">
                <a:solidFill>
                  <a:srgbClr val="000000"/>
                </a:solidFill>
              </a:rPr>
              <a:pPr eaLnBrk="1" fontAlgn="base" hangingPunct="1">
                <a:spcBef>
                  <a:spcPct val="0"/>
                </a:spcBef>
                <a:spcAft>
                  <a:spcPct val="0"/>
                </a:spcAft>
              </a:pPr>
              <a:t>43</a:t>
            </a:fld>
            <a:endParaRPr lang="en-US" altLang="en-US" smtClean="0">
              <a:solidFill>
                <a:srgbClr val="000000"/>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397E960B-489A-497E-A3C2-DF57B9A82A7A}" type="slidenum">
              <a:rPr lang="en-US" altLang="en-US" smtClean="0">
                <a:solidFill>
                  <a:srgbClr val="000000"/>
                </a:solidFill>
              </a:rPr>
              <a:pPr eaLnBrk="1" fontAlgn="base" hangingPunct="1">
                <a:spcBef>
                  <a:spcPct val="0"/>
                </a:spcBef>
                <a:spcAft>
                  <a:spcPct val="0"/>
                </a:spcAft>
              </a:pPr>
              <a:t>45</a:t>
            </a:fld>
            <a:endParaRPr lang="en-US" altLang="en-US" smtClean="0">
              <a:solidFill>
                <a:srgbClr val="000000"/>
              </a:solidFill>
            </a:endParaRPr>
          </a:p>
        </p:txBody>
      </p:sp>
      <p:sp>
        <p:nvSpPr>
          <p:cNvPr id="9523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This algorithim summarizes the major guidelines in one page</a:t>
            </a:r>
          </a:p>
          <a:p>
            <a:pPr marL="171450" indent="-171450" eaLnBrk="1" hangingPunct="1">
              <a:spcBef>
                <a:spcPct val="0"/>
              </a:spcBef>
              <a:buFontTx/>
              <a:buChar char="•"/>
            </a:pPr>
            <a:r>
              <a:rPr lang="en-US"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smtClean="0"/>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smtClean="0"/>
              <a:t>For the second group, if your LDL is greater than 190, you need to be started on high-intensity statin, unless you have contra-indication to high dose </a:t>
            </a:r>
            <a:r>
              <a:rPr lang="en-US" smtClean="0">
                <a:sym typeface="Wingdings" pitchFamily="2" charset="2"/>
              </a:rPr>
              <a:t>start on moderate dose</a:t>
            </a:r>
          </a:p>
          <a:p>
            <a:pPr marL="171450" indent="-171450" eaLnBrk="1" hangingPunct="1">
              <a:spcBef>
                <a:spcPct val="0"/>
              </a:spcBef>
              <a:buFontTx/>
              <a:buChar char="•"/>
            </a:pPr>
            <a:r>
              <a:rPr lang="en-US" smtClean="0">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smtClean="0">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smtClean="0">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5E2FEF70-2D5D-4C7E-B91E-F683073481FD}" type="slidenum">
              <a:rPr lang="en-US" smtClean="0">
                <a:latin typeface="Calibri" pitchFamily="34" charset="0"/>
              </a:rPr>
              <a:pPr eaLnBrk="1" fontAlgn="base" hangingPunct="1">
                <a:spcBef>
                  <a:spcPct val="0"/>
                </a:spcBef>
                <a:spcAft>
                  <a:spcPct val="0"/>
                </a:spcAft>
              </a:pPr>
              <a:t>46</a:t>
            </a:fld>
            <a:endParaRPr 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is the new equation, the pooled cohort risk assessment equation</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As you can see, there are different parameters that you need to plug in to the equation to calculate the risk: gender, age, race, total cholesterol, HDL, systolic BP, whether or not you are on any anti-HTN meds, any history of DM or being a smoker</a:t>
            </a: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41F4D660-7153-4954-8507-96583125974D}" type="slidenum">
              <a:rPr lang="en-US" smtClean="0">
                <a:latin typeface="Calibri" pitchFamily="34" charset="0"/>
              </a:rPr>
              <a:pPr eaLnBrk="1" fontAlgn="base" hangingPunct="1">
                <a:spcBef>
                  <a:spcPct val="0"/>
                </a:spcBef>
                <a:spcAft>
                  <a:spcPct val="0"/>
                </a:spcAft>
              </a:pPr>
              <a:t>47</a:t>
            </a:fld>
            <a:endParaRPr 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next few slides tells you the new guidelines on the safety recommendations for statins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22D5CC7-F464-4C8A-B72F-840868DB410E}" type="slidenum">
              <a:rPr lang="en-US" smtClean="0">
                <a:latin typeface="Calibri" pitchFamily="34" charset="0"/>
              </a:rPr>
              <a:pPr eaLnBrk="1" fontAlgn="base" hangingPunct="1">
                <a:spcBef>
                  <a:spcPct val="0"/>
                </a:spcBef>
                <a:spcAft>
                  <a:spcPct val="0"/>
                </a:spcAft>
              </a:pPr>
              <a:t>55</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56</a:t>
            </a:fld>
            <a:endParaRPr lang="en-US"/>
          </a:p>
        </p:txBody>
      </p:sp>
    </p:spTree>
    <p:extLst>
      <p:ext uri="{BB962C8B-B14F-4D97-AF65-F5344CB8AC3E}">
        <p14:creationId xmlns:p14="http://schemas.microsoft.com/office/powerpoint/2010/main" val="341454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43CF274-A1EB-4B63-A198-C10828CFDDF2}" type="slidenum">
              <a:rPr lang="en-US" altLang="en-US" smtClean="0">
                <a:solidFill>
                  <a:srgbClr val="000000"/>
                </a:solidFill>
              </a:rPr>
              <a:pPr eaLnBrk="1" fontAlgn="base" hangingPunct="1">
                <a:spcBef>
                  <a:spcPct val="0"/>
                </a:spcBef>
                <a:spcAft>
                  <a:spcPct val="0"/>
                </a:spcAft>
              </a:pPr>
              <a:t>57</a:t>
            </a:fld>
            <a:endParaRPr lang="en-US" altLang="en-US" smtClean="0">
              <a:solidFill>
                <a:srgbClr val="000000"/>
              </a:solidFill>
            </a:endParaRPr>
          </a:p>
        </p:txBody>
      </p:sp>
      <p:sp>
        <p:nvSpPr>
          <p:cNvPr id="9728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58</a:t>
            </a:fld>
            <a:endParaRPr lang="en-US"/>
          </a:p>
        </p:txBody>
      </p:sp>
    </p:spTree>
    <p:extLst>
      <p:ext uri="{BB962C8B-B14F-4D97-AF65-F5344CB8AC3E}">
        <p14:creationId xmlns:p14="http://schemas.microsoft.com/office/powerpoint/2010/main" val="352364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a:buChar char="•"/>
              <a:defRPr/>
            </a:pPr>
            <a:r>
              <a:rPr lang="en-US" dirty="0" smtClean="0"/>
              <a:t> Test: </a:t>
            </a:r>
            <a:r>
              <a:rPr lang="en-US" baseline="0" dirty="0" smtClean="0"/>
              <a:t>   </a:t>
            </a:r>
            <a:r>
              <a:rPr lang="en-US" dirty="0" smtClean="0">
                <a:solidFill>
                  <a:srgbClr val="FF0000"/>
                </a:solidFill>
              </a:rPr>
              <a:t>Fasting homocysteine level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solidFill>
                  <a:prstClr val="black"/>
                </a:solidFill>
                <a:latin typeface="Calibri"/>
              </a:rPr>
              <a:pPr/>
              <a:t>18</a:t>
            </a:fld>
            <a:endParaRPr lang="x-none">
              <a:solidFill>
                <a:prstClr val="black"/>
              </a:solidFill>
              <a:latin typeface="Calibri"/>
            </a:endParaRPr>
          </a:p>
        </p:txBody>
      </p:sp>
    </p:spTree>
    <p:extLst>
      <p:ext uri="{BB962C8B-B14F-4D97-AF65-F5344CB8AC3E}">
        <p14:creationId xmlns:p14="http://schemas.microsoft.com/office/powerpoint/2010/main" val="37609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F507B581-8C30-4E5B-922A-C521EF569050}" type="slidenum">
              <a:rPr lang="en-US" smtClean="0"/>
              <a:pPr/>
              <a:t>59</a:t>
            </a:fld>
            <a:endParaRPr lang="en-US"/>
          </a:p>
        </p:txBody>
      </p:sp>
    </p:spTree>
    <p:extLst>
      <p:ext uri="{BB962C8B-B14F-4D97-AF65-F5344CB8AC3E}">
        <p14:creationId xmlns:p14="http://schemas.microsoft.com/office/powerpoint/2010/main" val="2015384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0BD6FB4C-A1C8-474F-ACA1-158B853B34F4}" type="slidenum">
              <a:rPr lang="en-US" altLang="en-US" smtClean="0">
                <a:solidFill>
                  <a:srgbClr val="000000"/>
                </a:solidFill>
              </a:rPr>
              <a:pPr eaLnBrk="1" fontAlgn="base" hangingPunct="1">
                <a:spcBef>
                  <a:spcPct val="0"/>
                </a:spcBef>
                <a:spcAft>
                  <a:spcPct val="0"/>
                </a:spcAft>
              </a:pPr>
              <a:t>61</a:t>
            </a:fld>
            <a:endParaRPr lang="en-US" altLang="en-US" smtClean="0">
              <a:solidFill>
                <a:srgbClr val="000000"/>
              </a:solidFill>
            </a:endParaRPr>
          </a:p>
        </p:txBody>
      </p:sp>
      <p:sp>
        <p:nvSpPr>
          <p:cNvPr id="10035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64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ar-EG">
              <a:latin typeface="Arial" charset="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7C84AD-F14F-6742-BAB4-B827F7CC1FCF}" type="slidenum">
              <a:rPr lang="x-none"/>
              <a:pPr eaLnBrk="1" hangingPunct="1"/>
              <a:t>21</a:t>
            </a:fld>
            <a:endParaRPr lang="en-US"/>
          </a:p>
        </p:txBody>
      </p:sp>
    </p:spTree>
    <p:extLst>
      <p:ext uri="{BB962C8B-B14F-4D97-AF65-F5344CB8AC3E}">
        <p14:creationId xmlns:p14="http://schemas.microsoft.com/office/powerpoint/2010/main" val="119373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ar-EG" smtClean="0"/>
          </a:p>
        </p:txBody>
      </p:sp>
      <p:sp>
        <p:nvSpPr>
          <p:cNvPr id="117764" name="Slide Number Placeholder 3"/>
          <p:cNvSpPr>
            <a:spLocks noGrp="1"/>
          </p:cNvSpPr>
          <p:nvPr>
            <p:ph type="sldNum" sz="quarter" idx="5"/>
          </p:nvPr>
        </p:nvSpPr>
        <p:spPr>
          <a:noFill/>
        </p:spPr>
        <p:txBody>
          <a:bodyPr/>
          <a:lstStyle/>
          <a:p>
            <a:fld id="{9DA6EA93-5770-4FB0-B7D3-683AEB8DA7D4}" type="slidenum">
              <a:rPr lang="x-none" smtClean="0"/>
              <a:pPr/>
              <a:t>23</a:t>
            </a:fld>
            <a:endParaRPr lang="en-US" smtClean="0"/>
          </a:p>
        </p:txBody>
      </p:sp>
    </p:spTree>
    <p:extLst>
      <p:ext uri="{BB962C8B-B14F-4D97-AF65-F5344CB8AC3E}">
        <p14:creationId xmlns:p14="http://schemas.microsoft.com/office/powerpoint/2010/main" val="125658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8A7B4F-B0C2-4F1E-B8DE-70A8BC8492CE}" type="slidenum">
              <a:rPr lang="x-none" smtClean="0"/>
              <a:pPr/>
              <a:t>24</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	</a:t>
            </a:r>
          </a:p>
        </p:txBody>
      </p:sp>
    </p:spTree>
    <p:extLst>
      <p:ext uri="{BB962C8B-B14F-4D97-AF65-F5344CB8AC3E}">
        <p14:creationId xmlns:p14="http://schemas.microsoft.com/office/powerpoint/2010/main" val="108809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93FFE-CD81-48E5-B6BF-F459CBC2EE73}" type="slidenum">
              <a:rPr lang="en-US" smtClean="0"/>
              <a:t>27</a:t>
            </a:fld>
            <a:endParaRPr lang="en-US"/>
          </a:p>
        </p:txBody>
      </p:sp>
    </p:spTree>
    <p:extLst>
      <p:ext uri="{BB962C8B-B14F-4D97-AF65-F5344CB8AC3E}">
        <p14:creationId xmlns:p14="http://schemas.microsoft.com/office/powerpoint/2010/main" val="218428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This algorithim summarizes the major guidelines in one page</a:t>
            </a:r>
          </a:p>
          <a:p>
            <a:pPr marL="171450" indent="-171450" eaLnBrk="1" hangingPunct="1">
              <a:spcBef>
                <a:spcPct val="0"/>
              </a:spcBef>
              <a:buFontTx/>
              <a:buChar char="•"/>
            </a:pPr>
            <a:r>
              <a:rPr lang="en-US"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eaLnBrk="1" hangingPunct="1">
              <a:spcBef>
                <a:spcPct val="0"/>
              </a:spcBef>
              <a:buFontTx/>
              <a:buChar char="•"/>
            </a:pPr>
            <a:r>
              <a:rPr lang="en-US" smtClean="0"/>
              <a:t>For the first group: based on the guidline,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eaLnBrk="1" hangingPunct="1">
              <a:spcBef>
                <a:spcPct val="0"/>
              </a:spcBef>
              <a:buFontTx/>
              <a:buChar char="•"/>
            </a:pPr>
            <a:r>
              <a:rPr lang="en-US" smtClean="0"/>
              <a:t>For the second group, if your LDL is greater than 190, you need to be started on high-intensity statin, unless you have contra-indication to high dose </a:t>
            </a:r>
            <a:r>
              <a:rPr lang="en-US" smtClean="0">
                <a:sym typeface="Wingdings" pitchFamily="2" charset="2"/>
              </a:rPr>
              <a:t>start on moderate dose</a:t>
            </a:r>
          </a:p>
          <a:p>
            <a:pPr marL="171450" indent="-171450" eaLnBrk="1" hangingPunct="1">
              <a:spcBef>
                <a:spcPct val="0"/>
              </a:spcBef>
              <a:buFontTx/>
              <a:buChar char="•"/>
            </a:pPr>
            <a:r>
              <a:rPr lang="en-US" smtClean="0">
                <a:sym typeface="Wingdings" pitchFamily="2" charset="2"/>
              </a:rPr>
              <a:t>For the third group, individuals with diabetes with above mentioned group age, you need to calculate the 10 year ASCVD risk using a new equation/calculater called “pooled Cohort Equations” if the 10 year risk is greater than 7.5%, start them on high-intensity, otherwise, you can start them on moderate-intensity statin</a:t>
            </a:r>
          </a:p>
          <a:p>
            <a:pPr marL="171450" indent="-171450" eaLnBrk="1" hangingPunct="1">
              <a:spcBef>
                <a:spcPct val="0"/>
              </a:spcBef>
              <a:buFontTx/>
              <a:buChar char="•"/>
            </a:pPr>
            <a:r>
              <a:rPr lang="en-US" smtClean="0">
                <a:sym typeface="Wingdings" pitchFamily="2" charset="2"/>
              </a:rPr>
              <a:t>For the last group, you need to calculate patient’s risk factor and start them on moderate-to-high intensity statin if their estimated 10-y ASCVD risk is greater than 7.5%</a:t>
            </a:r>
          </a:p>
          <a:p>
            <a:pPr marL="171450" indent="-171450" eaLnBrk="1" hangingPunct="1">
              <a:spcBef>
                <a:spcPct val="0"/>
              </a:spcBef>
              <a:buFontTx/>
              <a:buChar char="•"/>
            </a:pPr>
            <a:r>
              <a:rPr lang="en-US" smtClean="0">
                <a:sym typeface="Wingdings" pitchFamily="2" charset="2"/>
              </a:rPr>
              <a:t>Keep that in mind that what we mean by “high intensity” statin, is the daily dose of statin that lowers the LDL by appox greater than 50%, and what we mean by moderate intensity statin, is the daily dose of statin that lowers the LDL by appox 30-50%. </a:t>
            </a: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2B3770E0-1ED8-4A5D-80EB-2D1AFC1AB6ED}" type="slidenum">
              <a:rPr lang="en-US" smtClean="0">
                <a:latin typeface="Calibri" pitchFamily="34" charset="0"/>
              </a:rPr>
              <a:pPr eaLnBrk="1" fontAlgn="base" hangingPunct="1">
                <a:spcBef>
                  <a:spcPct val="0"/>
                </a:spcBef>
                <a:spcAft>
                  <a:spcPct val="0"/>
                </a:spcAft>
              </a:pPr>
              <a:t>35</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09938FF-5516-4066-8DE5-56BAFB2C41EF}" type="slidenum">
              <a:rPr lang="en-US" altLang="en-US" smtClean="0">
                <a:solidFill>
                  <a:srgbClr val="000000"/>
                </a:solidFill>
              </a:rPr>
              <a:pPr eaLnBrk="1" fontAlgn="base" hangingPunct="1">
                <a:spcBef>
                  <a:spcPct val="0"/>
                </a:spcBef>
                <a:spcAft>
                  <a:spcPct val="0"/>
                </a:spcAft>
              </a:pPr>
              <a:t>36</a:t>
            </a:fld>
            <a:endParaRPr lang="en-US" altLang="en-US" smtClean="0">
              <a:solidFill>
                <a:srgbClr val="000000"/>
              </a:solidFill>
            </a:endParaRPr>
          </a:p>
        </p:txBody>
      </p:sp>
      <p:sp>
        <p:nvSpPr>
          <p:cNvPr id="829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AFAABC35-432E-45DA-B216-CF9E84D1D250}" type="slidenum">
              <a:rPr lang="en-US" altLang="en-US" smtClean="0">
                <a:solidFill>
                  <a:srgbClr val="000000"/>
                </a:solidFill>
              </a:rPr>
              <a:pPr eaLnBrk="1" fontAlgn="base" hangingPunct="1">
                <a:spcBef>
                  <a:spcPct val="0"/>
                </a:spcBef>
                <a:spcAft>
                  <a:spcPct val="0"/>
                </a:spcAft>
              </a:pPr>
              <a:t>37</a:t>
            </a:fld>
            <a:endParaRPr lang="en-US" altLang="en-US" smtClean="0">
              <a:solidFill>
                <a:srgbClr val="000000"/>
              </a:solidFill>
            </a:endParaRPr>
          </a:p>
        </p:txBody>
      </p:sp>
      <p:sp>
        <p:nvSpPr>
          <p:cNvPr id="8397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1" dirty="0" smtClean="0">
                <a:solidFill>
                  <a:schemeClr val="bg1"/>
                </a:solidFill>
              </a:rPr>
              <a:t>Eat a dietary pattern that is rich in fruit, vegetables, whole grains, fish, low-fat dairy, lean poultry, nuts, legumes, and </a:t>
            </a:r>
            <a:r>
              <a:rPr lang="en-US" altLang="en-US" sz="1200" i="1" dirty="0" err="1" smtClean="0">
                <a:solidFill>
                  <a:schemeClr val="bg1"/>
                </a:solidFill>
              </a:rPr>
              <a:t>nontropical</a:t>
            </a:r>
            <a:r>
              <a:rPr lang="en-US" altLang="en-US" sz="1200" i="1" dirty="0" smtClean="0">
                <a:solidFill>
                  <a:schemeClr val="bg1"/>
                </a:solidFill>
              </a:rPr>
              <a:t> vegetable oils consistent with a Mediterranean or DASH-type diet.</a:t>
            </a:r>
          </a:p>
          <a:p>
            <a:pPr eaLnBrk="1" hangingPunct="1">
              <a:spcBef>
                <a:spcPct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66E1355-3B2A-48FD-9858-A911AD013082}" type="datetimeFigureOut">
              <a:rPr lang="en-US" smtClean="0"/>
              <a:t>2/28/2016</a:t>
            </a:fld>
            <a:endParaRPr lang="en-US"/>
          </a:p>
        </p:txBody>
      </p:sp>
      <p:sp>
        <p:nvSpPr>
          <p:cNvPr id="16" name="Slide Number Placeholder 15"/>
          <p:cNvSpPr>
            <a:spLocks noGrp="1"/>
          </p:cNvSpPr>
          <p:nvPr>
            <p:ph type="sldNum" sz="quarter" idx="11"/>
          </p:nvPr>
        </p:nvSpPr>
        <p:spPr/>
        <p:txBody>
          <a:bodyPr/>
          <a:lstStyle/>
          <a:p>
            <a:fld id="{3C3273EB-B5AD-4855-8C36-42C9A2A71C6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6E1355-3B2A-48FD-9858-A911AD01308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28"/>
          <p:cNvSpPr>
            <a:spLocks noGrp="1" noChangeArrowheads="1"/>
          </p:cNvSpPr>
          <p:nvPr>
            <p:ph type="sldNum" sz="quarter" idx="10"/>
          </p:nvPr>
        </p:nvSpPr>
        <p:spPr>
          <a:ln/>
        </p:spPr>
        <p:txBody>
          <a:bodyPr/>
          <a:lstStyle>
            <a:lvl1pPr>
              <a:defRPr/>
            </a:lvl1pPr>
          </a:lstStyle>
          <a:p>
            <a:pPr>
              <a:defRPr/>
            </a:pPr>
            <a:fld id="{835732C3-F92E-4FC6-AA61-A18607CD8F18}" type="slidenum">
              <a:rPr lang="en-US"/>
              <a:pPr>
                <a:defRPr/>
              </a:pPr>
              <a:t>‹#›</a:t>
            </a:fld>
            <a:endParaRPr lang="en-US"/>
          </a:p>
        </p:txBody>
      </p:sp>
      <p:sp>
        <p:nvSpPr>
          <p:cNvPr id="5" name="Rectangle 29"/>
          <p:cNvSpPr>
            <a:spLocks noGrp="1" noChangeArrowheads="1"/>
          </p:cNvSpPr>
          <p:nvPr>
            <p:ph type="ftr" sz="quarter" idx="11"/>
          </p:nvPr>
        </p:nvSpPr>
        <p:spPr>
          <a:ln/>
        </p:spPr>
        <p:txBody>
          <a:bodyPr/>
          <a:lstStyle>
            <a:lvl1pPr>
              <a:defRPr/>
            </a:lvl1pPr>
          </a:lstStyle>
          <a:p>
            <a:pPr>
              <a:defRPr/>
            </a:pPr>
            <a:r>
              <a:rPr lang="en-US"/>
              <a:t>www.drsarma.in</a:t>
            </a:r>
          </a:p>
        </p:txBody>
      </p:sp>
    </p:spTree>
    <p:extLst>
      <p:ext uri="{BB962C8B-B14F-4D97-AF65-F5344CB8AC3E}">
        <p14:creationId xmlns:p14="http://schemas.microsoft.com/office/powerpoint/2010/main" val="128465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extLst>
      <p:ext uri="{BB962C8B-B14F-4D97-AF65-F5344CB8AC3E}">
        <p14:creationId xmlns:p14="http://schemas.microsoft.com/office/powerpoint/2010/main" val="12352361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66E1355-3B2A-48FD-9858-A911AD013082}" type="datetimeFigureOut">
              <a:rPr lang="en-US" smtClean="0"/>
              <a:t>2/28/2016</a:t>
            </a:fld>
            <a:endParaRPr lang="en-US"/>
          </a:p>
        </p:txBody>
      </p:sp>
      <p:sp>
        <p:nvSpPr>
          <p:cNvPr id="15" name="Slide Number Placeholder 14"/>
          <p:cNvSpPr>
            <a:spLocks noGrp="1"/>
          </p:cNvSpPr>
          <p:nvPr>
            <p:ph type="sldNum" sz="quarter" idx="15"/>
          </p:nvPr>
        </p:nvSpPr>
        <p:spPr/>
        <p:txBody>
          <a:bodyPr/>
          <a:lstStyle>
            <a:lvl1pPr algn="ctr">
              <a:defRPr/>
            </a:lvl1pPr>
          </a:lstStyle>
          <a:p>
            <a:fld id="{3C3273EB-B5AD-4855-8C36-42C9A2A71C6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6E1355-3B2A-48FD-9858-A911AD013082}"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6E1355-3B2A-48FD-9858-A911AD013082}"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3273EB-B5AD-4855-8C36-42C9A2A71C6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66E1355-3B2A-48FD-9858-A911AD013082}" type="datetimeFigureOut">
              <a:rPr lang="en-US" smtClean="0"/>
              <a:t>2/28/2016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6E1355-3B2A-48FD-9858-A911AD013082}"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3273EB-B5AD-4855-8C36-42C9A2A71C6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6E1355-3B2A-48FD-9858-A911AD013082}"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3273EB-B5AD-4855-8C36-42C9A2A71C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66E1355-3B2A-48FD-9858-A911AD013082}" type="datetimeFigureOut">
              <a:rPr lang="en-US" smtClean="0"/>
              <a:t>2/28/2016</a:t>
            </a:fld>
            <a:endParaRPr lang="en-US"/>
          </a:p>
        </p:txBody>
      </p:sp>
      <p:sp>
        <p:nvSpPr>
          <p:cNvPr id="9" name="Slide Number Placeholder 8"/>
          <p:cNvSpPr>
            <a:spLocks noGrp="1"/>
          </p:cNvSpPr>
          <p:nvPr>
            <p:ph type="sldNum" sz="quarter" idx="15"/>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66E1355-3B2A-48FD-9858-A911AD013082}" type="datetimeFigureOut">
              <a:rPr lang="en-US" smtClean="0"/>
              <a:t>2/28/2016</a:t>
            </a:fld>
            <a:endParaRPr lang="en-US"/>
          </a:p>
        </p:txBody>
      </p:sp>
      <p:sp>
        <p:nvSpPr>
          <p:cNvPr id="9" name="Slide Number Placeholder 8"/>
          <p:cNvSpPr>
            <a:spLocks noGrp="1"/>
          </p:cNvSpPr>
          <p:nvPr>
            <p:ph type="sldNum" sz="quarter" idx="11"/>
          </p:nvPr>
        </p:nvSpPr>
        <p:spPr/>
        <p:txBody>
          <a:bodyPr/>
          <a:lstStyle/>
          <a:p>
            <a:fld id="{3C3273EB-B5AD-4855-8C36-42C9A2A71C6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6E1355-3B2A-48FD-9858-A911AD013082}" type="datetimeFigureOut">
              <a:rPr lang="en-US" smtClean="0"/>
              <a:t>2/28/2016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3273EB-B5AD-4855-8C36-42C9A2A71C6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886200"/>
            <a:ext cx="7772400" cy="1752600"/>
          </a:xfrm>
        </p:spPr>
        <p:txBody>
          <a:bodyPr>
            <a:normAutofit/>
          </a:bodyPr>
          <a:lstStyle/>
          <a:p>
            <a:pPr algn="l"/>
            <a:r>
              <a:rPr lang="en-US" dirty="0" err="1" smtClean="0">
                <a:solidFill>
                  <a:schemeClr val="bg1"/>
                </a:solidFill>
              </a:rPr>
              <a:t>Dr</a:t>
            </a:r>
            <a:r>
              <a:rPr lang="en-US" dirty="0" smtClean="0">
                <a:solidFill>
                  <a:schemeClr val="bg1"/>
                </a:solidFill>
              </a:rPr>
              <a:t> Mohammed </a:t>
            </a:r>
            <a:r>
              <a:rPr lang="en-US" dirty="0" err="1" smtClean="0">
                <a:solidFill>
                  <a:schemeClr val="bg1"/>
                </a:solidFill>
              </a:rPr>
              <a:t>Batais</a:t>
            </a:r>
            <a:r>
              <a:rPr lang="en-US" dirty="0" smtClean="0">
                <a:solidFill>
                  <a:schemeClr val="bg1"/>
                </a:solidFill>
              </a:rPr>
              <a:t> </a:t>
            </a:r>
          </a:p>
          <a:p>
            <a:pPr algn="l"/>
            <a:r>
              <a:rPr lang="en-US" dirty="0" smtClean="0">
                <a:solidFill>
                  <a:schemeClr val="bg1"/>
                </a:solidFill>
              </a:rPr>
              <a:t>Assistant Professor &amp; Consultant , Family Medicine, Diabetes and Chronic Disease Management </a:t>
            </a:r>
          </a:p>
          <a:p>
            <a:pPr algn="l"/>
            <a:r>
              <a:rPr lang="en-US" dirty="0" smtClean="0">
                <a:solidFill>
                  <a:schemeClr val="bg1"/>
                </a:solidFill>
              </a:rPr>
              <a:t>King Saud University </a:t>
            </a:r>
            <a:endParaRPr lang="en-US" dirty="0">
              <a:solidFill>
                <a:schemeClr val="bg1"/>
              </a:solidFill>
            </a:endParaRPr>
          </a:p>
        </p:txBody>
      </p:sp>
      <p:sp>
        <p:nvSpPr>
          <p:cNvPr id="2" name="Title 1"/>
          <p:cNvSpPr>
            <a:spLocks noGrp="1"/>
          </p:cNvSpPr>
          <p:nvPr>
            <p:ph type="ctrTitle"/>
          </p:nvPr>
        </p:nvSpPr>
        <p:spPr/>
        <p:txBody>
          <a:bodyPr>
            <a:noAutofit/>
          </a:bodyPr>
          <a:lstStyle/>
          <a:p>
            <a:r>
              <a:rPr lang="en-US" sz="3600" dirty="0" smtClean="0">
                <a:solidFill>
                  <a:schemeClr val="bg1"/>
                </a:solidFill>
              </a:rPr>
              <a:t>Dyslipidemia : Risk assessment and Management </a:t>
            </a: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7815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357158" y="2071678"/>
            <a:ext cx="8229600" cy="3328998"/>
          </a:xfrm>
        </p:spPr>
        <p:txBody>
          <a:bodyPr>
            <a:normAutofit/>
          </a:bodyPr>
          <a:lstStyle/>
          <a:p>
            <a:pPr algn="l" rtl="0">
              <a:buFont typeface="Wingdings" pitchFamily="2" charset="2"/>
              <a:buChar char="q"/>
            </a:pPr>
            <a:r>
              <a:rPr lang="en-US" sz="2800" b="1" dirty="0" smtClean="0">
                <a:solidFill>
                  <a:schemeClr val="bg1"/>
                </a:solidFill>
              </a:rPr>
              <a:t>(LDL) </a:t>
            </a:r>
            <a:r>
              <a:rPr lang="en-US" sz="2800" dirty="0" smtClean="0">
                <a:solidFill>
                  <a:schemeClr val="bg1"/>
                </a:solidFill>
              </a:rPr>
              <a:t>carry cholesterol from the liver to cells of the body - </a:t>
            </a:r>
            <a:r>
              <a:rPr lang="en-US" sz="2800" u="sng" dirty="0" smtClean="0">
                <a:solidFill>
                  <a:schemeClr val="bg1"/>
                </a:solidFill>
              </a:rPr>
              <a:t>"bad cholesterol"</a:t>
            </a:r>
            <a:endParaRPr lang="en-US" sz="2800" dirty="0" smtClean="0">
              <a:solidFill>
                <a:schemeClr val="bg1"/>
              </a:solidFill>
            </a:endParaRPr>
          </a:p>
          <a:p>
            <a:pPr algn="l" rtl="0">
              <a:buFont typeface="Wingdings" pitchFamily="2" charset="2"/>
              <a:buChar char="q"/>
            </a:pPr>
            <a:endParaRPr lang="en-US" sz="2800" dirty="0">
              <a:solidFill>
                <a:schemeClr val="bg1"/>
              </a:solidFill>
            </a:endParaRPr>
          </a:p>
          <a:p>
            <a:pPr algn="l" rtl="0">
              <a:buFont typeface="Wingdings" pitchFamily="2" charset="2"/>
              <a:buChar char="q"/>
            </a:pPr>
            <a:r>
              <a:rPr lang="en-US" sz="2800" dirty="0" smtClean="0">
                <a:solidFill>
                  <a:schemeClr val="bg1"/>
                </a:solidFill>
              </a:rPr>
              <a:t> </a:t>
            </a:r>
            <a:r>
              <a:rPr lang="en-US" sz="2800" b="1" dirty="0" smtClean="0">
                <a:solidFill>
                  <a:schemeClr val="bg1"/>
                </a:solidFill>
              </a:rPr>
              <a:t>(HDL) </a:t>
            </a:r>
            <a:r>
              <a:rPr lang="en-US" sz="2800" dirty="0" smtClean="0">
                <a:solidFill>
                  <a:schemeClr val="bg1"/>
                </a:solidFill>
              </a:rPr>
              <a:t>collect cholesterol from the body's tissues, and take it back to the liver - </a:t>
            </a:r>
            <a:r>
              <a:rPr lang="en-US" sz="2800" u="sng" dirty="0" smtClean="0">
                <a:solidFill>
                  <a:schemeClr val="bg1"/>
                </a:solidFill>
              </a:rPr>
              <a:t>"good cholesterol"</a:t>
            </a:r>
            <a:endParaRPr lang="en-US" sz="2800" dirty="0" smtClean="0">
              <a:solidFill>
                <a:schemeClr val="bg1"/>
              </a:solidFill>
            </a:endParaRPr>
          </a:p>
          <a:p>
            <a:pPr algn="l"/>
            <a:endParaRPr lang="ar-SA" sz="2800" dirty="0">
              <a:solidFill>
                <a:schemeClr val="bg1"/>
              </a:solidFill>
            </a:endParaRPr>
          </a:p>
        </p:txBody>
      </p:sp>
    </p:spTree>
    <p:extLst>
      <p:ext uri="{BB962C8B-B14F-4D97-AF65-F5344CB8AC3E}">
        <p14:creationId xmlns:p14="http://schemas.microsoft.com/office/powerpoint/2010/main" val="136784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643182"/>
            <a:ext cx="8229600" cy="1143000"/>
          </a:xfrm>
        </p:spPr>
        <p:txBody>
          <a:bodyPr/>
          <a:lstStyle/>
          <a:p>
            <a:r>
              <a:rPr lang="en-US" b="1" dirty="0" smtClean="0">
                <a:solidFill>
                  <a:schemeClr val="accent2"/>
                </a:solidFill>
              </a:rPr>
              <a:t>Lipid Metabolism</a:t>
            </a:r>
            <a:endParaRPr lang="x-none" b="1" dirty="0">
              <a:solidFill>
                <a:schemeClr val="accent2"/>
              </a:solidFill>
            </a:endParaRPr>
          </a:p>
        </p:txBody>
      </p:sp>
    </p:spTree>
    <p:extLst>
      <p:ext uri="{BB962C8B-B14F-4D97-AF65-F5344CB8AC3E}">
        <p14:creationId xmlns:p14="http://schemas.microsoft.com/office/powerpoint/2010/main" val="340185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xogenous-Pathway.jpg"/>
          <p:cNvPicPr>
            <a:picLocks noGrp="1" noChangeAspect="1"/>
          </p:cNvPicPr>
          <p:nvPr>
            <p:ph idx="1"/>
          </p:nvPr>
        </p:nvPicPr>
        <p:blipFill>
          <a:blip r:embed="rId2" cstate="print"/>
          <a:stretch>
            <a:fillRect/>
          </a:stretch>
        </p:blipFill>
        <p:spPr>
          <a:xfrm>
            <a:off x="285720" y="357166"/>
            <a:ext cx="8401080" cy="6072230"/>
          </a:xfrm>
        </p:spPr>
      </p:pic>
    </p:spTree>
    <p:extLst>
      <p:ext uri="{BB962C8B-B14F-4D97-AF65-F5344CB8AC3E}">
        <p14:creationId xmlns:p14="http://schemas.microsoft.com/office/powerpoint/2010/main" val="1666375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descr="Endogenous-Pathway.jpg"/>
          <p:cNvPicPr>
            <a:picLocks noGrp="1" noChangeAspect="1"/>
          </p:cNvPicPr>
          <p:nvPr>
            <p:ph idx="1"/>
          </p:nvPr>
        </p:nvPicPr>
        <p:blipFill>
          <a:blip r:embed="rId2" cstate="print"/>
          <a:stretch>
            <a:fillRect/>
          </a:stretch>
        </p:blipFill>
        <p:spPr>
          <a:xfrm>
            <a:off x="285720" y="428604"/>
            <a:ext cx="8572560" cy="6000792"/>
          </a:xfrm>
        </p:spPr>
      </p:pic>
    </p:spTree>
    <p:extLst>
      <p:ext uri="{BB962C8B-B14F-4D97-AF65-F5344CB8AC3E}">
        <p14:creationId xmlns:p14="http://schemas.microsoft.com/office/powerpoint/2010/main" val="421294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4800" dirty="0" smtClean="0">
              <a:solidFill>
                <a:schemeClr val="bg1"/>
              </a:solidFill>
            </a:endParaRPr>
          </a:p>
          <a:p>
            <a:pPr marL="0" indent="0">
              <a:buNone/>
            </a:pPr>
            <a:endParaRPr lang="en-US" sz="4800" dirty="0">
              <a:solidFill>
                <a:schemeClr val="bg1"/>
              </a:solidFill>
            </a:endParaRPr>
          </a:p>
          <a:p>
            <a:pPr marL="0" indent="0">
              <a:buNone/>
            </a:pPr>
            <a:r>
              <a:rPr lang="en-US" sz="5400" dirty="0" smtClean="0">
                <a:solidFill>
                  <a:schemeClr val="accent2"/>
                </a:solidFill>
              </a:rPr>
              <a:t>  CVD </a:t>
            </a:r>
            <a:r>
              <a:rPr lang="en-US" sz="5400" dirty="0">
                <a:solidFill>
                  <a:schemeClr val="accent2"/>
                </a:solidFill>
              </a:rPr>
              <a:t>risk factors &amp; FRS </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0341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CAD risk factors</a:t>
            </a:r>
            <a:endParaRPr lang="x-none" dirty="0">
              <a:solidFill>
                <a:schemeClr val="accent2"/>
              </a:solidFill>
            </a:endParaRPr>
          </a:p>
        </p:txBody>
      </p:sp>
      <p:sp>
        <p:nvSpPr>
          <p:cNvPr id="3" name="Text Placeholder 2"/>
          <p:cNvSpPr>
            <a:spLocks noGrp="1"/>
          </p:cNvSpPr>
          <p:nvPr>
            <p:ph type="body" idx="1"/>
          </p:nvPr>
        </p:nvSpPr>
        <p:spPr/>
        <p:txBody>
          <a:bodyPr/>
          <a:lstStyle/>
          <a:p>
            <a:pPr algn="l" rtl="0"/>
            <a:r>
              <a:rPr lang="en-US" dirty="0" smtClean="0"/>
              <a:t>Modifiable</a:t>
            </a:r>
            <a:endParaRPr lang="x-none" dirty="0"/>
          </a:p>
        </p:txBody>
      </p:sp>
      <p:sp>
        <p:nvSpPr>
          <p:cNvPr id="4" name="Content Placeholder 3"/>
          <p:cNvSpPr>
            <a:spLocks noGrp="1"/>
          </p:cNvSpPr>
          <p:nvPr>
            <p:ph sz="half" idx="2"/>
          </p:nvPr>
        </p:nvSpPr>
        <p:spPr/>
        <p:txBody>
          <a:bodyPr>
            <a:normAutofit/>
          </a:bodyPr>
          <a:lstStyle/>
          <a:p>
            <a:pPr algn="l" rtl="0"/>
            <a:r>
              <a:rPr lang="en-US" dirty="0">
                <a:solidFill>
                  <a:schemeClr val="bg1"/>
                </a:solidFill>
              </a:rPr>
              <a:t>Cigarette and tobacco smoke</a:t>
            </a:r>
          </a:p>
          <a:p>
            <a:pPr algn="l" rtl="0"/>
            <a:r>
              <a:rPr lang="en-US" dirty="0" smtClean="0">
                <a:solidFill>
                  <a:schemeClr val="bg1"/>
                </a:solidFill>
              </a:rPr>
              <a:t>High </a:t>
            </a:r>
            <a:r>
              <a:rPr lang="en-US" dirty="0">
                <a:solidFill>
                  <a:schemeClr val="bg1"/>
                </a:solidFill>
              </a:rPr>
              <a:t>blood cholesterol</a:t>
            </a:r>
          </a:p>
          <a:p>
            <a:pPr algn="l" rtl="0"/>
            <a:r>
              <a:rPr lang="en-US" dirty="0">
                <a:solidFill>
                  <a:schemeClr val="bg1"/>
                </a:solidFill>
              </a:rPr>
              <a:t>High blood pressure</a:t>
            </a:r>
          </a:p>
          <a:p>
            <a:pPr algn="l" rtl="0"/>
            <a:r>
              <a:rPr lang="en-US" dirty="0">
                <a:solidFill>
                  <a:schemeClr val="bg1"/>
                </a:solidFill>
              </a:rPr>
              <a:t>Physical inactivity</a:t>
            </a:r>
          </a:p>
          <a:p>
            <a:pPr algn="l" rtl="0"/>
            <a:r>
              <a:rPr lang="en-US" dirty="0">
                <a:solidFill>
                  <a:schemeClr val="bg1"/>
                </a:solidFill>
              </a:rPr>
              <a:t>Obesity </a:t>
            </a:r>
          </a:p>
          <a:p>
            <a:pPr algn="l" rtl="0"/>
            <a:r>
              <a:rPr lang="en-US" dirty="0">
                <a:solidFill>
                  <a:schemeClr val="bg1"/>
                </a:solidFill>
              </a:rPr>
              <a:t>Diabetes</a:t>
            </a:r>
            <a:endParaRPr lang="x-none" dirty="0">
              <a:solidFill>
                <a:schemeClr val="bg1"/>
              </a:solidFill>
            </a:endParaRPr>
          </a:p>
        </p:txBody>
      </p:sp>
      <p:sp>
        <p:nvSpPr>
          <p:cNvPr id="5" name="Text Placeholder 4"/>
          <p:cNvSpPr>
            <a:spLocks noGrp="1"/>
          </p:cNvSpPr>
          <p:nvPr>
            <p:ph type="body" sz="quarter" idx="3"/>
          </p:nvPr>
        </p:nvSpPr>
        <p:spPr/>
        <p:txBody>
          <a:bodyPr/>
          <a:lstStyle/>
          <a:p>
            <a:pPr algn="l" rtl="0"/>
            <a:r>
              <a:rPr lang="en-US" dirty="0" smtClean="0"/>
              <a:t>Non-Modifiable</a:t>
            </a:r>
            <a:endParaRPr lang="x-none" dirty="0"/>
          </a:p>
        </p:txBody>
      </p:sp>
      <p:sp>
        <p:nvSpPr>
          <p:cNvPr id="6" name="Content Placeholder 5"/>
          <p:cNvSpPr>
            <a:spLocks noGrp="1"/>
          </p:cNvSpPr>
          <p:nvPr>
            <p:ph sz="quarter" idx="4"/>
          </p:nvPr>
        </p:nvSpPr>
        <p:spPr/>
        <p:txBody>
          <a:bodyPr/>
          <a:lstStyle/>
          <a:p>
            <a:pPr algn="l" rtl="0"/>
            <a:r>
              <a:rPr lang="en-GB" dirty="0">
                <a:solidFill>
                  <a:schemeClr val="bg1"/>
                </a:solidFill>
              </a:rPr>
              <a:t>Age </a:t>
            </a:r>
          </a:p>
          <a:p>
            <a:pPr algn="l" rtl="0"/>
            <a:r>
              <a:rPr lang="en-GB" dirty="0">
                <a:solidFill>
                  <a:schemeClr val="bg1"/>
                </a:solidFill>
              </a:rPr>
              <a:t>Gender</a:t>
            </a:r>
          </a:p>
          <a:p>
            <a:pPr algn="l" rtl="0"/>
            <a:r>
              <a:rPr lang="en-GB" dirty="0">
                <a:solidFill>
                  <a:schemeClr val="bg1"/>
                </a:solidFill>
              </a:rPr>
              <a:t>Family history of CVD </a:t>
            </a:r>
          </a:p>
        </p:txBody>
      </p:sp>
    </p:spTree>
    <p:extLst>
      <p:ext uri="{BB962C8B-B14F-4D97-AF65-F5344CB8AC3E}">
        <p14:creationId xmlns:p14="http://schemas.microsoft.com/office/powerpoint/2010/main" val="6270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solidFill>
                  <a:schemeClr val="accent2"/>
                </a:solidFill>
              </a:rPr>
              <a:t>Emerging risk factors for CAD</a:t>
            </a:r>
            <a:endParaRPr lang="x-none"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366593"/>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tblGrid>
              <a:tr h="640080">
                <a:tc>
                  <a:txBody>
                    <a:bodyPr/>
                    <a:lstStyle/>
                    <a:p>
                      <a:pPr algn="l" rtl="0"/>
                      <a:r>
                        <a:rPr lang="en-US" sz="1800" dirty="0" smtClean="0"/>
                        <a:t>Table 2. </a:t>
                      </a:r>
                      <a:r>
                        <a:rPr lang="en-US" sz="1800" i="1" dirty="0" smtClean="0"/>
                        <a:t>Emerging</a:t>
                      </a:r>
                      <a:r>
                        <a:rPr lang="en-US" sz="1800" i="1" baseline="0" dirty="0" smtClean="0"/>
                        <a:t> Risk Factors According to ATP III Final Report Update 2004</a:t>
                      </a:r>
                      <a:endParaRPr lang="en-US" sz="1800" i="1" dirty="0"/>
                    </a:p>
                  </a:txBody>
                  <a:tcPr/>
                </a:tc>
              </a:tr>
              <a:tr h="370840">
                <a:tc>
                  <a:txBody>
                    <a:bodyPr/>
                    <a:lstStyle/>
                    <a:p>
                      <a:pPr algn="l" rtl="0"/>
                      <a:r>
                        <a:rPr lang="en-US" sz="1800" dirty="0" smtClean="0"/>
                        <a:t>1. Elevated high-sensitivity</a:t>
                      </a:r>
                      <a:r>
                        <a:rPr lang="en-US" sz="1800" baseline="0" dirty="0" smtClean="0"/>
                        <a:t> C-reactive protein</a:t>
                      </a:r>
                      <a:endParaRPr lang="en-US" sz="1800" dirty="0"/>
                    </a:p>
                  </a:txBody>
                  <a:tcPr/>
                </a:tc>
              </a:tr>
              <a:tr h="370840">
                <a:tc>
                  <a:txBody>
                    <a:bodyPr/>
                    <a:lstStyle/>
                    <a:p>
                      <a:pPr algn="l" rtl="0"/>
                      <a:r>
                        <a:rPr lang="en-US" sz="1800" dirty="0" smtClean="0"/>
                        <a:t>2. Coronary artery calcification</a:t>
                      </a:r>
                      <a:endParaRPr lang="en-US" sz="1800" dirty="0"/>
                    </a:p>
                  </a:txBody>
                  <a:tcPr/>
                </a:tc>
              </a:tr>
              <a:tr h="370840">
                <a:tc>
                  <a:txBody>
                    <a:bodyPr/>
                    <a:lstStyle/>
                    <a:p>
                      <a:pPr algn="l" rtl="0"/>
                      <a:r>
                        <a:rPr lang="en-US" sz="1800" dirty="0" smtClean="0"/>
                        <a:t>3. Elevated lipoprotein</a:t>
                      </a:r>
                      <a:r>
                        <a:rPr lang="en-US" sz="1800" baseline="0" dirty="0" smtClean="0"/>
                        <a:t> (a)</a:t>
                      </a:r>
                      <a:endParaRPr lang="en-US" sz="1800" dirty="0"/>
                    </a:p>
                  </a:txBody>
                  <a:tcPr/>
                </a:tc>
              </a:tr>
              <a:tr h="370840">
                <a:tc>
                  <a:txBody>
                    <a:bodyPr/>
                    <a:lstStyle/>
                    <a:p>
                      <a:pPr algn="l" rtl="0"/>
                      <a:r>
                        <a:rPr lang="en-US" sz="1800" dirty="0" smtClean="0"/>
                        <a:t>4. Homocysteine</a:t>
                      </a:r>
                      <a:endParaRPr lang="en-US" sz="1800" dirty="0"/>
                    </a:p>
                  </a:txBody>
                  <a:tcPr/>
                </a:tc>
              </a:tr>
              <a:tr h="370840">
                <a:tc>
                  <a:txBody>
                    <a:bodyPr/>
                    <a:lstStyle/>
                    <a:p>
                      <a:pPr algn="l" rtl="0"/>
                      <a:r>
                        <a:rPr lang="en-US" sz="1800" dirty="0" smtClean="0"/>
                        <a:t>5. Fibrinogin</a:t>
                      </a:r>
                      <a:endParaRPr lang="en-US" sz="1800" dirty="0"/>
                    </a:p>
                  </a:txBody>
                  <a:tcPr/>
                </a:tc>
              </a:tr>
            </a:tbl>
          </a:graphicData>
        </a:graphic>
      </p:graphicFrame>
    </p:spTree>
    <p:extLst>
      <p:ext uri="{BB962C8B-B14F-4D97-AF65-F5344CB8AC3E}">
        <p14:creationId xmlns:p14="http://schemas.microsoft.com/office/powerpoint/2010/main" val="10433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C-reactive protein</a:t>
            </a:r>
            <a:endParaRPr lang="x-none" dirty="0">
              <a:solidFill>
                <a:schemeClr val="accent2"/>
              </a:solidFill>
            </a:endParaRPr>
          </a:p>
        </p:txBody>
      </p:sp>
      <p:sp>
        <p:nvSpPr>
          <p:cNvPr id="3" name="Content Placeholder 2"/>
          <p:cNvSpPr>
            <a:spLocks noGrp="1"/>
          </p:cNvSpPr>
          <p:nvPr>
            <p:ph idx="1"/>
          </p:nvPr>
        </p:nvSpPr>
        <p:spPr>
          <a:xfrm>
            <a:off x="685800" y="1340768"/>
            <a:ext cx="7770813" cy="1224136"/>
          </a:xfrm>
        </p:spPr>
        <p:txBody>
          <a:bodyPr>
            <a:normAutofit fontScale="92500"/>
          </a:bodyPr>
          <a:lstStyle/>
          <a:p>
            <a:pPr algn="l" rtl="0"/>
            <a:r>
              <a:rPr lang="en-US" dirty="0">
                <a:solidFill>
                  <a:schemeClr val="bg1"/>
                </a:solidFill>
              </a:rPr>
              <a:t>A person's baseline level of inflammation, as assessed by the plasma concentration of CRP, </a:t>
            </a:r>
            <a:r>
              <a:rPr lang="en-US" dirty="0">
                <a:solidFill>
                  <a:schemeClr val="tx2"/>
                </a:solidFill>
              </a:rPr>
              <a:t>predicts the long-term risk of a first myocardial </a:t>
            </a:r>
            <a:r>
              <a:rPr lang="en-US" dirty="0" smtClean="0">
                <a:solidFill>
                  <a:schemeClr val="tx2"/>
                </a:solidFill>
              </a:rPr>
              <a:t>infarction.</a:t>
            </a:r>
            <a:endParaRPr lang="x-none" dirty="0">
              <a:solidFill>
                <a:schemeClr val="tx2"/>
              </a:solidFill>
            </a:endParaRPr>
          </a:p>
        </p:txBody>
      </p:sp>
      <p:sp>
        <p:nvSpPr>
          <p:cNvPr id="4" name="Title 1"/>
          <p:cNvSpPr txBox="1">
            <a:spLocks/>
          </p:cNvSpPr>
          <p:nvPr/>
        </p:nvSpPr>
        <p:spPr>
          <a:xfrm>
            <a:off x="460176" y="5632991"/>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smtClean="0">
                <a:solidFill>
                  <a:srgbClr val="2F2B20"/>
                </a:solidFill>
                <a:latin typeface="Cambria"/>
              </a:rPr>
              <a:t>Figure 4. clinical interpretation of hs-CRP for cardiovascular risk prediction.</a:t>
            </a:r>
            <a:endParaRPr lang="x-none" sz="1800" dirty="0">
              <a:solidFill>
                <a:srgbClr val="2F2B20"/>
              </a:solidFill>
              <a:latin typeface="Cambria"/>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52245"/>
            <a:ext cx="8001000"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defTabSz="914400" eaLnBrk="1" hangingPunct="1"/>
            <a:r>
              <a:rPr lang="en-GB" sz="1100" b="1" dirty="0">
                <a:solidFill>
                  <a:srgbClr val="2F2B20"/>
                </a:solidFill>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defTabSz="914400" eaLnBrk="1" hangingPunct="1"/>
            <a:r>
              <a:rPr lang="en-GB" sz="900" dirty="0">
                <a:solidFill>
                  <a:srgbClr val="FFFFFF"/>
                </a:solidFill>
                <a:cs typeface="msgothic" charset="0"/>
              </a:rPr>
              <a:t>Copyright © American Heart Association</a:t>
            </a:r>
          </a:p>
        </p:txBody>
      </p:sp>
      <p:sp>
        <p:nvSpPr>
          <p:cNvPr id="10" name="Rectangle 6"/>
          <p:cNvSpPr>
            <a:spLocks noChangeArrowheads="1"/>
          </p:cNvSpPr>
          <p:nvPr/>
        </p:nvSpPr>
        <p:spPr bwMode="auto">
          <a:xfrm>
            <a:off x="533400" y="4321968"/>
            <a:ext cx="8287072" cy="1071563"/>
          </a:xfrm>
          <a:prstGeom prst="rect">
            <a:avLst/>
          </a:prstGeom>
          <a:solidFill>
            <a:schemeClr val="accent1"/>
          </a:solidFill>
          <a:ln w="12700" cap="sq">
            <a:solidFill>
              <a:schemeClr val="tx1"/>
            </a:solidFill>
            <a:round/>
            <a:headEnd type="none" w="sm" len="sm"/>
            <a:tailEnd type="none" w="sm" len="sm"/>
          </a:ln>
        </p:spPr>
        <p:txBody>
          <a:bodyPr wrap="none"/>
          <a:lstStyle/>
          <a:p>
            <a:pPr algn="ctr"/>
            <a:r>
              <a:rPr lang="en-US" b="1" dirty="0">
                <a:solidFill>
                  <a:schemeClr val="bg1"/>
                </a:solidFill>
              </a:rPr>
              <a:t>In </a:t>
            </a:r>
            <a:r>
              <a:rPr lang="en-US" b="1" dirty="0" err="1">
                <a:solidFill>
                  <a:schemeClr val="bg1"/>
                </a:solidFill>
              </a:rPr>
              <a:t>pt</a:t>
            </a:r>
            <a:r>
              <a:rPr lang="en-US" b="1" dirty="0">
                <a:solidFill>
                  <a:schemeClr val="bg1"/>
                </a:solidFill>
              </a:rPr>
              <a:t> with chest pain and C reactive protein level is</a:t>
            </a:r>
          </a:p>
          <a:p>
            <a:pPr algn="ctr"/>
            <a:r>
              <a:rPr lang="en-US" dirty="0">
                <a:solidFill>
                  <a:schemeClr val="bg1"/>
                </a:solidFill>
              </a:rPr>
              <a:t>Between 3 to 10 : </a:t>
            </a:r>
            <a:r>
              <a:rPr lang="en-US" dirty="0">
                <a:solidFill>
                  <a:schemeClr val="bg1"/>
                </a:solidFill>
                <a:sym typeface="Wingdings" charset="0"/>
              </a:rPr>
              <a:t> that indicate the </a:t>
            </a:r>
            <a:r>
              <a:rPr lang="en-US" dirty="0" err="1">
                <a:solidFill>
                  <a:schemeClr val="bg1"/>
                </a:solidFill>
                <a:sym typeface="Wingdings" charset="0"/>
              </a:rPr>
              <a:t>pt</a:t>
            </a:r>
            <a:r>
              <a:rPr lang="en-US" dirty="0">
                <a:solidFill>
                  <a:schemeClr val="bg1"/>
                </a:solidFill>
                <a:sym typeface="Wingdings" charset="0"/>
              </a:rPr>
              <a:t> is at high risk of develop an attack</a:t>
            </a:r>
          </a:p>
          <a:p>
            <a:pPr algn="ctr"/>
            <a:r>
              <a:rPr lang="en-US" dirty="0">
                <a:solidFill>
                  <a:schemeClr val="bg1"/>
                </a:solidFill>
                <a:sym typeface="Wingdings" charset="0"/>
              </a:rPr>
              <a:t>If higher than 10  that indicate that the </a:t>
            </a:r>
            <a:r>
              <a:rPr lang="en-US" dirty="0" err="1">
                <a:solidFill>
                  <a:schemeClr val="bg1"/>
                </a:solidFill>
                <a:sym typeface="Wingdings" charset="0"/>
              </a:rPr>
              <a:t>pt</a:t>
            </a:r>
            <a:r>
              <a:rPr lang="en-US" dirty="0">
                <a:solidFill>
                  <a:schemeClr val="bg1"/>
                </a:solidFill>
                <a:sym typeface="Wingdings" charset="0"/>
              </a:rPr>
              <a:t> is having an acute attack  </a:t>
            </a:r>
          </a:p>
          <a:p>
            <a:pPr algn="ctr"/>
            <a:endParaRPr lang="x-none" dirty="0"/>
          </a:p>
        </p:txBody>
      </p:sp>
    </p:spTree>
    <p:extLst>
      <p:ext uri="{BB962C8B-B14F-4D97-AF65-F5344CB8AC3E}">
        <p14:creationId xmlns:p14="http://schemas.microsoft.com/office/powerpoint/2010/main" val="75557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r>
              <a:rPr lang="en-US" dirty="0" smtClean="0">
                <a:solidFill>
                  <a:schemeClr val="accent2"/>
                </a:solidFill>
              </a:rPr>
              <a:t>Homocysteine</a:t>
            </a:r>
            <a:endParaRPr lang="x-none" dirty="0">
              <a:solidFill>
                <a:schemeClr val="accent2"/>
              </a:solidFill>
            </a:endParaRPr>
          </a:p>
        </p:txBody>
      </p:sp>
      <p:sp>
        <p:nvSpPr>
          <p:cNvPr id="4" name="Content Placeholder 2"/>
          <p:cNvSpPr txBox="1">
            <a:spLocks/>
          </p:cNvSpPr>
          <p:nvPr/>
        </p:nvSpPr>
        <p:spPr>
          <a:xfrm>
            <a:off x="35496" y="3505200"/>
            <a:ext cx="5034136" cy="3308176"/>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buFont typeface="Wingdings" pitchFamily="2" charset="2"/>
              <a:buChar char="q"/>
            </a:pPr>
            <a:r>
              <a:rPr lang="en-US" dirty="0">
                <a:solidFill>
                  <a:srgbClr val="2F2B20"/>
                </a:solidFill>
                <a:latin typeface="Calibri"/>
              </a:rPr>
              <a:t>Management:</a:t>
            </a:r>
          </a:p>
          <a:p>
            <a:pPr defTabSz="914400">
              <a:buFont typeface="Wingdings" pitchFamily="2" charset="2"/>
              <a:buChar char="ü"/>
            </a:pPr>
            <a:r>
              <a:rPr lang="en-US" dirty="0">
                <a:solidFill>
                  <a:schemeClr val="bg1"/>
                </a:solidFill>
                <a:latin typeface="Calibri"/>
              </a:rPr>
              <a:t>B6, B12 &amp; folate supplementation decrease </a:t>
            </a:r>
            <a:r>
              <a:rPr lang="en-US" dirty="0" smtClean="0">
                <a:solidFill>
                  <a:schemeClr val="bg1"/>
                </a:solidFill>
                <a:latin typeface="Calibri"/>
              </a:rPr>
              <a:t>homocysteine levels</a:t>
            </a:r>
            <a:r>
              <a:rPr lang="en-US" dirty="0">
                <a:solidFill>
                  <a:schemeClr val="bg1"/>
                </a:solidFill>
                <a:latin typeface="Calibri"/>
              </a:rPr>
              <a:t>.</a:t>
            </a:r>
          </a:p>
        </p:txBody>
      </p:sp>
      <p:sp>
        <p:nvSpPr>
          <p:cNvPr id="5" name="TextBox 4"/>
          <p:cNvSpPr txBox="1"/>
          <p:nvPr/>
        </p:nvSpPr>
        <p:spPr>
          <a:xfrm>
            <a:off x="457200" y="1981200"/>
            <a:ext cx="8432128" cy="1371600"/>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defTabSz="914400">
              <a:lnSpc>
                <a:spcPct val="60000"/>
              </a:lnSpc>
              <a:buFont typeface="Wingdings" pitchFamily="2" charset="2"/>
              <a:buChar char="ü"/>
            </a:pPr>
            <a:r>
              <a:rPr lang="en-US" sz="2000" dirty="0">
                <a:solidFill>
                  <a:schemeClr val="bg1"/>
                </a:solidFill>
                <a:latin typeface="Calibri"/>
              </a:rPr>
              <a:t>Normal &lt; 13 umol/L</a:t>
            </a:r>
          </a:p>
          <a:p>
            <a:pPr defTabSz="914400">
              <a:lnSpc>
                <a:spcPct val="60000"/>
              </a:lnSpc>
              <a:buFont typeface="Wingdings" pitchFamily="2" charset="2"/>
              <a:buChar char="ü"/>
            </a:pPr>
            <a:r>
              <a:rPr lang="en-US" sz="2000" dirty="0">
                <a:solidFill>
                  <a:schemeClr val="bg1"/>
                </a:solidFill>
                <a:latin typeface="Calibri"/>
              </a:rPr>
              <a:t>Moderate  13-16 umol/L</a:t>
            </a:r>
          </a:p>
          <a:p>
            <a:pPr defTabSz="914400">
              <a:lnSpc>
                <a:spcPct val="60000"/>
              </a:lnSpc>
              <a:buFont typeface="Wingdings" pitchFamily="2" charset="2"/>
              <a:buChar char="ü"/>
            </a:pPr>
            <a:r>
              <a:rPr lang="en-US" sz="2000" dirty="0">
                <a:solidFill>
                  <a:schemeClr val="bg1"/>
                </a:solidFill>
                <a:latin typeface="Calibri"/>
              </a:rPr>
              <a:t>Severe &gt;16 umol/L</a:t>
            </a:r>
          </a:p>
        </p:txBody>
      </p:sp>
      <p:pic>
        <p:nvPicPr>
          <p:cNvPr id="6" name="Picture 5" descr="Hcy_hom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105" y="3633404"/>
            <a:ext cx="4663462" cy="2564904"/>
          </a:xfrm>
          <a:prstGeom prst="rect">
            <a:avLst/>
          </a:prstGeom>
        </p:spPr>
      </p:pic>
      <p:sp>
        <p:nvSpPr>
          <p:cNvPr id="7" name="Rectangle 6"/>
          <p:cNvSpPr/>
          <p:nvPr/>
        </p:nvSpPr>
        <p:spPr>
          <a:xfrm>
            <a:off x="609600" y="1402487"/>
            <a:ext cx="8534400" cy="430887"/>
          </a:xfrm>
          <a:prstGeom prst="rect">
            <a:avLst/>
          </a:prstGeom>
        </p:spPr>
        <p:txBody>
          <a:bodyPr wrap="square">
            <a:spAutoFit/>
          </a:bodyPr>
          <a:lstStyle/>
          <a:p>
            <a:pPr>
              <a:defRPr/>
            </a:pPr>
            <a:r>
              <a:rPr lang="en-US" sz="2200" dirty="0">
                <a:solidFill>
                  <a:schemeClr val="tx2"/>
                </a:solidFill>
              </a:rPr>
              <a:t>Test: </a:t>
            </a:r>
            <a:r>
              <a:rPr lang="en-US" sz="2200" dirty="0" smtClean="0">
                <a:solidFill>
                  <a:schemeClr val="tx2"/>
                </a:solidFill>
              </a:rPr>
              <a:t>Fasting </a:t>
            </a:r>
            <a:r>
              <a:rPr lang="en-US" sz="2200" dirty="0" err="1">
                <a:solidFill>
                  <a:schemeClr val="tx2"/>
                </a:solidFill>
              </a:rPr>
              <a:t>homocysteine</a:t>
            </a:r>
            <a:r>
              <a:rPr lang="en-US" sz="2200" dirty="0">
                <a:solidFill>
                  <a:schemeClr val="tx2"/>
                </a:solidFill>
              </a:rPr>
              <a:t> </a:t>
            </a:r>
            <a:r>
              <a:rPr lang="en-US" sz="2200" dirty="0" smtClean="0">
                <a:solidFill>
                  <a:schemeClr val="tx2"/>
                </a:solidFill>
              </a:rPr>
              <a:t>level</a:t>
            </a:r>
            <a:endParaRPr lang="en-US" sz="2200" dirty="0">
              <a:solidFill>
                <a:schemeClr val="tx2"/>
              </a:solidFill>
            </a:endParaRPr>
          </a:p>
        </p:txBody>
      </p:sp>
      <p:sp>
        <p:nvSpPr>
          <p:cNvPr id="3" name="Rectangle 2"/>
          <p:cNvSpPr/>
          <p:nvPr/>
        </p:nvSpPr>
        <p:spPr>
          <a:xfrm>
            <a:off x="4191000" y="1869659"/>
            <a:ext cx="4572000" cy="1200329"/>
          </a:xfrm>
          <a:prstGeom prst="rect">
            <a:avLst/>
          </a:prstGeom>
        </p:spPr>
        <p:txBody>
          <a:bodyPr>
            <a:spAutoFit/>
          </a:bodyPr>
          <a:lstStyle/>
          <a:p>
            <a:pPr marL="285750" indent="-285750">
              <a:buFont typeface="Wingdings" pitchFamily="2" charset="2"/>
              <a:buChar char="q"/>
              <a:defRPr/>
            </a:pPr>
            <a:r>
              <a:rPr lang="en-US" dirty="0">
                <a:solidFill>
                  <a:schemeClr val="bg1"/>
                </a:solidFill>
              </a:rPr>
              <a:t>A non-protein amino acid.</a:t>
            </a:r>
          </a:p>
          <a:p>
            <a:pPr marL="285750" indent="-285750">
              <a:buFont typeface="Wingdings" pitchFamily="2" charset="2"/>
              <a:buChar char="q"/>
              <a:defRPr/>
            </a:pPr>
            <a:r>
              <a:rPr lang="en-US" dirty="0">
                <a:solidFill>
                  <a:schemeClr val="bg1"/>
                </a:solidFill>
              </a:rPr>
              <a:t>Elevated levels have been may cause:</a:t>
            </a:r>
          </a:p>
          <a:p>
            <a:pPr marL="514350" indent="-514350">
              <a:buFont typeface="+mj-lt"/>
              <a:buAutoNum type="arabicPeriod"/>
              <a:defRPr/>
            </a:pPr>
            <a:r>
              <a:rPr lang="en-US" dirty="0">
                <a:solidFill>
                  <a:schemeClr val="bg1"/>
                </a:solidFill>
              </a:rPr>
              <a:t>Atherosclerosis.</a:t>
            </a:r>
          </a:p>
          <a:p>
            <a:pPr marL="514350" indent="-514350">
              <a:buFont typeface="+mj-lt"/>
              <a:buAutoNum type="arabicPeriod"/>
              <a:defRPr/>
            </a:pPr>
            <a:r>
              <a:rPr lang="en-US" dirty="0">
                <a:solidFill>
                  <a:schemeClr val="bg1"/>
                </a:solidFill>
              </a:rPr>
              <a:t>Venous </a:t>
            </a:r>
            <a:r>
              <a:rPr lang="en-US" dirty="0" smtClean="0">
                <a:solidFill>
                  <a:schemeClr val="bg1"/>
                </a:solidFill>
              </a:rPr>
              <a:t>thrombosis</a:t>
            </a:r>
            <a:endParaRPr lang="en-US" dirty="0"/>
          </a:p>
        </p:txBody>
      </p:sp>
    </p:spTree>
    <p:extLst>
      <p:ext uri="{BB962C8B-B14F-4D97-AF65-F5344CB8AC3E}">
        <p14:creationId xmlns:p14="http://schemas.microsoft.com/office/powerpoint/2010/main" val="3060108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accent2"/>
                </a:solidFill>
              </a:rPr>
              <a:t>The Framingham risk score</a:t>
            </a:r>
            <a:endParaRPr lang="x-none" dirty="0">
              <a:solidFill>
                <a:schemeClr val="accent2"/>
              </a:solidFill>
            </a:endParaRPr>
          </a:p>
        </p:txBody>
      </p:sp>
      <p:sp>
        <p:nvSpPr>
          <p:cNvPr id="3" name="Content Placeholder 2"/>
          <p:cNvSpPr>
            <a:spLocks noGrp="1"/>
          </p:cNvSpPr>
          <p:nvPr>
            <p:ph idx="1"/>
          </p:nvPr>
        </p:nvSpPr>
        <p:spPr>
          <a:xfrm>
            <a:off x="685800" y="1628800"/>
            <a:ext cx="7770813" cy="4968552"/>
          </a:xfrm>
        </p:spPr>
        <p:txBody>
          <a:bodyPr>
            <a:noAutofit/>
          </a:bodyPr>
          <a:lstStyle/>
          <a:p>
            <a:pPr algn="l" rtl="0">
              <a:buFont typeface="Wingdings" pitchFamily="2" charset="2"/>
              <a:buChar char="q"/>
            </a:pPr>
            <a:r>
              <a:rPr lang="en-US" sz="1800" dirty="0">
                <a:solidFill>
                  <a:schemeClr val="bg1"/>
                </a:solidFill>
              </a:rPr>
              <a:t>Scoring system used to calculate a pt’s risk of coronary events</a:t>
            </a:r>
          </a:p>
          <a:p>
            <a:pPr algn="l" rtl="0">
              <a:buFont typeface="Wingdings" pitchFamily="2" charset="2"/>
              <a:buChar char="q"/>
            </a:pPr>
            <a:r>
              <a:rPr lang="en-US" sz="1800" dirty="0">
                <a:solidFill>
                  <a:schemeClr val="bg1"/>
                </a:solidFill>
              </a:rPr>
              <a:t>The Framingham Heart Study first introduced the term </a:t>
            </a:r>
            <a:r>
              <a:rPr lang="en-US" sz="1800" i="1" dirty="0">
                <a:solidFill>
                  <a:schemeClr val="bg1"/>
                </a:solidFill>
              </a:rPr>
              <a:t>risk factor </a:t>
            </a:r>
            <a:r>
              <a:rPr lang="en-US" sz="1800" dirty="0">
                <a:solidFill>
                  <a:schemeClr val="bg1"/>
                </a:solidFill>
              </a:rPr>
              <a:t>to medical literature</a:t>
            </a:r>
          </a:p>
          <a:p>
            <a:pPr algn="l" rtl="0">
              <a:buFont typeface="Wingdings" pitchFamily="2" charset="2"/>
              <a:buChar char="q"/>
            </a:pPr>
            <a:r>
              <a:rPr lang="en-US" sz="1800" dirty="0">
                <a:solidFill>
                  <a:schemeClr val="bg1"/>
                </a:solidFill>
              </a:rPr>
              <a:t>The following risk factors are used to assess cumulative risk:</a:t>
            </a:r>
          </a:p>
          <a:p>
            <a:pPr marL="903605" indent="-285750" algn="l" rtl="0">
              <a:buFont typeface="Wingdings" pitchFamily="2" charset="2"/>
              <a:buChar char="ü"/>
            </a:pPr>
            <a:r>
              <a:rPr lang="en-US" sz="1800" dirty="0">
                <a:solidFill>
                  <a:schemeClr val="bg1"/>
                </a:solidFill>
              </a:rPr>
              <a:t>Age</a:t>
            </a:r>
          </a:p>
          <a:p>
            <a:pPr marL="903605" indent="-285750" algn="l" rtl="0">
              <a:buFont typeface="Wingdings" pitchFamily="2" charset="2"/>
              <a:buChar char="ü"/>
            </a:pPr>
            <a:r>
              <a:rPr lang="en-US" sz="1800" dirty="0">
                <a:solidFill>
                  <a:schemeClr val="bg1"/>
                </a:solidFill>
              </a:rPr>
              <a:t>Smoking Status</a:t>
            </a:r>
          </a:p>
          <a:p>
            <a:pPr marL="903605" indent="-285750" algn="l" rtl="0">
              <a:buFont typeface="Wingdings" pitchFamily="2" charset="2"/>
              <a:buChar char="ü"/>
            </a:pPr>
            <a:r>
              <a:rPr lang="en-US" sz="1800" dirty="0">
                <a:solidFill>
                  <a:schemeClr val="bg1"/>
                </a:solidFill>
              </a:rPr>
              <a:t>Systolic BP</a:t>
            </a:r>
          </a:p>
          <a:p>
            <a:pPr marL="903605" indent="-285750" algn="l" rtl="0">
              <a:buFont typeface="Wingdings" pitchFamily="2" charset="2"/>
              <a:buChar char="ü"/>
            </a:pPr>
            <a:r>
              <a:rPr lang="en-US" sz="1800" dirty="0">
                <a:solidFill>
                  <a:schemeClr val="bg1"/>
                </a:solidFill>
              </a:rPr>
              <a:t>HTN treatment</a:t>
            </a:r>
          </a:p>
          <a:p>
            <a:pPr marL="903605" indent="-285750" algn="l" rtl="0">
              <a:buFont typeface="Wingdings" pitchFamily="2" charset="2"/>
              <a:buChar char="ü"/>
            </a:pPr>
            <a:r>
              <a:rPr lang="en-US" sz="1800" dirty="0">
                <a:solidFill>
                  <a:schemeClr val="bg1"/>
                </a:solidFill>
              </a:rPr>
              <a:t>Total cholesterol levels</a:t>
            </a:r>
          </a:p>
          <a:p>
            <a:pPr marL="903605" indent="-285750" algn="l" rtl="0">
              <a:buFont typeface="Wingdings" pitchFamily="2" charset="2"/>
              <a:buChar char="ü"/>
            </a:pPr>
            <a:r>
              <a:rPr lang="en-US" sz="1800" dirty="0">
                <a:solidFill>
                  <a:schemeClr val="bg1"/>
                </a:solidFill>
              </a:rPr>
              <a:t>HDL-C </a:t>
            </a:r>
            <a:r>
              <a:rPr lang="en-US" sz="1800" dirty="0" smtClean="0">
                <a:solidFill>
                  <a:schemeClr val="bg1"/>
                </a:solidFill>
              </a:rPr>
              <a:t>levels</a:t>
            </a:r>
            <a:endParaRPr lang="en-US" sz="1800" dirty="0">
              <a:solidFill>
                <a:schemeClr val="bg1"/>
              </a:solidFill>
            </a:endParaRPr>
          </a:p>
        </p:txBody>
      </p:sp>
    </p:spTree>
    <p:extLst>
      <p:ext uri="{BB962C8B-B14F-4D97-AF65-F5344CB8AC3E}">
        <p14:creationId xmlns:p14="http://schemas.microsoft.com/office/powerpoint/2010/main" val="374661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a:solidFill>
                  <a:schemeClr val="bg1"/>
                </a:solidFill>
              </a:rPr>
              <a:t>Definition and Lipid metabolism  </a:t>
            </a:r>
            <a:endParaRPr lang="en-US" dirty="0" smtClean="0">
              <a:solidFill>
                <a:schemeClr val="bg1"/>
              </a:solidFill>
            </a:endParaRPr>
          </a:p>
          <a:p>
            <a:pPr marL="0" indent="0">
              <a:buNone/>
            </a:pPr>
            <a:endParaRPr lang="en-US" dirty="0" smtClean="0">
              <a:solidFill>
                <a:schemeClr val="bg1"/>
              </a:solidFill>
            </a:endParaRPr>
          </a:p>
          <a:p>
            <a:pPr>
              <a:buFont typeface="Wingdings" pitchFamily="2" charset="2"/>
              <a:buChar char="Ø"/>
            </a:pPr>
            <a:r>
              <a:rPr lang="en-US" dirty="0" smtClean="0">
                <a:solidFill>
                  <a:schemeClr val="bg1"/>
                </a:solidFill>
              </a:rPr>
              <a:t>CVD risk factors &amp; FRS </a:t>
            </a:r>
          </a:p>
          <a:p>
            <a:pPr marL="0" indent="0">
              <a:buNone/>
            </a:pPr>
            <a:endParaRPr lang="en-US" dirty="0">
              <a:solidFill>
                <a:schemeClr val="bg1"/>
              </a:solidFill>
            </a:endParaRPr>
          </a:p>
          <a:p>
            <a:pPr lvl="0">
              <a:buFont typeface="Wingdings" pitchFamily="2" charset="2"/>
              <a:buChar char="Ø"/>
            </a:pPr>
            <a:r>
              <a:rPr lang="en-US" dirty="0" smtClean="0">
                <a:solidFill>
                  <a:schemeClr val="bg1"/>
                </a:solidFill>
              </a:rPr>
              <a:t>Introduction </a:t>
            </a:r>
            <a:r>
              <a:rPr lang="en-US" dirty="0">
                <a:solidFill>
                  <a:schemeClr val="bg1"/>
                </a:solidFill>
              </a:rPr>
              <a:t>to new guidelines on lipid </a:t>
            </a:r>
            <a:r>
              <a:rPr lang="en-US" dirty="0" smtClean="0">
                <a:solidFill>
                  <a:schemeClr val="bg1"/>
                </a:solidFill>
              </a:rPr>
              <a:t>management</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Comparison with </a:t>
            </a:r>
            <a:r>
              <a:rPr lang="en-US" dirty="0" smtClean="0">
                <a:solidFill>
                  <a:schemeClr val="bg1"/>
                </a:solidFill>
              </a:rPr>
              <a:t>ATP </a:t>
            </a:r>
            <a:r>
              <a:rPr lang="en-US" dirty="0">
                <a:solidFill>
                  <a:schemeClr val="bg1"/>
                </a:solidFill>
              </a:rPr>
              <a:t>III </a:t>
            </a:r>
            <a:r>
              <a:rPr lang="en-US" dirty="0" smtClean="0">
                <a:solidFill>
                  <a:schemeClr val="bg1"/>
                </a:solidFill>
              </a:rPr>
              <a:t>guidelines</a:t>
            </a:r>
          </a:p>
          <a:p>
            <a:pPr marL="0" lvl="0" indent="0">
              <a:buNone/>
            </a:pPr>
            <a:endParaRPr lang="en-US" dirty="0">
              <a:solidFill>
                <a:schemeClr val="bg1"/>
              </a:solidFill>
            </a:endParaRPr>
          </a:p>
          <a:p>
            <a:pPr lvl="0">
              <a:buFont typeface="Wingdings" pitchFamily="2" charset="2"/>
              <a:buChar char="Ø"/>
            </a:pPr>
            <a:r>
              <a:rPr lang="en-US" dirty="0">
                <a:solidFill>
                  <a:schemeClr val="bg1"/>
                </a:solidFill>
              </a:rPr>
              <a:t>Current statin treatment </a:t>
            </a:r>
            <a:r>
              <a:rPr lang="en-US" dirty="0" smtClean="0">
                <a:solidFill>
                  <a:schemeClr val="bg1"/>
                </a:solidFill>
              </a:rPr>
              <a:t>recommendations</a:t>
            </a:r>
          </a:p>
          <a:p>
            <a:pPr lvl="0">
              <a:buFont typeface="Wingdings" pitchFamily="2" charset="2"/>
              <a:buChar char="Ø"/>
            </a:pPr>
            <a:endParaRPr lang="en-US" dirty="0">
              <a:solidFill>
                <a:schemeClr val="bg1"/>
              </a:solidFill>
            </a:endParaRPr>
          </a:p>
          <a:p>
            <a:pPr lvl="0">
              <a:buFont typeface="Wingdings" pitchFamily="2" charset="2"/>
              <a:buChar char="Ø"/>
            </a:pPr>
            <a:r>
              <a:rPr lang="en-US" altLang="en-US" dirty="0" smtClean="0">
                <a:solidFill>
                  <a:schemeClr val="bg1"/>
                </a:solidFill>
              </a:rPr>
              <a:t>Criticism to AHA/ACC</a:t>
            </a:r>
          </a:p>
          <a:p>
            <a:pPr lvl="0">
              <a:buFont typeface="Wingdings" pitchFamily="2" charset="2"/>
              <a:buChar char="Ø"/>
            </a:pPr>
            <a:endParaRPr lang="en-US" dirty="0">
              <a:solidFill>
                <a:schemeClr val="bg1"/>
              </a:solidFill>
            </a:endParaRPr>
          </a:p>
          <a:p>
            <a:pPr marL="0" lvl="0" indent="0">
              <a:buNone/>
            </a:pPr>
            <a:endParaRPr lang="en-US" dirty="0">
              <a:solidFill>
                <a:schemeClr val="bg1"/>
              </a:solidFill>
            </a:endParaRPr>
          </a:p>
          <a:p>
            <a:pPr marL="0" indent="0">
              <a:buNone/>
            </a:pPr>
            <a:endParaRPr lang="en-US" dirty="0">
              <a:solidFill>
                <a:schemeClr val="bg1"/>
              </a:solidFill>
            </a:endParaRPr>
          </a:p>
        </p:txBody>
      </p:sp>
      <p:sp>
        <p:nvSpPr>
          <p:cNvPr id="2" name="Title 1"/>
          <p:cNvSpPr>
            <a:spLocks noGrp="1"/>
          </p:cNvSpPr>
          <p:nvPr>
            <p:ph type="title"/>
          </p:nvPr>
        </p:nvSpPr>
        <p:spPr/>
        <p:txBody>
          <a:bodyPr/>
          <a:lstStyle/>
          <a:p>
            <a:r>
              <a:rPr lang="en-US" sz="4000" dirty="0" smtClean="0">
                <a:solidFill>
                  <a:schemeClr val="accent3"/>
                </a:solidFill>
              </a:rPr>
              <a:t>Objectives </a:t>
            </a:r>
            <a:endParaRPr lang="en-US" sz="4000" dirty="0">
              <a:solidFill>
                <a:schemeClr val="accent3"/>
              </a:solidFill>
            </a:endParaRPr>
          </a:p>
        </p:txBody>
      </p:sp>
    </p:spTree>
    <p:extLst>
      <p:ext uri="{BB962C8B-B14F-4D97-AF65-F5344CB8AC3E}">
        <p14:creationId xmlns:p14="http://schemas.microsoft.com/office/powerpoint/2010/main" val="4078974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8311" y="324901"/>
            <a:ext cx="7722749" cy="630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9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250825" y="44624"/>
            <a:ext cx="8642350" cy="6597650"/>
          </a:xfrm>
        </p:spPr>
        <p:txBody>
          <a:bodyPr/>
          <a:lstStyle/>
          <a:p>
            <a:pPr algn="ctr" rtl="0" eaLnBrk="1" hangingPunct="1">
              <a:buFont typeface="Wingdings" charset="0"/>
              <a:buNone/>
            </a:pPr>
            <a:r>
              <a:rPr lang="en-US" sz="1800" b="1" dirty="0">
                <a:latin typeface="Arial" charset="0"/>
                <a:cs typeface="Arial" charset="0"/>
              </a:rPr>
              <a:t>Calculating 10-Year Risk in </a:t>
            </a:r>
            <a:r>
              <a:rPr lang="en-US" sz="2400" b="1" dirty="0">
                <a:solidFill>
                  <a:srgbClr val="FF0000"/>
                </a:solidFill>
                <a:latin typeface="Arial" charset="0"/>
                <a:cs typeface="Arial" charset="0"/>
              </a:rPr>
              <a:t>Women</a:t>
            </a:r>
            <a:endParaRPr lang="en-US" sz="1800" b="1" dirty="0">
              <a:solidFill>
                <a:srgbClr val="FF0000"/>
              </a:solidFill>
              <a:latin typeface="Arial" charset="0"/>
              <a:cs typeface="Arial" charset="0"/>
            </a:endParaRPr>
          </a:p>
          <a:p>
            <a:pPr algn="ctr" rtl="0" eaLnBrk="1" hangingPunct="1">
              <a:buFont typeface="Wingdings" charset="0"/>
              <a:buNone/>
            </a:pPr>
            <a:endParaRPr lang="en-US" sz="1800" b="1" dirty="0">
              <a:latin typeface="Arial" charset="0"/>
              <a:cs typeface="Arial" charset="0"/>
            </a:endParaRPr>
          </a:p>
        </p:txBody>
      </p:sp>
      <p:sp>
        <p:nvSpPr>
          <p:cNvPr id="40963" name="Rectangle 4"/>
          <p:cNvSpPr>
            <a:spLocks noChangeArrowheads="1"/>
          </p:cNvSpPr>
          <p:nvPr/>
        </p:nvSpPr>
        <p:spPr bwMode="auto">
          <a:xfrm>
            <a:off x="0" y="620688"/>
            <a:ext cx="8820472" cy="4318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a:r>
              <a:rPr lang="en-US" sz="1400" dirty="0">
                <a:solidFill>
                  <a:srgbClr val="000066"/>
                </a:solidFill>
              </a:rPr>
              <a:t>Age (years)   </a:t>
            </a:r>
            <a:r>
              <a:rPr lang="en-US" sz="1400" dirty="0" smtClean="0">
                <a:solidFill>
                  <a:srgbClr val="000066"/>
                </a:solidFill>
              </a:rPr>
              <a:t> </a:t>
            </a:r>
            <a:r>
              <a:rPr lang="en-US" sz="1400" b="1" dirty="0">
                <a:solidFill>
                  <a:srgbClr val="000066"/>
                </a:solidFill>
              </a:rPr>
              <a:t>20-34    </a:t>
            </a:r>
            <a:r>
              <a:rPr lang="en-US" sz="1400" b="1" dirty="0" smtClean="0">
                <a:solidFill>
                  <a:srgbClr val="000066"/>
                </a:solidFill>
              </a:rPr>
              <a:t> </a:t>
            </a:r>
            <a:r>
              <a:rPr lang="en-US" sz="1400" b="1" dirty="0">
                <a:solidFill>
                  <a:srgbClr val="000066"/>
                </a:solidFill>
              </a:rPr>
              <a:t>35-39     </a:t>
            </a:r>
            <a:r>
              <a:rPr lang="en-US" sz="1400" b="1" dirty="0" smtClean="0">
                <a:solidFill>
                  <a:srgbClr val="000066"/>
                </a:solidFill>
              </a:rPr>
              <a:t> </a:t>
            </a:r>
            <a:r>
              <a:rPr lang="en-US" sz="1400" b="1" dirty="0">
                <a:solidFill>
                  <a:srgbClr val="000066"/>
                </a:solidFill>
              </a:rPr>
              <a:t>40-44    </a:t>
            </a:r>
            <a:r>
              <a:rPr lang="en-US" sz="1400" b="1" dirty="0" smtClean="0">
                <a:solidFill>
                  <a:srgbClr val="000066"/>
                </a:solidFill>
              </a:rPr>
              <a:t>   </a:t>
            </a:r>
            <a:r>
              <a:rPr lang="en-US" sz="1400" b="1" dirty="0">
                <a:solidFill>
                  <a:srgbClr val="000066"/>
                </a:solidFill>
              </a:rPr>
              <a:t>45-49    </a:t>
            </a:r>
            <a:r>
              <a:rPr lang="en-US" sz="1400" b="1" dirty="0" smtClean="0">
                <a:solidFill>
                  <a:srgbClr val="000066"/>
                </a:solidFill>
              </a:rPr>
              <a:t>  </a:t>
            </a:r>
            <a:r>
              <a:rPr lang="en-US" sz="1400" b="1" dirty="0">
                <a:solidFill>
                  <a:srgbClr val="000066"/>
                </a:solidFill>
              </a:rPr>
              <a:t>50-54   </a:t>
            </a:r>
            <a:r>
              <a:rPr lang="en-US" sz="1400" b="1" dirty="0" smtClean="0">
                <a:solidFill>
                  <a:srgbClr val="000066"/>
                </a:solidFill>
              </a:rPr>
              <a:t>   </a:t>
            </a:r>
            <a:r>
              <a:rPr lang="en-US" sz="1400" b="1" dirty="0">
                <a:solidFill>
                  <a:srgbClr val="000066"/>
                </a:solidFill>
              </a:rPr>
              <a:t>55-59       </a:t>
            </a:r>
            <a:r>
              <a:rPr lang="en-US" sz="1400" b="1" dirty="0" smtClean="0">
                <a:solidFill>
                  <a:srgbClr val="000066"/>
                </a:solidFill>
              </a:rPr>
              <a:t>60-64      </a:t>
            </a:r>
            <a:r>
              <a:rPr lang="en-US" sz="1400" b="1" dirty="0">
                <a:solidFill>
                  <a:srgbClr val="000066"/>
                </a:solidFill>
              </a:rPr>
              <a:t>65-69     </a:t>
            </a:r>
            <a:r>
              <a:rPr lang="en-US" sz="1400" b="1" dirty="0" smtClean="0">
                <a:solidFill>
                  <a:srgbClr val="000066"/>
                </a:solidFill>
              </a:rPr>
              <a:t> </a:t>
            </a:r>
            <a:r>
              <a:rPr lang="en-US" sz="1400" b="1" dirty="0">
                <a:solidFill>
                  <a:srgbClr val="000066"/>
                </a:solidFill>
              </a:rPr>
              <a:t>70-74   </a:t>
            </a:r>
            <a:r>
              <a:rPr lang="en-US" sz="1400" b="1" dirty="0" smtClean="0">
                <a:solidFill>
                  <a:srgbClr val="000066"/>
                </a:solidFill>
              </a:rPr>
              <a:t>   </a:t>
            </a:r>
            <a:r>
              <a:rPr lang="en-US" sz="1400" b="1" dirty="0">
                <a:solidFill>
                  <a:srgbClr val="000066"/>
                </a:solidFill>
              </a:rPr>
              <a:t>75-79</a:t>
            </a:r>
            <a:r>
              <a:rPr lang="en-US" sz="1400" dirty="0"/>
              <a:t>   </a:t>
            </a:r>
          </a:p>
        </p:txBody>
      </p:sp>
      <p:sp>
        <p:nvSpPr>
          <p:cNvPr id="40964" name="Rectangle 5"/>
          <p:cNvSpPr>
            <a:spLocks noChangeArrowheads="1"/>
          </p:cNvSpPr>
          <p:nvPr/>
        </p:nvSpPr>
        <p:spPr bwMode="auto">
          <a:xfrm>
            <a:off x="0" y="980728"/>
            <a:ext cx="9144000" cy="1800225"/>
          </a:xfrm>
          <a:prstGeom prst="rect">
            <a:avLst/>
          </a:prstGeom>
          <a:noFill/>
          <a:ln>
            <a:noFill/>
          </a:ln>
          <a:extLst/>
        </p:spPr>
        <p:txBody>
          <a:bodyPr wrap="none" anchor="ctr"/>
          <a:lstStyle/>
          <a:p>
            <a:pPr algn="l" rtl="0"/>
            <a:r>
              <a:rPr lang="en-US" sz="2000" dirty="0"/>
              <a:t> </a:t>
            </a:r>
            <a:r>
              <a:rPr lang="en-US" sz="1600" b="1" dirty="0"/>
              <a:t>Points </a:t>
            </a:r>
            <a:r>
              <a:rPr lang="en-US" sz="1600" dirty="0"/>
              <a:t> </a:t>
            </a:r>
            <a:r>
              <a:rPr lang="en-US" sz="2000" dirty="0"/>
              <a:t> </a:t>
            </a:r>
            <a:r>
              <a:rPr lang="en-US" sz="2000" dirty="0" smtClean="0"/>
              <a:t>    </a:t>
            </a:r>
            <a:r>
              <a:rPr lang="en-US" sz="1600" b="1" dirty="0"/>
              <a:t>-7        </a:t>
            </a:r>
            <a:r>
              <a:rPr lang="en-US" sz="1600" b="1" dirty="0" smtClean="0"/>
              <a:t>  </a:t>
            </a:r>
            <a:r>
              <a:rPr lang="en-US" sz="1600" b="1" dirty="0"/>
              <a:t>-3      </a:t>
            </a:r>
            <a:r>
              <a:rPr lang="en-US" sz="1600" b="1" dirty="0" smtClean="0"/>
              <a:t>     </a:t>
            </a:r>
            <a:r>
              <a:rPr lang="en-US" sz="1600" b="1" dirty="0"/>
              <a:t>0        </a:t>
            </a:r>
            <a:r>
              <a:rPr lang="en-US" sz="1600" b="1" dirty="0" smtClean="0"/>
              <a:t>     </a:t>
            </a:r>
            <a:r>
              <a:rPr lang="en-US" sz="1600" b="1" dirty="0"/>
              <a:t>3      </a:t>
            </a:r>
            <a:r>
              <a:rPr lang="en-US" sz="1600" b="1" dirty="0" smtClean="0"/>
              <a:t>    </a:t>
            </a:r>
            <a:r>
              <a:rPr lang="en-US" sz="1600" b="1" dirty="0"/>
              <a:t>6        </a:t>
            </a:r>
            <a:r>
              <a:rPr lang="en-US" sz="1600" b="1" dirty="0" smtClean="0"/>
              <a:t>    </a:t>
            </a:r>
            <a:r>
              <a:rPr lang="en-US" sz="1600" b="1" dirty="0"/>
              <a:t>8        </a:t>
            </a:r>
            <a:r>
              <a:rPr lang="en-US" sz="1600" b="1" dirty="0" smtClean="0"/>
              <a:t>  </a:t>
            </a:r>
            <a:r>
              <a:rPr lang="en-US" sz="1600" b="1" dirty="0"/>
              <a:t>10       </a:t>
            </a:r>
            <a:r>
              <a:rPr lang="en-US" sz="1600" b="1" dirty="0" smtClean="0"/>
              <a:t>   </a:t>
            </a:r>
            <a:r>
              <a:rPr lang="en-US" sz="1600" b="1" dirty="0"/>
              <a:t>12   </a:t>
            </a:r>
            <a:r>
              <a:rPr lang="en-US" sz="1600" b="1" dirty="0" smtClean="0"/>
              <a:t>      </a:t>
            </a:r>
            <a:r>
              <a:rPr lang="en-US" sz="1600" b="1" dirty="0"/>
              <a:t>14      </a:t>
            </a:r>
            <a:r>
              <a:rPr lang="en-US" sz="1600" b="1" dirty="0" smtClean="0"/>
              <a:t>   </a:t>
            </a:r>
            <a:r>
              <a:rPr lang="en-US" sz="1600" b="1" dirty="0"/>
              <a:t>16</a:t>
            </a:r>
          </a:p>
          <a:p>
            <a:pPr algn="l" rtl="0"/>
            <a:endParaRPr lang="en-US" sz="1400" dirty="0"/>
          </a:p>
          <a:p>
            <a:pPr algn="l" rtl="0"/>
            <a:endParaRPr lang="en-US" sz="1400" dirty="0"/>
          </a:p>
          <a:p>
            <a:pPr algn="l" rtl="0"/>
            <a:endParaRPr lang="en-US" sz="1400" dirty="0"/>
          </a:p>
          <a:p>
            <a:pPr algn="l" rtl="0"/>
            <a:endParaRPr lang="en-US" sz="1400" dirty="0"/>
          </a:p>
          <a:p>
            <a:pPr algn="l" rtl="0"/>
            <a:endParaRPr lang="en-US" sz="1400" dirty="0"/>
          </a:p>
          <a:p>
            <a:pPr algn="l" rtl="0"/>
            <a:r>
              <a:rPr lang="en-US" sz="1400" dirty="0"/>
              <a:t> </a:t>
            </a:r>
          </a:p>
        </p:txBody>
      </p:sp>
      <p:sp>
        <p:nvSpPr>
          <p:cNvPr id="40965" name="Rectangle 6"/>
          <p:cNvSpPr>
            <a:spLocks noChangeArrowheads="1"/>
          </p:cNvSpPr>
          <p:nvPr/>
        </p:nvSpPr>
        <p:spPr bwMode="auto">
          <a:xfrm>
            <a:off x="1763688" y="1772494"/>
            <a:ext cx="12969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ctr"/>
            <a:r>
              <a:rPr lang="en-US" sz="1400" b="1" dirty="0">
                <a:solidFill>
                  <a:srgbClr val="000066"/>
                </a:solidFill>
              </a:rPr>
              <a:t>Points</a:t>
            </a:r>
          </a:p>
        </p:txBody>
      </p:sp>
      <p:sp>
        <p:nvSpPr>
          <p:cNvPr id="40966" name="Rectangle 7"/>
          <p:cNvSpPr>
            <a:spLocks noChangeArrowheads="1"/>
          </p:cNvSpPr>
          <p:nvPr/>
        </p:nvSpPr>
        <p:spPr bwMode="auto">
          <a:xfrm>
            <a:off x="0" y="2060848"/>
            <a:ext cx="5148063"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Tota</a:t>
            </a:r>
            <a:r>
              <a:rPr lang="en-US" sz="1400" dirty="0">
                <a:solidFill>
                  <a:srgbClr val="000066"/>
                </a:solidFill>
              </a:rPr>
              <a:t>l            </a:t>
            </a:r>
            <a:r>
              <a:rPr lang="en-US" sz="1400" dirty="0" smtClean="0">
                <a:solidFill>
                  <a:srgbClr val="000066"/>
                </a:solidFill>
              </a:rPr>
              <a:t>     </a:t>
            </a:r>
            <a:r>
              <a:rPr lang="en-US" sz="1400" b="1" dirty="0">
                <a:solidFill>
                  <a:srgbClr val="000066"/>
                </a:solidFill>
              </a:rPr>
              <a:t>Age   </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smtClean="0">
                <a:solidFill>
                  <a:srgbClr val="000066"/>
                </a:solidFill>
              </a:rPr>
              <a:t>Age</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endParaRPr lang="en-US" sz="1400" b="1" dirty="0">
              <a:solidFill>
                <a:srgbClr val="000066"/>
              </a:solidFill>
            </a:endParaRPr>
          </a:p>
          <a:p>
            <a:pPr algn="l" rtl="0"/>
            <a:r>
              <a:rPr lang="en-US" sz="1400" b="1" dirty="0">
                <a:solidFill>
                  <a:srgbClr val="000066"/>
                </a:solidFill>
              </a:rPr>
              <a:t>Cholesterol  </a:t>
            </a:r>
            <a:r>
              <a:rPr lang="en-US" sz="1400" b="1" dirty="0" smtClean="0">
                <a:solidFill>
                  <a:srgbClr val="000066"/>
                </a:solidFill>
              </a:rPr>
              <a:t> 20-39      </a:t>
            </a:r>
            <a:r>
              <a:rPr lang="en-US" sz="1400" b="1" dirty="0">
                <a:solidFill>
                  <a:srgbClr val="000066"/>
                </a:solidFill>
              </a:rPr>
              <a:t>40-49     </a:t>
            </a:r>
            <a:r>
              <a:rPr lang="en-US" sz="1400" b="1" dirty="0" smtClean="0">
                <a:solidFill>
                  <a:srgbClr val="000066"/>
                </a:solidFill>
              </a:rPr>
              <a:t> 50-59       </a:t>
            </a:r>
            <a:r>
              <a:rPr lang="en-US" sz="1400" b="1" dirty="0">
                <a:solidFill>
                  <a:srgbClr val="000066"/>
                </a:solidFill>
              </a:rPr>
              <a:t>60-69   </a:t>
            </a:r>
            <a:r>
              <a:rPr lang="en-US" sz="1400" b="1" dirty="0" smtClean="0">
                <a:solidFill>
                  <a:srgbClr val="000066"/>
                </a:solidFill>
              </a:rPr>
              <a:t>   </a:t>
            </a:r>
            <a:r>
              <a:rPr lang="en-US" sz="1400" b="1" dirty="0">
                <a:solidFill>
                  <a:srgbClr val="000066"/>
                </a:solidFill>
              </a:rPr>
              <a:t>70-79 </a:t>
            </a:r>
          </a:p>
        </p:txBody>
      </p:sp>
      <p:sp>
        <p:nvSpPr>
          <p:cNvPr id="40967" name="Rectangle 8"/>
          <p:cNvSpPr>
            <a:spLocks noChangeArrowheads="1"/>
          </p:cNvSpPr>
          <p:nvPr/>
        </p:nvSpPr>
        <p:spPr bwMode="auto">
          <a:xfrm>
            <a:off x="5715000" y="2060848"/>
            <a:ext cx="2808039" cy="576262"/>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HDL</a:t>
            </a:r>
          </a:p>
          <a:p>
            <a:pPr algn="l" rtl="0"/>
            <a:r>
              <a:rPr lang="en-US" sz="1400" b="1" dirty="0">
                <a:solidFill>
                  <a:srgbClr val="000066"/>
                </a:solidFill>
              </a:rPr>
              <a:t>CHOLESTEROL</a:t>
            </a:r>
            <a:r>
              <a:rPr lang="en-US" sz="1400" dirty="0">
                <a:solidFill>
                  <a:srgbClr val="000066"/>
                </a:solidFill>
              </a:rPr>
              <a:t>      </a:t>
            </a:r>
            <a:r>
              <a:rPr lang="en-US" sz="1400" dirty="0" smtClean="0">
                <a:solidFill>
                  <a:srgbClr val="000066"/>
                </a:solidFill>
              </a:rPr>
              <a:t>     Points</a:t>
            </a:r>
            <a:endParaRPr lang="en-US" sz="1400" dirty="0">
              <a:solidFill>
                <a:srgbClr val="000066"/>
              </a:solidFill>
            </a:endParaRPr>
          </a:p>
        </p:txBody>
      </p:sp>
      <p:sp>
        <p:nvSpPr>
          <p:cNvPr id="40968" name="Rectangle 9"/>
          <p:cNvSpPr>
            <a:spLocks noChangeArrowheads="1"/>
          </p:cNvSpPr>
          <p:nvPr/>
        </p:nvSpPr>
        <p:spPr bwMode="auto">
          <a:xfrm>
            <a:off x="76200" y="2708920"/>
            <a:ext cx="8382001" cy="1656184"/>
          </a:xfrm>
          <a:prstGeom prst="rect">
            <a:avLst/>
          </a:prstGeom>
          <a:solidFill>
            <a:srgbClr val="FFFFFF"/>
          </a:solidFill>
          <a:ln>
            <a:noFill/>
          </a:ln>
          <a:extLst/>
        </p:spPr>
        <p:txBody>
          <a:bodyPr wrap="none" anchor="ctr"/>
          <a:lstStyle/>
          <a:p>
            <a:pPr algn="l"/>
            <a:r>
              <a:rPr lang="en-US" sz="1400" b="1" dirty="0"/>
              <a:t>&lt;</a:t>
            </a:r>
            <a:r>
              <a:rPr lang="en-US" sz="1400" b="1" dirty="0">
                <a:solidFill>
                  <a:srgbClr val="000066"/>
                </a:solidFill>
              </a:rPr>
              <a:t>160</a:t>
            </a:r>
            <a:r>
              <a:rPr lang="en-US" sz="1400" dirty="0">
                <a:solidFill>
                  <a:srgbClr val="000066"/>
                </a:solidFill>
              </a:rPr>
              <a:t> (mg/</a:t>
            </a:r>
            <a:r>
              <a:rPr lang="en-US" sz="1400" dirty="0" err="1">
                <a:solidFill>
                  <a:srgbClr val="000066"/>
                </a:solidFill>
              </a:rPr>
              <a:t>dL</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0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r>
              <a:rPr lang="en-US" sz="1400" dirty="0">
                <a:solidFill>
                  <a:srgbClr val="000066"/>
                </a:solidFill>
              </a:rPr>
              <a:t>                     </a:t>
            </a:r>
            <a:r>
              <a:rPr lang="en-US" sz="1400" dirty="0" smtClean="0">
                <a:solidFill>
                  <a:srgbClr val="000066"/>
                </a:solidFill>
              </a:rPr>
              <a:t>  </a:t>
            </a:r>
            <a:r>
              <a:rPr lang="en-US" sz="1400" b="1" dirty="0">
                <a:solidFill>
                  <a:srgbClr val="000066"/>
                </a:solidFill>
              </a:rPr>
              <a:t>≥ 60</a:t>
            </a:r>
            <a:r>
              <a:rPr lang="en-US" sz="1400" dirty="0">
                <a:solidFill>
                  <a:srgbClr val="000066"/>
                </a:solidFill>
              </a:rPr>
              <a:t> </a:t>
            </a:r>
            <a:r>
              <a:rPr lang="en-US" sz="1400" b="1" dirty="0">
                <a:solidFill>
                  <a:srgbClr val="000066"/>
                </a:solidFill>
              </a:rPr>
              <a:t>(mg/</a:t>
            </a:r>
            <a:r>
              <a:rPr lang="en-US" sz="1400" b="1" dirty="0" err="1">
                <a:solidFill>
                  <a:srgbClr val="000066"/>
                </a:solidFill>
              </a:rPr>
              <a:t>dL</a:t>
            </a:r>
            <a:r>
              <a:rPr lang="en-US" sz="1400" b="1" dirty="0">
                <a:solidFill>
                  <a:srgbClr val="000066"/>
                </a:solidFill>
              </a:rPr>
              <a:t>)     </a:t>
            </a:r>
            <a:r>
              <a:rPr lang="en-US" sz="1400" b="1" dirty="0" smtClean="0">
                <a:solidFill>
                  <a:srgbClr val="000066"/>
                </a:solidFill>
              </a:rPr>
              <a:t>               </a:t>
            </a:r>
            <a:r>
              <a:rPr lang="en-US" sz="1400" b="1" dirty="0">
                <a:solidFill>
                  <a:srgbClr val="000066"/>
                </a:solidFill>
              </a:rPr>
              <a:t>-1</a:t>
            </a:r>
          </a:p>
          <a:p>
            <a:pPr algn="l" rtl="0"/>
            <a:r>
              <a:rPr lang="en-US" sz="1400" b="1" dirty="0">
                <a:solidFill>
                  <a:srgbClr val="000066"/>
                </a:solidFill>
              </a:rPr>
              <a:t>160-199</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               </a:t>
            </a:r>
            <a:r>
              <a:rPr lang="en-US" sz="1400" b="1" dirty="0">
                <a:solidFill>
                  <a:srgbClr val="000066"/>
                </a:solidFill>
              </a:rPr>
              <a:t>3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200-239 </a:t>
            </a:r>
            <a:r>
              <a:rPr lang="en-US" sz="1400" dirty="0">
                <a:solidFill>
                  <a:srgbClr val="000066"/>
                </a:solidFill>
              </a:rPr>
              <a:t>      </a:t>
            </a:r>
            <a:r>
              <a:rPr lang="en-US" sz="1400" dirty="0" smtClean="0">
                <a:solidFill>
                  <a:srgbClr val="000066"/>
                </a:solidFill>
              </a:rPr>
              <a:t>       </a:t>
            </a:r>
            <a:r>
              <a:rPr lang="en-US" sz="1400" b="1" dirty="0">
                <a:solidFill>
                  <a:srgbClr val="000066"/>
                </a:solidFill>
              </a:rPr>
              <a:t>8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4               </a:t>
            </a:r>
            <a:r>
              <a:rPr lang="en-US" sz="1400" b="1" dirty="0">
                <a:solidFill>
                  <a:srgbClr val="000066"/>
                </a:solidFill>
              </a:rPr>
              <a:t>2          </a:t>
            </a:r>
            <a:r>
              <a:rPr lang="en-US" sz="1400" b="1" dirty="0" smtClean="0">
                <a:solidFill>
                  <a:srgbClr val="000066"/>
                </a:solidFill>
              </a:rPr>
              <a:t>    </a:t>
            </a:r>
            <a:r>
              <a:rPr lang="en-US" sz="1400" b="1" dirty="0">
                <a:solidFill>
                  <a:srgbClr val="000066"/>
                </a:solidFill>
              </a:rPr>
              <a:t>1</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40-49                               </a:t>
            </a:r>
            <a:r>
              <a:rPr lang="en-US" sz="1400" b="1" dirty="0">
                <a:solidFill>
                  <a:srgbClr val="000066"/>
                </a:solidFill>
              </a:rPr>
              <a:t>1</a:t>
            </a:r>
          </a:p>
          <a:p>
            <a:pPr algn="l" rtl="0"/>
            <a:r>
              <a:rPr lang="en-US" sz="1400" b="1" dirty="0">
                <a:solidFill>
                  <a:srgbClr val="000066"/>
                </a:solidFill>
              </a:rPr>
              <a:t>240-279 </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11              8             5               3              </a:t>
            </a:r>
            <a:r>
              <a:rPr lang="en-US" sz="1400" b="1" dirty="0">
                <a:solidFill>
                  <a:srgbClr val="000066"/>
                </a:solidFill>
              </a:rPr>
              <a:t>2</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&lt; 40                                    </a:t>
            </a:r>
            <a:r>
              <a:rPr lang="en-US" sz="1400" b="1" dirty="0">
                <a:solidFill>
                  <a:srgbClr val="000066"/>
                </a:solidFill>
              </a:rPr>
              <a:t>2</a:t>
            </a:r>
          </a:p>
          <a:p>
            <a:pPr algn="l" rtl="0"/>
            <a:r>
              <a:rPr lang="en-US" sz="1400" b="1" dirty="0">
                <a:solidFill>
                  <a:srgbClr val="000066"/>
                </a:solidFill>
              </a:rPr>
              <a:t>≥</a:t>
            </a:r>
            <a:r>
              <a:rPr lang="en-US" b="1" dirty="0">
                <a:solidFill>
                  <a:srgbClr val="000066"/>
                </a:solidFill>
              </a:rPr>
              <a:t> </a:t>
            </a:r>
            <a:r>
              <a:rPr lang="en-US" sz="1400" b="1" dirty="0">
                <a:solidFill>
                  <a:srgbClr val="000066"/>
                </a:solidFill>
              </a:rPr>
              <a:t>280</a:t>
            </a:r>
            <a:r>
              <a:rPr lang="en-US" sz="1400" dirty="0">
                <a:solidFill>
                  <a:srgbClr val="000066"/>
                </a:solidFill>
              </a:rPr>
              <a:t>           </a:t>
            </a:r>
            <a:r>
              <a:rPr lang="en-US" sz="1400" dirty="0" smtClean="0">
                <a:solidFill>
                  <a:srgbClr val="000066"/>
                </a:solidFill>
              </a:rPr>
              <a:t>      </a:t>
            </a:r>
            <a:r>
              <a:rPr lang="en-US" sz="1400" b="1" dirty="0" smtClean="0">
                <a:solidFill>
                  <a:srgbClr val="000066"/>
                </a:solidFill>
              </a:rPr>
              <a:t>13             </a:t>
            </a:r>
            <a:r>
              <a:rPr lang="en-US" sz="1400" b="1" dirty="0">
                <a:solidFill>
                  <a:srgbClr val="000066"/>
                </a:solidFill>
              </a:rPr>
              <a:t>10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2 </a:t>
            </a:r>
            <a:endParaRPr lang="en-US" sz="1400" b="1" dirty="0">
              <a:solidFill>
                <a:srgbClr val="000066"/>
              </a:solidFill>
            </a:endParaRPr>
          </a:p>
          <a:p>
            <a:pPr algn="l" rtl="0"/>
            <a:r>
              <a:rPr lang="en-US" sz="1400" dirty="0">
                <a:solidFill>
                  <a:srgbClr val="000066"/>
                </a:solidFill>
              </a:rPr>
              <a:t>                                      </a:t>
            </a:r>
          </a:p>
          <a:p>
            <a:pPr algn="l"/>
            <a:endParaRPr lang="en-US" dirty="0">
              <a:solidFill>
                <a:srgbClr val="000066"/>
              </a:solidFill>
            </a:endParaRPr>
          </a:p>
        </p:txBody>
      </p:sp>
      <p:sp>
        <p:nvSpPr>
          <p:cNvPr id="40969" name="Rectangle 10"/>
          <p:cNvSpPr>
            <a:spLocks noChangeArrowheads="1"/>
          </p:cNvSpPr>
          <p:nvPr/>
        </p:nvSpPr>
        <p:spPr bwMode="auto">
          <a:xfrm>
            <a:off x="0" y="4221163"/>
            <a:ext cx="5220071" cy="503237"/>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dirty="0">
                <a:solidFill>
                  <a:srgbClr val="000066"/>
                </a:solidFill>
              </a:rPr>
              <a:t>                       </a:t>
            </a:r>
          </a:p>
          <a:p>
            <a:pPr algn="l" rtl="0"/>
            <a:r>
              <a:rPr lang="en-US" sz="1400" dirty="0">
                <a:solidFill>
                  <a:srgbClr val="000066"/>
                </a:solidFill>
              </a:rPr>
              <a:t>                       </a:t>
            </a:r>
            <a:r>
              <a:rPr lang="en-US" sz="1400" dirty="0" smtClean="0">
                <a:solidFill>
                  <a:srgbClr val="000066"/>
                </a:solidFill>
              </a:rPr>
              <a:t>     </a:t>
            </a:r>
            <a:r>
              <a:rPr lang="en-US" sz="1400" b="1" dirty="0" smtClean="0">
                <a:solidFill>
                  <a:srgbClr val="000066"/>
                </a:solidFill>
              </a:rPr>
              <a:t>Age        </a:t>
            </a:r>
            <a:r>
              <a:rPr lang="en-US" sz="1400" b="1" dirty="0" err="1">
                <a:solidFill>
                  <a:srgbClr val="000066"/>
                </a:solidFill>
              </a:rPr>
              <a:t>Age</a:t>
            </a:r>
            <a:r>
              <a:rPr lang="en-US" sz="1400" b="1" dirty="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r>
              <a:rPr lang="en-US" sz="1400" b="1" dirty="0" smtClean="0">
                <a:solidFill>
                  <a:srgbClr val="000066"/>
                </a:solidFill>
              </a:rPr>
              <a:t>  </a:t>
            </a:r>
            <a:r>
              <a:rPr lang="en-US" sz="1400" b="1" dirty="0" err="1">
                <a:solidFill>
                  <a:srgbClr val="000066"/>
                </a:solidFill>
              </a:rPr>
              <a:t>Age</a:t>
            </a:r>
            <a:r>
              <a:rPr lang="en-US" sz="1400" b="1" dirty="0">
                <a:solidFill>
                  <a:srgbClr val="000066"/>
                </a:solidFill>
              </a:rPr>
              <a:t> </a:t>
            </a:r>
          </a:p>
          <a:p>
            <a:pPr algn="l"/>
            <a:r>
              <a:rPr lang="en-US" sz="1400" b="1" dirty="0">
                <a:solidFill>
                  <a:srgbClr val="000066"/>
                </a:solidFill>
              </a:rPr>
              <a:t>                    </a:t>
            </a:r>
            <a:r>
              <a:rPr lang="en-US" sz="1400" b="1" dirty="0" smtClean="0">
                <a:solidFill>
                  <a:srgbClr val="000066"/>
                </a:solidFill>
              </a:rPr>
              <a:t>      </a:t>
            </a:r>
            <a:r>
              <a:rPr lang="en-US" sz="1400" b="1" dirty="0">
                <a:solidFill>
                  <a:srgbClr val="000066"/>
                </a:solidFill>
              </a:rPr>
              <a:t>20-39  </a:t>
            </a:r>
            <a:r>
              <a:rPr lang="en-US" sz="1400" b="1" dirty="0" smtClean="0">
                <a:solidFill>
                  <a:srgbClr val="000066"/>
                </a:solidFill>
              </a:rPr>
              <a:t>   </a:t>
            </a:r>
            <a:r>
              <a:rPr lang="en-US" sz="1400" b="1" dirty="0">
                <a:solidFill>
                  <a:srgbClr val="000066"/>
                </a:solidFill>
              </a:rPr>
              <a:t>40-49   </a:t>
            </a:r>
            <a:r>
              <a:rPr lang="en-US" sz="1400" b="1" dirty="0" smtClean="0">
                <a:solidFill>
                  <a:srgbClr val="000066"/>
                </a:solidFill>
              </a:rPr>
              <a:t>   </a:t>
            </a:r>
            <a:r>
              <a:rPr lang="en-US" sz="1400" b="1" dirty="0">
                <a:solidFill>
                  <a:srgbClr val="000066"/>
                </a:solidFill>
              </a:rPr>
              <a:t>50-59     </a:t>
            </a:r>
            <a:r>
              <a:rPr lang="en-US" sz="1400" b="1" dirty="0" smtClean="0">
                <a:solidFill>
                  <a:srgbClr val="000066"/>
                </a:solidFill>
              </a:rPr>
              <a:t>  </a:t>
            </a:r>
            <a:r>
              <a:rPr lang="en-US" sz="1400" b="1" dirty="0">
                <a:solidFill>
                  <a:srgbClr val="000066"/>
                </a:solidFill>
              </a:rPr>
              <a:t>60-69   </a:t>
            </a:r>
            <a:r>
              <a:rPr lang="en-US" sz="1400" b="1" dirty="0" smtClean="0">
                <a:solidFill>
                  <a:srgbClr val="000066"/>
                </a:solidFill>
              </a:rPr>
              <a:t>  70-79</a:t>
            </a:r>
            <a:r>
              <a:rPr lang="en-US" sz="1400" dirty="0" smtClean="0">
                <a:solidFill>
                  <a:srgbClr val="000066"/>
                </a:solidFill>
              </a:rPr>
              <a:t> </a:t>
            </a:r>
            <a:endParaRPr lang="en-US" sz="1400" dirty="0">
              <a:solidFill>
                <a:srgbClr val="000066"/>
              </a:solidFill>
            </a:endParaRPr>
          </a:p>
          <a:p>
            <a:pPr algn="l"/>
            <a:endParaRPr lang="en-US" sz="1400" dirty="0"/>
          </a:p>
        </p:txBody>
      </p:sp>
      <p:sp>
        <p:nvSpPr>
          <p:cNvPr id="40970" name="Rectangle 11"/>
          <p:cNvSpPr>
            <a:spLocks noChangeArrowheads="1"/>
          </p:cNvSpPr>
          <p:nvPr/>
        </p:nvSpPr>
        <p:spPr bwMode="auto">
          <a:xfrm>
            <a:off x="5638800" y="3733800"/>
            <a:ext cx="3051424" cy="415925"/>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Systolic BP</a:t>
            </a:r>
            <a:r>
              <a:rPr lang="en-US" sz="1400" dirty="0">
                <a:solidFill>
                  <a:srgbClr val="000066"/>
                </a:solidFill>
              </a:rPr>
              <a:t>   </a:t>
            </a:r>
            <a:r>
              <a:rPr lang="en-US" sz="1400" b="1" dirty="0" err="1">
                <a:solidFill>
                  <a:srgbClr val="000066"/>
                </a:solidFill>
              </a:rPr>
              <a:t>Untx”ed</a:t>
            </a:r>
            <a:r>
              <a:rPr lang="en-US" sz="1400" b="1" dirty="0">
                <a:solidFill>
                  <a:srgbClr val="000066"/>
                </a:solidFill>
              </a:rPr>
              <a:t>       </a:t>
            </a:r>
            <a:r>
              <a:rPr lang="en-US" sz="1400" b="1" dirty="0" err="1">
                <a:solidFill>
                  <a:srgbClr val="000066"/>
                </a:solidFill>
              </a:rPr>
              <a:t>Tx”ed</a:t>
            </a:r>
            <a:endParaRPr lang="en-US" sz="1400" b="1" dirty="0">
              <a:solidFill>
                <a:srgbClr val="000066"/>
              </a:solidFill>
            </a:endParaRPr>
          </a:p>
        </p:txBody>
      </p:sp>
      <p:sp>
        <p:nvSpPr>
          <p:cNvPr id="40971" name="Rectangle 12"/>
          <p:cNvSpPr>
            <a:spLocks noChangeArrowheads="1"/>
          </p:cNvSpPr>
          <p:nvPr/>
        </p:nvSpPr>
        <p:spPr bwMode="auto">
          <a:xfrm>
            <a:off x="5867400" y="4221163"/>
            <a:ext cx="2819400" cy="1223962"/>
          </a:xfrm>
          <a:prstGeom prst="rect">
            <a:avLst/>
          </a:prstGeom>
          <a:solidFill>
            <a:srgbClr val="FFFFFF"/>
          </a:solidFill>
          <a:ln>
            <a:noFill/>
          </a:ln>
          <a:extLst/>
        </p:spPr>
        <p:txBody>
          <a:bodyPr wrap="none" anchor="ctr"/>
          <a:lstStyle/>
          <a:p>
            <a:pPr algn="l" rtl="0"/>
            <a:r>
              <a:rPr lang="en-US" sz="1400" b="1" dirty="0">
                <a:solidFill>
                  <a:srgbClr val="000066"/>
                </a:solidFill>
              </a:rPr>
              <a:t>&lt;120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120-129          </a:t>
            </a:r>
            <a:r>
              <a:rPr lang="en-US" sz="1400" b="1" dirty="0" smtClean="0">
                <a:solidFill>
                  <a:srgbClr val="000066"/>
                </a:solidFill>
              </a:rPr>
              <a:t>  </a:t>
            </a:r>
            <a:r>
              <a:rPr lang="en-US" sz="1400" b="1" dirty="0">
                <a:solidFill>
                  <a:srgbClr val="000066"/>
                </a:solidFill>
              </a:rPr>
              <a:t>3                   1</a:t>
            </a:r>
          </a:p>
          <a:p>
            <a:pPr algn="l" rtl="0"/>
            <a:r>
              <a:rPr lang="en-US" sz="1400" b="1" dirty="0">
                <a:solidFill>
                  <a:srgbClr val="000066"/>
                </a:solidFill>
              </a:rPr>
              <a:t>130-139         </a:t>
            </a:r>
            <a:r>
              <a:rPr lang="en-US" sz="1400" b="1" dirty="0" smtClean="0">
                <a:solidFill>
                  <a:srgbClr val="000066"/>
                </a:solidFill>
              </a:rPr>
              <a:t>   </a:t>
            </a:r>
            <a:r>
              <a:rPr lang="en-US" sz="1400" b="1" dirty="0">
                <a:solidFill>
                  <a:srgbClr val="000066"/>
                </a:solidFill>
              </a:rPr>
              <a:t>4                   4 </a:t>
            </a:r>
          </a:p>
          <a:p>
            <a:pPr algn="l" rtl="0"/>
            <a:r>
              <a:rPr lang="en-US" sz="1400" b="1" dirty="0">
                <a:solidFill>
                  <a:srgbClr val="000066"/>
                </a:solidFill>
              </a:rPr>
              <a:t>140-149         </a:t>
            </a:r>
            <a:r>
              <a:rPr lang="en-US" sz="1400" b="1" dirty="0" smtClean="0">
                <a:solidFill>
                  <a:srgbClr val="000066"/>
                </a:solidFill>
              </a:rPr>
              <a:t>   </a:t>
            </a:r>
            <a:r>
              <a:rPr lang="en-US" sz="1400" b="1" dirty="0">
                <a:solidFill>
                  <a:srgbClr val="000066"/>
                </a:solidFill>
              </a:rPr>
              <a:t>5                   3</a:t>
            </a:r>
          </a:p>
          <a:p>
            <a:pPr algn="l" rtl="0"/>
            <a:r>
              <a:rPr lang="en-US" sz="1400" b="1" dirty="0">
                <a:solidFill>
                  <a:srgbClr val="000066"/>
                </a:solidFill>
              </a:rPr>
              <a:t>≥ 160         </a:t>
            </a:r>
            <a:r>
              <a:rPr lang="en-US" sz="1400" b="1" dirty="0" smtClean="0">
                <a:solidFill>
                  <a:srgbClr val="000066"/>
                </a:solidFill>
              </a:rPr>
              <a:t>        </a:t>
            </a:r>
            <a:r>
              <a:rPr lang="en-US" sz="1400" b="1" dirty="0">
                <a:solidFill>
                  <a:srgbClr val="000066"/>
                </a:solidFill>
              </a:rPr>
              <a:t>6                 </a:t>
            </a:r>
            <a:r>
              <a:rPr lang="en-US" sz="1400" b="1" dirty="0" smtClean="0">
                <a:solidFill>
                  <a:srgbClr val="000066"/>
                </a:solidFill>
              </a:rPr>
              <a:t> </a:t>
            </a:r>
            <a:r>
              <a:rPr lang="en-US" sz="1400" b="1" dirty="0">
                <a:solidFill>
                  <a:srgbClr val="000066"/>
                </a:solidFill>
              </a:rPr>
              <a:t>4</a:t>
            </a:r>
          </a:p>
          <a:p>
            <a:pPr algn="l" rtl="0"/>
            <a:r>
              <a:rPr lang="en-US" sz="1400" dirty="0">
                <a:solidFill>
                  <a:srgbClr val="000066"/>
                </a:solidFill>
              </a:rPr>
              <a:t>  </a:t>
            </a:r>
          </a:p>
        </p:txBody>
      </p:sp>
      <p:sp>
        <p:nvSpPr>
          <p:cNvPr id="40972" name="Rectangle 13"/>
          <p:cNvSpPr>
            <a:spLocks noChangeArrowheads="1"/>
          </p:cNvSpPr>
          <p:nvPr/>
        </p:nvSpPr>
        <p:spPr bwMode="auto">
          <a:xfrm>
            <a:off x="0" y="4724400"/>
            <a:ext cx="5220071" cy="649288"/>
          </a:xfrm>
          <a:prstGeom prst="rect">
            <a:avLst/>
          </a:prstGeom>
          <a:noFill/>
          <a:ln>
            <a:noFill/>
          </a:ln>
          <a:extLst/>
        </p:spPr>
        <p:txBody>
          <a:bodyPr wrap="none" anchor="ctr"/>
          <a:lstStyle/>
          <a:p>
            <a:pPr algn="l" rtl="0"/>
            <a:endParaRPr lang="en-US" sz="1400" dirty="0"/>
          </a:p>
          <a:p>
            <a:pPr algn="l" rtl="0"/>
            <a:r>
              <a:rPr lang="en-US" sz="1400" b="1" dirty="0">
                <a:solidFill>
                  <a:srgbClr val="000066"/>
                </a:solidFill>
              </a:rPr>
              <a:t>Nonsmoker  </a:t>
            </a:r>
            <a:r>
              <a:rPr lang="en-US" sz="1400" dirty="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        </a:t>
            </a:r>
            <a:r>
              <a:rPr lang="en-US" sz="1400" b="1" dirty="0" smtClean="0">
                <a:solidFill>
                  <a:srgbClr val="000066"/>
                </a:solidFill>
              </a:rPr>
              <a:t>     </a:t>
            </a:r>
            <a:r>
              <a:rPr lang="en-US" sz="1400" b="1" dirty="0">
                <a:solidFill>
                  <a:srgbClr val="000066"/>
                </a:solidFill>
              </a:rPr>
              <a:t>0</a:t>
            </a:r>
          </a:p>
          <a:p>
            <a:pPr algn="l" rtl="0"/>
            <a:r>
              <a:rPr lang="en-US" sz="1400" b="1" dirty="0">
                <a:solidFill>
                  <a:srgbClr val="000066"/>
                </a:solidFill>
              </a:rPr>
              <a:t>Smoker            </a:t>
            </a:r>
            <a:r>
              <a:rPr lang="en-US" sz="1400" b="1" dirty="0" smtClean="0">
                <a:solidFill>
                  <a:srgbClr val="000066"/>
                </a:solidFill>
              </a:rPr>
              <a:t>  </a:t>
            </a:r>
            <a:r>
              <a:rPr lang="en-US" sz="1400" b="1" dirty="0">
                <a:solidFill>
                  <a:srgbClr val="000066"/>
                </a:solidFill>
              </a:rPr>
              <a:t>9       </a:t>
            </a:r>
            <a:r>
              <a:rPr lang="en-US" sz="1400" b="1" dirty="0" smtClean="0">
                <a:solidFill>
                  <a:srgbClr val="000066"/>
                </a:solidFill>
              </a:rPr>
              <a:t>       </a:t>
            </a:r>
            <a:r>
              <a:rPr lang="en-US" sz="1400" b="1" dirty="0">
                <a:solidFill>
                  <a:srgbClr val="000066"/>
                </a:solidFill>
              </a:rPr>
              <a:t>7       </a:t>
            </a:r>
            <a:r>
              <a:rPr lang="en-US" sz="1400" b="1" dirty="0" smtClean="0">
                <a:solidFill>
                  <a:srgbClr val="000066"/>
                </a:solidFill>
              </a:rPr>
              <a:t>      </a:t>
            </a:r>
            <a:r>
              <a:rPr lang="en-US" sz="1400" b="1" dirty="0">
                <a:solidFill>
                  <a:srgbClr val="000066"/>
                </a:solidFill>
              </a:rPr>
              <a:t>4       </a:t>
            </a:r>
            <a:r>
              <a:rPr lang="en-US" sz="1400" b="1" dirty="0" smtClean="0">
                <a:solidFill>
                  <a:srgbClr val="000066"/>
                </a:solidFill>
              </a:rPr>
              <a:t>       </a:t>
            </a:r>
            <a:r>
              <a:rPr lang="en-US" sz="1400" b="1" dirty="0">
                <a:solidFill>
                  <a:srgbClr val="000066"/>
                </a:solidFill>
              </a:rPr>
              <a:t>2       </a:t>
            </a:r>
            <a:r>
              <a:rPr lang="en-US" sz="1400" b="1" dirty="0" smtClean="0">
                <a:solidFill>
                  <a:srgbClr val="000066"/>
                </a:solidFill>
              </a:rPr>
              <a:t>      </a:t>
            </a:r>
            <a:r>
              <a:rPr lang="en-US" sz="1400" b="1" dirty="0">
                <a:solidFill>
                  <a:srgbClr val="000066"/>
                </a:solidFill>
              </a:rPr>
              <a:t>1    </a:t>
            </a:r>
          </a:p>
          <a:p>
            <a:pPr algn="l" rtl="0"/>
            <a:endParaRPr lang="en-US" sz="1400" b="1" dirty="0">
              <a:solidFill>
                <a:srgbClr val="000066"/>
              </a:solidFill>
            </a:endParaRPr>
          </a:p>
        </p:txBody>
      </p:sp>
      <p:sp>
        <p:nvSpPr>
          <p:cNvPr id="40973" name="Rectangle 14"/>
          <p:cNvSpPr>
            <a:spLocks noChangeArrowheads="1"/>
          </p:cNvSpPr>
          <p:nvPr/>
        </p:nvSpPr>
        <p:spPr bwMode="auto">
          <a:xfrm>
            <a:off x="0" y="5517480"/>
            <a:ext cx="8892480" cy="431800"/>
          </a:xfrm>
          <a:prstGeom prst="rect">
            <a:avLst/>
          </a:prstGeom>
          <a:solidFill>
            <a:srgbClr val="B2B2B2"/>
          </a:solidFill>
          <a:ln w="12700" cap="sq">
            <a:solidFill>
              <a:schemeClr val="tx1"/>
            </a:solidFill>
            <a:miter lim="800000"/>
            <a:headEnd type="none" w="sm" len="sm"/>
            <a:tailEnd type="none" w="sm" len="sm"/>
          </a:ln>
        </p:spPr>
        <p:txBody>
          <a:bodyPr wrap="none" anchor="ctr"/>
          <a:lstStyle/>
          <a:p>
            <a:pPr algn="l" rtl="0"/>
            <a:r>
              <a:rPr lang="en-US" sz="1400" b="1" dirty="0">
                <a:solidFill>
                  <a:srgbClr val="000066"/>
                </a:solidFill>
              </a:rPr>
              <a:t>Points total:</a:t>
            </a:r>
            <a:r>
              <a:rPr lang="en-US" sz="1400" dirty="0">
                <a:solidFill>
                  <a:srgbClr val="000066"/>
                </a:solidFill>
              </a:rPr>
              <a:t>      </a:t>
            </a:r>
            <a:r>
              <a:rPr lang="en-US" sz="1400" dirty="0" smtClean="0">
                <a:solidFill>
                  <a:srgbClr val="000066"/>
                </a:solidFill>
              </a:rPr>
              <a:t>  </a:t>
            </a:r>
            <a:r>
              <a:rPr lang="en-US" sz="1400" b="1" dirty="0">
                <a:solidFill>
                  <a:srgbClr val="000066"/>
                </a:solidFill>
              </a:rPr>
              <a:t>&lt;9    9     10   11    12    13    14    15   16    17    18    19  </a:t>
            </a:r>
            <a:r>
              <a:rPr lang="en-US" sz="1400" b="1" dirty="0" smtClean="0">
                <a:solidFill>
                  <a:srgbClr val="000066"/>
                </a:solidFill>
              </a:rPr>
              <a:t>  20     </a:t>
            </a:r>
            <a:r>
              <a:rPr lang="en-US" sz="1400" b="1" dirty="0">
                <a:solidFill>
                  <a:srgbClr val="000066"/>
                </a:solidFill>
              </a:rPr>
              <a:t>21    22  </a:t>
            </a:r>
            <a:r>
              <a:rPr lang="en-US" sz="1400" b="1" dirty="0" smtClean="0">
                <a:solidFill>
                  <a:srgbClr val="000066"/>
                </a:solidFill>
              </a:rPr>
              <a:t> </a:t>
            </a:r>
            <a:r>
              <a:rPr lang="en-US" sz="1400" b="1" dirty="0">
                <a:solidFill>
                  <a:srgbClr val="000066"/>
                </a:solidFill>
              </a:rPr>
              <a:t>23   </a:t>
            </a:r>
            <a:r>
              <a:rPr lang="en-US" sz="1400" b="1" dirty="0" smtClean="0">
                <a:solidFill>
                  <a:srgbClr val="000066"/>
                </a:solidFill>
              </a:rPr>
              <a:t> 24    </a:t>
            </a:r>
            <a:r>
              <a:rPr lang="en-US" sz="1400" b="1" dirty="0">
                <a:solidFill>
                  <a:srgbClr val="000066"/>
                </a:solidFill>
              </a:rPr>
              <a:t>≥25 </a:t>
            </a:r>
          </a:p>
        </p:txBody>
      </p:sp>
      <p:sp>
        <p:nvSpPr>
          <p:cNvPr id="40974" name="Rectangle 15"/>
          <p:cNvSpPr>
            <a:spLocks noChangeArrowheads="1"/>
          </p:cNvSpPr>
          <p:nvPr/>
        </p:nvSpPr>
        <p:spPr bwMode="auto">
          <a:xfrm>
            <a:off x="0" y="5949280"/>
            <a:ext cx="9143999" cy="431800"/>
          </a:xfrm>
          <a:prstGeom prst="rect">
            <a:avLst/>
          </a:prstGeom>
          <a:noFill/>
          <a:ln w="12700" cap="sq">
            <a:noFill/>
            <a:miter lim="800000"/>
            <a:headEnd type="none" w="sm" len="sm"/>
            <a:tailEnd type="none" w="sm" len="sm"/>
          </a:ln>
        </p:spPr>
        <p:txBody>
          <a:bodyPr wrap="none" anchor="ctr"/>
          <a:lstStyle/>
          <a:p>
            <a:pPr algn="l" rtl="0"/>
            <a:r>
              <a:rPr lang="en-US" sz="1400" b="1" dirty="0"/>
              <a:t>10 year Risk (%)</a:t>
            </a:r>
            <a:r>
              <a:rPr lang="en-US" sz="1400" dirty="0"/>
              <a:t> </a:t>
            </a:r>
            <a:r>
              <a:rPr lang="en-US" sz="1400" dirty="0" smtClean="0"/>
              <a:t> </a:t>
            </a:r>
            <a:r>
              <a:rPr lang="en-US" sz="1400" b="1" dirty="0" smtClean="0"/>
              <a:t>&lt;</a:t>
            </a:r>
            <a:r>
              <a:rPr lang="en-US" sz="1400" b="1" dirty="0"/>
              <a:t>1   </a:t>
            </a:r>
            <a:r>
              <a:rPr lang="en-US" sz="1400" b="1" dirty="0" smtClean="0"/>
              <a:t>1      </a:t>
            </a:r>
            <a:r>
              <a:rPr lang="en-US" sz="1400" b="1" dirty="0"/>
              <a:t>1     1      </a:t>
            </a:r>
            <a:r>
              <a:rPr lang="en-US" sz="1400" b="1" dirty="0" smtClean="0"/>
              <a:t> 1     </a:t>
            </a:r>
            <a:r>
              <a:rPr lang="en-US" sz="1400" b="1" dirty="0"/>
              <a:t>2      2    </a:t>
            </a:r>
            <a:r>
              <a:rPr lang="en-US" sz="1400" b="1" dirty="0" smtClean="0"/>
              <a:t>   </a:t>
            </a:r>
            <a:r>
              <a:rPr lang="en-US" sz="1400" b="1" dirty="0"/>
              <a:t>3   </a:t>
            </a:r>
            <a:r>
              <a:rPr lang="en-US" sz="1400" b="1" dirty="0" smtClean="0"/>
              <a:t>  </a:t>
            </a:r>
            <a:r>
              <a:rPr lang="en-US" sz="1400" b="1" dirty="0"/>
              <a:t>4  </a:t>
            </a:r>
            <a:r>
              <a:rPr lang="en-US" sz="1400" b="1" dirty="0" smtClean="0"/>
              <a:t>    </a:t>
            </a:r>
            <a:r>
              <a:rPr lang="en-US" sz="1400" b="1" dirty="0"/>
              <a:t>5   </a:t>
            </a:r>
            <a:r>
              <a:rPr lang="en-US" sz="1400" b="1" dirty="0" smtClean="0"/>
              <a:t>   </a:t>
            </a:r>
            <a:r>
              <a:rPr lang="en-US" sz="1400" b="1" dirty="0"/>
              <a:t>6      8  </a:t>
            </a:r>
            <a:r>
              <a:rPr lang="en-US" sz="1400" b="1" dirty="0" smtClean="0"/>
              <a:t>   </a:t>
            </a:r>
            <a:r>
              <a:rPr lang="en-US" sz="1400" b="1" dirty="0"/>
              <a:t>11  </a:t>
            </a:r>
            <a:r>
              <a:rPr lang="en-US" sz="1400" b="1" dirty="0" smtClean="0"/>
              <a:t>  </a:t>
            </a:r>
            <a:r>
              <a:rPr lang="en-US" sz="1400" b="1" dirty="0"/>
              <a:t>14    17    22  </a:t>
            </a:r>
            <a:r>
              <a:rPr lang="en-US" sz="1400" b="1" dirty="0" smtClean="0"/>
              <a:t> </a:t>
            </a:r>
            <a:r>
              <a:rPr lang="en-US" sz="1400" b="1" dirty="0"/>
              <a:t>27    </a:t>
            </a:r>
            <a:r>
              <a:rPr lang="en-US" sz="1400" b="1" dirty="0">
                <a:solidFill>
                  <a:srgbClr val="000066"/>
                </a:solidFill>
              </a:rPr>
              <a:t>≥30</a:t>
            </a:r>
            <a:r>
              <a:rPr lang="en-US" sz="1400" dirty="0"/>
              <a:t> </a:t>
            </a:r>
          </a:p>
        </p:txBody>
      </p:sp>
      <p:sp>
        <p:nvSpPr>
          <p:cNvPr id="40975" name="Rectangle 16"/>
          <p:cNvSpPr>
            <a:spLocks noChangeArrowheads="1"/>
          </p:cNvSpPr>
          <p:nvPr/>
        </p:nvSpPr>
        <p:spPr bwMode="auto">
          <a:xfrm>
            <a:off x="2700338" y="6453188"/>
            <a:ext cx="374332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pPr algn="l" rtl="0"/>
            <a:endParaRPr lang="en-US" sz="1400">
              <a:solidFill>
                <a:srgbClr val="000066"/>
              </a:solidFill>
            </a:endParaRPr>
          </a:p>
          <a:p>
            <a:pPr algn="l" rtl="0"/>
            <a:endParaRPr lang="en-US" sz="1400"/>
          </a:p>
        </p:txBody>
      </p:sp>
      <p:sp>
        <p:nvSpPr>
          <p:cNvPr id="40976" name="Rectangle 17"/>
          <p:cNvSpPr>
            <a:spLocks noChangeArrowheads="1"/>
          </p:cNvSpPr>
          <p:nvPr/>
        </p:nvSpPr>
        <p:spPr bwMode="auto">
          <a:xfrm>
            <a:off x="6732588" y="1773238"/>
            <a:ext cx="1008062" cy="360362"/>
          </a:xfrm>
          <a:prstGeom prst="rect">
            <a:avLst/>
          </a:prstGeom>
          <a:noFill/>
          <a:ln>
            <a:noFill/>
          </a:ln>
          <a:extLst/>
        </p:spPr>
        <p:txBody>
          <a:bodyPr wrap="none" anchor="ctr"/>
          <a:lstStyle/>
          <a:p>
            <a:pPr algn="ctr"/>
            <a:r>
              <a:rPr lang="en-US" sz="1400" b="1" dirty="0"/>
              <a:t>Points</a:t>
            </a:r>
          </a:p>
        </p:txBody>
      </p:sp>
      <p:sp>
        <p:nvSpPr>
          <p:cNvPr id="40979" name="Rectangle 21"/>
          <p:cNvSpPr>
            <a:spLocks noChangeArrowheads="1"/>
          </p:cNvSpPr>
          <p:nvPr/>
        </p:nvSpPr>
        <p:spPr bwMode="auto">
          <a:xfrm>
            <a:off x="250825" y="6237288"/>
            <a:ext cx="8208963" cy="620712"/>
          </a:xfrm>
          <a:prstGeom prst="rect">
            <a:avLst/>
          </a:prstGeom>
          <a:noFill/>
          <a:ln>
            <a:noFill/>
          </a:ln>
          <a:extLst/>
        </p:spPr>
        <p:txBody>
          <a:bodyPr wrap="none" anchor="ctr"/>
          <a:lstStyle/>
          <a:p>
            <a:pPr algn="ctr" rtl="0"/>
            <a:endParaRPr lang="en-US" sz="1600">
              <a:solidFill>
                <a:srgbClr val="000066"/>
              </a:solidFill>
            </a:endParaRPr>
          </a:p>
          <a:p>
            <a:pPr algn="ctr" rtl="0"/>
            <a:r>
              <a:rPr lang="en-US" sz="1600">
                <a:solidFill>
                  <a:srgbClr val="000066"/>
                </a:solidFill>
              </a:rPr>
              <a:t>Untx”ed = Untreated       Tx”ed =Treated</a:t>
            </a:r>
          </a:p>
          <a:p>
            <a:pPr algn="ctr"/>
            <a:endParaRPr lang="en-US" sz="1600"/>
          </a:p>
        </p:txBody>
      </p:sp>
    </p:spTree>
    <p:extLst>
      <p:ext uri="{BB962C8B-B14F-4D97-AF65-F5344CB8AC3E}">
        <p14:creationId xmlns:p14="http://schemas.microsoft.com/office/powerpoint/2010/main" val="311572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FRS</a:t>
            </a:r>
            <a:endParaRPr lang="x-none" dirty="0"/>
          </a:p>
        </p:txBody>
      </p:sp>
      <p:graphicFrame>
        <p:nvGraphicFramePr>
          <p:cNvPr id="5" name="Table 4"/>
          <p:cNvGraphicFramePr>
            <a:graphicFrameLocks noGrp="1"/>
          </p:cNvGraphicFramePr>
          <p:nvPr>
            <p:extLst/>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gridCol w="3048000"/>
              </a:tblGrid>
              <a:tr h="762689">
                <a:tc gridSpan="2">
                  <a:txBody>
                    <a:bodyPr/>
                    <a:lstStyle/>
                    <a:p>
                      <a:pPr algn="l" rtl="0"/>
                      <a:r>
                        <a:rPr lang="en-US" sz="1800" dirty="0" smtClean="0"/>
                        <a:t>Table 3. </a:t>
                      </a:r>
                      <a:r>
                        <a:rPr lang="en-US" sz="1800" i="1" dirty="0" smtClean="0"/>
                        <a:t>Classification of</a:t>
                      </a:r>
                      <a:r>
                        <a:rPr lang="en-US" sz="1800" i="1" baseline="0" dirty="0" smtClean="0"/>
                        <a:t> Patients based on The Framingham Risk Score</a:t>
                      </a:r>
                      <a:endParaRPr lang="en-US" sz="1800" i="1" dirty="0"/>
                    </a:p>
                  </a:txBody>
                  <a:tcPr/>
                </a:tc>
                <a:tc hMerge="1">
                  <a:txBody>
                    <a:bodyPr/>
                    <a:lstStyle/>
                    <a:p>
                      <a:endParaRPr lang="en-US"/>
                    </a:p>
                  </a:txBody>
                  <a:tcPr/>
                </a:tc>
              </a:tr>
              <a:tr h="1089554">
                <a:tc>
                  <a:txBody>
                    <a:bodyPr/>
                    <a:lstStyle/>
                    <a:p>
                      <a:pPr algn="l" rtl="0"/>
                      <a:r>
                        <a:rPr lang="en-US" sz="1800" dirty="0" smtClean="0"/>
                        <a:t>Low risk</a:t>
                      </a:r>
                      <a:endParaRPr lang="en-US" sz="1800" dirty="0"/>
                    </a:p>
                  </a:txBody>
                  <a:tcPr/>
                </a:tc>
                <a:tc>
                  <a:txBody>
                    <a:bodyPr/>
                    <a:lstStyle/>
                    <a:p>
                      <a:pPr algn="l" rtl="0"/>
                      <a:r>
                        <a:rPr lang="en-US" sz="1800" dirty="0" smtClean="0"/>
                        <a:t>&lt;10% coronary heart disease risk at 10 years</a:t>
                      </a:r>
                      <a:endParaRPr lang="en-US" sz="1800" dirty="0"/>
                    </a:p>
                  </a:txBody>
                  <a:tcPr/>
                </a:tc>
              </a:tr>
              <a:tr h="1089554">
                <a:tc>
                  <a:txBody>
                    <a:bodyPr/>
                    <a:lstStyle/>
                    <a:p>
                      <a:pPr algn="l" rtl="0"/>
                      <a:r>
                        <a:rPr lang="en-US" sz="1800" dirty="0" smtClean="0"/>
                        <a:t>Intermediate risk</a:t>
                      </a:r>
                      <a:endParaRPr lang="en-US" sz="1800" dirty="0"/>
                    </a:p>
                  </a:txBody>
                  <a:tcPr/>
                </a:tc>
                <a:tc>
                  <a:txBody>
                    <a:bodyPr/>
                    <a:lstStyle/>
                    <a:p>
                      <a:pPr algn="l" rtl="0"/>
                      <a:r>
                        <a:rPr lang="en-US" sz="1800" dirty="0" smtClean="0"/>
                        <a:t>10-20% risk of coronary event at</a:t>
                      </a:r>
                      <a:r>
                        <a:rPr lang="en-US" sz="1800" baseline="0" dirty="0" smtClean="0"/>
                        <a:t> 10 years</a:t>
                      </a:r>
                      <a:endParaRPr lang="en-US" sz="1800" dirty="0"/>
                    </a:p>
                  </a:txBody>
                  <a:tcPr/>
                </a:tc>
              </a:tr>
              <a:tr h="1089554">
                <a:tc>
                  <a:txBody>
                    <a:bodyPr/>
                    <a:lstStyle/>
                    <a:p>
                      <a:pPr algn="l" rtl="0"/>
                      <a:r>
                        <a:rPr lang="en-US" sz="1800" dirty="0" smtClean="0"/>
                        <a:t>High risk</a:t>
                      </a:r>
                      <a:endParaRPr lang="en-US" sz="1800" dirty="0"/>
                    </a:p>
                  </a:txBody>
                  <a:tcPr/>
                </a:tc>
                <a:tc>
                  <a:txBody>
                    <a:bodyPr/>
                    <a:lstStyle/>
                    <a:p>
                      <a:pPr algn="l" rtl="0"/>
                      <a:r>
                        <a:rPr lang="en-US" sz="1800" dirty="0" smtClean="0"/>
                        <a:t>&gt;20% risk of coronary event</a:t>
                      </a:r>
                      <a:r>
                        <a:rPr lang="en-US" sz="1800" baseline="0" dirty="0" smtClean="0"/>
                        <a:t> at 10 years</a:t>
                      </a:r>
                      <a:endParaRPr lang="en-US" sz="1800" dirty="0"/>
                    </a:p>
                  </a:txBody>
                  <a:tcPr/>
                </a:tc>
              </a:tr>
            </a:tbl>
          </a:graphicData>
        </a:graphic>
      </p:graphicFrame>
    </p:spTree>
    <p:extLst>
      <p:ext uri="{BB962C8B-B14F-4D97-AF65-F5344CB8AC3E}">
        <p14:creationId xmlns:p14="http://schemas.microsoft.com/office/powerpoint/2010/main" val="77676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sz="quarter" idx="1"/>
          </p:nvPr>
        </p:nvSpPr>
        <p:spPr>
          <a:xfrm>
            <a:off x="143321" y="116632"/>
            <a:ext cx="8893175" cy="6597650"/>
          </a:xfrm>
          <a:ln>
            <a:solidFill>
              <a:srgbClr val="CC0000"/>
            </a:solidFill>
          </a:ln>
        </p:spPr>
        <p:txBody>
          <a:bodyPr>
            <a:normAutofit fontScale="92500" lnSpcReduction="10000"/>
          </a:bodyPr>
          <a:lstStyle/>
          <a:p>
            <a:pPr algn="ctr" rtl="0" eaLnBrk="1" hangingPunct="1">
              <a:buFont typeface="Wingdings" pitchFamily="2" charset="2"/>
              <a:buNone/>
            </a:pPr>
            <a:r>
              <a:rPr lang="en-US" sz="2800" b="1" dirty="0" smtClean="0">
                <a:solidFill>
                  <a:schemeClr val="accent2"/>
                </a:solidFill>
              </a:rPr>
              <a:t>Example </a:t>
            </a:r>
            <a:endParaRPr lang="en-US" sz="2800" dirty="0" smtClean="0">
              <a:solidFill>
                <a:schemeClr val="accent2"/>
              </a:solidFill>
            </a:endParaRPr>
          </a:p>
          <a:p>
            <a:pPr algn="l" rtl="0" eaLnBrk="1" hangingPunct="1">
              <a:buFont typeface="Wingdings" pitchFamily="2" charset="2"/>
              <a:buNone/>
            </a:pPr>
            <a:r>
              <a:rPr lang="en-US" sz="2800" dirty="0" smtClean="0">
                <a:solidFill>
                  <a:schemeClr val="bg1"/>
                </a:solidFill>
              </a:rPr>
              <a:t>A 46-year-old man asymptomatic, non-smoker, because of being informed to have high cholesterol, a complete lipid profile was requested. </a:t>
            </a:r>
          </a:p>
          <a:p>
            <a:pPr algn="l" rtl="0" eaLnBrk="1" hangingPunct="1">
              <a:buFont typeface="Wingdings" pitchFamily="2" charset="2"/>
              <a:buNone/>
            </a:pPr>
            <a:r>
              <a:rPr lang="en-US" sz="2800" dirty="0" smtClean="0">
                <a:solidFill>
                  <a:schemeClr val="bg1"/>
                </a:solidFill>
              </a:rPr>
              <a:t>   F/H: unremarkable</a:t>
            </a:r>
          </a:p>
          <a:p>
            <a:pPr algn="l" rtl="0" eaLnBrk="1" hangingPunct="1">
              <a:buFont typeface="Wingdings" pitchFamily="2" charset="2"/>
              <a:buNone/>
            </a:pPr>
            <a:r>
              <a:rPr lang="en-US" sz="2800" dirty="0" smtClean="0"/>
              <a:t>   </a:t>
            </a:r>
            <a:r>
              <a:rPr lang="en-US" sz="2800" dirty="0" smtClean="0">
                <a:solidFill>
                  <a:schemeClr val="bg1"/>
                </a:solidFill>
              </a:rPr>
              <a:t>Bp    </a:t>
            </a:r>
            <a:r>
              <a:rPr lang="en-US" sz="2800" b="1" dirty="0" smtClean="0">
                <a:solidFill>
                  <a:schemeClr val="bg1"/>
                </a:solidFill>
              </a:rPr>
              <a:t>130/70 </a:t>
            </a:r>
            <a:r>
              <a:rPr lang="en-US" sz="2800" dirty="0" smtClean="0">
                <a:solidFill>
                  <a:schemeClr val="bg1"/>
                </a:solidFill>
              </a:rPr>
              <a:t>              BMI    </a:t>
            </a:r>
            <a:r>
              <a:rPr lang="en-US" sz="2800" b="1" dirty="0" smtClean="0">
                <a:solidFill>
                  <a:schemeClr val="bg1"/>
                </a:solidFill>
              </a:rPr>
              <a:t>24.5</a:t>
            </a:r>
            <a:r>
              <a:rPr lang="en-US" sz="2800" dirty="0" smtClean="0">
                <a:solidFill>
                  <a:schemeClr val="bg1"/>
                </a:solidFill>
              </a:rPr>
              <a:t> kg/m</a:t>
            </a:r>
            <a:r>
              <a:rPr lang="en-US" sz="2800" dirty="0" smtClean="0">
                <a:solidFill>
                  <a:schemeClr val="bg1"/>
                </a:solidFill>
                <a:latin typeface="Verdana" pitchFamily="34" charset="0"/>
              </a:rPr>
              <a:t>²</a:t>
            </a:r>
            <a:endParaRPr lang="en-US" sz="2800" dirty="0" smtClean="0">
              <a:solidFill>
                <a:schemeClr val="bg1"/>
              </a:solidFill>
            </a:endParaRPr>
          </a:p>
          <a:p>
            <a:pPr algn="l" rtl="0" eaLnBrk="1" hangingPunct="1">
              <a:buFont typeface="Wingdings" pitchFamily="2" charset="2"/>
              <a:buNone/>
            </a:pPr>
            <a:r>
              <a:rPr lang="en-US" sz="2800" dirty="0" smtClean="0">
                <a:solidFill>
                  <a:schemeClr val="bg1"/>
                </a:solidFill>
              </a:rPr>
              <a:t>   </a:t>
            </a:r>
            <a:r>
              <a:rPr lang="en-US" sz="2800" dirty="0" err="1" smtClean="0">
                <a:solidFill>
                  <a:schemeClr val="bg1"/>
                </a:solidFill>
              </a:rPr>
              <a:t>Chol</a:t>
            </a:r>
            <a:r>
              <a:rPr lang="en-US" sz="2800" dirty="0" smtClean="0">
                <a:solidFill>
                  <a:schemeClr val="bg1"/>
                </a:solidFill>
              </a:rPr>
              <a:t>. 6.2  </a:t>
            </a:r>
            <a:r>
              <a:rPr lang="en-US" sz="2800" dirty="0" err="1" smtClean="0">
                <a:solidFill>
                  <a:schemeClr val="bg1"/>
                </a:solidFill>
              </a:rPr>
              <a:t>mmol</a:t>
            </a:r>
            <a:r>
              <a:rPr lang="en-US" sz="2800" dirty="0" smtClean="0">
                <a:solidFill>
                  <a:schemeClr val="bg1"/>
                </a:solidFill>
              </a:rPr>
              <a:t>/L      Trig.   2.32 </a:t>
            </a:r>
            <a:r>
              <a:rPr lang="en-US" sz="2800" dirty="0" err="1" smtClean="0">
                <a:solidFill>
                  <a:schemeClr val="bg1"/>
                </a:solidFill>
              </a:rPr>
              <a:t>mmol</a:t>
            </a:r>
            <a:r>
              <a:rPr lang="en-US" sz="2800" dirty="0" smtClean="0">
                <a:solidFill>
                  <a:schemeClr val="bg1"/>
                </a:solidFill>
              </a:rPr>
              <a:t>/L</a:t>
            </a:r>
          </a:p>
          <a:p>
            <a:pPr algn="l" rtl="0" eaLnBrk="1" hangingPunct="1">
              <a:buFont typeface="Wingdings" pitchFamily="2" charset="2"/>
              <a:buNone/>
            </a:pPr>
            <a:r>
              <a:rPr lang="en-US" sz="2800" dirty="0" smtClean="0">
                <a:solidFill>
                  <a:schemeClr val="bg1"/>
                </a:solidFill>
              </a:rPr>
              <a:t>  Next Visit:</a:t>
            </a:r>
          </a:p>
          <a:p>
            <a:pPr algn="l" rtl="0" eaLnBrk="1" hangingPunct="1">
              <a:buFont typeface="Wingdings" pitchFamily="2" charset="2"/>
              <a:buNone/>
            </a:pPr>
            <a:r>
              <a:rPr lang="en-US" sz="2800" dirty="0" smtClean="0">
                <a:solidFill>
                  <a:schemeClr val="bg1"/>
                </a:solidFill>
              </a:rPr>
              <a:t>  Cholesterol:  </a:t>
            </a:r>
            <a:r>
              <a:rPr lang="en-US" sz="2800" b="1" dirty="0" smtClean="0">
                <a:solidFill>
                  <a:schemeClr val="bg1"/>
                </a:solidFill>
              </a:rPr>
              <a:t>6.40</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(247 mg/dl)</a:t>
            </a:r>
          </a:p>
          <a:p>
            <a:pPr algn="l" rtl="0" eaLnBrk="1" hangingPunct="1">
              <a:buFont typeface="Wingdings" pitchFamily="2" charset="2"/>
              <a:buNone/>
            </a:pPr>
            <a:r>
              <a:rPr lang="en-US" sz="2800" dirty="0" smtClean="0">
                <a:solidFill>
                  <a:schemeClr val="bg1"/>
                </a:solidFill>
              </a:rPr>
              <a:t>  LDL-C :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4.31</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(166 mg/dl)</a:t>
            </a:r>
          </a:p>
          <a:p>
            <a:pPr algn="l" rtl="0" eaLnBrk="1" hangingPunct="1">
              <a:buFont typeface="Wingdings" pitchFamily="2" charset="2"/>
              <a:buNone/>
            </a:pPr>
            <a:r>
              <a:rPr lang="en-US" sz="2800" dirty="0" smtClean="0">
                <a:solidFill>
                  <a:schemeClr val="bg1"/>
                </a:solidFill>
              </a:rPr>
              <a:t>  HDL-C: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1.13</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(44 mg/dl)</a:t>
            </a:r>
          </a:p>
          <a:p>
            <a:pPr algn="l" rtl="0" eaLnBrk="1" hangingPunct="1">
              <a:buFont typeface="Wingdings" pitchFamily="2" charset="2"/>
              <a:buNone/>
            </a:pPr>
            <a:r>
              <a:rPr lang="en-US" sz="2800" dirty="0" smtClean="0">
                <a:solidFill>
                  <a:schemeClr val="bg1"/>
                </a:solidFill>
              </a:rPr>
              <a:t>  Trig.: </a:t>
            </a:r>
            <a:r>
              <a:rPr lang="en-US" sz="2800" dirty="0" smtClean="0">
                <a:solidFill>
                  <a:schemeClr val="bg1"/>
                </a:solidFill>
                <a:latin typeface="Verdana" pitchFamily="34" charset="0"/>
              </a:rPr>
              <a:t>………</a:t>
            </a:r>
            <a:r>
              <a:rPr lang="en-US" sz="2800" dirty="0" smtClean="0">
                <a:solidFill>
                  <a:schemeClr val="bg1"/>
                </a:solidFill>
              </a:rPr>
              <a:t>   </a:t>
            </a:r>
            <a:r>
              <a:rPr lang="en-US" sz="2800" b="1" dirty="0" smtClean="0">
                <a:solidFill>
                  <a:schemeClr val="bg1"/>
                </a:solidFill>
              </a:rPr>
              <a:t>2.12</a:t>
            </a:r>
            <a:r>
              <a:rPr lang="en-US" sz="2800" dirty="0" smtClean="0">
                <a:solidFill>
                  <a:schemeClr val="bg1"/>
                </a:solidFill>
              </a:rPr>
              <a:t>       </a:t>
            </a:r>
            <a:r>
              <a:rPr lang="en-US" sz="2800" dirty="0" err="1" smtClean="0">
                <a:solidFill>
                  <a:schemeClr val="bg1"/>
                </a:solidFill>
              </a:rPr>
              <a:t>mmol</a:t>
            </a:r>
            <a:r>
              <a:rPr lang="en-US" sz="2800" dirty="0" smtClean="0">
                <a:solidFill>
                  <a:schemeClr val="bg1"/>
                </a:solidFill>
              </a:rPr>
              <a:t>/L   (188 mg/dl)</a:t>
            </a:r>
          </a:p>
          <a:p>
            <a:pPr algn="l" rtl="0" eaLnBrk="1" hangingPunct="1">
              <a:buFont typeface="Wingdings" pitchFamily="2" charset="2"/>
              <a:buNone/>
            </a:pPr>
            <a:endParaRPr lang="en-US" sz="2800" dirty="0" smtClean="0">
              <a:solidFill>
                <a:schemeClr val="bg1"/>
              </a:solidFill>
            </a:endParaRPr>
          </a:p>
          <a:p>
            <a:pPr algn="ctr" rtl="0" eaLnBrk="1" hangingPunct="1">
              <a:buFont typeface="Wingdings" pitchFamily="2" charset="2"/>
              <a:buNone/>
            </a:pPr>
            <a:r>
              <a:rPr lang="en-US" sz="2800" dirty="0" smtClean="0">
                <a:solidFill>
                  <a:schemeClr val="tx2"/>
                </a:solidFill>
              </a:rPr>
              <a:t> How are you going to measure his risk to decide his management?  </a:t>
            </a:r>
          </a:p>
          <a:p>
            <a:pPr eaLnBrk="1" hangingPunct="1">
              <a:buFont typeface="Wingdings" pitchFamily="2" charset="2"/>
              <a:buNone/>
            </a:pPr>
            <a:endParaRPr lang="en-US" sz="2800" dirty="0" smtClean="0">
              <a:solidFill>
                <a:schemeClr val="tx2"/>
              </a:solidFill>
            </a:endParaRPr>
          </a:p>
        </p:txBody>
      </p:sp>
    </p:spTree>
    <p:extLst>
      <p:ext uri="{BB962C8B-B14F-4D97-AF65-F5344CB8AC3E}">
        <p14:creationId xmlns:p14="http://schemas.microsoft.com/office/powerpoint/2010/main" val="39604435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sz="quarter" idx="1"/>
          </p:nvPr>
        </p:nvSpPr>
        <p:spPr>
          <a:xfrm>
            <a:off x="179512" y="279884"/>
            <a:ext cx="8784976" cy="6525344"/>
          </a:xfrm>
          <a:ln w="28575">
            <a:noFill/>
          </a:ln>
        </p:spPr>
        <p:txBody>
          <a:bodyPr>
            <a:normAutofit/>
          </a:bodyPr>
          <a:lstStyle/>
          <a:p>
            <a:pPr algn="l" rtl="0" eaLnBrk="1" hangingPunct="1">
              <a:buFont typeface="Wingdings" pitchFamily="2" charset="2"/>
              <a:buNone/>
            </a:pPr>
            <a:r>
              <a:rPr lang="en-US" sz="2000" b="1" dirty="0" smtClean="0">
                <a:solidFill>
                  <a:schemeClr val="accent2"/>
                </a:solidFill>
              </a:rPr>
              <a:t>The 10 year Framingham risk score</a:t>
            </a:r>
          </a:p>
          <a:p>
            <a:pPr algn="l" rtl="0" eaLnBrk="1" hangingPunct="1">
              <a:buFont typeface="Wingdings" pitchFamily="2" charset="2"/>
              <a:buNone/>
            </a:pPr>
            <a:r>
              <a:rPr lang="en-US" dirty="0" smtClean="0"/>
              <a:t> </a:t>
            </a:r>
          </a:p>
          <a:p>
            <a:pPr algn="l" rtl="0" eaLnBrk="1" hangingPunct="1">
              <a:buFont typeface="Wingdings" pitchFamily="2" charset="2"/>
              <a:buNone/>
            </a:pPr>
            <a:r>
              <a:rPr lang="en-US" b="1" dirty="0" smtClean="0">
                <a:solidFill>
                  <a:schemeClr val="accent2"/>
                </a:solidFill>
              </a:rPr>
              <a:t> 	            Points</a:t>
            </a:r>
          </a:p>
          <a:p>
            <a:pPr algn="l" rtl="0" eaLnBrk="1" hangingPunct="1">
              <a:buFont typeface="Wingdings" pitchFamily="2" charset="2"/>
              <a:buNone/>
            </a:pPr>
            <a:r>
              <a:rPr lang="en-US" dirty="0" smtClean="0">
                <a:solidFill>
                  <a:schemeClr val="bg1"/>
                </a:solidFill>
              </a:rPr>
              <a:t>Age                   3  </a:t>
            </a:r>
          </a:p>
          <a:p>
            <a:pPr algn="l" rtl="0" eaLnBrk="1" hangingPunct="1">
              <a:buFont typeface="Wingdings" pitchFamily="2" charset="2"/>
              <a:buNone/>
            </a:pPr>
            <a:r>
              <a:rPr lang="en-US" dirty="0" smtClean="0">
                <a:solidFill>
                  <a:schemeClr val="bg1"/>
                </a:solidFill>
              </a:rPr>
              <a:t>T. </a:t>
            </a:r>
            <a:r>
              <a:rPr lang="en-US" dirty="0" err="1" smtClean="0">
                <a:solidFill>
                  <a:schemeClr val="bg1"/>
                </a:solidFill>
              </a:rPr>
              <a:t>cholest</a:t>
            </a:r>
            <a:r>
              <a:rPr lang="en-US" dirty="0" smtClean="0">
                <a:solidFill>
                  <a:schemeClr val="bg1"/>
                </a:solidFill>
              </a:rPr>
              <a:t>.        6  </a:t>
            </a:r>
          </a:p>
          <a:p>
            <a:pPr algn="l" rtl="0" eaLnBrk="1" hangingPunct="1">
              <a:buFont typeface="Wingdings" pitchFamily="2" charset="2"/>
              <a:buNone/>
            </a:pPr>
            <a:r>
              <a:rPr lang="en-US" dirty="0" smtClean="0">
                <a:solidFill>
                  <a:schemeClr val="bg1"/>
                </a:solidFill>
              </a:rPr>
              <a:t>Non-smoker    0</a:t>
            </a:r>
          </a:p>
          <a:p>
            <a:pPr algn="l" rtl="0" eaLnBrk="1" hangingPunct="1">
              <a:buFont typeface="Wingdings" pitchFamily="2" charset="2"/>
              <a:buNone/>
            </a:pPr>
            <a:r>
              <a:rPr lang="en-US" dirty="0" smtClean="0">
                <a:solidFill>
                  <a:schemeClr val="bg1"/>
                </a:solidFill>
              </a:rPr>
              <a:t>HDL-c               1</a:t>
            </a:r>
          </a:p>
          <a:p>
            <a:pPr algn="l" rtl="0" eaLnBrk="1" hangingPunct="1">
              <a:buFont typeface="Wingdings" pitchFamily="2" charset="2"/>
              <a:buNone/>
            </a:pPr>
            <a:r>
              <a:rPr lang="en-US" dirty="0" smtClean="0">
                <a:solidFill>
                  <a:schemeClr val="bg1"/>
                </a:solidFill>
              </a:rPr>
              <a:t>Systolic </a:t>
            </a:r>
            <a:r>
              <a:rPr lang="en-US" dirty="0" err="1" smtClean="0">
                <a:solidFill>
                  <a:schemeClr val="bg1"/>
                </a:solidFill>
              </a:rPr>
              <a:t>Bp</a:t>
            </a:r>
            <a:r>
              <a:rPr lang="en-US" dirty="0" smtClean="0">
                <a:solidFill>
                  <a:schemeClr val="bg1"/>
                </a:solidFill>
              </a:rPr>
              <a:t>        1</a:t>
            </a:r>
          </a:p>
          <a:p>
            <a:pPr algn="l" rtl="0">
              <a:buNone/>
            </a:pPr>
            <a:r>
              <a:rPr lang="en-US" sz="1600" dirty="0" smtClean="0">
                <a:solidFill>
                  <a:schemeClr val="bg1"/>
                </a:solidFill>
              </a:rPr>
              <a:t>                </a:t>
            </a:r>
            <a:r>
              <a:rPr lang="en-US" sz="1200" dirty="0" smtClean="0">
                <a:solidFill>
                  <a:schemeClr val="bg1"/>
                </a:solidFill>
              </a:rPr>
              <a:t>_________________</a:t>
            </a:r>
          </a:p>
          <a:p>
            <a:pPr algn="l" rtl="0" eaLnBrk="1" hangingPunct="1">
              <a:buFont typeface="Wingdings" pitchFamily="2" charset="2"/>
              <a:buNone/>
            </a:pPr>
            <a:r>
              <a:rPr lang="en-US" sz="2000" dirty="0" smtClean="0">
                <a:solidFill>
                  <a:schemeClr val="bg1"/>
                </a:solidFill>
              </a:rPr>
              <a:t> Total                          11</a:t>
            </a:r>
          </a:p>
          <a:p>
            <a:pPr algn="l" rtl="0" eaLnBrk="1" hangingPunct="1">
              <a:buFont typeface="Wingdings" pitchFamily="2" charset="2"/>
              <a:buNone/>
            </a:pPr>
            <a:r>
              <a:rPr lang="en-US" sz="2000" b="1" dirty="0">
                <a:solidFill>
                  <a:schemeClr val="tx2"/>
                </a:solidFill>
              </a:rPr>
              <a:t>10-year </a:t>
            </a:r>
            <a:r>
              <a:rPr lang="en-US" sz="2000" b="1" dirty="0" smtClean="0">
                <a:solidFill>
                  <a:schemeClr val="tx2"/>
                </a:solidFill>
              </a:rPr>
              <a:t>Risk               8%</a:t>
            </a:r>
            <a:endParaRPr lang="en-US" sz="2000" b="1" dirty="0">
              <a:solidFill>
                <a:schemeClr val="tx2"/>
              </a:solidFill>
            </a:endParaRPr>
          </a:p>
        </p:txBody>
      </p:sp>
      <p:pic>
        <p:nvPicPr>
          <p:cNvPr id="58372" name="Picture 4" descr="01vogel046a"/>
          <p:cNvPicPr>
            <a:picLocks noChangeAspect="1" noChangeArrowheads="1"/>
          </p:cNvPicPr>
          <p:nvPr/>
        </p:nvPicPr>
        <p:blipFill>
          <a:blip r:embed="rId3" cstate="print"/>
          <a:srcRect/>
          <a:stretch>
            <a:fillRect/>
          </a:stretch>
        </p:blipFill>
        <p:spPr bwMode="auto">
          <a:xfrm>
            <a:off x="3124200" y="836712"/>
            <a:ext cx="5840288" cy="5411688"/>
          </a:xfrm>
          <a:prstGeom prst="rect">
            <a:avLst/>
          </a:prstGeom>
          <a:noFill/>
          <a:ln w="9525">
            <a:noFill/>
            <a:miter lim="800000"/>
            <a:headEnd/>
            <a:tailEnd/>
          </a:ln>
        </p:spPr>
      </p:pic>
    </p:spTree>
    <p:extLst>
      <p:ext uri="{BB962C8B-B14F-4D97-AF65-F5344CB8AC3E}">
        <p14:creationId xmlns:p14="http://schemas.microsoft.com/office/powerpoint/2010/main" val="17812517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pPr algn="l"/>
            <a:r>
              <a:rPr lang="en-US" sz="2400" dirty="0">
                <a:solidFill>
                  <a:schemeClr val="bg1"/>
                </a:solidFill>
              </a:rPr>
              <a:t>Cases in which you don’t need FRS </a:t>
            </a:r>
            <a:r>
              <a:rPr lang="en-US" sz="2400" dirty="0" smtClean="0">
                <a:solidFill>
                  <a:schemeClr val="bg1"/>
                </a:solidFill>
              </a:rPr>
              <a:t>?</a:t>
            </a:r>
            <a:br>
              <a:rPr lang="en-US" sz="2400" dirty="0" smtClean="0">
                <a:solidFill>
                  <a:schemeClr val="bg1"/>
                </a:solidFill>
              </a:rPr>
            </a:br>
            <a:r>
              <a:rPr lang="en-US" sz="2400" dirty="0">
                <a:solidFill>
                  <a:schemeClr val="bg1"/>
                </a:solidFill>
              </a:rPr>
              <a:t>Patients who already have a high risk due to other diseases:</a:t>
            </a:r>
            <a:br>
              <a:rPr lang="en-US" sz="2400" dirty="0">
                <a:solidFill>
                  <a:schemeClr val="bg1"/>
                </a:solidFill>
              </a:rPr>
            </a:br>
            <a:endParaRPr lang="en-US" sz="2400" b="1" dirty="0">
              <a:solidFill>
                <a:schemeClr val="bg1"/>
              </a:solidFill>
            </a:endParaRPr>
          </a:p>
        </p:txBody>
      </p:sp>
      <p:sp>
        <p:nvSpPr>
          <p:cNvPr id="3" name="Content Placeholder 2"/>
          <p:cNvSpPr>
            <a:spLocks noGrp="1"/>
          </p:cNvSpPr>
          <p:nvPr>
            <p:ph sz="quarter" idx="1"/>
          </p:nvPr>
        </p:nvSpPr>
        <p:spPr>
          <a:xfrm>
            <a:off x="914400" y="1600200"/>
            <a:ext cx="7499176" cy="5015970"/>
          </a:xfrm>
        </p:spPr>
        <p:txBody>
          <a:bodyPr>
            <a:normAutofit fontScale="40000" lnSpcReduction="20000"/>
          </a:bodyPr>
          <a:lstStyle/>
          <a:p>
            <a:pPr marL="0" indent="0">
              <a:buNone/>
            </a:pPr>
            <a:r>
              <a:rPr lang="en-US" sz="7200" b="1" dirty="0" smtClean="0">
                <a:solidFill>
                  <a:schemeClr val="accent2"/>
                </a:solidFill>
              </a:rPr>
              <a:t>We </a:t>
            </a:r>
            <a:r>
              <a:rPr lang="en-US" sz="7200" b="1" dirty="0">
                <a:solidFill>
                  <a:schemeClr val="accent2"/>
                </a:solidFill>
              </a:rPr>
              <a:t>don’t need FRS if:</a:t>
            </a:r>
            <a:endParaRPr lang="en-US" sz="7000" dirty="0" smtClean="0"/>
          </a:p>
          <a:p>
            <a:pPr rtl="0"/>
            <a:r>
              <a:rPr lang="en-US" sz="7000" dirty="0" smtClean="0">
                <a:solidFill>
                  <a:schemeClr val="bg1"/>
                </a:solidFill>
              </a:rPr>
              <a:t>Stroke </a:t>
            </a:r>
            <a:r>
              <a:rPr lang="en-US" sz="7000" dirty="0">
                <a:solidFill>
                  <a:schemeClr val="bg1"/>
                </a:solidFill>
              </a:rPr>
              <a:t>or TIA</a:t>
            </a:r>
          </a:p>
          <a:p>
            <a:pPr rtl="0"/>
            <a:r>
              <a:rPr lang="en-US" sz="7000" dirty="0">
                <a:solidFill>
                  <a:schemeClr val="bg1"/>
                </a:solidFill>
              </a:rPr>
              <a:t>Bypass surgery or balloon angioplasty</a:t>
            </a:r>
          </a:p>
          <a:p>
            <a:pPr rtl="0"/>
            <a:r>
              <a:rPr lang="en-US" sz="7000" dirty="0">
                <a:solidFill>
                  <a:schemeClr val="bg1"/>
                </a:solidFill>
              </a:rPr>
              <a:t>Type 2 diabetes</a:t>
            </a:r>
          </a:p>
          <a:p>
            <a:pPr rtl="0"/>
            <a:r>
              <a:rPr lang="en-US" sz="7000" dirty="0">
                <a:solidFill>
                  <a:schemeClr val="bg1"/>
                </a:solidFill>
              </a:rPr>
              <a:t>Kidney disease</a:t>
            </a:r>
          </a:p>
          <a:p>
            <a:pPr rtl="0"/>
            <a:r>
              <a:rPr lang="en-US" sz="7000" dirty="0">
                <a:solidFill>
                  <a:schemeClr val="bg1"/>
                </a:solidFill>
              </a:rPr>
              <a:t>Abdominal aortic aneurysm</a:t>
            </a:r>
          </a:p>
          <a:p>
            <a:pPr rtl="0"/>
            <a:r>
              <a:rPr lang="en-US" sz="7000" dirty="0">
                <a:solidFill>
                  <a:schemeClr val="bg1"/>
                </a:solidFill>
              </a:rPr>
              <a:t>Familial hypercholesterolemia </a:t>
            </a:r>
          </a:p>
          <a:p>
            <a:pPr rtl="0"/>
            <a:r>
              <a:rPr lang="en-US" sz="7000" dirty="0">
                <a:solidFill>
                  <a:schemeClr val="bg1"/>
                </a:solidFill>
              </a:rPr>
              <a:t>Peripheral artery disease</a:t>
            </a:r>
          </a:p>
          <a:p>
            <a:pPr rtl="0"/>
            <a:r>
              <a:rPr lang="en-US" sz="7000" dirty="0">
                <a:solidFill>
                  <a:schemeClr val="bg1"/>
                </a:solidFill>
              </a:rPr>
              <a:t>Carotid artery disease</a:t>
            </a:r>
          </a:p>
          <a:p>
            <a:pPr marL="0" indent="0" rtl="0">
              <a:buNone/>
            </a:pPr>
            <a:r>
              <a:rPr lang="en-US" sz="7200" dirty="0" smtClean="0">
                <a:solidFill>
                  <a:schemeClr val="tx2"/>
                </a:solidFill>
              </a:rPr>
              <a:t>They already have </a:t>
            </a:r>
            <a:r>
              <a:rPr lang="en-US" sz="7200" u="sng" dirty="0" smtClean="0">
                <a:solidFill>
                  <a:schemeClr val="tx2"/>
                </a:solidFill>
              </a:rPr>
              <a:t>HIGH RISK </a:t>
            </a:r>
            <a:r>
              <a:rPr lang="en-US" sz="7200" dirty="0" smtClean="0">
                <a:solidFill>
                  <a:schemeClr val="tx2"/>
                </a:solidFill>
              </a:rPr>
              <a:t>to develop CHD</a:t>
            </a:r>
            <a:endParaRPr lang="en-US" sz="7200" dirty="0">
              <a:solidFill>
                <a:schemeClr val="tx2"/>
              </a:solidFill>
            </a:endParaRPr>
          </a:p>
        </p:txBody>
      </p:sp>
    </p:spTree>
    <p:extLst>
      <p:ext uri="{BB962C8B-B14F-4D97-AF65-F5344CB8AC3E}">
        <p14:creationId xmlns:p14="http://schemas.microsoft.com/office/powerpoint/2010/main" val="2498170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endParaRPr lang="en-US" dirty="0" smtClean="0">
              <a:solidFill>
                <a:schemeClr val="bg1"/>
              </a:solidFill>
            </a:endParaRPr>
          </a:p>
          <a:p>
            <a:pPr marL="0" lvl="0" indent="0">
              <a:buNone/>
            </a:pPr>
            <a:endParaRPr lang="en-US" dirty="0">
              <a:solidFill>
                <a:schemeClr val="bg1"/>
              </a:solidFill>
            </a:endParaRPr>
          </a:p>
          <a:p>
            <a:pPr marL="0" lvl="0" indent="0">
              <a:buNone/>
            </a:pPr>
            <a:endParaRPr lang="en-US" dirty="0" smtClean="0">
              <a:solidFill>
                <a:schemeClr val="bg1"/>
              </a:solidFill>
            </a:endParaRPr>
          </a:p>
          <a:p>
            <a:pPr marL="0" lvl="0" indent="0">
              <a:buNone/>
            </a:pPr>
            <a:r>
              <a:rPr lang="en-US" sz="4000" dirty="0" smtClean="0">
                <a:solidFill>
                  <a:schemeClr val="accent2"/>
                </a:solidFill>
              </a:rPr>
              <a:t>Introduction </a:t>
            </a:r>
            <a:r>
              <a:rPr lang="en-US" sz="4000" dirty="0">
                <a:solidFill>
                  <a:schemeClr val="accent2"/>
                </a:solidFill>
              </a:rPr>
              <a:t>to new guidelines on lipid management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9621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086141"/>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solidFill>
                  <a:schemeClr val="accent3"/>
                </a:solidFill>
              </a:rPr>
              <a:t>AHA/ACC </a:t>
            </a:r>
            <a:r>
              <a:rPr lang="en-US" dirty="0" err="1" smtClean="0">
                <a:solidFill>
                  <a:schemeClr val="accent3"/>
                </a:solidFill>
              </a:rPr>
              <a:t>vs</a:t>
            </a:r>
            <a:r>
              <a:rPr lang="en-US" dirty="0" smtClean="0">
                <a:solidFill>
                  <a:schemeClr val="accent3"/>
                </a:solidFill>
              </a:rPr>
              <a:t> IAS guidelines </a:t>
            </a:r>
            <a:endParaRPr lang="en-US" dirty="0">
              <a:solidFill>
                <a:schemeClr val="accent3"/>
              </a:solidFill>
            </a:endParaRPr>
          </a:p>
        </p:txBody>
      </p:sp>
    </p:spTree>
    <p:extLst>
      <p:ext uri="{BB962C8B-B14F-4D97-AF65-F5344CB8AC3E}">
        <p14:creationId xmlns:p14="http://schemas.microsoft.com/office/powerpoint/2010/main" val="2331381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Use </a:t>
            </a:r>
            <a:r>
              <a:rPr lang="en-US" dirty="0">
                <a:solidFill>
                  <a:schemeClr val="bg1"/>
                </a:solidFill>
              </a:rPr>
              <a:t>Critical Questions (CQs) to create the evidence search from which the guideline is developed </a:t>
            </a:r>
            <a:endParaRPr lang="en-US" dirty="0" smtClean="0">
              <a:solidFill>
                <a:schemeClr val="bg1"/>
              </a:solidFill>
            </a:endParaRPr>
          </a:p>
          <a:p>
            <a:pPr marL="514350" indent="-514350">
              <a:buFont typeface="+mj-lt"/>
              <a:buAutoNum type="arabicPeriod"/>
            </a:pPr>
            <a:r>
              <a:rPr lang="en-US" dirty="0" smtClean="0">
                <a:solidFill>
                  <a:schemeClr val="bg1"/>
                </a:solidFill>
              </a:rPr>
              <a:t>Cholesterol </a:t>
            </a:r>
            <a:r>
              <a:rPr lang="en-US" dirty="0">
                <a:solidFill>
                  <a:schemeClr val="bg1"/>
                </a:solidFill>
              </a:rPr>
              <a:t>Panel: 3 CQs </a:t>
            </a:r>
            <a:endParaRPr lang="en-US" dirty="0" smtClean="0">
              <a:solidFill>
                <a:schemeClr val="bg1"/>
              </a:solidFill>
            </a:endParaRPr>
          </a:p>
          <a:p>
            <a:pPr marL="514350" indent="-514350">
              <a:buFont typeface="+mj-lt"/>
              <a:buAutoNum type="arabicPeriod"/>
            </a:pPr>
            <a:r>
              <a:rPr lang="en-US" dirty="0" smtClean="0">
                <a:solidFill>
                  <a:schemeClr val="bg1"/>
                </a:solidFill>
              </a:rPr>
              <a:t>Risk </a:t>
            </a:r>
            <a:r>
              <a:rPr lang="en-US" dirty="0">
                <a:solidFill>
                  <a:schemeClr val="bg1"/>
                </a:solidFill>
              </a:rPr>
              <a:t>Assessment Work Group: 2 CQs </a:t>
            </a:r>
            <a:endParaRPr lang="en-US" dirty="0" smtClean="0">
              <a:solidFill>
                <a:schemeClr val="bg1"/>
              </a:solidFill>
            </a:endParaRPr>
          </a:p>
          <a:p>
            <a:pPr marL="514350" indent="-514350">
              <a:buFont typeface="+mj-lt"/>
              <a:buAutoNum type="arabicPeriod"/>
            </a:pPr>
            <a:r>
              <a:rPr lang="en-US" dirty="0" smtClean="0">
                <a:solidFill>
                  <a:schemeClr val="bg1"/>
                </a:solidFill>
              </a:rPr>
              <a:t>Lifestyle </a:t>
            </a:r>
            <a:r>
              <a:rPr lang="en-US" dirty="0">
                <a:solidFill>
                  <a:schemeClr val="bg1"/>
                </a:solidFill>
              </a:rPr>
              <a:t>Management Work Group: 3 </a:t>
            </a:r>
            <a:r>
              <a:rPr lang="en-US" dirty="0" smtClean="0">
                <a:solidFill>
                  <a:schemeClr val="bg1"/>
                </a:solidFill>
              </a:rPr>
              <a:t>CQs</a:t>
            </a:r>
          </a:p>
          <a:p>
            <a:pPr marL="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solidFill>
                  <a:schemeClr val="accent3"/>
                </a:solidFill>
              </a:rPr>
              <a:t>ACC</a:t>
            </a:r>
            <a:r>
              <a:rPr lang="en-US" dirty="0">
                <a:solidFill>
                  <a:schemeClr val="accent3"/>
                </a:solidFill>
              </a:rPr>
              <a:t>/ </a:t>
            </a:r>
            <a:r>
              <a:rPr lang="en-US" dirty="0" smtClean="0">
                <a:solidFill>
                  <a:schemeClr val="accent3"/>
                </a:solidFill>
              </a:rPr>
              <a:t>AHA</a:t>
            </a:r>
            <a:endParaRPr lang="en-US" dirty="0">
              <a:solidFill>
                <a:schemeClr val="accent3"/>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7576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3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4396608"/>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600" dirty="0">
                <a:solidFill>
                  <a:schemeClr val="accent3"/>
                </a:solidFill>
              </a:rPr>
              <a:t>What has changed compared to ATP3 guideline?</a:t>
            </a:r>
          </a:p>
        </p:txBody>
      </p:sp>
    </p:spTree>
    <p:extLst>
      <p:ext uri="{BB962C8B-B14F-4D97-AF65-F5344CB8AC3E}">
        <p14:creationId xmlns:p14="http://schemas.microsoft.com/office/powerpoint/2010/main" val="380156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A disorder of lipoprotein metabolism, including lipoprotein </a:t>
            </a:r>
            <a:r>
              <a:rPr lang="en-US" b="1" u="sng" dirty="0">
                <a:solidFill>
                  <a:schemeClr val="bg1"/>
                </a:solidFill>
              </a:rPr>
              <a:t>overproduction</a:t>
            </a:r>
            <a:r>
              <a:rPr lang="en-US" b="1" dirty="0">
                <a:solidFill>
                  <a:schemeClr val="bg1"/>
                </a:solidFill>
              </a:rPr>
              <a:t> or deficiency.</a:t>
            </a:r>
          </a:p>
          <a:p>
            <a:pPr marL="0" lvl="1" indent="0" defTabSz="711200">
              <a:lnSpc>
                <a:spcPct val="90000"/>
              </a:lnSpc>
              <a:spcBef>
                <a:spcPct val="0"/>
              </a:spcBef>
              <a:spcAft>
                <a:spcPct val="15000"/>
              </a:spcAft>
              <a:buNone/>
            </a:pPr>
            <a:endParaRPr lang="en-US" b="1" dirty="0">
              <a:solidFill>
                <a:schemeClr val="bg1"/>
              </a:solidFill>
            </a:endParaRPr>
          </a:p>
          <a:p>
            <a:pPr marL="342900" lvl="1" indent="-342900" defTabSz="711200">
              <a:lnSpc>
                <a:spcPct val="90000"/>
              </a:lnSpc>
              <a:spcBef>
                <a:spcPct val="0"/>
              </a:spcBef>
              <a:spcAft>
                <a:spcPct val="15000"/>
              </a:spcAft>
              <a:buFont typeface="Wingdings" pitchFamily="2" charset="2"/>
              <a:buChar char="q"/>
            </a:pPr>
            <a:r>
              <a:rPr lang="en-US" b="1" dirty="0">
                <a:solidFill>
                  <a:schemeClr val="bg1"/>
                </a:solidFill>
              </a:rPr>
              <a:t>May be manifested by elevation of the total cholesterol , (LDL) and the triglyceride concentrations, and a decrease in the (HDL) concentration in the blood</a:t>
            </a:r>
          </a:p>
          <a:p>
            <a:endParaRPr lang="en-US" dirty="0"/>
          </a:p>
        </p:txBody>
      </p:sp>
      <p:sp>
        <p:nvSpPr>
          <p:cNvPr id="3" name="Title 2"/>
          <p:cNvSpPr>
            <a:spLocks noGrp="1"/>
          </p:cNvSpPr>
          <p:nvPr>
            <p:ph type="title"/>
          </p:nvPr>
        </p:nvSpPr>
        <p:spPr/>
        <p:txBody>
          <a:bodyPr/>
          <a:lstStyle/>
          <a:p>
            <a:r>
              <a:rPr lang="en-US" dirty="0" smtClean="0">
                <a:solidFill>
                  <a:schemeClr val="accent2"/>
                </a:solidFill>
              </a:rPr>
              <a:t>Dyslipidemia </a:t>
            </a:r>
            <a:endParaRPr lang="en-US" dirty="0">
              <a:solidFill>
                <a:schemeClr val="accent2"/>
              </a:solidFill>
            </a:endParaRPr>
          </a:p>
        </p:txBody>
      </p:sp>
    </p:spTree>
    <p:extLst>
      <p:ext uri="{BB962C8B-B14F-4D97-AF65-F5344CB8AC3E}">
        <p14:creationId xmlns:p14="http://schemas.microsoft.com/office/powerpoint/2010/main" val="2228009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1013473"/>
              </p:ext>
            </p:extLst>
          </p:nvPr>
        </p:nvGraphicFramePr>
        <p:xfrm>
          <a:off x="304800" y="533400"/>
          <a:ext cx="8090841" cy="5852160"/>
        </p:xfrm>
        <a:graphic>
          <a:graphicData uri="http://schemas.openxmlformats.org/drawingml/2006/table">
            <a:tbl>
              <a:tblPr firstRow="1" bandRow="1">
                <a:tableStyleId>{073A0DAA-6AF3-43AB-8588-CEC1D06C72B9}</a:tableStyleId>
              </a:tblPr>
              <a:tblGrid>
                <a:gridCol w="2696947"/>
                <a:gridCol w="2696947"/>
                <a:gridCol w="2696947"/>
              </a:tblGrid>
              <a:tr h="346710">
                <a:tc>
                  <a:txBody>
                    <a:bodyPr/>
                    <a:lstStyle/>
                    <a:p>
                      <a:endParaRPr lang="en-US" dirty="0"/>
                    </a:p>
                  </a:txBody>
                  <a:tcPr/>
                </a:tc>
                <a:tc>
                  <a:txBody>
                    <a:bodyPr/>
                    <a:lstStyle/>
                    <a:p>
                      <a:pPr algn="ctr"/>
                      <a:r>
                        <a:rPr lang="en-US" dirty="0" smtClean="0"/>
                        <a:t>ATP-III</a:t>
                      </a:r>
                      <a:endParaRPr lang="en-US" dirty="0"/>
                    </a:p>
                  </a:txBody>
                  <a:tcPr/>
                </a:tc>
                <a:tc>
                  <a:txBody>
                    <a:bodyPr/>
                    <a:lstStyle/>
                    <a:p>
                      <a:pPr algn="ctr"/>
                      <a:r>
                        <a:rPr lang="en-US" dirty="0" smtClean="0"/>
                        <a:t>AHA/ACC</a:t>
                      </a:r>
                      <a:endParaRPr lang="en-US" dirty="0"/>
                    </a:p>
                  </a:txBody>
                  <a:tcPr/>
                </a:tc>
              </a:tr>
              <a:tr h="1126808">
                <a:tc>
                  <a:txBody>
                    <a:bodyPr/>
                    <a:lstStyle/>
                    <a:p>
                      <a:r>
                        <a:rPr lang="en-US" dirty="0" smtClean="0"/>
                        <a:t>Basis</a:t>
                      </a:r>
                      <a:r>
                        <a:rPr lang="en-US" baseline="0" dirty="0" smtClean="0"/>
                        <a:t> for recommendations</a:t>
                      </a:r>
                      <a:endParaRPr lang="en-US" dirty="0"/>
                    </a:p>
                  </a:txBody>
                  <a:tcPr/>
                </a:tc>
                <a:tc>
                  <a:txBody>
                    <a:bodyPr/>
                    <a:lstStyle/>
                    <a:p>
                      <a:r>
                        <a:rPr lang="en-US" dirty="0" smtClean="0"/>
                        <a:t>Expert opinion based on pathophysiology, observational, &amp; RCT data</a:t>
                      </a:r>
                      <a:endParaRPr lang="en-US" dirty="0"/>
                    </a:p>
                  </a:txBody>
                  <a:tcPr/>
                </a:tc>
                <a:tc>
                  <a:txBody>
                    <a:bodyPr/>
                    <a:lstStyle/>
                    <a:p>
                      <a:r>
                        <a:rPr lang="en-US" dirty="0" smtClean="0"/>
                        <a:t>Evidence-based recommendations based on RCTs and systematic reviews</a:t>
                      </a:r>
                      <a:endParaRPr lang="en-US" dirty="0"/>
                    </a:p>
                  </a:txBody>
                  <a:tcPr/>
                </a:tc>
              </a:tr>
              <a:tr h="866775">
                <a:tc>
                  <a:txBody>
                    <a:bodyPr/>
                    <a:lstStyle/>
                    <a:p>
                      <a:r>
                        <a:rPr lang="en-US" dirty="0" smtClean="0"/>
                        <a:t>Risk stratification</a:t>
                      </a:r>
                      <a:endParaRPr lang="en-US" dirty="0"/>
                    </a:p>
                  </a:txBody>
                  <a:tcPr/>
                </a:tc>
                <a:tc>
                  <a:txBody>
                    <a:bodyPr/>
                    <a:lstStyle/>
                    <a:p>
                      <a:r>
                        <a:rPr lang="en-US" dirty="0" smtClean="0"/>
                        <a:t>CHD equivalents,</a:t>
                      </a:r>
                      <a:r>
                        <a:rPr lang="en-US" baseline="0" dirty="0" smtClean="0"/>
                        <a:t> risk factors, 10-year risk of MI</a:t>
                      </a:r>
                      <a:endParaRPr lang="en-US" dirty="0"/>
                    </a:p>
                  </a:txBody>
                  <a:tcPr/>
                </a:tc>
                <a:tc>
                  <a:txBody>
                    <a:bodyPr/>
                    <a:lstStyle/>
                    <a:p>
                      <a:r>
                        <a:rPr lang="en-US" dirty="0" smtClean="0"/>
                        <a:t>4 specific risk groups based on benefits in clinical trials</a:t>
                      </a:r>
                      <a:endParaRPr lang="en-US" dirty="0"/>
                    </a:p>
                  </a:txBody>
                  <a:tcPr/>
                </a:tc>
              </a:tr>
              <a:tr h="346710">
                <a:tc>
                  <a:txBody>
                    <a:bodyPr/>
                    <a:lstStyle/>
                    <a:p>
                      <a:r>
                        <a:rPr lang="en-US" dirty="0" smtClean="0"/>
                        <a:t>Risk calculation</a:t>
                      </a:r>
                      <a:endParaRPr lang="en-US" dirty="0"/>
                    </a:p>
                  </a:txBody>
                  <a:tcPr/>
                </a:tc>
                <a:tc>
                  <a:txBody>
                    <a:bodyPr/>
                    <a:lstStyle/>
                    <a:p>
                      <a:r>
                        <a:rPr lang="en-US" dirty="0" smtClean="0"/>
                        <a:t>Framingham risk score</a:t>
                      </a:r>
                      <a:endParaRPr lang="en-US" dirty="0"/>
                    </a:p>
                  </a:txBody>
                  <a:tcPr/>
                </a:tc>
                <a:tc>
                  <a:txBody>
                    <a:bodyPr/>
                    <a:lstStyle/>
                    <a:p>
                      <a:r>
                        <a:rPr lang="en-US" dirty="0" smtClean="0"/>
                        <a:t>Pooled cohort equation</a:t>
                      </a:r>
                      <a:endParaRPr lang="en-US" dirty="0"/>
                    </a:p>
                  </a:txBody>
                  <a:tcPr/>
                </a:tc>
              </a:tr>
              <a:tr h="606743">
                <a:tc>
                  <a:txBody>
                    <a:bodyPr/>
                    <a:lstStyle/>
                    <a:p>
                      <a:r>
                        <a:rPr lang="en-US" dirty="0" smtClean="0"/>
                        <a:t>Goals of therapy</a:t>
                      </a:r>
                      <a:endParaRPr lang="en-US" dirty="0"/>
                    </a:p>
                  </a:txBody>
                  <a:tcPr/>
                </a:tc>
                <a:tc>
                  <a:txBody>
                    <a:bodyPr/>
                    <a:lstStyle/>
                    <a:p>
                      <a:r>
                        <a:rPr lang="en-US" dirty="0" smtClean="0"/>
                        <a:t>LDL &amp;</a:t>
                      </a:r>
                      <a:r>
                        <a:rPr lang="en-US" baseline="0" dirty="0" smtClean="0"/>
                        <a:t> non-HDL levels</a:t>
                      </a:r>
                    </a:p>
                    <a:p>
                      <a:r>
                        <a:rPr lang="en-US" baseline="0" dirty="0" smtClean="0"/>
                        <a:t>(stratified by risk)</a:t>
                      </a:r>
                      <a:endParaRPr lang="en-US" dirty="0"/>
                    </a:p>
                  </a:txBody>
                  <a:tcPr/>
                </a:tc>
                <a:tc>
                  <a:txBody>
                    <a:bodyPr/>
                    <a:lstStyle/>
                    <a:p>
                      <a:r>
                        <a:rPr lang="en-US" dirty="0" smtClean="0"/>
                        <a:t>Statin</a:t>
                      </a:r>
                      <a:r>
                        <a:rPr lang="en-US" baseline="0" dirty="0" smtClean="0"/>
                        <a:t> intensity </a:t>
                      </a:r>
                    </a:p>
                    <a:p>
                      <a:r>
                        <a:rPr lang="en-US" baseline="0" dirty="0" smtClean="0"/>
                        <a:t>(% LDL reduction)</a:t>
                      </a:r>
                      <a:endParaRPr lang="en-US" dirty="0"/>
                    </a:p>
                  </a:txBody>
                  <a:tcPr/>
                </a:tc>
              </a:tr>
              <a:tr h="1126808">
                <a:tc>
                  <a:txBody>
                    <a:bodyPr/>
                    <a:lstStyle/>
                    <a:p>
                      <a:r>
                        <a:rPr lang="en-US" dirty="0" smtClean="0"/>
                        <a:t> Role for monitoring</a:t>
                      </a:r>
                      <a:endParaRPr lang="en-US" dirty="0"/>
                    </a:p>
                  </a:txBody>
                  <a:tcPr/>
                </a:tc>
                <a:tc>
                  <a:txBody>
                    <a:bodyPr/>
                    <a:lstStyle/>
                    <a:p>
                      <a:r>
                        <a:rPr lang="en-US" dirty="0" smtClean="0"/>
                        <a:t>Fasting lipid panel to</a:t>
                      </a:r>
                      <a:r>
                        <a:rPr lang="en-US" baseline="0" dirty="0" smtClean="0"/>
                        <a:t> assess achievement of goal</a:t>
                      </a:r>
                      <a:endParaRPr lang="en-US" dirty="0"/>
                    </a:p>
                  </a:txBody>
                  <a:tcPr/>
                </a:tc>
                <a:tc>
                  <a:txBody>
                    <a:bodyPr/>
                    <a:lstStyle/>
                    <a:p>
                      <a:r>
                        <a:rPr lang="en-US" dirty="0" smtClean="0"/>
                        <a:t>Fasting lipid panel to assess adherence/therapeutic response</a:t>
                      </a:r>
                      <a:endParaRPr lang="en-US" dirty="0"/>
                    </a:p>
                  </a:txBody>
                  <a:tcPr/>
                </a:tc>
              </a:tr>
              <a:tr h="1126808">
                <a:tc>
                  <a:txBody>
                    <a:bodyPr/>
                    <a:lstStyle/>
                    <a:p>
                      <a:r>
                        <a:rPr lang="en-US" dirty="0" smtClean="0"/>
                        <a:t>Role of non-statin agents</a:t>
                      </a:r>
                      <a:endParaRPr lang="en-US" dirty="0"/>
                    </a:p>
                  </a:txBody>
                  <a:tcPr/>
                </a:tc>
                <a:tc>
                  <a:txBody>
                    <a:bodyPr/>
                    <a:lstStyle/>
                    <a:p>
                      <a:r>
                        <a:rPr lang="en-US" dirty="0" smtClean="0"/>
                        <a:t>Encouraged</a:t>
                      </a:r>
                      <a:r>
                        <a:rPr lang="en-US" baseline="0" dirty="0" smtClean="0"/>
                        <a:t> use </a:t>
                      </a:r>
                      <a:r>
                        <a:rPr lang="en-US" dirty="0" smtClean="0"/>
                        <a:t>if needed to achieve LDL or</a:t>
                      </a:r>
                      <a:r>
                        <a:rPr lang="en-US" baseline="0" dirty="0" smtClean="0"/>
                        <a:t> non-HDL goal</a:t>
                      </a:r>
                      <a:endParaRPr lang="en-US" dirty="0"/>
                    </a:p>
                  </a:txBody>
                  <a:tcPr/>
                </a:tc>
                <a:tc>
                  <a:txBody>
                    <a:bodyPr/>
                    <a:lstStyle/>
                    <a:p>
                      <a:r>
                        <a:rPr lang="en-US" dirty="0" smtClean="0"/>
                        <a:t>Discourages use in most patients because of lack of evidence on improving outcomes</a:t>
                      </a:r>
                      <a:endParaRPr lang="en-US" dirty="0"/>
                    </a:p>
                  </a:txBody>
                  <a:tcPr/>
                </a:tc>
              </a:tr>
            </a:tbl>
          </a:graphicData>
        </a:graphic>
      </p:graphicFrame>
    </p:spTree>
    <p:extLst>
      <p:ext uri="{BB962C8B-B14F-4D97-AF65-F5344CB8AC3E}">
        <p14:creationId xmlns:p14="http://schemas.microsoft.com/office/powerpoint/2010/main" val="4281254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3"/>
          <p:cNvSpPr>
            <a:spLocks noGrp="1"/>
          </p:cNvSpPr>
          <p:nvPr>
            <p:ph type="sldNum" sz="quarter" idx="10"/>
          </p:nvPr>
        </p:nvSpPr>
        <p:spPr/>
        <p:txBody>
          <a:bodyPr/>
          <a:lstStyle/>
          <a:p>
            <a:pPr>
              <a:defRPr/>
            </a:pPr>
            <a:fld id="{C7F8431F-9D40-4FDC-8314-762409D94686}" type="slidenum">
              <a:rPr lang="en-US"/>
              <a:pPr>
                <a:defRPr/>
              </a:pPr>
              <a:t>31</a:t>
            </a:fld>
            <a:endParaRPr lang="en-US"/>
          </a:p>
        </p:txBody>
      </p:sp>
      <p:sp>
        <p:nvSpPr>
          <p:cNvPr id="90116" name="Rectangle 2"/>
          <p:cNvSpPr>
            <a:spLocks noGrp="1" noChangeArrowheads="1"/>
          </p:cNvSpPr>
          <p:nvPr>
            <p:ph type="title"/>
          </p:nvPr>
        </p:nvSpPr>
        <p:spPr>
          <a:xfrm>
            <a:off x="685800" y="76200"/>
            <a:ext cx="7772400" cy="1143000"/>
          </a:xfrm>
          <a:noFill/>
        </p:spPr>
        <p:txBody>
          <a:bodyPr>
            <a:normAutofit/>
          </a:bodyPr>
          <a:lstStyle/>
          <a:p>
            <a:pPr eaLnBrk="1" hangingPunct="1"/>
            <a:r>
              <a:rPr lang="en-US" sz="3200" dirty="0" smtClean="0">
                <a:solidFill>
                  <a:schemeClr val="accent2"/>
                </a:solidFill>
              </a:rPr>
              <a:t>Summary of Drug choice based on ATP III</a:t>
            </a:r>
          </a:p>
        </p:txBody>
      </p:sp>
      <p:graphicFrame>
        <p:nvGraphicFramePr>
          <p:cNvPr id="601242" name="Group 154"/>
          <p:cNvGraphicFramePr>
            <a:graphicFrameLocks noGrp="1"/>
          </p:cNvGraphicFramePr>
          <p:nvPr>
            <p:ph idx="1"/>
          </p:nvPr>
        </p:nvGraphicFramePr>
        <p:xfrm>
          <a:off x="609600" y="1524000"/>
          <a:ext cx="7924800" cy="4503739"/>
        </p:xfrm>
        <a:graphic>
          <a:graphicData uri="http://schemas.openxmlformats.org/drawingml/2006/table">
            <a:tbl>
              <a:tblPr/>
              <a:tblGrid>
                <a:gridCol w="2667000"/>
                <a:gridCol w="1905000"/>
                <a:gridCol w="1600200"/>
                <a:gridCol w="1752600"/>
              </a:tblGrid>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Lipid abnormality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First choice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Additional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Narrow" pitchFamily="34" charset="0"/>
                        </a:rPr>
                        <a:t>Remarks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Ezetimibe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Myopathy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CHO intake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 risk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Fibrate + Niacin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Exercise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CC"/>
                    </a:solidFill>
                  </a:tcPr>
                </a:tc>
              </a:tr>
              <a:tr h="541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 LDL + ↑ TG + ↓ HDL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Statin + Fibrate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E, N, BA, FO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bg2"/>
                          </a:solidFill>
                          <a:effectLst/>
                          <a:latin typeface="Arial Narrow" pitchFamily="34" charset="0"/>
                        </a:rPr>
                        <a:t>Myo risk ↑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r>
            </a:tbl>
          </a:graphicData>
        </a:graphic>
      </p:graphicFrame>
    </p:spTree>
    <p:extLst>
      <p:ext uri="{BB962C8B-B14F-4D97-AF65-F5344CB8AC3E}">
        <p14:creationId xmlns:p14="http://schemas.microsoft.com/office/powerpoint/2010/main" val="140801434"/>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bg1"/>
                </a:solidFill>
              </a:rPr>
              <a:t>Focus </a:t>
            </a:r>
            <a:r>
              <a:rPr lang="en-US" dirty="0">
                <a:solidFill>
                  <a:schemeClr val="bg1"/>
                </a:solidFill>
              </a:rPr>
              <a:t>on treatment of blood cholesterol to reduce ASCVD risk in adults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 </a:t>
            </a:r>
            <a:r>
              <a:rPr lang="en-US" dirty="0">
                <a:solidFill>
                  <a:schemeClr val="bg1"/>
                </a:solidFill>
              </a:rPr>
              <a:t>Emphasize </a:t>
            </a:r>
            <a:r>
              <a:rPr lang="en-US" b="1" dirty="0">
                <a:solidFill>
                  <a:schemeClr val="bg1"/>
                </a:solidFill>
              </a:rPr>
              <a:t>adherence to a heart healthy lifestyle as </a:t>
            </a:r>
            <a:r>
              <a:rPr lang="en-US" dirty="0">
                <a:solidFill>
                  <a:schemeClr val="bg1"/>
                </a:solidFill>
              </a:rPr>
              <a:t>foundation of ASCVD risk reduction </a:t>
            </a:r>
            <a:endParaRPr lang="en-US" dirty="0" smtClean="0">
              <a:solidFill>
                <a:schemeClr val="bg1"/>
              </a:solidFill>
            </a:endParaRPr>
          </a:p>
          <a:p>
            <a:pPr marL="0" indent="0">
              <a:buNone/>
            </a:pPr>
            <a:endParaRPr lang="en-US" dirty="0">
              <a:solidFill>
                <a:schemeClr val="bg1"/>
              </a:solidFill>
            </a:endParaRPr>
          </a:p>
          <a:p>
            <a:r>
              <a:rPr lang="en-US" dirty="0" smtClean="0">
                <a:solidFill>
                  <a:schemeClr val="bg1"/>
                </a:solidFill>
              </a:rPr>
              <a:t>Identify </a:t>
            </a:r>
            <a:r>
              <a:rPr lang="en-US" dirty="0">
                <a:solidFill>
                  <a:schemeClr val="bg1"/>
                </a:solidFill>
              </a:rPr>
              <a:t>individuals most likely to benefit from cholesterol-lowering therapy </a:t>
            </a:r>
            <a:r>
              <a:rPr lang="en-US" b="1" dirty="0" smtClean="0">
                <a:solidFill>
                  <a:schemeClr val="bg1"/>
                </a:solidFill>
              </a:rPr>
              <a:t>“4 </a:t>
            </a:r>
            <a:r>
              <a:rPr lang="en-US" b="1" dirty="0">
                <a:solidFill>
                  <a:schemeClr val="bg1"/>
                </a:solidFill>
              </a:rPr>
              <a:t>statin benefit groups </a:t>
            </a:r>
            <a:r>
              <a:rPr lang="en-US" b="1" dirty="0" smtClean="0">
                <a:solidFill>
                  <a:schemeClr val="bg1"/>
                </a:solidFill>
              </a:rPr>
              <a:t>“</a:t>
            </a:r>
          </a:p>
          <a:p>
            <a:pPr marL="0" indent="0">
              <a:buNone/>
            </a:pPr>
            <a:endParaRPr lang="en-US" b="1" dirty="0" smtClean="0">
              <a:solidFill>
                <a:schemeClr val="bg1"/>
              </a:solidFill>
            </a:endParaRPr>
          </a:p>
          <a:p>
            <a:r>
              <a:rPr lang="en-US" dirty="0" smtClean="0">
                <a:solidFill>
                  <a:schemeClr val="bg1"/>
                </a:solidFill>
              </a:rPr>
              <a:t>Identify </a:t>
            </a:r>
            <a:r>
              <a:rPr lang="en-US" dirty="0">
                <a:solidFill>
                  <a:schemeClr val="bg1"/>
                </a:solidFill>
              </a:rPr>
              <a:t>safety issues </a:t>
            </a:r>
          </a:p>
        </p:txBody>
      </p:sp>
      <p:sp>
        <p:nvSpPr>
          <p:cNvPr id="3" name="Title 2"/>
          <p:cNvSpPr>
            <a:spLocks noGrp="1"/>
          </p:cNvSpPr>
          <p:nvPr>
            <p:ph type="title"/>
          </p:nvPr>
        </p:nvSpPr>
        <p:spPr/>
        <p:txBody>
          <a:bodyPr>
            <a:normAutofit/>
          </a:bodyPr>
          <a:lstStyle/>
          <a:p>
            <a:r>
              <a:rPr lang="en-US" sz="3200" dirty="0" smtClean="0">
                <a:solidFill>
                  <a:schemeClr val="accent3"/>
                </a:solidFill>
              </a:rPr>
              <a:t>The scope of the new AHA/ACC 2013 guidelines</a:t>
            </a:r>
            <a:endParaRPr lang="en-US" sz="3200" dirty="0">
              <a:solidFill>
                <a:schemeClr val="accent3"/>
              </a:solidFill>
            </a:endParaRPr>
          </a:p>
        </p:txBody>
      </p:sp>
    </p:spTree>
    <p:extLst>
      <p:ext uri="{BB962C8B-B14F-4D97-AF65-F5344CB8AC3E}">
        <p14:creationId xmlns:p14="http://schemas.microsoft.com/office/powerpoint/2010/main" val="2800943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Font typeface="Wingdings" pitchFamily="2" charset="2"/>
              <a:buChar char="v"/>
            </a:pPr>
            <a:r>
              <a:rPr lang="en-US" b="1" u="sng" dirty="0">
                <a:solidFill>
                  <a:schemeClr val="bg1"/>
                </a:solidFill>
              </a:rPr>
              <a:t>Major difficulties: </a:t>
            </a:r>
            <a:endParaRPr lang="en-US" b="1" u="sng" dirty="0" smtClean="0">
              <a:solidFill>
                <a:schemeClr val="bg1"/>
              </a:solidFill>
            </a:endParaRPr>
          </a:p>
          <a:p>
            <a:r>
              <a:rPr lang="en-US" dirty="0" smtClean="0">
                <a:solidFill>
                  <a:schemeClr val="bg1"/>
                </a:solidFill>
              </a:rPr>
              <a:t>Current </a:t>
            </a:r>
            <a:r>
              <a:rPr lang="en-US" dirty="0">
                <a:solidFill>
                  <a:schemeClr val="bg1"/>
                </a:solidFill>
              </a:rPr>
              <a:t>RCT data do not indicate what the target should be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Unknown </a:t>
            </a:r>
            <a:r>
              <a:rPr lang="en-US" dirty="0">
                <a:solidFill>
                  <a:schemeClr val="bg1"/>
                </a:solidFill>
              </a:rPr>
              <a:t>magnitude of additional ASCVD risk reduction with one target compared to another </a:t>
            </a:r>
            <a:endParaRPr lang="en-US" dirty="0" smtClean="0">
              <a:solidFill>
                <a:schemeClr val="bg1"/>
              </a:solidFill>
            </a:endParaRPr>
          </a:p>
          <a:p>
            <a:pPr marL="0" indent="0">
              <a:buNone/>
            </a:pPr>
            <a:endParaRPr lang="en-US" dirty="0" smtClean="0">
              <a:solidFill>
                <a:schemeClr val="bg1"/>
              </a:solidFill>
            </a:endParaRPr>
          </a:p>
          <a:p>
            <a:r>
              <a:rPr lang="en-US" dirty="0" smtClean="0">
                <a:solidFill>
                  <a:schemeClr val="bg1"/>
                </a:solidFill>
              </a:rPr>
              <a:t>Unknown </a:t>
            </a:r>
            <a:r>
              <a:rPr lang="en-US" dirty="0">
                <a:solidFill>
                  <a:schemeClr val="bg1"/>
                </a:solidFill>
              </a:rPr>
              <a:t>rate of additional adverse effects from multidrug therapy used to achieve a specific goal </a:t>
            </a:r>
            <a:endParaRPr lang="en-US" dirty="0" smtClean="0">
              <a:solidFill>
                <a:schemeClr val="bg1"/>
              </a:solidFill>
            </a:endParaRPr>
          </a:p>
          <a:p>
            <a:pPr marL="0" indent="0">
              <a:buNone/>
            </a:pPr>
            <a:endParaRPr lang="en-US" dirty="0" smtClean="0">
              <a:solidFill>
                <a:schemeClr val="bg1"/>
              </a:solidFill>
            </a:endParaRPr>
          </a:p>
          <a:p>
            <a:pPr marL="0" indent="0">
              <a:buNone/>
            </a:pPr>
            <a:r>
              <a:rPr lang="en-US" b="1" i="1" dirty="0" smtClean="0">
                <a:solidFill>
                  <a:schemeClr val="bg1"/>
                </a:solidFill>
              </a:rPr>
              <a:t>Therefore</a:t>
            </a:r>
            <a:r>
              <a:rPr lang="en-US" b="1" i="1" dirty="0">
                <a:solidFill>
                  <a:schemeClr val="bg1"/>
                </a:solidFill>
              </a:rPr>
              <a:t>, unknown net benefit from </a:t>
            </a:r>
            <a:r>
              <a:rPr lang="en-US" b="1" i="1" dirty="0" smtClean="0">
                <a:solidFill>
                  <a:schemeClr val="bg1"/>
                </a:solidFill>
              </a:rPr>
              <a:t>treat-to-target</a:t>
            </a:r>
            <a:endParaRPr lang="en-US" b="1" i="1" dirty="0">
              <a:solidFill>
                <a:schemeClr val="bg1"/>
              </a:solidFill>
            </a:endParaRPr>
          </a:p>
        </p:txBody>
      </p:sp>
      <p:sp>
        <p:nvSpPr>
          <p:cNvPr id="3" name="Title 2"/>
          <p:cNvSpPr>
            <a:spLocks noGrp="1"/>
          </p:cNvSpPr>
          <p:nvPr>
            <p:ph type="title"/>
          </p:nvPr>
        </p:nvSpPr>
        <p:spPr/>
        <p:txBody>
          <a:bodyPr>
            <a:normAutofit fontScale="90000"/>
          </a:bodyPr>
          <a:lstStyle/>
          <a:p>
            <a:r>
              <a:rPr lang="en-US" dirty="0">
                <a:solidFill>
                  <a:schemeClr val="accent3"/>
                </a:solidFill>
                <a:effectLst/>
              </a:rPr>
              <a:t>ACC/AHA - Why Not Continue to Treat to Target? </a:t>
            </a:r>
            <a:endParaRPr lang="en-US" dirty="0">
              <a:solidFill>
                <a:schemeClr val="accent3"/>
              </a:solidFill>
            </a:endParaRPr>
          </a:p>
        </p:txBody>
      </p:sp>
    </p:spTree>
    <p:extLst>
      <p:ext uri="{BB962C8B-B14F-4D97-AF65-F5344CB8AC3E}">
        <p14:creationId xmlns:p14="http://schemas.microsoft.com/office/powerpoint/2010/main" val="3251575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smtClean="0">
                <a:solidFill>
                  <a:schemeClr val="bg1"/>
                </a:solidFill>
              </a:rPr>
              <a:t>Individuals with clinical ASCVD</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 LDL &gt;190</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 DM, 40-75 </a:t>
            </a:r>
            <a:r>
              <a:rPr lang="en-US" dirty="0" err="1" smtClean="0">
                <a:solidFill>
                  <a:schemeClr val="bg1"/>
                </a:solidFill>
              </a:rPr>
              <a:t>yo</a:t>
            </a:r>
            <a:r>
              <a:rPr lang="en-US" dirty="0" smtClean="0">
                <a:solidFill>
                  <a:schemeClr val="bg1"/>
                </a:solidFill>
              </a:rPr>
              <a:t> with LDL 70-189 and without clinical ASCVD</a:t>
            </a:r>
          </a:p>
          <a:p>
            <a:pPr marL="514350" indent="-514350">
              <a:buFont typeface="+mj-lt"/>
              <a:buAutoNum type="arabicPeriod"/>
            </a:pPr>
            <a:endParaRPr lang="en-US" dirty="0" smtClean="0">
              <a:solidFill>
                <a:schemeClr val="bg1"/>
              </a:solidFill>
            </a:endParaRPr>
          </a:p>
          <a:p>
            <a:pPr marL="514350" indent="-514350">
              <a:buFont typeface="+mj-lt"/>
              <a:buAutoNum type="arabicPeriod"/>
            </a:pPr>
            <a:r>
              <a:rPr lang="en-US" dirty="0" smtClean="0">
                <a:solidFill>
                  <a:schemeClr val="bg1"/>
                </a:solidFill>
              </a:rPr>
              <a:t>Individuals without clinical ASCVD or DM with LDL 70-189 and estimated 10-year ASCVD risk &gt;7.5%</a:t>
            </a:r>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smtClean="0">
                <a:solidFill>
                  <a:schemeClr val="accent3"/>
                </a:solidFill>
              </a:rPr>
              <a:t> 4 Major Statin Benefit Groups </a:t>
            </a:r>
            <a:endParaRPr lang="en-US" dirty="0">
              <a:solidFill>
                <a:schemeClr val="accent3"/>
              </a:solidFill>
            </a:endParaRPr>
          </a:p>
        </p:txBody>
      </p:sp>
    </p:spTree>
    <p:extLst>
      <p:ext uri="{BB962C8B-B14F-4D97-AF65-F5344CB8AC3E}">
        <p14:creationId xmlns:p14="http://schemas.microsoft.com/office/powerpoint/2010/main" val="1964818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161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solidFill>
                  <a:schemeClr val="accent3"/>
                </a:solidFill>
              </a:rPr>
              <a:t>Don’t Forget Healthy Lifestyle</a:t>
            </a:r>
          </a:p>
        </p:txBody>
      </p:sp>
      <p:sp>
        <p:nvSpPr>
          <p:cNvPr id="31747" name="Rectangle 3"/>
          <p:cNvSpPr>
            <a:spLocks noGrp="1" noChangeArrowheads="1"/>
          </p:cNvSpPr>
          <p:nvPr>
            <p:ph type="body" idx="1"/>
          </p:nvPr>
        </p:nvSpPr>
        <p:spPr/>
        <p:txBody>
          <a:bodyPr/>
          <a:lstStyle/>
          <a:p>
            <a:pPr eaLnBrk="1" hangingPunct="1">
              <a:buFont typeface="Wingdings" pitchFamily="2" charset="2"/>
              <a:buChar char="Ø"/>
            </a:pPr>
            <a:r>
              <a:rPr lang="en-US" altLang="en-US" dirty="0" smtClean="0">
                <a:solidFill>
                  <a:schemeClr val="bg1"/>
                </a:solidFill>
              </a:rPr>
              <a:t>Healthy diet</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Regular exercise</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No Smoking</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Maintain healthy weight</a:t>
            </a:r>
          </a:p>
          <a:p>
            <a:pPr eaLnBrk="1" hangingPunct="1">
              <a:buFont typeface="Wingdings" pitchFamily="2" charset="2"/>
              <a:buChar char="ü"/>
            </a:pPr>
            <a:endParaRPr lang="en-US" altLang="en-US" dirty="0" smtClean="0"/>
          </a:p>
        </p:txBody>
      </p:sp>
    </p:spTree>
    <p:extLst>
      <p:ext uri="{BB962C8B-B14F-4D97-AF65-F5344CB8AC3E}">
        <p14:creationId xmlns:p14="http://schemas.microsoft.com/office/powerpoint/2010/main" val="83788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1" y="76200"/>
            <a:ext cx="8991600" cy="1295400"/>
          </a:xfrm>
        </p:spPr>
        <p:txBody>
          <a:bodyPr>
            <a:normAutofit/>
          </a:bodyPr>
          <a:lstStyle/>
          <a:p>
            <a:pPr eaLnBrk="1" hangingPunct="1"/>
            <a:r>
              <a:rPr lang="en-US" altLang="en-US" sz="2800" dirty="0" smtClean="0"/>
              <a:t>  </a:t>
            </a:r>
            <a:r>
              <a:rPr lang="en-US" altLang="en-US" sz="2800" dirty="0" smtClean="0">
                <a:solidFill>
                  <a:schemeClr val="accent3"/>
                </a:solidFill>
              </a:rPr>
              <a:t>2013 ACC/AHA/NHLBI Guideline on Lifestyle for CVD   Prevention</a:t>
            </a:r>
          </a:p>
        </p:txBody>
      </p:sp>
      <p:sp>
        <p:nvSpPr>
          <p:cNvPr id="33795" name="Rectangle 3"/>
          <p:cNvSpPr>
            <a:spLocks noGrp="1" noChangeArrowheads="1"/>
          </p:cNvSpPr>
          <p:nvPr>
            <p:ph type="body" idx="1"/>
          </p:nvPr>
        </p:nvSpPr>
        <p:spPr>
          <a:xfrm>
            <a:off x="457200" y="1676400"/>
            <a:ext cx="8229600" cy="4419600"/>
          </a:xfrm>
        </p:spPr>
        <p:txBody>
          <a:bodyPr/>
          <a:lstStyle/>
          <a:p>
            <a:pPr>
              <a:lnSpc>
                <a:spcPct val="80000"/>
              </a:lnSpc>
              <a:buFont typeface="Wingdings" pitchFamily="2" charset="2"/>
              <a:buChar char="Ø"/>
            </a:pPr>
            <a:r>
              <a:rPr lang="en-US" altLang="en-US" sz="2400" i="1" dirty="0">
                <a:solidFill>
                  <a:schemeClr val="bg1"/>
                </a:solidFill>
              </a:rPr>
              <a:t>Mediterranean or DASH-type </a:t>
            </a:r>
            <a:r>
              <a:rPr lang="en-US" altLang="en-US" sz="2400" i="1" dirty="0" smtClean="0">
                <a:solidFill>
                  <a:schemeClr val="bg1"/>
                </a:solidFill>
              </a:rPr>
              <a:t>diet</a:t>
            </a:r>
          </a:p>
          <a:p>
            <a:pPr marL="0" indent="0">
              <a:lnSpc>
                <a:spcPct val="80000"/>
              </a:lnSpc>
              <a:buNone/>
            </a:pPr>
            <a:endParaRPr lang="en-US" altLang="en-US" sz="2400" dirty="0" smtClean="0">
              <a:solidFill>
                <a:schemeClr val="bg1"/>
              </a:solidFill>
            </a:endParaRPr>
          </a:p>
          <a:p>
            <a:pPr eaLnBrk="1" hangingPunct="1">
              <a:lnSpc>
                <a:spcPct val="80000"/>
              </a:lnSpc>
              <a:buFont typeface="Wingdings" pitchFamily="2" charset="2"/>
              <a:buChar char="Ø"/>
            </a:pPr>
            <a:r>
              <a:rPr lang="en-US" altLang="en-US" sz="2400" i="1" dirty="0" smtClean="0">
                <a:solidFill>
                  <a:schemeClr val="bg1"/>
                </a:solidFill>
              </a:rPr>
              <a:t>Restrict consumption of saturated fats, trans fats, sweets, sugar-sweetened beverages, and sodium.</a:t>
            </a:r>
          </a:p>
          <a:p>
            <a:pPr eaLnBrk="1" hangingPunct="1">
              <a:lnSpc>
                <a:spcPct val="80000"/>
              </a:lnSpc>
              <a:buFont typeface="Wingdings" pitchFamily="2" charset="2"/>
              <a:buChar char="Ø"/>
            </a:pPr>
            <a:endParaRPr lang="en-US" altLang="en-US" sz="2400" dirty="0" smtClean="0">
              <a:solidFill>
                <a:schemeClr val="bg1"/>
              </a:solidFill>
            </a:endParaRPr>
          </a:p>
          <a:p>
            <a:pPr eaLnBrk="1" hangingPunct="1">
              <a:lnSpc>
                <a:spcPct val="80000"/>
              </a:lnSpc>
              <a:buFont typeface="Wingdings" pitchFamily="2" charset="2"/>
              <a:buChar char="Ø"/>
            </a:pPr>
            <a:r>
              <a:rPr lang="en-US" altLang="en-US" sz="2400" i="1" dirty="0">
                <a:solidFill>
                  <a:schemeClr val="bg1"/>
                </a:solidFill>
              </a:rPr>
              <a:t>P</a:t>
            </a:r>
            <a:r>
              <a:rPr lang="en-US" altLang="en-US" sz="2400" i="1" dirty="0" smtClean="0">
                <a:solidFill>
                  <a:schemeClr val="bg1"/>
                </a:solidFill>
              </a:rPr>
              <a:t>hysical activity of moderate to vigorous intensity lasting 40 minutes per session 3-4 times per week</a:t>
            </a:r>
            <a:endParaRPr lang="en-US" altLang="en-US" sz="2400" dirty="0" smtClean="0">
              <a:solidFill>
                <a:schemeClr val="bg1"/>
              </a:solidFill>
            </a:endParaRPr>
          </a:p>
          <a:p>
            <a:pPr eaLnBrk="1" hangingPunct="1">
              <a:lnSpc>
                <a:spcPct val="80000"/>
              </a:lnSpc>
            </a:pPr>
            <a:endParaRPr lang="en-US" altLang="en-US" sz="2400" dirty="0" smtClean="0"/>
          </a:p>
        </p:txBody>
      </p:sp>
    </p:spTree>
    <p:extLst>
      <p:ext uri="{BB962C8B-B14F-4D97-AF65-F5344CB8AC3E}">
        <p14:creationId xmlns:p14="http://schemas.microsoft.com/office/powerpoint/2010/main" val="182850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altLang="en-US" sz="3600" dirty="0" smtClean="0"/>
          </a:p>
          <a:p>
            <a:endParaRPr lang="en-US" altLang="en-US" sz="3600" dirty="0"/>
          </a:p>
          <a:p>
            <a:pPr marL="0" indent="0">
              <a:buNone/>
            </a:pPr>
            <a:r>
              <a:rPr lang="en-US" altLang="en-US" sz="3600" b="1" dirty="0" smtClean="0">
                <a:solidFill>
                  <a:schemeClr val="bg1"/>
                </a:solidFill>
              </a:rPr>
              <a:t>1</a:t>
            </a:r>
            <a:r>
              <a:rPr lang="en-US" altLang="en-US" sz="3600" b="1" dirty="0">
                <a:solidFill>
                  <a:schemeClr val="bg1"/>
                </a:solidFill>
              </a:rPr>
              <a:t>.  Patients with clinical ASCVD</a:t>
            </a:r>
            <a:endParaRPr lang="en-US" sz="3600" b="1" dirty="0">
              <a:solidFill>
                <a:schemeClr val="bg1"/>
              </a:solidFill>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340568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05200"/>
            <a:ext cx="51816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654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2"/>
          <p:cNvSpPr>
            <a:spLocks noGrp="1" noChangeArrowheads="1"/>
          </p:cNvSpPr>
          <p:nvPr>
            <p:ph type="title"/>
          </p:nvPr>
        </p:nvSpPr>
        <p:spPr>
          <a:xfrm>
            <a:off x="685800" y="228600"/>
            <a:ext cx="7772400" cy="1143000"/>
          </a:xfrm>
          <a:noFill/>
        </p:spPr>
        <p:txBody>
          <a:bodyPr/>
          <a:lstStyle/>
          <a:p>
            <a:pPr eaLnBrk="1" hangingPunct="1"/>
            <a:r>
              <a:rPr lang="en-US" sz="3600" dirty="0" smtClean="0">
                <a:solidFill>
                  <a:schemeClr val="accent2"/>
                </a:solidFill>
              </a:rPr>
              <a:t>Two Types of Lipids</a:t>
            </a:r>
          </a:p>
        </p:txBody>
      </p:sp>
      <p:grpSp>
        <p:nvGrpSpPr>
          <p:cNvPr id="2" name="Organization Chart 3"/>
          <p:cNvGrpSpPr>
            <a:grpSpLocks/>
          </p:cNvGrpSpPr>
          <p:nvPr/>
        </p:nvGrpSpPr>
        <p:grpSpPr bwMode="auto">
          <a:xfrm>
            <a:off x="685800" y="1981200"/>
            <a:ext cx="7772400" cy="4114800"/>
            <a:chOff x="432" y="1248"/>
            <a:chExt cx="4896" cy="2592"/>
          </a:xfrm>
        </p:grpSpPr>
        <p:cxnSp>
          <p:nvCxnSpPr>
            <p:cNvPr id="2052" name="_s2052"/>
            <p:cNvCxnSpPr>
              <a:cxnSpLocks noChangeShapeType="1"/>
              <a:stCxn id="9" idx="1"/>
              <a:endCxn id="6" idx="3"/>
            </p:cNvCxnSpPr>
            <p:nvPr/>
          </p:nvCxnSpPr>
          <p:spPr bwMode="auto">
            <a:xfrm rot="10800000">
              <a:off x="2400" y="2112"/>
              <a:ext cx="576" cy="831"/>
            </a:xfrm>
            <a:prstGeom prst="bentConnector3">
              <a:avLst>
                <a:gd name="adj1" fmla="val 12500"/>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0"/>
              <a:endCxn id="6" idx="2"/>
            </p:cNvCxnSpPr>
            <p:nvPr/>
          </p:nvCxnSpPr>
          <p:spPr bwMode="auto">
            <a:xfrm rot="16200000">
              <a:off x="1297" y="2495"/>
              <a:ext cx="384" cy="1"/>
            </a:xfrm>
            <a:prstGeom prst="straightConnector1">
              <a:avLst/>
            </a:prstGeom>
            <a:noFill/>
            <a:ln w="28575">
              <a:solidFill>
                <a:srgbClr val="FF6699"/>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0"/>
              <a:endCxn id="3" idx="3"/>
            </p:cNvCxnSpPr>
            <p:nvPr/>
          </p:nvCxnSpPr>
          <p:spPr bwMode="auto">
            <a:xfrm rot="5400000" flipH="1">
              <a:off x="3715" y="1411"/>
              <a:ext cx="408" cy="610"/>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0"/>
              <a:endCxn id="3" idx="1"/>
            </p:cNvCxnSpPr>
            <p:nvPr/>
          </p:nvCxnSpPr>
          <p:spPr bwMode="auto">
            <a:xfrm rot="16200000">
              <a:off x="1613" y="1387"/>
              <a:ext cx="408" cy="658"/>
            </a:xfrm>
            <a:prstGeom prst="bentConnector2">
              <a:avLst/>
            </a:prstGeom>
            <a:noFill/>
            <a:ln w="28575">
              <a:solidFill>
                <a:srgbClr val="FF6699"/>
              </a:solidFill>
              <a:miter lim="800000"/>
              <a:headEnd/>
              <a:tailEnd/>
            </a:ln>
            <a:extLst>
              <a:ext uri="{909E8E84-426E-40DD-AFC4-6F175D3DCCD1}">
                <a14:hiddenFill xmlns:a14="http://schemas.microsoft.com/office/drawing/2010/main">
                  <a:noFill/>
                </a14:hiddenFill>
              </a:ext>
            </a:extLst>
          </p:spPr>
        </p:cxnSp>
        <p:sp>
          <p:nvSpPr>
            <p:cNvPr id="3" name="_s2056"/>
            <p:cNvSpPr>
              <a:spLocks noChangeArrowheads="1"/>
            </p:cNvSpPr>
            <p:nvPr/>
          </p:nvSpPr>
          <p:spPr bwMode="auto">
            <a:xfrm>
              <a:off x="2146" y="1344"/>
              <a:ext cx="1468" cy="336"/>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LIPIDS IN BLOOD</a:t>
              </a:r>
            </a:p>
          </p:txBody>
        </p:sp>
        <p:sp>
          <p:nvSpPr>
            <p:cNvPr id="6" name="_s2057"/>
            <p:cNvSpPr>
              <a:spLocks noChangeArrowheads="1"/>
            </p:cNvSpPr>
            <p:nvPr/>
          </p:nvSpPr>
          <p:spPr bwMode="auto">
            <a:xfrm>
              <a:off x="576" y="1920"/>
              <a:ext cx="1824" cy="384"/>
            </a:xfrm>
            <a:prstGeom prst="roundRect">
              <a:avLst>
                <a:gd name="adj" fmla="val 14931"/>
              </a:avLst>
            </a:prstGeom>
            <a:solidFill>
              <a:srgbClr val="FF66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TOTAL CHOLESTEROL</a:t>
              </a:r>
            </a:p>
          </p:txBody>
        </p:sp>
        <p:sp>
          <p:nvSpPr>
            <p:cNvPr id="7" name="_s2058"/>
            <p:cNvSpPr>
              <a:spLocks noChangeArrowheads="1"/>
            </p:cNvSpPr>
            <p:nvPr/>
          </p:nvSpPr>
          <p:spPr bwMode="auto">
            <a:xfrm>
              <a:off x="3408" y="1920"/>
              <a:ext cx="1632" cy="384"/>
            </a:xfrm>
            <a:prstGeom prst="roundRect">
              <a:avLst>
                <a:gd name="adj" fmla="val 16667"/>
              </a:avLst>
            </a:prstGeom>
            <a:solidFill>
              <a:srgbClr val="9900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TRIGLYCERIDES (TG)</a:t>
              </a:r>
            </a:p>
          </p:txBody>
        </p:sp>
        <p:sp>
          <p:nvSpPr>
            <p:cNvPr id="8" name="_s2059"/>
            <p:cNvSpPr>
              <a:spLocks noChangeArrowheads="1"/>
            </p:cNvSpPr>
            <p:nvPr/>
          </p:nvSpPr>
          <p:spPr bwMode="auto">
            <a:xfrm>
              <a:off x="624" y="2688"/>
              <a:ext cx="1728" cy="509"/>
            </a:xfrm>
            <a:prstGeom prst="roundRect">
              <a:avLst>
                <a:gd name="adj" fmla="val 16667"/>
              </a:avLst>
            </a:prstGeom>
            <a:solidFill>
              <a:srgbClr val="008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GOOD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HDL 1 and HDL 2</a:t>
              </a:r>
            </a:p>
          </p:txBody>
        </p:sp>
        <p:sp>
          <p:nvSpPr>
            <p:cNvPr id="9" name="_s2060"/>
            <p:cNvSpPr>
              <a:spLocks noChangeArrowheads="1"/>
            </p:cNvSpPr>
            <p:nvPr/>
          </p:nvSpPr>
          <p:spPr bwMode="auto">
            <a:xfrm>
              <a:off x="2976" y="2688"/>
              <a:ext cx="1728" cy="509"/>
            </a:xfrm>
            <a:prstGeom prst="roundRect">
              <a:avLst>
                <a:gd name="adj" fmla="val 16667"/>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Arial Narrow" pitchFamily="34" charset="0"/>
                </a:rPr>
                <a:t>BAD CHOLESTEROL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Arial Narrow" pitchFamily="34" charset="0"/>
                </a:rPr>
                <a:t>LDL, VLDL (TG), Lp(a)</a:t>
              </a:r>
            </a:p>
          </p:txBody>
        </p:sp>
      </p:grpSp>
    </p:spTree>
    <p:extLst>
      <p:ext uri="{BB962C8B-B14F-4D97-AF65-F5344CB8AC3E}">
        <p14:creationId xmlns:p14="http://schemas.microsoft.com/office/powerpoint/2010/main" val="795965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1"/>
            <a:ext cx="805696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US" dirty="0" smtClean="0">
                <a:solidFill>
                  <a:schemeClr val="accent3"/>
                </a:solidFill>
              </a:rPr>
              <a:t>Dosing Statins</a:t>
            </a:r>
          </a:p>
        </p:txBody>
      </p:sp>
    </p:spTree>
    <p:extLst>
      <p:ext uri="{BB962C8B-B14F-4D97-AF65-F5344CB8AC3E}">
        <p14:creationId xmlns:p14="http://schemas.microsoft.com/office/powerpoint/2010/main" val="2908925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solidFill>
                  <a:schemeClr val="accent3"/>
                </a:solidFill>
              </a:rPr>
              <a:t>2.  LDL greater than 190 mg/dl</a:t>
            </a:r>
          </a:p>
        </p:txBody>
      </p:sp>
      <p:sp>
        <p:nvSpPr>
          <p:cNvPr id="38915" name="Rectangle 3"/>
          <p:cNvSpPr>
            <a:spLocks noGrp="1" noChangeArrowheads="1"/>
          </p:cNvSpPr>
          <p:nvPr>
            <p:ph type="body" idx="1"/>
          </p:nvPr>
        </p:nvSpPr>
        <p:spPr/>
        <p:txBody>
          <a:bodyPr/>
          <a:lstStyle/>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These are patients with familial hyperlipidemia</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They deserve special consideration</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Often start with untreated LDL of 325-400 mg/dl</a:t>
            </a:r>
          </a:p>
        </p:txBody>
      </p:sp>
    </p:spTree>
    <p:extLst>
      <p:ext uri="{BB962C8B-B14F-4D97-AF65-F5344CB8AC3E}">
        <p14:creationId xmlns:p14="http://schemas.microsoft.com/office/powerpoint/2010/main" val="7007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838200"/>
            <a:ext cx="7315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907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dirty="0" smtClean="0">
                <a:solidFill>
                  <a:schemeClr val="accent3"/>
                </a:solidFill>
              </a:rPr>
              <a:t>3.  Patients with DM, age 40-75 years</a:t>
            </a:r>
          </a:p>
        </p:txBody>
      </p:sp>
      <p:sp>
        <p:nvSpPr>
          <p:cNvPr id="40963" name="Rectangle 3"/>
          <p:cNvSpPr>
            <a:spLocks noGrp="1" noChangeArrowheads="1"/>
          </p:cNvSpPr>
          <p:nvPr>
            <p:ph type="body" idx="1"/>
          </p:nvPr>
        </p:nvSpPr>
        <p:spPr/>
        <p:txBody>
          <a:bodyPr/>
          <a:lstStyle/>
          <a:p>
            <a:pPr eaLnBrk="1" hangingPunct="1">
              <a:buFont typeface="Wingdings" pitchFamily="2" charset="2"/>
              <a:buChar char="Ø"/>
            </a:pPr>
            <a:endParaRPr lang="en-US" altLang="en-US" dirty="0" smtClean="0">
              <a:solidFill>
                <a:schemeClr val="bg1"/>
              </a:solidFill>
            </a:endParaRPr>
          </a:p>
          <a:p>
            <a:pPr>
              <a:buFont typeface="Wingdings" pitchFamily="2" charset="2"/>
              <a:buChar char="Ø"/>
            </a:pPr>
            <a:r>
              <a:rPr lang="en-US" altLang="en-US" dirty="0">
                <a:solidFill>
                  <a:schemeClr val="bg1"/>
                </a:solidFill>
              </a:rPr>
              <a:t>All have indication for </a:t>
            </a:r>
            <a:r>
              <a:rPr lang="en-US" altLang="en-US" dirty="0" smtClean="0">
                <a:solidFill>
                  <a:schemeClr val="bg1"/>
                </a:solidFill>
              </a:rPr>
              <a:t>statin</a:t>
            </a:r>
          </a:p>
          <a:p>
            <a:pPr marL="0" indent="0">
              <a:buNone/>
            </a:pPr>
            <a:endParaRPr lang="en-US" altLang="en-US" dirty="0">
              <a:solidFill>
                <a:schemeClr val="bg1"/>
              </a:solidFill>
            </a:endParaRPr>
          </a:p>
          <a:p>
            <a:pPr>
              <a:buFont typeface="Wingdings" pitchFamily="2" charset="2"/>
              <a:buChar char="Ø"/>
            </a:pPr>
            <a:r>
              <a:rPr lang="en-US" altLang="en-US" dirty="0" smtClean="0">
                <a:solidFill>
                  <a:schemeClr val="bg1"/>
                </a:solidFill>
              </a:rPr>
              <a:t>Diabetics </a:t>
            </a:r>
            <a:r>
              <a:rPr lang="en-US" altLang="en-US" dirty="0">
                <a:solidFill>
                  <a:schemeClr val="bg1"/>
                </a:solidFill>
              </a:rPr>
              <a:t>with &gt; 7.5% 10 year risk get high intensity statin </a:t>
            </a:r>
            <a:r>
              <a:rPr lang="en-US" altLang="en-US" dirty="0" smtClean="0">
                <a:solidFill>
                  <a:schemeClr val="bg1"/>
                </a:solidFill>
              </a:rPr>
              <a:t>therapy</a:t>
            </a:r>
          </a:p>
          <a:p>
            <a:pPr marL="0" indent="0">
              <a:buNone/>
            </a:pPr>
            <a:endParaRPr lang="en-US" altLang="en-US" dirty="0">
              <a:solidFill>
                <a:schemeClr val="bg1"/>
              </a:solidFill>
            </a:endParaRPr>
          </a:p>
          <a:p>
            <a:pPr>
              <a:buFont typeface="Wingdings" pitchFamily="2" charset="2"/>
              <a:buChar char="Ø"/>
            </a:pPr>
            <a:r>
              <a:rPr lang="en-US" altLang="en-US" dirty="0">
                <a:solidFill>
                  <a:schemeClr val="bg1"/>
                </a:solidFill>
              </a:rPr>
              <a:t>Diabetics with &lt; 7.5% 10 year risk of CAD get moderate intensity statin </a:t>
            </a:r>
            <a:r>
              <a:rPr lang="en-US" altLang="en-US" dirty="0" smtClean="0">
                <a:solidFill>
                  <a:schemeClr val="bg1"/>
                </a:solidFill>
              </a:rPr>
              <a:t>therapy</a:t>
            </a:r>
            <a:endParaRPr lang="en-US" altLang="en-US" dirty="0">
              <a:solidFill>
                <a:schemeClr val="bg1"/>
              </a:solidFill>
            </a:endParaRPr>
          </a:p>
        </p:txBody>
      </p:sp>
    </p:spTree>
    <p:extLst>
      <p:ext uri="{BB962C8B-B14F-4D97-AF65-F5344CB8AC3E}">
        <p14:creationId xmlns:p14="http://schemas.microsoft.com/office/powerpoint/2010/main" val="164687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6962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65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800" dirty="0" smtClean="0">
                <a:solidFill>
                  <a:schemeClr val="accent3"/>
                </a:solidFill>
              </a:rPr>
              <a:t>4.  Age 40-75 years that do not meet above criteria, but have a 10 year risk of &gt;7.5 %</a:t>
            </a:r>
          </a:p>
        </p:txBody>
      </p:sp>
      <p:sp>
        <p:nvSpPr>
          <p:cNvPr id="45059" name="Rectangle 3"/>
          <p:cNvSpPr>
            <a:spLocks noGrp="1" noChangeArrowheads="1"/>
          </p:cNvSpPr>
          <p:nvPr>
            <p:ph type="body" idx="1"/>
          </p:nvPr>
        </p:nvSpPr>
        <p:spPr/>
        <p:txBody>
          <a:bodyPr/>
          <a:lstStyle/>
          <a:p>
            <a:pPr eaLnBrk="1" hangingPunct="1">
              <a:buFont typeface="Wingdings" pitchFamily="2" charset="2"/>
              <a:buChar char="Ø"/>
            </a:pPr>
            <a:r>
              <a:rPr lang="en-US" altLang="en-US" dirty="0" smtClean="0">
                <a:solidFill>
                  <a:schemeClr val="bg1"/>
                </a:solidFill>
              </a:rPr>
              <a:t>10 year and lifetime risk as determined by CV Risk Calculator.</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Specifically designed for this trial</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Downloadable on AHA or ACC site</a:t>
            </a:r>
          </a:p>
          <a:p>
            <a:pPr marL="0" indent="0" eaLnBrk="1" hangingPunct="1">
              <a:buNone/>
            </a:pPr>
            <a:endParaRPr lang="en-US" altLang="en-US" dirty="0" smtClean="0">
              <a:solidFill>
                <a:schemeClr val="bg1"/>
              </a:solidFill>
            </a:endParaRPr>
          </a:p>
        </p:txBody>
      </p:sp>
    </p:spTree>
    <p:extLst>
      <p:ext uri="{BB962C8B-B14F-4D97-AF65-F5344CB8AC3E}">
        <p14:creationId xmlns:p14="http://schemas.microsoft.com/office/powerpoint/2010/main" val="96197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33498" t="24684" r="34438" b="24529"/>
          <a:stretch>
            <a:fillRect/>
          </a:stretch>
        </p:blipFill>
        <p:spPr>
          <a:xfrm>
            <a:off x="1007269" y="358775"/>
            <a:ext cx="7315200" cy="6126163"/>
          </a:xfrm>
        </p:spPr>
      </p:pic>
    </p:spTree>
    <p:extLst>
      <p:ext uri="{BB962C8B-B14F-4D97-AF65-F5344CB8AC3E}">
        <p14:creationId xmlns:p14="http://schemas.microsoft.com/office/powerpoint/2010/main" val="408353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p:cNvPicPr>
            <a:picLocks noGrp="1"/>
          </p:cNvPicPr>
          <p:nvPr>
            <p:ph sz="quarter" idx="4294967295"/>
          </p:nvPr>
        </p:nvPicPr>
        <p:blipFill>
          <a:blip r:embed="rId3">
            <a:extLst>
              <a:ext uri="{28A0092B-C50C-407E-A947-70E740481C1C}">
                <a14:useLocalDpi xmlns:a14="http://schemas.microsoft.com/office/drawing/2010/main" val="0"/>
              </a:ext>
            </a:extLst>
          </a:blip>
          <a:srcRect l="16154" t="10262" r="40128" b="13341"/>
          <a:stretch>
            <a:fillRect/>
          </a:stretch>
        </p:blipFill>
        <p:spPr>
          <a:xfrm>
            <a:off x="2466975" y="619126"/>
            <a:ext cx="4266010" cy="5432425"/>
          </a:xfrm>
        </p:spPr>
      </p:pic>
      <p:sp>
        <p:nvSpPr>
          <p:cNvPr id="41987" name="TextBox 4"/>
          <p:cNvSpPr txBox="1">
            <a:spLocks noChangeArrowheads="1"/>
          </p:cNvSpPr>
          <p:nvPr/>
        </p:nvSpPr>
        <p:spPr bwMode="auto">
          <a:xfrm>
            <a:off x="2693194" y="6251575"/>
            <a:ext cx="6070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hlinkClick r:id="rId4"/>
              </a:rPr>
              <a:t>http://clincalc.com/Cardiology/ASCVD/PooledCohort.aspx</a:t>
            </a:r>
            <a:endParaRPr lang="en-US"/>
          </a:p>
        </p:txBody>
      </p:sp>
    </p:spTree>
    <p:extLst>
      <p:ext uri="{BB962C8B-B14F-4D97-AF65-F5344CB8AC3E}">
        <p14:creationId xmlns:p14="http://schemas.microsoft.com/office/powerpoint/2010/main" val="273555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Clinical controversies</a:t>
            </a:r>
          </a:p>
          <a:p>
            <a:pPr lvl="1">
              <a:buFont typeface="Wingdings" pitchFamily="2" charset="2"/>
              <a:buChar char="q"/>
            </a:pPr>
            <a:r>
              <a:rPr lang="en-US" b="1" dirty="0">
                <a:latin typeface="Times New Roman" panose="02020603050405020304" pitchFamily="18" charset="0"/>
                <a:cs typeface="Times New Roman" panose="02020603050405020304" pitchFamily="18" charset="0"/>
              </a:rPr>
              <a:t>Management of other patient groups</a:t>
            </a:r>
          </a:p>
          <a:p>
            <a:pPr lvl="2"/>
            <a:r>
              <a:rPr lang="en-US" b="1" dirty="0">
                <a:solidFill>
                  <a:schemeClr val="bg1"/>
                </a:solidFill>
                <a:latin typeface="Times New Roman" panose="02020603050405020304" pitchFamily="18" charset="0"/>
                <a:cs typeface="Times New Roman" panose="02020603050405020304" pitchFamily="18" charset="0"/>
              </a:rPr>
              <a:t>Age &lt;40 or &gt;75 years without clinical ASCVD?</a:t>
            </a:r>
          </a:p>
          <a:p>
            <a:pPr lvl="2"/>
            <a:r>
              <a:rPr lang="en-US" b="1" dirty="0">
                <a:solidFill>
                  <a:schemeClr val="bg1"/>
                </a:solidFill>
                <a:latin typeface="Times New Roman" panose="02020603050405020304" pitchFamily="18" charset="0"/>
                <a:cs typeface="Times New Roman" panose="02020603050405020304" pitchFamily="18" charset="0"/>
              </a:rPr>
              <a:t>10-year risk of 5%-7.5%?</a:t>
            </a:r>
          </a:p>
          <a:p>
            <a:pPr lvl="2"/>
            <a:r>
              <a:rPr lang="en-US" b="1" dirty="0">
                <a:solidFill>
                  <a:schemeClr val="bg1"/>
                </a:solidFill>
                <a:latin typeface="Times New Roman" panose="02020603050405020304" pitchFamily="18" charset="0"/>
                <a:cs typeface="Times New Roman" panose="02020603050405020304" pitchFamily="18" charset="0"/>
              </a:rPr>
              <a:t>LDL </a:t>
            </a:r>
            <a:r>
              <a:rPr lang="en-US" b="1" u="sng" dirty="0">
                <a:solidFill>
                  <a:schemeClr val="bg1"/>
                </a:solidFill>
                <a:latin typeface="Times New Roman" panose="02020603050405020304" pitchFamily="18" charset="0"/>
                <a:cs typeface="Times New Roman" panose="02020603050405020304" pitchFamily="18" charset="0"/>
              </a:rPr>
              <a:t>&gt;</a:t>
            </a:r>
            <a:r>
              <a:rPr lang="en-US" b="1" dirty="0">
                <a:solidFill>
                  <a:schemeClr val="bg1"/>
                </a:solidFill>
                <a:latin typeface="Times New Roman" panose="02020603050405020304" pitchFamily="18" charset="0"/>
                <a:cs typeface="Times New Roman" panose="02020603050405020304" pitchFamily="18" charset="0"/>
              </a:rPr>
              <a:t>160mg/dl or other primary hyperlipidemias?</a:t>
            </a:r>
          </a:p>
          <a:p>
            <a:pPr marL="777240" lvl="2" indent="0">
              <a:buNone/>
            </a:pPr>
            <a:endParaRPr lang="en-US" b="1" dirty="0" smtClean="0">
              <a:latin typeface="Times New Roman" panose="02020603050405020304" pitchFamily="18" charset="0"/>
              <a:cs typeface="Times New Roman" panose="02020603050405020304" pitchFamily="18" charset="0"/>
            </a:endParaRPr>
          </a:p>
          <a:p>
            <a:pPr lvl="2">
              <a:buFont typeface="Wingdings" pitchFamily="2" charset="2"/>
              <a:buChar char="q"/>
            </a:pPr>
            <a:r>
              <a:rPr lang="en-US" b="1" dirty="0" smtClean="0">
                <a:solidFill>
                  <a:schemeClr val="tx2"/>
                </a:solidFill>
                <a:latin typeface="Times New Roman" panose="02020603050405020304" pitchFamily="18" charset="0"/>
                <a:cs typeface="Times New Roman" panose="02020603050405020304" pitchFamily="18" charset="0"/>
              </a:rPr>
              <a:t>Additional </a:t>
            </a:r>
            <a:r>
              <a:rPr lang="en-US" b="1" dirty="0">
                <a:solidFill>
                  <a:schemeClr val="tx2"/>
                </a:solidFill>
                <a:latin typeface="Times New Roman" panose="02020603050405020304" pitchFamily="18" charset="0"/>
                <a:cs typeface="Times New Roman" panose="02020603050405020304" pitchFamily="18" charset="0"/>
              </a:rPr>
              <a:t>risk assessment may be necessary</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High sensitivity C-reactive protein</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Ankle-brachial index</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Coronary artery scores</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Family history of premature CHD</a:t>
            </a:r>
          </a:p>
          <a:p>
            <a:pPr marL="1508760" lvl="3" indent="-457200">
              <a:buFont typeface="+mj-lt"/>
              <a:buAutoNum type="arabicParenR"/>
            </a:pPr>
            <a:r>
              <a:rPr lang="en-US" b="1" dirty="0">
                <a:solidFill>
                  <a:schemeClr val="bg1"/>
                </a:solidFill>
                <a:latin typeface="Times New Roman" panose="02020603050405020304" pitchFamily="18" charset="0"/>
                <a:cs typeface="Times New Roman" panose="02020603050405020304" pitchFamily="18" charset="0"/>
              </a:rPr>
              <a:t>Elevated lifetime risk of ASCVD</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75997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v"/>
            </a:pPr>
            <a:r>
              <a:rPr lang="en-US" sz="3600" dirty="0">
                <a:solidFill>
                  <a:schemeClr val="bg1"/>
                </a:solidFill>
              </a:rPr>
              <a:t>N</a:t>
            </a:r>
            <a:r>
              <a:rPr lang="en-US" sz="3600" dirty="0" smtClean="0">
                <a:solidFill>
                  <a:schemeClr val="bg1"/>
                </a:solidFill>
              </a:rPr>
              <a:t>o recommendations on statin therapy for patients with </a:t>
            </a:r>
          </a:p>
          <a:p>
            <a:pPr marL="742950" indent="-742950">
              <a:buFont typeface="+mj-lt"/>
              <a:buAutoNum type="arabicPeriod"/>
            </a:pPr>
            <a:r>
              <a:rPr lang="en-US" sz="3600" dirty="0" smtClean="0">
                <a:solidFill>
                  <a:schemeClr val="bg1"/>
                </a:solidFill>
              </a:rPr>
              <a:t>NYHA class II-IV </a:t>
            </a:r>
          </a:p>
          <a:p>
            <a:pPr marL="742950" indent="-742950">
              <a:buFont typeface="+mj-lt"/>
              <a:buAutoNum type="arabicPeriod"/>
            </a:pPr>
            <a:r>
              <a:rPr lang="en-US" sz="3600" dirty="0" smtClean="0">
                <a:solidFill>
                  <a:schemeClr val="bg1"/>
                </a:solidFill>
              </a:rPr>
              <a:t>ESRD on dialysis</a:t>
            </a:r>
            <a:endParaRPr lang="en-US" sz="3600" dirty="0">
              <a:solidFill>
                <a:schemeClr val="bg1"/>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569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746125"/>
            <a:ext cx="7772400" cy="701675"/>
          </a:xfrm>
        </p:spPr>
        <p:txBody>
          <a:bodyPr/>
          <a:lstStyle/>
          <a:p>
            <a:pPr eaLnBrk="1" hangingPunct="1"/>
            <a:r>
              <a:rPr lang="en-US" sz="4000" dirty="0" smtClean="0">
                <a:solidFill>
                  <a:schemeClr val="accent2"/>
                </a:solidFill>
              </a:rPr>
              <a:t>Lipoprotein</a:t>
            </a:r>
          </a:p>
        </p:txBody>
      </p:sp>
      <p:sp>
        <p:nvSpPr>
          <p:cNvPr id="788483" name="Oval 3"/>
          <p:cNvSpPr>
            <a:spLocks noChangeArrowheads="1"/>
          </p:cNvSpPr>
          <p:nvPr/>
        </p:nvSpPr>
        <p:spPr bwMode="auto">
          <a:xfrm>
            <a:off x="2971800" y="1990725"/>
            <a:ext cx="2876550" cy="2895600"/>
          </a:xfrm>
          <a:prstGeom prst="ellipse">
            <a:avLst/>
          </a:prstGeom>
          <a:solidFill>
            <a:srgbClr val="33CC33"/>
          </a:solidFill>
          <a:ln w="9525">
            <a:solidFill>
              <a:schemeClr val="tx1"/>
            </a:solidFill>
            <a:round/>
            <a:headEnd/>
            <a:tailEnd/>
          </a:ln>
        </p:spPr>
        <p:txBody>
          <a:bodyPr wrap="none" anchor="ctr"/>
          <a:lstStyle/>
          <a:p>
            <a:endParaRPr lang="en-US"/>
          </a:p>
        </p:txBody>
      </p:sp>
      <p:sp>
        <p:nvSpPr>
          <p:cNvPr id="788484" name="Oval 4"/>
          <p:cNvSpPr>
            <a:spLocks noChangeArrowheads="1"/>
          </p:cNvSpPr>
          <p:nvPr/>
        </p:nvSpPr>
        <p:spPr bwMode="auto">
          <a:xfrm>
            <a:off x="3352800" y="2371725"/>
            <a:ext cx="2133600" cy="2133600"/>
          </a:xfrm>
          <a:prstGeom prst="ellipse">
            <a:avLst/>
          </a:prstGeom>
          <a:solidFill>
            <a:schemeClr val="tx2"/>
          </a:solidFill>
          <a:ln w="9525">
            <a:solidFill>
              <a:schemeClr val="tx1"/>
            </a:solidFill>
            <a:round/>
            <a:headEnd/>
            <a:tailEnd/>
          </a:ln>
        </p:spPr>
        <p:txBody>
          <a:bodyPr wrap="none" anchor="ctr"/>
          <a:lstStyle/>
          <a:p>
            <a:endParaRPr lang="en-US"/>
          </a:p>
        </p:txBody>
      </p:sp>
      <p:sp>
        <p:nvSpPr>
          <p:cNvPr id="788485" name="Oval 5"/>
          <p:cNvSpPr>
            <a:spLocks noChangeArrowheads="1"/>
          </p:cNvSpPr>
          <p:nvPr/>
        </p:nvSpPr>
        <p:spPr bwMode="auto">
          <a:xfrm>
            <a:off x="3810000" y="2828925"/>
            <a:ext cx="1219200" cy="1219200"/>
          </a:xfrm>
          <a:prstGeom prst="ellipse">
            <a:avLst/>
          </a:prstGeom>
          <a:solidFill>
            <a:srgbClr val="990099"/>
          </a:solidFill>
          <a:ln w="9525">
            <a:solidFill>
              <a:schemeClr val="tx1"/>
            </a:solidFill>
            <a:round/>
            <a:headEnd/>
            <a:tailEnd/>
          </a:ln>
        </p:spPr>
        <p:txBody>
          <a:bodyPr wrap="none" anchor="ctr"/>
          <a:lstStyle/>
          <a:p>
            <a:endParaRPr lang="en-US"/>
          </a:p>
        </p:txBody>
      </p:sp>
      <p:sp>
        <p:nvSpPr>
          <p:cNvPr id="788486" name="Text Box 6"/>
          <p:cNvSpPr txBox="1">
            <a:spLocks noChangeArrowheads="1"/>
          </p:cNvSpPr>
          <p:nvPr/>
        </p:nvSpPr>
        <p:spPr bwMode="auto">
          <a:xfrm>
            <a:off x="3733800" y="314801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TG, EC</a:t>
            </a:r>
          </a:p>
        </p:txBody>
      </p:sp>
      <p:sp>
        <p:nvSpPr>
          <p:cNvPr id="788487" name="Text Box 7"/>
          <p:cNvSpPr txBox="1">
            <a:spLocks noChangeArrowheads="1"/>
          </p:cNvSpPr>
          <p:nvPr/>
        </p:nvSpPr>
        <p:spPr bwMode="auto">
          <a:xfrm>
            <a:off x="990600" y="489267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Phospholipids  Free Cholesterol (Hydrophilic)</a:t>
            </a:r>
          </a:p>
        </p:txBody>
      </p:sp>
      <p:cxnSp>
        <p:nvCxnSpPr>
          <p:cNvPr id="788488" name="AutoShape 8"/>
          <p:cNvCxnSpPr>
            <a:cxnSpLocks noChangeShapeType="1"/>
            <a:stCxn id="788487" idx="0"/>
            <a:endCxn id="788484" idx="3"/>
          </p:cNvCxnSpPr>
          <p:nvPr/>
        </p:nvCxnSpPr>
        <p:spPr bwMode="auto">
          <a:xfrm flipV="1">
            <a:off x="2286000" y="4192588"/>
            <a:ext cx="1379538" cy="7000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89" name="Text Box 9"/>
          <p:cNvSpPr txBox="1">
            <a:spLocks noChangeArrowheads="1"/>
          </p:cNvSpPr>
          <p:nvPr/>
        </p:nvSpPr>
        <p:spPr bwMode="auto">
          <a:xfrm>
            <a:off x="5638800" y="4886325"/>
            <a:ext cx="2590800" cy="119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chemeClr val="bg1"/>
                </a:solidFill>
                <a:latin typeface="Times New Roman" pitchFamily="18" charset="0"/>
              </a:rPr>
              <a:t>Apoproteins</a:t>
            </a:r>
            <a:r>
              <a:rPr lang="en-US" sz="2400" dirty="0">
                <a:solidFill>
                  <a:schemeClr val="bg1"/>
                </a:solidFill>
                <a:latin typeface="Times New Roman" pitchFamily="18" charset="0"/>
              </a:rPr>
              <a:t>        A, B, C, E, (a) (</a:t>
            </a:r>
            <a:r>
              <a:rPr lang="en-US" sz="2400" dirty="0" err="1">
                <a:solidFill>
                  <a:schemeClr val="bg1"/>
                </a:solidFill>
                <a:latin typeface="Times New Roman" pitchFamily="18" charset="0"/>
              </a:rPr>
              <a:t>Amphiphatic</a:t>
            </a:r>
            <a:r>
              <a:rPr lang="en-US" sz="2400" dirty="0">
                <a:solidFill>
                  <a:schemeClr val="bg1"/>
                </a:solidFill>
                <a:latin typeface="Times New Roman" pitchFamily="18" charset="0"/>
              </a:rPr>
              <a:t>)</a:t>
            </a:r>
          </a:p>
        </p:txBody>
      </p:sp>
      <p:cxnSp>
        <p:nvCxnSpPr>
          <p:cNvPr id="788490" name="AutoShape 10"/>
          <p:cNvCxnSpPr>
            <a:cxnSpLocks noChangeShapeType="1"/>
            <a:stCxn id="788489" idx="0"/>
            <a:endCxn id="788483" idx="5"/>
          </p:cNvCxnSpPr>
          <p:nvPr/>
        </p:nvCxnSpPr>
        <p:spPr bwMode="auto">
          <a:xfrm flipH="1" flipV="1">
            <a:off x="5427663" y="4462463"/>
            <a:ext cx="1506537" cy="4238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1" name="Text Box 11"/>
          <p:cNvSpPr txBox="1">
            <a:spLocks noChangeArrowheads="1"/>
          </p:cNvSpPr>
          <p:nvPr/>
        </p:nvSpPr>
        <p:spPr bwMode="auto">
          <a:xfrm>
            <a:off x="5638800" y="1600200"/>
            <a:ext cx="25908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Lipids or Fats (Hydrophobic)</a:t>
            </a:r>
          </a:p>
        </p:txBody>
      </p:sp>
      <p:cxnSp>
        <p:nvCxnSpPr>
          <p:cNvPr id="788492" name="AutoShape 12"/>
          <p:cNvCxnSpPr>
            <a:cxnSpLocks noChangeShapeType="1"/>
            <a:stCxn id="788491" idx="2"/>
            <a:endCxn id="788485" idx="7"/>
          </p:cNvCxnSpPr>
          <p:nvPr/>
        </p:nvCxnSpPr>
        <p:spPr bwMode="auto">
          <a:xfrm flipH="1">
            <a:off x="4851400" y="2432050"/>
            <a:ext cx="2082800" cy="5746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88493" name="Text Box 13"/>
          <p:cNvSpPr txBox="1">
            <a:spLocks noChangeArrowheads="1"/>
          </p:cNvSpPr>
          <p:nvPr/>
        </p:nvSpPr>
        <p:spPr bwMode="auto">
          <a:xfrm>
            <a:off x="990600"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bg1"/>
                </a:solidFill>
                <a:latin typeface="Times New Roman" pitchFamily="18" charset="0"/>
              </a:rPr>
              <a:t>Size &lt; RBC</a:t>
            </a:r>
          </a:p>
        </p:txBody>
      </p:sp>
    </p:spTree>
    <p:extLst>
      <p:ext uri="{BB962C8B-B14F-4D97-AF65-F5344CB8AC3E}">
        <p14:creationId xmlns:p14="http://schemas.microsoft.com/office/powerpoint/2010/main" val="23374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486"/>
                                        </p:tgtEl>
                                        <p:attrNameLst>
                                          <p:attrName>style.visibility</p:attrName>
                                        </p:attrNameLst>
                                      </p:cBhvr>
                                      <p:to>
                                        <p:strVal val="visible"/>
                                      </p:to>
                                    </p:set>
                                    <p:animEffect transition="in" filter="blinds(horizontal)">
                                      <p:cBhvr>
                                        <p:cTn id="7" dur="500"/>
                                        <p:tgtEl>
                                          <p:spTgt spid="78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485"/>
                                        </p:tgtEl>
                                        <p:attrNameLst>
                                          <p:attrName>style.visibility</p:attrName>
                                        </p:attrNameLst>
                                      </p:cBhvr>
                                      <p:to>
                                        <p:strVal val="visible"/>
                                      </p:to>
                                    </p:set>
                                    <p:animEffect transition="in" filter="blinds(horizontal)">
                                      <p:cBhvr>
                                        <p:cTn id="12" dur="500"/>
                                        <p:tgtEl>
                                          <p:spTgt spid="788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788492"/>
                                        </p:tgtEl>
                                        <p:attrNameLst>
                                          <p:attrName>style.visibility</p:attrName>
                                        </p:attrNameLst>
                                      </p:cBhvr>
                                      <p:to>
                                        <p:strVal val="visible"/>
                                      </p:to>
                                    </p:set>
                                    <p:animEffect transition="in" filter="fade">
                                      <p:cBhvr>
                                        <p:cTn id="17" dur="1000"/>
                                        <p:tgtEl>
                                          <p:spTgt spid="788492"/>
                                        </p:tgtEl>
                                      </p:cBhvr>
                                    </p:animEffect>
                                    <p:anim calcmode="lin" valueType="num">
                                      <p:cBhvr>
                                        <p:cTn id="18" dur="1000" fill="hold"/>
                                        <p:tgtEl>
                                          <p:spTgt spid="788492"/>
                                        </p:tgtEl>
                                        <p:attrNameLst>
                                          <p:attrName>ppt_x</p:attrName>
                                        </p:attrNameLst>
                                      </p:cBhvr>
                                      <p:tavLst>
                                        <p:tav tm="0">
                                          <p:val>
                                            <p:strVal val="#ppt_x"/>
                                          </p:val>
                                        </p:tav>
                                        <p:tav tm="100000">
                                          <p:val>
                                            <p:strVal val="#ppt_x"/>
                                          </p:val>
                                        </p:tav>
                                      </p:tavLst>
                                    </p:anim>
                                    <p:anim calcmode="lin" valueType="num">
                                      <p:cBhvr>
                                        <p:cTn id="19" dur="1000" fill="hold"/>
                                        <p:tgtEl>
                                          <p:spTgt spid="78849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88491"/>
                                        </p:tgtEl>
                                        <p:attrNameLst>
                                          <p:attrName>style.visibility</p:attrName>
                                        </p:attrNameLst>
                                      </p:cBhvr>
                                      <p:to>
                                        <p:strVal val="visible"/>
                                      </p:to>
                                    </p:set>
                                    <p:animEffect transition="in" filter="blinds(horizontal)">
                                      <p:cBhvr>
                                        <p:cTn id="24" dur="500"/>
                                        <p:tgtEl>
                                          <p:spTgt spid="7884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88484"/>
                                        </p:tgtEl>
                                        <p:attrNameLst>
                                          <p:attrName>style.visibility</p:attrName>
                                        </p:attrNameLst>
                                      </p:cBhvr>
                                      <p:to>
                                        <p:strVal val="visible"/>
                                      </p:to>
                                    </p:set>
                                    <p:animEffect transition="in" filter="blinds(horizontal)">
                                      <p:cBhvr>
                                        <p:cTn id="29" dur="500"/>
                                        <p:tgtEl>
                                          <p:spTgt spid="78848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788488"/>
                                        </p:tgtEl>
                                        <p:attrNameLst>
                                          <p:attrName>style.visibility</p:attrName>
                                        </p:attrNameLst>
                                      </p:cBhvr>
                                      <p:to>
                                        <p:strVal val="visible"/>
                                      </p:to>
                                    </p:set>
                                    <p:animEffect transition="in" filter="fade">
                                      <p:cBhvr>
                                        <p:cTn id="34" dur="1000"/>
                                        <p:tgtEl>
                                          <p:spTgt spid="788488"/>
                                        </p:tgtEl>
                                      </p:cBhvr>
                                    </p:animEffect>
                                    <p:anim calcmode="lin" valueType="num">
                                      <p:cBhvr>
                                        <p:cTn id="35" dur="1000" fill="hold"/>
                                        <p:tgtEl>
                                          <p:spTgt spid="788488"/>
                                        </p:tgtEl>
                                        <p:attrNameLst>
                                          <p:attrName>ppt_x</p:attrName>
                                        </p:attrNameLst>
                                      </p:cBhvr>
                                      <p:tavLst>
                                        <p:tav tm="0">
                                          <p:val>
                                            <p:strVal val="#ppt_x"/>
                                          </p:val>
                                        </p:tav>
                                        <p:tav tm="100000">
                                          <p:val>
                                            <p:strVal val="#ppt_x"/>
                                          </p:val>
                                        </p:tav>
                                      </p:tavLst>
                                    </p:anim>
                                    <p:anim calcmode="lin" valueType="num">
                                      <p:cBhvr>
                                        <p:cTn id="36" dur="1000" fill="hold"/>
                                        <p:tgtEl>
                                          <p:spTgt spid="78848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88487"/>
                                        </p:tgtEl>
                                        <p:attrNameLst>
                                          <p:attrName>style.visibility</p:attrName>
                                        </p:attrNameLst>
                                      </p:cBhvr>
                                      <p:to>
                                        <p:strVal val="visible"/>
                                      </p:to>
                                    </p:set>
                                    <p:animEffect transition="in" filter="blinds(horizontal)">
                                      <p:cBhvr>
                                        <p:cTn id="41" dur="500"/>
                                        <p:tgtEl>
                                          <p:spTgt spid="7884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788483"/>
                                        </p:tgtEl>
                                        <p:attrNameLst>
                                          <p:attrName>style.visibility</p:attrName>
                                        </p:attrNameLst>
                                      </p:cBhvr>
                                      <p:to>
                                        <p:strVal val="visible"/>
                                      </p:to>
                                    </p:set>
                                    <p:animEffect transition="in" filter="blinds(horizontal)">
                                      <p:cBhvr>
                                        <p:cTn id="46" dur="500"/>
                                        <p:tgtEl>
                                          <p:spTgt spid="7884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788490"/>
                                        </p:tgtEl>
                                        <p:attrNameLst>
                                          <p:attrName>style.visibility</p:attrName>
                                        </p:attrNameLst>
                                      </p:cBhvr>
                                      <p:to>
                                        <p:strVal val="visible"/>
                                      </p:to>
                                    </p:set>
                                    <p:animEffect transition="in" filter="fade">
                                      <p:cBhvr>
                                        <p:cTn id="51" dur="1000"/>
                                        <p:tgtEl>
                                          <p:spTgt spid="788490"/>
                                        </p:tgtEl>
                                      </p:cBhvr>
                                    </p:animEffect>
                                    <p:anim calcmode="lin" valueType="num">
                                      <p:cBhvr>
                                        <p:cTn id="52" dur="1000" fill="hold"/>
                                        <p:tgtEl>
                                          <p:spTgt spid="788490"/>
                                        </p:tgtEl>
                                        <p:attrNameLst>
                                          <p:attrName>ppt_x</p:attrName>
                                        </p:attrNameLst>
                                      </p:cBhvr>
                                      <p:tavLst>
                                        <p:tav tm="0">
                                          <p:val>
                                            <p:strVal val="#ppt_x"/>
                                          </p:val>
                                        </p:tav>
                                        <p:tav tm="100000">
                                          <p:val>
                                            <p:strVal val="#ppt_x"/>
                                          </p:val>
                                        </p:tav>
                                      </p:tavLst>
                                    </p:anim>
                                    <p:anim calcmode="lin" valueType="num">
                                      <p:cBhvr>
                                        <p:cTn id="53" dur="1000" fill="hold"/>
                                        <p:tgtEl>
                                          <p:spTgt spid="788490"/>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88489"/>
                                        </p:tgtEl>
                                        <p:attrNameLst>
                                          <p:attrName>style.visibility</p:attrName>
                                        </p:attrNameLst>
                                      </p:cBhvr>
                                      <p:to>
                                        <p:strVal val="visible"/>
                                      </p:to>
                                    </p:set>
                                    <p:animEffect transition="in" filter="blinds(horizontal)">
                                      <p:cBhvr>
                                        <p:cTn id="58" dur="500"/>
                                        <p:tgtEl>
                                          <p:spTgt spid="78848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88493"/>
                                        </p:tgtEl>
                                        <p:attrNameLst>
                                          <p:attrName>style.visibility</p:attrName>
                                        </p:attrNameLst>
                                      </p:cBhvr>
                                      <p:to>
                                        <p:strVal val="visible"/>
                                      </p:to>
                                    </p:set>
                                    <p:animEffect transition="in" filter="blinds(horizontal)">
                                      <p:cBhvr>
                                        <p:cTn id="63" dur="500"/>
                                        <p:tgtEl>
                                          <p:spTgt spid="78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83" grpId="0" animBg="1"/>
      <p:bldP spid="788484" grpId="0" animBg="1"/>
      <p:bldP spid="788485" grpId="0" animBg="1"/>
      <p:bldP spid="788486" grpId="0"/>
      <p:bldP spid="788487" grpId="0" animBg="1"/>
      <p:bldP spid="788489" grpId="0" animBg="1"/>
      <p:bldP spid="788491" grpId="0" animBg="1"/>
      <p:bldP spid="7884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8229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
            <a:ext cx="822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040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7796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bg1"/>
                </a:solidFill>
                <a:latin typeface="Times New Roman" panose="02020603050405020304" pitchFamily="18" charset="0"/>
                <a:cs typeface="Times New Roman" panose="02020603050405020304" pitchFamily="18" charset="0"/>
              </a:rPr>
              <a:t>Monitoring of statins</a:t>
            </a:r>
          </a:p>
          <a:p>
            <a:pPr lvl="1"/>
            <a:r>
              <a:rPr lang="en-US" b="1" dirty="0">
                <a:latin typeface="Times New Roman" panose="02020603050405020304" pitchFamily="18" charset="0"/>
                <a:cs typeface="Times New Roman" panose="02020603050405020304" pitchFamily="18" charset="0"/>
              </a:rPr>
              <a:t>Baseline ALT prior to initiation</a:t>
            </a:r>
          </a:p>
          <a:p>
            <a:pPr lvl="2"/>
            <a:r>
              <a:rPr lang="en-US" b="1" dirty="0">
                <a:solidFill>
                  <a:schemeClr val="bg1"/>
                </a:solidFill>
                <a:latin typeface="Times New Roman" panose="02020603050405020304" pitchFamily="18" charset="0"/>
                <a:cs typeface="Times New Roman" panose="02020603050405020304" pitchFamily="18" charset="0"/>
              </a:rPr>
              <a:t>Consider baseline CK in patients at risk for muscle disorders</a:t>
            </a:r>
          </a:p>
          <a:p>
            <a:pPr lvl="2"/>
            <a:r>
              <a:rPr lang="en-US" b="1" dirty="0">
                <a:solidFill>
                  <a:schemeClr val="bg1"/>
                </a:solidFill>
                <a:latin typeface="Times New Roman" panose="02020603050405020304" pitchFamily="18" charset="0"/>
                <a:cs typeface="Times New Roman" panose="02020603050405020304" pitchFamily="18" charset="0"/>
              </a:rPr>
              <a:t>Routine ALT or CK levels not recommended unless symptomatic</a:t>
            </a:r>
          </a:p>
          <a:p>
            <a:pPr lvl="1"/>
            <a:r>
              <a:rPr lang="en-US" b="1" dirty="0">
                <a:latin typeface="Times New Roman" panose="02020603050405020304" pitchFamily="18" charset="0"/>
                <a:cs typeface="Times New Roman" panose="02020603050405020304" pitchFamily="18" charset="0"/>
              </a:rPr>
              <a:t>Baseline fasting lipid panel</a:t>
            </a:r>
          </a:p>
          <a:p>
            <a:pPr lvl="2"/>
            <a:r>
              <a:rPr lang="en-US" b="1" dirty="0" smtClean="0">
                <a:solidFill>
                  <a:schemeClr val="bg1"/>
                </a:solidFill>
                <a:latin typeface="Times New Roman" panose="02020603050405020304" pitchFamily="18" charset="0"/>
                <a:cs typeface="Times New Roman" panose="02020603050405020304" pitchFamily="18" charset="0"/>
              </a:rPr>
              <a:t>4-12 </a:t>
            </a:r>
            <a:r>
              <a:rPr lang="en-US" b="1" dirty="0">
                <a:solidFill>
                  <a:schemeClr val="bg1"/>
                </a:solidFill>
                <a:latin typeface="Times New Roman" panose="02020603050405020304" pitchFamily="18" charset="0"/>
                <a:cs typeface="Times New Roman" panose="02020603050405020304" pitchFamily="18" charset="0"/>
              </a:rPr>
              <a:t>weeks to assess therapeutic response and every 3-12 months if clinically </a:t>
            </a:r>
            <a:r>
              <a:rPr lang="en-US" b="1" dirty="0" smtClean="0">
                <a:solidFill>
                  <a:schemeClr val="bg1"/>
                </a:solidFill>
                <a:latin typeface="Times New Roman" panose="02020603050405020304" pitchFamily="18" charset="0"/>
                <a:cs typeface="Times New Roman" panose="02020603050405020304" pitchFamily="18" charset="0"/>
              </a:rPr>
              <a:t>warranted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Reinforce adherence if response is less than </a:t>
            </a:r>
            <a:r>
              <a:rPr lang="en-US" b="1" dirty="0" smtClean="0">
                <a:solidFill>
                  <a:schemeClr val="bg1"/>
                </a:solidFill>
                <a:latin typeface="Times New Roman" panose="02020603050405020304" pitchFamily="18" charset="0"/>
                <a:cs typeface="Times New Roman" panose="02020603050405020304" pitchFamily="18" charset="0"/>
              </a:rPr>
              <a:t>expected</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Dose </a:t>
            </a:r>
            <a:r>
              <a:rPr lang="en-US" b="1" dirty="0">
                <a:solidFill>
                  <a:schemeClr val="bg1"/>
                </a:solidFill>
                <a:latin typeface="Times New Roman" panose="02020603050405020304" pitchFamily="18" charset="0"/>
                <a:cs typeface="Times New Roman" panose="02020603050405020304" pitchFamily="18" charset="0"/>
              </a:rPr>
              <a:t>may be decreased if 2 consecutive LDL &lt;40</a:t>
            </a:r>
          </a:p>
          <a:p>
            <a:endParaRPr lang="en-US" dirty="0"/>
          </a:p>
        </p:txBody>
      </p:sp>
      <p:sp>
        <p:nvSpPr>
          <p:cNvPr id="3" name="Title 2"/>
          <p:cNvSpPr>
            <a:spLocks noGrp="1"/>
          </p:cNvSpPr>
          <p:nvPr>
            <p:ph type="title"/>
          </p:nvPr>
        </p:nvSpPr>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2013 AHA/ACC Cholesterol Guidelines</a:t>
            </a:r>
            <a:endParaRPr lang="en-US" dirty="0">
              <a:solidFill>
                <a:schemeClr val="accent3"/>
              </a:solidFill>
            </a:endParaRPr>
          </a:p>
        </p:txBody>
      </p:sp>
    </p:spTree>
    <p:extLst>
      <p:ext uri="{BB962C8B-B14F-4D97-AF65-F5344CB8AC3E}">
        <p14:creationId xmlns:p14="http://schemas.microsoft.com/office/powerpoint/2010/main" val="3640911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solidFill>
                <a:schemeClr val="accent3"/>
              </a:solidFill>
            </a:endParaRPr>
          </a:p>
          <a:p>
            <a:pPr marL="0" indent="0">
              <a:buNone/>
            </a:pPr>
            <a:endParaRPr lang="en-US" dirty="0">
              <a:solidFill>
                <a:schemeClr val="accent3"/>
              </a:solidFill>
            </a:endParaRPr>
          </a:p>
          <a:p>
            <a:pPr marL="0" indent="0">
              <a:buNone/>
            </a:pPr>
            <a:endParaRPr lang="en-US" dirty="0" smtClean="0">
              <a:solidFill>
                <a:schemeClr val="accent3"/>
              </a:solidFill>
            </a:endParaRPr>
          </a:p>
          <a:p>
            <a:pPr marL="0" indent="0">
              <a:buNone/>
            </a:pPr>
            <a:r>
              <a:rPr lang="en-US" sz="4000" b="1" dirty="0" smtClean="0">
                <a:solidFill>
                  <a:schemeClr val="accent3"/>
                </a:solidFill>
              </a:rPr>
              <a:t>STATIN </a:t>
            </a:r>
            <a:r>
              <a:rPr lang="en-US" sz="4000" b="1" dirty="0">
                <a:solidFill>
                  <a:schemeClr val="accent3"/>
                </a:solidFill>
              </a:rPr>
              <a:t>Safety recommendations </a:t>
            </a:r>
            <a:endParaRPr lang="en-US" sz="4000"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572093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solidFill>
                  <a:schemeClr val="accent3"/>
                </a:solidFill>
              </a:rPr>
              <a:t>STATIN Safety recommendations </a:t>
            </a:r>
          </a:p>
        </p:txBody>
      </p:sp>
      <p:sp>
        <p:nvSpPr>
          <p:cNvPr id="48131" name="Content Placeholder 2"/>
          <p:cNvSpPr>
            <a:spLocks noGrp="1"/>
          </p:cNvSpPr>
          <p:nvPr>
            <p:ph sz="quarter" idx="4294967295"/>
          </p:nvPr>
        </p:nvSpPr>
        <p:spPr>
          <a:xfrm>
            <a:off x="685800" y="1600200"/>
            <a:ext cx="7772400" cy="4191001"/>
          </a:xfrm>
        </p:spPr>
        <p:txBody>
          <a:bodyPr/>
          <a:lstStyle/>
          <a:p>
            <a:pPr>
              <a:buFont typeface="Wingdings" pitchFamily="2" charset="2"/>
              <a:buChar char="v"/>
            </a:pPr>
            <a:r>
              <a:rPr lang="en-US" dirty="0" smtClean="0"/>
              <a:t> </a:t>
            </a:r>
            <a:r>
              <a:rPr lang="en-US" dirty="0" smtClean="0">
                <a:solidFill>
                  <a:schemeClr val="accent3"/>
                </a:solidFill>
              </a:rPr>
              <a:t>Conditions that could predispose </a:t>
            </a:r>
            <a:r>
              <a:rPr lang="en-US" dirty="0" err="1" smtClean="0">
                <a:solidFill>
                  <a:schemeClr val="accent3"/>
                </a:solidFill>
              </a:rPr>
              <a:t>pts</a:t>
            </a:r>
            <a:r>
              <a:rPr lang="en-US" dirty="0" smtClean="0">
                <a:solidFill>
                  <a:schemeClr val="accent3"/>
                </a:solidFill>
              </a:rPr>
              <a:t> to statin side effect:</a:t>
            </a:r>
          </a:p>
          <a:p>
            <a:pPr>
              <a:buFont typeface="Wingdings" pitchFamily="2" charset="2"/>
              <a:buChar char="Ø"/>
            </a:pPr>
            <a:r>
              <a:rPr lang="en-US" sz="1800" dirty="0" smtClean="0">
                <a:solidFill>
                  <a:schemeClr val="bg1"/>
                </a:solidFill>
              </a:rPr>
              <a:t>Impaired renal or hepatic function</a:t>
            </a:r>
          </a:p>
          <a:p>
            <a:pPr>
              <a:buFont typeface="Wingdings" pitchFamily="2" charset="2"/>
              <a:buChar char="Ø"/>
            </a:pPr>
            <a:r>
              <a:rPr lang="en-US" sz="1800" dirty="0" smtClean="0">
                <a:solidFill>
                  <a:schemeClr val="bg1"/>
                </a:solidFill>
              </a:rPr>
              <a:t>History of previous statin intolerance or muscle disorder</a:t>
            </a:r>
          </a:p>
          <a:p>
            <a:pPr>
              <a:buFont typeface="Wingdings" pitchFamily="2" charset="2"/>
              <a:buChar char="Ø"/>
            </a:pPr>
            <a:r>
              <a:rPr lang="en-US" sz="1800" dirty="0" smtClean="0">
                <a:solidFill>
                  <a:schemeClr val="bg1"/>
                </a:solidFill>
              </a:rPr>
              <a:t>Age &gt;75</a:t>
            </a:r>
          </a:p>
          <a:p>
            <a:pPr>
              <a:buFont typeface="Wingdings" pitchFamily="2" charset="2"/>
              <a:buChar char="Ø"/>
            </a:pPr>
            <a:r>
              <a:rPr lang="en-US" sz="1800" dirty="0" smtClean="0">
                <a:solidFill>
                  <a:schemeClr val="bg1"/>
                </a:solidFill>
              </a:rPr>
              <a:t>History of hemorrhagic stroke</a:t>
            </a:r>
          </a:p>
          <a:p>
            <a:pPr>
              <a:buFont typeface="Wingdings" pitchFamily="2" charset="2"/>
              <a:buChar char="Ø"/>
            </a:pPr>
            <a:endParaRPr lang="en-US" sz="1800" dirty="0">
              <a:solidFill>
                <a:schemeClr val="bg1"/>
              </a:solidFill>
            </a:endParaRPr>
          </a:p>
          <a:p>
            <a:pPr>
              <a:buFont typeface="Wingdings" pitchFamily="2" charset="2"/>
              <a:buChar char="Ø"/>
            </a:pPr>
            <a:endParaRPr lang="en-US" sz="1800" dirty="0" smtClean="0">
              <a:solidFill>
                <a:schemeClr val="bg1"/>
              </a:solidFill>
            </a:endParaRPr>
          </a:p>
          <a:p>
            <a:pPr marL="342900" lvl="1" indent="-342900">
              <a:spcBef>
                <a:spcPts val="600"/>
              </a:spcBef>
              <a:buClr>
                <a:schemeClr val="accent2"/>
              </a:buClr>
              <a:buFont typeface="Wingdings" pitchFamily="2" charset="2"/>
              <a:buChar char="v"/>
            </a:pPr>
            <a:r>
              <a:rPr lang="en-US" b="1" dirty="0">
                <a:solidFill>
                  <a:schemeClr val="bg1"/>
                </a:solidFill>
                <a:latin typeface="Times New Roman" panose="02020603050405020304" pitchFamily="18" charset="0"/>
                <a:cs typeface="Times New Roman" panose="02020603050405020304" pitchFamily="18" charset="0"/>
              </a:rPr>
              <a:t>Consider use of lower-intensity statin if any of these characteristics are present</a:t>
            </a:r>
          </a:p>
          <a:p>
            <a:pPr>
              <a:buFont typeface="Wingdings" pitchFamily="2" charset="2"/>
              <a:buChar char="Ø"/>
            </a:pPr>
            <a:endParaRPr lang="en-US" sz="1800" dirty="0" smtClean="0">
              <a:solidFill>
                <a:schemeClr val="bg1"/>
              </a:solidFill>
            </a:endParaRPr>
          </a:p>
          <a:p>
            <a:pPr marL="0" indent="0">
              <a:buNone/>
            </a:pPr>
            <a:endParaRPr lang="en-US" sz="4000" dirty="0" smtClean="0"/>
          </a:p>
        </p:txBody>
      </p:sp>
    </p:spTree>
    <p:extLst>
      <p:ext uri="{BB962C8B-B14F-4D97-AF65-F5344CB8AC3E}">
        <p14:creationId xmlns:p14="http://schemas.microsoft.com/office/powerpoint/2010/main" val="240843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solidFill>
                  <a:schemeClr val="accent3"/>
                </a:solidFill>
              </a:rPr>
              <a:t>STATIN Safety recommendations </a:t>
            </a:r>
          </a:p>
        </p:txBody>
      </p:sp>
      <p:sp>
        <p:nvSpPr>
          <p:cNvPr id="3" name="Content Placeholder 2"/>
          <p:cNvSpPr>
            <a:spLocks noGrp="1"/>
          </p:cNvSpPr>
          <p:nvPr>
            <p:ph sz="quarter" idx="4294967295"/>
          </p:nvPr>
        </p:nvSpPr>
        <p:spPr>
          <a:xfrm>
            <a:off x="685800" y="1600200"/>
            <a:ext cx="7772400" cy="4191001"/>
          </a:xfrm>
        </p:spPr>
        <p:txBody>
          <a:bodyPr>
            <a:noAutofit/>
          </a:bodyPr>
          <a:lstStyle/>
          <a:p>
            <a:pPr>
              <a:buFont typeface="Wingdings" pitchFamily="2" charset="2"/>
              <a:buChar char="Ø"/>
              <a:defRPr/>
            </a:pPr>
            <a:r>
              <a:rPr lang="en-US" sz="2400" dirty="0" smtClean="0">
                <a:solidFill>
                  <a:schemeClr val="bg1"/>
                </a:solidFill>
              </a:rPr>
              <a:t>Select the appropriate dose</a:t>
            </a:r>
          </a:p>
          <a:p>
            <a:pPr>
              <a:buFont typeface="Wingdings" pitchFamily="2" charset="2"/>
              <a:buChar char="Ø"/>
              <a:defRPr/>
            </a:pPr>
            <a:endParaRPr lang="en-US" sz="2400" dirty="0" smtClean="0">
              <a:solidFill>
                <a:schemeClr val="bg1"/>
              </a:solidFill>
            </a:endParaRPr>
          </a:p>
          <a:p>
            <a:pPr>
              <a:buFont typeface="Wingdings" pitchFamily="2" charset="2"/>
              <a:buChar char="Ø"/>
              <a:defRPr/>
            </a:pPr>
            <a:r>
              <a:rPr lang="en-US" sz="2400" dirty="0" smtClean="0">
                <a:solidFill>
                  <a:schemeClr val="bg1"/>
                </a:solidFill>
              </a:rPr>
              <a:t>Keep potential Side effects and drug-drug interaction In mind (grade A)</a:t>
            </a:r>
          </a:p>
          <a:p>
            <a:pPr>
              <a:buFont typeface="Wingdings" pitchFamily="2" charset="2"/>
              <a:buChar char="Ø"/>
              <a:defRPr/>
            </a:pPr>
            <a:endParaRPr lang="en-US" sz="2400" dirty="0" smtClean="0">
              <a:solidFill>
                <a:schemeClr val="bg1"/>
              </a:solidFill>
            </a:endParaRPr>
          </a:p>
          <a:p>
            <a:pPr>
              <a:buFont typeface="Wingdings" pitchFamily="2" charset="2"/>
              <a:buChar char="Ø"/>
              <a:defRPr/>
            </a:pPr>
            <a:r>
              <a:rPr lang="en-US" sz="2400" dirty="0" smtClean="0">
                <a:solidFill>
                  <a:schemeClr val="bg1"/>
                </a:solidFill>
              </a:rPr>
              <a:t>If high or moderate intensity statin not tolerated, use the maximum tolerated dose instead</a:t>
            </a:r>
          </a:p>
          <a:p>
            <a:pPr>
              <a:buFont typeface="Wingdings" pitchFamily="2" charset="2"/>
              <a:buChar char="Ø"/>
              <a:defRPr/>
            </a:pPr>
            <a:endParaRPr lang="en-US" sz="2400" dirty="0">
              <a:solidFill>
                <a:schemeClr val="bg1"/>
              </a:solidFill>
            </a:endParaRPr>
          </a:p>
          <a:p>
            <a:pPr>
              <a:buFont typeface="Wingdings" pitchFamily="2" charset="2"/>
              <a:buChar char="Ø"/>
              <a:defRPr/>
            </a:pPr>
            <a:r>
              <a:rPr lang="en-US" sz="2400" dirty="0">
                <a:solidFill>
                  <a:schemeClr val="bg1"/>
                </a:solidFill>
              </a:rPr>
              <a:t>It may be harmful to initiate simvastatin 80mg, or increase the dose of simvastatin to 80mg (Grade B)</a:t>
            </a:r>
          </a:p>
          <a:p>
            <a:pPr>
              <a:buFont typeface="Wingdings" pitchFamily="2" charset="2"/>
              <a:buChar char="Ø"/>
              <a:defRPr/>
            </a:pPr>
            <a:endParaRPr lang="en-US" dirty="0" smtClean="0">
              <a:solidFill>
                <a:schemeClr val="bg1"/>
              </a:solidFill>
            </a:endParaRPr>
          </a:p>
          <a:p>
            <a:pPr>
              <a:buFont typeface="Wingdings" pitchFamily="2" charset="2"/>
              <a:buChar char="Ø"/>
              <a:defRPr/>
            </a:pPr>
            <a:endParaRPr lang="en-US" dirty="0" smtClean="0">
              <a:solidFill>
                <a:schemeClr val="bg1"/>
              </a:solidFill>
            </a:endParaRPr>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endParaRPr lang="en-US" dirty="0" smtClean="0"/>
          </a:p>
        </p:txBody>
      </p:sp>
    </p:spTree>
    <p:extLst>
      <p:ext uri="{BB962C8B-B14F-4D97-AF65-F5344CB8AC3E}">
        <p14:creationId xmlns:p14="http://schemas.microsoft.com/office/powerpoint/2010/main" val="371112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b="1" dirty="0" smtClean="0">
                <a:latin typeface="Times New Roman" panose="02020603050405020304" pitchFamily="18" charset="0"/>
                <a:cs typeface="Times New Roman" panose="02020603050405020304" pitchFamily="18" charset="0"/>
              </a:rPr>
              <a:t>Mild </a:t>
            </a:r>
            <a:r>
              <a:rPr lang="en-US" b="1" dirty="0">
                <a:latin typeface="Times New Roman" panose="02020603050405020304" pitchFamily="18" charset="0"/>
                <a:cs typeface="Times New Roman" panose="02020603050405020304" pitchFamily="18" charset="0"/>
              </a:rPr>
              <a:t>to moderate muscle symptoms</a:t>
            </a:r>
          </a:p>
          <a:p>
            <a:pPr lvl="2"/>
            <a:r>
              <a:rPr lang="en-US" b="1" dirty="0" smtClean="0">
                <a:solidFill>
                  <a:schemeClr val="bg1"/>
                </a:solidFill>
                <a:latin typeface="Times New Roman" panose="02020603050405020304" pitchFamily="18" charset="0"/>
                <a:cs typeface="Times New Roman" panose="02020603050405020304" pitchFamily="18" charset="0"/>
              </a:rPr>
              <a:t>D/C </a:t>
            </a:r>
            <a:r>
              <a:rPr lang="en-US" b="1" dirty="0">
                <a:solidFill>
                  <a:schemeClr val="bg1"/>
                </a:solidFill>
                <a:latin typeface="Times New Roman" panose="02020603050405020304" pitchFamily="18" charset="0"/>
                <a:cs typeface="Times New Roman" panose="02020603050405020304" pitchFamily="18" charset="0"/>
              </a:rPr>
              <a:t>statin until muscle symptoms resolve</a:t>
            </a:r>
          </a:p>
          <a:p>
            <a:pPr lvl="2"/>
            <a:r>
              <a:rPr lang="en-US" b="1" dirty="0">
                <a:solidFill>
                  <a:schemeClr val="bg1"/>
                </a:solidFill>
                <a:latin typeface="Times New Roman" panose="02020603050405020304" pitchFamily="18" charset="0"/>
                <a:cs typeface="Times New Roman" panose="02020603050405020304" pitchFamily="18" charset="0"/>
              </a:rPr>
              <a:t>R</a:t>
            </a:r>
            <a:r>
              <a:rPr lang="en-US" b="1" dirty="0" smtClean="0">
                <a:solidFill>
                  <a:schemeClr val="bg1"/>
                </a:solidFill>
                <a:latin typeface="Times New Roman" panose="02020603050405020304" pitchFamily="18" charset="0"/>
                <a:cs typeface="Times New Roman" panose="02020603050405020304" pitchFamily="18" charset="0"/>
              </a:rPr>
              <a:t>e-challenge </a:t>
            </a:r>
            <a:r>
              <a:rPr lang="en-US" b="1" dirty="0">
                <a:solidFill>
                  <a:schemeClr val="bg1"/>
                </a:solidFill>
                <a:latin typeface="Times New Roman" panose="02020603050405020304" pitchFamily="18" charset="0"/>
                <a:cs typeface="Times New Roman" panose="02020603050405020304" pitchFamily="18" charset="0"/>
              </a:rPr>
              <a:t>with a lower dose</a:t>
            </a:r>
          </a:p>
          <a:p>
            <a:pPr lvl="2"/>
            <a:r>
              <a:rPr lang="en-US" b="1" dirty="0">
                <a:solidFill>
                  <a:schemeClr val="bg1"/>
                </a:solidFill>
                <a:latin typeface="Times New Roman" panose="02020603050405020304" pitchFamily="18" charset="0"/>
                <a:cs typeface="Times New Roman" panose="02020603050405020304" pitchFamily="18" charset="0"/>
              </a:rPr>
              <a:t>If symptoms resume, </a:t>
            </a:r>
            <a:r>
              <a:rPr lang="en-US" b="1" dirty="0" smtClean="0">
                <a:solidFill>
                  <a:schemeClr val="bg1"/>
                </a:solidFill>
                <a:latin typeface="Times New Roman" panose="02020603050405020304" pitchFamily="18" charset="0"/>
                <a:cs typeface="Times New Roman" panose="02020603050405020304" pitchFamily="18" charset="0"/>
              </a:rPr>
              <a:t>D/C statin </a:t>
            </a:r>
            <a:r>
              <a:rPr lang="en-US" b="1" dirty="0">
                <a:solidFill>
                  <a:schemeClr val="bg1"/>
                </a:solidFill>
                <a:latin typeface="Times New Roman" panose="02020603050405020304" pitchFamily="18" charset="0"/>
                <a:cs typeface="Times New Roman" panose="02020603050405020304" pitchFamily="18" charset="0"/>
              </a:rPr>
              <a:t>and re-challenge with lower dose of different statin </a:t>
            </a:r>
            <a:endParaRPr lang="en-US" b="1" dirty="0" smtClean="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Gradually </a:t>
            </a:r>
            <a:r>
              <a:rPr lang="en-US" b="1" dirty="0">
                <a:solidFill>
                  <a:schemeClr val="bg1"/>
                </a:solidFill>
                <a:latin typeface="Times New Roman" panose="02020603050405020304" pitchFamily="18" charset="0"/>
                <a:cs typeface="Times New Roman" panose="02020603050405020304" pitchFamily="18" charset="0"/>
              </a:rPr>
              <a:t>titrate to target dose</a:t>
            </a:r>
          </a:p>
          <a:p>
            <a:pPr lvl="2"/>
            <a:r>
              <a:rPr lang="en-US" b="1" dirty="0">
                <a:solidFill>
                  <a:schemeClr val="bg1"/>
                </a:solidFill>
                <a:latin typeface="Times New Roman" panose="02020603050405020304" pitchFamily="18" charset="0"/>
                <a:cs typeface="Times New Roman" panose="02020603050405020304" pitchFamily="18" charset="0"/>
              </a:rPr>
              <a:t>If symptoms don’t resolve after 2 months, assume it is not statin-related and resume original statin</a:t>
            </a:r>
          </a:p>
          <a:p>
            <a:pPr lvl="1"/>
            <a:r>
              <a:rPr lang="en-US" b="1" dirty="0">
                <a:latin typeface="Times New Roman" panose="02020603050405020304" pitchFamily="18" charset="0"/>
                <a:cs typeface="Times New Roman" panose="02020603050405020304" pitchFamily="18" charset="0"/>
              </a:rPr>
              <a:t>New onset diabetes</a:t>
            </a:r>
          </a:p>
          <a:p>
            <a:pPr lvl="2"/>
            <a:r>
              <a:rPr lang="en-US" b="1" dirty="0">
                <a:solidFill>
                  <a:schemeClr val="bg1"/>
                </a:solidFill>
                <a:latin typeface="Times New Roman" panose="02020603050405020304" pitchFamily="18" charset="0"/>
                <a:cs typeface="Times New Roman" panose="02020603050405020304" pitchFamily="18" charset="0"/>
              </a:rPr>
              <a:t>Reinforce lifestyle modifications</a:t>
            </a:r>
          </a:p>
          <a:p>
            <a:pPr lvl="1"/>
            <a:r>
              <a:rPr lang="en-US" b="1" dirty="0">
                <a:latin typeface="Times New Roman" panose="02020603050405020304" pitchFamily="18" charset="0"/>
                <a:cs typeface="Times New Roman" panose="02020603050405020304" pitchFamily="18" charset="0"/>
              </a:rPr>
              <a:t>Memory impairment</a:t>
            </a:r>
          </a:p>
          <a:p>
            <a:pPr lvl="2"/>
            <a:r>
              <a:rPr lang="en-US" b="1" dirty="0">
                <a:solidFill>
                  <a:schemeClr val="bg1"/>
                </a:solidFill>
                <a:latin typeface="Times New Roman" panose="02020603050405020304" pitchFamily="18" charset="0"/>
                <a:cs typeface="Times New Roman" panose="02020603050405020304" pitchFamily="18" charset="0"/>
              </a:rPr>
              <a:t>Consider other potential causes before stopping statin</a:t>
            </a:r>
          </a:p>
          <a:p>
            <a:endParaRPr lang="en-US" dirty="0"/>
          </a:p>
        </p:txBody>
      </p:sp>
      <p:sp>
        <p:nvSpPr>
          <p:cNvPr id="3" name="Title 2"/>
          <p:cNvSpPr>
            <a:spLocks noGrp="1"/>
          </p:cNvSpPr>
          <p:nvPr>
            <p:ph type="title"/>
          </p:nvPr>
        </p:nvSpPr>
        <p:spPr>
          <a:xfrm>
            <a:off x="457200" y="152400"/>
            <a:ext cx="8229600" cy="1524000"/>
          </a:xfrm>
        </p:spPr>
        <p:txBody>
          <a:bodyPr>
            <a:normAutofit/>
          </a:bodyPr>
          <a:lstStyle/>
          <a:p>
            <a:r>
              <a:rPr lang="en-US" sz="3200" b="1" dirty="0">
                <a:solidFill>
                  <a:schemeClr val="accent3"/>
                </a:solidFill>
                <a:latin typeface="Times New Roman" panose="02020603050405020304" pitchFamily="18" charset="0"/>
                <a:cs typeface="Times New Roman" panose="02020603050405020304" pitchFamily="18" charset="0"/>
              </a:rPr>
              <a:t>Management of adverse effects</a:t>
            </a:r>
            <a:br>
              <a:rPr lang="en-US" sz="3200" b="1" dirty="0">
                <a:solidFill>
                  <a:schemeClr val="accent3"/>
                </a:solidFill>
                <a:latin typeface="Times New Roman" panose="02020603050405020304" pitchFamily="18" charset="0"/>
                <a:cs typeface="Times New Roman" panose="02020603050405020304" pitchFamily="18" charset="0"/>
              </a:rPr>
            </a:br>
            <a:endParaRPr lang="en-US" sz="3200" dirty="0">
              <a:solidFill>
                <a:schemeClr val="accent3"/>
              </a:solidFill>
            </a:endParaRPr>
          </a:p>
        </p:txBody>
      </p:sp>
    </p:spTree>
    <p:extLst>
      <p:ext uri="{BB962C8B-B14F-4D97-AF65-F5344CB8AC3E}">
        <p14:creationId xmlns:p14="http://schemas.microsoft.com/office/powerpoint/2010/main" val="2634463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371600"/>
          </a:xfrm>
        </p:spPr>
        <p:txBody>
          <a:bodyPr/>
          <a:lstStyle/>
          <a:p>
            <a:pPr eaLnBrk="1" hangingPunct="1"/>
            <a:r>
              <a:rPr lang="en-US" altLang="en-US" sz="3200" dirty="0" smtClean="0">
                <a:solidFill>
                  <a:schemeClr val="accent3"/>
                </a:solidFill>
              </a:rPr>
              <a:t>Non-statin therapies </a:t>
            </a:r>
            <a:br>
              <a:rPr lang="en-US" altLang="en-US" sz="3200" dirty="0" smtClean="0">
                <a:solidFill>
                  <a:schemeClr val="accent3"/>
                </a:solidFill>
              </a:rPr>
            </a:br>
            <a:r>
              <a:rPr lang="en-US" altLang="en-US" sz="3200" dirty="0" smtClean="0">
                <a:solidFill>
                  <a:schemeClr val="accent3"/>
                </a:solidFill>
              </a:rPr>
              <a:t> </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sz="2000" dirty="0">
                <a:solidFill>
                  <a:schemeClr val="bg1"/>
                </a:solidFill>
              </a:rPr>
              <a:t>N</a:t>
            </a:r>
            <a:r>
              <a:rPr lang="en-US" altLang="en-US" sz="2000" dirty="0" smtClean="0">
                <a:solidFill>
                  <a:schemeClr val="bg1"/>
                </a:solidFill>
              </a:rPr>
              <a:t>on statin therapies, alone or in combination with statins, do not provide acceptable risk reduction benefits compared to adverse effects.</a:t>
            </a:r>
          </a:p>
          <a:p>
            <a:pPr marL="0" indent="0" eaLnBrk="1" hangingPunct="1">
              <a:lnSpc>
                <a:spcPct val="90000"/>
              </a:lnSpc>
              <a:buNone/>
            </a:pPr>
            <a:endParaRPr lang="en-US" altLang="en-US" sz="2000" dirty="0" smtClean="0">
              <a:solidFill>
                <a:schemeClr val="bg1"/>
              </a:solidFill>
            </a:endParaRPr>
          </a:p>
          <a:p>
            <a:pPr eaLnBrk="1" hangingPunct="1">
              <a:lnSpc>
                <a:spcPct val="90000"/>
              </a:lnSpc>
            </a:pPr>
            <a:r>
              <a:rPr lang="en-US" altLang="en-US" sz="2000" dirty="0" smtClean="0">
                <a:solidFill>
                  <a:schemeClr val="bg1"/>
                </a:solidFill>
              </a:rPr>
              <a:t>These include:</a:t>
            </a:r>
          </a:p>
          <a:p>
            <a:pPr lvl="1" eaLnBrk="1" hangingPunct="1">
              <a:lnSpc>
                <a:spcPct val="90000"/>
              </a:lnSpc>
            </a:pPr>
            <a:r>
              <a:rPr lang="en-US" altLang="en-US" sz="2000" dirty="0" err="1" smtClean="0">
                <a:solidFill>
                  <a:schemeClr val="bg1"/>
                </a:solidFill>
              </a:rPr>
              <a:t>Zetia</a:t>
            </a:r>
            <a:endParaRPr lang="en-US" altLang="en-US" sz="2000" dirty="0" smtClean="0">
              <a:solidFill>
                <a:schemeClr val="bg1"/>
              </a:solidFill>
            </a:endParaRPr>
          </a:p>
          <a:p>
            <a:pPr lvl="1" eaLnBrk="1" hangingPunct="1">
              <a:lnSpc>
                <a:spcPct val="90000"/>
              </a:lnSpc>
            </a:pPr>
            <a:r>
              <a:rPr lang="en-US" altLang="en-US" sz="2000" dirty="0" smtClean="0">
                <a:solidFill>
                  <a:schemeClr val="bg1"/>
                </a:solidFill>
              </a:rPr>
              <a:t>Fibrates</a:t>
            </a:r>
          </a:p>
          <a:p>
            <a:pPr lvl="1" eaLnBrk="1" hangingPunct="1">
              <a:lnSpc>
                <a:spcPct val="90000"/>
              </a:lnSpc>
            </a:pPr>
            <a:r>
              <a:rPr lang="en-US" altLang="en-US" sz="2000" dirty="0" smtClean="0">
                <a:solidFill>
                  <a:schemeClr val="bg1"/>
                </a:solidFill>
              </a:rPr>
              <a:t>Fish oil</a:t>
            </a:r>
          </a:p>
          <a:p>
            <a:pPr lvl="1" eaLnBrk="1" hangingPunct="1">
              <a:lnSpc>
                <a:spcPct val="90000"/>
              </a:lnSpc>
            </a:pPr>
            <a:r>
              <a:rPr lang="en-US" altLang="en-US" sz="2000" dirty="0" smtClean="0">
                <a:solidFill>
                  <a:schemeClr val="bg1"/>
                </a:solidFill>
              </a:rPr>
              <a:t>Niacin</a:t>
            </a:r>
          </a:p>
          <a:p>
            <a:pPr marL="365760" lvl="1" indent="0" eaLnBrk="1" hangingPunct="1">
              <a:lnSpc>
                <a:spcPct val="90000"/>
              </a:lnSpc>
              <a:buNone/>
            </a:pPr>
            <a:endParaRPr lang="en-US" altLang="en-US" sz="2000" dirty="0" smtClean="0">
              <a:solidFill>
                <a:schemeClr val="bg1"/>
              </a:solidFill>
            </a:endParaRPr>
          </a:p>
          <a:p>
            <a:pPr eaLnBrk="1" hangingPunct="1">
              <a:lnSpc>
                <a:spcPct val="90000"/>
              </a:lnSpc>
            </a:pPr>
            <a:r>
              <a:rPr lang="en-US" altLang="en-US" sz="2000" dirty="0" smtClean="0">
                <a:solidFill>
                  <a:schemeClr val="bg1"/>
                </a:solidFill>
              </a:rPr>
              <a:t>For the most part, these should be avoided with few exceptions</a:t>
            </a:r>
          </a:p>
        </p:txBody>
      </p:sp>
    </p:spTree>
    <p:extLst>
      <p:ext uri="{BB962C8B-B14F-4D97-AF65-F5344CB8AC3E}">
        <p14:creationId xmlns:p14="http://schemas.microsoft.com/office/powerpoint/2010/main" val="126073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04664"/>
            <a:ext cx="9448800" cy="559594"/>
          </a:xfrm>
        </p:spPr>
        <p:txBody>
          <a:bodyPr>
            <a:normAutofit fontScale="90000"/>
          </a:bodyPr>
          <a:lstStyle/>
          <a:p>
            <a:r>
              <a:rPr lang="en-US" dirty="0" smtClean="0">
                <a:solidFill>
                  <a:schemeClr val="accent2"/>
                </a:solidFill>
              </a:rPr>
              <a:t>   Medications </a:t>
            </a:r>
            <a:r>
              <a:rPr lang="en-US" dirty="0">
                <a:solidFill>
                  <a:schemeClr val="accent2"/>
                </a:solidFill>
              </a:rPr>
              <a:t>for Hyperlipidemia</a:t>
            </a:r>
          </a:p>
        </p:txBody>
      </p:sp>
      <p:graphicFrame>
        <p:nvGraphicFramePr>
          <p:cNvPr id="32866" name="Group 98"/>
          <p:cNvGraphicFramePr>
            <a:graphicFrameLocks noGrp="1"/>
          </p:cNvGraphicFramePr>
          <p:nvPr>
            <p:ph type="tbl" idx="1"/>
            <p:extLst/>
          </p:nvPr>
        </p:nvGraphicFramePr>
        <p:xfrm>
          <a:off x="652446" y="1772816"/>
          <a:ext cx="7479617" cy="4249638"/>
        </p:xfrm>
        <a:graphic>
          <a:graphicData uri="http://schemas.openxmlformats.org/drawingml/2006/table">
            <a:tbl>
              <a:tblPr firstCol="1">
                <a:tableStyleId>{775DCB02-9BB8-47FD-8907-85C794F793BA}</a:tableStyleId>
              </a:tblPr>
              <a:tblGrid>
                <a:gridCol w="2361984"/>
                <a:gridCol w="1869906"/>
                <a:gridCol w="3247727"/>
              </a:tblGrid>
              <a:tr h="5402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Drug Class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Agents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Effects (% change)</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HMG CoA reductase inhibitors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Triglycerides (7-30)</a:t>
                      </a:r>
                      <a:endParaRPr kumimoji="0" lang="en-US" sz="1400" b="1" i="0" u="none" strike="noStrike" cap="none" normalizeH="0" baseline="0" dirty="0" smtClean="0">
                        <a:ln>
                          <a:noFill/>
                        </a:ln>
                        <a:solidFill>
                          <a:schemeClr val="tx2">
                            <a:lumMod val="75000"/>
                          </a:schemeClr>
                        </a:solidFill>
                        <a:effectLst/>
                        <a:latin typeface="Arial" charset="0"/>
                        <a:sym typeface="Symbol" pitchFamily="18" charset="2"/>
                      </a:endParaRPr>
                    </a:p>
                  </a:txBody>
                  <a:tcPr marL="68580" marR="68580" marT="34290" marB="34290" horzOverflow="overflow"/>
                </a:tc>
              </a:tr>
              <a:tr h="86433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Cholesterol absorption inhibitor</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Ezetimibe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a:t>
                      </a:r>
                      <a:endParaRPr kumimoji="0" lang="en-US" sz="1400" b="1" i="0" u="none" strike="noStrike" cap="none" normalizeH="0" baseline="0" dirty="0" smtClean="0">
                        <a:ln>
                          <a:noFill/>
                        </a:ln>
                        <a:solidFill>
                          <a:schemeClr val="tx1"/>
                        </a:solidFill>
                        <a:effectLst/>
                        <a:latin typeface="Arial" charset="0"/>
                        <a:sym typeface="Symbol" pitchFamily="18" charset="2"/>
                      </a:endParaRPr>
                    </a:p>
                  </a:txBody>
                  <a:tcPr marL="68580" marR="68580" marT="34290" marB="34290" horzOverflow="overflow"/>
                </a:tc>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Fibric Acids</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Gemfibrozil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Fenofibrate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(20-50)</a:t>
                      </a:r>
                      <a:endParaRPr kumimoji="0" lang="en-US" sz="1400" b="1" i="0" u="none" strike="noStrike" cap="none" normalizeH="0" baseline="0" dirty="0" smtClean="0">
                        <a:ln>
                          <a:noFill/>
                        </a:ln>
                        <a:solidFill>
                          <a:schemeClr val="folHlink"/>
                        </a:solidFill>
                        <a:effectLst/>
                        <a:latin typeface="Arial" charset="0"/>
                        <a:sym typeface="Symbol" pitchFamily="18" charset="2"/>
                      </a:endParaRPr>
                    </a:p>
                  </a:txBody>
                  <a:tcPr marL="68580" marR="68580" marT="34290" marB="34290" horzOverflow="overflow"/>
                </a:tc>
              </a:tr>
              <a:tr h="9903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Omega 3 fatty acid ethyl ester</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Lovaza</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sym typeface="Symbol" pitchFamily="18" charset="2"/>
                        </a:rPr>
                        <a:t>Triglyceride </a:t>
                      </a:r>
                    </a:p>
                  </a:txBody>
                  <a:tcPr marL="68580" marR="68580" marT="34290" marB="34290" horzOverflow="overflow"/>
                </a:tc>
              </a:tr>
            </a:tbl>
          </a:graphicData>
        </a:graphic>
      </p:graphicFrame>
    </p:spTree>
    <p:extLst>
      <p:ext uri="{BB962C8B-B14F-4D97-AF65-F5344CB8AC3E}">
        <p14:creationId xmlns:p14="http://schemas.microsoft.com/office/powerpoint/2010/main" val="402294131"/>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305800" cy="746125"/>
          </a:xfrm>
        </p:spPr>
        <p:txBody>
          <a:bodyPr>
            <a:normAutofit fontScale="90000"/>
          </a:bodyPr>
          <a:lstStyle/>
          <a:p>
            <a:r>
              <a:rPr lang="en-US" dirty="0">
                <a:solidFill>
                  <a:schemeClr val="accent2"/>
                </a:solidFill>
              </a:rPr>
              <a:t>Medications for </a:t>
            </a:r>
            <a:r>
              <a:rPr lang="en-US" dirty="0" err="1" smtClean="0">
                <a:solidFill>
                  <a:schemeClr val="accent2"/>
                </a:solidFill>
              </a:rPr>
              <a:t>Hyperlipidemia</a:t>
            </a:r>
            <a:r>
              <a:rPr lang="en-US" dirty="0" smtClean="0"/>
              <a:t/>
            </a:r>
            <a:br>
              <a:rPr lang="en-US" dirty="0" smtClean="0"/>
            </a:br>
            <a:endParaRPr lang="en-US" dirty="0"/>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2795183356"/>
              </p:ext>
            </p:extLst>
          </p:nvPr>
        </p:nvGraphicFramePr>
        <p:xfrm>
          <a:off x="381001" y="1052736"/>
          <a:ext cx="8382001" cy="4870902"/>
        </p:xfrm>
        <a:graphic>
          <a:graphicData uri="http://schemas.openxmlformats.org/drawingml/2006/table">
            <a:tbl>
              <a:tblPr/>
              <a:tblGrid>
                <a:gridCol w="1880075"/>
                <a:gridCol w="1548924"/>
                <a:gridCol w="2524572"/>
                <a:gridCol w="2428430"/>
              </a:tblGrid>
              <a:tr h="50215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accent2"/>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HMG </a:t>
                      </a:r>
                      <a:r>
                        <a:rPr kumimoji="0" lang="en-US" sz="1400" b="1" i="0" u="none" strike="noStrike" cap="none" normalizeH="0" baseline="0" dirty="0" err="1" smtClean="0">
                          <a:ln>
                            <a:noFill/>
                          </a:ln>
                          <a:solidFill>
                            <a:schemeClr val="bg1"/>
                          </a:solidFill>
                          <a:effectLst/>
                          <a:latin typeface="Arial" charset="0"/>
                        </a:rPr>
                        <a:t>CoA</a:t>
                      </a:r>
                      <a:r>
                        <a:rPr kumimoji="0" 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err="1" smtClean="0">
                          <a:ln>
                            <a:noFill/>
                          </a:ln>
                          <a:solidFill>
                            <a:schemeClr val="bg1"/>
                          </a:solidFill>
                          <a:effectLst/>
                          <a:latin typeface="Arial" charset="0"/>
                        </a:rPr>
                        <a:t>reductase</a:t>
                      </a:r>
                      <a:r>
                        <a:rPr kumimoji="0" lang="en-US" sz="1400" b="1" i="0" u="none" strike="noStrike" cap="none" normalizeH="0" baseline="0" dirty="0" smtClean="0">
                          <a:ln>
                            <a:noFill/>
                          </a:ln>
                          <a:solidFill>
                            <a:schemeClr val="bg1"/>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Statins</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LDL (18-55), HDL (5-15)</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Myopathy</a:t>
                      </a:r>
                      <a:r>
                        <a:rPr kumimoji="0" lang="en-US" sz="1400" b="1" i="0" u="none" strike="noStrike" cap="none" normalizeH="0" baseline="0" dirty="0" smtClean="0">
                          <a:ln>
                            <a:noFill/>
                          </a:ln>
                          <a:solidFill>
                            <a:schemeClr val="bg1"/>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Ezetimibe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LDL( 14-18),  HDL (1-3)</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bg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Fibric</a:t>
                      </a:r>
                      <a:r>
                        <a:rPr kumimoji="0" lang="en-US" sz="1400" b="1" i="0" u="none" strike="noStrike" cap="none" normalizeH="0" baseline="0" dirty="0" smtClean="0">
                          <a:ln>
                            <a:noFill/>
                          </a:ln>
                          <a:solidFill>
                            <a:schemeClr val="bg1"/>
                          </a:solidFill>
                          <a:effectLst/>
                          <a:latin typeface="Arial" charset="0"/>
                        </a:rPr>
                        <a:t> </a:t>
                      </a:r>
                      <a:r>
                        <a:rPr kumimoji="0" lang="en-US" sz="1400" b="1" i="0" u="none" strike="noStrike" cap="none" normalizeH="0" baseline="0" dirty="0" err="1" smtClean="0">
                          <a:ln>
                            <a:noFill/>
                          </a:ln>
                          <a:solidFill>
                            <a:schemeClr val="bg1"/>
                          </a:solidFill>
                          <a:effectLst/>
                          <a:latin typeface="Arial" charset="0"/>
                        </a:rPr>
                        <a:t>Aci</a:t>
                      </a:r>
                      <a:r>
                        <a:rPr kumimoji="0" lang="en-US" sz="1400" b="1" i="0" u="none" strike="noStrike" cap="none" normalizeH="0" baseline="0" dirty="0" smtClean="0">
                          <a:ln>
                            <a:noFill/>
                          </a:ln>
                          <a:solidFill>
                            <a:schemeClr val="bg1"/>
                          </a:solidFill>
                          <a:effectLst/>
                          <a:latin typeface="Arial" charset="0"/>
                        </a:rPr>
                        <a:t> ds (</a:t>
                      </a:r>
                      <a:r>
                        <a:rPr lang="en-US" sz="1400" b="1" dirty="0" smtClean="0">
                          <a:solidFill>
                            <a:schemeClr val="bg1"/>
                          </a:solidFill>
                        </a:rPr>
                        <a:t>Fibrates)</a:t>
                      </a: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Gemfibrozil</a:t>
                      </a:r>
                      <a:endParaRPr kumimoji="0" lang="en-US" sz="1400" b="1" i="0" u="none" strike="noStrike" cap="none" normalizeH="0" baseline="0" dirty="0" smtClean="0">
                        <a:ln>
                          <a:noFill/>
                        </a:ln>
                        <a:solidFill>
                          <a:schemeClr val="bg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Fenofibrate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LDL (5-20), HDL (10-20)</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Dyspepsia, gallstones, </a:t>
                      </a:r>
                      <a:r>
                        <a:rPr kumimoji="0" lang="en-US" sz="1400" b="1" i="0" u="none" strike="noStrike" cap="none" normalizeH="0" baseline="0" dirty="0" err="1" smtClean="0">
                          <a:ln>
                            <a:noFill/>
                          </a:ln>
                          <a:solidFill>
                            <a:schemeClr val="bg1"/>
                          </a:solidFill>
                          <a:effectLst/>
                          <a:latin typeface="Arial" charset="0"/>
                        </a:rPr>
                        <a:t>myopathy</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Bile Acid </a:t>
                      </a:r>
                      <a:r>
                        <a:rPr kumimoji="0" lang="en-US" sz="1400" b="1" i="0" u="none" strike="noStrike" cap="none" normalizeH="0" baseline="0" dirty="0" err="1" smtClean="0">
                          <a:ln>
                            <a:noFill/>
                          </a:ln>
                          <a:solidFill>
                            <a:schemeClr val="bg1"/>
                          </a:solidFill>
                          <a:effectLst/>
                          <a:latin typeface="Arial" charset="0"/>
                        </a:rPr>
                        <a:t>sequestrants</a:t>
                      </a: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bg1"/>
                          </a:solidFill>
                          <a:effectLst/>
                          <a:latin typeface="Arial" charset="0"/>
                        </a:rPr>
                        <a:t>Cholestyramine</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LDL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 HDL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bg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defRPr/>
                      </a:pPr>
                      <a:r>
                        <a:rPr lang="en-US" sz="1400" b="1" dirty="0" smtClean="0">
                          <a:solidFill>
                            <a:schemeClr val="bg1"/>
                          </a:solidFill>
                        </a:rPr>
                        <a:t>Omega-3- Fatty acids</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smtClean="0">
                          <a:ln>
                            <a:noFill/>
                          </a:ln>
                          <a:solidFill>
                            <a:schemeClr val="bg1"/>
                          </a:solidFill>
                          <a:effectLst/>
                          <a:latin typeface="Arial" charset="0"/>
                          <a:sym typeface="Symbol" pitchFamily="18" charset="2"/>
                        </a:rPr>
                        <a:t> non-HDL (VLDL, IDL)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defRPr/>
                      </a:pPr>
                      <a:r>
                        <a:rPr kumimoji="0" lang="en-US" sz="1400" b="1" i="0" u="none" strike="noStrike" cap="none" normalizeH="0" baseline="0" dirty="0" smtClean="0">
                          <a:ln>
                            <a:noFill/>
                          </a:ln>
                          <a:solidFill>
                            <a:schemeClr val="bg1"/>
                          </a:solidFill>
                          <a:effectLst/>
                          <a:latin typeface="Arial" charset="0"/>
                          <a:sym typeface="Symbol" pitchFamily="18" charset="2"/>
                        </a:rPr>
                        <a:t> HDL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8073554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chemeClr val="accent2"/>
                </a:solidFill>
              </a:rPr>
              <a:t>Lipoproteins</a:t>
            </a:r>
          </a:p>
        </p:txBody>
      </p:sp>
      <p:sp>
        <p:nvSpPr>
          <p:cNvPr id="749571" name="Oval 3"/>
          <p:cNvSpPr>
            <a:spLocks noChangeArrowheads="1"/>
          </p:cNvSpPr>
          <p:nvPr/>
        </p:nvSpPr>
        <p:spPr bwMode="auto">
          <a:xfrm>
            <a:off x="3276600" y="1981200"/>
            <a:ext cx="2514600" cy="2514600"/>
          </a:xfrm>
          <a:prstGeom prst="ellipse">
            <a:avLst/>
          </a:prstGeom>
          <a:solidFill>
            <a:srgbClr val="799E02"/>
          </a:solidFill>
          <a:ln w="76200" cmpd="tri">
            <a:solidFill>
              <a:srgbClr val="FF6699"/>
            </a:solidFill>
            <a:round/>
            <a:headEnd/>
            <a:tailEnd/>
          </a:ln>
        </p:spPr>
        <p:txBody>
          <a:bodyPr wrap="none" anchor="ctr"/>
          <a:lstStyle/>
          <a:p>
            <a:endParaRPr lang="en-US"/>
          </a:p>
        </p:txBody>
      </p:sp>
      <p:grpSp>
        <p:nvGrpSpPr>
          <p:cNvPr id="2" name="Group 4"/>
          <p:cNvGrpSpPr>
            <a:grpSpLocks/>
          </p:cNvGrpSpPr>
          <p:nvPr/>
        </p:nvGrpSpPr>
        <p:grpSpPr bwMode="auto">
          <a:xfrm>
            <a:off x="4648200" y="2362200"/>
            <a:ext cx="762000" cy="1600200"/>
            <a:chOff x="2880" y="1488"/>
            <a:chExt cx="480" cy="1008"/>
          </a:xfrm>
        </p:grpSpPr>
        <p:sp>
          <p:nvSpPr>
            <p:cNvPr id="26639" name="AutoShape 5"/>
            <p:cNvSpPr>
              <a:spLocks noChangeArrowheads="1"/>
            </p:cNvSpPr>
            <p:nvPr/>
          </p:nvSpPr>
          <p:spPr bwMode="auto">
            <a:xfrm>
              <a:off x="2928" y="1488"/>
              <a:ext cx="384" cy="384"/>
            </a:xfrm>
            <a:prstGeom prst="smileyFace">
              <a:avLst>
                <a:gd name="adj" fmla="val 4653"/>
              </a:avLst>
            </a:prstGeom>
            <a:solidFill>
              <a:srgbClr val="FF0000"/>
            </a:solidFill>
            <a:ln w="28575">
              <a:solidFill>
                <a:srgbClr val="FFFFFF"/>
              </a:solidFill>
              <a:round/>
              <a:headEnd/>
              <a:tailEnd/>
            </a:ln>
          </p:spPr>
          <p:txBody>
            <a:bodyPr wrap="none" anchor="ctr"/>
            <a:lstStyle/>
            <a:p>
              <a:endParaRPr lang="en-US"/>
            </a:p>
          </p:txBody>
        </p:sp>
        <p:sp>
          <p:nvSpPr>
            <p:cNvPr id="26640" name="AutoShape 6"/>
            <p:cNvSpPr>
              <a:spLocks noChangeArrowheads="1"/>
            </p:cNvSpPr>
            <p:nvPr/>
          </p:nvSpPr>
          <p:spPr bwMode="auto">
            <a:xfrm>
              <a:off x="2880" y="1920"/>
              <a:ext cx="480" cy="576"/>
            </a:xfrm>
            <a:prstGeom prst="roundRect">
              <a:avLst>
                <a:gd name="adj" fmla="val 16667"/>
              </a:avLst>
            </a:prstGeom>
            <a:solidFill>
              <a:srgbClr val="FF0000"/>
            </a:solidFill>
            <a:ln w="28575">
              <a:solidFill>
                <a:srgbClr val="FFFFFF"/>
              </a:solidFill>
              <a:round/>
              <a:headEnd/>
              <a:tailEnd/>
            </a:ln>
          </p:spPr>
          <p:txBody>
            <a:bodyPr wrap="none" anchor="ctr"/>
            <a:lstStyle/>
            <a:p>
              <a:endParaRPr lang="en-US"/>
            </a:p>
          </p:txBody>
        </p:sp>
        <p:sp>
          <p:nvSpPr>
            <p:cNvPr id="26641" name="Text Box 7"/>
            <p:cNvSpPr txBox="1">
              <a:spLocks noChangeArrowheads="1"/>
            </p:cNvSpPr>
            <p:nvPr/>
          </p:nvSpPr>
          <p:spPr bwMode="auto">
            <a:xfrm>
              <a:off x="2976" y="2016"/>
              <a:ext cx="336" cy="288"/>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EC</a:t>
              </a:r>
            </a:p>
          </p:txBody>
        </p:sp>
      </p:grpSp>
      <p:grpSp>
        <p:nvGrpSpPr>
          <p:cNvPr id="3" name="Group 8"/>
          <p:cNvGrpSpPr>
            <a:grpSpLocks/>
          </p:cNvGrpSpPr>
          <p:nvPr/>
        </p:nvGrpSpPr>
        <p:grpSpPr bwMode="auto">
          <a:xfrm>
            <a:off x="3733800" y="2362200"/>
            <a:ext cx="762000" cy="1600200"/>
            <a:chOff x="2304" y="1488"/>
            <a:chExt cx="480" cy="1008"/>
          </a:xfrm>
        </p:grpSpPr>
        <p:sp>
          <p:nvSpPr>
            <p:cNvPr id="26636" name="AutoShape 9"/>
            <p:cNvSpPr>
              <a:spLocks noChangeArrowheads="1"/>
            </p:cNvSpPr>
            <p:nvPr/>
          </p:nvSpPr>
          <p:spPr bwMode="auto">
            <a:xfrm>
              <a:off x="2352" y="1488"/>
              <a:ext cx="384" cy="384"/>
            </a:xfrm>
            <a:prstGeom prst="smileyFace">
              <a:avLst>
                <a:gd name="adj" fmla="val 4653"/>
              </a:avLst>
            </a:prstGeom>
            <a:solidFill>
              <a:srgbClr val="660066"/>
            </a:solidFill>
            <a:ln w="28575">
              <a:solidFill>
                <a:srgbClr val="FFFFFF"/>
              </a:solidFill>
              <a:round/>
              <a:headEnd/>
              <a:tailEnd/>
            </a:ln>
          </p:spPr>
          <p:txBody>
            <a:bodyPr wrap="none" anchor="ctr"/>
            <a:lstStyle/>
            <a:p>
              <a:endParaRPr lang="en-US"/>
            </a:p>
          </p:txBody>
        </p:sp>
        <p:sp>
          <p:nvSpPr>
            <p:cNvPr id="26637" name="AutoShape 10"/>
            <p:cNvSpPr>
              <a:spLocks noChangeArrowheads="1"/>
            </p:cNvSpPr>
            <p:nvPr/>
          </p:nvSpPr>
          <p:spPr bwMode="auto">
            <a:xfrm>
              <a:off x="2304" y="1920"/>
              <a:ext cx="480" cy="576"/>
            </a:xfrm>
            <a:prstGeom prst="roundRect">
              <a:avLst>
                <a:gd name="adj" fmla="val 16667"/>
              </a:avLst>
            </a:prstGeom>
            <a:solidFill>
              <a:srgbClr val="660066"/>
            </a:solidFill>
            <a:ln w="28575">
              <a:solidFill>
                <a:srgbClr val="FFFFFF"/>
              </a:solidFill>
              <a:round/>
              <a:headEnd/>
              <a:tailEnd/>
            </a:ln>
          </p:spPr>
          <p:txBody>
            <a:bodyPr wrap="none" anchor="ctr"/>
            <a:lstStyle/>
            <a:p>
              <a:endParaRPr lang="en-US"/>
            </a:p>
          </p:txBody>
        </p:sp>
        <p:sp>
          <p:nvSpPr>
            <p:cNvPr id="26638" name="Text Box 11"/>
            <p:cNvSpPr txBox="1">
              <a:spLocks noChangeArrowheads="1"/>
            </p:cNvSpPr>
            <p:nvPr/>
          </p:nvSpPr>
          <p:spPr bwMode="auto">
            <a:xfrm>
              <a:off x="2352" y="2016"/>
              <a:ext cx="384" cy="288"/>
            </a:xfrm>
            <a:prstGeom prst="rect">
              <a:avLst/>
            </a:prstGeom>
            <a:solidFill>
              <a:srgbClr val="66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sz="2400" b="1">
                  <a:solidFill>
                    <a:srgbClr val="FFFFFF"/>
                  </a:solidFill>
                  <a:latin typeface="Arial Narrow" pitchFamily="34" charset="0"/>
                </a:rPr>
                <a:t>TG</a:t>
              </a:r>
            </a:p>
          </p:txBody>
        </p:sp>
      </p:grpSp>
      <p:grpSp>
        <p:nvGrpSpPr>
          <p:cNvPr id="4" name="Group 12"/>
          <p:cNvGrpSpPr>
            <a:grpSpLocks/>
          </p:cNvGrpSpPr>
          <p:nvPr/>
        </p:nvGrpSpPr>
        <p:grpSpPr bwMode="auto">
          <a:xfrm>
            <a:off x="1905000" y="3124200"/>
            <a:ext cx="5257800" cy="1447800"/>
            <a:chOff x="1152" y="1968"/>
            <a:chExt cx="3312" cy="912"/>
          </a:xfrm>
        </p:grpSpPr>
        <p:sp>
          <p:nvSpPr>
            <p:cNvPr id="26634" name="AutoShape 13"/>
            <p:cNvSpPr>
              <a:spLocks noChangeArrowheads="1"/>
            </p:cNvSpPr>
            <p:nvPr/>
          </p:nvSpPr>
          <p:spPr bwMode="auto">
            <a:xfrm rot="-5400000">
              <a:off x="2352" y="768"/>
              <a:ext cx="912" cy="3312"/>
            </a:xfrm>
            <a:prstGeom prst="moon">
              <a:avLst>
                <a:gd name="adj" fmla="val 50000"/>
              </a:avLst>
            </a:prstGeom>
            <a:solidFill>
              <a:srgbClr val="9999FF"/>
            </a:solidFill>
            <a:ln w="38100">
              <a:solidFill>
                <a:srgbClr val="00FF00"/>
              </a:solidFill>
              <a:miter lim="800000"/>
              <a:headEnd/>
              <a:tailEnd/>
            </a:ln>
          </p:spPr>
          <p:txBody>
            <a:bodyPr wrap="none" anchor="ctr"/>
            <a:lstStyle/>
            <a:p>
              <a:endParaRPr lang="en-US"/>
            </a:p>
          </p:txBody>
        </p:sp>
        <p:sp>
          <p:nvSpPr>
            <p:cNvPr id="26635" name="Text Box 14"/>
            <p:cNvSpPr txBox="1">
              <a:spLocks noChangeArrowheads="1"/>
            </p:cNvSpPr>
            <p:nvPr/>
          </p:nvSpPr>
          <p:spPr bwMode="auto">
            <a:xfrm>
              <a:off x="1920" y="2448"/>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0099"/>
                  </a:solidFill>
                  <a:latin typeface="Arial Narrow" pitchFamily="34" charset="0"/>
                </a:rPr>
                <a:t>Apoprotein boat</a:t>
              </a:r>
            </a:p>
          </p:txBody>
        </p:sp>
      </p:grpSp>
      <p:sp>
        <p:nvSpPr>
          <p:cNvPr id="749583" name="Text Box 15"/>
          <p:cNvSpPr txBox="1">
            <a:spLocks noChangeArrowheads="1"/>
          </p:cNvSpPr>
          <p:nvPr/>
        </p:nvSpPr>
        <p:spPr bwMode="auto">
          <a:xfrm>
            <a:off x="381000" y="4800600"/>
            <a:ext cx="8305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20000"/>
              </a:spcBef>
            </a:pPr>
            <a:r>
              <a:rPr lang="en-US" sz="2800" dirty="0">
                <a:solidFill>
                  <a:schemeClr val="bg1"/>
                </a:solidFill>
                <a:latin typeface="Arial Narrow" pitchFamily="34" charset="0"/>
              </a:rPr>
              <a:t>Apo A I and A II for HDL		Apo B100 for LDL</a:t>
            </a:r>
          </a:p>
          <a:p>
            <a:pPr algn="l" eaLnBrk="1" hangingPunct="1">
              <a:spcBef>
                <a:spcPct val="20000"/>
              </a:spcBef>
            </a:pPr>
            <a:r>
              <a:rPr lang="en-US" sz="2800" dirty="0">
                <a:solidFill>
                  <a:schemeClr val="bg1"/>
                </a:solidFill>
                <a:latin typeface="Arial Narrow" pitchFamily="34" charset="0"/>
              </a:rPr>
              <a:t>Apo B100+C+E for VLDL, IDL	Apo B100+Apo(a) for </a:t>
            </a:r>
            <a:r>
              <a:rPr lang="en-US" sz="2800" dirty="0" err="1">
                <a:solidFill>
                  <a:schemeClr val="bg1"/>
                </a:solidFill>
                <a:latin typeface="Arial Narrow" pitchFamily="34" charset="0"/>
              </a:rPr>
              <a:t>Lp</a:t>
            </a:r>
            <a:r>
              <a:rPr lang="en-US" sz="2800" dirty="0">
                <a:solidFill>
                  <a:schemeClr val="bg1"/>
                </a:solidFill>
                <a:latin typeface="Arial Narrow" pitchFamily="34" charset="0"/>
              </a:rPr>
              <a:t>(a)</a:t>
            </a:r>
          </a:p>
        </p:txBody>
      </p:sp>
    </p:spTree>
    <p:extLst>
      <p:ext uri="{BB962C8B-B14F-4D97-AF65-F5344CB8AC3E}">
        <p14:creationId xmlns:p14="http://schemas.microsoft.com/office/powerpoint/2010/main" val="116808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9571"/>
                                        </p:tgtEl>
                                        <p:attrNameLst>
                                          <p:attrName>style.visibility</p:attrName>
                                        </p:attrNameLst>
                                      </p:cBhvr>
                                      <p:to>
                                        <p:strVal val="visible"/>
                                      </p:to>
                                    </p:set>
                                    <p:animEffect transition="in" filter="box(in)">
                                      <p:cBhvr>
                                        <p:cTn id="7" dur="1000"/>
                                        <p:tgtEl>
                                          <p:spTgt spid="749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ppt_x"/>
                                          </p:val>
                                        </p:tav>
                                        <p:tav tm="100000">
                                          <p:val>
                                            <p:strVal val="#ppt_x"/>
                                          </p:val>
                                        </p:tav>
                                      </p:tavLst>
                                    </p:anim>
                                    <p:anim calcmode="lin" valueType="num">
                                      <p:cBhvr additive="base">
                                        <p:cTn id="2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49583">
                                            <p:txEl>
                                              <p:pRg st="0" end="0"/>
                                            </p:txEl>
                                          </p:spTgt>
                                        </p:tgtEl>
                                        <p:attrNameLst>
                                          <p:attrName>style.visibility</p:attrName>
                                        </p:attrNameLst>
                                      </p:cBhvr>
                                      <p:to>
                                        <p:strVal val="visible"/>
                                      </p:to>
                                    </p:set>
                                    <p:animEffect transition="in" filter="blinds(horizontal)">
                                      <p:cBhvr>
                                        <p:cTn id="30" dur="500"/>
                                        <p:tgtEl>
                                          <p:spTgt spid="749583">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49583">
                                            <p:txEl>
                                              <p:pRg st="1" end="1"/>
                                            </p:txEl>
                                          </p:spTgt>
                                        </p:tgtEl>
                                        <p:attrNameLst>
                                          <p:attrName>style.visibility</p:attrName>
                                        </p:attrNameLst>
                                      </p:cBhvr>
                                      <p:to>
                                        <p:strVal val="visible"/>
                                      </p:to>
                                    </p:set>
                                    <p:animEffect transition="in" filter="blinds(horizontal)">
                                      <p:cBhvr>
                                        <p:cTn id="35" dur="500"/>
                                        <p:tgtEl>
                                          <p:spTgt spid="7495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b="1" dirty="0" smtClean="0">
                <a:solidFill>
                  <a:schemeClr val="bg1"/>
                </a:solidFill>
                <a:latin typeface="Times New Roman" panose="02020603050405020304" pitchFamily="18" charset="0"/>
                <a:cs typeface="Times New Roman" panose="02020603050405020304" pitchFamily="18" charset="0"/>
              </a:rPr>
              <a:t>Limited </a:t>
            </a:r>
            <a:r>
              <a:rPr lang="en-US" b="1" dirty="0">
                <a:solidFill>
                  <a:schemeClr val="bg1"/>
                </a:solidFill>
                <a:latin typeface="Times New Roman" panose="02020603050405020304" pitchFamily="18" charset="0"/>
                <a:cs typeface="Times New Roman" panose="02020603050405020304" pitchFamily="18" charset="0"/>
              </a:rPr>
              <a:t>evidence to support use of non-statin agents</a:t>
            </a:r>
          </a:p>
          <a:p>
            <a:pPr lvl="1"/>
            <a:r>
              <a:rPr lang="en-US" b="1" dirty="0">
                <a:latin typeface="Times New Roman" panose="02020603050405020304" pitchFamily="18" charset="0"/>
                <a:cs typeface="Times New Roman" panose="02020603050405020304" pitchFamily="18" charset="0"/>
              </a:rPr>
              <a:t>Consider use of non-statin agents in the following situations:</a:t>
            </a:r>
          </a:p>
          <a:p>
            <a:pPr lvl="2"/>
            <a:r>
              <a:rPr lang="en-US" b="1" dirty="0">
                <a:solidFill>
                  <a:schemeClr val="bg1"/>
                </a:solidFill>
                <a:latin typeface="Times New Roman" panose="02020603050405020304" pitchFamily="18" charset="0"/>
                <a:cs typeface="Times New Roman" panose="02020603050405020304" pitchFamily="18" charset="0"/>
              </a:rPr>
              <a:t>In addition to statins in high-risk patients with less than anticipated response:</a:t>
            </a:r>
          </a:p>
          <a:p>
            <a:pPr lvl="3"/>
            <a:r>
              <a:rPr lang="en-US" b="1" dirty="0">
                <a:solidFill>
                  <a:schemeClr val="bg1"/>
                </a:solidFill>
                <a:latin typeface="Times New Roman" panose="02020603050405020304" pitchFamily="18" charset="0"/>
                <a:cs typeface="Times New Roman" panose="02020603050405020304" pitchFamily="18" charset="0"/>
              </a:rPr>
              <a:t>Clinical ASCVD and age&lt;75</a:t>
            </a:r>
          </a:p>
          <a:p>
            <a:pPr lvl="3"/>
            <a:r>
              <a:rPr lang="en-US" b="1" dirty="0">
                <a:solidFill>
                  <a:schemeClr val="bg1"/>
                </a:solidFill>
                <a:latin typeface="Times New Roman" panose="02020603050405020304" pitchFamily="18" charset="0"/>
                <a:cs typeface="Times New Roman" panose="02020603050405020304" pitchFamily="18" charset="0"/>
              </a:rPr>
              <a:t>Baseline LDL&gt;190</a:t>
            </a:r>
          </a:p>
          <a:p>
            <a:pPr lvl="3"/>
            <a:r>
              <a:rPr lang="en-US" b="1" dirty="0">
                <a:solidFill>
                  <a:schemeClr val="bg1"/>
                </a:solidFill>
                <a:latin typeface="Times New Roman" panose="02020603050405020304" pitchFamily="18" charset="0"/>
                <a:cs typeface="Times New Roman" panose="02020603050405020304" pitchFamily="18" charset="0"/>
              </a:rPr>
              <a:t>Age 40-75 years with </a:t>
            </a:r>
            <a:r>
              <a:rPr lang="en-US" b="1" dirty="0" smtClean="0">
                <a:solidFill>
                  <a:schemeClr val="bg1"/>
                </a:solidFill>
                <a:latin typeface="Times New Roman" panose="02020603050405020304" pitchFamily="18" charset="0"/>
                <a:cs typeface="Times New Roman" panose="02020603050405020304" pitchFamily="18" charset="0"/>
              </a:rPr>
              <a:t>diabetes</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a:solidFill>
                  <a:schemeClr val="bg1"/>
                </a:solidFill>
                <a:latin typeface="Times New Roman" panose="02020603050405020304" pitchFamily="18" charset="0"/>
                <a:cs typeface="Times New Roman" panose="02020603050405020304" pitchFamily="18" charset="0"/>
              </a:rPr>
              <a:t>C</a:t>
            </a:r>
            <a:r>
              <a:rPr lang="en-US" b="1" dirty="0" smtClean="0">
                <a:solidFill>
                  <a:schemeClr val="bg1"/>
                </a:solidFill>
                <a:latin typeface="Times New Roman" panose="02020603050405020304" pitchFamily="18" charset="0"/>
                <a:cs typeface="Times New Roman" panose="02020603050405020304" pitchFamily="18" charset="0"/>
              </a:rPr>
              <a:t>ompletely statin-intolerant</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2"/>
            <a:r>
              <a:rPr lang="en-US" b="1" dirty="0" smtClean="0">
                <a:solidFill>
                  <a:schemeClr val="bg1"/>
                </a:solidFill>
                <a:latin typeface="Times New Roman" panose="02020603050405020304" pitchFamily="18" charset="0"/>
                <a:cs typeface="Times New Roman" panose="02020603050405020304" pitchFamily="18" charset="0"/>
              </a:rPr>
              <a:t>TG </a:t>
            </a:r>
            <a:r>
              <a:rPr lang="en-US" b="1" dirty="0">
                <a:solidFill>
                  <a:schemeClr val="bg1"/>
                </a:solidFill>
                <a:latin typeface="Times New Roman" panose="02020603050405020304" pitchFamily="18" charset="0"/>
                <a:cs typeface="Times New Roman" panose="02020603050405020304" pitchFamily="18" charset="0"/>
              </a:rPr>
              <a:t>(&gt;500)</a:t>
            </a:r>
          </a:p>
          <a:p>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r>
              <a:rPr lang="en-US" b="1" dirty="0">
                <a:solidFill>
                  <a:schemeClr val="accent3"/>
                </a:solidFill>
                <a:latin typeface="Times New Roman" panose="02020603050405020304" pitchFamily="18" charset="0"/>
                <a:cs typeface="Times New Roman" panose="02020603050405020304" pitchFamily="18" charset="0"/>
              </a:rPr>
              <a:t>The role of non-statin agents</a:t>
            </a:r>
            <a:br>
              <a:rPr lang="en-US" b="1" dirty="0">
                <a:solidFill>
                  <a:schemeClr val="accent3"/>
                </a:solidFill>
                <a:latin typeface="Times New Roman" panose="02020603050405020304" pitchFamily="18" charset="0"/>
                <a:cs typeface="Times New Roman" panose="02020603050405020304" pitchFamily="18" charset="0"/>
              </a:rPr>
            </a:br>
            <a:endParaRPr lang="en-US" dirty="0">
              <a:solidFill>
                <a:schemeClr val="accent3"/>
              </a:solidFill>
            </a:endParaRPr>
          </a:p>
        </p:txBody>
      </p:sp>
    </p:spTree>
    <p:extLst>
      <p:ext uri="{BB962C8B-B14F-4D97-AF65-F5344CB8AC3E}">
        <p14:creationId xmlns:p14="http://schemas.microsoft.com/office/powerpoint/2010/main" val="41611651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solidFill>
                  <a:schemeClr val="accent3"/>
                </a:solidFill>
              </a:rPr>
              <a:t>Summary</a:t>
            </a:r>
          </a:p>
        </p:txBody>
      </p:sp>
      <p:sp>
        <p:nvSpPr>
          <p:cNvPr id="51203" name="Rectangle 3"/>
          <p:cNvSpPr>
            <a:spLocks noGrp="1" noChangeArrowheads="1"/>
          </p:cNvSpPr>
          <p:nvPr>
            <p:ph type="body" idx="1"/>
          </p:nvPr>
        </p:nvSpPr>
        <p:spPr>
          <a:xfrm>
            <a:off x="591741" y="1517650"/>
            <a:ext cx="8399859" cy="4114800"/>
          </a:xfrm>
        </p:spPr>
        <p:txBody>
          <a:bodyPr>
            <a:normAutofit lnSpcReduction="10000"/>
          </a:bodyPr>
          <a:lstStyle/>
          <a:p>
            <a:pPr eaLnBrk="1" hangingPunct="1">
              <a:buFont typeface="Wingdings" pitchFamily="2" charset="2"/>
              <a:buChar char="Ø"/>
            </a:pPr>
            <a:r>
              <a:rPr lang="en-US" altLang="en-US" dirty="0" smtClean="0">
                <a:solidFill>
                  <a:schemeClr val="bg1"/>
                </a:solidFill>
              </a:rPr>
              <a:t>Fire and forget approach </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Know the 4 high risk groups</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Use medications proven to reduce risk, </a:t>
            </a:r>
            <a:r>
              <a:rPr lang="en-US" altLang="en-US" dirty="0" err="1" smtClean="0">
                <a:solidFill>
                  <a:schemeClr val="bg1"/>
                </a:solidFill>
              </a:rPr>
              <a:t>ie</a:t>
            </a:r>
            <a:r>
              <a:rPr lang="en-US" altLang="en-US" dirty="0" smtClean="0">
                <a:solidFill>
                  <a:schemeClr val="bg1"/>
                </a:solidFill>
              </a:rPr>
              <a:t> statins</a:t>
            </a:r>
          </a:p>
          <a:p>
            <a:pPr marL="0" indent="0" eaLnBrk="1" hangingPunct="1">
              <a:buNone/>
            </a:pPr>
            <a:endParaRPr lang="en-US" altLang="en-US" dirty="0" smtClean="0">
              <a:solidFill>
                <a:schemeClr val="bg1"/>
              </a:solidFill>
            </a:endParaRPr>
          </a:p>
          <a:p>
            <a:pPr eaLnBrk="1" hangingPunct="1">
              <a:buFont typeface="Wingdings" pitchFamily="2" charset="2"/>
              <a:buChar char="Ø"/>
            </a:pPr>
            <a:r>
              <a:rPr lang="en-US" altLang="en-US" dirty="0" smtClean="0">
                <a:solidFill>
                  <a:schemeClr val="bg1"/>
                </a:solidFill>
              </a:rPr>
              <a:t>Encourage healthy lifestyle</a:t>
            </a:r>
          </a:p>
          <a:p>
            <a:pPr eaLnBrk="1" hangingPunct="1">
              <a:buFont typeface="Wingdings" pitchFamily="2" charset="2"/>
              <a:buChar char="Ø"/>
            </a:pPr>
            <a:endParaRPr lang="en-US" altLang="en-US" dirty="0">
              <a:solidFill>
                <a:schemeClr val="bg1"/>
              </a:solidFill>
            </a:endParaRPr>
          </a:p>
          <a:p>
            <a:pPr eaLnBrk="1" hangingPunct="1">
              <a:buFont typeface="Wingdings" pitchFamily="2" charset="2"/>
              <a:buChar char="Ø"/>
            </a:pPr>
            <a:r>
              <a:rPr lang="en-US" altLang="en-US" dirty="0" smtClean="0">
                <a:solidFill>
                  <a:schemeClr val="bg1"/>
                </a:solidFill>
              </a:rPr>
              <a:t>Don’t forget patient preference </a:t>
            </a:r>
          </a:p>
        </p:txBody>
      </p:sp>
    </p:spTree>
    <p:extLst>
      <p:ext uri="{BB962C8B-B14F-4D97-AF65-F5344CB8AC3E}">
        <p14:creationId xmlns:p14="http://schemas.microsoft.com/office/powerpoint/2010/main" val="250144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Case </a:t>
            </a:r>
            <a:endParaRPr lang="en-US" dirty="0">
              <a:solidFill>
                <a:schemeClr val="accent3"/>
              </a:solidFill>
            </a:endParaRPr>
          </a:p>
        </p:txBody>
      </p:sp>
      <p:sp>
        <p:nvSpPr>
          <p:cNvPr id="3" name="Content Placeholder 2"/>
          <p:cNvSpPr>
            <a:spLocks noGrp="1"/>
          </p:cNvSpPr>
          <p:nvPr>
            <p:ph sz="quarter" idx="4294967295"/>
          </p:nvPr>
        </p:nvSpPr>
        <p:spPr>
          <a:xfrm>
            <a:off x="685330" y="1371601"/>
            <a:ext cx="7772870" cy="4419600"/>
          </a:xfrm>
          <a:prstGeom prst="rect">
            <a:avLst/>
          </a:prstGeom>
        </p:spPr>
        <p:txBody>
          <a:bodyPr>
            <a:normAutofit/>
          </a:bodyPr>
          <a:lstStyle/>
          <a:p>
            <a:pPr marL="0" indent="0">
              <a:buNone/>
            </a:pPr>
            <a:r>
              <a:rPr lang="en-US" dirty="0" smtClean="0">
                <a:solidFill>
                  <a:schemeClr val="bg1"/>
                </a:solidFill>
              </a:rPr>
              <a:t>62 year old male </a:t>
            </a:r>
          </a:p>
          <a:p>
            <a:r>
              <a:rPr lang="en-US" dirty="0" smtClean="0">
                <a:solidFill>
                  <a:schemeClr val="bg1"/>
                </a:solidFill>
              </a:rPr>
              <a:t>Total cholesterol: 140</a:t>
            </a:r>
          </a:p>
          <a:p>
            <a:r>
              <a:rPr lang="en-US" dirty="0" smtClean="0">
                <a:solidFill>
                  <a:schemeClr val="bg1"/>
                </a:solidFill>
              </a:rPr>
              <a:t>Low HDL: 35</a:t>
            </a:r>
          </a:p>
          <a:p>
            <a:r>
              <a:rPr lang="en-US" dirty="0" smtClean="0">
                <a:solidFill>
                  <a:schemeClr val="bg1"/>
                </a:solidFill>
              </a:rPr>
              <a:t>SBP: 130 mmHg</a:t>
            </a:r>
          </a:p>
          <a:p>
            <a:r>
              <a:rPr lang="en-US" dirty="0" smtClean="0">
                <a:solidFill>
                  <a:schemeClr val="bg1"/>
                </a:solidFill>
              </a:rPr>
              <a:t>Not taking anti-hypertensive medications</a:t>
            </a:r>
          </a:p>
          <a:p>
            <a:r>
              <a:rPr lang="en-US" dirty="0" smtClean="0">
                <a:solidFill>
                  <a:schemeClr val="bg1"/>
                </a:solidFill>
              </a:rPr>
              <a:t>Non-diabetic</a:t>
            </a:r>
          </a:p>
          <a:p>
            <a:r>
              <a:rPr lang="en-US" dirty="0" smtClean="0">
                <a:solidFill>
                  <a:schemeClr val="bg1"/>
                </a:solidFill>
              </a:rPr>
              <a:t>Non-smoker</a:t>
            </a:r>
          </a:p>
          <a:p>
            <a:r>
              <a:rPr lang="en-US" dirty="0" smtClean="0">
                <a:solidFill>
                  <a:schemeClr val="bg1"/>
                </a:solidFill>
              </a:rPr>
              <a:t>Calculated 10 </a:t>
            </a:r>
            <a:r>
              <a:rPr lang="en-US" dirty="0" err="1" smtClean="0">
                <a:solidFill>
                  <a:schemeClr val="bg1"/>
                </a:solidFill>
              </a:rPr>
              <a:t>yr</a:t>
            </a:r>
            <a:r>
              <a:rPr lang="en-US" dirty="0" smtClean="0">
                <a:solidFill>
                  <a:schemeClr val="bg1"/>
                </a:solidFill>
              </a:rPr>
              <a:t> risk of </a:t>
            </a:r>
            <a:r>
              <a:rPr lang="en-US" dirty="0">
                <a:solidFill>
                  <a:schemeClr val="bg1"/>
                </a:solidFill>
              </a:rPr>
              <a:t>ASCVD : </a:t>
            </a:r>
            <a:r>
              <a:rPr lang="en-US" dirty="0" smtClean="0">
                <a:solidFill>
                  <a:schemeClr val="bg1"/>
                </a:solidFill>
              </a:rPr>
              <a:t>9.8%</a:t>
            </a:r>
            <a:endParaRPr lang="en-US" dirty="0">
              <a:solidFill>
                <a:schemeClr val="bg1"/>
              </a:solidFill>
            </a:endParaRPr>
          </a:p>
        </p:txBody>
      </p:sp>
    </p:spTree>
    <p:extLst>
      <p:ext uri="{BB962C8B-B14F-4D97-AF65-F5344CB8AC3E}">
        <p14:creationId xmlns:p14="http://schemas.microsoft.com/office/powerpoint/2010/main" val="2757614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173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324092"/>
            <a:ext cx="6681773" cy="6022694"/>
          </a:xfrm>
          <a:prstGeom prst="rect">
            <a:avLst/>
          </a:prstGeom>
          <a:noFill/>
          <a:ln w="9525">
            <a:noFill/>
            <a:miter lim="800000"/>
            <a:headEnd/>
            <a:tailEnd/>
          </a:ln>
        </p:spPr>
      </p:pic>
      <p:sp>
        <p:nvSpPr>
          <p:cNvPr id="3" name="Left Arrow 2"/>
          <p:cNvSpPr/>
          <p:nvPr/>
        </p:nvSpPr>
        <p:spPr>
          <a:xfrm>
            <a:off x="7421880" y="5537200"/>
            <a:ext cx="733806"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543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1295401"/>
            <a:ext cx="7772870" cy="4495800"/>
          </a:xfrm>
          <a:prstGeom prst="rect">
            <a:avLst/>
          </a:prstGeom>
        </p:spPr>
        <p:txBody>
          <a:bodyPr/>
          <a:lstStyle/>
          <a:p>
            <a:r>
              <a:rPr lang="en-US" dirty="0" smtClean="0">
                <a:solidFill>
                  <a:schemeClr val="bg1"/>
                </a:solidFill>
              </a:rPr>
              <a:t>Moderate to high intensity statin </a:t>
            </a:r>
            <a:endParaRPr lang="en-US" dirty="0">
              <a:solidFill>
                <a:schemeClr val="bg1"/>
              </a:solidFill>
            </a:endParaRPr>
          </a:p>
        </p:txBody>
      </p:sp>
      <p:pic>
        <p:nvPicPr>
          <p:cNvPr id="6" name="Content Placeholder 3"/>
          <p:cNvPicPr>
            <a:picLocks/>
          </p:cNvPicPr>
          <p:nvPr/>
        </p:nvPicPr>
        <p:blipFill rotWithShape="1">
          <a:blip r:embed="rId2"/>
          <a:srcRect l="16796" t="27593" r="15640" b="23831"/>
          <a:stretch/>
        </p:blipFill>
        <p:spPr bwMode="auto">
          <a:xfrm>
            <a:off x="685800" y="2362200"/>
            <a:ext cx="7162800"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13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777240" lvl="2" indent="0">
              <a:buNone/>
            </a:pPr>
            <a:r>
              <a:rPr lang="en-US" b="1" dirty="0">
                <a:solidFill>
                  <a:schemeClr val="bg1"/>
                </a:solidFill>
                <a:latin typeface="Times New Roman" panose="02020603050405020304" pitchFamily="18" charset="0"/>
                <a:cs typeface="Times New Roman" panose="02020603050405020304" pitchFamily="18" charset="0"/>
              </a:rPr>
              <a:t>Estimates of 12 million to 45 million additional candidates for statin therapy based on CV risk </a:t>
            </a:r>
            <a:r>
              <a:rPr lang="en-US" b="1" dirty="0" smtClean="0">
                <a:solidFill>
                  <a:schemeClr val="bg1"/>
                </a:solidFill>
                <a:latin typeface="Times New Roman" panose="02020603050405020304" pitchFamily="18" charset="0"/>
                <a:cs typeface="Times New Roman" panose="02020603050405020304" pitchFamily="18" charset="0"/>
              </a:rPr>
              <a:t>estimates</a:t>
            </a:r>
          </a:p>
          <a:p>
            <a:pPr marL="777240" lvl="2"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smtClean="0">
                <a:solidFill>
                  <a:schemeClr val="bg1"/>
                </a:solidFill>
                <a:latin typeface="Times New Roman" panose="02020603050405020304" pitchFamily="18" charset="0"/>
                <a:cs typeface="Times New Roman" panose="02020603050405020304" pitchFamily="18" charset="0"/>
              </a:rPr>
              <a:t>Pencina</a:t>
            </a:r>
            <a:r>
              <a:rPr lang="en-US" b="1" baseline="30000" dirty="0" smtClean="0">
                <a:solidFill>
                  <a:schemeClr val="bg1"/>
                </a:solidFill>
                <a:latin typeface="Times New Roman" panose="02020603050405020304" pitchFamily="18" charset="0"/>
                <a:cs typeface="Times New Roman" panose="02020603050405020304" pitchFamily="18" charset="0"/>
              </a:rPr>
              <a:t>*</a:t>
            </a:r>
            <a:r>
              <a:rPr lang="en-US" b="1" dirty="0" smtClean="0">
                <a:solidFill>
                  <a:schemeClr val="bg1"/>
                </a:solidFill>
                <a:latin typeface="Times New Roman" panose="02020603050405020304" pitchFamily="18" charset="0"/>
                <a:cs typeface="Times New Roman" panose="02020603050405020304" pitchFamily="18" charset="0"/>
              </a:rPr>
              <a:t> et al. estimated 87.4</a:t>
            </a:r>
            <a:r>
              <a:rPr lang="en-US" b="1" dirty="0">
                <a:solidFill>
                  <a:schemeClr val="bg1"/>
                </a:solidFill>
                <a:latin typeface="Times New Roman" panose="02020603050405020304" pitchFamily="18" charset="0"/>
                <a:cs typeface="Times New Roman" panose="02020603050405020304" pitchFamily="18" charset="0"/>
              </a:rPr>
              <a:t>% of men and 53.6% of women ages 60-75 would now be eligible for </a:t>
            </a:r>
            <a:r>
              <a:rPr lang="en-US" b="1" dirty="0" smtClean="0">
                <a:solidFill>
                  <a:schemeClr val="bg1"/>
                </a:solidFill>
                <a:latin typeface="Times New Roman" panose="02020603050405020304" pitchFamily="18" charset="0"/>
                <a:cs typeface="Times New Roman" panose="02020603050405020304" pitchFamily="18" charset="0"/>
              </a:rPr>
              <a:t>statins</a:t>
            </a:r>
          </a:p>
          <a:p>
            <a:pPr lvl="3"/>
            <a:endParaRPr lang="en-US" b="1" dirty="0" smtClean="0">
              <a:solidFill>
                <a:schemeClr val="bg1"/>
              </a:solidFill>
              <a:latin typeface="Times New Roman" panose="02020603050405020304" pitchFamily="18" charset="0"/>
              <a:cs typeface="Times New Roman" panose="02020603050405020304" pitchFamily="18" charset="0"/>
            </a:endParaRPr>
          </a:p>
          <a:p>
            <a:pPr marL="777240" lvl="2" indent="0">
              <a:buNone/>
            </a:pPr>
            <a:r>
              <a:rPr lang="en-US" b="1" dirty="0" smtClean="0">
                <a:solidFill>
                  <a:schemeClr val="bg1"/>
                </a:solidFill>
                <a:latin typeface="Times New Roman" panose="02020603050405020304" pitchFamily="18" charset="0"/>
                <a:cs typeface="Times New Roman" panose="02020603050405020304" pitchFamily="18" charset="0"/>
              </a:rPr>
              <a:t>Validation attempts have yielded conflicting results:</a:t>
            </a:r>
          </a:p>
          <a:p>
            <a:pPr lvl="3"/>
            <a:r>
              <a:rPr lang="en-US" b="1" dirty="0" smtClean="0">
                <a:solidFill>
                  <a:schemeClr val="bg1"/>
                </a:solidFill>
                <a:latin typeface="Times New Roman" panose="02020603050405020304" pitchFamily="18" charset="0"/>
                <a:cs typeface="Times New Roman" panose="02020603050405020304" pitchFamily="18" charset="0"/>
              </a:rPr>
              <a:t>75</a:t>
            </a:r>
            <a:r>
              <a:rPr lang="en-US" b="1" dirty="0">
                <a:solidFill>
                  <a:schemeClr val="bg1"/>
                </a:solidFill>
                <a:latin typeface="Times New Roman" panose="02020603050405020304" pitchFamily="18" charset="0"/>
                <a:cs typeface="Times New Roman" panose="02020603050405020304" pitchFamily="18" charset="0"/>
              </a:rPr>
              <a:t>%-150% when applied to data from the Women’s Health Study and the Physician’s Health </a:t>
            </a:r>
            <a:r>
              <a:rPr lang="en-US" b="1" dirty="0" smtClean="0">
                <a:solidFill>
                  <a:schemeClr val="bg1"/>
                </a:solidFill>
                <a:latin typeface="Times New Roman" panose="02020603050405020304" pitchFamily="18" charset="0"/>
                <a:cs typeface="Times New Roman" panose="02020603050405020304" pitchFamily="18" charset="0"/>
              </a:rPr>
              <a:t>Study</a:t>
            </a:r>
          </a:p>
          <a:p>
            <a:pPr marL="1051560" lvl="3" indent="0">
              <a:buNone/>
            </a:pPr>
            <a:endParaRPr lang="en-US" b="1" dirty="0">
              <a:solidFill>
                <a:schemeClr val="bg1"/>
              </a:solidFill>
              <a:latin typeface="Times New Roman" panose="02020603050405020304" pitchFamily="18" charset="0"/>
              <a:cs typeface="Times New Roman" panose="02020603050405020304" pitchFamily="18" charset="0"/>
            </a:endParaRPr>
          </a:p>
          <a:p>
            <a:pPr lvl="3"/>
            <a:r>
              <a:rPr lang="en-US" b="1" dirty="0" err="1">
                <a:solidFill>
                  <a:schemeClr val="bg1"/>
                </a:solidFill>
                <a:latin typeface="Times New Roman" panose="02020603050405020304" pitchFamily="18" charset="0"/>
                <a:cs typeface="Times New Roman" panose="02020603050405020304" pitchFamily="18" charset="0"/>
              </a:rPr>
              <a:t>Muntner</a:t>
            </a:r>
            <a:r>
              <a:rPr lang="en-US" b="1" baseline="30000"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et al. reported good results in actual vs. predicted 5-year risks in a contemporary cohort of the REGARDS study</a:t>
            </a:r>
          </a:p>
          <a:p>
            <a:endParaRPr lang="en-US" dirty="0"/>
          </a:p>
        </p:txBody>
      </p:sp>
      <p:sp>
        <p:nvSpPr>
          <p:cNvPr id="3" name="Title 2"/>
          <p:cNvSpPr>
            <a:spLocks noGrp="1"/>
          </p:cNvSpPr>
          <p:nvPr>
            <p:ph type="title"/>
          </p:nvPr>
        </p:nvSpPr>
        <p:spPr/>
        <p:txBody>
          <a:bodyPr/>
          <a:lstStyle/>
          <a:p>
            <a:r>
              <a:rPr lang="en-US" altLang="en-US" dirty="0">
                <a:solidFill>
                  <a:schemeClr val="accent3"/>
                </a:solidFill>
              </a:rPr>
              <a:t>Pooled Cohort Equations: Criticism </a:t>
            </a:r>
            <a:endParaRPr lang="en-US" dirty="0">
              <a:solidFill>
                <a:schemeClr val="accent3"/>
              </a:solidFill>
            </a:endParaRPr>
          </a:p>
        </p:txBody>
      </p:sp>
    </p:spTree>
    <p:extLst>
      <p:ext uri="{BB962C8B-B14F-4D97-AF65-F5344CB8AC3E}">
        <p14:creationId xmlns:p14="http://schemas.microsoft.com/office/powerpoint/2010/main" val="709449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447800"/>
          </a:xfrm>
        </p:spPr>
        <p:txBody>
          <a:bodyPr>
            <a:noAutofit/>
          </a:bodyPr>
          <a:lstStyle/>
          <a:p>
            <a:r>
              <a:rPr lang="en-US" sz="1800" dirty="0" smtClean="0">
                <a:effectLst/>
              </a:rPr>
              <a:t/>
            </a:r>
            <a:br>
              <a:rPr lang="en-US" sz="1800" dirty="0" smtClean="0">
                <a:effectLst/>
              </a:rPr>
            </a:br>
            <a:r>
              <a:rPr lang="en-US" sz="1800" dirty="0">
                <a:effectLst/>
              </a:rPr>
              <a:t/>
            </a:r>
            <a:br>
              <a:rPr lang="en-US" sz="1800" dirty="0">
                <a:effectLst/>
              </a:rPr>
            </a:br>
            <a:r>
              <a:rPr lang="en-US" sz="1800" dirty="0" smtClean="0">
                <a:effectLst/>
              </a:rPr>
              <a:t/>
            </a:r>
            <a:br>
              <a:rPr lang="en-US" sz="1800" dirty="0" smtClean="0">
                <a:effectLst/>
              </a:rPr>
            </a:br>
            <a:r>
              <a:rPr lang="en-US" sz="1800" dirty="0">
                <a:effectLst/>
              </a:rPr>
              <a:t/>
            </a:r>
            <a:br>
              <a:rPr lang="en-US" sz="1800" dirty="0">
                <a:effectLst/>
              </a:rPr>
            </a:br>
            <a:r>
              <a:rPr lang="en-US" sz="2800" dirty="0" smtClean="0">
                <a:solidFill>
                  <a:schemeClr val="bg1"/>
                </a:solidFill>
                <a:effectLst/>
              </a:rPr>
              <a:t>Observed </a:t>
            </a:r>
            <a:r>
              <a:rPr lang="en-US" sz="2800" dirty="0">
                <a:solidFill>
                  <a:schemeClr val="bg1"/>
                </a:solidFill>
                <a:effectLst/>
              </a:rPr>
              <a:t>and expected events for different scores were compared in MESA after a 10.2- year follow-up</a:t>
            </a:r>
            <a:r>
              <a:rPr lang="en-US" sz="4000" dirty="0">
                <a:effectLst/>
              </a:rPr>
              <a:t/>
            </a:r>
            <a:br>
              <a:rPr lang="en-US" sz="4000" dirty="0">
                <a:effectLst/>
              </a:rPr>
            </a:br>
            <a:endParaRPr lang="en-US"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090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sz="7200" dirty="0" smtClean="0">
              <a:solidFill>
                <a:schemeClr val="bg1"/>
              </a:solidFill>
            </a:endParaRPr>
          </a:p>
          <a:p>
            <a:pPr marL="0" indent="0">
              <a:buNone/>
            </a:pPr>
            <a:r>
              <a:rPr lang="en-US" sz="7200" dirty="0">
                <a:solidFill>
                  <a:schemeClr val="bg1"/>
                </a:solidFill>
              </a:rPr>
              <a:t> </a:t>
            </a:r>
            <a:r>
              <a:rPr lang="en-US" sz="7200" dirty="0" smtClean="0">
                <a:solidFill>
                  <a:schemeClr val="bg1"/>
                </a:solidFill>
              </a:rPr>
              <a:t>      Thank you</a:t>
            </a:r>
            <a:endParaRPr lang="en-US" sz="7200" dirty="0">
              <a:solidFill>
                <a:schemeClr val="bg1"/>
              </a:solidFill>
            </a:endParaRPr>
          </a:p>
        </p:txBody>
      </p:sp>
    </p:spTree>
    <p:extLst>
      <p:ext uri="{BB962C8B-B14F-4D97-AF65-F5344CB8AC3E}">
        <p14:creationId xmlns:p14="http://schemas.microsoft.com/office/powerpoint/2010/main" val="3143626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dirty="0" smtClean="0">
              <a:solidFill>
                <a:srgbClr val="FF9999"/>
              </a:solidFill>
            </a:endParaRPr>
          </a:p>
        </p:txBody>
      </p:sp>
      <p:grpSp>
        <p:nvGrpSpPr>
          <p:cNvPr id="28677" name="Group 3"/>
          <p:cNvGrpSpPr>
            <a:grpSpLocks/>
          </p:cNvGrpSpPr>
          <p:nvPr/>
        </p:nvGrpSpPr>
        <p:grpSpPr bwMode="auto">
          <a:xfrm>
            <a:off x="584200" y="1360488"/>
            <a:ext cx="7493000" cy="4887912"/>
            <a:chOff x="368" y="777"/>
            <a:chExt cx="4720" cy="3079"/>
          </a:xfrm>
        </p:grpSpPr>
        <p:sp>
          <p:nvSpPr>
            <p:cNvPr id="28679" name="AutoShape 4"/>
            <p:cNvSpPr>
              <a:spLocks noChangeArrowheads="1"/>
            </p:cNvSpPr>
            <p:nvPr/>
          </p:nvSpPr>
          <p:spPr bwMode="auto">
            <a:xfrm>
              <a:off x="3527" y="1548"/>
              <a:ext cx="1561" cy="1572"/>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0" name="AutoShape 5"/>
            <p:cNvSpPr>
              <a:spLocks noChangeArrowheads="1"/>
            </p:cNvSpPr>
            <p:nvPr/>
          </p:nvSpPr>
          <p:spPr bwMode="auto">
            <a:xfrm>
              <a:off x="384" y="1548"/>
              <a:ext cx="3024" cy="1476"/>
            </a:xfrm>
            <a:prstGeom prst="roundRect">
              <a:avLst>
                <a:gd name="adj" fmla="val 16667"/>
              </a:avLst>
            </a:prstGeom>
            <a:gradFill rotWithShape="0">
              <a:gsLst>
                <a:gs pos="0">
                  <a:srgbClr val="000066"/>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1" name="AutoShape 6"/>
            <p:cNvSpPr>
              <a:spLocks noChangeArrowheads="1"/>
            </p:cNvSpPr>
            <p:nvPr/>
          </p:nvSpPr>
          <p:spPr bwMode="invGray">
            <a:xfrm>
              <a:off x="3456" y="1592"/>
              <a:ext cx="1536"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82" name="AutoShape 7"/>
            <p:cNvSpPr>
              <a:spLocks noChangeArrowheads="1"/>
            </p:cNvSpPr>
            <p:nvPr/>
          </p:nvSpPr>
          <p:spPr bwMode="invGray">
            <a:xfrm>
              <a:off x="368" y="1592"/>
              <a:ext cx="2944" cy="1528"/>
            </a:xfrm>
            <a:prstGeom prst="roundRect">
              <a:avLst>
                <a:gd name="adj" fmla="val 16667"/>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1624" name="Text Box 8"/>
            <p:cNvSpPr txBox="1">
              <a:spLocks noChangeArrowheads="1"/>
            </p:cNvSpPr>
            <p:nvPr/>
          </p:nvSpPr>
          <p:spPr bwMode="auto">
            <a:xfrm>
              <a:off x="2832" y="777"/>
              <a:ext cx="1464" cy="327"/>
            </a:xfrm>
            <a:prstGeom prst="rect">
              <a:avLst/>
            </a:prstGeom>
            <a:noFill/>
            <a:ln w="25400">
              <a:noFill/>
              <a:miter lim="800000"/>
              <a:headEnd/>
              <a:tailEnd/>
            </a:ln>
            <a:effectLst/>
          </p:spPr>
          <p:txBody>
            <a:bodyPr wrap="none">
              <a:spAutoFit/>
            </a:bodyPr>
            <a:lstStyle/>
            <a:p>
              <a:pPr algn="l" eaLnBrk="0" hangingPunct="0">
                <a:defRPr/>
              </a:pPr>
              <a:r>
                <a:rPr lang="en-US" sz="2800" dirty="0" err="1">
                  <a:solidFill>
                    <a:schemeClr val="bg1"/>
                  </a:solidFill>
                  <a:effectLst>
                    <a:outerShdw blurRad="38100" dist="38100" dir="2700000" algn="tl">
                      <a:srgbClr val="000000"/>
                    </a:outerShdw>
                  </a:effectLst>
                  <a:latin typeface="Arial Narrow" pitchFamily="34" charset="0"/>
                </a:rPr>
                <a:t>Apolipoprotein</a:t>
              </a:r>
              <a:r>
                <a:rPr lang="en-US" sz="2800" dirty="0">
                  <a:solidFill>
                    <a:schemeClr val="bg1"/>
                  </a:solidFill>
                  <a:effectLst>
                    <a:outerShdw blurRad="38100" dist="38100" dir="2700000" algn="tl">
                      <a:srgbClr val="000000"/>
                    </a:outerShdw>
                  </a:effectLst>
                  <a:latin typeface="Arial Narrow" pitchFamily="34" charset="0"/>
                </a:rPr>
                <a:t> B</a:t>
              </a:r>
            </a:p>
          </p:txBody>
        </p:sp>
        <p:sp>
          <p:nvSpPr>
            <p:cNvPr id="751625" name="Text Box 9"/>
            <p:cNvSpPr txBox="1">
              <a:spLocks noChangeArrowheads="1"/>
            </p:cNvSpPr>
            <p:nvPr/>
          </p:nvSpPr>
          <p:spPr bwMode="auto">
            <a:xfrm>
              <a:off x="2956" y="1161"/>
              <a:ext cx="1076"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Non-HDL-C</a:t>
              </a:r>
            </a:p>
          </p:txBody>
        </p:sp>
        <p:sp>
          <p:nvSpPr>
            <p:cNvPr id="751626" name="Text Box 10"/>
            <p:cNvSpPr txBox="1">
              <a:spLocks noChangeArrowheads="1"/>
            </p:cNvSpPr>
            <p:nvPr/>
          </p:nvSpPr>
          <p:spPr bwMode="auto">
            <a:xfrm>
              <a:off x="867" y="988"/>
              <a:ext cx="1677" cy="404"/>
            </a:xfrm>
            <a:prstGeom prst="rect">
              <a:avLst/>
            </a:prstGeom>
            <a:noFill/>
            <a:ln w="25400" algn="ctr">
              <a:noFill/>
              <a:miter lim="800000"/>
              <a:headEnd/>
              <a:tailEnd/>
            </a:ln>
            <a:effectLst/>
          </p:spPr>
          <p:txBody>
            <a:bodyPr wrap="none">
              <a:spAutoFit/>
            </a:bodyPr>
            <a:lstStyle/>
            <a:p>
              <a:pPr algn="l" eaLnBrk="0" hangingPunct="0">
                <a:defRPr/>
              </a:pPr>
              <a:r>
                <a:rPr lang="en-US" sz="3600" dirty="0">
                  <a:solidFill>
                    <a:schemeClr val="bg1"/>
                  </a:solidFill>
                  <a:effectLst>
                    <a:outerShdw blurRad="38100" dist="38100" dir="2700000" algn="tl">
                      <a:srgbClr val="000000"/>
                    </a:outerShdw>
                  </a:effectLst>
                  <a:latin typeface="Arial Narrow" pitchFamily="34" charset="0"/>
                </a:rPr>
                <a:t>Measurements</a:t>
              </a:r>
            </a:p>
          </p:txBody>
        </p:sp>
        <p:sp>
          <p:nvSpPr>
            <p:cNvPr id="751627" name="Text Box 11"/>
            <p:cNvSpPr txBox="1">
              <a:spLocks noChangeArrowheads="1"/>
            </p:cNvSpPr>
            <p:nvPr/>
          </p:nvSpPr>
          <p:spPr bwMode="auto">
            <a:xfrm>
              <a:off x="864" y="3529"/>
              <a:ext cx="1718" cy="327"/>
            </a:xfrm>
            <a:prstGeom prst="rect">
              <a:avLst/>
            </a:prstGeom>
            <a:noFill/>
            <a:ln w="25400" algn="ctr">
              <a:noFill/>
              <a:miter lim="800000"/>
              <a:headEnd/>
              <a:tailEnd/>
            </a:ln>
            <a:effectLst/>
          </p:spPr>
          <p:txBody>
            <a:bodyPr wrap="none">
              <a:spAutoFit/>
            </a:bodyPr>
            <a:lstStyle/>
            <a:p>
              <a:pPr algn="l" eaLnBrk="0" hangingPunct="0">
                <a:defRPr/>
              </a:pPr>
              <a:r>
                <a:rPr lang="en-US" sz="2800" dirty="0">
                  <a:solidFill>
                    <a:schemeClr val="bg1"/>
                  </a:solidFill>
                  <a:effectLst>
                    <a:outerShdw blurRad="38100" dist="38100" dir="2700000" algn="tl">
                      <a:srgbClr val="000000"/>
                    </a:outerShdw>
                  </a:effectLst>
                  <a:latin typeface="Arial Narrow" pitchFamily="34" charset="0"/>
                </a:rPr>
                <a:t>TG-rich lipoproteins</a:t>
              </a:r>
            </a:p>
          </p:txBody>
        </p:sp>
        <p:sp>
          <p:nvSpPr>
            <p:cNvPr id="751628" name="AutoShape 12"/>
            <p:cNvSpPr>
              <a:spLocks/>
            </p:cNvSpPr>
            <p:nvPr/>
          </p:nvSpPr>
          <p:spPr bwMode="auto">
            <a:xfrm rot="16200000" flipV="1">
              <a:off x="1758" y="2381"/>
              <a:ext cx="288" cy="2004"/>
            </a:xfrm>
            <a:prstGeom prst="leftBrace">
              <a:avLst>
                <a:gd name="adj1" fmla="val 57986"/>
                <a:gd name="adj2" fmla="val 50000"/>
              </a:avLst>
            </a:prstGeom>
            <a:noFill/>
            <a:ln w="19050">
              <a:solidFill>
                <a:srgbClr val="FFFFFF"/>
              </a:solidFill>
              <a:round/>
              <a:headEnd/>
              <a:tailEnd/>
            </a:ln>
            <a:effectLst/>
          </p:spPr>
          <p:txBody>
            <a:bodyPr rot="10800000" vert="eaVert" wrap="none" anchor="ctr"/>
            <a:lstStyle/>
            <a:p>
              <a:pPr eaLnBrk="0" hangingPunct="0">
                <a:defRPr/>
              </a:pPr>
              <a:endParaRPr lang="en-US" sz="2000">
                <a:solidFill>
                  <a:schemeClr val="bg1"/>
                </a:solidFill>
                <a:effectLst>
                  <a:outerShdw blurRad="38100" dist="38100" dir="2700000" algn="tl">
                    <a:srgbClr val="000000"/>
                  </a:outerShdw>
                </a:effectLst>
                <a:latin typeface="Verdana" pitchFamily="34" charset="0"/>
              </a:endParaRPr>
            </a:p>
          </p:txBody>
        </p:sp>
        <p:sp>
          <p:nvSpPr>
            <p:cNvPr id="751629" name="Text Box 13"/>
            <p:cNvSpPr txBox="1">
              <a:spLocks noChangeArrowheads="1"/>
            </p:cNvSpPr>
            <p:nvPr/>
          </p:nvSpPr>
          <p:spPr bwMode="auto">
            <a:xfrm>
              <a:off x="646" y="2823"/>
              <a:ext cx="576"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a:t>
              </a:r>
            </a:p>
          </p:txBody>
        </p:sp>
        <p:sp>
          <p:nvSpPr>
            <p:cNvPr id="28689" name="Oval 14"/>
            <p:cNvSpPr>
              <a:spLocks noChangeArrowheads="1"/>
            </p:cNvSpPr>
            <p:nvPr/>
          </p:nvSpPr>
          <p:spPr bwMode="auto">
            <a:xfrm>
              <a:off x="561" y="2555"/>
              <a:ext cx="742"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0" name="Oval 15"/>
            <p:cNvSpPr>
              <a:spLocks noChangeArrowheads="1"/>
            </p:cNvSpPr>
            <p:nvPr/>
          </p:nvSpPr>
          <p:spPr bwMode="auto">
            <a:xfrm>
              <a:off x="595" y="1991"/>
              <a:ext cx="682" cy="720"/>
            </a:xfrm>
            <a:prstGeom prst="ellipse">
              <a:avLst/>
            </a:prstGeom>
            <a:gradFill rotWithShape="0">
              <a:gsLst>
                <a:gs pos="0">
                  <a:srgbClr val="00CC00"/>
                </a:gs>
                <a:gs pos="100000">
                  <a:srgbClr val="005E00"/>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1" name="Oval 16"/>
            <p:cNvSpPr>
              <a:spLocks noChangeArrowheads="1"/>
            </p:cNvSpPr>
            <p:nvPr/>
          </p:nvSpPr>
          <p:spPr bwMode="auto">
            <a:xfrm>
              <a:off x="1635" y="2555"/>
              <a:ext cx="641" cy="192"/>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2" name="Oval 17"/>
            <p:cNvSpPr>
              <a:spLocks noChangeArrowheads="1"/>
            </p:cNvSpPr>
            <p:nvPr/>
          </p:nvSpPr>
          <p:spPr bwMode="auto">
            <a:xfrm>
              <a:off x="2577" y="2558"/>
              <a:ext cx="562" cy="186"/>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3" name="Oval 18"/>
            <p:cNvSpPr>
              <a:spLocks noChangeArrowheads="1"/>
            </p:cNvSpPr>
            <p:nvPr/>
          </p:nvSpPr>
          <p:spPr bwMode="auto">
            <a:xfrm>
              <a:off x="1684" y="2135"/>
              <a:ext cx="555" cy="576"/>
            </a:xfrm>
            <a:prstGeom prst="ellipse">
              <a:avLst/>
            </a:prstGeom>
            <a:gradFill rotWithShape="0">
              <a:gsLst>
                <a:gs pos="0">
                  <a:srgbClr val="CC0066"/>
                </a:gs>
                <a:gs pos="100000">
                  <a:srgbClr val="5E002F"/>
                </a:gs>
              </a:gsLst>
              <a:path path="shape">
                <a:fillToRect l="50000" t="50000" r="50000" b="50000"/>
              </a:path>
            </a:gradFill>
            <a:ln w="25400">
              <a:solidFill>
                <a:srgbClr val="000099"/>
              </a:solidFill>
              <a:round/>
              <a:headEnd/>
              <a:tailEnd/>
            </a:ln>
          </p:spPr>
          <p:txBody>
            <a:bodyPr wrap="none" anchor="ctr"/>
            <a:lstStyle/>
            <a:p>
              <a:endParaRPr lang="en-US"/>
            </a:p>
          </p:txBody>
        </p:sp>
        <p:sp>
          <p:nvSpPr>
            <p:cNvPr id="28694" name="Oval 19"/>
            <p:cNvSpPr>
              <a:spLocks noChangeArrowheads="1"/>
            </p:cNvSpPr>
            <p:nvPr/>
          </p:nvSpPr>
          <p:spPr bwMode="auto">
            <a:xfrm>
              <a:off x="2643" y="2231"/>
              <a:ext cx="426" cy="480"/>
            </a:xfrm>
            <a:prstGeom prst="ellipse">
              <a:avLst/>
            </a:prstGeom>
            <a:gradFill rotWithShape="0">
              <a:gsLst>
                <a:gs pos="0">
                  <a:srgbClr val="FF6600"/>
                </a:gs>
                <a:gs pos="100000">
                  <a:srgbClr val="762F00"/>
                </a:gs>
              </a:gsLst>
              <a:path path="shape">
                <a:fillToRect l="50000" t="50000" r="50000" b="50000"/>
              </a:path>
            </a:gradFill>
            <a:ln w="25400">
              <a:solidFill>
                <a:srgbClr val="000099"/>
              </a:solidFill>
              <a:round/>
              <a:headEnd/>
              <a:tailEnd/>
            </a:ln>
          </p:spPr>
          <p:txBody>
            <a:bodyPr wrap="none" anchor="ctr"/>
            <a:lstStyle/>
            <a:p>
              <a:endParaRPr lang="en-US"/>
            </a:p>
          </p:txBody>
        </p:sp>
        <p:sp>
          <p:nvSpPr>
            <p:cNvPr id="751636" name="Text Box 20"/>
            <p:cNvSpPr txBox="1">
              <a:spLocks noChangeArrowheads="1"/>
            </p:cNvSpPr>
            <p:nvPr/>
          </p:nvSpPr>
          <p:spPr bwMode="auto">
            <a:xfrm>
              <a:off x="1621" y="2823"/>
              <a:ext cx="709"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VLDLR</a:t>
              </a:r>
            </a:p>
          </p:txBody>
        </p:sp>
        <p:sp>
          <p:nvSpPr>
            <p:cNvPr id="751637" name="Text Box 21"/>
            <p:cNvSpPr txBox="1">
              <a:spLocks noChangeArrowheads="1"/>
            </p:cNvSpPr>
            <p:nvPr/>
          </p:nvSpPr>
          <p:spPr bwMode="auto">
            <a:xfrm>
              <a:off x="2661" y="2823"/>
              <a:ext cx="402"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IDL</a:t>
              </a:r>
            </a:p>
          </p:txBody>
        </p:sp>
        <p:sp>
          <p:nvSpPr>
            <p:cNvPr id="751638" name="Text Box 22"/>
            <p:cNvSpPr txBox="1">
              <a:spLocks noChangeArrowheads="1"/>
            </p:cNvSpPr>
            <p:nvPr/>
          </p:nvSpPr>
          <p:spPr bwMode="auto">
            <a:xfrm>
              <a:off x="3660" y="2823"/>
              <a:ext cx="453"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LDL</a:t>
              </a:r>
            </a:p>
          </p:txBody>
        </p:sp>
        <p:sp>
          <p:nvSpPr>
            <p:cNvPr id="751639" name="Text Box 23"/>
            <p:cNvSpPr txBox="1">
              <a:spLocks noChangeArrowheads="1"/>
            </p:cNvSpPr>
            <p:nvPr/>
          </p:nvSpPr>
          <p:spPr bwMode="auto">
            <a:xfrm>
              <a:off x="4416" y="2823"/>
              <a:ext cx="474" cy="327"/>
            </a:xfrm>
            <a:prstGeom prst="rect">
              <a:avLst/>
            </a:prstGeom>
            <a:noFill/>
            <a:ln w="25400" algn="ctr">
              <a:noFill/>
              <a:miter lim="800000"/>
              <a:headEnd/>
              <a:tailEnd/>
            </a:ln>
            <a:effectLst/>
          </p:spPr>
          <p:txBody>
            <a:bodyPr wrap="none">
              <a:spAutoFit/>
            </a:bodyPr>
            <a:lstStyle/>
            <a:p>
              <a:pPr algn="l" eaLnBrk="0" hangingPunct="0">
                <a:defRPr/>
              </a:pPr>
              <a:r>
                <a:rPr lang="en-US" sz="2800">
                  <a:solidFill>
                    <a:srgbClr val="FFFFFF"/>
                  </a:solidFill>
                  <a:effectLst>
                    <a:outerShdw blurRad="38100" dist="38100" dir="2700000" algn="tl">
                      <a:srgbClr val="000000"/>
                    </a:outerShdw>
                  </a:effectLst>
                  <a:latin typeface="Arial Narrow" pitchFamily="34" charset="0"/>
                </a:rPr>
                <a:t>SDL</a:t>
              </a:r>
            </a:p>
          </p:txBody>
        </p:sp>
        <p:sp>
          <p:nvSpPr>
            <p:cNvPr id="28699" name="Oval 24"/>
            <p:cNvSpPr>
              <a:spLocks noChangeArrowheads="1"/>
            </p:cNvSpPr>
            <p:nvPr/>
          </p:nvSpPr>
          <p:spPr bwMode="auto">
            <a:xfrm>
              <a:off x="3661" y="2569"/>
              <a:ext cx="422" cy="16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Oval 25"/>
            <p:cNvSpPr>
              <a:spLocks noChangeArrowheads="1"/>
            </p:cNvSpPr>
            <p:nvPr/>
          </p:nvSpPr>
          <p:spPr bwMode="auto">
            <a:xfrm>
              <a:off x="4524" y="2637"/>
              <a:ext cx="301" cy="84"/>
            </a:xfrm>
            <a:prstGeom prst="ellipse">
              <a:avLst/>
            </a:prstGeom>
            <a:gradFill rotWithShape="0">
              <a:gsLst>
                <a:gs pos="0">
                  <a:srgbClr val="003399"/>
                </a:gs>
                <a:gs pos="100000">
                  <a:srgbClr val="0000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1" name="Oval 26"/>
            <p:cNvSpPr>
              <a:spLocks noChangeArrowheads="1"/>
            </p:cNvSpPr>
            <p:nvPr/>
          </p:nvSpPr>
          <p:spPr bwMode="auto">
            <a:xfrm>
              <a:off x="3721" y="2375"/>
              <a:ext cx="299" cy="336"/>
            </a:xfrm>
            <a:prstGeom prst="ellipse">
              <a:avLst/>
            </a:prstGeom>
            <a:gradFill rotWithShape="0">
              <a:gsLst>
                <a:gs pos="0">
                  <a:srgbClr val="66FFFF"/>
                </a:gs>
                <a:gs pos="100000">
                  <a:srgbClr val="2F7676"/>
                </a:gs>
              </a:gsLst>
              <a:path path="shape">
                <a:fillToRect l="50000" t="50000" r="50000" b="50000"/>
              </a:path>
            </a:gradFill>
            <a:ln w="25400">
              <a:solidFill>
                <a:srgbClr val="000099"/>
              </a:solidFill>
              <a:round/>
              <a:headEnd/>
              <a:tailEnd/>
            </a:ln>
          </p:spPr>
          <p:txBody>
            <a:bodyPr wrap="none" anchor="ctr"/>
            <a:lstStyle/>
            <a:p>
              <a:endParaRPr lang="en-US"/>
            </a:p>
          </p:txBody>
        </p:sp>
        <p:sp>
          <p:nvSpPr>
            <p:cNvPr id="28702" name="Oval 27"/>
            <p:cNvSpPr>
              <a:spLocks noChangeArrowheads="1"/>
            </p:cNvSpPr>
            <p:nvPr/>
          </p:nvSpPr>
          <p:spPr bwMode="auto">
            <a:xfrm>
              <a:off x="4588" y="2519"/>
              <a:ext cx="171" cy="192"/>
            </a:xfrm>
            <a:prstGeom prst="ellipse">
              <a:avLst/>
            </a:prstGeom>
            <a:gradFill rotWithShape="0">
              <a:gsLst>
                <a:gs pos="0">
                  <a:srgbClr val="FFFF00"/>
                </a:gs>
                <a:gs pos="100000">
                  <a:srgbClr val="767600"/>
                </a:gs>
              </a:gsLst>
              <a:path path="shape">
                <a:fillToRect l="50000" t="50000" r="50000" b="50000"/>
              </a:path>
            </a:gradFill>
            <a:ln w="25400">
              <a:solidFill>
                <a:srgbClr val="000099"/>
              </a:solidFill>
              <a:round/>
              <a:headEnd/>
              <a:tailEnd/>
            </a:ln>
          </p:spPr>
          <p:txBody>
            <a:bodyPr wrap="none" anchor="ctr"/>
            <a:lstStyle/>
            <a:p>
              <a:endParaRPr lang="en-US"/>
            </a:p>
          </p:txBody>
        </p:sp>
      </p:grpSp>
      <p:sp>
        <p:nvSpPr>
          <p:cNvPr id="28678" name="Text Box 28"/>
          <p:cNvSpPr txBox="1">
            <a:spLocks noChangeArrowheads="1"/>
          </p:cNvSpPr>
          <p:nvPr/>
        </p:nvSpPr>
        <p:spPr bwMode="auto">
          <a:xfrm>
            <a:off x="4953000" y="5759450"/>
            <a:ext cx="3124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00" dirty="0">
                <a:solidFill>
                  <a:schemeClr val="bg1"/>
                </a:solidFill>
              </a:rPr>
              <a:t>Highly </a:t>
            </a:r>
            <a:r>
              <a:rPr lang="en-US" sz="2600" dirty="0" err="1">
                <a:solidFill>
                  <a:schemeClr val="bg1"/>
                </a:solidFill>
              </a:rPr>
              <a:t>atherogenic</a:t>
            </a:r>
            <a:endParaRPr lang="en-US" sz="2600" dirty="0">
              <a:solidFill>
                <a:schemeClr val="bg1"/>
              </a:solidFill>
            </a:endParaRPr>
          </a:p>
        </p:txBody>
      </p:sp>
    </p:spTree>
    <p:extLst>
      <p:ext uri="{BB962C8B-B14F-4D97-AF65-F5344CB8AC3E}">
        <p14:creationId xmlns:p14="http://schemas.microsoft.com/office/powerpoint/2010/main" val="280095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83940103"/>
              </p:ext>
            </p:extLst>
          </p:nvPr>
        </p:nvGraphicFramePr>
        <p:xfrm>
          <a:off x="418563" y="385293"/>
          <a:ext cx="8229600" cy="5405120"/>
        </p:xfrm>
        <a:graphic>
          <a:graphicData uri="http://schemas.openxmlformats.org/drawingml/2006/table">
            <a:tbl>
              <a:tblPr firstRow="1" bandRow="1">
                <a:tableStyleId>{74C1A8A3-306A-4EB7-A6B1-4F7E0EB9C5D6}</a:tableStyleId>
              </a:tblPr>
              <a:tblGrid>
                <a:gridCol w="1645920"/>
                <a:gridCol w="1645920"/>
                <a:gridCol w="1645920"/>
                <a:gridCol w="1645920"/>
                <a:gridCol w="1645920"/>
              </a:tblGrid>
              <a:tr h="370840">
                <a:tc>
                  <a:txBody>
                    <a:bodyPr/>
                    <a:lstStyle/>
                    <a:p>
                      <a:r>
                        <a:rPr lang="en-US" dirty="0" smtClean="0"/>
                        <a:t>Types</a:t>
                      </a:r>
                      <a:endParaRPr lang="en-US" dirty="0"/>
                    </a:p>
                  </a:txBody>
                  <a:tcPr/>
                </a:tc>
                <a:tc>
                  <a:txBody>
                    <a:bodyPr/>
                    <a:lstStyle/>
                    <a:p>
                      <a:r>
                        <a:rPr lang="en-US" dirty="0" err="1" smtClean="0"/>
                        <a:t>Chylomicron</a:t>
                      </a:r>
                      <a:endParaRPr lang="en-US" dirty="0"/>
                    </a:p>
                  </a:txBody>
                  <a:tcPr/>
                </a:tc>
                <a:tc>
                  <a:txBody>
                    <a:bodyPr/>
                    <a:lstStyle/>
                    <a:p>
                      <a:r>
                        <a:rPr lang="en-US" dirty="0" smtClean="0"/>
                        <a:t>VLDL</a:t>
                      </a:r>
                      <a:endParaRPr lang="en-US" dirty="0"/>
                    </a:p>
                  </a:txBody>
                  <a:tcPr/>
                </a:tc>
                <a:tc>
                  <a:txBody>
                    <a:bodyPr/>
                    <a:lstStyle/>
                    <a:p>
                      <a:r>
                        <a:rPr lang="en-US" dirty="0" smtClean="0"/>
                        <a:t>LDL</a:t>
                      </a:r>
                      <a:endParaRPr lang="en-US" dirty="0"/>
                    </a:p>
                  </a:txBody>
                  <a:tcPr/>
                </a:tc>
                <a:tc>
                  <a:txBody>
                    <a:bodyPr/>
                    <a:lstStyle/>
                    <a:p>
                      <a:r>
                        <a:rPr lang="en-US" dirty="0" smtClean="0"/>
                        <a:t>HDL</a:t>
                      </a:r>
                      <a:endParaRPr lang="en-US" dirty="0"/>
                    </a:p>
                  </a:txBody>
                  <a:tcPr/>
                </a:tc>
              </a:tr>
              <a:tr h="370840">
                <a:tc>
                  <a:txBody>
                    <a:bodyPr/>
                    <a:lstStyle/>
                    <a:p>
                      <a:r>
                        <a:rPr lang="en-US" dirty="0" smtClean="0"/>
                        <a:t>Made by: </a:t>
                      </a:r>
                      <a:endParaRPr lang="en-US" dirty="0"/>
                    </a:p>
                  </a:txBody>
                  <a:tcPr/>
                </a:tc>
                <a:tc>
                  <a:txBody>
                    <a:bodyPr/>
                    <a:lstStyle/>
                    <a:p>
                      <a:r>
                        <a:rPr lang="en-US" dirty="0" smtClean="0"/>
                        <a:t>small intestines in the fed stat </a:t>
                      </a:r>
                      <a:endParaRPr lang="en-US" dirty="0"/>
                    </a:p>
                  </a:txBody>
                  <a:tcPr/>
                </a:tc>
                <a:tc>
                  <a:txBody>
                    <a:bodyPr/>
                    <a:lstStyle/>
                    <a:p>
                      <a:r>
                        <a:rPr lang="en-US" sz="1800" dirty="0" smtClean="0"/>
                        <a:t>the liver from excess dietary carbohydrate and protein along with the </a:t>
                      </a:r>
                      <a:r>
                        <a:rPr lang="en-US" sz="1800" dirty="0" err="1" smtClean="0"/>
                        <a:t>Chylomicron</a:t>
                      </a:r>
                      <a:r>
                        <a:rPr lang="en-US" sz="1800" dirty="0" smtClean="0"/>
                        <a:t> remnant</a:t>
                      </a:r>
                      <a:endParaRPr lang="en-US" dirty="0"/>
                    </a:p>
                  </a:txBody>
                  <a:tcPr/>
                </a:tc>
                <a:tc>
                  <a:txBody>
                    <a:bodyPr/>
                    <a:lstStyle/>
                    <a:p>
                      <a:r>
                        <a:rPr lang="en-US" sz="1800" dirty="0" smtClean="0"/>
                        <a:t>The Liver</a:t>
                      </a:r>
                    </a:p>
                    <a:p>
                      <a:r>
                        <a:rPr lang="en-US" sz="1800" dirty="0" smtClean="0"/>
                        <a:t>“VLDL once it has lost a lot of its TG’s” </a:t>
                      </a:r>
                      <a:endParaRPr lang="en-US" dirty="0"/>
                    </a:p>
                  </a:txBody>
                  <a:tcPr/>
                </a:tc>
                <a:tc>
                  <a:txBody>
                    <a:bodyPr/>
                    <a:lstStyle/>
                    <a:p>
                      <a:r>
                        <a:rPr lang="en-US" dirty="0" smtClean="0"/>
                        <a:t>the Liver and Small Intestine</a:t>
                      </a:r>
                      <a:endParaRPr lang="en-US" dirty="0"/>
                    </a:p>
                  </a:txBody>
                  <a:tcPr/>
                </a:tc>
              </a:tr>
              <a:tr h="370840">
                <a:tc>
                  <a:txBody>
                    <a:bodyPr/>
                    <a:lstStyle/>
                    <a:p>
                      <a:r>
                        <a:rPr lang="en-US" dirty="0" smtClean="0"/>
                        <a:t>Absorbed into</a:t>
                      </a:r>
                      <a:endParaRPr lang="en-US" dirty="0"/>
                    </a:p>
                  </a:txBody>
                  <a:tcPr/>
                </a:tc>
                <a:tc>
                  <a:txBody>
                    <a:bodyPr/>
                    <a:lstStyle/>
                    <a:p>
                      <a:r>
                        <a:rPr lang="en-US" dirty="0" smtClean="0"/>
                        <a:t>the lymph vessels, then</a:t>
                      </a:r>
                      <a:r>
                        <a:rPr lang="en-US" baseline="0" dirty="0" smtClean="0"/>
                        <a:t> </a:t>
                      </a:r>
                      <a:r>
                        <a:rPr lang="en-US" dirty="0" smtClean="0"/>
                        <a:t>into the blood</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Rich in</a:t>
                      </a:r>
                      <a:endParaRPr lang="en-US" dirty="0"/>
                    </a:p>
                  </a:txBody>
                  <a:tcPr/>
                </a:tc>
                <a:tc>
                  <a:txBody>
                    <a:bodyPr/>
                    <a:lstStyle/>
                    <a:p>
                      <a:r>
                        <a:rPr lang="en-US" dirty="0" smtClean="0"/>
                        <a:t>TGs</a:t>
                      </a:r>
                      <a:endParaRPr lang="en-US" dirty="0"/>
                    </a:p>
                  </a:txBody>
                  <a:tcPr/>
                </a:tc>
                <a:tc>
                  <a:txBody>
                    <a:bodyPr/>
                    <a:lstStyle/>
                    <a:p>
                      <a:r>
                        <a:rPr lang="en-US" sz="1800" dirty="0" smtClean="0"/>
                        <a:t>TGs</a:t>
                      </a:r>
                      <a:endParaRPr lang="en-US" dirty="0"/>
                    </a:p>
                  </a:txBody>
                  <a:tcPr/>
                </a:tc>
                <a:tc>
                  <a:txBody>
                    <a:bodyPr/>
                    <a:lstStyle/>
                    <a:p>
                      <a:r>
                        <a:rPr lang="en-US" sz="1800" dirty="0" smtClean="0"/>
                        <a:t>Cholesterol</a:t>
                      </a:r>
                      <a:endParaRPr lang="en-US" dirty="0"/>
                    </a:p>
                  </a:txBody>
                  <a:tcPr/>
                </a:tc>
                <a:tc>
                  <a:txBody>
                    <a:bodyPr/>
                    <a:lstStyle/>
                    <a:p>
                      <a:endParaRPr lang="en-US" dirty="0"/>
                    </a:p>
                  </a:txBody>
                  <a:tcPr/>
                </a:tc>
              </a:tr>
              <a:tr h="370840">
                <a:tc>
                  <a:txBody>
                    <a:bodyPr/>
                    <a:lstStyle/>
                    <a:p>
                      <a:r>
                        <a:rPr lang="en-US" dirty="0" smtClean="0"/>
                        <a:t>Function</a:t>
                      </a:r>
                      <a:endParaRPr lang="en-US" dirty="0"/>
                    </a:p>
                  </a:txBody>
                  <a:tcPr/>
                </a:tc>
                <a:tc>
                  <a:txBody>
                    <a:bodyPr/>
                    <a:lstStyle/>
                    <a:p>
                      <a:r>
                        <a:rPr lang="en-US" sz="1800" dirty="0" smtClean="0"/>
                        <a:t>transport fats from the intestinal mucosa to the liver</a:t>
                      </a:r>
                      <a:endParaRPr lang="en-US" dirty="0"/>
                    </a:p>
                  </a:txBody>
                  <a:tcPr/>
                </a:tc>
                <a:tc>
                  <a:txBody>
                    <a:bodyPr/>
                    <a:lstStyle/>
                    <a:p>
                      <a:r>
                        <a:rPr lang="en-US" sz="1800" dirty="0" smtClean="0"/>
                        <a:t>Deliver TGs to body cells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Deliver cholesterol to all body cells</a:t>
                      </a:r>
                    </a:p>
                    <a:p>
                      <a:endParaRPr lang="en-US" dirty="0"/>
                    </a:p>
                  </a:txBody>
                  <a:tcPr/>
                </a:tc>
                <a:tc>
                  <a:txBody>
                    <a:bodyPr/>
                    <a:lstStyle/>
                    <a:p>
                      <a:r>
                        <a:rPr lang="en-US" dirty="0" smtClean="0"/>
                        <a:t>Pick up cholesterol from body cells and take it back to the liver </a:t>
                      </a:r>
                      <a:endParaRPr lang="en-US" dirty="0"/>
                    </a:p>
                  </a:txBody>
                  <a:tcPr/>
                </a:tc>
              </a:tr>
            </a:tbl>
          </a:graphicData>
        </a:graphic>
      </p:graphicFrame>
    </p:spTree>
    <p:extLst>
      <p:ext uri="{BB962C8B-B14F-4D97-AF65-F5344CB8AC3E}">
        <p14:creationId xmlns:p14="http://schemas.microsoft.com/office/powerpoint/2010/main" val="33512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Functions of Lipoproteins</a:t>
            </a:r>
            <a:endParaRPr lang="ar-SA" b="1" dirty="0">
              <a:solidFill>
                <a:schemeClr val="accent2"/>
              </a:solidFill>
            </a:endParaRPr>
          </a:p>
        </p:txBody>
      </p:sp>
      <p:sp>
        <p:nvSpPr>
          <p:cNvPr id="3" name="Content Placeholder 2"/>
          <p:cNvSpPr>
            <a:spLocks noGrp="1"/>
          </p:cNvSpPr>
          <p:nvPr>
            <p:ph idx="1"/>
          </p:nvPr>
        </p:nvSpPr>
        <p:spPr>
          <a:xfrm>
            <a:off x="428596" y="1752600"/>
            <a:ext cx="8229600" cy="3676664"/>
          </a:xfrm>
        </p:spPr>
        <p:txBody>
          <a:bodyPr>
            <a:normAutofit fontScale="92500" lnSpcReduction="10000"/>
          </a:bodyPr>
          <a:lstStyle/>
          <a:p>
            <a:pPr algn="l" rtl="0">
              <a:buFont typeface="Wingdings" pitchFamily="2" charset="2"/>
              <a:buChar char="q"/>
            </a:pPr>
            <a:r>
              <a:rPr lang="en-US" sz="2800" dirty="0" smtClean="0">
                <a:solidFill>
                  <a:schemeClr val="accent6"/>
                </a:solidFill>
              </a:rPr>
              <a:t>-</a:t>
            </a:r>
            <a:r>
              <a:rPr lang="en-US" sz="2800" b="1" dirty="0" smtClean="0">
                <a:solidFill>
                  <a:schemeClr val="bg1"/>
                </a:solidFill>
              </a:rPr>
              <a:t>Chylomicrons</a:t>
            </a:r>
            <a:r>
              <a:rPr lang="en-US" sz="2800" dirty="0" smtClean="0">
                <a:solidFill>
                  <a:schemeClr val="bg1"/>
                </a:solidFill>
              </a:rPr>
              <a:t> carry triglycerides(fat) from the intestines to the liver, to skeletal muscle, and to adipose tissue.</a:t>
            </a:r>
          </a:p>
          <a:p>
            <a:pPr algn="l" rtl="0">
              <a:buFont typeface="Wingdings" pitchFamily="2" charset="2"/>
              <a:buChar char="q"/>
            </a:pPr>
            <a:endParaRPr lang="en-US" sz="2800" dirty="0" smtClean="0">
              <a:solidFill>
                <a:schemeClr val="bg1"/>
              </a:solidFill>
            </a:endParaRPr>
          </a:p>
          <a:p>
            <a:pPr algn="l" rtl="0">
              <a:buFont typeface="Wingdings" pitchFamily="2" charset="2"/>
              <a:buChar char="q"/>
            </a:pPr>
            <a:r>
              <a:rPr lang="en-US" sz="2800" b="1" dirty="0" smtClean="0">
                <a:solidFill>
                  <a:schemeClr val="bg1"/>
                </a:solidFill>
              </a:rPr>
              <a:t>(VLDL) </a:t>
            </a:r>
            <a:r>
              <a:rPr lang="en-US" sz="2800" dirty="0" smtClean="0">
                <a:solidFill>
                  <a:schemeClr val="bg1"/>
                </a:solidFill>
              </a:rPr>
              <a:t>carry (newly synthesized) triglycerides from the liver to adipose tissue.</a:t>
            </a:r>
          </a:p>
          <a:p>
            <a:pPr algn="l" rtl="0">
              <a:buFont typeface="Wingdings" pitchFamily="2" charset="2"/>
              <a:buChar char="q"/>
            </a:pPr>
            <a:endParaRPr lang="en-US" sz="2800" dirty="0" smtClean="0">
              <a:solidFill>
                <a:schemeClr val="bg1"/>
              </a:solidFill>
            </a:endParaRPr>
          </a:p>
          <a:p>
            <a:pPr algn="l" rtl="0">
              <a:buFont typeface="Wingdings" pitchFamily="2" charset="2"/>
              <a:buChar char="q"/>
            </a:pPr>
            <a:r>
              <a:rPr lang="en-US" sz="2800" dirty="0" smtClean="0">
                <a:solidFill>
                  <a:schemeClr val="bg1"/>
                </a:solidFill>
              </a:rPr>
              <a:t> </a:t>
            </a:r>
            <a:r>
              <a:rPr lang="en-US" sz="2800" b="1" dirty="0" smtClean="0">
                <a:solidFill>
                  <a:schemeClr val="bg1"/>
                </a:solidFill>
              </a:rPr>
              <a:t>(IDL) </a:t>
            </a:r>
            <a:r>
              <a:rPr lang="en-US" sz="2800" dirty="0" smtClean="0">
                <a:solidFill>
                  <a:schemeClr val="bg1"/>
                </a:solidFill>
              </a:rPr>
              <a:t>are intermediate between VLDL and LDL. They are not usually detectable in the blood.</a:t>
            </a:r>
          </a:p>
          <a:p>
            <a:pPr algn="l">
              <a:buNone/>
            </a:pPr>
            <a:endParaRPr lang="ar-SA" sz="2800" dirty="0">
              <a:solidFill>
                <a:schemeClr val="bg1"/>
              </a:solidFill>
            </a:endParaRPr>
          </a:p>
        </p:txBody>
      </p:sp>
    </p:spTree>
    <p:extLst>
      <p:ext uri="{BB962C8B-B14F-4D97-AF65-F5344CB8AC3E}">
        <p14:creationId xmlns:p14="http://schemas.microsoft.com/office/powerpoint/2010/main" val="359773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3397</Words>
  <Application>Microsoft Office PowerPoint</Application>
  <PresentationFormat>On-screen Show (4:3)</PresentationFormat>
  <Paragraphs>570</Paragraphs>
  <Slides>68</Slides>
  <Notes>22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Paper</vt:lpstr>
      <vt:lpstr>Dyslipidemia : Risk assessment and Management  </vt:lpstr>
      <vt:lpstr>Objectives </vt:lpstr>
      <vt:lpstr>Dyslipidemia </vt:lpstr>
      <vt:lpstr>Two Types of Lipids</vt:lpstr>
      <vt:lpstr>Lipoprotein</vt:lpstr>
      <vt:lpstr>Lipoproteins</vt:lpstr>
      <vt:lpstr>PowerPoint Presentation</vt:lpstr>
      <vt:lpstr>PowerPoint Presentation</vt:lpstr>
      <vt:lpstr>Functions of Lipoproteins</vt:lpstr>
      <vt:lpstr>Functions of Lipoproteins</vt:lpstr>
      <vt:lpstr>Lipid Metabolism</vt:lpstr>
      <vt:lpstr>PowerPoint Presentation</vt:lpstr>
      <vt:lpstr>PowerPoint Presentation</vt:lpstr>
      <vt:lpstr>PowerPoint Presentation</vt:lpstr>
      <vt:lpstr>CAD risk factors</vt:lpstr>
      <vt:lpstr>Emerging risk factors for CAD</vt:lpstr>
      <vt:lpstr>C-reactive protein</vt:lpstr>
      <vt:lpstr>Homocysteine</vt:lpstr>
      <vt:lpstr>The Framingham risk score</vt:lpstr>
      <vt:lpstr>PowerPoint Presentation</vt:lpstr>
      <vt:lpstr>PowerPoint Presentation</vt:lpstr>
      <vt:lpstr>FRS</vt:lpstr>
      <vt:lpstr>PowerPoint Presentation</vt:lpstr>
      <vt:lpstr>PowerPoint Presentation</vt:lpstr>
      <vt:lpstr>Cases in which you don’t need FRS ? Patients who already have a high risk due to other diseases: </vt:lpstr>
      <vt:lpstr>PowerPoint Presentation</vt:lpstr>
      <vt:lpstr>AHA/ACC vs IAS guidelines </vt:lpstr>
      <vt:lpstr>ACC/ AHA</vt:lpstr>
      <vt:lpstr>What has changed compared to ATP3 guideline?</vt:lpstr>
      <vt:lpstr>PowerPoint Presentation</vt:lpstr>
      <vt:lpstr>Summary of Drug choice based on ATP III</vt:lpstr>
      <vt:lpstr>The scope of the new AHA/ACC 2013 guidelines</vt:lpstr>
      <vt:lpstr>ACC/AHA - Why Not Continue to Treat to Target? </vt:lpstr>
      <vt:lpstr> 4 Major Statin Benefit Groups </vt:lpstr>
      <vt:lpstr>PowerPoint Presentation</vt:lpstr>
      <vt:lpstr>Don’t Forget Healthy Lifestyle</vt:lpstr>
      <vt:lpstr>  2013 ACC/AHA/NHLBI Guideline on Lifestyle for CVD   Prevention</vt:lpstr>
      <vt:lpstr>PowerPoint Presentation</vt:lpstr>
      <vt:lpstr>PowerPoint Presentation</vt:lpstr>
      <vt:lpstr>Dosing Statins</vt:lpstr>
      <vt:lpstr>2.  LDL greater than 190 mg/dl</vt:lpstr>
      <vt:lpstr>PowerPoint Presentation</vt:lpstr>
      <vt:lpstr>3.  Patients with DM, age 40-75 years</vt:lpstr>
      <vt:lpstr>PowerPoint Presentation</vt:lpstr>
      <vt:lpstr>4.  Age 40-75 years that do not meet above criteria, but have a 10 year risk of &gt;7.5 %</vt:lpstr>
      <vt:lpstr>PowerPoint Presentation</vt:lpstr>
      <vt:lpstr>PowerPoint Presentation</vt:lpstr>
      <vt:lpstr>PowerPoint Presentation</vt:lpstr>
      <vt:lpstr>PowerPoint Presentation</vt:lpstr>
      <vt:lpstr>PowerPoint Presentation</vt:lpstr>
      <vt:lpstr>PowerPoint Presentation</vt:lpstr>
      <vt:lpstr>2013 AHA/ACC Cholesterol Guidelines</vt:lpstr>
      <vt:lpstr>PowerPoint Presentation</vt:lpstr>
      <vt:lpstr>STATIN Safety recommendations </vt:lpstr>
      <vt:lpstr>STATIN Safety recommendations </vt:lpstr>
      <vt:lpstr>Management of adverse effects </vt:lpstr>
      <vt:lpstr>Non-statin therapies   </vt:lpstr>
      <vt:lpstr>   Medications for Hyperlipidemia</vt:lpstr>
      <vt:lpstr>Medications for Hyperlipidemia </vt:lpstr>
      <vt:lpstr>The role of non-statin agents </vt:lpstr>
      <vt:lpstr>Summary</vt:lpstr>
      <vt:lpstr>Case </vt:lpstr>
      <vt:lpstr>PowerPoint Presentation</vt:lpstr>
      <vt:lpstr>PowerPoint Presentation</vt:lpstr>
      <vt:lpstr>PowerPoint Presentation</vt:lpstr>
      <vt:lpstr>Pooled Cohort Equations: Criticism </vt:lpstr>
      <vt:lpstr>    Observed and expected events for different scores were compared in MESA after a 10.2- year follow-up </vt:lpstr>
      <vt:lpstr>PowerPoint Presentation</vt:lpstr>
    </vt:vector>
  </TitlesOfParts>
  <Company>Pramjcom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2013 ACC/AHA guidelines on treatment of blood cholesterol to reduce atherosclerotic cardiovascular risk in Adults</dc:title>
  <dc:creator>Dr_Boo7</dc:creator>
  <cp:lastModifiedBy>Mohammed Batais</cp:lastModifiedBy>
  <cp:revision>79</cp:revision>
  <dcterms:created xsi:type="dcterms:W3CDTF">2015-11-07T10:26:15Z</dcterms:created>
  <dcterms:modified xsi:type="dcterms:W3CDTF">2016-02-27T21:03:44Z</dcterms:modified>
</cp:coreProperties>
</file>