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305" r:id="rId5"/>
    <p:sldId id="299" r:id="rId6"/>
    <p:sldId id="301" r:id="rId7"/>
    <p:sldId id="307" r:id="rId8"/>
    <p:sldId id="260" r:id="rId9"/>
    <p:sldId id="304" r:id="rId10"/>
    <p:sldId id="308" r:id="rId11"/>
    <p:sldId id="306" r:id="rId12"/>
    <p:sldId id="300" r:id="rId13"/>
    <p:sldId id="267" r:id="rId14"/>
    <p:sldId id="294" r:id="rId15"/>
    <p:sldId id="268" r:id="rId16"/>
    <p:sldId id="288" r:id="rId17"/>
    <p:sldId id="289" r:id="rId18"/>
    <p:sldId id="290" r:id="rId19"/>
    <p:sldId id="291" r:id="rId20"/>
    <p:sldId id="292" r:id="rId21"/>
    <p:sldId id="293" r:id="rId22"/>
    <p:sldId id="261" r:id="rId23"/>
    <p:sldId id="286" r:id="rId24"/>
    <p:sldId id="275" r:id="rId25"/>
    <p:sldId id="276" r:id="rId26"/>
    <p:sldId id="277" r:id="rId27"/>
    <p:sldId id="278" r:id="rId28"/>
    <p:sldId id="303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3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0648-86F2-45A3-9C74-803EDDBA11A1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7995-32C2-4138-A8BC-4F793CB1B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rnora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757" y="0"/>
            <a:ext cx="9144000" cy="912499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Family Physician Desirable Competency </a:t>
            </a:r>
            <a:endParaRPr lang="en-US" sz="4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573" y="4275786"/>
            <a:ext cx="9144000" cy="2582214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 smtClean="0">
                <a:solidFill>
                  <a:schemeClr val="tx1"/>
                </a:solidFill>
              </a:rPr>
              <a:t>Dr. Norah </a:t>
            </a:r>
            <a:r>
              <a:rPr lang="en-US" sz="3300" dirty="0" err="1" smtClean="0">
                <a:solidFill>
                  <a:schemeClr val="tx1"/>
                </a:solidFill>
              </a:rPr>
              <a:t>Alshehri</a:t>
            </a:r>
            <a:endParaRPr lang="en-US" sz="3300" dirty="0" smtClean="0">
              <a:solidFill>
                <a:schemeClr val="tx1"/>
              </a:solidFill>
            </a:endParaRPr>
          </a:p>
          <a:p>
            <a:r>
              <a:rPr lang="en-US" sz="3300" dirty="0" smtClean="0">
                <a:solidFill>
                  <a:schemeClr val="tx1"/>
                </a:solidFill>
              </a:rPr>
              <a:t>MBBS, SBFM, ABFM, MSc in Diabetes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Assistant Professor and Consultant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Postgraduate trainer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Family and Community Medicine Department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 King Saud University</a:t>
            </a:r>
          </a:p>
          <a:p>
            <a:r>
              <a:rPr lang="en-US" sz="3300" dirty="0" smtClean="0">
                <a:solidFill>
                  <a:schemeClr val="tx1"/>
                </a:solidFill>
                <a:hlinkClick r:id="rId2"/>
              </a:rPr>
              <a:t>drnora@ksu.edu.sa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028" name="Picture 4" descr="http://www.healthcareworkersalary.com/wp-content/uploads/2014/05/family-physici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" y="850005"/>
            <a:ext cx="11809927" cy="328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854523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ea typeface="ＭＳ Ｐゴシック" panose="020B0600070205080204" pitchFamily="34" charset="-128"/>
              </a:rPr>
              <a:t>How does Family Physicians differ from other physicians</a:t>
            </a:r>
            <a:endParaRPr lang="en-US" dirty="0"/>
          </a:p>
        </p:txBody>
      </p:sp>
      <p:pic>
        <p:nvPicPr>
          <p:cNvPr id="1026" name="Picture 2" descr="https://community.uservoice.com/wp-content/uploads/benefits-of-effective-questions-800x448-300x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2888424"/>
            <a:ext cx="7212169" cy="28040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ea typeface="ＭＳ Ｐゴシック" panose="020B0600070205080204" pitchFamily="34" charset="-128"/>
              </a:rPr>
              <a:t>How does Family Physicians differ from other physicians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66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The first contact and gate of health care system.</a:t>
            </a:r>
          </a:p>
          <a:p>
            <a:pPr>
              <a:lnSpc>
                <a:spcPct val="80000"/>
              </a:lnSpc>
            </a:pPr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 continuity of care.</a:t>
            </a:r>
          </a:p>
          <a:p>
            <a:pPr>
              <a:lnSpc>
                <a:spcPct val="80000"/>
              </a:lnSpc>
            </a:pPr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Provides comprehensive care.</a:t>
            </a:r>
          </a:p>
          <a:p>
            <a:pPr>
              <a:lnSpc>
                <a:spcPct val="80000"/>
              </a:lnSpc>
            </a:pPr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Use holistic approach.</a:t>
            </a:r>
          </a:p>
          <a:p>
            <a:pPr>
              <a:lnSpc>
                <a:spcPct val="80000"/>
              </a:lnSpc>
            </a:pPr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Shared care.</a:t>
            </a:r>
          </a:p>
          <a:p>
            <a:pPr>
              <a:lnSpc>
                <a:spcPct val="80000"/>
              </a:lnSpc>
            </a:pPr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Patient centred </a:t>
            </a:r>
            <a:r>
              <a:rPr lang="en-GB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approach.</a:t>
            </a:r>
            <a:endParaRPr lang="ar-SA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</a:t>
            </a:r>
            <a:r>
              <a:rPr lang="en-US" b="1" u="sng" dirty="0"/>
              <a:t>core competencies of the family physician</a:t>
            </a:r>
          </a:p>
        </p:txBody>
      </p:sp>
      <p:pic>
        <p:nvPicPr>
          <p:cNvPr id="2050" name="Picture 2" descr="http://www.mylifestyle360.com/sites/default/files/users/u9/family%20medicine_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2163"/>
            <a:ext cx="7620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core competencies of the family physician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definition of the discipline of family medicine and of the specialist family doctor must lead directly the core competencies of the family doctor.  </a:t>
            </a:r>
          </a:p>
          <a:p>
            <a:r>
              <a:rPr lang="en-US" dirty="0" smtClean="0"/>
              <a:t>Core means essential to the discipline, irrespective of the health care system in which they are applied. </a:t>
            </a:r>
            <a:endParaRPr lang="en-US" dirty="0"/>
          </a:p>
        </p:txBody>
      </p:sp>
      <p:pic>
        <p:nvPicPr>
          <p:cNvPr id="4" name="Picture 2" descr="http://www.bu.edu/familymed/files/2016/01/Family-Do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36" y="4102099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44699" y="128789"/>
            <a:ext cx="11758411" cy="658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2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core competencies of the family physician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Primary Care Management </a:t>
            </a:r>
          </a:p>
          <a:p>
            <a:pPr marL="0" indent="0">
              <a:buNone/>
            </a:pPr>
            <a:r>
              <a:rPr lang="en-US" dirty="0" smtClean="0"/>
              <a:t>2. Person-</a:t>
            </a:r>
            <a:r>
              <a:rPr lang="en-US" dirty="0" err="1" smtClean="0"/>
              <a:t>centred</a:t>
            </a:r>
            <a:r>
              <a:rPr lang="en-US" dirty="0" smtClean="0"/>
              <a:t> Care</a:t>
            </a:r>
          </a:p>
          <a:p>
            <a:pPr marL="0" indent="0">
              <a:buNone/>
            </a:pPr>
            <a:r>
              <a:rPr lang="en-US" dirty="0" smtClean="0"/>
              <a:t>3. Specific Problem Solving Skills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 smtClean="0"/>
              <a:t>. Comprehensive Approach </a:t>
            </a:r>
          </a:p>
          <a:p>
            <a:pPr marL="0" indent="0">
              <a:buNone/>
            </a:pPr>
            <a:r>
              <a:rPr lang="en-US" dirty="0" smtClean="0"/>
              <a:t>5. Community Orientation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 smtClean="0"/>
              <a:t>. Holistic Approach    </a:t>
            </a:r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6259132" y="1491691"/>
            <a:ext cx="5718220" cy="5019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2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969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1. Primary Care Management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532"/>
            <a:ext cx="10515600" cy="33516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Includes the ability:  </a:t>
            </a:r>
          </a:p>
          <a:p>
            <a:r>
              <a:rPr lang="en-US" sz="2600" dirty="0" smtClean="0"/>
              <a:t>to manage primary contact with patients, dealing with unselected problems</a:t>
            </a:r>
            <a:r>
              <a:rPr lang="en-US" sz="2600" dirty="0"/>
              <a:t>.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to cover the full range of health conditions.  </a:t>
            </a:r>
          </a:p>
          <a:p>
            <a:r>
              <a:rPr lang="en-US" sz="2600" dirty="0" smtClean="0"/>
              <a:t>to co-ordinate care with other professionals in primary care and with other specialists</a:t>
            </a:r>
            <a:r>
              <a:rPr lang="en-US" sz="2600" dirty="0"/>
              <a:t>.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to master effective and appropriate care provision and health service utilization</a:t>
            </a:r>
            <a:r>
              <a:rPr lang="en-US" sz="2600" dirty="0"/>
              <a:t>.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to make available to the patient the appropriate services within the health care system</a:t>
            </a:r>
            <a:r>
              <a:rPr lang="en-US" sz="2600" dirty="0"/>
              <a:t>.</a:t>
            </a:r>
            <a:endParaRPr lang="en-US" sz="2600" dirty="0" smtClean="0"/>
          </a:p>
          <a:p>
            <a:r>
              <a:rPr lang="en-US" sz="2600" dirty="0" smtClean="0"/>
              <a:t>to act as advocate for the patient - to continuously monitor, asses and improve quality and safety of care. </a:t>
            </a:r>
          </a:p>
          <a:p>
            <a:endParaRPr lang="en-US" dirty="0"/>
          </a:p>
        </p:txBody>
      </p:sp>
      <p:pic>
        <p:nvPicPr>
          <p:cNvPr id="14338" name="Picture 2" descr="https://pbs.twimg.com/profile_images/560082138435833856/st1dI78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37" y="4456090"/>
            <a:ext cx="7288324" cy="22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32" y="120428"/>
            <a:ext cx="10515600" cy="1012914"/>
          </a:xfrm>
        </p:spPr>
        <p:txBody>
          <a:bodyPr/>
          <a:lstStyle/>
          <a:p>
            <a:pPr algn="ctr"/>
            <a:r>
              <a:rPr lang="en-US" b="1" u="sng" dirty="0" smtClean="0"/>
              <a:t>2. Person-</a:t>
            </a:r>
            <a:r>
              <a:rPr lang="en-US" b="1" u="sng" dirty="0" err="1" smtClean="0"/>
              <a:t>centred</a:t>
            </a:r>
            <a:r>
              <a:rPr lang="en-US" b="1" u="sng" dirty="0" smtClean="0"/>
              <a:t> Care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22" y="1323348"/>
            <a:ext cx="10515600" cy="305546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to adopt a person-</a:t>
            </a:r>
            <a:r>
              <a:rPr lang="en-US" sz="2400" dirty="0" err="1" smtClean="0"/>
              <a:t>centred</a:t>
            </a:r>
            <a:r>
              <a:rPr lang="en-US" sz="2400" dirty="0" smtClean="0"/>
              <a:t> approach in dealing with patients and problems in the context of patient’s circumstances;  </a:t>
            </a:r>
          </a:p>
          <a:p>
            <a:r>
              <a:rPr lang="en-US" sz="2400" dirty="0" smtClean="0"/>
              <a:t>to develop and apply the general practice consultation to bring about an effective doctor-patient relationship, with respect for the patient’s autonomy;  </a:t>
            </a:r>
          </a:p>
          <a:p>
            <a:r>
              <a:rPr lang="en-US" sz="2400" dirty="0" smtClean="0"/>
              <a:t>to communicate, set priorities and act in partnership;  </a:t>
            </a:r>
          </a:p>
          <a:p>
            <a:r>
              <a:rPr lang="en-US" sz="2400" dirty="0" smtClean="0"/>
              <a:t>to promote the goals of patient empowerment; </a:t>
            </a:r>
          </a:p>
          <a:p>
            <a:r>
              <a:rPr lang="en-US" sz="2400" dirty="0" smtClean="0"/>
              <a:t>to provide longitudinal continuity of care as determined by the needs of the patient, referring to continuing and </a:t>
            </a:r>
            <a:r>
              <a:rPr lang="en-US" sz="2400" dirty="0" err="1" smtClean="0"/>
              <a:t>co-ordinated</a:t>
            </a:r>
            <a:r>
              <a:rPr lang="en-US" sz="2400" dirty="0" smtClean="0"/>
              <a:t> care management.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http://www.1000livesplus.wales.nhs.uk/sitesplus/gallery/1011/dignity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2" y="4623516"/>
            <a:ext cx="5775057" cy="21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3. Specific Problem Solving Skills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relate specific decision making processes to the prevalence and incidence of illness in the community.  </a:t>
            </a:r>
          </a:p>
          <a:p>
            <a:r>
              <a:rPr lang="en-US" dirty="0" smtClean="0"/>
              <a:t>to selectively gather and interpret information from history-taking, physical examination, and investigations and apply it to an appropriate management plan in collaboration with the patient.  </a:t>
            </a:r>
          </a:p>
          <a:p>
            <a:r>
              <a:rPr lang="en-US" dirty="0" smtClean="0"/>
              <a:t>to manage conditions which may present early and in an undifferentiated way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make effective and efficient use of diagnostic and therapeutic interventions. </a:t>
            </a:r>
          </a:p>
          <a:p>
            <a:endParaRPr lang="en-US" dirty="0"/>
          </a:p>
        </p:txBody>
      </p:sp>
      <p:pic>
        <p:nvPicPr>
          <p:cNvPr id="12290" name="Picture 2" descr="https://manjishadhikari.files.wordpress.com/2015/08/repairmen.jpg?w=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36" y="5396247"/>
            <a:ext cx="7924800" cy="13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4. Comprehensive Approach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21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manage simultaneously multiple complaints and pathologies, both acute and chronic health problems in the individual. 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promote health and well being by applying health promotion and disease prevention strategies appropriately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11266" name="Picture 2" descr="https://usercontent1.hubstatic.com/12612606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65" y="3681726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7" y="3293816"/>
            <a:ext cx="10515600" cy="1935007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To be </a:t>
            </a:r>
            <a:r>
              <a:rPr lang="en-US" dirty="0"/>
              <a:t>aware of the history of Family </a:t>
            </a:r>
            <a:r>
              <a:rPr lang="en-US" dirty="0" smtClean="0"/>
              <a:t>Medicine.</a:t>
            </a:r>
          </a:p>
          <a:p>
            <a:r>
              <a:rPr lang="en-US" dirty="0"/>
              <a:t>To understand the concepts of Family Medicine, including its definition.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To </a:t>
            </a:r>
            <a:r>
              <a:rPr lang="en-US" dirty="0" smtClean="0"/>
              <a:t>be </a:t>
            </a:r>
            <a:r>
              <a:rPr lang="en-US" dirty="0"/>
              <a:t>familiar with the desirable qualities of a Family </a:t>
            </a:r>
            <a:r>
              <a:rPr lang="en-US" dirty="0" smtClean="0"/>
              <a:t>Physician.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iwmptripura.in/wp-content/uploads/2016/06/career-objective-res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90" y="141668"/>
            <a:ext cx="8572500" cy="27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5. Community Orientation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5006"/>
          </a:xfrm>
        </p:spPr>
        <p:txBody>
          <a:bodyPr/>
          <a:lstStyle/>
          <a:p>
            <a:r>
              <a:rPr lang="en-US" dirty="0" smtClean="0"/>
              <a:t>Includes the ability:  </a:t>
            </a:r>
          </a:p>
          <a:p>
            <a:pPr marL="0" indent="0">
              <a:buNone/>
            </a:pPr>
            <a:r>
              <a:rPr lang="en-US" dirty="0" smtClean="0"/>
              <a:t>to reconcile the health needs of individual patients and the health needs of the community in which they live in balance with available resources. </a:t>
            </a:r>
            <a:endParaRPr lang="en-US" dirty="0"/>
          </a:p>
        </p:txBody>
      </p:sp>
      <p:pic>
        <p:nvPicPr>
          <p:cNvPr id="10242" name="Picture 2" descr="http://www.reednepal.org/wp-content/uploads/2015/03/Community-orientation-program-_B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23" y="3586475"/>
            <a:ext cx="5168347" cy="276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6. Holistic Approach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8640"/>
          </a:xfrm>
        </p:spPr>
        <p:txBody>
          <a:bodyPr/>
          <a:lstStyle/>
          <a:p>
            <a:r>
              <a:rPr lang="en-US" dirty="0" smtClean="0"/>
              <a:t>Includes the ability:  </a:t>
            </a:r>
          </a:p>
          <a:p>
            <a:pPr marL="0" indent="0">
              <a:buNone/>
            </a:pPr>
            <a:r>
              <a:rPr lang="en-US" dirty="0" smtClean="0"/>
              <a:t>to use a bio-psycho-social model taking into account cultural and existential dimensions. </a:t>
            </a:r>
            <a:endParaRPr lang="en-US" dirty="0"/>
          </a:p>
        </p:txBody>
      </p:sp>
      <p:pic>
        <p:nvPicPr>
          <p:cNvPr id="9218" name="Picture 2" descr="http://www.physio-pedia.com/images/thumb/c/cb/Biopsychosocial-model-of-health.PNG/400px-Biopsychosocial-model-of-heal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64" y="3188258"/>
            <a:ext cx="3810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372" y="2635875"/>
            <a:ext cx="10515600" cy="2102431"/>
          </a:xfrm>
        </p:spPr>
        <p:txBody>
          <a:bodyPr/>
          <a:lstStyle/>
          <a:p>
            <a:r>
              <a:rPr lang="en-US" dirty="0" smtClean="0"/>
              <a:t>The competencies represent an ideal to which all family doctors can aspire. </a:t>
            </a:r>
          </a:p>
          <a:p>
            <a:r>
              <a:rPr lang="en-US" dirty="0" smtClean="0"/>
              <a:t>Some of the elements in this definition are not unique to family doctors but are generally applicable to the profession as a whole. </a:t>
            </a:r>
          </a:p>
          <a:p>
            <a:endParaRPr lang="en-US" dirty="0"/>
          </a:p>
        </p:txBody>
      </p:sp>
      <p:pic>
        <p:nvPicPr>
          <p:cNvPr id="8194" name="Picture 2" descr="https://pbs.twimg.com/profile_images/1108485469/clippy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24"/>
            <a:ext cx="2472744" cy="22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44699" y="128789"/>
            <a:ext cx="11758411" cy="658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0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 ESSENTIAL APPLICATION FEATURES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175" y="2044566"/>
            <a:ext cx="4776988" cy="18062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Contextual Aspects </a:t>
            </a:r>
          </a:p>
          <a:p>
            <a:pPr marL="0" indent="0">
              <a:buNone/>
            </a:pPr>
            <a:r>
              <a:rPr lang="en-US" dirty="0" smtClean="0"/>
              <a:t>2. Attitudinal Aspects </a:t>
            </a:r>
          </a:p>
          <a:p>
            <a:pPr marL="0" indent="0">
              <a:buNone/>
            </a:pPr>
            <a:r>
              <a:rPr lang="en-US" dirty="0" smtClean="0"/>
              <a:t>3. Scientific Aspects </a:t>
            </a:r>
          </a:p>
          <a:p>
            <a:endParaRPr lang="en-US" dirty="0"/>
          </a:p>
        </p:txBody>
      </p:sp>
      <p:pic>
        <p:nvPicPr>
          <p:cNvPr id="3076" name="Picture 4" descr="https://azure.microsoft.com/svghandler/application-insights/?width=600&amp;height=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16982"/>
            <a:ext cx="512686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71" y="532550"/>
            <a:ext cx="10515600" cy="8454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1. Contextual Aspects  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22882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the context of doctors themselves and the environment in which they work, including their working conditions, community, culture, financial and regulatory frameworks.</a:t>
            </a:r>
          </a:p>
        </p:txBody>
      </p:sp>
      <p:pic>
        <p:nvPicPr>
          <p:cNvPr id="4102" name="Picture 6" descr="نتيجة بحث الصور عن ‪1. Contextual Aspect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02" y="35819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2. Attitudinal Aspects  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7439"/>
            <a:ext cx="10515600" cy="1883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Based on the doctor's professional capabilities, values, feelings and ethics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6146" name="Picture 2" descr="https://s-media-cache-ak0.pinimg.com/736x/73/0e/41/730e41d815da9b2435206042ad144b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113" y="3013657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9" y="360609"/>
            <a:ext cx="10515600" cy="1237378"/>
          </a:xfrm>
        </p:spPr>
        <p:txBody>
          <a:bodyPr>
            <a:noAutofit/>
          </a:bodyPr>
          <a:lstStyle/>
          <a:p>
            <a:pPr algn="ctr"/>
            <a:r>
              <a:rPr lang="en-US" b="1" u="sng" dirty="0" smtClean="0"/>
              <a:t>3. Scientific Aspects  </a:t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1207439"/>
            <a:ext cx="10515600" cy="20251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Adopting a critical and research based approach to practice and maintaining this through continuing learning and quality improvement.  </a:t>
            </a:r>
          </a:p>
        </p:txBody>
      </p:sp>
      <p:pic>
        <p:nvPicPr>
          <p:cNvPr id="7170" name="Picture 2" descr="http://www.ced.uga.edu/wp-content/uploads/2015/12/Continuing-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66" y="3322749"/>
            <a:ext cx="3988918" cy="20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CONCLUSION </a:t>
            </a:r>
            <a:endParaRPr lang="en-MY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4Cs</a:t>
            </a:r>
            <a:endParaRPr lang="en-MY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Community Orientation.</a:t>
            </a:r>
          </a:p>
          <a:p>
            <a:endParaRPr lang="en-US" dirty="0" smtClean="0"/>
          </a:p>
          <a:p>
            <a:r>
              <a:rPr lang="en-US" dirty="0" smtClean="0"/>
              <a:t>Continuity of Care.</a:t>
            </a:r>
          </a:p>
          <a:p>
            <a:endParaRPr lang="en-US" dirty="0" smtClean="0"/>
          </a:p>
          <a:p>
            <a:r>
              <a:rPr lang="en-US" dirty="0" smtClean="0"/>
              <a:t>Comprehensive Care.</a:t>
            </a:r>
          </a:p>
          <a:p>
            <a:endParaRPr lang="en-US" dirty="0" smtClean="0"/>
          </a:p>
          <a:p>
            <a:r>
              <a:rPr lang="en-US" dirty="0" smtClean="0"/>
              <a:t>Coordination of Care.</a:t>
            </a:r>
            <a:endParaRPr lang="en-MY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4Ps</a:t>
            </a:r>
            <a:endParaRPr lang="en-MY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Primary at First Contact Care.</a:t>
            </a:r>
          </a:p>
          <a:p>
            <a:endParaRPr lang="en-US" dirty="0" smtClean="0"/>
          </a:p>
          <a:p>
            <a:r>
              <a:rPr lang="en-US" dirty="0" smtClean="0"/>
              <a:t>Personalized Care.</a:t>
            </a:r>
          </a:p>
          <a:p>
            <a:endParaRPr lang="en-US" dirty="0" smtClean="0"/>
          </a:p>
          <a:p>
            <a:r>
              <a:rPr lang="en-US" dirty="0" smtClean="0"/>
              <a:t>Preventive Care.</a:t>
            </a:r>
          </a:p>
          <a:p>
            <a:endParaRPr lang="en-US" dirty="0" smtClean="0"/>
          </a:p>
          <a:p>
            <a:r>
              <a:rPr lang="en-US" dirty="0" smtClean="0"/>
              <a:t>Patient Oriented Care.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7441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thank you any question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22702"/>
            <a:ext cx="10515600" cy="26742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is the family </a:t>
            </a:r>
            <a:r>
              <a:rPr lang="en-US" b="1" dirty="0" smtClean="0"/>
              <a:t>medicine?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GB" b="1" dirty="0" smtClean="0">
                <a:ea typeface="ＭＳ Ｐゴシック" panose="020B0600070205080204" pitchFamily="34" charset="-128"/>
              </a:rPr>
              <a:t>Does </a:t>
            </a:r>
            <a:r>
              <a:rPr lang="en-GB" b="1" dirty="0">
                <a:ea typeface="ＭＳ Ｐゴシック" panose="020B0600070205080204" pitchFamily="34" charset="-128"/>
              </a:rPr>
              <a:t>Family Physicians differ from other </a:t>
            </a:r>
            <a:r>
              <a:rPr lang="en-GB" b="1" dirty="0" smtClean="0">
                <a:ea typeface="ＭＳ Ｐゴシック" panose="020B0600070205080204" pitchFamily="34" charset="-128"/>
              </a:rPr>
              <a:t>physicians?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 </a:t>
            </a:r>
            <a:endParaRPr lang="en-US" dirty="0"/>
          </a:p>
        </p:txBody>
      </p:sp>
      <p:pic>
        <p:nvPicPr>
          <p:cNvPr id="5122" name="Picture 2" descr="http://combiboilersleeds.com/images/discussion/discussio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07" y="3726062"/>
            <a:ext cx="5190185" cy="26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 history of family medicine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66826"/>
          </a:xfrm>
        </p:spPr>
        <p:txBody>
          <a:bodyPr/>
          <a:lstStyle/>
          <a:p>
            <a:r>
              <a:rPr lang="en-US" dirty="0"/>
              <a:t>17th and 18th centuries, Relatively </a:t>
            </a:r>
            <a:r>
              <a:rPr lang="en-US" dirty="0">
                <a:solidFill>
                  <a:srgbClr val="FF0000"/>
                </a:solidFill>
              </a:rPr>
              <a:t>few physicians </a:t>
            </a:r>
            <a:r>
              <a:rPr lang="en-US" dirty="0"/>
              <a:t>were available.</a:t>
            </a:r>
          </a:p>
          <a:p>
            <a:r>
              <a:rPr lang="en-US" dirty="0"/>
              <a:t>19th Century, Most physicians were “</a:t>
            </a:r>
            <a:r>
              <a:rPr lang="en-US" dirty="0">
                <a:solidFill>
                  <a:srgbClr val="FF0000"/>
                </a:solidFill>
              </a:rPr>
              <a:t>General Practitioners</a:t>
            </a:r>
            <a:r>
              <a:rPr lang="en-US" dirty="0" smtClean="0"/>
              <a:t>.”</a:t>
            </a:r>
          </a:p>
          <a:p>
            <a:r>
              <a:rPr lang="en-US" dirty="0"/>
              <a:t>A growing shift towards </a:t>
            </a:r>
            <a:r>
              <a:rPr lang="en-US" dirty="0">
                <a:solidFill>
                  <a:srgbClr val="FF0000"/>
                </a:solidFill>
              </a:rPr>
              <a:t>specialization</a:t>
            </a:r>
            <a:r>
              <a:rPr lang="en-US" dirty="0"/>
              <a:t> took place throughout the 1920s and 1930s“General Practitioners” declined from 83% to 18.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d1pbog36rugm0t.cloudfront.net/-/media/medicine/departments/family-medicine/images/carousel-images/october-2016-carous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4371270"/>
            <a:ext cx="5803006" cy="236438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96" y="453571"/>
            <a:ext cx="10515600" cy="750530"/>
          </a:xfrm>
        </p:spPr>
        <p:txBody>
          <a:bodyPr/>
          <a:lstStyle/>
          <a:p>
            <a:pPr algn="ctr"/>
            <a:r>
              <a:rPr lang="en-US" b="1" u="sng" dirty="0" smtClean="0"/>
              <a:t>The history of </a:t>
            </a:r>
            <a:r>
              <a:rPr lang="en-US" b="1" u="sng" dirty="0"/>
              <a:t>family medicine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031" y="1653973"/>
            <a:ext cx="10515600" cy="3613486"/>
          </a:xfrm>
        </p:spPr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people felt like the trend toward specialization had fragmented patient care and </a:t>
            </a:r>
            <a:r>
              <a:rPr lang="en-US" dirty="0">
                <a:solidFill>
                  <a:srgbClr val="FF0000"/>
                </a:solidFill>
              </a:rPr>
              <a:t>weakened the patient-physician relationship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1940s, </a:t>
            </a:r>
            <a:r>
              <a:rPr lang="en-US" dirty="0"/>
              <a:t>Generalist began to initiate steps to elevate general practice to </a:t>
            </a:r>
            <a:r>
              <a:rPr lang="en-US" dirty="0">
                <a:solidFill>
                  <a:srgbClr val="FF0000"/>
                </a:solidFill>
              </a:rPr>
              <a:t>“specialty” status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1960s, </a:t>
            </a:r>
            <a:r>
              <a:rPr lang="en-US" dirty="0"/>
              <a:t>WHO (1963) report: </a:t>
            </a:r>
          </a:p>
          <a:p>
            <a:pPr>
              <a:buNone/>
            </a:pPr>
            <a:r>
              <a:rPr lang="en-US" dirty="0"/>
              <a:t>"</a:t>
            </a:r>
            <a:r>
              <a:rPr lang="en-US" i="1" dirty="0">
                <a:solidFill>
                  <a:srgbClr val="FF0000"/>
                </a:solidFill>
              </a:rPr>
              <a:t>Training of Physicians for Family Practice</a:t>
            </a:r>
            <a:r>
              <a:rPr lang="en-US" i="1" dirty="0"/>
              <a:t>" </a:t>
            </a:r>
            <a:r>
              <a:rPr lang="en-US" dirty="0"/>
              <a:t>which</a:t>
            </a:r>
            <a:r>
              <a:rPr lang="en-US" i="1" dirty="0"/>
              <a:t> </a:t>
            </a:r>
            <a:r>
              <a:rPr lang="en-US" dirty="0"/>
              <a:t>recommended a postgraduate study program specifically designed to meet the needs of the General Practitioner.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d1pbog36rugm0t.cloudfront.net/-/media/medicine/departments/family-medicine/images/carousel-images/october-2016-carous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9" y="4967617"/>
            <a:ext cx="4231783" cy="1780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2030 vision in Saudi Arabia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0161"/>
          </a:xfrm>
        </p:spPr>
        <p:txBody>
          <a:bodyPr/>
          <a:lstStyle/>
          <a:p>
            <a:pPr lvl="0"/>
            <a:r>
              <a:rPr lang="en-GB" dirty="0">
                <a:solidFill>
                  <a:srgbClr val="CC0000"/>
                </a:solidFill>
              </a:rPr>
              <a:t>VISION 2030 </a:t>
            </a:r>
            <a:r>
              <a:rPr lang="en-GB" dirty="0"/>
              <a:t>: 15 STRATEGIC GOALS</a:t>
            </a:r>
          </a:p>
          <a:p>
            <a:r>
              <a:rPr lang="en-GB" b="1" u="sng" dirty="0"/>
              <a:t>7:</a:t>
            </a:r>
            <a:r>
              <a:rPr lang="en-GB" dirty="0"/>
              <a:t> </a:t>
            </a:r>
            <a:r>
              <a:rPr lang="en-GB" dirty="0">
                <a:solidFill>
                  <a:srgbClr val="CC0000"/>
                </a:solidFill>
              </a:rPr>
              <a:t>PRIMARY CARE AND COMMUNITY CARE</a:t>
            </a:r>
            <a:r>
              <a:rPr lang="en-GB" dirty="0"/>
              <a:t>: DEVELOP QUALITY </a:t>
            </a:r>
            <a:r>
              <a:rPr lang="en-GB" dirty="0" smtClean="0"/>
              <a:t>SERVICES</a:t>
            </a:r>
          </a:p>
          <a:p>
            <a:r>
              <a:rPr lang="en-GB" b="1" u="sng" dirty="0"/>
              <a:t>13:</a:t>
            </a:r>
            <a:r>
              <a:rPr lang="en-GB" dirty="0"/>
              <a:t> </a:t>
            </a:r>
            <a:r>
              <a:rPr lang="en-GB" dirty="0">
                <a:solidFill>
                  <a:srgbClr val="CC0000"/>
                </a:solidFill>
              </a:rPr>
              <a:t>PUBLIC HEALTH</a:t>
            </a:r>
            <a:r>
              <a:rPr lang="en-GB" dirty="0"/>
              <a:t>: TACKLE OBESITY AND SMOKING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1026" name="Picture 2" descr="https://vid.alarabiya.net/images/2016/04/26/ab3a7303-d074-4cb3-82df-4f156eb2a7d1/ab3a7303-d074-4cb3-82df-4f156eb2a7d1_16x9_788x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18" y="4885609"/>
            <a:ext cx="748665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121513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What is the family medicine?</a:t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 descr="https://community.uservoice.com/wp-content/uploads/benefits-of-effective-questions-800x448-300x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2888424"/>
            <a:ext cx="7212169" cy="28040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6" y="1104900"/>
            <a:ext cx="8628847" cy="5106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>Definition </a:t>
            </a:r>
            <a:r>
              <a:rPr lang="en-US" b="1" u="sng" dirty="0"/>
              <a:t>of Family Medicine</a:t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7" y="2506662"/>
            <a:ext cx="11526592" cy="33789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Family medicine is the medical specialty which provides </a:t>
            </a:r>
            <a:r>
              <a:rPr lang="en-US" dirty="0">
                <a:solidFill>
                  <a:srgbClr val="FF0000"/>
                </a:solidFill>
              </a:rPr>
              <a:t>continuing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comprehensive</a:t>
            </a:r>
            <a:r>
              <a:rPr lang="en-US" dirty="0"/>
              <a:t> health care for the </a:t>
            </a:r>
            <a:r>
              <a:rPr lang="en-US" dirty="0">
                <a:solidFill>
                  <a:srgbClr val="FF0000"/>
                </a:solidFill>
              </a:rPr>
              <a:t>individual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family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is a specialty in breadth that integrates the </a:t>
            </a:r>
            <a:r>
              <a:rPr lang="en-US" dirty="0">
                <a:solidFill>
                  <a:srgbClr val="FF0000"/>
                </a:solidFill>
              </a:rPr>
              <a:t>biological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clinical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behavioral</a:t>
            </a:r>
            <a:r>
              <a:rPr lang="en-US" dirty="0"/>
              <a:t> sciences.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scope of family medicine encompasses </a:t>
            </a:r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 smtClean="0"/>
              <a:t>ages</a:t>
            </a:r>
            <a:r>
              <a:rPr lang="en-US" dirty="0"/>
              <a:t>, both sexes, each organ system and every disease entity. </a:t>
            </a: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(</a:t>
            </a:r>
            <a:r>
              <a:rPr lang="en-US" i="1" dirty="0"/>
              <a:t>1984) (2016 COD)</a:t>
            </a:r>
          </a:p>
        </p:txBody>
      </p:sp>
      <p:pic>
        <p:nvPicPr>
          <p:cNvPr id="3074" name="Picture 2" descr="http://www.bu.edu/familymed/files/2016/01/Family-Do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115910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Principles </a:t>
            </a:r>
            <a:r>
              <a:rPr lang="en-GB" b="1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of Family Medicine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1237" cy="3596381"/>
          </a:xfrm>
        </p:spPr>
        <p:txBody>
          <a:bodyPr/>
          <a:lstStyle/>
          <a:p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Continuity of care.</a:t>
            </a:r>
          </a:p>
          <a:p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Comprehensive care.</a:t>
            </a:r>
          </a:p>
          <a:p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Coordinated care.</a:t>
            </a:r>
          </a:p>
          <a:p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Community &amp; family based care.</a:t>
            </a:r>
          </a:p>
          <a:p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Central Patient doctor relationship.</a:t>
            </a:r>
          </a:p>
          <a:p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Care as Evidence based.</a:t>
            </a:r>
          </a:p>
          <a:p>
            <a:r>
              <a:rPr lang="en-GB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Care for ALL.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969</Words>
  <Application>Microsoft Office PowerPoint</Application>
  <PresentationFormat>Widescreen</PresentationFormat>
  <Paragraphs>121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Family Physician Desirable Competency </vt:lpstr>
      <vt:lpstr>PowerPoint Presentation</vt:lpstr>
      <vt:lpstr>What is the family medicine?  Does Family Physicians differ from other physicians?  </vt:lpstr>
      <vt:lpstr>The history of family medicine </vt:lpstr>
      <vt:lpstr>The history of family medicine </vt:lpstr>
      <vt:lpstr>2030 vision in Saudi Arabia </vt:lpstr>
      <vt:lpstr>What is the family medicine? </vt:lpstr>
      <vt:lpstr>  Definition of Family Medicine  </vt:lpstr>
      <vt:lpstr>Principles of Family Medicine</vt:lpstr>
      <vt:lpstr>How does Family Physicians differ from other physicians</vt:lpstr>
      <vt:lpstr>How does Family Physicians differ from other physicians</vt:lpstr>
      <vt:lpstr>The core competencies of the family physician</vt:lpstr>
      <vt:lpstr>The core competencies of the family physician</vt:lpstr>
      <vt:lpstr>PowerPoint Presentation</vt:lpstr>
      <vt:lpstr>The core competencies of the family physician</vt:lpstr>
      <vt:lpstr>1. Primary Care Management </vt:lpstr>
      <vt:lpstr>2. Person-centred Care </vt:lpstr>
      <vt:lpstr>3. Specific Problem Solving Skills </vt:lpstr>
      <vt:lpstr>4. Comprehensive Approach </vt:lpstr>
      <vt:lpstr>5. Community Orientation </vt:lpstr>
      <vt:lpstr>6. Holistic Approach </vt:lpstr>
      <vt:lpstr>PowerPoint Presentation</vt:lpstr>
      <vt:lpstr>PowerPoint Presentation</vt:lpstr>
      <vt:lpstr> ESSENTIAL APPLICATION FEATURES </vt:lpstr>
      <vt:lpstr>1. Contextual Aspects   </vt:lpstr>
      <vt:lpstr>2. Attitudinal Aspects   </vt:lpstr>
      <vt:lpstr>3. Scientific Aspects   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Physician Desirable Competency </dc:title>
  <dc:creator>Dr.Norah Alshehri</dc:creator>
  <cp:lastModifiedBy>user</cp:lastModifiedBy>
  <cp:revision>51</cp:revision>
  <dcterms:created xsi:type="dcterms:W3CDTF">2017-02-20T15:03:29Z</dcterms:created>
  <dcterms:modified xsi:type="dcterms:W3CDTF">2017-03-05T07:01:30Z</dcterms:modified>
</cp:coreProperties>
</file>