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  <p:sldMasterId id="2147483746" r:id="rId2"/>
    <p:sldMasterId id="2147483761" r:id="rId3"/>
    <p:sldMasterId id="2147483815" r:id="rId4"/>
    <p:sldMasterId id="2147483828" r:id="rId5"/>
    <p:sldMasterId id="2147483839" r:id="rId6"/>
  </p:sldMasterIdLst>
  <p:notesMasterIdLst>
    <p:notesMasterId r:id="rId53"/>
  </p:notesMasterIdLst>
  <p:handoutMasterIdLst>
    <p:handoutMasterId r:id="rId54"/>
  </p:handoutMasterIdLst>
  <p:sldIdLst>
    <p:sldId id="331" r:id="rId7"/>
    <p:sldId id="275" r:id="rId8"/>
    <p:sldId id="366" r:id="rId9"/>
    <p:sldId id="259" r:id="rId10"/>
    <p:sldId id="371" r:id="rId11"/>
    <p:sldId id="372" r:id="rId12"/>
    <p:sldId id="690" r:id="rId13"/>
    <p:sldId id="373" r:id="rId14"/>
    <p:sldId id="274" r:id="rId15"/>
    <p:sldId id="270" r:id="rId16"/>
    <p:sldId id="603" r:id="rId17"/>
    <p:sldId id="604" r:id="rId18"/>
    <p:sldId id="605" r:id="rId19"/>
    <p:sldId id="606" r:id="rId20"/>
    <p:sldId id="607" r:id="rId21"/>
    <p:sldId id="282" r:id="rId22"/>
    <p:sldId id="286" r:id="rId23"/>
    <p:sldId id="285" r:id="rId24"/>
    <p:sldId id="613" r:id="rId25"/>
    <p:sldId id="377" r:id="rId26"/>
    <p:sldId id="292" r:id="rId27"/>
    <p:sldId id="618" r:id="rId28"/>
    <p:sldId id="619" r:id="rId29"/>
    <p:sldId id="620" r:id="rId30"/>
    <p:sldId id="621" r:id="rId31"/>
    <p:sldId id="622" r:id="rId32"/>
    <p:sldId id="623" r:id="rId33"/>
    <p:sldId id="624" r:id="rId34"/>
    <p:sldId id="625" r:id="rId35"/>
    <p:sldId id="626" r:id="rId36"/>
    <p:sldId id="627" r:id="rId37"/>
    <p:sldId id="539" r:id="rId38"/>
    <p:sldId id="540" r:id="rId39"/>
    <p:sldId id="329" r:id="rId40"/>
    <p:sldId id="299" r:id="rId41"/>
    <p:sldId id="389" r:id="rId42"/>
    <p:sldId id="388" r:id="rId43"/>
    <p:sldId id="632" r:id="rId44"/>
    <p:sldId id="393" r:id="rId45"/>
    <p:sldId id="634" r:id="rId46"/>
    <p:sldId id="635" r:id="rId47"/>
    <p:sldId id="636" r:id="rId48"/>
    <p:sldId id="637" r:id="rId49"/>
    <p:sldId id="638" r:id="rId50"/>
    <p:sldId id="639" r:id="rId51"/>
    <p:sldId id="640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98">
          <p15:clr>
            <a:srgbClr val="A4A3A4"/>
          </p15:clr>
        </p15:guide>
        <p15:guide id="2" pos="24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len K. Reddel" initials="HK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646"/>
    <a:srgbClr val="F9B47B"/>
    <a:srgbClr val="F8A968"/>
    <a:srgbClr val="134679"/>
    <a:srgbClr val="F8A662"/>
    <a:srgbClr val="FCD1AE"/>
    <a:srgbClr val="07192B"/>
    <a:srgbClr val="4E6B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 autoAdjust="0"/>
    <p:restoredTop sz="93405" autoAdjust="0"/>
  </p:normalViewPr>
  <p:slideViewPr>
    <p:cSldViewPr snapToGrid="0" showGuides="1">
      <p:cViewPr varScale="1">
        <p:scale>
          <a:sx n="69" d="100"/>
          <a:sy n="69" d="100"/>
        </p:scale>
        <p:origin x="1416" y="78"/>
      </p:cViewPr>
      <p:guideLst>
        <p:guide orient="horz" pos="2898"/>
        <p:guide pos="24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718"/>
    </p:cViewPr>
  </p:sorterViewPr>
  <p:notesViewPr>
    <p:cSldViewPr snapToGrid="0" showGuides="1">
      <p:cViewPr varScale="1">
        <p:scale>
          <a:sx n="54" d="100"/>
          <a:sy n="54" d="100"/>
        </p:scale>
        <p:origin x="-284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commentAuthors" Target="commentAuthor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tableStyles" Target="tableStyle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viewProps" Target="viewProps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DBAFA-562F-4E0C-A980-45C25B3A521A}" type="datetimeFigureOut">
              <a:rPr lang="en-AU" smtClean="0"/>
              <a:t>28/03/2017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7972C-AAA2-489C-9C83-B5C4851BAE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9516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6883E-E729-485B-B87E-6C44A48A66C3}" type="datetimeFigureOut">
              <a:rPr lang="en-AU" smtClean="0"/>
              <a:t>28/03/2017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DAC52-E758-423E-A079-A9CA9FBCD0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9269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1524000" y="6573072"/>
            <a:ext cx="6096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dirty="0">
                <a:solidFill>
                  <a:srgbClr val="134679"/>
                </a:solidFill>
              </a:rPr>
              <a:t>© Global Initiative for Asthma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3504" r="4276" b="2338"/>
          <a:stretch/>
        </p:blipFill>
        <p:spPr bwMode="auto">
          <a:xfrm>
            <a:off x="157916" y="99940"/>
            <a:ext cx="8856000" cy="67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8721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3" name="Rectangle 7"/>
          <p:cNvSpPr>
            <a:spLocks/>
          </p:cNvSpPr>
          <p:nvPr userDrawn="1"/>
        </p:nvSpPr>
        <p:spPr bwMode="auto">
          <a:xfrm>
            <a:off x="179016" y="4218334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spcBef>
                <a:spcPts val="663"/>
              </a:spcBef>
            </a:pP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GINA </a:t>
            </a: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Global Strategy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for </a:t>
            </a: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Asthma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/>
            </a:r>
            <a:b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2500" dirty="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Management </a:t>
            </a:r>
            <a:r>
              <a:rPr lang="en-US" altLang="en-US" sz="2500" dirty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and </a:t>
            </a:r>
            <a:r>
              <a:rPr lang="en-US" altLang="en-US" sz="2500" smtClean="0">
                <a:solidFill>
                  <a:srgbClr val="134679"/>
                </a:solidFill>
                <a:latin typeface="Arial" charset="0"/>
                <a:cs typeface="Arial" charset="0"/>
                <a:sym typeface="Arial" charset="0"/>
              </a:rPr>
              <a:t>Prevention 2017</a:t>
            </a:r>
            <a:endParaRPr lang="en-US" altLang="en-US" sz="2500" dirty="0">
              <a:solidFill>
                <a:srgbClr val="134679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734" y="2409550"/>
            <a:ext cx="17065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901148" y="5183534"/>
            <a:ext cx="7076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134679"/>
                </a:solidFill>
              </a:rPr>
              <a:t>This slide set is restricted for academic and educational purposes only.  Use of the slide set, or of individual slides, for commercial or promotional purposes requires approval from GINA.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66937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834639-7F67-43A3-A266-330C94FF1B03}" type="datetime1">
              <a:rPr lang="en-AU" altLang="en-US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28/03/2017</a:t>
            </a:fld>
            <a:endParaRPr lang="en-AU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327612-2A87-402A-92F8-F921DC130266}" type="slidenum">
              <a:rPr lang="en-AU" altLang="en-US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AU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4287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3503" r="4276" b="2338"/>
          <a:stretch>
            <a:fillRect/>
          </a:stretch>
        </p:blipFill>
        <p:spPr bwMode="auto">
          <a:xfrm>
            <a:off x="157163" y="100013"/>
            <a:ext cx="8856662" cy="676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"/>
          <p:cNvSpPr txBox="1">
            <a:spLocks noChangeArrowheads="1"/>
          </p:cNvSpPr>
          <p:nvPr userDrawn="1"/>
        </p:nvSpPr>
        <p:spPr bwMode="auto">
          <a:xfrm>
            <a:off x="1524000" y="6573838"/>
            <a:ext cx="609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134679"/>
                </a:solidFill>
              </a:rPr>
              <a:t>© Global Initiative for Asthma3.</a:t>
            </a:r>
          </a:p>
        </p:txBody>
      </p:sp>
      <p:sp>
        <p:nvSpPr>
          <p:cNvPr id="5" name="Rectangle 7"/>
          <p:cNvSpPr>
            <a:spLocks/>
          </p:cNvSpPr>
          <p:nvPr userDrawn="1"/>
        </p:nvSpPr>
        <p:spPr bwMode="auto">
          <a:xfrm>
            <a:off x="304800" y="4745038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ts val="663"/>
              </a:spcBef>
              <a:spcAft>
                <a:spcPct val="0"/>
              </a:spcAft>
            </a:pPr>
            <a:r>
              <a:rPr lang="en-US" altLang="en-US" sz="22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  <a:t>GINA Global Strategy for Asthma Management </a:t>
            </a:r>
            <a:br>
              <a:rPr lang="en-US" altLang="en-US" sz="22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</a:br>
            <a:r>
              <a:rPr lang="en-US" altLang="en-US" sz="22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  <a:t>and Prevention</a:t>
            </a:r>
          </a:p>
          <a:p>
            <a:pPr algn="ctr" eaLnBrk="1" fontAlgn="base" hangingPunct="1">
              <a:spcBef>
                <a:spcPts val="663"/>
              </a:spcBef>
              <a:spcAft>
                <a:spcPct val="0"/>
              </a:spcAft>
            </a:pPr>
            <a:r>
              <a:rPr lang="en-US" altLang="en-US" sz="22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  <a:t>GOLD Global Strategy for Diagnosis, </a:t>
            </a:r>
            <a:br>
              <a:rPr lang="en-US" altLang="en-US" sz="22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</a:br>
            <a:r>
              <a:rPr lang="en-US" altLang="en-US" sz="22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  <a:t>Management and Prevention of COPD</a:t>
            </a:r>
          </a:p>
        </p:txBody>
      </p:sp>
      <p:pic>
        <p:nvPicPr>
          <p:cNvPr id="6" name="Picture 4"/>
          <p:cNvPicPr preferRelativeResize="0"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3" y="3135313"/>
            <a:ext cx="1382712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 preferRelativeResize="0"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8" y="3241675"/>
            <a:ext cx="123825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55793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35F6FE-BF6C-433E-AFEC-5D9AAD571D10}" type="datetime1">
              <a:rPr lang="en-AU" altLang="en-US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28/03/2017</a:t>
            </a:fld>
            <a:endParaRPr lang="en-AU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B513D21-B91C-47D1-90F4-01C76B551078}" type="slidenum">
              <a:rPr lang="en-AU" altLang="en-US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AU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1760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9700"/>
            <a:ext cx="88201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pic>
        <p:nvPicPr>
          <p:cNvPr id="6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 preferRelativeResize="0"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13" y="239713"/>
            <a:ext cx="860425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278" y="251382"/>
            <a:ext cx="6480000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5CCC4E-7E41-4DD4-BF17-89D91825FE74}" type="datetime1">
              <a:rPr lang="en-AU" altLang="en-US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28/03/2017</a:t>
            </a:fld>
            <a:endParaRPr lang="en-AU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763ECB-C8E5-4087-B28E-C7129E928741}" type="slidenum">
              <a:rPr lang="en-AU" altLang="en-US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AU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6159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 preferRelativeResize="0"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13" y="239713"/>
            <a:ext cx="860425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2D68108-2496-4DEF-BF83-3B4C197227EA}" type="datetime1">
              <a:rPr lang="en-AU" altLang="en-US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28/03/2017</a:t>
            </a:fld>
            <a:endParaRPr lang="en-AU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12DEE2-34B3-422B-9C0B-0F61D192C849}" type="slidenum">
              <a:rPr lang="en-AU" altLang="en-US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AU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2367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4E9227-E274-4440-BA8E-C7106F132587}" type="datetime1">
              <a:rPr lang="en-AU" altLang="en-US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28/03/2017</a:t>
            </a:fld>
            <a:endParaRPr lang="en-AU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51FF73E-AFE6-47C7-B9BC-46EA8BF16127}" type="slidenum">
              <a:rPr lang="en-AU" altLang="en-US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AU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4045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4E9227-E274-4440-BA8E-C7106F132587}" type="datetime1">
              <a:rPr lang="en-AU" altLang="en-US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28/03/2017</a:t>
            </a:fld>
            <a:endParaRPr lang="en-AU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51FF73E-AFE6-47C7-B9BC-46EA8BF16127}" type="slidenum">
              <a:rPr lang="en-AU" altLang="en-US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AU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4619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1524000" y="6573838"/>
            <a:ext cx="6096000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 b="1">
                <a:solidFill>
                  <a:srgbClr val="134679"/>
                </a:solidFill>
              </a:rPr>
              <a:t>© Global Initiative for Asthma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3503" r="4276" b="2338"/>
          <a:stretch>
            <a:fillRect/>
          </a:stretch>
        </p:blipFill>
        <p:spPr bwMode="auto">
          <a:xfrm>
            <a:off x="157163" y="100013"/>
            <a:ext cx="8856662" cy="676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/>
          </p:cNvSpPr>
          <p:nvPr userDrawn="1"/>
        </p:nvSpPr>
        <p:spPr bwMode="auto">
          <a:xfrm>
            <a:off x="179388" y="4217988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ts val="663"/>
              </a:spcBef>
            </a:pPr>
            <a:r>
              <a:rPr lang="en-US" altLang="en-US" sz="25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  <a:t>GINA Global Strategy for Asthma </a:t>
            </a:r>
            <a:br>
              <a:rPr lang="en-US" altLang="en-US" sz="25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</a:br>
            <a:r>
              <a:rPr lang="en-US" altLang="en-US" sz="25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  <a:t>Management and </a:t>
            </a:r>
            <a:r>
              <a:rPr lang="en-US" altLang="en-US" sz="2500" smtClean="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  <a:t>Prevention</a:t>
            </a:r>
            <a:endParaRPr lang="en-US" altLang="en-US" sz="2500">
              <a:solidFill>
                <a:srgbClr val="134679"/>
              </a:solidFill>
              <a:cs typeface="Arial" pitchFamily="34" charset="0"/>
              <a:sym typeface="Arial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438" y="2409825"/>
            <a:ext cx="170656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901700" y="5183188"/>
            <a:ext cx="7075488" cy="9239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smtClean="0">
                <a:solidFill>
                  <a:srgbClr val="134679"/>
                </a:solidFill>
              </a:rPr>
              <a:t>This slide set is restricted for academic and educational purposes only.  Use of the slide set, or of individual slides, for commercial or promotional purposes requires approval from GINA. </a:t>
            </a:r>
            <a:endParaRPr lang="en-AU" sz="1800" smtClean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8721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89349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1524000" y="6573838"/>
            <a:ext cx="6096000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 b="1">
                <a:solidFill>
                  <a:srgbClr val="134679"/>
                </a:solidFill>
              </a:rPr>
              <a:t>© Global Initiative for Asthma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3503" r="4276" b="2338"/>
          <a:stretch>
            <a:fillRect/>
          </a:stretch>
        </p:blipFill>
        <p:spPr bwMode="auto">
          <a:xfrm>
            <a:off x="157163" y="100013"/>
            <a:ext cx="8856662" cy="676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/>
          </p:cNvSpPr>
          <p:nvPr userDrawn="1"/>
        </p:nvSpPr>
        <p:spPr bwMode="auto">
          <a:xfrm>
            <a:off x="179388" y="5056088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ts val="663"/>
              </a:spcBef>
            </a:pPr>
            <a:r>
              <a:rPr lang="en-US" altLang="en-US" sz="25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  <a:t>GINA Global Strategy for Asthma </a:t>
            </a:r>
            <a:br>
              <a:rPr lang="en-US" altLang="en-US" sz="25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</a:br>
            <a:r>
              <a:rPr lang="en-US" altLang="en-US" sz="25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  <a:t>Management and </a:t>
            </a:r>
            <a:r>
              <a:rPr lang="en-US" altLang="en-US" sz="2500" smtClean="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  <a:t>Prevention</a:t>
            </a:r>
            <a:endParaRPr lang="en-US" altLang="en-US" sz="2500">
              <a:solidFill>
                <a:srgbClr val="134679"/>
              </a:solidFill>
              <a:cs typeface="Arial" pitchFamily="34" charset="0"/>
              <a:sym typeface="Arial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438" y="3247925"/>
            <a:ext cx="170656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8721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63248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400" y="-165100"/>
            <a:ext cx="9702800" cy="71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47474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9700"/>
            <a:ext cx="88201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2696"/>
            <a:ext cx="8527348" cy="52081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700"/>
              </a:spcBef>
              <a:buClr>
                <a:srgbClr val="F79646"/>
              </a:buClr>
              <a:buSzPct val="80000"/>
              <a:buFont typeface="Wingdings" panose="05000000000000000000" pitchFamily="2" charset="2"/>
              <a:buChar char=""/>
              <a:defRPr sz="2200" baseline="0">
                <a:solidFill>
                  <a:srgbClr val="0719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79646"/>
              </a:buClr>
              <a:buFont typeface="Wingdings" panose="05000000000000000000" pitchFamily="2" charset="2"/>
              <a:buChar char="§"/>
              <a:defRPr sz="20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79646"/>
              </a:buClr>
              <a:defRPr sz="18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79646"/>
              </a:buClr>
              <a:defRPr sz="1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79646"/>
              </a:buClr>
              <a:defRPr sz="1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279" y="251382"/>
            <a:ext cx="7580243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1F7D60A-51E0-4990-A6B5-8659FAD1E77E}" type="datetime1">
              <a:rPr lang="en-AU" altLang="en-US">
                <a:solidFill>
                  <a:prstClr val="black"/>
                </a:solidFill>
              </a:rPr>
              <a:pPr/>
              <a:t>28/03/2017</a:t>
            </a:fld>
            <a:endParaRPr lang="en-AU" altLang="en-US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B315E0C-EB2C-4DDA-98FC-2CA8A7C086EE}" type="slidenum">
              <a:rPr lang="en-AU" altLang="en-US">
                <a:solidFill>
                  <a:prstClr val="black"/>
                </a:solidFill>
              </a:rPr>
              <a:pPr/>
              <a:t>‹#›</a:t>
            </a:fld>
            <a:endParaRPr lang="en-AU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205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2696"/>
            <a:ext cx="8527348" cy="52081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F79646"/>
              </a:buClr>
              <a:buSzPct val="80000"/>
              <a:buFont typeface="Wingdings" panose="05000000000000000000" pitchFamily="2" charset="2"/>
              <a:buChar char=""/>
              <a:defRPr sz="2200" baseline="0">
                <a:solidFill>
                  <a:srgbClr val="0719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79646"/>
              </a:buClr>
              <a:buFont typeface="Wingdings" panose="05000000000000000000" pitchFamily="2" charset="2"/>
              <a:buChar char="§"/>
              <a:defRPr sz="20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79646"/>
              </a:buClr>
              <a:defRPr sz="18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79646"/>
              </a:buClr>
              <a:defRPr sz="1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79646"/>
              </a:buClr>
              <a:defRPr sz="1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53804-EED5-4ABA-A7B2-EF2D5F7C27F9}" type="datetimeFigureOut">
              <a:rPr lang="en-AU" smtClean="0"/>
              <a:t>28/03/2017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EFF59-4B1F-460F-A66D-7637392BBC29}" type="slidenum">
              <a:rPr lang="en-AU" smtClean="0"/>
              <a:t>‹#›</a:t>
            </a:fld>
            <a:endParaRPr lang="en-AU"/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8" y="139700"/>
            <a:ext cx="8820000" cy="15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  <p:sp>
        <p:nvSpPr>
          <p:cNvPr id="14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000" dirty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279" y="251382"/>
            <a:ext cx="7580243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64269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9700"/>
            <a:ext cx="88201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pic>
        <p:nvPicPr>
          <p:cNvPr id="6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279" y="251382"/>
            <a:ext cx="7598533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026B130-49EB-452D-BB73-CAD25FE53402}" type="datetime1">
              <a:rPr lang="en-AU" altLang="en-US">
                <a:solidFill>
                  <a:prstClr val="black"/>
                </a:solidFill>
              </a:rPr>
              <a:pPr/>
              <a:t>28/03/2017</a:t>
            </a:fld>
            <a:endParaRPr lang="en-AU" altLang="en-US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7E667D4-D90F-4601-A628-28D7B0590E1E}" type="slidenum">
              <a:rPr lang="en-AU" altLang="en-US">
                <a:solidFill>
                  <a:prstClr val="black"/>
                </a:solidFill>
              </a:rPr>
              <a:pPr/>
              <a:t>‹#›</a:t>
            </a:fld>
            <a:endParaRPr lang="en-AU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793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C834639-7F67-43A3-A266-330C94FF1B03}" type="datetime1">
              <a:rPr lang="en-AU" altLang="en-US">
                <a:solidFill>
                  <a:prstClr val="black"/>
                </a:solidFill>
              </a:rPr>
              <a:pPr/>
              <a:t>28/03/2017</a:t>
            </a:fld>
            <a:endParaRPr lang="en-AU" altLang="en-US">
              <a:solidFill>
                <a:prstClr val="black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B327612-2A87-402A-92F8-F921DC130266}" type="slidenum">
              <a:rPr lang="en-AU" altLang="en-US">
                <a:solidFill>
                  <a:prstClr val="black"/>
                </a:solidFill>
              </a:rPr>
              <a:pPr/>
              <a:t>‹#›</a:t>
            </a:fld>
            <a:endParaRPr lang="en-AU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6739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3503" r="4276" b="2338"/>
          <a:stretch>
            <a:fillRect/>
          </a:stretch>
        </p:blipFill>
        <p:spPr bwMode="auto">
          <a:xfrm>
            <a:off x="157163" y="100013"/>
            <a:ext cx="8856662" cy="676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"/>
          <p:cNvSpPr txBox="1">
            <a:spLocks noChangeArrowheads="1"/>
          </p:cNvSpPr>
          <p:nvPr userDrawn="1"/>
        </p:nvSpPr>
        <p:spPr bwMode="auto">
          <a:xfrm>
            <a:off x="1524000" y="6573838"/>
            <a:ext cx="609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 b="1">
                <a:solidFill>
                  <a:srgbClr val="134679"/>
                </a:solidFill>
              </a:rPr>
              <a:t>© Global Initiative for Asthma3.</a:t>
            </a:r>
          </a:p>
        </p:txBody>
      </p:sp>
      <p:sp>
        <p:nvSpPr>
          <p:cNvPr id="5" name="Rectangle 7"/>
          <p:cNvSpPr>
            <a:spLocks/>
          </p:cNvSpPr>
          <p:nvPr userDrawn="1"/>
        </p:nvSpPr>
        <p:spPr bwMode="auto">
          <a:xfrm>
            <a:off x="304800" y="4745038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ts val="663"/>
              </a:spcBef>
            </a:pPr>
            <a:r>
              <a:rPr lang="en-US" altLang="en-US" sz="22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  <a:t>GINA Global Strategy for Asthma Management </a:t>
            </a:r>
            <a:br>
              <a:rPr lang="en-US" altLang="en-US" sz="22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</a:br>
            <a:r>
              <a:rPr lang="en-US" altLang="en-US" sz="22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  <a:t>and Prevention</a:t>
            </a:r>
          </a:p>
          <a:p>
            <a:pPr algn="ctr" eaLnBrk="1" hangingPunct="1">
              <a:spcBef>
                <a:spcPts val="663"/>
              </a:spcBef>
            </a:pPr>
            <a:r>
              <a:rPr lang="en-US" altLang="en-US" sz="22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  <a:t>GOLD Global Strategy for Diagnosis, </a:t>
            </a:r>
            <a:br>
              <a:rPr lang="en-US" altLang="en-US" sz="22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</a:br>
            <a:r>
              <a:rPr lang="en-US" altLang="en-US" sz="22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  <a:t>Management and Prevention of COPD</a:t>
            </a:r>
          </a:p>
        </p:txBody>
      </p:sp>
      <p:pic>
        <p:nvPicPr>
          <p:cNvPr id="6" name="Picture 4"/>
          <p:cNvPicPr preferRelativeResize="0"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3" y="3135313"/>
            <a:ext cx="1382712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 preferRelativeResize="0"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8" y="3241675"/>
            <a:ext cx="123825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55793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E35F6FE-BF6C-433E-AFEC-5D9AAD571D10}" type="datetime1">
              <a:rPr lang="en-AU" altLang="en-US">
                <a:solidFill>
                  <a:prstClr val="black"/>
                </a:solidFill>
              </a:rPr>
              <a:pPr/>
              <a:t>28/03/2017</a:t>
            </a:fld>
            <a:endParaRPr lang="en-AU" altLang="en-US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B513D21-B91C-47D1-90F4-01C76B551078}" type="slidenum">
              <a:rPr lang="en-AU" altLang="en-US">
                <a:solidFill>
                  <a:prstClr val="black"/>
                </a:solidFill>
              </a:rPr>
              <a:pPr/>
              <a:t>‹#›</a:t>
            </a:fld>
            <a:endParaRPr lang="en-AU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6487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9700"/>
            <a:ext cx="88201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pic>
        <p:nvPicPr>
          <p:cNvPr id="6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 preferRelativeResize="0"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13" y="239713"/>
            <a:ext cx="860425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278" y="251382"/>
            <a:ext cx="6480000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25CCC4E-7E41-4DD4-BF17-89D91825FE74}" type="datetime1">
              <a:rPr lang="en-AU" altLang="en-US">
                <a:solidFill>
                  <a:prstClr val="black"/>
                </a:solidFill>
              </a:rPr>
              <a:pPr/>
              <a:t>28/03/2017</a:t>
            </a:fld>
            <a:endParaRPr lang="en-AU" altLang="en-US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2763ECB-C8E5-4087-B28E-C7129E928741}" type="slidenum">
              <a:rPr lang="en-AU" altLang="en-US">
                <a:solidFill>
                  <a:prstClr val="black"/>
                </a:solidFill>
              </a:rPr>
              <a:pPr/>
              <a:t>‹#›</a:t>
            </a:fld>
            <a:endParaRPr lang="en-AU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5407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 preferRelativeResize="0"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13" y="239713"/>
            <a:ext cx="860425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2D68108-2496-4DEF-BF83-3B4C197227EA}" type="datetime1">
              <a:rPr lang="en-AU" altLang="en-US">
                <a:solidFill>
                  <a:prstClr val="black"/>
                </a:solidFill>
              </a:rPr>
              <a:pPr/>
              <a:t>28/03/2017</a:t>
            </a:fld>
            <a:endParaRPr lang="en-AU" altLang="en-US">
              <a:solidFill>
                <a:prstClr val="black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012DEE2-34B3-422B-9C0B-0F61D192C849}" type="slidenum">
              <a:rPr lang="en-AU" altLang="en-US">
                <a:solidFill>
                  <a:prstClr val="black"/>
                </a:solidFill>
              </a:rPr>
              <a:pPr/>
              <a:t>‹#›</a:t>
            </a:fld>
            <a:endParaRPr lang="en-AU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5746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6140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1524000" y="6573838"/>
            <a:ext cx="6096000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 b="1">
                <a:solidFill>
                  <a:srgbClr val="134679"/>
                </a:solidFill>
              </a:rPr>
              <a:t>© Global Initiative for Asthma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3503" r="4276" b="2338"/>
          <a:stretch>
            <a:fillRect/>
          </a:stretch>
        </p:blipFill>
        <p:spPr bwMode="auto">
          <a:xfrm>
            <a:off x="157163" y="100013"/>
            <a:ext cx="8856662" cy="676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/>
          </p:cNvSpPr>
          <p:nvPr userDrawn="1"/>
        </p:nvSpPr>
        <p:spPr bwMode="auto">
          <a:xfrm>
            <a:off x="179388" y="4217988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ts val="663"/>
              </a:spcBef>
            </a:pPr>
            <a:r>
              <a:rPr lang="en-US" altLang="en-US" sz="25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  <a:t>GINA Global Strategy for Asthma </a:t>
            </a:r>
            <a:br>
              <a:rPr lang="en-US" altLang="en-US" sz="25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</a:br>
            <a:r>
              <a:rPr lang="en-US" altLang="en-US" sz="25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  <a:t>Management and </a:t>
            </a:r>
            <a:r>
              <a:rPr lang="en-US" altLang="en-US" sz="2500" smtClean="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  <a:t>Prevention</a:t>
            </a:r>
            <a:endParaRPr lang="en-US" altLang="en-US" sz="2500">
              <a:solidFill>
                <a:srgbClr val="134679"/>
              </a:solidFill>
              <a:cs typeface="Arial" pitchFamily="34" charset="0"/>
              <a:sym typeface="Arial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438" y="2409825"/>
            <a:ext cx="170656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901700" y="5183188"/>
            <a:ext cx="7075488" cy="9239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smtClean="0">
                <a:solidFill>
                  <a:srgbClr val="134679"/>
                </a:solidFill>
              </a:rPr>
              <a:t>This slide set is restricted for academic and educational purposes only.  Use of the slide set, or of individual slides, for commercial or promotional purposes requires approval from GINA. </a:t>
            </a:r>
            <a:endParaRPr lang="en-AU" sz="1800" smtClean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8721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173081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1524000" y="6573838"/>
            <a:ext cx="6096000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 b="1">
                <a:solidFill>
                  <a:srgbClr val="134679"/>
                </a:solidFill>
              </a:rPr>
              <a:t>© Global Initiative for Asthma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3503" r="4276" b="2338"/>
          <a:stretch>
            <a:fillRect/>
          </a:stretch>
        </p:blipFill>
        <p:spPr bwMode="auto">
          <a:xfrm>
            <a:off x="157163" y="100013"/>
            <a:ext cx="8856662" cy="676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/>
          </p:cNvSpPr>
          <p:nvPr userDrawn="1"/>
        </p:nvSpPr>
        <p:spPr bwMode="auto">
          <a:xfrm>
            <a:off x="179388" y="5056088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ts val="663"/>
              </a:spcBef>
            </a:pPr>
            <a:r>
              <a:rPr lang="en-US" altLang="en-US" sz="25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  <a:t>GINA Global Strategy for Asthma </a:t>
            </a:r>
            <a:br>
              <a:rPr lang="en-US" altLang="en-US" sz="25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</a:br>
            <a:r>
              <a:rPr lang="en-US" altLang="en-US" sz="25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  <a:t>Management and </a:t>
            </a:r>
            <a:r>
              <a:rPr lang="en-US" altLang="en-US" sz="2500" smtClean="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  <a:t>Prevention</a:t>
            </a:r>
            <a:endParaRPr lang="en-US" altLang="en-US" sz="2500">
              <a:solidFill>
                <a:srgbClr val="134679"/>
              </a:solidFill>
              <a:cs typeface="Arial" pitchFamily="34" charset="0"/>
              <a:sym typeface="Arial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438" y="3247925"/>
            <a:ext cx="170656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8721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299027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400" y="-165100"/>
            <a:ext cx="9702800" cy="71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48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9700"/>
            <a:ext cx="88201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2696"/>
            <a:ext cx="8527348" cy="52081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700"/>
              </a:spcBef>
              <a:buClr>
                <a:srgbClr val="F79646"/>
              </a:buClr>
              <a:buSzPct val="80000"/>
              <a:buFont typeface="Wingdings" panose="05000000000000000000" pitchFamily="2" charset="2"/>
              <a:buChar char=""/>
              <a:defRPr sz="2200" baseline="0">
                <a:solidFill>
                  <a:srgbClr val="0719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79646"/>
              </a:buClr>
              <a:buFont typeface="Wingdings" panose="05000000000000000000" pitchFamily="2" charset="2"/>
              <a:buChar char="§"/>
              <a:defRPr sz="20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79646"/>
              </a:buClr>
              <a:defRPr sz="18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79646"/>
              </a:buClr>
              <a:defRPr sz="1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79646"/>
              </a:buClr>
              <a:defRPr sz="1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279" y="251382"/>
            <a:ext cx="7580243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1F7D60A-51E0-4990-A6B5-8659FAD1E77E}" type="datetime1">
              <a:rPr lang="en-AU" altLang="en-US">
                <a:solidFill>
                  <a:prstClr val="black"/>
                </a:solidFill>
              </a:rPr>
              <a:pPr/>
              <a:t>28/03/2017</a:t>
            </a:fld>
            <a:endParaRPr lang="en-AU" altLang="en-US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B315E0C-EB2C-4DDA-98FC-2CA8A7C086EE}" type="slidenum">
              <a:rPr lang="en-AU" altLang="en-US">
                <a:solidFill>
                  <a:prstClr val="black"/>
                </a:solidFill>
              </a:rPr>
              <a:pPr/>
              <a:t>‹#›</a:t>
            </a:fld>
            <a:endParaRPr lang="en-AU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420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53804-EED5-4ABA-A7B2-EF2D5F7C27F9}" type="datetimeFigureOut">
              <a:rPr lang="en-AU" smtClean="0"/>
              <a:t>28/03/2017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EFF59-4B1F-460F-A66D-7637392BBC29}" type="slidenum">
              <a:rPr lang="en-AU" smtClean="0"/>
              <a:t>‹#›</a:t>
            </a:fld>
            <a:endParaRPr lang="en-AU"/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8" y="139700"/>
            <a:ext cx="8820000" cy="15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279" y="251382"/>
            <a:ext cx="7598533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95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9700"/>
            <a:ext cx="88201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pic>
        <p:nvPicPr>
          <p:cNvPr id="6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279" y="251382"/>
            <a:ext cx="7598533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026B130-49EB-452D-BB73-CAD25FE53402}" type="datetime1">
              <a:rPr lang="en-AU" altLang="en-US">
                <a:solidFill>
                  <a:prstClr val="black"/>
                </a:solidFill>
              </a:rPr>
              <a:pPr/>
              <a:t>28/03/2017</a:t>
            </a:fld>
            <a:endParaRPr lang="en-AU" altLang="en-US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7E667D4-D90F-4601-A628-28D7B0590E1E}" type="slidenum">
              <a:rPr lang="en-AU" altLang="en-US">
                <a:solidFill>
                  <a:prstClr val="black"/>
                </a:solidFill>
              </a:rPr>
              <a:pPr/>
              <a:t>‹#›</a:t>
            </a:fld>
            <a:endParaRPr lang="en-AU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004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C834639-7F67-43A3-A266-330C94FF1B03}" type="datetime1">
              <a:rPr lang="en-AU" altLang="en-US">
                <a:solidFill>
                  <a:prstClr val="black"/>
                </a:solidFill>
              </a:rPr>
              <a:pPr/>
              <a:t>28/03/2017</a:t>
            </a:fld>
            <a:endParaRPr lang="en-AU" altLang="en-US">
              <a:solidFill>
                <a:prstClr val="black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B327612-2A87-402A-92F8-F921DC130266}" type="slidenum">
              <a:rPr lang="en-AU" altLang="en-US">
                <a:solidFill>
                  <a:prstClr val="black"/>
                </a:solidFill>
              </a:rPr>
              <a:pPr/>
              <a:t>‹#›</a:t>
            </a:fld>
            <a:endParaRPr lang="en-AU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9806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3503" r="4276" b="2338"/>
          <a:stretch>
            <a:fillRect/>
          </a:stretch>
        </p:blipFill>
        <p:spPr bwMode="auto">
          <a:xfrm>
            <a:off x="157163" y="100013"/>
            <a:ext cx="8856662" cy="676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"/>
          <p:cNvSpPr txBox="1">
            <a:spLocks noChangeArrowheads="1"/>
          </p:cNvSpPr>
          <p:nvPr userDrawn="1"/>
        </p:nvSpPr>
        <p:spPr bwMode="auto">
          <a:xfrm>
            <a:off x="1524000" y="6573838"/>
            <a:ext cx="609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 b="1">
                <a:solidFill>
                  <a:srgbClr val="134679"/>
                </a:solidFill>
              </a:rPr>
              <a:t>© Global Initiative for Asthma3.</a:t>
            </a:r>
          </a:p>
        </p:txBody>
      </p:sp>
      <p:sp>
        <p:nvSpPr>
          <p:cNvPr id="5" name="Rectangle 7"/>
          <p:cNvSpPr>
            <a:spLocks/>
          </p:cNvSpPr>
          <p:nvPr userDrawn="1"/>
        </p:nvSpPr>
        <p:spPr bwMode="auto">
          <a:xfrm>
            <a:off x="304800" y="4745038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ts val="663"/>
              </a:spcBef>
            </a:pPr>
            <a:r>
              <a:rPr lang="en-US" altLang="en-US" sz="22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  <a:t>GINA Global Strategy for Asthma Management </a:t>
            </a:r>
            <a:br>
              <a:rPr lang="en-US" altLang="en-US" sz="22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</a:br>
            <a:r>
              <a:rPr lang="en-US" altLang="en-US" sz="22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  <a:t>and Prevention</a:t>
            </a:r>
          </a:p>
          <a:p>
            <a:pPr algn="ctr" eaLnBrk="1" hangingPunct="1">
              <a:spcBef>
                <a:spcPts val="663"/>
              </a:spcBef>
            </a:pPr>
            <a:r>
              <a:rPr lang="en-US" altLang="en-US" sz="22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  <a:t>GOLD Global Strategy for Diagnosis, </a:t>
            </a:r>
            <a:br>
              <a:rPr lang="en-US" altLang="en-US" sz="22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</a:br>
            <a:r>
              <a:rPr lang="en-US" altLang="en-US" sz="22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  <a:t>Management and Prevention of COPD</a:t>
            </a:r>
          </a:p>
        </p:txBody>
      </p:sp>
      <p:pic>
        <p:nvPicPr>
          <p:cNvPr id="6" name="Picture 4"/>
          <p:cNvPicPr preferRelativeResize="0"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3" y="3135313"/>
            <a:ext cx="1382712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 preferRelativeResize="0"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8" y="3241675"/>
            <a:ext cx="123825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55793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E35F6FE-BF6C-433E-AFEC-5D9AAD571D10}" type="datetime1">
              <a:rPr lang="en-AU" altLang="en-US">
                <a:solidFill>
                  <a:prstClr val="black"/>
                </a:solidFill>
              </a:rPr>
              <a:pPr/>
              <a:t>28/03/2017</a:t>
            </a:fld>
            <a:endParaRPr lang="en-AU" altLang="en-US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B513D21-B91C-47D1-90F4-01C76B551078}" type="slidenum">
              <a:rPr lang="en-AU" altLang="en-US">
                <a:solidFill>
                  <a:prstClr val="black"/>
                </a:solidFill>
              </a:rPr>
              <a:pPr/>
              <a:t>‹#›</a:t>
            </a:fld>
            <a:endParaRPr lang="en-AU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7247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9700"/>
            <a:ext cx="88201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pic>
        <p:nvPicPr>
          <p:cNvPr id="6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 preferRelativeResize="0"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13" y="239713"/>
            <a:ext cx="860425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278" y="251382"/>
            <a:ext cx="6480000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25CCC4E-7E41-4DD4-BF17-89D91825FE74}" type="datetime1">
              <a:rPr lang="en-AU" altLang="en-US">
                <a:solidFill>
                  <a:prstClr val="black"/>
                </a:solidFill>
              </a:rPr>
              <a:pPr/>
              <a:t>28/03/2017</a:t>
            </a:fld>
            <a:endParaRPr lang="en-AU" altLang="en-US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2763ECB-C8E5-4087-B28E-C7129E928741}" type="slidenum">
              <a:rPr lang="en-AU" altLang="en-US">
                <a:solidFill>
                  <a:prstClr val="black"/>
                </a:solidFill>
              </a:rPr>
              <a:pPr/>
              <a:t>‹#›</a:t>
            </a:fld>
            <a:endParaRPr lang="en-AU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3428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 preferRelativeResize="0"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13" y="239713"/>
            <a:ext cx="860425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2D68108-2496-4DEF-BF83-3B4C197227EA}" type="datetime1">
              <a:rPr lang="en-AU" altLang="en-US">
                <a:solidFill>
                  <a:prstClr val="black"/>
                </a:solidFill>
              </a:rPr>
              <a:pPr/>
              <a:t>28/03/2017</a:t>
            </a:fld>
            <a:endParaRPr lang="en-AU" altLang="en-US">
              <a:solidFill>
                <a:prstClr val="black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012DEE2-34B3-422B-9C0B-0F61D192C849}" type="slidenum">
              <a:rPr lang="en-AU" altLang="en-US">
                <a:solidFill>
                  <a:prstClr val="black"/>
                </a:solidFill>
              </a:rPr>
              <a:pPr/>
              <a:t>‹#›</a:t>
            </a:fld>
            <a:endParaRPr lang="en-AU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1110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0005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1524000" y="6573838"/>
            <a:ext cx="6096000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 b="1">
                <a:solidFill>
                  <a:srgbClr val="134679"/>
                </a:solidFill>
              </a:rPr>
              <a:t>© Global Initiative for Asthma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3503" r="4276" b="2338"/>
          <a:stretch>
            <a:fillRect/>
          </a:stretch>
        </p:blipFill>
        <p:spPr bwMode="auto">
          <a:xfrm>
            <a:off x="157163" y="100013"/>
            <a:ext cx="8856662" cy="676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/>
          </p:cNvSpPr>
          <p:nvPr userDrawn="1"/>
        </p:nvSpPr>
        <p:spPr bwMode="auto">
          <a:xfrm>
            <a:off x="179388" y="4217988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ts val="663"/>
              </a:spcBef>
            </a:pPr>
            <a:r>
              <a:rPr lang="en-US" altLang="en-US" sz="25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  <a:t>GINA Global Strategy for Asthma </a:t>
            </a:r>
            <a:br>
              <a:rPr lang="en-US" altLang="en-US" sz="25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</a:br>
            <a:r>
              <a:rPr lang="en-US" altLang="en-US" sz="25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  <a:t>Management and </a:t>
            </a:r>
            <a:r>
              <a:rPr lang="en-US" altLang="en-US" sz="2500" smtClean="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  <a:t>Prevention</a:t>
            </a:r>
            <a:endParaRPr lang="en-US" altLang="en-US" sz="2500">
              <a:solidFill>
                <a:srgbClr val="134679"/>
              </a:solidFill>
              <a:cs typeface="Arial" pitchFamily="34" charset="0"/>
              <a:sym typeface="Arial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438" y="2409825"/>
            <a:ext cx="170656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901700" y="5183188"/>
            <a:ext cx="7075488" cy="9239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smtClean="0">
                <a:solidFill>
                  <a:srgbClr val="134679"/>
                </a:solidFill>
              </a:rPr>
              <a:t>This slide set is restricted for academic and educational purposes only.  Use of the slide set, or of individual slides, for commercial or promotional purposes requires approval from GINA. </a:t>
            </a:r>
            <a:endParaRPr lang="en-AU" sz="1800" smtClean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8721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314791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1524000" y="6573838"/>
            <a:ext cx="6096000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 b="1">
                <a:solidFill>
                  <a:srgbClr val="134679"/>
                </a:solidFill>
              </a:rPr>
              <a:t>© Global Initiative for Asthma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3503" r="4276" b="2338"/>
          <a:stretch>
            <a:fillRect/>
          </a:stretch>
        </p:blipFill>
        <p:spPr bwMode="auto">
          <a:xfrm>
            <a:off x="157163" y="100013"/>
            <a:ext cx="8856662" cy="676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/>
          </p:cNvSpPr>
          <p:nvPr userDrawn="1"/>
        </p:nvSpPr>
        <p:spPr bwMode="auto">
          <a:xfrm>
            <a:off x="179388" y="5056088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ts val="663"/>
              </a:spcBef>
            </a:pPr>
            <a:r>
              <a:rPr lang="en-US" altLang="en-US" sz="25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  <a:t>GINA Global Strategy for Asthma </a:t>
            </a:r>
            <a:br>
              <a:rPr lang="en-US" altLang="en-US" sz="25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</a:br>
            <a:r>
              <a:rPr lang="en-US" altLang="en-US" sz="25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  <a:t>Management and </a:t>
            </a:r>
            <a:r>
              <a:rPr lang="en-US" altLang="en-US" sz="2500" smtClean="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  <a:t>Prevention</a:t>
            </a:r>
            <a:endParaRPr lang="en-US" altLang="en-US" sz="2500">
              <a:solidFill>
                <a:srgbClr val="134679"/>
              </a:solidFill>
              <a:cs typeface="Arial" pitchFamily="34" charset="0"/>
              <a:sym typeface="Arial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438" y="3247925"/>
            <a:ext cx="170656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8721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157860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400" y="-165100"/>
            <a:ext cx="9702800" cy="71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6589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9700"/>
            <a:ext cx="88201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2696"/>
            <a:ext cx="8527348" cy="52081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700"/>
              </a:spcBef>
              <a:buClr>
                <a:srgbClr val="F79646"/>
              </a:buClr>
              <a:buSzPct val="80000"/>
              <a:buFont typeface="Wingdings" panose="05000000000000000000" pitchFamily="2" charset="2"/>
              <a:buChar char=""/>
              <a:defRPr sz="2200" baseline="0">
                <a:solidFill>
                  <a:srgbClr val="0719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79646"/>
              </a:buClr>
              <a:buFont typeface="Wingdings" panose="05000000000000000000" pitchFamily="2" charset="2"/>
              <a:buChar char="§"/>
              <a:defRPr sz="20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79646"/>
              </a:buClr>
              <a:defRPr sz="18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79646"/>
              </a:buClr>
              <a:defRPr sz="1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79646"/>
              </a:buClr>
              <a:defRPr sz="1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279" y="251382"/>
            <a:ext cx="7580243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1F7D60A-51E0-4990-A6B5-8659FAD1E77E}" type="datetime1">
              <a:rPr lang="en-AU" altLang="en-US">
                <a:solidFill>
                  <a:prstClr val="black"/>
                </a:solidFill>
              </a:rPr>
              <a:pPr/>
              <a:t>28/03/2017</a:t>
            </a:fld>
            <a:endParaRPr lang="en-AU" altLang="en-US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B315E0C-EB2C-4DDA-98FC-2CA8A7C086EE}" type="slidenum">
              <a:rPr lang="en-AU" altLang="en-US">
                <a:solidFill>
                  <a:prstClr val="black"/>
                </a:solidFill>
              </a:rPr>
              <a:pPr/>
              <a:t>‹#›</a:t>
            </a:fld>
            <a:endParaRPr lang="en-AU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975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53804-EED5-4ABA-A7B2-EF2D5F7C27F9}" type="datetimeFigureOut">
              <a:rPr lang="en-AU" smtClean="0"/>
              <a:t>28/03/2017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EFF59-4B1F-460F-A66D-7637392BBC29}" type="slidenum">
              <a:rPr lang="en-AU" smtClean="0"/>
              <a:t>‹#›</a:t>
            </a:fld>
            <a:endParaRPr lang="en-AU"/>
          </a:p>
        </p:txBody>
      </p:sp>
      <p:sp>
        <p:nvSpPr>
          <p:cNvPr id="12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04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9700"/>
            <a:ext cx="88201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pic>
        <p:nvPicPr>
          <p:cNvPr id="6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279" y="251382"/>
            <a:ext cx="7598533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026B130-49EB-452D-BB73-CAD25FE53402}" type="datetime1">
              <a:rPr lang="en-AU" altLang="en-US">
                <a:solidFill>
                  <a:prstClr val="black"/>
                </a:solidFill>
              </a:rPr>
              <a:pPr/>
              <a:t>28/03/2017</a:t>
            </a:fld>
            <a:endParaRPr lang="en-AU" altLang="en-US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7E667D4-D90F-4601-A628-28D7B0590E1E}" type="slidenum">
              <a:rPr lang="en-AU" altLang="en-US">
                <a:solidFill>
                  <a:prstClr val="black"/>
                </a:solidFill>
              </a:rPr>
              <a:pPr/>
              <a:t>‹#›</a:t>
            </a:fld>
            <a:endParaRPr lang="en-AU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6603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C834639-7F67-43A3-A266-330C94FF1B03}" type="datetime1">
              <a:rPr lang="en-AU" altLang="en-US">
                <a:solidFill>
                  <a:prstClr val="black"/>
                </a:solidFill>
              </a:rPr>
              <a:pPr/>
              <a:t>28/03/2017</a:t>
            </a:fld>
            <a:endParaRPr lang="en-AU" altLang="en-US">
              <a:solidFill>
                <a:prstClr val="black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B327612-2A87-402A-92F8-F921DC130266}" type="slidenum">
              <a:rPr lang="en-AU" altLang="en-US">
                <a:solidFill>
                  <a:prstClr val="black"/>
                </a:solidFill>
              </a:rPr>
              <a:pPr/>
              <a:t>‹#›</a:t>
            </a:fld>
            <a:endParaRPr lang="en-AU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6572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3503" r="4276" b="2338"/>
          <a:stretch>
            <a:fillRect/>
          </a:stretch>
        </p:blipFill>
        <p:spPr bwMode="auto">
          <a:xfrm>
            <a:off x="157163" y="100013"/>
            <a:ext cx="8856662" cy="676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"/>
          <p:cNvSpPr txBox="1">
            <a:spLocks noChangeArrowheads="1"/>
          </p:cNvSpPr>
          <p:nvPr userDrawn="1"/>
        </p:nvSpPr>
        <p:spPr bwMode="auto">
          <a:xfrm>
            <a:off x="1524000" y="6573838"/>
            <a:ext cx="609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 b="1">
                <a:solidFill>
                  <a:srgbClr val="134679"/>
                </a:solidFill>
              </a:rPr>
              <a:t>© Global Initiative for Asthma3.</a:t>
            </a:r>
          </a:p>
        </p:txBody>
      </p:sp>
      <p:sp>
        <p:nvSpPr>
          <p:cNvPr id="5" name="Rectangle 7"/>
          <p:cNvSpPr>
            <a:spLocks/>
          </p:cNvSpPr>
          <p:nvPr userDrawn="1"/>
        </p:nvSpPr>
        <p:spPr bwMode="auto">
          <a:xfrm>
            <a:off x="304800" y="4745038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ts val="663"/>
              </a:spcBef>
            </a:pPr>
            <a:r>
              <a:rPr lang="en-US" altLang="en-US" sz="22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  <a:t>GINA Global Strategy for Asthma Management </a:t>
            </a:r>
            <a:br>
              <a:rPr lang="en-US" altLang="en-US" sz="22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</a:br>
            <a:r>
              <a:rPr lang="en-US" altLang="en-US" sz="22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  <a:t>and Prevention</a:t>
            </a:r>
          </a:p>
          <a:p>
            <a:pPr algn="ctr" eaLnBrk="1" hangingPunct="1">
              <a:spcBef>
                <a:spcPts val="663"/>
              </a:spcBef>
            </a:pPr>
            <a:r>
              <a:rPr lang="en-US" altLang="en-US" sz="22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  <a:t>GOLD Global Strategy for Diagnosis, </a:t>
            </a:r>
            <a:br>
              <a:rPr lang="en-US" altLang="en-US" sz="22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</a:br>
            <a:r>
              <a:rPr lang="en-US" altLang="en-US" sz="22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  <a:t>Management and Prevention of COPD</a:t>
            </a:r>
          </a:p>
        </p:txBody>
      </p:sp>
      <p:pic>
        <p:nvPicPr>
          <p:cNvPr id="6" name="Picture 4"/>
          <p:cNvPicPr preferRelativeResize="0"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3" y="3135313"/>
            <a:ext cx="1382712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 preferRelativeResize="0"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8" y="3241675"/>
            <a:ext cx="123825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55793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E35F6FE-BF6C-433E-AFEC-5D9AAD571D10}" type="datetime1">
              <a:rPr lang="en-AU" altLang="en-US">
                <a:solidFill>
                  <a:prstClr val="black"/>
                </a:solidFill>
              </a:rPr>
              <a:pPr/>
              <a:t>28/03/2017</a:t>
            </a:fld>
            <a:endParaRPr lang="en-AU" altLang="en-US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B513D21-B91C-47D1-90F4-01C76B551078}" type="slidenum">
              <a:rPr lang="en-AU" altLang="en-US">
                <a:solidFill>
                  <a:prstClr val="black"/>
                </a:solidFill>
              </a:rPr>
              <a:pPr/>
              <a:t>‹#›</a:t>
            </a:fld>
            <a:endParaRPr lang="en-AU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2741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9700"/>
            <a:ext cx="88201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pic>
        <p:nvPicPr>
          <p:cNvPr id="6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 preferRelativeResize="0"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13" y="239713"/>
            <a:ext cx="860425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278" y="251382"/>
            <a:ext cx="6480000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25CCC4E-7E41-4DD4-BF17-89D91825FE74}" type="datetime1">
              <a:rPr lang="en-AU" altLang="en-US">
                <a:solidFill>
                  <a:prstClr val="black"/>
                </a:solidFill>
              </a:rPr>
              <a:pPr/>
              <a:t>28/03/2017</a:t>
            </a:fld>
            <a:endParaRPr lang="en-AU" altLang="en-US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2763ECB-C8E5-4087-B28E-C7129E928741}" type="slidenum">
              <a:rPr lang="en-AU" altLang="en-US">
                <a:solidFill>
                  <a:prstClr val="black"/>
                </a:solidFill>
              </a:rPr>
              <a:pPr/>
              <a:t>‹#›</a:t>
            </a:fld>
            <a:endParaRPr lang="en-AU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4758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 preferRelativeResize="0"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13" y="239713"/>
            <a:ext cx="860425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2D68108-2496-4DEF-BF83-3B4C197227EA}" type="datetime1">
              <a:rPr lang="en-AU" altLang="en-US">
                <a:solidFill>
                  <a:prstClr val="black"/>
                </a:solidFill>
              </a:rPr>
              <a:pPr/>
              <a:t>28/03/2017</a:t>
            </a:fld>
            <a:endParaRPr lang="en-AU" altLang="en-US">
              <a:solidFill>
                <a:prstClr val="black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012DEE2-34B3-422B-9C0B-0F61D192C849}" type="slidenum">
              <a:rPr lang="en-AU" altLang="en-US">
                <a:solidFill>
                  <a:prstClr val="black"/>
                </a:solidFill>
              </a:rPr>
              <a:pPr/>
              <a:t>‹#›</a:t>
            </a:fld>
            <a:endParaRPr lang="en-AU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2883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8360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04E9227-E274-4440-BA8E-C7106F132587}" type="datetime1">
              <a:rPr lang="en-AU" altLang="en-US"/>
              <a:pPr/>
              <a:t>28/03/2017</a:t>
            </a:fld>
            <a:endParaRPr lang="en-AU" alt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51FF73E-AFE6-47C7-B9BC-46EA8BF16127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845917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1524000" y="6573838"/>
            <a:ext cx="6096000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134679"/>
                </a:solidFill>
              </a:rPr>
              <a:t>© Global Initiative for Asthma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3503" r="4276" b="2338"/>
          <a:stretch>
            <a:fillRect/>
          </a:stretch>
        </p:blipFill>
        <p:spPr bwMode="auto">
          <a:xfrm>
            <a:off x="157163" y="100013"/>
            <a:ext cx="8856662" cy="676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/>
          </p:cNvSpPr>
          <p:nvPr userDrawn="1"/>
        </p:nvSpPr>
        <p:spPr bwMode="auto">
          <a:xfrm>
            <a:off x="179388" y="4217988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ts val="663"/>
              </a:spcBef>
              <a:spcAft>
                <a:spcPct val="0"/>
              </a:spcAft>
            </a:pPr>
            <a:r>
              <a:rPr lang="en-US" altLang="en-US" sz="25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  <a:t>GINA Global Strategy for Asthma </a:t>
            </a:r>
            <a:br>
              <a:rPr lang="en-US" altLang="en-US" sz="25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</a:br>
            <a:r>
              <a:rPr lang="en-US" altLang="en-US" sz="25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  <a:t>Management and Prevention 2014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438" y="2409825"/>
            <a:ext cx="170656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901700" y="5183188"/>
            <a:ext cx="7075488" cy="9239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smtClean="0">
                <a:solidFill>
                  <a:srgbClr val="134679"/>
                </a:solidFill>
              </a:rPr>
              <a:t>This slide set is restricted for academic and educational purposes only.  Use of the slide set, or of individual slides, for commercial or promotional purposes requires approval from GINA. </a:t>
            </a:r>
            <a:endParaRPr lang="en-AU" sz="1800" smtClean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8721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95264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400" y="-165100"/>
            <a:ext cx="9702800" cy="71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569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9700"/>
            <a:ext cx="88201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2696"/>
            <a:ext cx="8527348" cy="52081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F79646"/>
              </a:buClr>
              <a:buSzPct val="80000"/>
              <a:buFont typeface="Wingdings" panose="05000000000000000000" pitchFamily="2" charset="2"/>
              <a:buChar char=""/>
              <a:defRPr sz="2200" baseline="0">
                <a:solidFill>
                  <a:srgbClr val="0719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79646"/>
              </a:buClr>
              <a:buFont typeface="Wingdings" panose="05000000000000000000" pitchFamily="2" charset="2"/>
              <a:buChar char="§"/>
              <a:defRPr sz="20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79646"/>
              </a:buClr>
              <a:defRPr sz="18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79646"/>
              </a:buClr>
              <a:defRPr sz="1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79646"/>
              </a:buClr>
              <a:defRPr sz="1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279" y="251382"/>
            <a:ext cx="7580243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F7D60A-51E0-4990-A6B5-8659FAD1E77E}" type="datetime1">
              <a:rPr lang="en-AU" altLang="en-US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28/03/2017</a:t>
            </a:fld>
            <a:endParaRPr lang="en-AU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315E0C-EB2C-4DDA-98FC-2CA8A7C086EE}" type="slidenum">
              <a:rPr lang="en-AU" altLang="en-US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AU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1567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9700"/>
            <a:ext cx="88201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pic>
        <p:nvPicPr>
          <p:cNvPr id="6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279" y="251382"/>
            <a:ext cx="7598533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26B130-49EB-452D-BB73-CAD25FE53402}" type="datetime1">
              <a:rPr lang="en-AU" altLang="en-US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28/03/2017</a:t>
            </a:fld>
            <a:endParaRPr lang="en-AU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E667D4-D90F-4601-A628-28D7B0590E1E}" type="slidenum">
              <a:rPr lang="en-AU" altLang="en-US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AU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4758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4974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2" r:id="rId4"/>
    <p:sldLayoutId id="2147483772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0903163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088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83" charset="-128"/>
          <a:cs typeface="ＭＳ Ｐゴシック" pitchFamily="-83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3" charset="0"/>
          <a:ea typeface="ＭＳ Ｐゴシック" pitchFamily="-83" charset="-128"/>
          <a:cs typeface="ＭＳ Ｐゴシック" pitchFamily="-83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3" charset="0"/>
          <a:ea typeface="ＭＳ Ｐゴシック" pitchFamily="-83" charset="-128"/>
          <a:cs typeface="ＭＳ Ｐゴシック" pitchFamily="-83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3" charset="0"/>
          <a:ea typeface="ＭＳ Ｐゴシック" pitchFamily="-83" charset="-128"/>
          <a:cs typeface="ＭＳ Ｐゴシック" pitchFamily="-83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3" charset="0"/>
          <a:ea typeface="ＭＳ Ｐゴシック" pitchFamily="-83" charset="-128"/>
          <a:cs typeface="ＭＳ Ｐゴシック" pitchFamily="-83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3" charset="0"/>
          <a:ea typeface="ＭＳ Ｐゴシック" pitchFamily="-83" charset="-128"/>
          <a:cs typeface="ＭＳ Ｐゴシック" pitchFamily="-83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3" charset="0"/>
          <a:ea typeface="ＭＳ Ｐゴシック" pitchFamily="-83" charset="-128"/>
          <a:cs typeface="ＭＳ Ｐゴシック" pitchFamily="-83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3" charset="0"/>
          <a:ea typeface="ＭＳ Ｐゴシック" pitchFamily="-83" charset="-128"/>
          <a:cs typeface="ＭＳ Ｐゴシック" pitchFamily="-83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3" charset="0"/>
          <a:ea typeface="ＭＳ Ｐゴシック" pitchFamily="-83" charset="-128"/>
          <a:cs typeface="ＭＳ Ｐゴシック" pitchFamily="-83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83" charset="-128"/>
          <a:cs typeface="ＭＳ Ｐゴシック" pitchFamily="-83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83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83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83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83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8368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83" charset="-128"/>
          <a:cs typeface="ＭＳ Ｐゴシック" pitchFamily="-83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3" charset="0"/>
          <a:ea typeface="ＭＳ Ｐゴシック" pitchFamily="-83" charset="-128"/>
          <a:cs typeface="ＭＳ Ｐゴシック" pitchFamily="-83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3" charset="0"/>
          <a:ea typeface="ＭＳ Ｐゴシック" pitchFamily="-83" charset="-128"/>
          <a:cs typeface="ＭＳ Ｐゴシック" pitchFamily="-83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3" charset="0"/>
          <a:ea typeface="ＭＳ Ｐゴシック" pitchFamily="-83" charset="-128"/>
          <a:cs typeface="ＭＳ Ｐゴシック" pitchFamily="-83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3" charset="0"/>
          <a:ea typeface="ＭＳ Ｐゴシック" pitchFamily="-83" charset="-128"/>
          <a:cs typeface="ＭＳ Ｐゴシック" pitchFamily="-83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3" charset="0"/>
          <a:ea typeface="ＭＳ Ｐゴシック" pitchFamily="-83" charset="-128"/>
          <a:cs typeface="ＭＳ Ｐゴシック" pitchFamily="-83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3" charset="0"/>
          <a:ea typeface="ＭＳ Ｐゴシック" pitchFamily="-83" charset="-128"/>
          <a:cs typeface="ＭＳ Ｐゴシック" pitchFamily="-83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3" charset="0"/>
          <a:ea typeface="ＭＳ Ｐゴシック" pitchFamily="-83" charset="-128"/>
          <a:cs typeface="ＭＳ Ｐゴシック" pitchFamily="-83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3" charset="0"/>
          <a:ea typeface="ＭＳ Ｐゴシック" pitchFamily="-83" charset="-128"/>
          <a:cs typeface="ＭＳ Ｐゴシック" pitchFamily="-83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83" charset="-128"/>
          <a:cs typeface="ＭＳ Ｐゴシック" pitchFamily="-83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83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83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83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83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2434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83" charset="-128"/>
          <a:cs typeface="ＭＳ Ｐゴシック" pitchFamily="-83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3" charset="0"/>
          <a:ea typeface="ＭＳ Ｐゴシック" pitchFamily="-83" charset="-128"/>
          <a:cs typeface="ＭＳ Ｐゴシック" pitchFamily="-83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3" charset="0"/>
          <a:ea typeface="ＭＳ Ｐゴシック" pitchFamily="-83" charset="-128"/>
          <a:cs typeface="ＭＳ Ｐゴシック" pitchFamily="-83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3" charset="0"/>
          <a:ea typeface="ＭＳ Ｐゴシック" pitchFamily="-83" charset="-128"/>
          <a:cs typeface="ＭＳ Ｐゴシック" pitchFamily="-83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3" charset="0"/>
          <a:ea typeface="ＭＳ Ｐゴシック" pitchFamily="-83" charset="-128"/>
          <a:cs typeface="ＭＳ Ｐゴシック" pitchFamily="-83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3" charset="0"/>
          <a:ea typeface="ＭＳ Ｐゴシック" pitchFamily="-83" charset="-128"/>
          <a:cs typeface="ＭＳ Ｐゴシック" pitchFamily="-83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3" charset="0"/>
          <a:ea typeface="ＭＳ Ｐゴシック" pitchFamily="-83" charset="-128"/>
          <a:cs typeface="ＭＳ Ｐゴシック" pitchFamily="-83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3" charset="0"/>
          <a:ea typeface="ＭＳ Ｐゴシック" pitchFamily="-83" charset="-128"/>
          <a:cs typeface="ＭＳ Ｐゴシック" pitchFamily="-83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3" charset="0"/>
          <a:ea typeface="ＭＳ Ｐゴシック" pitchFamily="-83" charset="-128"/>
          <a:cs typeface="ＭＳ Ｐゴシック" pitchFamily="-83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83" charset="-128"/>
          <a:cs typeface="ＭＳ Ｐゴシック" pitchFamily="-83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83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83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83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83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8424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83" charset="-128"/>
          <a:cs typeface="ＭＳ Ｐゴシック" pitchFamily="-83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3" charset="0"/>
          <a:ea typeface="ＭＳ Ｐゴシック" pitchFamily="-83" charset="-128"/>
          <a:cs typeface="ＭＳ Ｐゴシック" pitchFamily="-83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3" charset="0"/>
          <a:ea typeface="ＭＳ Ｐゴシック" pitchFamily="-83" charset="-128"/>
          <a:cs typeface="ＭＳ Ｐゴシック" pitchFamily="-83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3" charset="0"/>
          <a:ea typeface="ＭＳ Ｐゴシック" pitchFamily="-83" charset="-128"/>
          <a:cs typeface="ＭＳ Ｐゴシック" pitchFamily="-83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3" charset="0"/>
          <a:ea typeface="ＭＳ Ｐゴシック" pitchFamily="-83" charset="-128"/>
          <a:cs typeface="ＭＳ Ｐゴシック" pitchFamily="-83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3" charset="0"/>
          <a:ea typeface="ＭＳ Ｐゴシック" pitchFamily="-83" charset="-128"/>
          <a:cs typeface="ＭＳ Ｐゴシック" pitchFamily="-83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3" charset="0"/>
          <a:ea typeface="ＭＳ Ｐゴシック" pitchFamily="-83" charset="-128"/>
          <a:cs typeface="ＭＳ Ｐゴシック" pitchFamily="-83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3" charset="0"/>
          <a:ea typeface="ＭＳ Ｐゴシック" pitchFamily="-83" charset="-128"/>
          <a:cs typeface="ＭＳ Ｐゴシック" pitchFamily="-83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3" charset="0"/>
          <a:ea typeface="ＭＳ Ｐゴシック" pitchFamily="-83" charset="-128"/>
          <a:cs typeface="ＭＳ Ｐゴシック" pitchFamily="-83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83" charset="-128"/>
          <a:cs typeface="ＭＳ Ｐゴシック" pitchFamily="-83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83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83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83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83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523999" y="6440192"/>
            <a:ext cx="6096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dirty="0">
                <a:solidFill>
                  <a:srgbClr val="134679"/>
                </a:solidFill>
              </a:rPr>
              <a:t>© Global Initiative for Asthma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400" y="-165100"/>
            <a:ext cx="9702800" cy="71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46137"/>
            <a:ext cx="9143999" cy="2357691"/>
          </a:xfrm>
        </p:spPr>
        <p:txBody>
          <a:bodyPr>
            <a:normAutofit/>
          </a:bodyPr>
          <a:lstStyle/>
          <a:p>
            <a:r>
              <a:rPr lang="en-US" dirty="0" smtClean="0"/>
              <a:t>Global Initiative for Asthma (GINA)</a:t>
            </a:r>
            <a:br>
              <a:rPr lang="en-US" dirty="0" smtClean="0"/>
            </a:br>
            <a:r>
              <a:rPr lang="en-US" dirty="0"/>
              <a:t>T</a:t>
            </a:r>
            <a:r>
              <a:rPr lang="en-US" dirty="0" smtClean="0"/>
              <a:t>eaching slide set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dirty="0" smtClean="0"/>
              <a:t>2017 update</a:t>
            </a:r>
            <a:endParaRPr lang="en-AU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717" y="3143929"/>
            <a:ext cx="17065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AU" dirty="0" smtClean="0"/>
              <a:t>Asthma control - two domains</a:t>
            </a:r>
          </a:p>
          <a:p>
            <a:pPr lvl="1">
              <a:buClr>
                <a:srgbClr val="F79646"/>
              </a:buClr>
            </a:pPr>
            <a:r>
              <a:rPr lang="en-AU" dirty="0" smtClean="0"/>
              <a:t>Assess symptom control over the last 4 weeks</a:t>
            </a:r>
          </a:p>
          <a:p>
            <a:pPr lvl="1">
              <a:buClr>
                <a:srgbClr val="F79646"/>
              </a:buClr>
            </a:pPr>
            <a:r>
              <a:rPr lang="en-AU" dirty="0" smtClean="0"/>
              <a:t>Assess risk factors for poor outcomes, including low lung function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 smtClean="0"/>
              <a:t>Treatment issues</a:t>
            </a:r>
          </a:p>
          <a:p>
            <a:pPr lvl="1">
              <a:buClr>
                <a:srgbClr val="F79646"/>
              </a:buClr>
            </a:pPr>
            <a:r>
              <a:rPr lang="en-AU" dirty="0" smtClean="0"/>
              <a:t>Check inhaler technique and adherence</a:t>
            </a:r>
          </a:p>
          <a:p>
            <a:pPr lvl="1">
              <a:buClr>
                <a:srgbClr val="F79646"/>
              </a:buClr>
            </a:pPr>
            <a:r>
              <a:rPr lang="en-AU" dirty="0" smtClean="0"/>
              <a:t>Ask about side-effects</a:t>
            </a:r>
          </a:p>
          <a:p>
            <a:pPr lvl="1">
              <a:buClr>
                <a:srgbClr val="F79646"/>
              </a:buClr>
            </a:pPr>
            <a:r>
              <a:rPr lang="en-AU" dirty="0" smtClean="0"/>
              <a:t>Does the patient have a written asthma action plan?</a:t>
            </a:r>
          </a:p>
          <a:p>
            <a:pPr lvl="1">
              <a:buClr>
                <a:srgbClr val="F79646"/>
              </a:buClr>
            </a:pPr>
            <a:r>
              <a:rPr lang="en-AU" dirty="0" smtClean="0"/>
              <a:t>What are the patient’s attitudes and goals for their asthma?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 smtClean="0"/>
              <a:t>Comorbidities</a:t>
            </a:r>
          </a:p>
          <a:p>
            <a:pPr lvl="1">
              <a:buClr>
                <a:srgbClr val="F79646"/>
              </a:buClr>
            </a:pPr>
            <a:r>
              <a:rPr lang="en-AU" dirty="0" smtClean="0"/>
              <a:t>Think of rhinosinusitis, GERD, obesity, obstructive sleep </a:t>
            </a:r>
            <a:r>
              <a:rPr lang="en-AU" dirty="0" err="1" smtClean="0"/>
              <a:t>apnea</a:t>
            </a:r>
            <a:r>
              <a:rPr lang="en-AU" dirty="0" smtClean="0"/>
              <a:t>, depression, anxiety</a:t>
            </a:r>
          </a:p>
          <a:p>
            <a:pPr lvl="1">
              <a:buClr>
                <a:srgbClr val="F79646"/>
              </a:buClr>
            </a:pPr>
            <a:r>
              <a:rPr lang="en-AU" dirty="0" smtClean="0"/>
              <a:t>These may contribute to symptoms and poor quality of life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Assessment of asthma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159654" y="6623998"/>
            <a:ext cx="2046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i="1" smtClean="0">
                <a:solidFill>
                  <a:schemeClr val="bg1"/>
                </a:solidFill>
              </a:rPr>
              <a:t>GINA 2017, </a:t>
            </a:r>
            <a:r>
              <a:rPr lang="en-AU" sz="1200" i="1" dirty="0" smtClean="0">
                <a:solidFill>
                  <a:schemeClr val="bg1"/>
                </a:solidFill>
              </a:rPr>
              <a:t>Box 2-1</a:t>
            </a:r>
            <a:endParaRPr lang="en-AU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29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b="1" u="sng" dirty="0"/>
              <a:t>GINA assessment of asthma control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936574"/>
              </p:ext>
            </p:extLst>
          </p:nvPr>
        </p:nvGraphicFramePr>
        <p:xfrm>
          <a:off x="261253" y="1286090"/>
          <a:ext cx="8665034" cy="2958582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775204"/>
                <a:gridCol w="1205971"/>
                <a:gridCol w="1226907"/>
                <a:gridCol w="1456952"/>
              </a:tblGrid>
              <a:tr h="422337">
                <a:tc gridSpan="2">
                  <a:txBody>
                    <a:bodyPr/>
                    <a:lstStyle/>
                    <a:p>
                      <a:pPr algn="l">
                        <a:tabLst/>
                      </a:pPr>
                      <a:r>
                        <a:rPr lang="en-AU" sz="2000" u="sng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Symptom</a:t>
                      </a:r>
                      <a:r>
                        <a:rPr lang="en-AU" sz="2000" u="sng" baseline="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control</a:t>
                      </a:r>
                      <a:endParaRPr lang="en-AU" sz="1800" u="sng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47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l"/>
                      <a:endParaRPr lang="en-AU" sz="180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47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In the past 4 weeks, has the </a:t>
                      </a:r>
                      <a:r>
                        <a:rPr lang="en-AU" sz="1600" b="1" dirty="0" smtClean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patient had</a:t>
                      </a:r>
                      <a:r>
                        <a:rPr lang="en-AU" sz="1600" b="1" dirty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 marL="36000" marR="36000" marT="36000" marB="18000" anchor="ctr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en-AU" sz="1600" b="1" dirty="0" smtClean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Well-controlled</a:t>
                      </a:r>
                      <a:endParaRPr lang="en-AU" sz="1600" b="1" dirty="0">
                        <a:solidFill>
                          <a:srgbClr val="13467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000" marR="18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600" b="1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Partly controlled</a:t>
                      </a:r>
                      <a:endParaRPr lang="en-AU" sz="1600" b="1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" marR="18000" marT="3600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600" b="1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Uncontrolled</a:t>
                      </a:r>
                      <a:endParaRPr lang="en-AU" sz="1600" b="1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6000" marT="36000" marB="36000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357">
                <a:tc>
                  <a:txBody>
                    <a:bodyPr/>
                    <a:lstStyle/>
                    <a:p>
                      <a:pPr marL="174625" indent="-1397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843463" algn="r"/>
                        </a:tabLst>
                      </a:pPr>
                      <a:r>
                        <a:rPr lang="en-AU" sz="1600" dirty="0" smtClean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Daytime asthma symptoms more</a:t>
                      </a:r>
                      <a:r>
                        <a:rPr lang="en-AU" sz="1600" baseline="0" dirty="0" smtClean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/>
                      </a:r>
                      <a:br>
                        <a:rPr lang="en-AU" sz="1600" baseline="0" dirty="0" smtClean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en-AU" sz="1600" baseline="0" dirty="0" smtClean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than twice a week?	   Yes</a:t>
                      </a:r>
                      <a:r>
                        <a:rPr lang="en-AU" sz="1800" b="1" baseline="0" dirty="0" smtClean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Wingdings"/>
                        </a:rPr>
                        <a:t></a:t>
                      </a:r>
                      <a:r>
                        <a:rPr lang="en-AU" sz="1600" baseline="0" dirty="0" smtClean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No</a:t>
                      </a:r>
                      <a:r>
                        <a:rPr lang="en-AU" sz="1800" b="1" baseline="0" dirty="0" smtClean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Wingdings"/>
                        </a:rPr>
                        <a:t></a:t>
                      </a:r>
                      <a:endParaRPr lang="en-AU" sz="1600" b="1" baseline="0" dirty="0" smtClean="0">
                        <a:solidFill>
                          <a:srgbClr val="13467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7780" marR="36195" marT="36195" marB="17780" anchor="ctr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None</a:t>
                      </a:r>
                      <a:r>
                        <a:rPr lang="en-AU" sz="1600" baseline="0" dirty="0" smtClean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of these</a:t>
                      </a:r>
                      <a:endParaRPr lang="en-AU" sz="1600" dirty="0">
                        <a:solidFill>
                          <a:srgbClr val="13467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7780" marR="36195" marT="36195" marB="1778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6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1-2</a:t>
                      </a:r>
                      <a:r>
                        <a:rPr lang="en-AU" sz="1600" baseline="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</a:t>
                      </a:r>
                      <a:br>
                        <a:rPr lang="en-AU" sz="1600" baseline="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baseline="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these</a:t>
                      </a:r>
                      <a:endParaRPr lang="en-AU" sz="160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6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3-4</a:t>
                      </a:r>
                      <a:r>
                        <a:rPr lang="en-AU" sz="1600" baseline="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</a:t>
                      </a:r>
                      <a:br>
                        <a:rPr lang="en-AU" sz="1600" baseline="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baseline="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these</a:t>
                      </a:r>
                      <a:endParaRPr lang="en-AU" sz="160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74625" marR="0" indent="-139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4843463" algn="r"/>
                        </a:tabLst>
                        <a:defRPr/>
                      </a:pPr>
                      <a:r>
                        <a:rPr lang="en-AU" sz="1600" dirty="0" smtClean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Any night waking due</a:t>
                      </a:r>
                      <a:r>
                        <a:rPr lang="en-AU" sz="1600" baseline="0" dirty="0" smtClean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to asthma? 	Yes</a:t>
                      </a:r>
                      <a:r>
                        <a:rPr kumimoji="0" lang="en-A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Wingdings"/>
                        </a:rPr>
                        <a:t></a:t>
                      </a:r>
                      <a:r>
                        <a:rPr lang="en-AU" sz="1600" baseline="0" dirty="0" smtClean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No</a:t>
                      </a:r>
                      <a:r>
                        <a:rPr kumimoji="0" lang="en-A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Wingdings"/>
                        </a:rPr>
                        <a:t></a:t>
                      </a:r>
                      <a:endParaRPr lang="en-AU" sz="1600" b="1" dirty="0">
                        <a:solidFill>
                          <a:srgbClr val="13467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7780" marR="36195" marT="36195" marB="17780" anchor="ctr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endParaRPr lang="en-AU" sz="1600" dirty="0">
                        <a:solidFill>
                          <a:srgbClr val="13467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7780" marR="36195" marT="36195" marB="17780"/>
                </a:tc>
                <a:tc vMerge="1"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endParaRPr lang="en-AU" sz="160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endParaRPr lang="en-AU" sz="160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174625" indent="-1397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843463" algn="r"/>
                        </a:tabLst>
                      </a:pPr>
                      <a:r>
                        <a:rPr lang="en-AU" sz="1600" dirty="0" smtClean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Reliever needed for symptoms* </a:t>
                      </a:r>
                      <a:r>
                        <a:rPr lang="en-AU" sz="1600" baseline="0" dirty="0" smtClean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n-AU" sz="1600" baseline="0" dirty="0" smtClean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en-AU" sz="1600" baseline="0" dirty="0" smtClean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more than twice a week? 	Yes</a:t>
                      </a:r>
                      <a:r>
                        <a:rPr lang="en-AU" sz="1800" b="1" baseline="0" dirty="0" smtClean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Wingdings"/>
                        </a:rPr>
                        <a:t></a:t>
                      </a:r>
                      <a:r>
                        <a:rPr lang="en-AU" sz="1600" baseline="0" dirty="0" smtClean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No</a:t>
                      </a:r>
                      <a:r>
                        <a:rPr lang="en-AU" sz="1800" b="1" baseline="0" dirty="0" smtClean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Wingdings"/>
                        </a:rPr>
                        <a:t></a:t>
                      </a:r>
                      <a:endParaRPr lang="en-AU" sz="1600" b="1" baseline="0" dirty="0" smtClean="0">
                        <a:solidFill>
                          <a:srgbClr val="13467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7780" marR="36195" marT="36195" marB="17780" anchor="ctr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endParaRPr lang="en-AU" sz="1600" dirty="0">
                        <a:solidFill>
                          <a:srgbClr val="13467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7780" marR="36195" marT="36195" marB="17780"/>
                </a:tc>
                <a:tc vMerge="1"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endParaRPr lang="en-AU" sz="160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endParaRPr lang="en-AU" sz="160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04000">
                <a:tc>
                  <a:txBody>
                    <a:bodyPr/>
                    <a:lstStyle/>
                    <a:p>
                      <a:pPr marL="174625" indent="-1397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843463" algn="r"/>
                        </a:tabLst>
                      </a:pPr>
                      <a:r>
                        <a:rPr lang="en-AU" sz="1600" dirty="0" smtClean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Any activity limitation due to asthma? </a:t>
                      </a:r>
                      <a:r>
                        <a:rPr lang="en-AU" sz="1600" baseline="0" dirty="0" smtClean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	Yes</a:t>
                      </a:r>
                      <a:r>
                        <a:rPr lang="en-AU" sz="1800" b="1" baseline="0" dirty="0" smtClean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Wingdings"/>
                        </a:rPr>
                        <a:t></a:t>
                      </a:r>
                      <a:r>
                        <a:rPr lang="en-AU" sz="1600" baseline="0" dirty="0" smtClean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No</a:t>
                      </a:r>
                      <a:r>
                        <a:rPr lang="en-AU" sz="1800" b="1" baseline="0" dirty="0" smtClean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Wingdings"/>
                        </a:rPr>
                        <a:t></a:t>
                      </a:r>
                      <a:endParaRPr lang="en-AU" sz="1600" b="1" baseline="0" dirty="0" smtClean="0">
                        <a:solidFill>
                          <a:srgbClr val="13467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7780" marR="36195" marT="36195" marB="17780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endParaRPr lang="en-AU" sz="1600" dirty="0">
                        <a:solidFill>
                          <a:srgbClr val="13467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7780" marR="36195" marT="36195" marB="17780"/>
                </a:tc>
                <a:tc vMerge="1"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endParaRPr lang="en-AU" sz="160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endParaRPr lang="en-AU" sz="160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ight Brace 3"/>
          <p:cNvSpPr/>
          <p:nvPr/>
        </p:nvSpPr>
        <p:spPr>
          <a:xfrm>
            <a:off x="5006293" y="2431592"/>
            <a:ext cx="216000" cy="1656000"/>
          </a:xfrm>
          <a:prstGeom prst="rightBrace">
            <a:avLst/>
          </a:prstGeom>
          <a:ln w="28575">
            <a:solidFill>
              <a:srgbClr val="F796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654" y="6635663"/>
            <a:ext cx="284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i="1">
                <a:solidFill>
                  <a:prstClr val="white"/>
                </a:solidFill>
              </a:rPr>
              <a:t>GINA </a:t>
            </a:r>
            <a:r>
              <a:rPr lang="en-AU" sz="1200" i="1" smtClean="0">
                <a:solidFill>
                  <a:prstClr val="white"/>
                </a:solidFill>
              </a:rPr>
              <a:t>2017, </a:t>
            </a:r>
            <a:r>
              <a:rPr lang="en-AU" sz="1200" i="1" dirty="0">
                <a:solidFill>
                  <a:prstClr val="white"/>
                </a:solidFill>
              </a:rPr>
              <a:t>Box 2-2A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35968" y="1255489"/>
            <a:ext cx="3992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134679"/>
                </a:solidFill>
                <a:cs typeface="Arial" panose="020B0604020202020204" pitchFamily="34" charset="0"/>
              </a:rPr>
              <a:t>Level of asthma symptom control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400" y="4528467"/>
            <a:ext cx="81425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rgbClr val="134679"/>
                </a:solidFill>
                <a:cs typeface="Arial" panose="020B0604020202020204" pitchFamily="34" charset="0"/>
              </a:rPr>
              <a:t>*Excludes reliever taken before exercise, because many people take this routinely</a:t>
            </a:r>
          </a:p>
        </p:txBody>
      </p:sp>
    </p:spTree>
    <p:extLst>
      <p:ext uri="{BB962C8B-B14F-4D97-AF65-F5344CB8AC3E}">
        <p14:creationId xmlns:p14="http://schemas.microsoft.com/office/powerpoint/2010/main" val="168789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GINA assessment of </a:t>
            </a:r>
            <a:r>
              <a:rPr lang="en-AU" dirty="0" smtClean="0"/>
              <a:t>asthma control</a:t>
            </a:r>
            <a:endParaRPr lang="en-AU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505671"/>
              </p:ext>
            </p:extLst>
          </p:nvPr>
        </p:nvGraphicFramePr>
        <p:xfrm>
          <a:off x="333826" y="1285226"/>
          <a:ext cx="8665034" cy="239185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8665034"/>
              </a:tblGrid>
              <a:tr h="504000">
                <a:tc>
                  <a:txBody>
                    <a:bodyPr/>
                    <a:lstStyle/>
                    <a:p>
                      <a:pPr marL="34925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843463" algn="r"/>
                        </a:tabLst>
                      </a:pPr>
                      <a:r>
                        <a:rPr lang="en-AU" sz="2000" b="1" u="sng" baseline="0" dirty="0" smtClean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B. Risk factors for poor asthma outcomes</a:t>
                      </a:r>
                      <a:endParaRPr lang="en-AU" sz="1600" b="1" u="sng" baseline="0" dirty="0" smtClean="0">
                        <a:solidFill>
                          <a:srgbClr val="134679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7780" marR="36195" marT="36195" marB="17780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47B"/>
                    </a:solidFill>
                  </a:tcPr>
                </a:tc>
              </a:tr>
              <a:tr h="853842">
                <a:tc>
                  <a:txBody>
                    <a:bodyPr/>
                    <a:lstStyle/>
                    <a:p>
                      <a:pPr marL="320675" indent="-28575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843463" algn="r"/>
                        </a:tabLst>
                      </a:pPr>
                      <a:r>
                        <a:rPr lang="en-AU" sz="1600" b="0" baseline="0" dirty="0" smtClean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Assess risk factors at diagnosis and periodically</a:t>
                      </a:r>
                    </a:p>
                    <a:p>
                      <a:pPr marL="320675" indent="-28575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843463" algn="r"/>
                        </a:tabLst>
                      </a:pPr>
                      <a:r>
                        <a:rPr lang="en-AU" sz="1600" b="0" baseline="0" dirty="0" smtClean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Measure FEV</a:t>
                      </a:r>
                      <a:r>
                        <a:rPr lang="en-AU" sz="1600" b="0" baseline="-25000" dirty="0" smtClean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AU" sz="1600" b="0" baseline="0" dirty="0" smtClean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at start of treatment, after 3 to 6 months of treatment to record the patient’s personal best, then periodically for ongoing risk assessment</a:t>
                      </a:r>
                    </a:p>
                    <a:p>
                      <a:pPr marL="34925" indent="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843463" algn="r"/>
                        </a:tabLst>
                      </a:pPr>
                      <a:r>
                        <a:rPr lang="en-AU" sz="1600" b="1" baseline="0" dirty="0" smtClean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ASSESS PATIENT’S RISKS FOR:</a:t>
                      </a:r>
                    </a:p>
                    <a:p>
                      <a:pPr marL="320675" indent="-28575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843463" algn="r"/>
                        </a:tabLst>
                      </a:pPr>
                      <a:r>
                        <a:rPr lang="en-AU" sz="1600" b="0" baseline="0" dirty="0" smtClean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Exacerbations</a:t>
                      </a:r>
                    </a:p>
                    <a:p>
                      <a:pPr marL="320675" indent="-28575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843463" algn="r"/>
                        </a:tabLst>
                      </a:pPr>
                      <a:r>
                        <a:rPr lang="en-AU" sz="1600" b="0" baseline="0" dirty="0" smtClean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Fixed airflow limitation</a:t>
                      </a:r>
                    </a:p>
                    <a:p>
                      <a:pPr marL="320675" indent="-285750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843463" algn="r"/>
                        </a:tabLst>
                      </a:pPr>
                      <a:r>
                        <a:rPr lang="en-AU" sz="1600" b="0" baseline="0" dirty="0" smtClean="0">
                          <a:solidFill>
                            <a:srgbClr val="134679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Medication side-effects</a:t>
                      </a:r>
                    </a:p>
                  </a:txBody>
                  <a:tcPr marL="17780" marR="36195" marT="36195" marB="17780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9654" y="6635663"/>
            <a:ext cx="284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i="1">
                <a:solidFill>
                  <a:prstClr val="white"/>
                </a:solidFill>
              </a:rPr>
              <a:t>GINA </a:t>
            </a:r>
            <a:r>
              <a:rPr lang="en-AU" sz="1200" i="1" smtClean="0">
                <a:solidFill>
                  <a:prstClr val="white"/>
                </a:solidFill>
              </a:rPr>
              <a:t>2017 </a:t>
            </a:r>
            <a:r>
              <a:rPr lang="en-AU" sz="1200" i="1" dirty="0">
                <a:solidFill>
                  <a:prstClr val="white"/>
                </a:solidFill>
              </a:rPr>
              <a:t>Box </a:t>
            </a:r>
            <a:r>
              <a:rPr lang="en-AU" sz="1200" i="1" dirty="0" smtClean="0">
                <a:solidFill>
                  <a:prstClr val="white"/>
                </a:solidFill>
              </a:rPr>
              <a:t>2-2B (1/4)</a:t>
            </a:r>
            <a:endParaRPr lang="en-AU" sz="1200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60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 bwMode="auto">
          <a:xfrm>
            <a:off x="173038" y="250825"/>
            <a:ext cx="7597775" cy="936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altLang="en-US" smtClean="0">
                <a:ea typeface="ＭＳ Ｐゴシック" pitchFamily="34" charset="-128"/>
              </a:rPr>
              <a:t>Assessment of risk factors for poor asthma outcomes</a:t>
            </a:r>
          </a:p>
        </p:txBody>
      </p:sp>
      <p:graphicFrame>
        <p:nvGraphicFramePr>
          <p:cNvPr id="3" name="Content Placeholder 3"/>
          <p:cNvGraphicFramePr>
            <a:graphicFrameLocks noGrp="1"/>
          </p:cNvGraphicFramePr>
          <p:nvPr/>
        </p:nvGraphicFramePr>
        <p:xfrm>
          <a:off x="855663" y="1349375"/>
          <a:ext cx="7542212" cy="2963877"/>
        </p:xfrm>
        <a:graphic>
          <a:graphicData uri="http://schemas.openxmlformats.org/drawingml/2006/table">
            <a:tbl>
              <a:tblPr/>
              <a:tblGrid>
                <a:gridCol w="7542212"/>
              </a:tblGrid>
              <a:tr h="449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Risk factors for exacerbations include:</a:t>
                      </a:r>
                      <a:endParaRPr kumimoji="0" lang="en-AU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34679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0000" marR="90000" marT="72011" marB="72011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B47B"/>
                    </a:solidFill>
                  </a:tcPr>
                </a:tc>
              </a:tr>
              <a:tr h="2514600"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Ever intubated for asthma</a:t>
                      </a: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Uncontrolled asthma symptoms</a:t>
                      </a: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Having ≥1 exacerbation in last 12 months</a:t>
                      </a: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Low FEV</a:t>
                      </a:r>
                      <a:r>
                        <a:rPr kumimoji="0" lang="en-US" alt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(measure lung function at start of treatment, at 3-6 months to assess personal best, and periodically thereafter)</a:t>
                      </a: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Incorrect inhaler technique and/or poor adherence</a:t>
                      </a: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Smoking</a:t>
                      </a: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Obesity, pregnancy, blood eosinophilia</a:t>
                      </a:r>
                      <a:endParaRPr kumimoji="0" lang="en-AU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34679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7353" name="TextBox 4"/>
          <p:cNvSpPr txBox="1">
            <a:spLocks noChangeArrowheads="1"/>
          </p:cNvSpPr>
          <p:nvPr/>
        </p:nvSpPr>
        <p:spPr bwMode="auto">
          <a:xfrm>
            <a:off x="160338" y="6635750"/>
            <a:ext cx="2844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AU" altLang="en-US" sz="1200" i="1">
                <a:solidFill>
                  <a:srgbClr val="FFFFFF"/>
                </a:solidFill>
              </a:rPr>
              <a:t>GINA </a:t>
            </a:r>
            <a:r>
              <a:rPr lang="en-AU" altLang="en-US" sz="1200" i="1" smtClean="0">
                <a:solidFill>
                  <a:srgbClr val="FFFFFF"/>
                </a:solidFill>
              </a:rPr>
              <a:t>2017, </a:t>
            </a:r>
            <a:r>
              <a:rPr lang="en-AU" altLang="en-US" sz="1200" i="1" dirty="0">
                <a:solidFill>
                  <a:srgbClr val="FFFFFF"/>
                </a:solidFill>
              </a:rPr>
              <a:t>Box </a:t>
            </a:r>
            <a:r>
              <a:rPr lang="en-AU" altLang="en-US" sz="1200" i="1" dirty="0" smtClean="0">
                <a:solidFill>
                  <a:srgbClr val="FFFFFF"/>
                </a:solidFill>
              </a:rPr>
              <a:t>2-2B (2/4)</a:t>
            </a:r>
            <a:endParaRPr lang="en-AU" altLang="en-US" sz="1200" i="1" dirty="0">
              <a:solidFill>
                <a:srgbClr val="FFFFFF"/>
              </a:solidFill>
            </a:endParaRP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819868"/>
              </p:ext>
            </p:extLst>
          </p:nvPr>
        </p:nvGraphicFramePr>
        <p:xfrm>
          <a:off x="855663" y="1349375"/>
          <a:ext cx="7542212" cy="3276255"/>
        </p:xfrm>
        <a:graphic>
          <a:graphicData uri="http://schemas.openxmlformats.org/drawingml/2006/table">
            <a:tbl>
              <a:tblPr/>
              <a:tblGrid>
                <a:gridCol w="7542212"/>
              </a:tblGrid>
              <a:tr h="449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Independent* risk factors for exacerbations include:</a:t>
                      </a:r>
                      <a:endParaRPr kumimoji="0" lang="en-AU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34679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0000" marR="90000" marT="71978" marB="71978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B47B"/>
                    </a:solidFill>
                  </a:tcPr>
                </a:tc>
              </a:tr>
              <a:tr h="2514600"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Ever intubated for asthma</a:t>
                      </a: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Uncontrolled asthma symptoms</a:t>
                      </a: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Having ≥1 exacerbation in last 12 months</a:t>
                      </a: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Low FEV</a:t>
                      </a:r>
                      <a:r>
                        <a:rPr kumimoji="0" lang="en-US" alt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(measure lung function at start of treatment, at 3-6 months to assess personal best, and periodically thereafter)</a:t>
                      </a: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Incorrect inhaler technique and/or poor adherence</a:t>
                      </a: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Smoking</a:t>
                      </a: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AU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Elevated </a:t>
                      </a:r>
                      <a:r>
                        <a:rPr kumimoji="0" lang="en-AU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FeNO</a:t>
                      </a:r>
                      <a:r>
                        <a:rPr kumimoji="0" lang="en-AU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in adults with allergic asthma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34679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Obesity, pregnancy, blood eosinophilia</a:t>
                      </a:r>
                      <a:endParaRPr kumimoji="0" lang="en-AU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34679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T="45706" marB="45706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456811" y="3382281"/>
            <a:ext cx="993775" cy="841375"/>
            <a:chOff x="0" y="0"/>
            <a:chExt cx="626" cy="530"/>
          </a:xfrm>
        </p:grpSpPr>
        <p:sp>
          <p:nvSpPr>
            <p:cNvPr id="9" name="AutoShape 8"/>
            <p:cNvSpPr>
              <a:spLocks/>
            </p:cNvSpPr>
            <p:nvPr/>
          </p:nvSpPr>
          <p:spPr bwMode="auto">
            <a:xfrm>
              <a:off x="0" y="0"/>
              <a:ext cx="626" cy="53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w 21600"/>
                <a:gd name="T43" fmla="*/ 0 h 21600"/>
                <a:gd name="T44" fmla="*/ 0 w 21600"/>
                <a:gd name="T45" fmla="*/ 0 h 21600"/>
                <a:gd name="T46" fmla="*/ 0 w 21600"/>
                <a:gd name="T47" fmla="*/ 0 h 21600"/>
                <a:gd name="T48" fmla="*/ 0 w 21600"/>
                <a:gd name="T49" fmla="*/ 0 h 21600"/>
                <a:gd name="T50" fmla="*/ 0 w 21600"/>
                <a:gd name="T51" fmla="*/ 0 h 2160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2976" y="8704"/>
                  </a:lnTo>
                  <a:lnTo>
                    <a:pt x="1447" y="5400"/>
                  </a:lnTo>
                  <a:lnTo>
                    <a:pt x="5072" y="5072"/>
                  </a:lnTo>
                  <a:lnTo>
                    <a:pt x="5400" y="1447"/>
                  </a:lnTo>
                  <a:lnTo>
                    <a:pt x="8704" y="2976"/>
                  </a:lnTo>
                  <a:lnTo>
                    <a:pt x="10800" y="0"/>
                  </a:lnTo>
                  <a:lnTo>
                    <a:pt x="12896" y="2976"/>
                  </a:lnTo>
                  <a:lnTo>
                    <a:pt x="16200" y="1447"/>
                  </a:lnTo>
                  <a:lnTo>
                    <a:pt x="16528" y="5072"/>
                  </a:lnTo>
                  <a:lnTo>
                    <a:pt x="20153" y="5400"/>
                  </a:lnTo>
                  <a:lnTo>
                    <a:pt x="18624" y="8704"/>
                  </a:lnTo>
                  <a:lnTo>
                    <a:pt x="21600" y="10800"/>
                  </a:lnTo>
                  <a:lnTo>
                    <a:pt x="18624" y="12896"/>
                  </a:lnTo>
                  <a:lnTo>
                    <a:pt x="20153" y="16200"/>
                  </a:lnTo>
                  <a:lnTo>
                    <a:pt x="16528" y="16528"/>
                  </a:lnTo>
                  <a:lnTo>
                    <a:pt x="16200" y="20153"/>
                  </a:lnTo>
                  <a:lnTo>
                    <a:pt x="12896" y="18624"/>
                  </a:lnTo>
                  <a:lnTo>
                    <a:pt x="10800" y="21600"/>
                  </a:lnTo>
                  <a:lnTo>
                    <a:pt x="8704" y="18624"/>
                  </a:lnTo>
                  <a:lnTo>
                    <a:pt x="5400" y="20153"/>
                  </a:lnTo>
                  <a:lnTo>
                    <a:pt x="5072" y="16528"/>
                  </a:lnTo>
                  <a:lnTo>
                    <a:pt x="1447" y="16200"/>
                  </a:lnTo>
                  <a:lnTo>
                    <a:pt x="2976" y="12896"/>
                  </a:lnTo>
                  <a:lnTo>
                    <a:pt x="0" y="108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F8A662"/>
            </a:solidFill>
            <a:ln w="25400" cap="flat">
              <a:solidFill>
                <a:srgbClr val="385D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10" name="Rectangle 9"/>
            <p:cNvSpPr>
              <a:spLocks/>
            </p:cNvSpPr>
            <p:nvPr/>
          </p:nvSpPr>
          <p:spPr bwMode="auto">
            <a:xfrm>
              <a:off x="75" y="201"/>
              <a:ext cx="4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en-US" sz="1000" smtClean="0">
                  <a:solidFill>
                    <a:srgbClr val="134679"/>
                  </a:solidFill>
                  <a:latin typeface="Arial Bold" charset="0"/>
                  <a:sym typeface="Arial Bold" charset="0"/>
                </a:rPr>
                <a:t>UPDATED 2017</a:t>
              </a:r>
              <a:endParaRPr lang="en-US" altLang="en-US" sz="1000" dirty="0">
                <a:solidFill>
                  <a:srgbClr val="134679"/>
                </a:solidFill>
                <a:latin typeface="Arial Bold" charset="0"/>
                <a:sym typeface="Arial Bold" charset="0"/>
              </a:endParaRPr>
            </a:p>
          </p:txBody>
        </p:sp>
      </p:grpSp>
      <p:pic>
        <p:nvPicPr>
          <p:cNvPr id="2050" name="Picture 2" descr="http://cdn.veryday.com/wp-content/uploads/2013/11/NIOXVero_Webbanner960x329p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99" y="4784949"/>
            <a:ext cx="3549939" cy="163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00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898455"/>
              </p:ext>
            </p:extLst>
          </p:nvPr>
        </p:nvGraphicFramePr>
        <p:xfrm>
          <a:off x="855663" y="1349375"/>
          <a:ext cx="7542212" cy="1108076"/>
        </p:xfrm>
        <a:graphic>
          <a:graphicData uri="http://schemas.openxmlformats.org/drawingml/2006/table">
            <a:tbl>
              <a:tblPr/>
              <a:tblGrid>
                <a:gridCol w="7542212"/>
              </a:tblGrid>
              <a:tr h="449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Risk factors for fixed airflow limitation include:</a:t>
                      </a:r>
                      <a:endParaRPr kumimoji="0" lang="en-AU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34679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0000" marR="90000" marT="71964" marB="71964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B47B"/>
                    </a:solidFill>
                  </a:tcPr>
                </a:tc>
              </a:tr>
              <a:tr h="658813"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No ICS treatment, smoking, occupational exposure, mucus hypersecretion, blood eosinophilia</a:t>
                      </a:r>
                      <a:endParaRPr kumimoji="0" lang="en-AU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34679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T="45698" marB="45698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7345" name="Title 1"/>
          <p:cNvSpPr>
            <a:spLocks noGrp="1"/>
          </p:cNvSpPr>
          <p:nvPr>
            <p:ph type="title"/>
          </p:nvPr>
        </p:nvSpPr>
        <p:spPr bwMode="auto">
          <a:xfrm>
            <a:off x="173038" y="250825"/>
            <a:ext cx="7597775" cy="936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altLang="en-US" smtClean="0">
                <a:ea typeface="ＭＳ Ｐゴシック" pitchFamily="34" charset="-128"/>
              </a:rPr>
              <a:t>Assessment of risk factors for poor asthma outcomes</a:t>
            </a:r>
          </a:p>
        </p:txBody>
      </p:sp>
      <p:sp>
        <p:nvSpPr>
          <p:cNvPr id="57353" name="TextBox 4"/>
          <p:cNvSpPr txBox="1">
            <a:spLocks noChangeArrowheads="1"/>
          </p:cNvSpPr>
          <p:nvPr/>
        </p:nvSpPr>
        <p:spPr bwMode="auto">
          <a:xfrm>
            <a:off x="160338" y="6635750"/>
            <a:ext cx="2844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AU" altLang="en-US" sz="1200" i="1">
                <a:solidFill>
                  <a:srgbClr val="FFFFFF"/>
                </a:solidFill>
              </a:rPr>
              <a:t>GINA </a:t>
            </a:r>
            <a:r>
              <a:rPr lang="en-AU" altLang="en-US" sz="1200" i="1" smtClean="0">
                <a:solidFill>
                  <a:srgbClr val="FFFFFF"/>
                </a:solidFill>
              </a:rPr>
              <a:t>2017, </a:t>
            </a:r>
            <a:r>
              <a:rPr lang="en-AU" altLang="en-US" sz="1200" i="1" dirty="0">
                <a:solidFill>
                  <a:srgbClr val="FFFFFF"/>
                </a:solidFill>
              </a:rPr>
              <a:t>Box </a:t>
            </a:r>
            <a:r>
              <a:rPr lang="en-AU" altLang="en-US" sz="1200" i="1" dirty="0" smtClean="0">
                <a:solidFill>
                  <a:srgbClr val="FFFFFF"/>
                </a:solidFill>
              </a:rPr>
              <a:t>2-2B (3/4)</a:t>
            </a:r>
            <a:endParaRPr lang="en-AU" altLang="en-US" sz="12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40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 bwMode="auto">
          <a:xfrm>
            <a:off x="173038" y="250825"/>
            <a:ext cx="7597775" cy="936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altLang="en-US" smtClean="0">
                <a:ea typeface="ＭＳ Ｐゴシック" pitchFamily="34" charset="-128"/>
              </a:rPr>
              <a:t>Assessment of risk factors for poor asthma outcomes</a:t>
            </a:r>
          </a:p>
        </p:txBody>
      </p:sp>
      <p:sp>
        <p:nvSpPr>
          <p:cNvPr id="57353" name="TextBox 4"/>
          <p:cNvSpPr txBox="1">
            <a:spLocks noChangeArrowheads="1"/>
          </p:cNvSpPr>
          <p:nvPr/>
        </p:nvSpPr>
        <p:spPr bwMode="auto">
          <a:xfrm>
            <a:off x="160338" y="6635750"/>
            <a:ext cx="2844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AU" altLang="en-US" sz="1200" i="1">
                <a:solidFill>
                  <a:srgbClr val="FFFFFF"/>
                </a:solidFill>
              </a:rPr>
              <a:t>GINA </a:t>
            </a:r>
            <a:r>
              <a:rPr lang="en-AU" altLang="en-US" sz="1200" i="1" smtClean="0">
                <a:solidFill>
                  <a:srgbClr val="FFFFFF"/>
                </a:solidFill>
              </a:rPr>
              <a:t>2017, </a:t>
            </a:r>
            <a:r>
              <a:rPr lang="en-AU" altLang="en-US" sz="1200" i="1" dirty="0">
                <a:solidFill>
                  <a:srgbClr val="FFFFFF"/>
                </a:solidFill>
              </a:rPr>
              <a:t>Box </a:t>
            </a:r>
            <a:r>
              <a:rPr lang="en-AU" altLang="en-US" sz="1200" i="1" dirty="0" smtClean="0">
                <a:solidFill>
                  <a:srgbClr val="FFFFFF"/>
                </a:solidFill>
              </a:rPr>
              <a:t>2-2B (4/4)</a:t>
            </a:r>
            <a:endParaRPr lang="en-AU" altLang="en-US" sz="1200" i="1" dirty="0">
              <a:solidFill>
                <a:srgbClr val="FFFFFF"/>
              </a:solidFill>
            </a:endParaRP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264550"/>
              </p:ext>
            </p:extLst>
          </p:nvPr>
        </p:nvGraphicFramePr>
        <p:xfrm>
          <a:off x="675554" y="1861993"/>
          <a:ext cx="7542212" cy="826751"/>
        </p:xfrm>
        <a:graphic>
          <a:graphicData uri="http://schemas.openxmlformats.org/drawingml/2006/table">
            <a:tbl>
              <a:tblPr/>
              <a:tblGrid>
                <a:gridCol w="7542212"/>
              </a:tblGrid>
              <a:tr h="4206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AU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Risk factors for medication side-effects include:</a:t>
                      </a:r>
                      <a:endParaRPr kumimoji="0" lang="en-AU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34679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T="45706" marB="45706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B47B"/>
                    </a:solidFill>
                  </a:tcPr>
                </a:tc>
              </a:tr>
              <a:tr h="406063"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Frequent oral steroids, high dose/potent ICS, P450 inhibitors</a:t>
                      </a:r>
                      <a:endParaRPr kumimoji="0" lang="en-AU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34679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T="45706" marB="45706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875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How?</a:t>
            </a:r>
          </a:p>
          <a:p>
            <a:pPr lvl="1"/>
            <a:r>
              <a:rPr lang="en-AU" dirty="0"/>
              <a:t>Asthma severity is assessed retrospectively from the level of treatment required to control symptoms and exacerbations</a:t>
            </a:r>
          </a:p>
          <a:p>
            <a:r>
              <a:rPr lang="en-AU" dirty="0" smtClean="0"/>
              <a:t>When?</a:t>
            </a:r>
          </a:p>
          <a:p>
            <a:pPr lvl="1"/>
            <a:r>
              <a:rPr lang="en-AU" dirty="0" smtClean="0"/>
              <a:t>Assess asthma severity after patient has been on controller treatment for several months</a:t>
            </a:r>
          </a:p>
          <a:p>
            <a:pPr lvl="1"/>
            <a:r>
              <a:rPr lang="en-AU" dirty="0" smtClean="0"/>
              <a:t>Severity is not static – it may change over months or years, or as different treatments become available</a:t>
            </a:r>
          </a:p>
          <a:p>
            <a:r>
              <a:rPr lang="en-AU" dirty="0" smtClean="0"/>
              <a:t>Categories of asthma severity</a:t>
            </a:r>
          </a:p>
          <a:p>
            <a:pPr lvl="1"/>
            <a:r>
              <a:rPr lang="en-AU" i="1" dirty="0" smtClean="0"/>
              <a:t>Mild asthma: </a:t>
            </a:r>
            <a:r>
              <a:rPr lang="en-AU" dirty="0" smtClean="0"/>
              <a:t>well-controlled with Steps 1 or 2 (as-needed SABA or low dose ICS)</a:t>
            </a:r>
          </a:p>
          <a:p>
            <a:pPr lvl="1"/>
            <a:r>
              <a:rPr lang="en-AU" i="1" dirty="0" smtClean="0"/>
              <a:t>Moderate asthma: </a:t>
            </a:r>
            <a:r>
              <a:rPr lang="en-AU" dirty="0" smtClean="0"/>
              <a:t>well-controlled with Step 3 (low-dose ICS/LABA)</a:t>
            </a:r>
          </a:p>
          <a:p>
            <a:pPr lvl="1"/>
            <a:r>
              <a:rPr lang="en-AU" i="1" dirty="0" smtClean="0"/>
              <a:t>Severe asthma: </a:t>
            </a:r>
            <a:r>
              <a:rPr lang="en-AU" dirty="0" smtClean="0"/>
              <a:t>requires Step 4/5 (moderate or high dose ICS/LABA ± add-on), or remains uncontrolled despite this treatment</a:t>
            </a:r>
          </a:p>
          <a:p>
            <a:pPr lvl="1"/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Assessing asthma severity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159654" y="6623998"/>
            <a:ext cx="2046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i="1" smtClean="0">
                <a:solidFill>
                  <a:schemeClr val="bg1"/>
                </a:solidFill>
              </a:rPr>
              <a:t>GINA 2017</a:t>
            </a:r>
            <a:endParaRPr lang="en-AU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92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smtClean="0"/>
              <a:t>Treating asthma to control symptoms and minimize risk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6760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The long-term goals of asthma management are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AU" b="1" dirty="0" smtClean="0"/>
              <a:t>Symptom control</a:t>
            </a:r>
            <a:r>
              <a:rPr lang="en-AU" dirty="0" smtClean="0"/>
              <a:t>: to achieve good control of symptoms and maintain normal activity levels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AU" b="1" dirty="0" smtClean="0"/>
              <a:t>Risk reduction</a:t>
            </a:r>
            <a:r>
              <a:rPr lang="en-AU" dirty="0" smtClean="0"/>
              <a:t>: to minimize future risk of exacerbations, fixed airflow limitation and medication side-effects</a:t>
            </a:r>
          </a:p>
          <a:p>
            <a:r>
              <a:rPr lang="en-AU" dirty="0" smtClean="0"/>
              <a:t>Achieving these goals requires a partnership between patient and their health care providers</a:t>
            </a:r>
          </a:p>
          <a:p>
            <a:pPr lvl="1"/>
            <a:r>
              <a:rPr lang="en-AU" dirty="0" smtClean="0"/>
              <a:t>Ask the patient about their own goals regarding their asthma</a:t>
            </a:r>
          </a:p>
          <a:p>
            <a:pPr lvl="1"/>
            <a:r>
              <a:rPr lang="en-AU" dirty="0" smtClean="0"/>
              <a:t>Good </a:t>
            </a:r>
            <a:r>
              <a:rPr lang="en-AU" dirty="0"/>
              <a:t>communication strategies are </a:t>
            </a:r>
            <a:r>
              <a:rPr lang="en-AU" dirty="0" smtClean="0"/>
              <a:t>essential</a:t>
            </a:r>
          </a:p>
          <a:p>
            <a:pPr lvl="1"/>
            <a:r>
              <a:rPr lang="en-AU" dirty="0" smtClean="0"/>
              <a:t>Consider </a:t>
            </a:r>
            <a:r>
              <a:rPr lang="en-AU" dirty="0"/>
              <a:t>the health care system, medication availability, cultural and personal preferences and health literacy</a:t>
            </a:r>
            <a:endParaRPr lang="en-AU" dirty="0" smtClean="0"/>
          </a:p>
          <a:p>
            <a:pPr lvl="1"/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Goals of asthma management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159654" y="6623998"/>
            <a:ext cx="2046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i="1" smtClean="0">
                <a:solidFill>
                  <a:schemeClr val="bg1"/>
                </a:solidFill>
              </a:rPr>
              <a:t>GINA 2017</a:t>
            </a:r>
            <a:endParaRPr lang="en-AU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44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1" descr="SLIDE 45_4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8135938" cy="444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8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9700"/>
            <a:ext cx="88201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73038" y="250825"/>
            <a:ext cx="7597775" cy="1349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40631" bIns="45720" numCol="1" anchorCtr="0" compatLnSpc="1">
            <a:prstTxWarp prst="textNoShape">
              <a:avLst/>
            </a:prstTxWarp>
          </a:bodyPr>
          <a:lstStyle/>
          <a:p>
            <a:pPr marL="222250" eaLnBrk="1" hangingPunct="1"/>
            <a:r>
              <a:rPr lang="en-US" altLang="en-US" smtClean="0">
                <a:ea typeface="ヒラギノ角ゴ ProN W3" charset="-128"/>
              </a:rPr>
              <a:t>The control-based  asthma management cycle</a:t>
            </a:r>
          </a:p>
        </p:txBody>
      </p:sp>
      <p:sp>
        <p:nvSpPr>
          <p:cNvPr id="70661" name="Rectangle 7"/>
          <p:cNvSpPr>
            <a:spLocks/>
          </p:cNvSpPr>
          <p:nvPr/>
        </p:nvSpPr>
        <p:spPr bwMode="auto">
          <a:xfrm>
            <a:off x="177800" y="6657975"/>
            <a:ext cx="2058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1" bIns="0"/>
          <a:lstStyle>
            <a:lvl1pPr marL="365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i="1">
                <a:solidFill>
                  <a:srgbClr val="FFFFFF"/>
                </a:solidFill>
                <a:latin typeface="Arial Italic" charset="0"/>
                <a:sym typeface="Arial Italic" charset="0"/>
              </a:rPr>
              <a:t>GINA </a:t>
            </a:r>
            <a:r>
              <a:rPr lang="en-US" altLang="en-US" sz="1200" i="1" smtClean="0">
                <a:solidFill>
                  <a:srgbClr val="FFFFFF"/>
                </a:solidFill>
                <a:latin typeface="Arial Italic" charset="0"/>
                <a:sym typeface="Arial Italic" charset="0"/>
              </a:rPr>
              <a:t>2017, </a:t>
            </a:r>
            <a:r>
              <a:rPr lang="en-US" altLang="en-US" sz="1200" i="1" dirty="0">
                <a:solidFill>
                  <a:srgbClr val="FFFFFF"/>
                </a:solidFill>
                <a:latin typeface="Arial Italic" charset="0"/>
                <a:sym typeface="Arial Italic" charset="0"/>
              </a:rPr>
              <a:t>Box 3-2</a:t>
            </a:r>
          </a:p>
        </p:txBody>
      </p:sp>
      <p:sp>
        <p:nvSpPr>
          <p:cNvPr id="70663" name="Rectangle 13"/>
          <p:cNvSpPr>
            <a:spLocks/>
          </p:cNvSpPr>
          <p:nvPr/>
        </p:nvSpPr>
        <p:spPr bwMode="auto">
          <a:xfrm>
            <a:off x="5359400" y="1511300"/>
            <a:ext cx="2824163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425"/>
              </a:spcBef>
            </a:pPr>
            <a:r>
              <a:rPr lang="en-US" altLang="en-US" sz="1600"/>
              <a:t>Diagnosis</a:t>
            </a:r>
          </a:p>
          <a:p>
            <a:pPr eaLnBrk="1" hangingPunct="1">
              <a:spcBef>
                <a:spcPts val="425"/>
              </a:spcBef>
            </a:pPr>
            <a:r>
              <a:rPr lang="en-US" altLang="en-US" sz="1600"/>
              <a:t>Symptom control &amp; risk factors</a:t>
            </a:r>
            <a:br>
              <a:rPr lang="en-US" altLang="en-US" sz="1600"/>
            </a:br>
            <a:r>
              <a:rPr lang="en-US" altLang="en-US" sz="1600"/>
              <a:t>(including lung function)</a:t>
            </a:r>
          </a:p>
          <a:p>
            <a:pPr eaLnBrk="1" hangingPunct="1">
              <a:spcBef>
                <a:spcPts val="425"/>
              </a:spcBef>
            </a:pPr>
            <a:r>
              <a:rPr lang="en-US" altLang="en-US" sz="1600"/>
              <a:t>Inhaler technique &amp; adherence</a:t>
            </a:r>
          </a:p>
          <a:p>
            <a:pPr eaLnBrk="1" hangingPunct="1">
              <a:spcBef>
                <a:spcPts val="425"/>
              </a:spcBef>
            </a:pPr>
            <a:r>
              <a:rPr lang="en-US" altLang="en-US" sz="1600"/>
              <a:t>Patient preference</a:t>
            </a:r>
          </a:p>
        </p:txBody>
      </p:sp>
      <p:sp>
        <p:nvSpPr>
          <p:cNvPr id="70664" name="Rectangle 14"/>
          <p:cNvSpPr>
            <a:spLocks/>
          </p:cNvSpPr>
          <p:nvPr/>
        </p:nvSpPr>
        <p:spPr bwMode="auto">
          <a:xfrm>
            <a:off x="5359400" y="5173663"/>
            <a:ext cx="2925763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425"/>
              </a:spcBef>
            </a:pPr>
            <a:r>
              <a:rPr lang="en-US" altLang="en-US" sz="1600"/>
              <a:t>Asthma medications</a:t>
            </a:r>
          </a:p>
          <a:p>
            <a:pPr eaLnBrk="1" hangingPunct="1">
              <a:spcBef>
                <a:spcPts val="425"/>
              </a:spcBef>
            </a:pPr>
            <a:r>
              <a:rPr lang="en-US" altLang="en-US" sz="1600"/>
              <a:t>Non-pharmacological strategies</a:t>
            </a:r>
          </a:p>
          <a:p>
            <a:pPr eaLnBrk="1" hangingPunct="1">
              <a:spcBef>
                <a:spcPts val="425"/>
              </a:spcBef>
            </a:pPr>
            <a:r>
              <a:rPr lang="en-US" altLang="en-US" sz="1600"/>
              <a:t>Treat modifiable risk factors</a:t>
            </a:r>
          </a:p>
        </p:txBody>
      </p:sp>
      <p:sp>
        <p:nvSpPr>
          <p:cNvPr id="70665" name="Rectangle 15"/>
          <p:cNvSpPr>
            <a:spLocks/>
          </p:cNvSpPr>
          <p:nvPr/>
        </p:nvSpPr>
        <p:spPr bwMode="auto">
          <a:xfrm>
            <a:off x="546100" y="3284538"/>
            <a:ext cx="1741488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425"/>
              </a:spcBef>
            </a:pPr>
            <a:r>
              <a:rPr lang="en-US" altLang="en-US" sz="1600" dirty="0"/>
              <a:t>Symptoms</a:t>
            </a:r>
          </a:p>
          <a:p>
            <a:pPr eaLnBrk="1" hangingPunct="1">
              <a:spcBef>
                <a:spcPts val="425"/>
              </a:spcBef>
            </a:pPr>
            <a:r>
              <a:rPr lang="en-US" altLang="en-US" sz="1600" dirty="0"/>
              <a:t>Exacerbations</a:t>
            </a:r>
          </a:p>
          <a:p>
            <a:pPr eaLnBrk="1" hangingPunct="1">
              <a:spcBef>
                <a:spcPts val="425"/>
              </a:spcBef>
            </a:pPr>
            <a:r>
              <a:rPr lang="en-US" altLang="en-US" sz="1600" dirty="0"/>
              <a:t>Side-effects</a:t>
            </a:r>
          </a:p>
          <a:p>
            <a:pPr eaLnBrk="1" hangingPunct="1">
              <a:spcBef>
                <a:spcPts val="425"/>
              </a:spcBef>
            </a:pPr>
            <a:r>
              <a:rPr lang="en-US" altLang="en-US" sz="1600" dirty="0"/>
              <a:t>Patient satisfaction</a:t>
            </a:r>
          </a:p>
          <a:p>
            <a:pPr eaLnBrk="1" hangingPunct="1">
              <a:spcBef>
                <a:spcPts val="425"/>
              </a:spcBef>
            </a:pPr>
            <a:r>
              <a:rPr lang="en-US" altLang="en-US" sz="1600" dirty="0"/>
              <a:t>Lung function</a:t>
            </a:r>
          </a:p>
        </p:txBody>
      </p:sp>
      <p:sp>
        <p:nvSpPr>
          <p:cNvPr id="16" name="Rectangle 15"/>
          <p:cNvSpPr/>
          <p:nvPr/>
        </p:nvSpPr>
        <p:spPr>
          <a:xfrm rot="18616622">
            <a:off x="2688622" y="2803376"/>
            <a:ext cx="2402625" cy="21806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none">
            <a:prstTxWarp prst="textArchUp">
              <a:avLst>
                <a:gd name="adj" fmla="val 5457498"/>
              </a:avLst>
            </a:prstTxWarp>
            <a:spAutoFit/>
          </a:bodyPr>
          <a:lstStyle/>
          <a:p>
            <a:pPr algn="ctr">
              <a:defRPr/>
            </a:pPr>
            <a:r>
              <a:rPr lang="en-AU" sz="1650" b="1" dirty="0">
                <a:ln w="12700">
                  <a:noFill/>
                  <a:prstDash val="solid"/>
                </a:ln>
                <a:solidFill>
                  <a:schemeClr val="bg1"/>
                </a:solidFill>
                <a:cs typeface="Arial"/>
              </a:rPr>
              <a:t>REVIEW RESPONSE</a:t>
            </a:r>
          </a:p>
        </p:txBody>
      </p:sp>
      <p:sp>
        <p:nvSpPr>
          <p:cNvPr id="17" name="Rectangle 16"/>
          <p:cNvSpPr/>
          <p:nvPr/>
        </p:nvSpPr>
        <p:spPr>
          <a:xfrm rot="3706156">
            <a:off x="3018940" y="2784161"/>
            <a:ext cx="2256314" cy="21806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none">
            <a:prstTxWarp prst="textArchUp">
              <a:avLst>
                <a:gd name="adj" fmla="val 5457498"/>
              </a:avLst>
            </a:prstTxWarp>
            <a:spAutoFit/>
          </a:bodyPr>
          <a:lstStyle/>
          <a:p>
            <a:pPr algn="ctr">
              <a:defRPr/>
            </a:pPr>
            <a:r>
              <a:rPr lang="en-AU" sz="165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cs typeface="Arial"/>
              </a:rPr>
              <a:t>ASSESS</a:t>
            </a:r>
            <a:endParaRPr lang="en-AU" sz="1650" b="1" dirty="0">
              <a:ln w="12700">
                <a:noFill/>
                <a:prstDash val="solid"/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 rot="21356104">
            <a:off x="2967871" y="3542599"/>
            <a:ext cx="2154960" cy="1753419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>
                <a:gd name="adj" fmla="val 16604063"/>
              </a:avLst>
            </a:prstTxWarp>
            <a:spAutoFit/>
          </a:bodyPr>
          <a:lstStyle/>
          <a:p>
            <a:pPr algn="ctr">
              <a:defRPr/>
            </a:pPr>
            <a:r>
              <a:rPr lang="en-AU" sz="1650" b="1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ADJUST TREATMENT</a:t>
            </a:r>
            <a:endParaRPr lang="en-US" sz="1650" b="1" dirty="0">
              <a:ln w="12700">
                <a:noFill/>
                <a:prstDash val="solid"/>
              </a:ln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8211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Definition and diagnosis of asthma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5543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AU" dirty="0" smtClean="0"/>
              <a:t>Start controller treatment early</a:t>
            </a:r>
          </a:p>
          <a:p>
            <a:pPr lvl="1">
              <a:lnSpc>
                <a:spcPct val="110000"/>
              </a:lnSpc>
            </a:pPr>
            <a:r>
              <a:rPr lang="en-AU" dirty="0" smtClean="0"/>
              <a:t>For best outcomes, initiate </a:t>
            </a:r>
            <a:r>
              <a:rPr lang="en-AU" dirty="0"/>
              <a:t>controller treatment as early as possible after making the diagnosis of </a:t>
            </a:r>
            <a:r>
              <a:rPr lang="en-AU" dirty="0" smtClean="0"/>
              <a:t>asthma</a:t>
            </a:r>
          </a:p>
          <a:p>
            <a:pPr>
              <a:lnSpc>
                <a:spcPct val="110000"/>
              </a:lnSpc>
            </a:pPr>
            <a:r>
              <a:rPr lang="en-AU" dirty="0" smtClean="0"/>
              <a:t>Indications for regular low-dose ICS - any of:</a:t>
            </a:r>
          </a:p>
          <a:p>
            <a:pPr lvl="1">
              <a:lnSpc>
                <a:spcPct val="110000"/>
              </a:lnSpc>
            </a:pPr>
            <a:r>
              <a:rPr lang="en-AU" dirty="0" smtClean="0"/>
              <a:t>Asthma symptoms more than twice a month</a:t>
            </a:r>
          </a:p>
          <a:p>
            <a:pPr lvl="1">
              <a:lnSpc>
                <a:spcPct val="110000"/>
              </a:lnSpc>
            </a:pPr>
            <a:r>
              <a:rPr lang="en-AU" dirty="0"/>
              <a:t>W</a:t>
            </a:r>
            <a:r>
              <a:rPr lang="en-AU" dirty="0" smtClean="0"/>
              <a:t>aking due to asthma more than once a month</a:t>
            </a:r>
          </a:p>
          <a:p>
            <a:pPr lvl="1">
              <a:lnSpc>
                <a:spcPct val="110000"/>
              </a:lnSpc>
            </a:pPr>
            <a:r>
              <a:rPr lang="en-AU" dirty="0" smtClean="0"/>
              <a:t>Any asthma symptoms plus any risk factors for exacerbations</a:t>
            </a:r>
          </a:p>
          <a:p>
            <a:pPr>
              <a:lnSpc>
                <a:spcPct val="110000"/>
              </a:lnSpc>
            </a:pPr>
            <a:r>
              <a:rPr lang="en-AU" dirty="0" smtClean="0"/>
              <a:t>Consider starting at a higher step if:</a:t>
            </a:r>
          </a:p>
          <a:p>
            <a:pPr lvl="1">
              <a:lnSpc>
                <a:spcPct val="110000"/>
              </a:lnSpc>
            </a:pPr>
            <a:r>
              <a:rPr lang="en-AU" dirty="0" smtClean="0"/>
              <a:t>Troublesome asthma symptoms on most days</a:t>
            </a:r>
          </a:p>
          <a:p>
            <a:pPr lvl="1">
              <a:lnSpc>
                <a:spcPct val="110000"/>
              </a:lnSpc>
            </a:pPr>
            <a:r>
              <a:rPr lang="en-AU" dirty="0" smtClean="0"/>
              <a:t>Waking from asthma once or more a week, especially if any risk factors for exacerbations</a:t>
            </a:r>
          </a:p>
          <a:p>
            <a:pPr>
              <a:lnSpc>
                <a:spcPct val="110000"/>
              </a:lnSpc>
            </a:pPr>
            <a:r>
              <a:rPr lang="en-AU" dirty="0" smtClean="0"/>
              <a:t>If initial asthma presentation is with an exacerbation:</a:t>
            </a:r>
          </a:p>
          <a:p>
            <a:pPr lvl="1">
              <a:lnSpc>
                <a:spcPct val="110000"/>
              </a:lnSpc>
            </a:pPr>
            <a:r>
              <a:rPr lang="en-AU" dirty="0" smtClean="0"/>
              <a:t>Give </a:t>
            </a:r>
            <a:r>
              <a:rPr lang="en-AU" dirty="0"/>
              <a:t>a short course of oral steroids and start regular controller treatment (e.g. high dose ICS or medium dose </a:t>
            </a:r>
            <a:r>
              <a:rPr lang="en-AU" dirty="0" smtClean="0"/>
              <a:t>ICS/LABA, then step down)</a:t>
            </a:r>
          </a:p>
          <a:p>
            <a:pPr lvl="1">
              <a:lnSpc>
                <a:spcPct val="110000"/>
              </a:lnSpc>
            </a:pP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Initial controller treatment for adults, adolescents and children 6–11 years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159654" y="6623998"/>
            <a:ext cx="2046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i="1" smtClean="0">
                <a:solidFill>
                  <a:schemeClr val="bg1"/>
                </a:solidFill>
              </a:rPr>
              <a:t>GINA 2017, </a:t>
            </a:r>
            <a:r>
              <a:rPr lang="en-AU" sz="1200" i="1" dirty="0" smtClean="0">
                <a:solidFill>
                  <a:schemeClr val="bg1"/>
                </a:solidFill>
              </a:rPr>
              <a:t>Box 3-4 (1/2)</a:t>
            </a:r>
            <a:endParaRPr lang="en-AU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25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686800" cy="5256584"/>
          </a:xfrm>
        </p:spPr>
        <p:txBody>
          <a:bodyPr>
            <a:normAutofit/>
          </a:bodyPr>
          <a:lstStyle/>
          <a:p>
            <a:r>
              <a:rPr lang="en-AU" dirty="0" smtClean="0"/>
              <a:t>Before starting initial controller treatment</a:t>
            </a:r>
          </a:p>
          <a:p>
            <a:pPr lvl="1"/>
            <a:r>
              <a:rPr lang="en-AU" dirty="0" smtClean="0"/>
              <a:t>Record evidence for diagnosis of asthma, if possible</a:t>
            </a:r>
          </a:p>
          <a:p>
            <a:pPr lvl="1"/>
            <a:r>
              <a:rPr lang="en-AU" dirty="0" smtClean="0"/>
              <a:t>Record symptom control and risk factors, including lung function</a:t>
            </a:r>
          </a:p>
          <a:p>
            <a:pPr lvl="1"/>
            <a:r>
              <a:rPr lang="en-AU" dirty="0" smtClean="0"/>
              <a:t>Consider factors affecting choice of treatment for this patient</a:t>
            </a:r>
          </a:p>
          <a:p>
            <a:pPr lvl="1"/>
            <a:r>
              <a:rPr lang="en-AU" dirty="0" smtClean="0"/>
              <a:t>Ensure that the patient can use the inhaler correctly</a:t>
            </a:r>
          </a:p>
          <a:p>
            <a:pPr lvl="1"/>
            <a:r>
              <a:rPr lang="en-AU" dirty="0" smtClean="0"/>
              <a:t>Schedule an appointment for a follow-up visit</a:t>
            </a:r>
          </a:p>
          <a:p>
            <a:r>
              <a:rPr lang="en-AU" dirty="0" smtClean="0"/>
              <a:t>After starting initial controller treatment</a:t>
            </a:r>
          </a:p>
          <a:p>
            <a:pPr lvl="1"/>
            <a:r>
              <a:rPr lang="en-AU" dirty="0" smtClean="0"/>
              <a:t>Review response after 2-3 months, or according to clinical urgency</a:t>
            </a:r>
          </a:p>
          <a:p>
            <a:pPr lvl="1"/>
            <a:r>
              <a:rPr lang="en-AU" dirty="0" smtClean="0"/>
              <a:t>Adjust treatment (including non-pharmacological treatments)</a:t>
            </a:r>
          </a:p>
          <a:p>
            <a:pPr lvl="1"/>
            <a:r>
              <a:rPr lang="en-AU" dirty="0" smtClean="0"/>
              <a:t>Consider stepping down when asthma has been well-controlled for 3 months</a:t>
            </a:r>
          </a:p>
          <a:p>
            <a:pPr lvl="1"/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Initial controller treatment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159654" y="6623998"/>
            <a:ext cx="2046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i="1" smtClean="0">
                <a:solidFill>
                  <a:schemeClr val="bg1"/>
                </a:solidFill>
              </a:rPr>
              <a:t>GINA 2017, </a:t>
            </a:r>
            <a:r>
              <a:rPr lang="en-AU" sz="1200" i="1" dirty="0" smtClean="0">
                <a:solidFill>
                  <a:schemeClr val="bg1"/>
                </a:solidFill>
              </a:rPr>
              <a:t>Box 3-4 (2/2)</a:t>
            </a:r>
            <a:endParaRPr lang="en-AU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15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1" descr="SLIDE 57-5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398588"/>
            <a:ext cx="8101012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4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9700"/>
            <a:ext cx="88201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5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73038" y="250825"/>
            <a:ext cx="7597775" cy="1349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40631" bIns="45720" numCol="1" anchorCtr="0" compatLnSpc="1">
            <a:prstTxWarp prst="textNoShape">
              <a:avLst/>
            </a:prstTxWarp>
          </a:bodyPr>
          <a:lstStyle/>
          <a:p>
            <a:pPr marL="222250" eaLnBrk="1" hangingPunct="1"/>
            <a:r>
              <a:rPr lang="en-US" altLang="en-US" smtClean="0">
                <a:ea typeface="ヒラギノ角ゴ ProN W3" charset="-128"/>
              </a:rPr>
              <a:t>Step 1 – as-needed inhaled short-acting </a:t>
            </a:r>
            <a:br>
              <a:rPr lang="en-US" altLang="en-US" smtClean="0">
                <a:ea typeface="ヒラギノ角ゴ ProN W3" charset="-128"/>
              </a:rPr>
            </a:br>
            <a:r>
              <a:rPr lang="en-US" altLang="en-US" smtClean="0">
                <a:ea typeface="ヒラギノ角ゴ ProN W3" charset="-128"/>
              </a:rPr>
              <a:t>beta</a:t>
            </a:r>
            <a:r>
              <a:rPr lang="en-US" altLang="en-US" baseline="-25000" smtClean="0">
                <a:ea typeface="ヒラギノ角ゴ ProN W3" charset="-128"/>
              </a:rPr>
              <a:t>2</a:t>
            </a:r>
            <a:r>
              <a:rPr lang="en-US" altLang="en-US" smtClean="0">
                <a:ea typeface="ヒラギノ角ゴ ProN W3" charset="-128"/>
              </a:rPr>
              <a:t>-agonist (SABA) </a:t>
            </a:r>
          </a:p>
        </p:txBody>
      </p:sp>
      <p:sp>
        <p:nvSpPr>
          <p:cNvPr id="79877" name="Rectangle 7"/>
          <p:cNvSpPr>
            <a:spLocks/>
          </p:cNvSpPr>
          <p:nvPr/>
        </p:nvSpPr>
        <p:spPr bwMode="auto">
          <a:xfrm>
            <a:off x="177800" y="6650038"/>
            <a:ext cx="23193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1" bIns="0"/>
          <a:lstStyle>
            <a:lvl1pPr marL="365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i="1">
                <a:solidFill>
                  <a:srgbClr val="FFFFFF"/>
                </a:solidFill>
                <a:latin typeface="Arial Italic" charset="0"/>
                <a:sym typeface="Arial Italic" charset="0"/>
              </a:rPr>
              <a:t>GINA </a:t>
            </a:r>
            <a:r>
              <a:rPr lang="en-US" altLang="en-US" sz="1200" i="1" smtClean="0">
                <a:solidFill>
                  <a:srgbClr val="FFFFFF"/>
                </a:solidFill>
                <a:latin typeface="Arial Italic" charset="0"/>
                <a:sym typeface="Arial Italic" charset="0"/>
              </a:rPr>
              <a:t>2017, </a:t>
            </a:r>
            <a:r>
              <a:rPr lang="en-US" altLang="en-US" sz="1200" i="1" dirty="0">
                <a:solidFill>
                  <a:srgbClr val="FFFFFF"/>
                </a:solidFill>
                <a:latin typeface="Arial Italic" charset="0"/>
                <a:sym typeface="Arial Italic" charset="0"/>
              </a:rPr>
              <a:t>Box 3-5, Step </a:t>
            </a:r>
            <a:r>
              <a:rPr lang="en-US" altLang="en-US" sz="1200" i="1" dirty="0" smtClean="0">
                <a:solidFill>
                  <a:srgbClr val="FFFFFF"/>
                </a:solidFill>
                <a:latin typeface="Arial Italic" charset="0"/>
                <a:sym typeface="Arial Italic" charset="0"/>
              </a:rPr>
              <a:t>1 (4/8)</a:t>
            </a:r>
            <a:endParaRPr lang="en-US" altLang="en-US" sz="1200" i="1" dirty="0">
              <a:solidFill>
                <a:srgbClr val="FFFFFF"/>
              </a:solidFill>
              <a:latin typeface="Arial Italic" charset="0"/>
              <a:sym typeface="Arial Italic" charset="0"/>
            </a:endParaRPr>
          </a:p>
        </p:txBody>
      </p:sp>
      <p:sp>
        <p:nvSpPr>
          <p:cNvPr id="79878" name="Rectangle 8"/>
          <p:cNvSpPr>
            <a:spLocks/>
          </p:cNvSpPr>
          <p:nvPr/>
        </p:nvSpPr>
        <p:spPr bwMode="auto">
          <a:xfrm>
            <a:off x="-309563" y="3027363"/>
            <a:ext cx="1487488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lnSpc>
                <a:spcPct val="110000"/>
              </a:lnSpc>
            </a:pPr>
            <a:r>
              <a:rPr lang="en-US" altLang="en-US" sz="900" b="1" dirty="0">
                <a:solidFill>
                  <a:srgbClr val="134679"/>
                </a:solidFill>
                <a:latin typeface="Arial Bold" charset="0"/>
                <a:sym typeface="Arial Bold" charset="0"/>
              </a:rPr>
              <a:t>PREFERRED </a:t>
            </a:r>
            <a:br>
              <a:rPr lang="en-US" altLang="en-US" sz="900" b="1" dirty="0">
                <a:solidFill>
                  <a:srgbClr val="134679"/>
                </a:solidFill>
                <a:latin typeface="Arial Bold" charset="0"/>
                <a:sym typeface="Arial Bold" charset="0"/>
              </a:rPr>
            </a:br>
            <a:r>
              <a:rPr lang="en-US" altLang="en-US" sz="900" b="1" dirty="0">
                <a:solidFill>
                  <a:srgbClr val="134679"/>
                </a:solidFill>
                <a:latin typeface="Arial Bold" charset="0"/>
                <a:sym typeface="Arial Bold" charset="0"/>
              </a:rPr>
              <a:t>CONTROLLER </a:t>
            </a:r>
            <a:br>
              <a:rPr lang="en-US" altLang="en-US" sz="900" b="1" dirty="0">
                <a:solidFill>
                  <a:srgbClr val="134679"/>
                </a:solidFill>
                <a:latin typeface="Arial Bold" charset="0"/>
                <a:sym typeface="Arial Bold" charset="0"/>
              </a:rPr>
            </a:br>
            <a:r>
              <a:rPr lang="en-US" altLang="en-US" sz="900" b="1" dirty="0">
                <a:solidFill>
                  <a:srgbClr val="134679"/>
                </a:solidFill>
                <a:latin typeface="Arial Bold" charset="0"/>
                <a:sym typeface="Arial Bold" charset="0"/>
              </a:rPr>
              <a:t>CHOICE</a:t>
            </a:r>
          </a:p>
          <a:p>
            <a:pPr eaLnBrk="1" hangingPunct="1">
              <a:lnSpc>
                <a:spcPct val="120000"/>
              </a:lnSpc>
            </a:pPr>
            <a:endParaRPr lang="en-US" altLang="en-US" sz="900" b="1" dirty="0"/>
          </a:p>
        </p:txBody>
      </p:sp>
      <p:sp>
        <p:nvSpPr>
          <p:cNvPr id="79879" name="Rectangle 9"/>
          <p:cNvSpPr>
            <a:spLocks/>
          </p:cNvSpPr>
          <p:nvPr/>
        </p:nvSpPr>
        <p:spPr bwMode="auto">
          <a:xfrm>
            <a:off x="128588" y="4403725"/>
            <a:ext cx="10414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900">
                <a:latin typeface="Arial Italic" charset="0"/>
                <a:sym typeface="Arial Italic" charset="0"/>
              </a:rPr>
              <a:t>Other </a:t>
            </a:r>
            <a:br>
              <a:rPr lang="en-US" altLang="en-US" sz="900">
                <a:latin typeface="Arial Italic" charset="0"/>
                <a:sym typeface="Arial Italic" charset="0"/>
              </a:rPr>
            </a:br>
            <a:r>
              <a:rPr lang="en-US" altLang="en-US" sz="900">
                <a:latin typeface="Arial Italic" charset="0"/>
                <a:sym typeface="Arial Italic" charset="0"/>
              </a:rPr>
              <a:t>controller </a:t>
            </a:r>
            <a:br>
              <a:rPr lang="en-US" altLang="en-US" sz="900">
                <a:latin typeface="Arial Italic" charset="0"/>
                <a:sym typeface="Arial Italic" charset="0"/>
              </a:rPr>
            </a:br>
            <a:r>
              <a:rPr lang="en-US" altLang="en-US" sz="900">
                <a:latin typeface="Arial Italic" charset="0"/>
                <a:sym typeface="Arial Italic" charset="0"/>
              </a:rPr>
              <a:t>options</a:t>
            </a:r>
          </a:p>
        </p:txBody>
      </p:sp>
      <p:sp>
        <p:nvSpPr>
          <p:cNvPr id="79880" name="Rectangle 10"/>
          <p:cNvSpPr>
            <a:spLocks/>
          </p:cNvSpPr>
          <p:nvPr/>
        </p:nvSpPr>
        <p:spPr bwMode="auto">
          <a:xfrm>
            <a:off x="212725" y="5087938"/>
            <a:ext cx="952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lnSpc>
                <a:spcPct val="120000"/>
              </a:lnSpc>
            </a:pPr>
            <a:r>
              <a:rPr lang="en-US" altLang="en-US" sz="900" b="1">
                <a:solidFill>
                  <a:srgbClr val="134679"/>
                </a:solidFill>
                <a:latin typeface="Arial Bold" charset="0"/>
                <a:sym typeface="Arial Bold" charset="0"/>
              </a:rPr>
              <a:t>RELIEVER</a:t>
            </a:r>
          </a:p>
        </p:txBody>
      </p:sp>
      <p:sp>
        <p:nvSpPr>
          <p:cNvPr id="79881" name="Rectangle 11"/>
          <p:cNvSpPr>
            <a:spLocks/>
          </p:cNvSpPr>
          <p:nvPr/>
        </p:nvSpPr>
        <p:spPr bwMode="auto">
          <a:xfrm>
            <a:off x="1285875" y="2995613"/>
            <a:ext cx="8270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1300" b="1">
                <a:sym typeface="Arial Bold" charset="0"/>
              </a:rPr>
              <a:t>STEP 1</a:t>
            </a:r>
          </a:p>
        </p:txBody>
      </p:sp>
      <p:sp>
        <p:nvSpPr>
          <p:cNvPr id="79882" name="Rectangle 12"/>
          <p:cNvSpPr>
            <a:spLocks/>
          </p:cNvSpPr>
          <p:nvPr/>
        </p:nvSpPr>
        <p:spPr bwMode="auto">
          <a:xfrm>
            <a:off x="2132013" y="2992438"/>
            <a:ext cx="3835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1300" b="1">
                <a:sym typeface="Arial Bold" charset="0"/>
              </a:rPr>
              <a:t>STEP 2</a:t>
            </a:r>
          </a:p>
        </p:txBody>
      </p:sp>
      <p:sp>
        <p:nvSpPr>
          <p:cNvPr id="79883" name="Rectangle 13"/>
          <p:cNvSpPr>
            <a:spLocks/>
          </p:cNvSpPr>
          <p:nvPr/>
        </p:nvSpPr>
        <p:spPr bwMode="auto">
          <a:xfrm>
            <a:off x="5921375" y="2900363"/>
            <a:ext cx="11811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1300" b="1">
                <a:sym typeface="Arial Bold" charset="0"/>
              </a:rPr>
              <a:t>STEP 3</a:t>
            </a:r>
          </a:p>
        </p:txBody>
      </p:sp>
      <p:sp>
        <p:nvSpPr>
          <p:cNvPr id="79884" name="Rectangle 14"/>
          <p:cNvSpPr>
            <a:spLocks/>
          </p:cNvSpPr>
          <p:nvPr/>
        </p:nvSpPr>
        <p:spPr bwMode="auto">
          <a:xfrm>
            <a:off x="7085013" y="2557463"/>
            <a:ext cx="9525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1300" b="1">
                <a:sym typeface="Arial Bold" charset="0"/>
              </a:rPr>
              <a:t>STEP 4</a:t>
            </a:r>
          </a:p>
        </p:txBody>
      </p:sp>
      <p:sp>
        <p:nvSpPr>
          <p:cNvPr id="79885" name="Rectangle 15"/>
          <p:cNvSpPr>
            <a:spLocks/>
          </p:cNvSpPr>
          <p:nvPr/>
        </p:nvSpPr>
        <p:spPr bwMode="auto">
          <a:xfrm>
            <a:off x="8026400" y="2139950"/>
            <a:ext cx="762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1300" b="1">
                <a:sym typeface="Arial Bold" charset="0"/>
              </a:rPr>
              <a:t>STEP 5</a:t>
            </a:r>
          </a:p>
        </p:txBody>
      </p:sp>
      <p:sp>
        <p:nvSpPr>
          <p:cNvPr id="79886" name="Rectangle 16"/>
          <p:cNvSpPr>
            <a:spLocks/>
          </p:cNvSpPr>
          <p:nvPr/>
        </p:nvSpPr>
        <p:spPr bwMode="auto">
          <a:xfrm>
            <a:off x="2092325" y="3922713"/>
            <a:ext cx="3822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1600"/>
              <a:t>Low dose ICS</a:t>
            </a:r>
          </a:p>
        </p:txBody>
      </p:sp>
      <p:sp>
        <p:nvSpPr>
          <p:cNvPr id="77841" name="Rectangle 17"/>
          <p:cNvSpPr>
            <a:spLocks/>
          </p:cNvSpPr>
          <p:nvPr/>
        </p:nvSpPr>
        <p:spPr bwMode="auto">
          <a:xfrm>
            <a:off x="1279525" y="4452938"/>
            <a:ext cx="8096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defRPr/>
            </a:pPr>
            <a:r>
              <a:rPr lang="en-US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Consider low dose ICS </a:t>
            </a:r>
          </a:p>
        </p:txBody>
      </p:sp>
      <p:sp>
        <p:nvSpPr>
          <p:cNvPr id="77842" name="Rectangle 18"/>
          <p:cNvSpPr>
            <a:spLocks/>
          </p:cNvSpPr>
          <p:nvPr/>
        </p:nvSpPr>
        <p:spPr bwMode="auto">
          <a:xfrm>
            <a:off x="2089150" y="4464050"/>
            <a:ext cx="3835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defRPr/>
            </a:pPr>
            <a:r>
              <a:rPr lang="en-US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Leukotriene receptor antagonists (LTRA)</a:t>
            </a:r>
          </a:p>
          <a:p>
            <a:pPr algn="ctr">
              <a:defRPr/>
            </a:pPr>
            <a:r>
              <a:rPr lang="en-US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Low dose theophylline*</a:t>
            </a:r>
          </a:p>
        </p:txBody>
      </p:sp>
      <p:sp>
        <p:nvSpPr>
          <p:cNvPr id="77843" name="Rectangle 19"/>
          <p:cNvSpPr>
            <a:spLocks/>
          </p:cNvSpPr>
          <p:nvPr/>
        </p:nvSpPr>
        <p:spPr bwMode="auto">
          <a:xfrm>
            <a:off x="5921375" y="4451350"/>
            <a:ext cx="11557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defRPr/>
            </a:pPr>
            <a:r>
              <a:rPr lang="en-US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Med/high dose ICS</a:t>
            </a:r>
          </a:p>
          <a:p>
            <a:pPr algn="ctr">
              <a:defRPr/>
            </a:pPr>
            <a:r>
              <a:rPr lang="en-US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Low dose ICS+LTRA</a:t>
            </a:r>
          </a:p>
          <a:p>
            <a:pPr algn="ctr">
              <a:defRPr/>
            </a:pPr>
            <a:r>
              <a:rPr lang="en-US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(or + </a:t>
            </a:r>
            <a:r>
              <a:rPr lang="en-US" sz="9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theoph</a:t>
            </a:r>
            <a:r>
              <a:rPr lang="en-US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*)</a:t>
            </a:r>
          </a:p>
        </p:txBody>
      </p:sp>
      <p:sp>
        <p:nvSpPr>
          <p:cNvPr id="77846" name="Rectangle 22"/>
          <p:cNvSpPr>
            <a:spLocks/>
          </p:cNvSpPr>
          <p:nvPr/>
        </p:nvSpPr>
        <p:spPr bwMode="auto">
          <a:xfrm>
            <a:off x="1266825" y="4945063"/>
            <a:ext cx="46609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  <a:defRPr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As-needed short-acting beta</a:t>
            </a:r>
            <a:r>
              <a:rPr lang="en-US" sz="130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-agonist (SABA)</a:t>
            </a:r>
          </a:p>
        </p:txBody>
      </p:sp>
      <p:sp>
        <p:nvSpPr>
          <p:cNvPr id="77847" name="Rectangle 23"/>
          <p:cNvSpPr>
            <a:spLocks/>
          </p:cNvSpPr>
          <p:nvPr/>
        </p:nvSpPr>
        <p:spPr bwMode="auto">
          <a:xfrm>
            <a:off x="5916613" y="4941888"/>
            <a:ext cx="28575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As-needed SABA or </a:t>
            </a:r>
            <a:b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low </a:t>
            </a:r>
            <a:r>
              <a:rPr lang="en-US" sz="13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dose </a:t>
            </a:r>
            <a:r>
              <a:rPr lang="en-US" sz="13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ICS/formoterol</a:t>
            </a:r>
            <a:r>
              <a:rPr lang="en-US" sz="1300" baseline="30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#</a:t>
            </a:r>
            <a:endParaRPr lang="en-US" sz="1300" baseline="30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9894" name="Rectangle 24"/>
          <p:cNvSpPr>
            <a:spLocks/>
          </p:cNvSpPr>
          <p:nvPr/>
        </p:nvSpPr>
        <p:spPr bwMode="auto">
          <a:xfrm>
            <a:off x="5919788" y="3732213"/>
            <a:ext cx="1157287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1300"/>
              <a:t>Low dose </a:t>
            </a:r>
            <a:br>
              <a:rPr lang="en-US" altLang="en-US" sz="1300"/>
            </a:br>
            <a:r>
              <a:rPr lang="en-US" altLang="en-US" sz="1300" smtClean="0"/>
              <a:t>ICS/LABA**</a:t>
            </a:r>
            <a:endParaRPr lang="en-US" altLang="en-US" sz="1300"/>
          </a:p>
        </p:txBody>
      </p:sp>
      <p:sp>
        <p:nvSpPr>
          <p:cNvPr id="79895" name="Rectangle 25"/>
          <p:cNvSpPr>
            <a:spLocks/>
          </p:cNvSpPr>
          <p:nvPr/>
        </p:nvSpPr>
        <p:spPr bwMode="auto">
          <a:xfrm>
            <a:off x="7077075" y="3419475"/>
            <a:ext cx="9350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1300"/>
              <a:t>Med/high </a:t>
            </a:r>
            <a:br>
              <a:rPr lang="en-US" altLang="en-US" sz="1300"/>
            </a:br>
            <a:r>
              <a:rPr lang="en-US" altLang="en-US" sz="1300"/>
              <a:t>ICS/LABA</a:t>
            </a:r>
          </a:p>
        </p:txBody>
      </p:sp>
      <p:sp>
        <p:nvSpPr>
          <p:cNvPr id="79897" name="Rectangle 6"/>
          <p:cNvSpPr>
            <a:spLocks/>
          </p:cNvSpPr>
          <p:nvPr/>
        </p:nvSpPr>
        <p:spPr bwMode="auto">
          <a:xfrm>
            <a:off x="1290638" y="5892800"/>
            <a:ext cx="6604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1" bIns="0"/>
          <a:lstStyle>
            <a:lvl1pPr marL="365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134679"/>
                </a:solidFill>
              </a:rPr>
              <a:t>*Not for children &lt;12 years</a:t>
            </a:r>
          </a:p>
          <a:p>
            <a:pPr eaLnBrk="1" hangingPunct="1"/>
            <a:r>
              <a:rPr lang="en-US" altLang="en-US" sz="1100">
                <a:solidFill>
                  <a:srgbClr val="134679"/>
                </a:solidFill>
              </a:rPr>
              <a:t>**For children 6-11 years, the preferred Step 3 treatment is medium dose ICS</a:t>
            </a:r>
          </a:p>
          <a:p>
            <a:pPr eaLnBrk="1" hangingPunct="1"/>
            <a:r>
              <a:rPr lang="en-US" altLang="en-US" sz="1100">
                <a:solidFill>
                  <a:srgbClr val="134679"/>
                </a:solidFill>
              </a:rPr>
              <a:t>#For patients prescribed BDP/formoterol or BUD/ formoterol maintenance and reliever therapy</a:t>
            </a:r>
          </a:p>
          <a:p>
            <a:pPr eaLnBrk="1" hangingPunct="1"/>
            <a:r>
              <a:rPr lang="en-AU" altLang="en-US" sz="1100">
                <a:solidFill>
                  <a:srgbClr val="134679"/>
                </a:solidFill>
                <a:sym typeface="Wingdings 2"/>
              </a:rPr>
              <a:t></a:t>
            </a:r>
            <a:r>
              <a:rPr lang="en-AU" altLang="en-US" sz="1100">
                <a:solidFill>
                  <a:srgbClr val="134679"/>
                </a:solidFill>
              </a:rPr>
              <a:t> Tiotropium by mist inhaler is an add-on treatment for patients ≥12 years with a history of exacerbations</a:t>
            </a:r>
            <a:endParaRPr lang="en-US" altLang="en-US" sz="1100" dirty="0">
              <a:solidFill>
                <a:srgbClr val="134679"/>
              </a:solidFill>
            </a:endParaRPr>
          </a:p>
          <a:p>
            <a:pPr eaLnBrk="1" hangingPunct="1"/>
            <a:endParaRPr lang="en-US" altLang="en-US" sz="1100" dirty="0">
              <a:solidFill>
                <a:srgbClr val="134679"/>
              </a:solidFill>
            </a:endParaRPr>
          </a:p>
        </p:txBody>
      </p:sp>
      <p:sp>
        <p:nvSpPr>
          <p:cNvPr id="27" name="Rectangle 20"/>
          <p:cNvSpPr>
            <a:spLocks/>
          </p:cNvSpPr>
          <p:nvPr/>
        </p:nvSpPr>
        <p:spPr bwMode="auto">
          <a:xfrm>
            <a:off x="7164388" y="4402897"/>
            <a:ext cx="93662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900" i="1" ker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Add </a:t>
            </a:r>
            <a:r>
              <a:rPr lang="en-US" sz="900" i="1" kern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tiotropium*</a:t>
            </a:r>
            <a:r>
              <a:rPr lang="en-US" sz="900" kern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Wingdings 2"/>
              </a:rPr>
              <a:t></a:t>
            </a:r>
            <a:endParaRPr lang="en-US" sz="900" kern="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0"/>
              <a:cs typeface="Arial"/>
              <a:sym typeface="Arial Italic" charset="0"/>
            </a:endParaRPr>
          </a:p>
          <a:p>
            <a:pPr>
              <a:defRPr/>
            </a:pPr>
            <a:r>
              <a:rPr lang="en-US" sz="90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High dose ICS </a:t>
            </a:r>
            <a:br>
              <a:rPr lang="en-US" sz="90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</a:br>
            <a:r>
              <a:rPr lang="en-US" sz="90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+ LTRA </a:t>
            </a:r>
            <a:br>
              <a:rPr lang="en-US" sz="90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</a:br>
            <a:r>
              <a:rPr lang="en-US" sz="90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(or + </a:t>
            </a:r>
            <a:r>
              <a:rPr lang="en-US" sz="900" i="1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theoph</a:t>
            </a:r>
            <a:r>
              <a:rPr lang="en-US" sz="90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*)</a:t>
            </a:r>
            <a:endParaRPr lang="en-US" sz="900" i="1" kern="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0"/>
              <a:cs typeface="Arial"/>
              <a:sym typeface="Arial Italic" charset="0"/>
            </a:endParaRPr>
          </a:p>
        </p:txBody>
      </p:sp>
      <p:sp>
        <p:nvSpPr>
          <p:cNvPr id="28" name="Rectangle 21"/>
          <p:cNvSpPr>
            <a:spLocks/>
          </p:cNvSpPr>
          <p:nvPr/>
        </p:nvSpPr>
        <p:spPr bwMode="auto">
          <a:xfrm>
            <a:off x="8172326" y="4415597"/>
            <a:ext cx="68751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90000"/>
              </a:lnSpc>
              <a:defRPr/>
            </a:pPr>
            <a:r>
              <a:rPr lang="en-US" sz="900" i="1" kern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Add </a:t>
            </a:r>
            <a:r>
              <a:rPr lang="en-US" sz="9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low </a:t>
            </a:r>
            <a:br>
              <a:rPr lang="en-US" sz="9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</a:br>
            <a:r>
              <a:rPr lang="en-US" sz="9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dose OCS</a:t>
            </a:r>
          </a:p>
        </p:txBody>
      </p:sp>
      <p:sp>
        <p:nvSpPr>
          <p:cNvPr id="29" name="Rectangle 34"/>
          <p:cNvSpPr>
            <a:spLocks/>
          </p:cNvSpPr>
          <p:nvPr/>
        </p:nvSpPr>
        <p:spPr bwMode="auto">
          <a:xfrm>
            <a:off x="8012112" y="2939375"/>
            <a:ext cx="847725" cy="108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90000"/>
              </a:lnSpc>
              <a:defRPr/>
            </a:pPr>
            <a:r>
              <a:rPr lang="en-US" sz="1050" kern="700">
                <a:latin typeface="Arial"/>
                <a:cs typeface="Arial"/>
              </a:rPr>
              <a:t>Refer for </a:t>
            </a:r>
            <a:r>
              <a:rPr lang="en-US" sz="1050" kern="700" smtClean="0">
                <a:latin typeface="Arial"/>
                <a:cs typeface="Arial"/>
              </a:rPr>
              <a:t/>
            </a:r>
            <a:br>
              <a:rPr lang="en-US" sz="1050" kern="700" smtClean="0">
                <a:latin typeface="Arial"/>
                <a:cs typeface="Arial"/>
              </a:rPr>
            </a:br>
            <a:r>
              <a:rPr lang="en-US" sz="1050" kern="700" smtClean="0">
                <a:latin typeface="Arial"/>
                <a:cs typeface="Arial"/>
              </a:rPr>
              <a:t>add-on </a:t>
            </a:r>
            <a:r>
              <a:rPr lang="en-US" sz="1050" kern="700">
                <a:latin typeface="Arial"/>
                <a:cs typeface="Arial"/>
              </a:rPr>
              <a:t>treatment 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900" kern="700">
                <a:latin typeface="Arial"/>
                <a:cs typeface="Arial"/>
              </a:rPr>
              <a:t>e.g</a:t>
            </a:r>
            <a:r>
              <a:rPr lang="en-US" sz="900" kern="700" smtClean="0">
                <a:latin typeface="Arial"/>
                <a:cs typeface="Arial"/>
              </a:rPr>
              <a:t>. </a:t>
            </a:r>
            <a:endParaRPr lang="en-US" sz="900" kern="700">
              <a:latin typeface="Arial"/>
              <a:cs typeface="Arial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900" kern="700" smtClean="0">
                <a:latin typeface="Arial"/>
                <a:cs typeface="Arial"/>
              </a:rPr>
              <a:t>tiotropium,*</a:t>
            </a:r>
            <a:r>
              <a:rPr lang="en-US" sz="900" kern="700" baseline="30000" smtClean="0">
                <a:latin typeface="Arial"/>
                <a:cs typeface="Arial"/>
                <a:sym typeface="Wingdings 2"/>
              </a:rPr>
              <a:t></a:t>
            </a:r>
            <a:r>
              <a:rPr lang="en-US" sz="900" kern="700" smtClean="0">
                <a:latin typeface="Arial"/>
                <a:cs typeface="Arial"/>
              </a:rPr>
              <a:t> anti-IgE, </a:t>
            </a:r>
            <a:br>
              <a:rPr lang="en-US" sz="900" kern="700" smtClean="0">
                <a:latin typeface="Arial"/>
                <a:cs typeface="Arial"/>
              </a:rPr>
            </a:br>
            <a:r>
              <a:rPr lang="en-US" sz="900" kern="700" smtClean="0">
                <a:latin typeface="Arial"/>
                <a:cs typeface="Arial"/>
              </a:rPr>
              <a:t>anti-IL5*</a:t>
            </a:r>
            <a:endParaRPr lang="en-US" sz="900" kern="7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20129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192213"/>
            <a:ext cx="8528050" cy="5208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altLang="en-US" smtClean="0">
                <a:ea typeface="ＭＳ Ｐゴシック" pitchFamily="34" charset="-128"/>
              </a:rPr>
              <a:t>Preferred option: as-needed inhaled short-acting beta</a:t>
            </a:r>
            <a:r>
              <a:rPr lang="en-AU" altLang="en-US" baseline="-25000" smtClean="0">
                <a:ea typeface="ＭＳ Ｐゴシック" pitchFamily="34" charset="-128"/>
              </a:rPr>
              <a:t>2</a:t>
            </a:r>
            <a:r>
              <a:rPr lang="en-AU" altLang="en-US" smtClean="0">
                <a:ea typeface="ＭＳ Ｐゴシック" pitchFamily="34" charset="-128"/>
              </a:rPr>
              <a:t>-agonist (SABA)</a:t>
            </a:r>
          </a:p>
          <a:p>
            <a:pPr lvl="1" eaLnBrk="1" hangingPunct="1"/>
            <a:r>
              <a:rPr lang="en-AU" altLang="en-US" smtClean="0">
                <a:ea typeface="ＭＳ Ｐゴシック" pitchFamily="34" charset="-128"/>
              </a:rPr>
              <a:t>SABAs are highly effective for relief of asthma symptoms</a:t>
            </a:r>
          </a:p>
          <a:p>
            <a:pPr lvl="1" eaLnBrk="1" hangingPunct="1"/>
            <a:r>
              <a:rPr lang="en-AU" altLang="en-US" smtClean="0">
                <a:ea typeface="ＭＳ Ｐゴシック" pitchFamily="34" charset="-128"/>
              </a:rPr>
              <a:t>However ….  there is insufficient evidence about the safety of treating asthma with SABA alone</a:t>
            </a:r>
          </a:p>
          <a:p>
            <a:pPr lvl="1" eaLnBrk="1" hangingPunct="1"/>
            <a:r>
              <a:rPr lang="en-AU" altLang="en-US" smtClean="0">
                <a:ea typeface="ＭＳ Ｐゴシック" pitchFamily="34" charset="-128"/>
              </a:rPr>
              <a:t>This option should be reserved for patients with infrequent symptoms (less than twice a month) of short duration, and with no risk factors for exacerbations</a:t>
            </a:r>
          </a:p>
          <a:p>
            <a:pPr eaLnBrk="1" hangingPunct="1"/>
            <a:r>
              <a:rPr lang="en-AU" altLang="en-US" smtClean="0">
                <a:ea typeface="ＭＳ Ｐゴシック" pitchFamily="34" charset="-128"/>
              </a:rPr>
              <a:t>Other options</a:t>
            </a:r>
          </a:p>
          <a:p>
            <a:pPr lvl="1" eaLnBrk="1" hangingPunct="1"/>
            <a:r>
              <a:rPr lang="en-AU" altLang="en-US" smtClean="0">
                <a:ea typeface="ＭＳ Ｐゴシック" pitchFamily="34" charset="-128"/>
              </a:rPr>
              <a:t>Consider adding regular low dose inhaled corticosteroid (ICS) for patients at risk of exacerbations </a:t>
            </a:r>
          </a:p>
        </p:txBody>
      </p:sp>
      <p:sp>
        <p:nvSpPr>
          <p:cNvPr id="80898" name="Title 1"/>
          <p:cNvSpPr>
            <a:spLocks noGrp="1"/>
          </p:cNvSpPr>
          <p:nvPr>
            <p:ph type="title"/>
          </p:nvPr>
        </p:nvSpPr>
        <p:spPr bwMode="auto">
          <a:xfrm>
            <a:off x="173038" y="250825"/>
            <a:ext cx="7578725" cy="936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altLang="en-US" smtClean="0">
                <a:ea typeface="ＭＳ Ｐゴシック" pitchFamily="34" charset="-128"/>
              </a:rPr>
              <a:t>Step 1 – as-needed reliever inhaler</a:t>
            </a:r>
          </a:p>
        </p:txBody>
      </p:sp>
      <p:sp>
        <p:nvSpPr>
          <p:cNvPr id="80899" name="TextBox 4"/>
          <p:cNvSpPr txBox="1">
            <a:spLocks noChangeArrowheads="1"/>
          </p:cNvSpPr>
          <p:nvPr/>
        </p:nvSpPr>
        <p:spPr bwMode="auto">
          <a:xfrm>
            <a:off x="160338" y="6624638"/>
            <a:ext cx="2046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AU" altLang="en-US" sz="1200" i="1">
                <a:solidFill>
                  <a:schemeClr val="bg1"/>
                </a:solidFill>
              </a:rPr>
              <a:t>GINA </a:t>
            </a:r>
            <a:r>
              <a:rPr lang="en-AU" altLang="en-US" sz="1200" i="1" smtClean="0">
                <a:solidFill>
                  <a:schemeClr val="bg1"/>
                </a:solidFill>
              </a:rPr>
              <a:t>2017</a:t>
            </a:r>
            <a:endParaRPr lang="en-AU" altLang="en-US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51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30" descr="SLIDE 60-6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484313"/>
            <a:ext cx="7848600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2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9700"/>
            <a:ext cx="88201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3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73038" y="250825"/>
            <a:ext cx="7597775" cy="1349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40631" bIns="45720" numCol="1" anchorCtr="0" compatLnSpc="1">
            <a:prstTxWarp prst="textNoShape">
              <a:avLst/>
            </a:prstTxWarp>
          </a:bodyPr>
          <a:lstStyle/>
          <a:p>
            <a:pPr marL="222250" eaLnBrk="1" hangingPunct="1"/>
            <a:r>
              <a:rPr lang="en-US" altLang="en-US" smtClean="0">
                <a:ea typeface="ヒラギノ角ゴ ProN W3" charset="-128"/>
              </a:rPr>
              <a:t>Step 2 – low-dose controller + as-needed </a:t>
            </a:r>
            <a:br>
              <a:rPr lang="en-US" altLang="en-US" smtClean="0">
                <a:ea typeface="ヒラギノ角ゴ ProN W3" charset="-128"/>
              </a:rPr>
            </a:br>
            <a:r>
              <a:rPr lang="en-US" altLang="en-US" smtClean="0">
                <a:ea typeface="ヒラギノ角ゴ ProN W3" charset="-128"/>
              </a:rPr>
              <a:t>inhaled SABA</a:t>
            </a:r>
          </a:p>
        </p:txBody>
      </p:sp>
      <p:sp>
        <p:nvSpPr>
          <p:cNvPr id="81925" name="Rectangle 7"/>
          <p:cNvSpPr>
            <a:spLocks/>
          </p:cNvSpPr>
          <p:nvPr/>
        </p:nvSpPr>
        <p:spPr bwMode="auto">
          <a:xfrm>
            <a:off x="160338" y="6650038"/>
            <a:ext cx="24209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1" bIns="0"/>
          <a:lstStyle>
            <a:lvl1pPr marL="365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i="1">
                <a:solidFill>
                  <a:srgbClr val="FFFFFF"/>
                </a:solidFill>
                <a:latin typeface="Arial Italic" charset="0"/>
                <a:sym typeface="Arial Italic" charset="0"/>
              </a:rPr>
              <a:t>GINA </a:t>
            </a:r>
            <a:r>
              <a:rPr lang="en-US" altLang="en-US" sz="1200" i="1" smtClean="0">
                <a:solidFill>
                  <a:srgbClr val="FFFFFF"/>
                </a:solidFill>
                <a:latin typeface="Arial Italic" charset="0"/>
                <a:sym typeface="Arial Italic" charset="0"/>
              </a:rPr>
              <a:t>2017, </a:t>
            </a:r>
            <a:r>
              <a:rPr lang="en-US" altLang="en-US" sz="1200" i="1" dirty="0">
                <a:solidFill>
                  <a:srgbClr val="FFFFFF"/>
                </a:solidFill>
                <a:latin typeface="Arial Italic" charset="0"/>
                <a:sym typeface="Arial Italic" charset="0"/>
              </a:rPr>
              <a:t>Box 3-5, Step </a:t>
            </a:r>
            <a:r>
              <a:rPr lang="en-US" altLang="en-US" sz="1200" i="1" dirty="0" smtClean="0">
                <a:solidFill>
                  <a:srgbClr val="FFFFFF"/>
                </a:solidFill>
                <a:latin typeface="Arial Italic" charset="0"/>
                <a:sym typeface="Arial Italic" charset="0"/>
              </a:rPr>
              <a:t>2 (5/8)</a:t>
            </a:r>
            <a:endParaRPr lang="en-US" altLang="en-US" sz="1200" i="1" dirty="0">
              <a:solidFill>
                <a:srgbClr val="FFFFFF"/>
              </a:solidFill>
              <a:latin typeface="Arial Italic" charset="0"/>
              <a:sym typeface="Arial Italic" charset="0"/>
            </a:endParaRPr>
          </a:p>
        </p:txBody>
      </p:sp>
      <p:sp>
        <p:nvSpPr>
          <p:cNvPr id="81927" name="Rectangle 8"/>
          <p:cNvSpPr>
            <a:spLocks/>
          </p:cNvSpPr>
          <p:nvPr/>
        </p:nvSpPr>
        <p:spPr bwMode="auto">
          <a:xfrm>
            <a:off x="-309563" y="3027363"/>
            <a:ext cx="1487488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lnSpc>
                <a:spcPct val="110000"/>
              </a:lnSpc>
            </a:pPr>
            <a:r>
              <a:rPr lang="en-US" altLang="en-US" sz="900" b="1">
                <a:solidFill>
                  <a:srgbClr val="134679"/>
                </a:solidFill>
                <a:latin typeface="Arial Bold" charset="0"/>
                <a:sym typeface="Arial Bold" charset="0"/>
              </a:rPr>
              <a:t>PREFERRED </a:t>
            </a:r>
            <a:br>
              <a:rPr lang="en-US" altLang="en-US" sz="900" b="1">
                <a:solidFill>
                  <a:srgbClr val="134679"/>
                </a:solidFill>
                <a:latin typeface="Arial Bold" charset="0"/>
                <a:sym typeface="Arial Bold" charset="0"/>
              </a:rPr>
            </a:br>
            <a:r>
              <a:rPr lang="en-US" altLang="en-US" sz="900" b="1">
                <a:solidFill>
                  <a:srgbClr val="134679"/>
                </a:solidFill>
                <a:latin typeface="Arial Bold" charset="0"/>
                <a:sym typeface="Arial Bold" charset="0"/>
              </a:rPr>
              <a:t>CONTROLLER </a:t>
            </a:r>
            <a:br>
              <a:rPr lang="en-US" altLang="en-US" sz="900" b="1">
                <a:solidFill>
                  <a:srgbClr val="134679"/>
                </a:solidFill>
                <a:latin typeface="Arial Bold" charset="0"/>
                <a:sym typeface="Arial Bold" charset="0"/>
              </a:rPr>
            </a:br>
            <a:r>
              <a:rPr lang="en-US" altLang="en-US" sz="900" b="1">
                <a:solidFill>
                  <a:srgbClr val="134679"/>
                </a:solidFill>
                <a:latin typeface="Arial Bold" charset="0"/>
                <a:sym typeface="Arial Bold" charset="0"/>
              </a:rPr>
              <a:t>CHOICE</a:t>
            </a:r>
          </a:p>
          <a:p>
            <a:pPr eaLnBrk="1" hangingPunct="1">
              <a:lnSpc>
                <a:spcPct val="120000"/>
              </a:lnSpc>
            </a:pPr>
            <a:endParaRPr lang="en-US" altLang="en-US" sz="900" b="1"/>
          </a:p>
        </p:txBody>
      </p:sp>
      <p:sp>
        <p:nvSpPr>
          <p:cNvPr id="81928" name="Rectangle 9"/>
          <p:cNvSpPr>
            <a:spLocks/>
          </p:cNvSpPr>
          <p:nvPr/>
        </p:nvSpPr>
        <p:spPr bwMode="auto">
          <a:xfrm>
            <a:off x="128588" y="4403725"/>
            <a:ext cx="10414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900" dirty="0">
                <a:latin typeface="Arial Italic" charset="0"/>
                <a:sym typeface="Arial Italic" charset="0"/>
              </a:rPr>
              <a:t>Other </a:t>
            </a:r>
            <a:br>
              <a:rPr lang="en-US" altLang="en-US" sz="900" dirty="0">
                <a:latin typeface="Arial Italic" charset="0"/>
                <a:sym typeface="Arial Italic" charset="0"/>
              </a:rPr>
            </a:br>
            <a:r>
              <a:rPr lang="en-US" altLang="en-US" sz="900" dirty="0">
                <a:latin typeface="Arial Italic" charset="0"/>
                <a:sym typeface="Arial Italic" charset="0"/>
              </a:rPr>
              <a:t>controller </a:t>
            </a:r>
            <a:br>
              <a:rPr lang="en-US" altLang="en-US" sz="900" dirty="0">
                <a:latin typeface="Arial Italic" charset="0"/>
                <a:sym typeface="Arial Italic" charset="0"/>
              </a:rPr>
            </a:br>
            <a:r>
              <a:rPr lang="en-US" altLang="en-US" sz="900" dirty="0">
                <a:latin typeface="Arial Italic" charset="0"/>
                <a:sym typeface="Arial Italic" charset="0"/>
              </a:rPr>
              <a:t>options</a:t>
            </a:r>
          </a:p>
        </p:txBody>
      </p:sp>
      <p:sp>
        <p:nvSpPr>
          <p:cNvPr id="81929" name="Rectangle 10"/>
          <p:cNvSpPr>
            <a:spLocks/>
          </p:cNvSpPr>
          <p:nvPr/>
        </p:nvSpPr>
        <p:spPr bwMode="auto">
          <a:xfrm>
            <a:off x="212725" y="5087938"/>
            <a:ext cx="952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lnSpc>
                <a:spcPct val="120000"/>
              </a:lnSpc>
            </a:pPr>
            <a:r>
              <a:rPr lang="en-US" altLang="en-US" sz="900" b="1">
                <a:solidFill>
                  <a:srgbClr val="134679"/>
                </a:solidFill>
                <a:latin typeface="Arial Bold" charset="0"/>
                <a:sym typeface="Arial Bold" charset="0"/>
              </a:rPr>
              <a:t>RELIEVER</a:t>
            </a:r>
          </a:p>
        </p:txBody>
      </p:sp>
      <p:sp>
        <p:nvSpPr>
          <p:cNvPr id="81930" name="Rectangle 11"/>
          <p:cNvSpPr>
            <a:spLocks/>
          </p:cNvSpPr>
          <p:nvPr/>
        </p:nvSpPr>
        <p:spPr bwMode="auto">
          <a:xfrm>
            <a:off x="1403350" y="2995613"/>
            <a:ext cx="7207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1300" b="1">
                <a:sym typeface="Arial Bold" charset="0"/>
              </a:rPr>
              <a:t>STEP 1</a:t>
            </a:r>
          </a:p>
        </p:txBody>
      </p:sp>
      <p:sp>
        <p:nvSpPr>
          <p:cNvPr id="81931" name="Rectangle 12"/>
          <p:cNvSpPr>
            <a:spLocks/>
          </p:cNvSpPr>
          <p:nvPr/>
        </p:nvSpPr>
        <p:spPr bwMode="auto">
          <a:xfrm>
            <a:off x="2195513" y="2992438"/>
            <a:ext cx="3744912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1300" b="1">
                <a:sym typeface="Arial Bold" charset="0"/>
              </a:rPr>
              <a:t>STEP 2</a:t>
            </a:r>
          </a:p>
        </p:txBody>
      </p:sp>
      <p:sp>
        <p:nvSpPr>
          <p:cNvPr id="81932" name="Rectangle 13"/>
          <p:cNvSpPr>
            <a:spLocks/>
          </p:cNvSpPr>
          <p:nvPr/>
        </p:nvSpPr>
        <p:spPr bwMode="auto">
          <a:xfrm>
            <a:off x="5921375" y="2900363"/>
            <a:ext cx="11811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1300" b="1">
                <a:sym typeface="Arial Bold" charset="0"/>
              </a:rPr>
              <a:t>STEP 3</a:t>
            </a:r>
          </a:p>
        </p:txBody>
      </p:sp>
      <p:sp>
        <p:nvSpPr>
          <p:cNvPr id="81933" name="Rectangle 14"/>
          <p:cNvSpPr>
            <a:spLocks/>
          </p:cNvSpPr>
          <p:nvPr/>
        </p:nvSpPr>
        <p:spPr bwMode="auto">
          <a:xfrm>
            <a:off x="7085013" y="2557463"/>
            <a:ext cx="9525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1300" b="1">
                <a:sym typeface="Arial Bold" charset="0"/>
              </a:rPr>
              <a:t>STEP 4</a:t>
            </a:r>
          </a:p>
        </p:txBody>
      </p:sp>
      <p:sp>
        <p:nvSpPr>
          <p:cNvPr id="81934" name="Rectangle 15"/>
          <p:cNvSpPr>
            <a:spLocks/>
          </p:cNvSpPr>
          <p:nvPr/>
        </p:nvSpPr>
        <p:spPr bwMode="auto">
          <a:xfrm>
            <a:off x="8026400" y="2139950"/>
            <a:ext cx="762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1300" b="1">
                <a:sym typeface="Arial Bold" charset="0"/>
              </a:rPr>
              <a:t>STEP 5</a:t>
            </a:r>
          </a:p>
        </p:txBody>
      </p:sp>
      <p:sp>
        <p:nvSpPr>
          <p:cNvPr id="81935" name="Rectangle 16"/>
          <p:cNvSpPr>
            <a:spLocks/>
          </p:cNvSpPr>
          <p:nvPr/>
        </p:nvSpPr>
        <p:spPr bwMode="auto">
          <a:xfrm>
            <a:off x="2092325" y="3922713"/>
            <a:ext cx="3822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1600"/>
              <a:t>Low dose ICS</a:t>
            </a:r>
          </a:p>
        </p:txBody>
      </p:sp>
      <p:sp>
        <p:nvSpPr>
          <p:cNvPr id="59" name="Rectangle 17"/>
          <p:cNvSpPr>
            <a:spLocks/>
          </p:cNvSpPr>
          <p:nvPr/>
        </p:nvSpPr>
        <p:spPr bwMode="auto">
          <a:xfrm>
            <a:off x="1403350" y="4452938"/>
            <a:ext cx="7921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defRPr/>
            </a:pPr>
            <a:r>
              <a:rPr lang="en-US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Consider low dose ICS </a:t>
            </a:r>
          </a:p>
        </p:txBody>
      </p:sp>
      <p:sp>
        <p:nvSpPr>
          <p:cNvPr id="60" name="Rectangle 18"/>
          <p:cNvSpPr>
            <a:spLocks/>
          </p:cNvSpPr>
          <p:nvPr/>
        </p:nvSpPr>
        <p:spPr bwMode="auto">
          <a:xfrm>
            <a:off x="2195513" y="4464050"/>
            <a:ext cx="37290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defRPr/>
            </a:pPr>
            <a:r>
              <a:rPr lang="en-US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Leukotriene receptor antagonists (LTRA)</a:t>
            </a:r>
          </a:p>
          <a:p>
            <a:pPr algn="ctr">
              <a:defRPr/>
            </a:pPr>
            <a:r>
              <a:rPr lang="en-US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Low dose theophylline*</a:t>
            </a:r>
          </a:p>
        </p:txBody>
      </p:sp>
      <p:sp>
        <p:nvSpPr>
          <p:cNvPr id="61" name="Rectangle 19"/>
          <p:cNvSpPr>
            <a:spLocks/>
          </p:cNvSpPr>
          <p:nvPr/>
        </p:nvSpPr>
        <p:spPr bwMode="auto">
          <a:xfrm>
            <a:off x="5940425" y="4407808"/>
            <a:ext cx="11557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defRPr/>
            </a:pPr>
            <a:r>
              <a:rPr lang="en-US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Med/high dose ICS</a:t>
            </a:r>
          </a:p>
          <a:p>
            <a:pPr algn="ctr">
              <a:defRPr/>
            </a:pPr>
            <a:r>
              <a:rPr lang="en-US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Low dose ICS+LTRA</a:t>
            </a:r>
          </a:p>
          <a:p>
            <a:pPr algn="ctr">
              <a:defRPr/>
            </a:pPr>
            <a:r>
              <a:rPr lang="en-US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(or + </a:t>
            </a:r>
            <a:r>
              <a:rPr lang="en-US" sz="9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theoph</a:t>
            </a:r>
            <a:r>
              <a:rPr lang="en-US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*)</a:t>
            </a:r>
          </a:p>
        </p:txBody>
      </p:sp>
      <p:sp>
        <p:nvSpPr>
          <p:cNvPr id="64" name="Rectangle 22"/>
          <p:cNvSpPr>
            <a:spLocks/>
          </p:cNvSpPr>
          <p:nvPr/>
        </p:nvSpPr>
        <p:spPr bwMode="auto">
          <a:xfrm>
            <a:off x="1266825" y="4945063"/>
            <a:ext cx="46609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  <a:defRPr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As-needed short-acting beta</a:t>
            </a:r>
            <a:r>
              <a:rPr lang="en-US" sz="130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-agonist (SABA)</a:t>
            </a:r>
          </a:p>
        </p:txBody>
      </p:sp>
      <p:sp>
        <p:nvSpPr>
          <p:cNvPr id="65" name="Rectangle 23"/>
          <p:cNvSpPr>
            <a:spLocks/>
          </p:cNvSpPr>
          <p:nvPr/>
        </p:nvSpPr>
        <p:spPr bwMode="auto">
          <a:xfrm>
            <a:off x="5916613" y="4941888"/>
            <a:ext cx="28575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As-needed SABA or </a:t>
            </a:r>
            <a:b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low </a:t>
            </a:r>
            <a:r>
              <a:rPr lang="en-US" sz="13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dose </a:t>
            </a:r>
            <a:r>
              <a:rPr lang="en-US" sz="13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ICS/formoterol</a:t>
            </a:r>
            <a:r>
              <a:rPr lang="en-US" sz="1300" baseline="30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#</a:t>
            </a:r>
            <a:endParaRPr lang="en-US" sz="1300" baseline="30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43" name="Rectangle 24"/>
          <p:cNvSpPr>
            <a:spLocks/>
          </p:cNvSpPr>
          <p:nvPr/>
        </p:nvSpPr>
        <p:spPr bwMode="auto">
          <a:xfrm>
            <a:off x="5919788" y="3732213"/>
            <a:ext cx="1157287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1300"/>
              <a:t>Low dose </a:t>
            </a:r>
            <a:br>
              <a:rPr lang="en-US" altLang="en-US" sz="1300"/>
            </a:br>
            <a:r>
              <a:rPr lang="en-US" altLang="en-US" sz="1300" smtClean="0"/>
              <a:t>ICS/LABA**</a:t>
            </a:r>
            <a:endParaRPr lang="en-US" altLang="en-US" sz="1300"/>
          </a:p>
        </p:txBody>
      </p:sp>
      <p:sp>
        <p:nvSpPr>
          <p:cNvPr id="81944" name="Rectangle 25"/>
          <p:cNvSpPr>
            <a:spLocks/>
          </p:cNvSpPr>
          <p:nvPr/>
        </p:nvSpPr>
        <p:spPr bwMode="auto">
          <a:xfrm>
            <a:off x="7077075" y="3419475"/>
            <a:ext cx="9350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1300"/>
              <a:t>Med/high </a:t>
            </a:r>
            <a:br>
              <a:rPr lang="en-US" altLang="en-US" sz="1300"/>
            </a:br>
            <a:r>
              <a:rPr lang="en-US" altLang="en-US" sz="1300"/>
              <a:t>ICS/LABA</a:t>
            </a:r>
          </a:p>
        </p:txBody>
      </p:sp>
      <p:sp>
        <p:nvSpPr>
          <p:cNvPr id="29" name="Rectangle 6"/>
          <p:cNvSpPr>
            <a:spLocks/>
          </p:cNvSpPr>
          <p:nvPr/>
        </p:nvSpPr>
        <p:spPr bwMode="auto">
          <a:xfrm>
            <a:off x="1290638" y="5892800"/>
            <a:ext cx="6604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1" bIns="0"/>
          <a:lstStyle>
            <a:lvl1pPr marL="365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134679"/>
                </a:solidFill>
              </a:rPr>
              <a:t>*Not for children &lt;12 years</a:t>
            </a:r>
          </a:p>
          <a:p>
            <a:pPr eaLnBrk="1" hangingPunct="1"/>
            <a:r>
              <a:rPr lang="en-US" altLang="en-US" sz="1100">
                <a:solidFill>
                  <a:srgbClr val="134679"/>
                </a:solidFill>
              </a:rPr>
              <a:t>**For children 6-11 years, the preferred Step 3 treatment is medium dose ICS</a:t>
            </a:r>
          </a:p>
          <a:p>
            <a:pPr eaLnBrk="1" hangingPunct="1"/>
            <a:r>
              <a:rPr lang="en-US" altLang="en-US" sz="1100">
                <a:solidFill>
                  <a:srgbClr val="134679"/>
                </a:solidFill>
              </a:rPr>
              <a:t>#For patients prescribed BDP/formoterol or BUD/ formoterol maintenance and reliever therapy</a:t>
            </a:r>
          </a:p>
          <a:p>
            <a:pPr eaLnBrk="1" hangingPunct="1"/>
            <a:r>
              <a:rPr lang="en-AU" altLang="en-US" sz="1100">
                <a:solidFill>
                  <a:srgbClr val="134679"/>
                </a:solidFill>
                <a:sym typeface="Wingdings 2"/>
              </a:rPr>
              <a:t></a:t>
            </a:r>
            <a:r>
              <a:rPr lang="en-AU" altLang="en-US" sz="1100">
                <a:solidFill>
                  <a:srgbClr val="134679"/>
                </a:solidFill>
              </a:rPr>
              <a:t> Tiotropium by mist inhaler is an add-on treatment for patients ≥12 years with a history of exacerbations</a:t>
            </a:r>
            <a:endParaRPr lang="en-US" altLang="en-US" sz="1100" dirty="0">
              <a:solidFill>
                <a:srgbClr val="134679"/>
              </a:solidFill>
            </a:endParaRPr>
          </a:p>
          <a:p>
            <a:pPr eaLnBrk="1" hangingPunct="1"/>
            <a:endParaRPr lang="en-US" altLang="en-US" sz="1100" dirty="0">
              <a:solidFill>
                <a:srgbClr val="134679"/>
              </a:solidFill>
            </a:endParaRPr>
          </a:p>
        </p:txBody>
      </p:sp>
      <p:sp>
        <p:nvSpPr>
          <p:cNvPr id="30" name="Rectangle 34"/>
          <p:cNvSpPr>
            <a:spLocks/>
          </p:cNvSpPr>
          <p:nvPr/>
        </p:nvSpPr>
        <p:spPr bwMode="auto">
          <a:xfrm>
            <a:off x="8012112" y="2939375"/>
            <a:ext cx="847725" cy="108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90000"/>
              </a:lnSpc>
              <a:defRPr/>
            </a:pPr>
            <a:r>
              <a:rPr lang="en-US" sz="1050" kern="700">
                <a:latin typeface="Arial"/>
                <a:cs typeface="Arial"/>
              </a:rPr>
              <a:t>Refer for </a:t>
            </a:r>
            <a:r>
              <a:rPr lang="en-US" sz="1050" kern="700" smtClean="0">
                <a:latin typeface="Arial"/>
                <a:cs typeface="Arial"/>
              </a:rPr>
              <a:t/>
            </a:r>
            <a:br>
              <a:rPr lang="en-US" sz="1050" kern="700" smtClean="0">
                <a:latin typeface="Arial"/>
                <a:cs typeface="Arial"/>
              </a:rPr>
            </a:br>
            <a:r>
              <a:rPr lang="en-US" sz="1050" kern="700" smtClean="0">
                <a:latin typeface="Arial"/>
                <a:cs typeface="Arial"/>
              </a:rPr>
              <a:t>add-on </a:t>
            </a:r>
            <a:r>
              <a:rPr lang="en-US" sz="1050" kern="700">
                <a:latin typeface="Arial"/>
                <a:cs typeface="Arial"/>
              </a:rPr>
              <a:t>treatment 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900" kern="700">
                <a:latin typeface="Arial"/>
                <a:cs typeface="Arial"/>
              </a:rPr>
              <a:t>e.g</a:t>
            </a:r>
            <a:r>
              <a:rPr lang="en-US" sz="900" kern="700" smtClean="0">
                <a:latin typeface="Arial"/>
                <a:cs typeface="Arial"/>
              </a:rPr>
              <a:t>. </a:t>
            </a:r>
            <a:endParaRPr lang="en-US" sz="900" kern="700">
              <a:latin typeface="Arial"/>
              <a:cs typeface="Arial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900" kern="700" smtClean="0">
                <a:latin typeface="Arial"/>
                <a:cs typeface="Arial"/>
              </a:rPr>
              <a:t>tiotropium,*</a:t>
            </a:r>
            <a:r>
              <a:rPr lang="en-US" sz="900" kern="700" baseline="30000" smtClean="0">
                <a:latin typeface="Arial"/>
                <a:cs typeface="Arial"/>
                <a:sym typeface="Wingdings 2"/>
              </a:rPr>
              <a:t></a:t>
            </a:r>
            <a:r>
              <a:rPr lang="en-US" sz="900" kern="700" smtClean="0">
                <a:latin typeface="Arial"/>
                <a:cs typeface="Arial"/>
              </a:rPr>
              <a:t> anti-IgE, </a:t>
            </a:r>
            <a:br>
              <a:rPr lang="en-US" sz="900" kern="700" smtClean="0">
                <a:latin typeface="Arial"/>
                <a:cs typeface="Arial"/>
              </a:rPr>
            </a:br>
            <a:r>
              <a:rPr lang="en-US" sz="900" kern="700" smtClean="0">
                <a:latin typeface="Arial"/>
                <a:cs typeface="Arial"/>
              </a:rPr>
              <a:t>anti-IL5*</a:t>
            </a:r>
            <a:endParaRPr lang="en-US" sz="900" kern="700">
              <a:latin typeface="Arial"/>
              <a:cs typeface="Arial"/>
            </a:endParaRPr>
          </a:p>
        </p:txBody>
      </p:sp>
      <p:sp>
        <p:nvSpPr>
          <p:cNvPr id="31" name="Rectangle 20"/>
          <p:cNvSpPr>
            <a:spLocks/>
          </p:cNvSpPr>
          <p:nvPr/>
        </p:nvSpPr>
        <p:spPr bwMode="auto">
          <a:xfrm>
            <a:off x="7157134" y="4410157"/>
            <a:ext cx="93662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900" i="1" ker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Add </a:t>
            </a:r>
            <a:r>
              <a:rPr lang="en-US" sz="900" i="1" kern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tiotropium*</a:t>
            </a:r>
            <a:r>
              <a:rPr lang="en-US" sz="900" kern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Wingdings 2"/>
              </a:rPr>
              <a:t></a:t>
            </a:r>
            <a:endParaRPr lang="en-US" sz="900" kern="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0"/>
              <a:cs typeface="Arial"/>
              <a:sym typeface="Arial Italic" charset="0"/>
            </a:endParaRPr>
          </a:p>
          <a:p>
            <a:pPr>
              <a:defRPr/>
            </a:pPr>
            <a:r>
              <a:rPr lang="en-US" sz="90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High dose ICS </a:t>
            </a:r>
            <a:br>
              <a:rPr lang="en-US" sz="90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</a:br>
            <a:r>
              <a:rPr lang="en-US" sz="90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+ LTRA </a:t>
            </a:r>
            <a:br>
              <a:rPr lang="en-US" sz="90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</a:br>
            <a:r>
              <a:rPr lang="en-US" sz="90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(or + </a:t>
            </a:r>
            <a:r>
              <a:rPr lang="en-US" sz="900" i="1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theoph</a:t>
            </a:r>
            <a:r>
              <a:rPr lang="en-US" sz="90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*)</a:t>
            </a:r>
            <a:endParaRPr lang="en-US" sz="900" i="1" kern="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0"/>
              <a:cs typeface="Arial"/>
              <a:sym typeface="Arial Italic" charset="0"/>
            </a:endParaRPr>
          </a:p>
        </p:txBody>
      </p:sp>
      <p:sp>
        <p:nvSpPr>
          <p:cNvPr id="32" name="Rectangle 21"/>
          <p:cNvSpPr>
            <a:spLocks/>
          </p:cNvSpPr>
          <p:nvPr/>
        </p:nvSpPr>
        <p:spPr bwMode="auto">
          <a:xfrm>
            <a:off x="8165072" y="4422857"/>
            <a:ext cx="68751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90000"/>
              </a:lnSpc>
              <a:defRPr/>
            </a:pPr>
            <a:r>
              <a:rPr lang="en-US" sz="900" i="1" kern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Add </a:t>
            </a:r>
            <a:r>
              <a:rPr lang="en-US" sz="9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low </a:t>
            </a:r>
            <a:br>
              <a:rPr lang="en-US" sz="9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</a:br>
            <a:r>
              <a:rPr lang="en-US" sz="9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dose OCS</a:t>
            </a:r>
          </a:p>
        </p:txBody>
      </p:sp>
    </p:spTree>
    <p:extLst>
      <p:ext uri="{BB962C8B-B14F-4D97-AF65-F5344CB8AC3E}">
        <p14:creationId xmlns:p14="http://schemas.microsoft.com/office/powerpoint/2010/main" val="33999345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2213"/>
            <a:ext cx="8528050" cy="5208587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AU" dirty="0" smtClean="0">
                <a:ea typeface="+mn-ea"/>
              </a:rPr>
              <a:t>Preferred option: regular low dose ICS with as-needed inhaled SABA</a:t>
            </a: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AU" dirty="0" smtClean="0">
                <a:ea typeface="+mn-ea"/>
              </a:rPr>
              <a:t>Low dose ICS reduces symptoms and reduces risk of exacerbations and asthma-related hospitalization and death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AU" dirty="0" smtClean="0">
                <a:ea typeface="+mn-ea"/>
              </a:rPr>
              <a:t>Other options</a:t>
            </a: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AU" dirty="0" smtClean="0">
                <a:ea typeface="+mn-ea"/>
              </a:rPr>
              <a:t> Leukotriene receptor antagonists (LTRA) with as-needed SABA</a:t>
            </a:r>
          </a:p>
          <a:p>
            <a:pPr lvl="2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AU" dirty="0" smtClean="0">
                <a:ea typeface="+mn-ea"/>
              </a:rPr>
              <a:t>Less effective than low dose ICS</a:t>
            </a:r>
          </a:p>
          <a:p>
            <a:pPr lvl="2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AU" dirty="0" smtClean="0">
                <a:ea typeface="+mn-ea"/>
              </a:rPr>
              <a:t>May be used for some patients with both asthma and allergic rhinitis, or if patient will not use ICS </a:t>
            </a: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AU" dirty="0" smtClean="0">
                <a:ea typeface="+mn-ea"/>
              </a:rPr>
              <a:t>Combination low dose ICS/long-acting beta</a:t>
            </a:r>
            <a:r>
              <a:rPr lang="en-AU" baseline="-25000" dirty="0" smtClean="0">
                <a:ea typeface="+mn-ea"/>
              </a:rPr>
              <a:t>2</a:t>
            </a:r>
            <a:r>
              <a:rPr lang="en-AU" dirty="0" smtClean="0">
                <a:ea typeface="+mn-ea"/>
              </a:rPr>
              <a:t>-agonist (LABA) </a:t>
            </a:r>
            <a:br>
              <a:rPr lang="en-AU" dirty="0" smtClean="0">
                <a:ea typeface="+mn-ea"/>
              </a:rPr>
            </a:br>
            <a:r>
              <a:rPr lang="en-AU" dirty="0" smtClean="0">
                <a:ea typeface="+mn-ea"/>
              </a:rPr>
              <a:t>with as-needed SABA</a:t>
            </a:r>
          </a:p>
          <a:p>
            <a:pPr lvl="2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AU" dirty="0" smtClean="0">
                <a:ea typeface="+mn-ea"/>
              </a:rPr>
              <a:t>Reduces symptoms and increases lung function compared with ICS</a:t>
            </a:r>
          </a:p>
          <a:p>
            <a:pPr lvl="2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AU" dirty="0" smtClean="0">
                <a:ea typeface="+mn-ea"/>
              </a:rPr>
              <a:t>More expensive, and does not further reduce exacerbations</a:t>
            </a: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AU" dirty="0" smtClean="0">
                <a:ea typeface="+mn-ea"/>
              </a:rPr>
              <a:t>Intermittent ICS with as-needed SABA for purely seasonal allergic asthma with no interval symptoms</a:t>
            </a:r>
          </a:p>
          <a:p>
            <a:pPr lvl="2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AU" dirty="0" smtClean="0">
                <a:ea typeface="+mn-ea"/>
              </a:rPr>
              <a:t>Start ICS immediately symptoms commence, and continue for </a:t>
            </a:r>
            <a:br>
              <a:rPr lang="en-AU" dirty="0" smtClean="0">
                <a:ea typeface="+mn-ea"/>
              </a:rPr>
            </a:br>
            <a:r>
              <a:rPr lang="en-AU" dirty="0" smtClean="0">
                <a:ea typeface="+mn-ea"/>
              </a:rPr>
              <a:t>4 weeks after pollen season ends</a:t>
            </a:r>
            <a:endParaRPr lang="en-AU" dirty="0">
              <a:ea typeface="+mn-ea"/>
            </a:endParaRPr>
          </a:p>
        </p:txBody>
      </p:sp>
      <p:sp>
        <p:nvSpPr>
          <p:cNvPr id="82946" name="Title 1"/>
          <p:cNvSpPr>
            <a:spLocks noGrp="1"/>
          </p:cNvSpPr>
          <p:nvPr>
            <p:ph type="title"/>
          </p:nvPr>
        </p:nvSpPr>
        <p:spPr bwMode="auto">
          <a:xfrm>
            <a:off x="173038" y="250825"/>
            <a:ext cx="7578725" cy="936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altLang="en-US" smtClean="0">
                <a:ea typeface="ＭＳ Ｐゴシック" pitchFamily="34" charset="-128"/>
              </a:rPr>
              <a:t>Step 2 – Low dose controller + as-needed SABA</a:t>
            </a:r>
          </a:p>
        </p:txBody>
      </p:sp>
      <p:sp>
        <p:nvSpPr>
          <p:cNvPr id="82947" name="TextBox 5"/>
          <p:cNvSpPr txBox="1">
            <a:spLocks noChangeArrowheads="1"/>
          </p:cNvSpPr>
          <p:nvPr/>
        </p:nvSpPr>
        <p:spPr bwMode="auto">
          <a:xfrm>
            <a:off x="160338" y="6624638"/>
            <a:ext cx="2046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AU" altLang="en-US" sz="1200" i="1">
                <a:solidFill>
                  <a:schemeClr val="bg1"/>
                </a:solidFill>
              </a:rPr>
              <a:t>GINA </a:t>
            </a:r>
            <a:r>
              <a:rPr lang="en-AU" altLang="en-US" sz="1200" i="1" smtClean="0">
                <a:solidFill>
                  <a:schemeClr val="bg1"/>
                </a:solidFill>
              </a:rPr>
              <a:t>2017</a:t>
            </a:r>
            <a:endParaRPr lang="en-AU" altLang="en-US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11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1" descr="SLIDE 63-6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455738"/>
            <a:ext cx="7920037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0" name="AutoShape 2"/>
          <p:cNvSpPr>
            <a:spLocks/>
          </p:cNvSpPr>
          <p:nvPr/>
        </p:nvSpPr>
        <p:spPr bwMode="auto">
          <a:xfrm>
            <a:off x="165100" y="6653213"/>
            <a:ext cx="8820150" cy="236537"/>
          </a:xfrm>
          <a:custGeom>
            <a:avLst/>
            <a:gdLst>
              <a:gd name="T0" fmla="*/ 0 w 21600"/>
              <a:gd name="T1" fmla="*/ 2147483647 h 20965"/>
              <a:gd name="T2" fmla="*/ 2147483647 w 21600"/>
              <a:gd name="T3" fmla="*/ 0 h 20965"/>
              <a:gd name="T4" fmla="*/ 2147483647 w 21600"/>
              <a:gd name="T5" fmla="*/ 0 h 20965"/>
              <a:gd name="T6" fmla="*/ 2147483647 w 21600"/>
              <a:gd name="T7" fmla="*/ 2147483647 h 20965"/>
              <a:gd name="T8" fmla="*/ 2147483647 w 21600"/>
              <a:gd name="T9" fmla="*/ 2147483647 h 20965"/>
              <a:gd name="T10" fmla="*/ 0 w 21600"/>
              <a:gd name="T11" fmla="*/ 2147483647 h 20965"/>
              <a:gd name="T12" fmla="*/ 0 w 21600"/>
              <a:gd name="T13" fmla="*/ 2147483647 h 20965"/>
              <a:gd name="T14" fmla="*/ 0 w 21600"/>
              <a:gd name="T15" fmla="*/ 2147483647 h 2096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0" h="20965">
                <a:moveTo>
                  <a:pt x="0" y="3812"/>
                </a:moveTo>
                <a:cubicBezTo>
                  <a:pt x="0" y="1707"/>
                  <a:pt x="53" y="0"/>
                  <a:pt x="118" y="0"/>
                </a:cubicBezTo>
                <a:lnTo>
                  <a:pt x="21482" y="0"/>
                </a:lnTo>
                <a:cubicBezTo>
                  <a:pt x="21547" y="0"/>
                  <a:pt x="21600" y="1707"/>
                  <a:pt x="21600" y="3812"/>
                </a:cubicBezTo>
                <a:lnTo>
                  <a:pt x="21600" y="19059"/>
                </a:lnTo>
                <a:cubicBezTo>
                  <a:pt x="18000" y="21600"/>
                  <a:pt x="3600" y="21600"/>
                  <a:pt x="0" y="19059"/>
                </a:cubicBezTo>
                <a:lnTo>
                  <a:pt x="0" y="3812"/>
                </a:lnTo>
                <a:close/>
                <a:moveTo>
                  <a:pt x="0" y="3812"/>
                </a:moveTo>
              </a:path>
            </a:pathLst>
          </a:custGeom>
          <a:solidFill>
            <a:srgbClr val="13467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pic>
        <p:nvPicPr>
          <p:cNvPr id="8397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9700"/>
            <a:ext cx="88201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Rectangle 4"/>
          <p:cNvSpPr>
            <a:spLocks/>
          </p:cNvSpPr>
          <p:nvPr/>
        </p:nvSpPr>
        <p:spPr bwMode="auto">
          <a:xfrm>
            <a:off x="7191375" y="6680200"/>
            <a:ext cx="16541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rgbClr val="FFFFFF"/>
                </a:solidFill>
              </a:rPr>
              <a:t>© Global Initiative for Asthma</a:t>
            </a:r>
          </a:p>
        </p:txBody>
      </p:sp>
      <p:pic>
        <p:nvPicPr>
          <p:cNvPr id="83973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73038" y="250825"/>
            <a:ext cx="7597775" cy="1349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40631" bIns="45720" numCol="1" anchorCtr="0" compatLnSpc="1">
            <a:prstTxWarp prst="textNoShape">
              <a:avLst/>
            </a:prstTxWarp>
          </a:bodyPr>
          <a:lstStyle/>
          <a:p>
            <a:pPr marL="222250" eaLnBrk="1" hangingPunct="1"/>
            <a:r>
              <a:rPr lang="en-US" altLang="en-US" smtClean="0">
                <a:ea typeface="ヒラギノ角ゴ ProN W3" charset="-128"/>
              </a:rPr>
              <a:t>Step 3 – one or two controllers + as-needed inhaled reliever</a:t>
            </a:r>
          </a:p>
        </p:txBody>
      </p:sp>
      <p:sp>
        <p:nvSpPr>
          <p:cNvPr id="83975" name="Rectangle 7"/>
          <p:cNvSpPr>
            <a:spLocks/>
          </p:cNvSpPr>
          <p:nvPr/>
        </p:nvSpPr>
        <p:spPr bwMode="auto">
          <a:xfrm>
            <a:off x="160338" y="6640513"/>
            <a:ext cx="2698976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1" bIns="0"/>
          <a:lstStyle>
            <a:lvl1pPr marL="365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i="1">
                <a:solidFill>
                  <a:srgbClr val="FFFFFF"/>
                </a:solidFill>
                <a:latin typeface="Arial Italic" charset="0"/>
                <a:sym typeface="Arial Italic" charset="0"/>
              </a:rPr>
              <a:t>GINA </a:t>
            </a:r>
            <a:r>
              <a:rPr lang="en-US" altLang="en-US" sz="1200" i="1" smtClean="0">
                <a:solidFill>
                  <a:srgbClr val="FFFFFF"/>
                </a:solidFill>
                <a:latin typeface="Arial Italic" charset="0"/>
                <a:sym typeface="Arial Italic" charset="0"/>
              </a:rPr>
              <a:t>2017, </a:t>
            </a:r>
            <a:r>
              <a:rPr lang="en-US" altLang="en-US" sz="1200" i="1" dirty="0">
                <a:solidFill>
                  <a:srgbClr val="FFFFFF"/>
                </a:solidFill>
                <a:latin typeface="Arial Italic" charset="0"/>
                <a:sym typeface="Arial Italic" charset="0"/>
              </a:rPr>
              <a:t>Box 3-5, Step </a:t>
            </a:r>
            <a:r>
              <a:rPr lang="en-US" altLang="en-US" sz="1200" i="1" dirty="0" smtClean="0">
                <a:solidFill>
                  <a:srgbClr val="FFFFFF"/>
                </a:solidFill>
                <a:latin typeface="Arial Italic" charset="0"/>
                <a:sym typeface="Arial Italic" charset="0"/>
              </a:rPr>
              <a:t>3 (6/8)</a:t>
            </a:r>
            <a:endParaRPr lang="en-US" altLang="en-US" sz="1200" i="1" dirty="0">
              <a:solidFill>
                <a:srgbClr val="FFFFFF"/>
              </a:solidFill>
              <a:latin typeface="Arial Italic" charset="0"/>
              <a:sym typeface="Arial Italic" charset="0"/>
            </a:endParaRPr>
          </a:p>
        </p:txBody>
      </p:sp>
      <p:sp>
        <p:nvSpPr>
          <p:cNvPr id="83977" name="Rectangle 9"/>
          <p:cNvSpPr>
            <a:spLocks/>
          </p:cNvSpPr>
          <p:nvPr/>
        </p:nvSpPr>
        <p:spPr bwMode="auto">
          <a:xfrm>
            <a:off x="128588" y="4403725"/>
            <a:ext cx="10414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900">
                <a:latin typeface="Arial Italic" charset="0"/>
                <a:sym typeface="Arial Italic" charset="0"/>
              </a:rPr>
              <a:t>Other </a:t>
            </a:r>
            <a:br>
              <a:rPr lang="en-US" altLang="en-US" sz="900">
                <a:latin typeface="Arial Italic" charset="0"/>
                <a:sym typeface="Arial Italic" charset="0"/>
              </a:rPr>
            </a:br>
            <a:r>
              <a:rPr lang="en-US" altLang="en-US" sz="900">
                <a:latin typeface="Arial Italic" charset="0"/>
                <a:sym typeface="Arial Italic" charset="0"/>
              </a:rPr>
              <a:t>controller </a:t>
            </a:r>
            <a:br>
              <a:rPr lang="en-US" altLang="en-US" sz="900">
                <a:latin typeface="Arial Italic" charset="0"/>
                <a:sym typeface="Arial Italic" charset="0"/>
              </a:rPr>
            </a:br>
            <a:r>
              <a:rPr lang="en-US" altLang="en-US" sz="900">
                <a:latin typeface="Arial Italic" charset="0"/>
                <a:sym typeface="Arial Italic" charset="0"/>
              </a:rPr>
              <a:t>options</a:t>
            </a:r>
          </a:p>
        </p:txBody>
      </p:sp>
      <p:sp>
        <p:nvSpPr>
          <p:cNvPr id="83978" name="Rectangle 10"/>
          <p:cNvSpPr>
            <a:spLocks/>
          </p:cNvSpPr>
          <p:nvPr/>
        </p:nvSpPr>
        <p:spPr bwMode="auto">
          <a:xfrm>
            <a:off x="212725" y="5087938"/>
            <a:ext cx="952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lnSpc>
                <a:spcPct val="120000"/>
              </a:lnSpc>
            </a:pPr>
            <a:r>
              <a:rPr lang="en-US" altLang="en-US" sz="900" b="1">
                <a:solidFill>
                  <a:srgbClr val="134679"/>
                </a:solidFill>
                <a:latin typeface="Arial Bold" charset="0"/>
                <a:sym typeface="Arial Bold" charset="0"/>
              </a:rPr>
              <a:t>RELIEVER</a:t>
            </a:r>
          </a:p>
        </p:txBody>
      </p:sp>
      <p:sp>
        <p:nvSpPr>
          <p:cNvPr id="83979" name="Rectangle 11"/>
          <p:cNvSpPr>
            <a:spLocks/>
          </p:cNvSpPr>
          <p:nvPr/>
        </p:nvSpPr>
        <p:spPr bwMode="auto">
          <a:xfrm>
            <a:off x="1403350" y="2995613"/>
            <a:ext cx="7921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1300" b="1">
                <a:sym typeface="Arial Bold" charset="0"/>
              </a:rPr>
              <a:t>STEP 1</a:t>
            </a:r>
          </a:p>
        </p:txBody>
      </p:sp>
      <p:sp>
        <p:nvSpPr>
          <p:cNvPr id="83980" name="Rectangle 12"/>
          <p:cNvSpPr>
            <a:spLocks/>
          </p:cNvSpPr>
          <p:nvPr/>
        </p:nvSpPr>
        <p:spPr bwMode="auto">
          <a:xfrm>
            <a:off x="2195513" y="2992438"/>
            <a:ext cx="3744912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1300" b="1">
                <a:sym typeface="Arial Bold" charset="0"/>
              </a:rPr>
              <a:t>STEP 2</a:t>
            </a:r>
          </a:p>
        </p:txBody>
      </p:sp>
      <p:sp>
        <p:nvSpPr>
          <p:cNvPr id="83981" name="Rectangle 13"/>
          <p:cNvSpPr>
            <a:spLocks/>
          </p:cNvSpPr>
          <p:nvPr/>
        </p:nvSpPr>
        <p:spPr bwMode="auto">
          <a:xfrm>
            <a:off x="5921375" y="2900363"/>
            <a:ext cx="11811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1300" b="1">
                <a:sym typeface="Arial Bold" charset="0"/>
              </a:rPr>
              <a:t>STEP 3</a:t>
            </a:r>
          </a:p>
        </p:txBody>
      </p:sp>
      <p:sp>
        <p:nvSpPr>
          <p:cNvPr id="83982" name="Rectangle 14"/>
          <p:cNvSpPr>
            <a:spLocks/>
          </p:cNvSpPr>
          <p:nvPr/>
        </p:nvSpPr>
        <p:spPr bwMode="auto">
          <a:xfrm>
            <a:off x="7092950" y="2557463"/>
            <a:ext cx="9445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1300" b="1">
                <a:sym typeface="Arial Bold" charset="0"/>
              </a:rPr>
              <a:t>STEP 4</a:t>
            </a:r>
          </a:p>
        </p:txBody>
      </p:sp>
      <p:sp>
        <p:nvSpPr>
          <p:cNvPr id="83983" name="Rectangle 15"/>
          <p:cNvSpPr>
            <a:spLocks/>
          </p:cNvSpPr>
          <p:nvPr/>
        </p:nvSpPr>
        <p:spPr bwMode="auto">
          <a:xfrm>
            <a:off x="8027988" y="2139950"/>
            <a:ext cx="76041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1300" b="1">
                <a:sym typeface="Arial Bold" charset="0"/>
              </a:rPr>
              <a:t>STEP 5</a:t>
            </a:r>
          </a:p>
        </p:txBody>
      </p:sp>
      <p:sp>
        <p:nvSpPr>
          <p:cNvPr id="83984" name="Rectangle 16"/>
          <p:cNvSpPr>
            <a:spLocks/>
          </p:cNvSpPr>
          <p:nvPr/>
        </p:nvSpPr>
        <p:spPr bwMode="auto">
          <a:xfrm>
            <a:off x="2092325" y="3922713"/>
            <a:ext cx="3822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1600"/>
              <a:t>Low dose ICS</a:t>
            </a:r>
          </a:p>
        </p:txBody>
      </p:sp>
      <p:sp>
        <p:nvSpPr>
          <p:cNvPr id="39" name="Rectangle 17"/>
          <p:cNvSpPr>
            <a:spLocks/>
          </p:cNvSpPr>
          <p:nvPr/>
        </p:nvSpPr>
        <p:spPr bwMode="auto">
          <a:xfrm>
            <a:off x="1403350" y="4452938"/>
            <a:ext cx="7921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defRPr/>
            </a:pPr>
            <a:r>
              <a:rPr lang="en-US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Consider low dose ICS </a:t>
            </a:r>
          </a:p>
        </p:txBody>
      </p:sp>
      <p:sp>
        <p:nvSpPr>
          <p:cNvPr id="40" name="Rectangle 18"/>
          <p:cNvSpPr>
            <a:spLocks/>
          </p:cNvSpPr>
          <p:nvPr/>
        </p:nvSpPr>
        <p:spPr bwMode="auto">
          <a:xfrm>
            <a:off x="2195513" y="4464050"/>
            <a:ext cx="37290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defRPr/>
            </a:pPr>
            <a:r>
              <a:rPr lang="en-US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Leukotriene receptor antagonists (LTRA)</a:t>
            </a:r>
          </a:p>
          <a:p>
            <a:pPr algn="ctr">
              <a:defRPr/>
            </a:pPr>
            <a:r>
              <a:rPr lang="en-US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Low dose theophylline*</a:t>
            </a:r>
          </a:p>
        </p:txBody>
      </p:sp>
      <p:sp>
        <p:nvSpPr>
          <p:cNvPr id="41" name="Rectangle 19"/>
          <p:cNvSpPr>
            <a:spLocks/>
          </p:cNvSpPr>
          <p:nvPr/>
        </p:nvSpPr>
        <p:spPr bwMode="auto">
          <a:xfrm>
            <a:off x="6011863" y="4451350"/>
            <a:ext cx="108108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defRPr/>
            </a:pPr>
            <a:r>
              <a:rPr lang="en-US" sz="900" i="1" kern="10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Med/high dose ICS</a:t>
            </a:r>
          </a:p>
          <a:p>
            <a:pPr algn="ctr">
              <a:defRPr/>
            </a:pPr>
            <a:r>
              <a:rPr lang="en-US" sz="900" i="1" kern="10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Low dose ICS+LTRA</a:t>
            </a:r>
          </a:p>
          <a:p>
            <a:pPr algn="ctr">
              <a:defRPr/>
            </a:pPr>
            <a:r>
              <a:rPr lang="en-US" sz="900" i="1" kern="10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(or + </a:t>
            </a:r>
            <a:r>
              <a:rPr lang="en-US" sz="900" i="1" kern="100" spc="-4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theoph</a:t>
            </a:r>
            <a:r>
              <a:rPr lang="en-US" sz="900" i="1" kern="10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*)</a:t>
            </a:r>
          </a:p>
        </p:txBody>
      </p:sp>
      <p:sp>
        <p:nvSpPr>
          <p:cNvPr id="44" name="Rectangle 22"/>
          <p:cNvSpPr>
            <a:spLocks/>
          </p:cNvSpPr>
          <p:nvPr/>
        </p:nvSpPr>
        <p:spPr bwMode="auto">
          <a:xfrm>
            <a:off x="1266825" y="4945063"/>
            <a:ext cx="46609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  <a:defRPr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As-needed short-acting beta</a:t>
            </a:r>
            <a:r>
              <a:rPr lang="en-US" sz="130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-agonist (SABA)</a:t>
            </a:r>
          </a:p>
        </p:txBody>
      </p:sp>
      <p:sp>
        <p:nvSpPr>
          <p:cNvPr id="83992" name="Rectangle 24"/>
          <p:cNvSpPr>
            <a:spLocks/>
          </p:cNvSpPr>
          <p:nvPr/>
        </p:nvSpPr>
        <p:spPr bwMode="auto">
          <a:xfrm>
            <a:off x="5919788" y="3732213"/>
            <a:ext cx="1157287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1300"/>
              <a:t>Low dose </a:t>
            </a:r>
            <a:br>
              <a:rPr lang="en-US" altLang="en-US" sz="1300"/>
            </a:br>
            <a:r>
              <a:rPr lang="en-US" altLang="en-US" sz="1300"/>
              <a:t>ICS/LABA</a:t>
            </a:r>
            <a:r>
              <a:rPr lang="en-US" altLang="en-US" sz="1300" smtClean="0"/>
              <a:t>**</a:t>
            </a:r>
            <a:endParaRPr lang="en-US" altLang="en-US" sz="1300"/>
          </a:p>
        </p:txBody>
      </p:sp>
      <p:sp>
        <p:nvSpPr>
          <p:cNvPr id="83993" name="Rectangle 25"/>
          <p:cNvSpPr>
            <a:spLocks/>
          </p:cNvSpPr>
          <p:nvPr/>
        </p:nvSpPr>
        <p:spPr bwMode="auto">
          <a:xfrm>
            <a:off x="7092950" y="3419475"/>
            <a:ext cx="9350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1300"/>
              <a:t>Med/high </a:t>
            </a:r>
            <a:br>
              <a:rPr lang="en-US" altLang="en-US" sz="1300"/>
            </a:br>
            <a:r>
              <a:rPr lang="en-US" altLang="en-US" sz="1300"/>
              <a:t>ICS/LABA</a:t>
            </a:r>
          </a:p>
        </p:txBody>
      </p:sp>
      <p:sp>
        <p:nvSpPr>
          <p:cNvPr id="83995" name="Rectangle 8"/>
          <p:cNvSpPr>
            <a:spLocks/>
          </p:cNvSpPr>
          <p:nvPr/>
        </p:nvSpPr>
        <p:spPr bwMode="auto">
          <a:xfrm>
            <a:off x="-309563" y="3027363"/>
            <a:ext cx="1487488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lnSpc>
                <a:spcPct val="110000"/>
              </a:lnSpc>
            </a:pPr>
            <a:r>
              <a:rPr lang="en-US" altLang="en-US" sz="900" b="1">
                <a:solidFill>
                  <a:srgbClr val="134679"/>
                </a:solidFill>
                <a:latin typeface="Arial Bold" charset="0"/>
                <a:sym typeface="Arial Bold" charset="0"/>
              </a:rPr>
              <a:t>PREFERRED </a:t>
            </a:r>
            <a:br>
              <a:rPr lang="en-US" altLang="en-US" sz="900" b="1">
                <a:solidFill>
                  <a:srgbClr val="134679"/>
                </a:solidFill>
                <a:latin typeface="Arial Bold" charset="0"/>
                <a:sym typeface="Arial Bold" charset="0"/>
              </a:rPr>
            </a:br>
            <a:r>
              <a:rPr lang="en-US" altLang="en-US" sz="900" b="1">
                <a:solidFill>
                  <a:srgbClr val="134679"/>
                </a:solidFill>
                <a:latin typeface="Arial Bold" charset="0"/>
                <a:sym typeface="Arial Bold" charset="0"/>
              </a:rPr>
              <a:t>CONTROLLER </a:t>
            </a:r>
            <a:br>
              <a:rPr lang="en-US" altLang="en-US" sz="900" b="1">
                <a:solidFill>
                  <a:srgbClr val="134679"/>
                </a:solidFill>
                <a:latin typeface="Arial Bold" charset="0"/>
                <a:sym typeface="Arial Bold" charset="0"/>
              </a:rPr>
            </a:br>
            <a:r>
              <a:rPr lang="en-US" altLang="en-US" sz="900" b="1">
                <a:solidFill>
                  <a:srgbClr val="134679"/>
                </a:solidFill>
                <a:latin typeface="Arial Bold" charset="0"/>
                <a:sym typeface="Arial Bold" charset="0"/>
              </a:rPr>
              <a:t>CHOICE</a:t>
            </a:r>
          </a:p>
          <a:p>
            <a:pPr eaLnBrk="1" hangingPunct="1">
              <a:lnSpc>
                <a:spcPct val="120000"/>
              </a:lnSpc>
            </a:pPr>
            <a:endParaRPr lang="en-US" altLang="en-US" sz="900" b="1"/>
          </a:p>
        </p:txBody>
      </p:sp>
      <p:sp>
        <p:nvSpPr>
          <p:cNvPr id="31" name="Rectangle 6"/>
          <p:cNvSpPr>
            <a:spLocks/>
          </p:cNvSpPr>
          <p:nvPr/>
        </p:nvSpPr>
        <p:spPr bwMode="auto">
          <a:xfrm>
            <a:off x="1290638" y="5892800"/>
            <a:ext cx="6604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1" bIns="0"/>
          <a:lstStyle>
            <a:lvl1pPr marL="365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134679"/>
                </a:solidFill>
              </a:rPr>
              <a:t>*Not for children &lt;12 years</a:t>
            </a:r>
          </a:p>
          <a:p>
            <a:pPr eaLnBrk="1" hangingPunct="1"/>
            <a:r>
              <a:rPr lang="en-US" altLang="en-US" sz="1100">
                <a:solidFill>
                  <a:srgbClr val="134679"/>
                </a:solidFill>
              </a:rPr>
              <a:t>**For children 6-11 years, the preferred Step 3 treatment is medium dose ICS</a:t>
            </a:r>
          </a:p>
          <a:p>
            <a:pPr eaLnBrk="1" hangingPunct="1"/>
            <a:r>
              <a:rPr lang="en-US" altLang="en-US" sz="1100">
                <a:solidFill>
                  <a:srgbClr val="134679"/>
                </a:solidFill>
              </a:rPr>
              <a:t>#For patients prescribed BDP/formoterol or BUD/ formoterol maintenance and reliever therapy</a:t>
            </a:r>
          </a:p>
          <a:p>
            <a:pPr eaLnBrk="1" hangingPunct="1"/>
            <a:r>
              <a:rPr lang="en-AU" altLang="en-US" sz="1100">
                <a:solidFill>
                  <a:srgbClr val="134679"/>
                </a:solidFill>
                <a:sym typeface="Wingdings 2"/>
              </a:rPr>
              <a:t></a:t>
            </a:r>
            <a:r>
              <a:rPr lang="en-AU" altLang="en-US" sz="1100">
                <a:solidFill>
                  <a:srgbClr val="134679"/>
                </a:solidFill>
              </a:rPr>
              <a:t> Tiotropium by mist inhaler is an add-on treatment for patients ≥12 years with a history of exacerbations</a:t>
            </a:r>
            <a:endParaRPr lang="en-US" altLang="en-US" sz="1100" dirty="0">
              <a:solidFill>
                <a:srgbClr val="134679"/>
              </a:solidFill>
            </a:endParaRPr>
          </a:p>
          <a:p>
            <a:pPr eaLnBrk="1" hangingPunct="1"/>
            <a:endParaRPr lang="en-US" altLang="en-US" sz="1100" dirty="0">
              <a:solidFill>
                <a:srgbClr val="134679"/>
              </a:solidFill>
            </a:endParaRPr>
          </a:p>
        </p:txBody>
      </p:sp>
      <p:sp>
        <p:nvSpPr>
          <p:cNvPr id="32" name="Rectangle 34"/>
          <p:cNvSpPr>
            <a:spLocks/>
          </p:cNvSpPr>
          <p:nvPr/>
        </p:nvSpPr>
        <p:spPr bwMode="auto">
          <a:xfrm>
            <a:off x="8012112" y="2939375"/>
            <a:ext cx="847725" cy="108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90000"/>
              </a:lnSpc>
              <a:defRPr/>
            </a:pPr>
            <a:r>
              <a:rPr lang="en-US" sz="1050" kern="700">
                <a:latin typeface="Arial"/>
                <a:cs typeface="Arial"/>
              </a:rPr>
              <a:t>Refer for </a:t>
            </a:r>
            <a:r>
              <a:rPr lang="en-US" sz="1050" kern="700" smtClean="0">
                <a:latin typeface="Arial"/>
                <a:cs typeface="Arial"/>
              </a:rPr>
              <a:t/>
            </a:r>
            <a:br>
              <a:rPr lang="en-US" sz="1050" kern="700" smtClean="0">
                <a:latin typeface="Arial"/>
                <a:cs typeface="Arial"/>
              </a:rPr>
            </a:br>
            <a:r>
              <a:rPr lang="en-US" sz="1050" kern="700" smtClean="0">
                <a:latin typeface="Arial"/>
                <a:cs typeface="Arial"/>
              </a:rPr>
              <a:t>add-on </a:t>
            </a:r>
            <a:r>
              <a:rPr lang="en-US" sz="1050" kern="700">
                <a:latin typeface="Arial"/>
                <a:cs typeface="Arial"/>
              </a:rPr>
              <a:t>treatment 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900" kern="700">
                <a:latin typeface="Arial"/>
                <a:cs typeface="Arial"/>
              </a:rPr>
              <a:t>e.g</a:t>
            </a:r>
            <a:r>
              <a:rPr lang="en-US" sz="900" kern="700" smtClean="0">
                <a:latin typeface="Arial"/>
                <a:cs typeface="Arial"/>
              </a:rPr>
              <a:t>. </a:t>
            </a:r>
            <a:endParaRPr lang="en-US" sz="900" kern="700">
              <a:latin typeface="Arial"/>
              <a:cs typeface="Arial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900" kern="700" smtClean="0">
                <a:latin typeface="Arial"/>
                <a:cs typeface="Arial"/>
              </a:rPr>
              <a:t>tiotropium,*</a:t>
            </a:r>
            <a:r>
              <a:rPr lang="en-US" sz="900" kern="700" baseline="30000" smtClean="0">
                <a:latin typeface="Arial"/>
                <a:cs typeface="Arial"/>
                <a:sym typeface="Wingdings 2"/>
              </a:rPr>
              <a:t></a:t>
            </a:r>
            <a:r>
              <a:rPr lang="en-US" sz="900" kern="700" smtClean="0">
                <a:latin typeface="Arial"/>
                <a:cs typeface="Arial"/>
              </a:rPr>
              <a:t> anti-IgE, </a:t>
            </a:r>
            <a:br>
              <a:rPr lang="en-US" sz="900" kern="700" smtClean="0">
                <a:latin typeface="Arial"/>
                <a:cs typeface="Arial"/>
              </a:rPr>
            </a:br>
            <a:r>
              <a:rPr lang="en-US" sz="900" kern="700" smtClean="0">
                <a:latin typeface="Arial"/>
                <a:cs typeface="Arial"/>
              </a:rPr>
              <a:t>anti-IL5*</a:t>
            </a:r>
            <a:endParaRPr lang="en-US" sz="900" kern="700">
              <a:latin typeface="Arial"/>
              <a:cs typeface="Arial"/>
            </a:endParaRPr>
          </a:p>
        </p:txBody>
      </p:sp>
      <p:sp>
        <p:nvSpPr>
          <p:cNvPr id="35" name="Rectangle 23"/>
          <p:cNvSpPr>
            <a:spLocks/>
          </p:cNvSpPr>
          <p:nvPr/>
        </p:nvSpPr>
        <p:spPr bwMode="auto">
          <a:xfrm>
            <a:off x="5916613" y="4941888"/>
            <a:ext cx="28575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As-needed SABA or </a:t>
            </a:r>
            <a:b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low </a:t>
            </a:r>
            <a:r>
              <a:rPr lang="en-US" sz="13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dose </a:t>
            </a:r>
            <a:r>
              <a:rPr lang="en-US" sz="13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ICS/formoterol</a:t>
            </a:r>
            <a:r>
              <a:rPr lang="en-US" sz="1300" baseline="30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#</a:t>
            </a:r>
            <a:endParaRPr lang="en-US" sz="1300" baseline="30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" name="Rectangle 20"/>
          <p:cNvSpPr>
            <a:spLocks/>
          </p:cNvSpPr>
          <p:nvPr/>
        </p:nvSpPr>
        <p:spPr bwMode="auto">
          <a:xfrm>
            <a:off x="7157134" y="4410157"/>
            <a:ext cx="93662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900" i="1" ker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Add </a:t>
            </a:r>
            <a:r>
              <a:rPr lang="en-US" sz="900" i="1" kern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tiotropium*</a:t>
            </a:r>
            <a:r>
              <a:rPr lang="en-US" sz="900" kern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Wingdings 2"/>
              </a:rPr>
              <a:t></a:t>
            </a:r>
            <a:endParaRPr lang="en-US" sz="900" kern="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0"/>
              <a:cs typeface="Arial"/>
              <a:sym typeface="Arial Italic" charset="0"/>
            </a:endParaRPr>
          </a:p>
          <a:p>
            <a:pPr>
              <a:defRPr/>
            </a:pPr>
            <a:r>
              <a:rPr lang="en-US" sz="90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High dose ICS </a:t>
            </a:r>
            <a:br>
              <a:rPr lang="en-US" sz="90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</a:br>
            <a:r>
              <a:rPr lang="en-US" sz="90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+ LTRA </a:t>
            </a:r>
            <a:br>
              <a:rPr lang="en-US" sz="90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</a:br>
            <a:r>
              <a:rPr lang="en-US" sz="90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(or + </a:t>
            </a:r>
            <a:r>
              <a:rPr lang="en-US" sz="900" i="1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theoph</a:t>
            </a:r>
            <a:r>
              <a:rPr lang="en-US" sz="90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*)</a:t>
            </a:r>
            <a:endParaRPr lang="en-US" sz="900" i="1" kern="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0"/>
              <a:cs typeface="Arial"/>
              <a:sym typeface="Arial Italic" charset="0"/>
            </a:endParaRPr>
          </a:p>
        </p:txBody>
      </p:sp>
      <p:sp>
        <p:nvSpPr>
          <p:cNvPr id="37" name="Rectangle 21"/>
          <p:cNvSpPr>
            <a:spLocks/>
          </p:cNvSpPr>
          <p:nvPr/>
        </p:nvSpPr>
        <p:spPr bwMode="auto">
          <a:xfrm>
            <a:off x="8165072" y="4422857"/>
            <a:ext cx="68751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90000"/>
              </a:lnSpc>
              <a:defRPr/>
            </a:pPr>
            <a:r>
              <a:rPr lang="en-US" sz="900" i="1" kern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Add </a:t>
            </a:r>
            <a:r>
              <a:rPr lang="en-US" sz="9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low </a:t>
            </a:r>
            <a:br>
              <a:rPr lang="en-US" sz="9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</a:br>
            <a:r>
              <a:rPr lang="en-US" sz="9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dose OCS</a:t>
            </a:r>
          </a:p>
        </p:txBody>
      </p:sp>
    </p:spTree>
    <p:extLst>
      <p:ext uri="{BB962C8B-B14F-4D97-AF65-F5344CB8AC3E}">
        <p14:creationId xmlns:p14="http://schemas.microsoft.com/office/powerpoint/2010/main" val="33944490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192213"/>
            <a:ext cx="8686800" cy="5570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AU" altLang="en-US" sz="1900" smtClean="0">
                <a:ea typeface="ＭＳ Ｐゴシック" pitchFamily="34" charset="-128"/>
              </a:rPr>
              <a:t>Before considering step-up</a:t>
            </a:r>
          </a:p>
          <a:p>
            <a:pPr lvl="1" eaLnBrk="1" hangingPunct="1"/>
            <a:r>
              <a:rPr lang="en-AU" altLang="en-US" sz="1700" smtClean="0">
                <a:ea typeface="ＭＳ Ｐゴシック" pitchFamily="34" charset="-128"/>
              </a:rPr>
              <a:t>Check inhaler technique and adherence, confirm diagnosis</a:t>
            </a:r>
          </a:p>
          <a:p>
            <a:pPr eaLnBrk="1" hangingPunct="1"/>
            <a:r>
              <a:rPr lang="en-AU" altLang="en-US" sz="1900" smtClean="0">
                <a:ea typeface="ＭＳ Ｐゴシック" pitchFamily="34" charset="-128"/>
              </a:rPr>
              <a:t>Adults/adolescents: preferred options are either combination low dose ICS/LABA maintenance with as-needed SABA, OR combination low dose ICS/formoterol maintenance and reliever regimen*</a:t>
            </a:r>
          </a:p>
          <a:p>
            <a:pPr lvl="1" eaLnBrk="1" hangingPunct="1"/>
            <a:r>
              <a:rPr lang="en-AU" altLang="en-US" sz="1700" smtClean="0">
                <a:ea typeface="ＭＳ Ｐゴシック" pitchFamily="34" charset="-128"/>
              </a:rPr>
              <a:t>Adding LABA reduces symptoms and exacerbations and increases FEV</a:t>
            </a:r>
            <a:r>
              <a:rPr lang="en-AU" altLang="en-US" sz="1700" baseline="-25000" smtClean="0">
                <a:ea typeface="ＭＳ Ｐゴシック" pitchFamily="34" charset="-128"/>
              </a:rPr>
              <a:t>1</a:t>
            </a:r>
            <a:r>
              <a:rPr lang="en-AU" altLang="en-US" sz="1700" smtClean="0">
                <a:ea typeface="ＭＳ Ｐゴシック" pitchFamily="34" charset="-128"/>
              </a:rPr>
              <a:t>, while allowing lower dose of ICS</a:t>
            </a:r>
          </a:p>
          <a:p>
            <a:pPr lvl="1" eaLnBrk="1" hangingPunct="1"/>
            <a:r>
              <a:rPr lang="en-AU" altLang="en-US" sz="1700" smtClean="0">
                <a:ea typeface="ＭＳ Ｐゴシック" pitchFamily="34" charset="-128"/>
              </a:rPr>
              <a:t>In at-risk patients, maintenance and reliever regimen significantly reduces exacerbations with similar level of symptom control and lower ICS doses compared with other regimens</a:t>
            </a:r>
          </a:p>
          <a:p>
            <a:pPr eaLnBrk="1" hangingPunct="1"/>
            <a:r>
              <a:rPr lang="en-AU" altLang="en-US" sz="1900" smtClean="0">
                <a:ea typeface="ＭＳ Ｐゴシック" pitchFamily="34" charset="-128"/>
              </a:rPr>
              <a:t>Children 6-11 years: preferred option is medium dose ICS with </a:t>
            </a:r>
            <a:br>
              <a:rPr lang="en-AU" altLang="en-US" sz="1900" smtClean="0">
                <a:ea typeface="ＭＳ Ｐゴシック" pitchFamily="34" charset="-128"/>
              </a:rPr>
            </a:br>
            <a:r>
              <a:rPr lang="en-AU" altLang="en-US" sz="1900" smtClean="0">
                <a:ea typeface="ＭＳ Ｐゴシック" pitchFamily="34" charset="-128"/>
              </a:rPr>
              <a:t>as-needed SABA</a:t>
            </a:r>
          </a:p>
          <a:p>
            <a:pPr eaLnBrk="1" hangingPunct="1"/>
            <a:r>
              <a:rPr lang="en-AU" altLang="en-US" sz="1900" smtClean="0">
                <a:ea typeface="ＭＳ Ｐゴシック" pitchFamily="34" charset="-128"/>
              </a:rPr>
              <a:t>Other options</a:t>
            </a:r>
          </a:p>
          <a:p>
            <a:pPr lvl="1" eaLnBrk="1" hangingPunct="1"/>
            <a:r>
              <a:rPr lang="en-AU" altLang="en-US" sz="1700" smtClean="0">
                <a:ea typeface="ＭＳ Ｐゴシック" pitchFamily="34" charset="-128"/>
              </a:rPr>
              <a:t>Adults/adolescents: Increase ICS dose or add LTRA or theophylline (less effective than ICS/LABA)</a:t>
            </a:r>
          </a:p>
          <a:p>
            <a:pPr lvl="1" eaLnBrk="1" hangingPunct="1"/>
            <a:r>
              <a:rPr lang="en-AU" altLang="en-US" sz="1700" smtClean="0">
                <a:ea typeface="ＭＳ Ｐゴシック" pitchFamily="34" charset="-128"/>
              </a:rPr>
              <a:t>Adults: consider adding SLIT (see Non-pharmacological interventions)</a:t>
            </a:r>
          </a:p>
          <a:p>
            <a:pPr lvl="1" eaLnBrk="1" hangingPunct="1"/>
            <a:r>
              <a:rPr lang="en-AU" altLang="en-US" sz="1700" smtClean="0">
                <a:ea typeface="ＭＳ Ｐゴシック" pitchFamily="34" charset="-128"/>
              </a:rPr>
              <a:t>Children 6-11 years – add LABA (similar effect as increasing ICS)</a:t>
            </a:r>
          </a:p>
          <a:p>
            <a:pPr eaLnBrk="1" hangingPunct="1"/>
            <a:endParaRPr lang="en-AU" altLang="en-US" sz="1900" smtClean="0">
              <a:ea typeface="ＭＳ Ｐゴシック" pitchFamily="34" charset="-128"/>
            </a:endParaRPr>
          </a:p>
        </p:txBody>
      </p:sp>
      <p:sp>
        <p:nvSpPr>
          <p:cNvPr id="84994" name="Title 1"/>
          <p:cNvSpPr>
            <a:spLocks noGrp="1"/>
          </p:cNvSpPr>
          <p:nvPr>
            <p:ph type="title"/>
          </p:nvPr>
        </p:nvSpPr>
        <p:spPr bwMode="auto">
          <a:xfrm>
            <a:off x="173038" y="250825"/>
            <a:ext cx="7578725" cy="936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altLang="en-US" smtClean="0">
                <a:ea typeface="ＭＳ Ｐゴシック" pitchFamily="34" charset="-128"/>
              </a:rPr>
              <a:t>Step 3 – one or two controllers + as-needed inhaled reliever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0325" y="6327775"/>
            <a:ext cx="7791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AU" altLang="en-US" sz="1400">
                <a:solidFill>
                  <a:srgbClr val="134679"/>
                </a:solidFill>
                <a:cs typeface="Arial" pitchFamily="34" charset="0"/>
              </a:rPr>
              <a:t>*Approved only for low dose beclometasone/formoterol and low dose budesonide/formoterol</a:t>
            </a:r>
          </a:p>
        </p:txBody>
      </p:sp>
      <p:sp>
        <p:nvSpPr>
          <p:cNvPr id="84996" name="TextBox 5"/>
          <p:cNvSpPr txBox="1">
            <a:spLocks noChangeArrowheads="1"/>
          </p:cNvSpPr>
          <p:nvPr/>
        </p:nvSpPr>
        <p:spPr bwMode="auto">
          <a:xfrm>
            <a:off x="160338" y="6624638"/>
            <a:ext cx="2046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AU" altLang="en-US" sz="1200" i="1">
                <a:solidFill>
                  <a:schemeClr val="bg1"/>
                </a:solidFill>
              </a:rPr>
              <a:t>GINA </a:t>
            </a:r>
            <a:r>
              <a:rPr lang="en-AU" altLang="en-US" sz="1200" i="1" smtClean="0">
                <a:solidFill>
                  <a:schemeClr val="bg1"/>
                </a:solidFill>
              </a:rPr>
              <a:t>2017</a:t>
            </a:r>
            <a:endParaRPr lang="en-AU" altLang="en-US" sz="1200" i="1" dirty="0">
              <a:solidFill>
                <a:schemeClr val="bg1"/>
              </a:solidFill>
            </a:endParaRPr>
          </a:p>
        </p:txBody>
      </p: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8005304" y="5341253"/>
            <a:ext cx="993775" cy="841375"/>
            <a:chOff x="0" y="0"/>
            <a:chExt cx="626" cy="530"/>
          </a:xfrm>
        </p:grpSpPr>
        <p:sp>
          <p:nvSpPr>
            <p:cNvPr id="7" name="AutoShape 8"/>
            <p:cNvSpPr>
              <a:spLocks/>
            </p:cNvSpPr>
            <p:nvPr/>
          </p:nvSpPr>
          <p:spPr bwMode="auto">
            <a:xfrm>
              <a:off x="0" y="0"/>
              <a:ext cx="626" cy="53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w 21600"/>
                <a:gd name="T43" fmla="*/ 0 h 21600"/>
                <a:gd name="T44" fmla="*/ 0 w 21600"/>
                <a:gd name="T45" fmla="*/ 0 h 21600"/>
                <a:gd name="T46" fmla="*/ 0 w 21600"/>
                <a:gd name="T47" fmla="*/ 0 h 21600"/>
                <a:gd name="T48" fmla="*/ 0 w 21600"/>
                <a:gd name="T49" fmla="*/ 0 h 21600"/>
                <a:gd name="T50" fmla="*/ 0 w 21600"/>
                <a:gd name="T51" fmla="*/ 0 h 2160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2976" y="8704"/>
                  </a:lnTo>
                  <a:lnTo>
                    <a:pt x="1447" y="5400"/>
                  </a:lnTo>
                  <a:lnTo>
                    <a:pt x="5072" y="5072"/>
                  </a:lnTo>
                  <a:lnTo>
                    <a:pt x="5400" y="1447"/>
                  </a:lnTo>
                  <a:lnTo>
                    <a:pt x="8704" y="2976"/>
                  </a:lnTo>
                  <a:lnTo>
                    <a:pt x="10800" y="0"/>
                  </a:lnTo>
                  <a:lnTo>
                    <a:pt x="12896" y="2976"/>
                  </a:lnTo>
                  <a:lnTo>
                    <a:pt x="16200" y="1447"/>
                  </a:lnTo>
                  <a:lnTo>
                    <a:pt x="16528" y="5072"/>
                  </a:lnTo>
                  <a:lnTo>
                    <a:pt x="20153" y="5400"/>
                  </a:lnTo>
                  <a:lnTo>
                    <a:pt x="18624" y="8704"/>
                  </a:lnTo>
                  <a:lnTo>
                    <a:pt x="21600" y="10800"/>
                  </a:lnTo>
                  <a:lnTo>
                    <a:pt x="18624" y="12896"/>
                  </a:lnTo>
                  <a:lnTo>
                    <a:pt x="20153" y="16200"/>
                  </a:lnTo>
                  <a:lnTo>
                    <a:pt x="16528" y="16528"/>
                  </a:lnTo>
                  <a:lnTo>
                    <a:pt x="16200" y="20153"/>
                  </a:lnTo>
                  <a:lnTo>
                    <a:pt x="12896" y="18624"/>
                  </a:lnTo>
                  <a:lnTo>
                    <a:pt x="10800" y="21600"/>
                  </a:lnTo>
                  <a:lnTo>
                    <a:pt x="8704" y="18624"/>
                  </a:lnTo>
                  <a:lnTo>
                    <a:pt x="5400" y="20153"/>
                  </a:lnTo>
                  <a:lnTo>
                    <a:pt x="5072" y="16528"/>
                  </a:lnTo>
                  <a:lnTo>
                    <a:pt x="1447" y="16200"/>
                  </a:lnTo>
                  <a:lnTo>
                    <a:pt x="2976" y="12896"/>
                  </a:lnTo>
                  <a:lnTo>
                    <a:pt x="0" y="108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F8A662"/>
            </a:solidFill>
            <a:ln w="25400" cap="flat">
              <a:solidFill>
                <a:srgbClr val="385D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8" name="Rectangle 9"/>
            <p:cNvSpPr>
              <a:spLocks/>
            </p:cNvSpPr>
            <p:nvPr/>
          </p:nvSpPr>
          <p:spPr bwMode="auto">
            <a:xfrm>
              <a:off x="75" y="201"/>
              <a:ext cx="4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en-US" sz="1000" smtClean="0">
                  <a:solidFill>
                    <a:srgbClr val="134679"/>
                  </a:solidFill>
                  <a:latin typeface="Arial Bold" charset="0"/>
                  <a:sym typeface="Arial Bold" charset="0"/>
                </a:rPr>
                <a:t>UPDATED 2017</a:t>
              </a:r>
              <a:endParaRPr lang="en-US" altLang="en-US" sz="1000" dirty="0">
                <a:solidFill>
                  <a:srgbClr val="134679"/>
                </a:solidFill>
                <a:latin typeface="Arial Bold" charset="0"/>
                <a:sym typeface="Arial 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46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49" descr="SLIDE 66-6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84313"/>
            <a:ext cx="7993062" cy="428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8" name="AutoShape 2"/>
          <p:cNvSpPr>
            <a:spLocks/>
          </p:cNvSpPr>
          <p:nvPr/>
        </p:nvSpPr>
        <p:spPr bwMode="auto">
          <a:xfrm>
            <a:off x="165100" y="6653213"/>
            <a:ext cx="8820150" cy="236537"/>
          </a:xfrm>
          <a:custGeom>
            <a:avLst/>
            <a:gdLst>
              <a:gd name="T0" fmla="*/ 0 w 21600"/>
              <a:gd name="T1" fmla="*/ 2147483647 h 20965"/>
              <a:gd name="T2" fmla="*/ 2147483647 w 21600"/>
              <a:gd name="T3" fmla="*/ 0 h 20965"/>
              <a:gd name="T4" fmla="*/ 2147483647 w 21600"/>
              <a:gd name="T5" fmla="*/ 0 h 20965"/>
              <a:gd name="T6" fmla="*/ 2147483647 w 21600"/>
              <a:gd name="T7" fmla="*/ 2147483647 h 20965"/>
              <a:gd name="T8" fmla="*/ 2147483647 w 21600"/>
              <a:gd name="T9" fmla="*/ 2147483647 h 20965"/>
              <a:gd name="T10" fmla="*/ 0 w 21600"/>
              <a:gd name="T11" fmla="*/ 2147483647 h 20965"/>
              <a:gd name="T12" fmla="*/ 0 w 21600"/>
              <a:gd name="T13" fmla="*/ 2147483647 h 20965"/>
              <a:gd name="T14" fmla="*/ 0 w 21600"/>
              <a:gd name="T15" fmla="*/ 2147483647 h 2096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0" h="20965">
                <a:moveTo>
                  <a:pt x="0" y="3812"/>
                </a:moveTo>
                <a:cubicBezTo>
                  <a:pt x="0" y="1707"/>
                  <a:pt x="53" y="0"/>
                  <a:pt x="118" y="0"/>
                </a:cubicBezTo>
                <a:lnTo>
                  <a:pt x="21482" y="0"/>
                </a:lnTo>
                <a:cubicBezTo>
                  <a:pt x="21547" y="0"/>
                  <a:pt x="21600" y="1707"/>
                  <a:pt x="21600" y="3812"/>
                </a:cubicBezTo>
                <a:lnTo>
                  <a:pt x="21600" y="19059"/>
                </a:lnTo>
                <a:cubicBezTo>
                  <a:pt x="18000" y="21600"/>
                  <a:pt x="3600" y="21600"/>
                  <a:pt x="0" y="19059"/>
                </a:cubicBezTo>
                <a:lnTo>
                  <a:pt x="0" y="3812"/>
                </a:lnTo>
                <a:close/>
                <a:moveTo>
                  <a:pt x="0" y="3812"/>
                </a:moveTo>
              </a:path>
            </a:pathLst>
          </a:custGeom>
          <a:solidFill>
            <a:srgbClr val="13467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pic>
        <p:nvPicPr>
          <p:cNvPr id="86019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9700"/>
            <a:ext cx="88201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0" name="Rectangle 4"/>
          <p:cNvSpPr>
            <a:spLocks/>
          </p:cNvSpPr>
          <p:nvPr/>
        </p:nvSpPr>
        <p:spPr bwMode="auto">
          <a:xfrm>
            <a:off x="7191375" y="6680200"/>
            <a:ext cx="16541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rgbClr val="FFFFFF"/>
                </a:solidFill>
              </a:rPr>
              <a:t>© Global Initiative for Asthma</a:t>
            </a:r>
          </a:p>
        </p:txBody>
      </p:sp>
      <p:pic>
        <p:nvPicPr>
          <p:cNvPr id="86021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73038" y="250825"/>
            <a:ext cx="7597775" cy="1349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40631" bIns="45720" numCol="1" anchorCtr="0" compatLnSpc="1">
            <a:prstTxWarp prst="textNoShape">
              <a:avLst/>
            </a:prstTxWarp>
          </a:bodyPr>
          <a:lstStyle/>
          <a:p>
            <a:pPr marL="222250" eaLnBrk="1" hangingPunct="1"/>
            <a:r>
              <a:rPr lang="en-US" altLang="en-US" smtClean="0">
                <a:ea typeface="ヒラギノ角ゴ ProN W3" charset="-128"/>
              </a:rPr>
              <a:t>Step 4 – two or more controllers + as-needed inhaled reliever</a:t>
            </a:r>
          </a:p>
        </p:txBody>
      </p:sp>
      <p:sp>
        <p:nvSpPr>
          <p:cNvPr id="86023" name="Rectangle 7"/>
          <p:cNvSpPr>
            <a:spLocks/>
          </p:cNvSpPr>
          <p:nvPr/>
        </p:nvSpPr>
        <p:spPr bwMode="auto">
          <a:xfrm>
            <a:off x="160338" y="6640513"/>
            <a:ext cx="23923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1" bIns="0"/>
          <a:lstStyle>
            <a:lvl1pPr marL="365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i="1">
                <a:solidFill>
                  <a:srgbClr val="FFFFFF"/>
                </a:solidFill>
                <a:latin typeface="Arial Italic" charset="0"/>
                <a:sym typeface="Arial Italic" charset="0"/>
              </a:rPr>
              <a:t>GINA </a:t>
            </a:r>
            <a:r>
              <a:rPr lang="en-US" altLang="en-US" sz="1200" i="1" smtClean="0">
                <a:solidFill>
                  <a:srgbClr val="FFFFFF"/>
                </a:solidFill>
                <a:latin typeface="Arial Italic" charset="0"/>
                <a:sym typeface="Arial Italic" charset="0"/>
              </a:rPr>
              <a:t>2017, </a:t>
            </a:r>
            <a:r>
              <a:rPr lang="en-US" altLang="en-US" sz="1200" i="1" dirty="0">
                <a:solidFill>
                  <a:srgbClr val="FFFFFF"/>
                </a:solidFill>
                <a:latin typeface="Arial Italic" charset="0"/>
                <a:sym typeface="Arial Italic" charset="0"/>
              </a:rPr>
              <a:t>Box 3-5, Step </a:t>
            </a:r>
            <a:r>
              <a:rPr lang="en-US" altLang="en-US" sz="1200" i="1" dirty="0" smtClean="0">
                <a:solidFill>
                  <a:srgbClr val="FFFFFF"/>
                </a:solidFill>
                <a:latin typeface="Arial Italic" charset="0"/>
                <a:sym typeface="Arial Italic" charset="0"/>
              </a:rPr>
              <a:t>4 (7/8)</a:t>
            </a:r>
            <a:endParaRPr lang="en-US" altLang="en-US" sz="1200" i="1" dirty="0">
              <a:solidFill>
                <a:srgbClr val="FFFFFF"/>
              </a:solidFill>
              <a:latin typeface="Arial Italic" charset="0"/>
              <a:sym typeface="Arial Italic" charset="0"/>
            </a:endParaRPr>
          </a:p>
        </p:txBody>
      </p:sp>
      <p:sp>
        <p:nvSpPr>
          <p:cNvPr id="86025" name="Rectangle 9"/>
          <p:cNvSpPr>
            <a:spLocks/>
          </p:cNvSpPr>
          <p:nvPr/>
        </p:nvSpPr>
        <p:spPr bwMode="auto">
          <a:xfrm>
            <a:off x="128588" y="4403725"/>
            <a:ext cx="10414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900">
                <a:latin typeface="Arial Italic" charset="0"/>
                <a:sym typeface="Arial Italic" charset="0"/>
              </a:rPr>
              <a:t>Other </a:t>
            </a:r>
            <a:br>
              <a:rPr lang="en-US" altLang="en-US" sz="900">
                <a:latin typeface="Arial Italic" charset="0"/>
                <a:sym typeface="Arial Italic" charset="0"/>
              </a:rPr>
            </a:br>
            <a:r>
              <a:rPr lang="en-US" altLang="en-US" sz="900">
                <a:latin typeface="Arial Italic" charset="0"/>
                <a:sym typeface="Arial Italic" charset="0"/>
              </a:rPr>
              <a:t>controller </a:t>
            </a:r>
            <a:br>
              <a:rPr lang="en-US" altLang="en-US" sz="900">
                <a:latin typeface="Arial Italic" charset="0"/>
                <a:sym typeface="Arial Italic" charset="0"/>
              </a:rPr>
            </a:br>
            <a:r>
              <a:rPr lang="en-US" altLang="en-US" sz="900">
                <a:latin typeface="Arial Italic" charset="0"/>
                <a:sym typeface="Arial Italic" charset="0"/>
              </a:rPr>
              <a:t>options</a:t>
            </a:r>
          </a:p>
        </p:txBody>
      </p:sp>
      <p:sp>
        <p:nvSpPr>
          <p:cNvPr id="86026" name="Rectangle 10"/>
          <p:cNvSpPr>
            <a:spLocks/>
          </p:cNvSpPr>
          <p:nvPr/>
        </p:nvSpPr>
        <p:spPr bwMode="auto">
          <a:xfrm>
            <a:off x="212725" y="5087938"/>
            <a:ext cx="952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lnSpc>
                <a:spcPct val="120000"/>
              </a:lnSpc>
            </a:pPr>
            <a:r>
              <a:rPr lang="en-US" altLang="en-US" sz="900" b="1">
                <a:solidFill>
                  <a:srgbClr val="134679"/>
                </a:solidFill>
                <a:latin typeface="Arial Bold" charset="0"/>
                <a:sym typeface="Arial Bold" charset="0"/>
              </a:rPr>
              <a:t>RELIEVER</a:t>
            </a:r>
          </a:p>
        </p:txBody>
      </p:sp>
      <p:sp>
        <p:nvSpPr>
          <p:cNvPr id="86027" name="Rectangle 11"/>
          <p:cNvSpPr>
            <a:spLocks/>
          </p:cNvSpPr>
          <p:nvPr/>
        </p:nvSpPr>
        <p:spPr bwMode="auto">
          <a:xfrm>
            <a:off x="1403350" y="2995613"/>
            <a:ext cx="7921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1300" b="1">
                <a:sym typeface="Arial Bold" charset="0"/>
              </a:rPr>
              <a:t>STEP 1</a:t>
            </a:r>
          </a:p>
        </p:txBody>
      </p:sp>
      <p:sp>
        <p:nvSpPr>
          <p:cNvPr id="86028" name="Rectangle 12"/>
          <p:cNvSpPr>
            <a:spLocks/>
          </p:cNvSpPr>
          <p:nvPr/>
        </p:nvSpPr>
        <p:spPr bwMode="auto">
          <a:xfrm>
            <a:off x="2195513" y="2992438"/>
            <a:ext cx="3744912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1300" b="1">
                <a:sym typeface="Arial Bold" charset="0"/>
              </a:rPr>
              <a:t>STEP 2</a:t>
            </a:r>
          </a:p>
        </p:txBody>
      </p:sp>
      <p:sp>
        <p:nvSpPr>
          <p:cNvPr id="86029" name="Rectangle 13"/>
          <p:cNvSpPr>
            <a:spLocks/>
          </p:cNvSpPr>
          <p:nvPr/>
        </p:nvSpPr>
        <p:spPr bwMode="auto">
          <a:xfrm>
            <a:off x="5921375" y="2900363"/>
            <a:ext cx="11811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1300" b="1">
                <a:sym typeface="Arial Bold" charset="0"/>
              </a:rPr>
              <a:t>STEP 3</a:t>
            </a:r>
          </a:p>
        </p:txBody>
      </p:sp>
      <p:sp>
        <p:nvSpPr>
          <p:cNvPr id="86030" name="Rectangle 14"/>
          <p:cNvSpPr>
            <a:spLocks/>
          </p:cNvSpPr>
          <p:nvPr/>
        </p:nvSpPr>
        <p:spPr bwMode="auto">
          <a:xfrm>
            <a:off x="7092950" y="2557463"/>
            <a:ext cx="9445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1300" b="1">
                <a:sym typeface="Arial Bold" charset="0"/>
              </a:rPr>
              <a:t>STEP 4</a:t>
            </a:r>
          </a:p>
        </p:txBody>
      </p:sp>
      <p:sp>
        <p:nvSpPr>
          <p:cNvPr id="86031" name="Rectangle 15"/>
          <p:cNvSpPr>
            <a:spLocks/>
          </p:cNvSpPr>
          <p:nvPr/>
        </p:nvSpPr>
        <p:spPr bwMode="auto">
          <a:xfrm>
            <a:off x="8027988" y="2139950"/>
            <a:ext cx="76041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1300" b="1">
                <a:sym typeface="Arial Bold" charset="0"/>
              </a:rPr>
              <a:t>STEP 5</a:t>
            </a:r>
          </a:p>
        </p:txBody>
      </p:sp>
      <p:sp>
        <p:nvSpPr>
          <p:cNvPr id="86032" name="Rectangle 16"/>
          <p:cNvSpPr>
            <a:spLocks/>
          </p:cNvSpPr>
          <p:nvPr/>
        </p:nvSpPr>
        <p:spPr bwMode="auto">
          <a:xfrm>
            <a:off x="2092325" y="3922713"/>
            <a:ext cx="3822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1600"/>
              <a:t>Low dose ICS</a:t>
            </a:r>
          </a:p>
        </p:txBody>
      </p:sp>
      <p:sp>
        <p:nvSpPr>
          <p:cNvPr id="38" name="Rectangle 17"/>
          <p:cNvSpPr>
            <a:spLocks/>
          </p:cNvSpPr>
          <p:nvPr/>
        </p:nvSpPr>
        <p:spPr bwMode="auto">
          <a:xfrm>
            <a:off x="1403350" y="4452938"/>
            <a:ext cx="7921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defRPr/>
            </a:pPr>
            <a:r>
              <a:rPr lang="en-US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Consider low dose ICS </a:t>
            </a:r>
          </a:p>
        </p:txBody>
      </p:sp>
      <p:sp>
        <p:nvSpPr>
          <p:cNvPr id="39" name="Rectangle 18"/>
          <p:cNvSpPr>
            <a:spLocks/>
          </p:cNvSpPr>
          <p:nvPr/>
        </p:nvSpPr>
        <p:spPr bwMode="auto">
          <a:xfrm>
            <a:off x="2195513" y="4464050"/>
            <a:ext cx="37290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defRPr/>
            </a:pPr>
            <a:r>
              <a:rPr lang="en-US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Leukotriene receptor antagonists (LTRA)</a:t>
            </a:r>
          </a:p>
          <a:p>
            <a:pPr algn="ctr">
              <a:defRPr/>
            </a:pPr>
            <a:r>
              <a:rPr lang="en-US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Low dose theophylline*</a:t>
            </a:r>
          </a:p>
        </p:txBody>
      </p:sp>
      <p:sp>
        <p:nvSpPr>
          <p:cNvPr id="40" name="Rectangle 19"/>
          <p:cNvSpPr>
            <a:spLocks/>
          </p:cNvSpPr>
          <p:nvPr/>
        </p:nvSpPr>
        <p:spPr bwMode="auto">
          <a:xfrm>
            <a:off x="6011863" y="4451350"/>
            <a:ext cx="108108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defRPr/>
            </a:pPr>
            <a:r>
              <a:rPr lang="en-US" sz="900" i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Med/high dose ICS</a:t>
            </a:r>
          </a:p>
          <a:p>
            <a:pPr algn="ctr">
              <a:defRPr/>
            </a:pPr>
            <a:r>
              <a:rPr lang="en-US" sz="900" i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Low dose ICS+LTRA</a:t>
            </a:r>
          </a:p>
          <a:p>
            <a:pPr algn="ctr">
              <a:defRPr/>
            </a:pPr>
            <a:r>
              <a:rPr lang="en-US" sz="900" i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(or + </a:t>
            </a:r>
            <a:r>
              <a:rPr lang="en-US" sz="900" i="1" kern="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theoph</a:t>
            </a:r>
            <a:r>
              <a:rPr lang="en-US" sz="900" i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*)</a:t>
            </a:r>
          </a:p>
        </p:txBody>
      </p:sp>
      <p:sp>
        <p:nvSpPr>
          <p:cNvPr id="43" name="Rectangle 22"/>
          <p:cNvSpPr>
            <a:spLocks/>
          </p:cNvSpPr>
          <p:nvPr/>
        </p:nvSpPr>
        <p:spPr bwMode="auto">
          <a:xfrm>
            <a:off x="1266825" y="4945063"/>
            <a:ext cx="46609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  <a:defRPr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As-needed short-acting beta</a:t>
            </a:r>
            <a:r>
              <a:rPr lang="en-US" sz="130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-agonist (SABA)</a:t>
            </a:r>
          </a:p>
        </p:txBody>
      </p:sp>
      <p:sp>
        <p:nvSpPr>
          <p:cNvPr id="86040" name="Rectangle 24"/>
          <p:cNvSpPr>
            <a:spLocks/>
          </p:cNvSpPr>
          <p:nvPr/>
        </p:nvSpPr>
        <p:spPr bwMode="auto">
          <a:xfrm>
            <a:off x="5919788" y="3732213"/>
            <a:ext cx="1157287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1300"/>
              <a:t>Low dose </a:t>
            </a:r>
            <a:br>
              <a:rPr lang="en-US" altLang="en-US" sz="1300"/>
            </a:br>
            <a:r>
              <a:rPr lang="en-US" altLang="en-US" sz="1300" smtClean="0"/>
              <a:t>ICS/LABA**</a:t>
            </a:r>
            <a:endParaRPr lang="en-US" altLang="en-US" sz="1300"/>
          </a:p>
        </p:txBody>
      </p:sp>
      <p:sp>
        <p:nvSpPr>
          <p:cNvPr id="86041" name="Rectangle 25"/>
          <p:cNvSpPr>
            <a:spLocks/>
          </p:cNvSpPr>
          <p:nvPr/>
        </p:nvSpPr>
        <p:spPr bwMode="auto">
          <a:xfrm>
            <a:off x="7092950" y="3419475"/>
            <a:ext cx="9350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1300"/>
              <a:t>Med/high </a:t>
            </a:r>
            <a:br>
              <a:rPr lang="en-US" altLang="en-US" sz="1300"/>
            </a:br>
            <a:r>
              <a:rPr lang="en-US" altLang="en-US" sz="1300"/>
              <a:t>ICS/LABA</a:t>
            </a:r>
          </a:p>
        </p:txBody>
      </p:sp>
      <p:sp>
        <p:nvSpPr>
          <p:cNvPr id="86043" name="Rectangle 8"/>
          <p:cNvSpPr>
            <a:spLocks/>
          </p:cNvSpPr>
          <p:nvPr/>
        </p:nvSpPr>
        <p:spPr bwMode="auto">
          <a:xfrm>
            <a:off x="-309563" y="3027363"/>
            <a:ext cx="1487488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lnSpc>
                <a:spcPct val="110000"/>
              </a:lnSpc>
            </a:pPr>
            <a:r>
              <a:rPr lang="en-US" altLang="en-US" sz="900" b="1">
                <a:solidFill>
                  <a:srgbClr val="134679"/>
                </a:solidFill>
                <a:latin typeface="Arial Bold" charset="0"/>
                <a:sym typeface="Arial Bold" charset="0"/>
              </a:rPr>
              <a:t>PREFERRED </a:t>
            </a:r>
            <a:br>
              <a:rPr lang="en-US" altLang="en-US" sz="900" b="1">
                <a:solidFill>
                  <a:srgbClr val="134679"/>
                </a:solidFill>
                <a:latin typeface="Arial Bold" charset="0"/>
                <a:sym typeface="Arial Bold" charset="0"/>
              </a:rPr>
            </a:br>
            <a:r>
              <a:rPr lang="en-US" altLang="en-US" sz="900" b="1">
                <a:solidFill>
                  <a:srgbClr val="134679"/>
                </a:solidFill>
                <a:latin typeface="Arial Bold" charset="0"/>
                <a:sym typeface="Arial Bold" charset="0"/>
              </a:rPr>
              <a:t>CONTROLLER </a:t>
            </a:r>
            <a:br>
              <a:rPr lang="en-US" altLang="en-US" sz="900" b="1">
                <a:solidFill>
                  <a:srgbClr val="134679"/>
                </a:solidFill>
                <a:latin typeface="Arial Bold" charset="0"/>
                <a:sym typeface="Arial Bold" charset="0"/>
              </a:rPr>
            </a:br>
            <a:r>
              <a:rPr lang="en-US" altLang="en-US" sz="900" b="1">
                <a:solidFill>
                  <a:srgbClr val="134679"/>
                </a:solidFill>
                <a:latin typeface="Arial Bold" charset="0"/>
                <a:sym typeface="Arial Bold" charset="0"/>
              </a:rPr>
              <a:t>CHOICE</a:t>
            </a:r>
          </a:p>
          <a:p>
            <a:pPr eaLnBrk="1" hangingPunct="1">
              <a:lnSpc>
                <a:spcPct val="120000"/>
              </a:lnSpc>
            </a:pPr>
            <a:endParaRPr lang="en-US" altLang="en-US" sz="900" b="1"/>
          </a:p>
        </p:txBody>
      </p:sp>
      <p:sp>
        <p:nvSpPr>
          <p:cNvPr id="34" name="Rectangle 6"/>
          <p:cNvSpPr>
            <a:spLocks/>
          </p:cNvSpPr>
          <p:nvPr/>
        </p:nvSpPr>
        <p:spPr bwMode="auto">
          <a:xfrm>
            <a:off x="1290638" y="5892800"/>
            <a:ext cx="6604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1" bIns="0"/>
          <a:lstStyle>
            <a:lvl1pPr marL="365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134679"/>
                </a:solidFill>
              </a:rPr>
              <a:t>*Not for children &lt;12 years</a:t>
            </a:r>
          </a:p>
          <a:p>
            <a:pPr eaLnBrk="1" hangingPunct="1"/>
            <a:r>
              <a:rPr lang="en-US" altLang="en-US" sz="1100">
                <a:solidFill>
                  <a:srgbClr val="134679"/>
                </a:solidFill>
              </a:rPr>
              <a:t>**For children 6-11 years, the preferred Step 3 treatment is medium dose ICS</a:t>
            </a:r>
          </a:p>
          <a:p>
            <a:pPr eaLnBrk="1" hangingPunct="1"/>
            <a:r>
              <a:rPr lang="en-US" altLang="en-US" sz="1100">
                <a:solidFill>
                  <a:srgbClr val="134679"/>
                </a:solidFill>
              </a:rPr>
              <a:t>#For patients prescribed BDP/formoterol or BUD/ formoterol maintenance and reliever therapy</a:t>
            </a:r>
          </a:p>
          <a:p>
            <a:pPr eaLnBrk="1" hangingPunct="1"/>
            <a:r>
              <a:rPr lang="en-AU" altLang="en-US" sz="1100">
                <a:solidFill>
                  <a:srgbClr val="134679"/>
                </a:solidFill>
                <a:sym typeface="Wingdings 2"/>
              </a:rPr>
              <a:t></a:t>
            </a:r>
            <a:r>
              <a:rPr lang="en-AU" altLang="en-US" sz="1100">
                <a:solidFill>
                  <a:srgbClr val="134679"/>
                </a:solidFill>
              </a:rPr>
              <a:t> Tiotropium by mist inhaler is an add-on treatment for patients ≥12 years with a history of exacerbations</a:t>
            </a:r>
            <a:endParaRPr lang="en-US" altLang="en-US" sz="1100" dirty="0">
              <a:solidFill>
                <a:srgbClr val="134679"/>
              </a:solidFill>
            </a:endParaRPr>
          </a:p>
          <a:p>
            <a:pPr eaLnBrk="1" hangingPunct="1"/>
            <a:endParaRPr lang="en-US" altLang="en-US" sz="1100" dirty="0">
              <a:solidFill>
                <a:srgbClr val="134679"/>
              </a:solidFill>
            </a:endParaRPr>
          </a:p>
        </p:txBody>
      </p:sp>
      <p:sp>
        <p:nvSpPr>
          <p:cNvPr id="35" name="Rectangle 34"/>
          <p:cNvSpPr>
            <a:spLocks/>
          </p:cNvSpPr>
          <p:nvPr/>
        </p:nvSpPr>
        <p:spPr bwMode="auto">
          <a:xfrm>
            <a:off x="8012112" y="2939375"/>
            <a:ext cx="847725" cy="98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90000"/>
              </a:lnSpc>
              <a:defRPr/>
            </a:pPr>
            <a:r>
              <a:rPr lang="en-US" sz="1050" kern="700">
                <a:latin typeface="Arial"/>
                <a:cs typeface="Arial"/>
              </a:rPr>
              <a:t>Refer for </a:t>
            </a:r>
            <a:r>
              <a:rPr lang="en-US" sz="1050" kern="700" smtClean="0">
                <a:latin typeface="Arial"/>
                <a:cs typeface="Arial"/>
              </a:rPr>
              <a:t/>
            </a:r>
            <a:br>
              <a:rPr lang="en-US" sz="1050" kern="700" smtClean="0">
                <a:latin typeface="Arial"/>
                <a:cs typeface="Arial"/>
              </a:rPr>
            </a:br>
            <a:r>
              <a:rPr lang="en-US" sz="1050" kern="700" smtClean="0">
                <a:latin typeface="Arial"/>
                <a:cs typeface="Arial"/>
              </a:rPr>
              <a:t>add-on </a:t>
            </a:r>
            <a:r>
              <a:rPr lang="en-US" sz="1050" kern="700">
                <a:latin typeface="Arial"/>
                <a:cs typeface="Arial"/>
              </a:rPr>
              <a:t>treatment 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900" kern="700">
                <a:latin typeface="Arial"/>
                <a:cs typeface="Arial"/>
              </a:rPr>
              <a:t>e.g</a:t>
            </a:r>
            <a:r>
              <a:rPr lang="en-US" sz="900" kern="700" smtClean="0">
                <a:latin typeface="Arial"/>
                <a:cs typeface="Arial"/>
              </a:rPr>
              <a:t>. </a:t>
            </a:r>
            <a:endParaRPr lang="en-US" sz="900" kern="700">
              <a:latin typeface="Arial"/>
              <a:cs typeface="Arial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900" kern="700" smtClean="0">
                <a:latin typeface="Arial"/>
                <a:cs typeface="Arial"/>
              </a:rPr>
              <a:t>tiotropium,*</a:t>
            </a:r>
            <a:r>
              <a:rPr lang="en-US" sz="900" kern="700" baseline="30000" smtClean="0">
                <a:latin typeface="Arial"/>
                <a:cs typeface="Arial"/>
                <a:sym typeface="Wingdings 2"/>
              </a:rPr>
              <a:t></a:t>
            </a:r>
            <a:r>
              <a:rPr lang="en-US" sz="900" kern="700" smtClean="0">
                <a:latin typeface="Arial"/>
                <a:cs typeface="Arial"/>
              </a:rPr>
              <a:t> anti-IgE, </a:t>
            </a:r>
            <a:br>
              <a:rPr lang="en-US" sz="900" kern="700" smtClean="0">
                <a:latin typeface="Arial"/>
                <a:cs typeface="Arial"/>
              </a:rPr>
            </a:br>
            <a:r>
              <a:rPr lang="en-US" sz="900" kern="700" smtClean="0">
                <a:latin typeface="Arial"/>
                <a:cs typeface="Arial"/>
              </a:rPr>
              <a:t>anti-IL5*</a:t>
            </a:r>
            <a:endParaRPr lang="en-US" sz="900" kern="700">
              <a:latin typeface="Arial"/>
              <a:cs typeface="Arial"/>
            </a:endParaRPr>
          </a:p>
        </p:txBody>
      </p:sp>
      <p:sp>
        <p:nvSpPr>
          <p:cNvPr id="42" name="Rectangle 23"/>
          <p:cNvSpPr>
            <a:spLocks/>
          </p:cNvSpPr>
          <p:nvPr/>
        </p:nvSpPr>
        <p:spPr bwMode="auto">
          <a:xfrm>
            <a:off x="5916613" y="4941888"/>
            <a:ext cx="28575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As-needed SABA or </a:t>
            </a:r>
            <a:b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low </a:t>
            </a:r>
            <a:r>
              <a:rPr lang="en-US" sz="13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dose </a:t>
            </a:r>
            <a:r>
              <a:rPr lang="en-US" sz="13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ICS/formoterol</a:t>
            </a:r>
            <a:r>
              <a:rPr lang="en-US" sz="1300" baseline="30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#</a:t>
            </a:r>
            <a:endParaRPr lang="en-US" sz="1300" baseline="30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" name="Rectangle 20"/>
          <p:cNvSpPr>
            <a:spLocks/>
          </p:cNvSpPr>
          <p:nvPr/>
        </p:nvSpPr>
        <p:spPr bwMode="auto">
          <a:xfrm>
            <a:off x="7157134" y="4410157"/>
            <a:ext cx="93662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900" i="1" ker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Add </a:t>
            </a:r>
            <a:r>
              <a:rPr lang="en-US" sz="900" i="1" kern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tiotropium*</a:t>
            </a:r>
            <a:r>
              <a:rPr lang="en-US" sz="900" kern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Wingdings 2"/>
              </a:rPr>
              <a:t></a:t>
            </a:r>
            <a:endParaRPr lang="en-US" sz="900" kern="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0"/>
              <a:cs typeface="Arial"/>
              <a:sym typeface="Arial Italic" charset="0"/>
            </a:endParaRPr>
          </a:p>
          <a:p>
            <a:pPr>
              <a:defRPr/>
            </a:pPr>
            <a:r>
              <a:rPr lang="en-US" sz="90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High dose ICS </a:t>
            </a:r>
            <a:br>
              <a:rPr lang="en-US" sz="90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</a:br>
            <a:r>
              <a:rPr lang="en-US" sz="90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+ LTRA </a:t>
            </a:r>
            <a:br>
              <a:rPr lang="en-US" sz="90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</a:br>
            <a:r>
              <a:rPr lang="en-US" sz="90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(or + </a:t>
            </a:r>
            <a:r>
              <a:rPr lang="en-US" sz="900" i="1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theoph</a:t>
            </a:r>
            <a:r>
              <a:rPr lang="en-US" sz="90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*)</a:t>
            </a:r>
            <a:endParaRPr lang="en-US" sz="900" i="1" kern="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0"/>
              <a:cs typeface="Arial"/>
              <a:sym typeface="Arial Italic" charset="0"/>
            </a:endParaRPr>
          </a:p>
        </p:txBody>
      </p:sp>
      <p:sp>
        <p:nvSpPr>
          <p:cNvPr id="49" name="Rectangle 21"/>
          <p:cNvSpPr>
            <a:spLocks/>
          </p:cNvSpPr>
          <p:nvPr/>
        </p:nvSpPr>
        <p:spPr bwMode="auto">
          <a:xfrm>
            <a:off x="8165072" y="4422857"/>
            <a:ext cx="68751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90000"/>
              </a:lnSpc>
              <a:defRPr/>
            </a:pPr>
            <a:r>
              <a:rPr lang="en-US" sz="900" i="1" kern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Add </a:t>
            </a:r>
            <a:r>
              <a:rPr lang="en-US" sz="9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low </a:t>
            </a:r>
            <a:br>
              <a:rPr lang="en-US" sz="9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</a:br>
            <a:r>
              <a:rPr lang="en-US" sz="9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dose OCS</a:t>
            </a:r>
          </a:p>
        </p:txBody>
      </p:sp>
    </p:spTree>
    <p:extLst>
      <p:ext uri="{BB962C8B-B14F-4D97-AF65-F5344CB8AC3E}">
        <p14:creationId xmlns:p14="http://schemas.microsoft.com/office/powerpoint/2010/main" val="35066439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192213"/>
            <a:ext cx="8686800" cy="5208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altLang="en-US" dirty="0" smtClean="0">
                <a:ea typeface="ＭＳ Ｐゴシック" pitchFamily="34" charset="-128"/>
              </a:rPr>
              <a:t>Before considering step-up</a:t>
            </a:r>
          </a:p>
          <a:p>
            <a:pPr lvl="1" eaLnBrk="1" hangingPunct="1"/>
            <a:r>
              <a:rPr lang="en-AU" altLang="en-US" dirty="0" smtClean="0">
                <a:ea typeface="ＭＳ Ｐゴシック" pitchFamily="34" charset="-128"/>
              </a:rPr>
              <a:t>Check inhaler technique and adherence</a:t>
            </a:r>
          </a:p>
          <a:p>
            <a:pPr eaLnBrk="1" hangingPunct="1"/>
            <a:r>
              <a:rPr lang="en-AU" altLang="en-US" dirty="0" smtClean="0">
                <a:ea typeface="ＭＳ Ｐゴシック" pitchFamily="34" charset="-128"/>
              </a:rPr>
              <a:t>Adults or adolescents: preferred option is combination low dose ICS/</a:t>
            </a:r>
            <a:r>
              <a:rPr lang="en-AU" altLang="en-US" dirty="0" err="1" smtClean="0">
                <a:ea typeface="ＭＳ Ｐゴシック" pitchFamily="34" charset="-128"/>
              </a:rPr>
              <a:t>formoterol</a:t>
            </a:r>
            <a:r>
              <a:rPr lang="en-AU" altLang="en-US" dirty="0" smtClean="0">
                <a:ea typeface="ＭＳ Ｐゴシック" pitchFamily="34" charset="-128"/>
              </a:rPr>
              <a:t> as maintenance and reliever regimen*, OR</a:t>
            </a:r>
            <a:br>
              <a:rPr lang="en-AU" altLang="en-US" dirty="0" smtClean="0">
                <a:ea typeface="ＭＳ Ｐゴシック" pitchFamily="34" charset="-128"/>
              </a:rPr>
            </a:br>
            <a:r>
              <a:rPr lang="en-AU" altLang="en-US" dirty="0" smtClean="0">
                <a:ea typeface="ＭＳ Ｐゴシック" pitchFamily="34" charset="-128"/>
              </a:rPr>
              <a:t>combination medium dose ICS/LABA with as-needed SABA</a:t>
            </a:r>
          </a:p>
          <a:p>
            <a:pPr eaLnBrk="1" hangingPunct="1"/>
            <a:r>
              <a:rPr lang="en-AU" altLang="en-US" dirty="0" smtClean="0">
                <a:ea typeface="ＭＳ Ｐゴシック" pitchFamily="34" charset="-128"/>
              </a:rPr>
              <a:t>Children 6–11 years: preferred option is to refer for expert advice</a:t>
            </a:r>
          </a:p>
          <a:p>
            <a:pPr eaLnBrk="1" hangingPunct="1"/>
            <a:r>
              <a:rPr lang="en-AU" altLang="en-US" dirty="0" smtClean="0">
                <a:ea typeface="ＭＳ Ｐゴシック" pitchFamily="34" charset="-128"/>
              </a:rPr>
              <a:t>Other options (adults or adolescents)</a:t>
            </a:r>
          </a:p>
          <a:p>
            <a:pPr lvl="1"/>
            <a:r>
              <a:rPr lang="en-AU" dirty="0" err="1"/>
              <a:t>Tiotropium</a:t>
            </a:r>
            <a:r>
              <a:rPr lang="en-AU" dirty="0"/>
              <a:t> </a:t>
            </a:r>
            <a:r>
              <a:rPr lang="en-AU"/>
              <a:t>by </a:t>
            </a:r>
            <a:r>
              <a:rPr lang="en-AU" smtClean="0"/>
              <a:t>mist </a:t>
            </a:r>
            <a:r>
              <a:rPr lang="en-AU" dirty="0"/>
              <a:t>inhaler may be used as add-on therapy </a:t>
            </a:r>
            <a:r>
              <a:rPr lang="en-AU"/>
              <a:t>for </a:t>
            </a:r>
            <a:r>
              <a:rPr lang="en-AU" smtClean="0"/>
              <a:t>patients aged ≥12 years </a:t>
            </a:r>
            <a:r>
              <a:rPr lang="en-AU" dirty="0" smtClean="0"/>
              <a:t>with </a:t>
            </a:r>
            <a:r>
              <a:rPr lang="en-AU" dirty="0"/>
              <a:t>a history of exacerbations </a:t>
            </a:r>
            <a:endParaRPr lang="en-AU" altLang="en-US" dirty="0" smtClean="0">
              <a:ea typeface="ＭＳ Ｐゴシック" pitchFamily="34" charset="-128"/>
            </a:endParaRPr>
          </a:p>
          <a:p>
            <a:pPr lvl="1" eaLnBrk="1" hangingPunct="1"/>
            <a:r>
              <a:rPr lang="en-AU" altLang="en-US" smtClean="0">
                <a:ea typeface="ＭＳ Ｐゴシック" pitchFamily="34" charset="-128"/>
              </a:rPr>
              <a:t>Adults: consider adding SLIT (see Non-pharmacological therapy)</a:t>
            </a:r>
          </a:p>
          <a:p>
            <a:pPr lvl="1" eaLnBrk="1" hangingPunct="1"/>
            <a:r>
              <a:rPr lang="en-AU" altLang="en-US" smtClean="0">
                <a:ea typeface="ＭＳ Ｐゴシック" pitchFamily="34" charset="-128"/>
              </a:rPr>
              <a:t>Trial </a:t>
            </a:r>
            <a:r>
              <a:rPr lang="en-AU" altLang="en-US" dirty="0" smtClean="0">
                <a:ea typeface="ＭＳ Ｐゴシック" pitchFamily="34" charset="-128"/>
              </a:rPr>
              <a:t>of high dose combination ICS/LABA, but little extra benefit and increased risk of side-effects</a:t>
            </a:r>
          </a:p>
          <a:p>
            <a:pPr lvl="1" eaLnBrk="1" hangingPunct="1"/>
            <a:r>
              <a:rPr lang="en-AU" altLang="en-US" dirty="0" smtClean="0">
                <a:ea typeface="ＭＳ Ｐゴシック" pitchFamily="34" charset="-128"/>
              </a:rPr>
              <a:t>Increase dosing frequency (for budesonide-containing inhalers)</a:t>
            </a:r>
          </a:p>
          <a:p>
            <a:pPr lvl="1" eaLnBrk="1" hangingPunct="1"/>
            <a:r>
              <a:rPr lang="en-AU" altLang="en-US" dirty="0" smtClean="0">
                <a:ea typeface="ＭＳ Ｐゴシック" pitchFamily="34" charset="-128"/>
              </a:rPr>
              <a:t>Add-on LTRA or low dose theophylline</a:t>
            </a:r>
          </a:p>
        </p:txBody>
      </p:sp>
      <p:sp>
        <p:nvSpPr>
          <p:cNvPr id="87042" name="Title 1"/>
          <p:cNvSpPr>
            <a:spLocks noGrp="1"/>
          </p:cNvSpPr>
          <p:nvPr>
            <p:ph type="title"/>
          </p:nvPr>
        </p:nvSpPr>
        <p:spPr bwMode="auto">
          <a:xfrm>
            <a:off x="173038" y="250825"/>
            <a:ext cx="7578725" cy="936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altLang="en-US" smtClean="0">
                <a:ea typeface="ＭＳ Ｐゴシック" pitchFamily="34" charset="-128"/>
              </a:rPr>
              <a:t>Step 4 – two or more controllers + as-needed inhaled reliever</a:t>
            </a:r>
          </a:p>
        </p:txBody>
      </p:sp>
      <p:sp>
        <p:nvSpPr>
          <p:cNvPr id="87043" name="TextBox 5"/>
          <p:cNvSpPr txBox="1">
            <a:spLocks noChangeArrowheads="1"/>
          </p:cNvSpPr>
          <p:nvPr/>
        </p:nvSpPr>
        <p:spPr bwMode="auto">
          <a:xfrm>
            <a:off x="160338" y="6624638"/>
            <a:ext cx="2046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AU" altLang="en-US" sz="1200" i="1">
                <a:solidFill>
                  <a:schemeClr val="bg1"/>
                </a:solidFill>
              </a:rPr>
              <a:t>GINA </a:t>
            </a:r>
            <a:r>
              <a:rPr lang="en-AU" altLang="en-US" sz="1200" i="1" smtClean="0">
                <a:solidFill>
                  <a:schemeClr val="bg1"/>
                </a:solidFill>
              </a:rPr>
              <a:t>2017</a:t>
            </a:r>
            <a:endParaRPr lang="en-AU" altLang="en-US" sz="1200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0325" y="6327775"/>
            <a:ext cx="7791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AU" altLang="en-US" sz="1400">
                <a:solidFill>
                  <a:srgbClr val="134679"/>
                </a:solidFill>
                <a:cs typeface="Arial" pitchFamily="34" charset="0"/>
              </a:rPr>
              <a:t>*Approved only for low dose beclometasone/formoterol and low dose budesonide/formoterol</a:t>
            </a:r>
          </a:p>
        </p:txBody>
      </p: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8132980" y="3817255"/>
            <a:ext cx="993775" cy="841375"/>
            <a:chOff x="0" y="0"/>
            <a:chExt cx="626" cy="530"/>
          </a:xfrm>
        </p:grpSpPr>
        <p:sp>
          <p:nvSpPr>
            <p:cNvPr id="7" name="AutoShape 8"/>
            <p:cNvSpPr>
              <a:spLocks/>
            </p:cNvSpPr>
            <p:nvPr/>
          </p:nvSpPr>
          <p:spPr bwMode="auto">
            <a:xfrm>
              <a:off x="0" y="0"/>
              <a:ext cx="626" cy="53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w 21600"/>
                <a:gd name="T43" fmla="*/ 0 h 21600"/>
                <a:gd name="T44" fmla="*/ 0 w 21600"/>
                <a:gd name="T45" fmla="*/ 0 h 21600"/>
                <a:gd name="T46" fmla="*/ 0 w 21600"/>
                <a:gd name="T47" fmla="*/ 0 h 21600"/>
                <a:gd name="T48" fmla="*/ 0 w 21600"/>
                <a:gd name="T49" fmla="*/ 0 h 21600"/>
                <a:gd name="T50" fmla="*/ 0 w 21600"/>
                <a:gd name="T51" fmla="*/ 0 h 2160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2976" y="8704"/>
                  </a:lnTo>
                  <a:lnTo>
                    <a:pt x="1447" y="5400"/>
                  </a:lnTo>
                  <a:lnTo>
                    <a:pt x="5072" y="5072"/>
                  </a:lnTo>
                  <a:lnTo>
                    <a:pt x="5400" y="1447"/>
                  </a:lnTo>
                  <a:lnTo>
                    <a:pt x="8704" y="2976"/>
                  </a:lnTo>
                  <a:lnTo>
                    <a:pt x="10800" y="0"/>
                  </a:lnTo>
                  <a:lnTo>
                    <a:pt x="12896" y="2976"/>
                  </a:lnTo>
                  <a:lnTo>
                    <a:pt x="16200" y="1447"/>
                  </a:lnTo>
                  <a:lnTo>
                    <a:pt x="16528" y="5072"/>
                  </a:lnTo>
                  <a:lnTo>
                    <a:pt x="20153" y="5400"/>
                  </a:lnTo>
                  <a:lnTo>
                    <a:pt x="18624" y="8704"/>
                  </a:lnTo>
                  <a:lnTo>
                    <a:pt x="21600" y="10800"/>
                  </a:lnTo>
                  <a:lnTo>
                    <a:pt x="18624" y="12896"/>
                  </a:lnTo>
                  <a:lnTo>
                    <a:pt x="20153" y="16200"/>
                  </a:lnTo>
                  <a:lnTo>
                    <a:pt x="16528" y="16528"/>
                  </a:lnTo>
                  <a:lnTo>
                    <a:pt x="16200" y="20153"/>
                  </a:lnTo>
                  <a:lnTo>
                    <a:pt x="12896" y="18624"/>
                  </a:lnTo>
                  <a:lnTo>
                    <a:pt x="10800" y="21600"/>
                  </a:lnTo>
                  <a:lnTo>
                    <a:pt x="8704" y="18624"/>
                  </a:lnTo>
                  <a:lnTo>
                    <a:pt x="5400" y="20153"/>
                  </a:lnTo>
                  <a:lnTo>
                    <a:pt x="5072" y="16528"/>
                  </a:lnTo>
                  <a:lnTo>
                    <a:pt x="1447" y="16200"/>
                  </a:lnTo>
                  <a:lnTo>
                    <a:pt x="2976" y="12896"/>
                  </a:lnTo>
                  <a:lnTo>
                    <a:pt x="0" y="108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F8A662"/>
            </a:solidFill>
            <a:ln w="25400" cap="flat">
              <a:solidFill>
                <a:srgbClr val="385D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9" name="Rectangle 9"/>
            <p:cNvSpPr>
              <a:spLocks/>
            </p:cNvSpPr>
            <p:nvPr/>
          </p:nvSpPr>
          <p:spPr bwMode="auto">
            <a:xfrm>
              <a:off x="75" y="201"/>
              <a:ext cx="4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en-US" sz="1000" smtClean="0">
                  <a:solidFill>
                    <a:srgbClr val="134679"/>
                  </a:solidFill>
                  <a:latin typeface="Arial Bold" charset="0"/>
                  <a:sym typeface="Arial Bold" charset="0"/>
                </a:rPr>
                <a:t>UPDATED 2017</a:t>
              </a:r>
              <a:endParaRPr lang="en-US" altLang="en-US" sz="1000" dirty="0">
                <a:solidFill>
                  <a:srgbClr val="134679"/>
                </a:solidFill>
                <a:latin typeface="Arial Bold" charset="0"/>
                <a:sym typeface="Arial 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923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Asthma is a common and potentially serious chronic disease that can be controlled but not cured</a:t>
            </a:r>
          </a:p>
          <a:p>
            <a:r>
              <a:rPr lang="en-AU" dirty="0" smtClean="0"/>
              <a:t>Asthma causes symptoms such as wheezing, shortness of breath, chest tightness and cough that vary over time in their occurrence, frequency and intensity</a:t>
            </a:r>
          </a:p>
          <a:p>
            <a:r>
              <a:rPr lang="en-AU" dirty="0" smtClean="0"/>
              <a:t>Symptoms are associated with variable expiratory airflow, </a:t>
            </a:r>
            <a:br>
              <a:rPr lang="en-AU" dirty="0" smtClean="0"/>
            </a:br>
            <a:r>
              <a:rPr lang="en-AU" dirty="0" smtClean="0"/>
              <a:t>i.e. difficulty breathing air out of the lungs due to </a:t>
            </a:r>
          </a:p>
          <a:p>
            <a:pPr lvl="1"/>
            <a:r>
              <a:rPr lang="en-AU" dirty="0" smtClean="0"/>
              <a:t>Bronchoconstriction (airway narrowing)</a:t>
            </a:r>
          </a:p>
          <a:p>
            <a:pPr lvl="1"/>
            <a:r>
              <a:rPr lang="en-AU" dirty="0" smtClean="0"/>
              <a:t>Airway wall thickening</a:t>
            </a:r>
          </a:p>
          <a:p>
            <a:pPr lvl="1"/>
            <a:r>
              <a:rPr lang="en-AU" dirty="0" smtClean="0"/>
              <a:t>Increased mucus</a:t>
            </a:r>
          </a:p>
          <a:p>
            <a:r>
              <a:rPr lang="en-AU" dirty="0" smtClean="0"/>
              <a:t>Symptoms may be triggered or worsened by factors such as viral infections, allergens, tobacco smoke, exercise and stress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u="sng" dirty="0" smtClean="0"/>
              <a:t>What is known about asthma?</a:t>
            </a:r>
            <a:endParaRPr lang="en-AU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59654" y="6623998"/>
            <a:ext cx="2046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i="1" smtClean="0">
                <a:solidFill>
                  <a:schemeClr val="bg1"/>
                </a:solidFill>
              </a:rPr>
              <a:t>GINA 2017</a:t>
            </a:r>
            <a:endParaRPr lang="en-AU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05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1" descr="SLIDE 69-7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412875"/>
            <a:ext cx="7848600" cy="428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6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9700"/>
            <a:ext cx="88201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7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73038" y="250825"/>
            <a:ext cx="7597775" cy="1349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40631" bIns="45720" numCol="1" anchorCtr="0" compatLnSpc="1">
            <a:prstTxWarp prst="textNoShape">
              <a:avLst/>
            </a:prstTxWarp>
          </a:bodyPr>
          <a:lstStyle/>
          <a:p>
            <a:pPr marL="222250" eaLnBrk="1" hangingPunct="1"/>
            <a:r>
              <a:rPr lang="en-US" altLang="en-US" smtClean="0">
                <a:ea typeface="ヒラギノ角ゴ ProN W3" charset="-128"/>
              </a:rPr>
              <a:t>Step 5 – higher level care and/or add-on treatment</a:t>
            </a:r>
          </a:p>
        </p:txBody>
      </p:sp>
      <p:sp>
        <p:nvSpPr>
          <p:cNvPr id="88069" name="Rectangle 12"/>
          <p:cNvSpPr>
            <a:spLocks/>
          </p:cNvSpPr>
          <p:nvPr/>
        </p:nvSpPr>
        <p:spPr bwMode="auto">
          <a:xfrm>
            <a:off x="184150" y="6670675"/>
            <a:ext cx="2530021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1" bIns="0"/>
          <a:lstStyle>
            <a:lvl1pPr marL="365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i="1">
                <a:solidFill>
                  <a:srgbClr val="FFFFFF"/>
                </a:solidFill>
                <a:latin typeface="Arial Italic" charset="0"/>
                <a:sym typeface="Arial Italic" charset="0"/>
              </a:rPr>
              <a:t>GINA </a:t>
            </a:r>
            <a:r>
              <a:rPr lang="en-US" altLang="en-US" sz="1200" i="1" smtClean="0">
                <a:solidFill>
                  <a:srgbClr val="FFFFFF"/>
                </a:solidFill>
                <a:latin typeface="Arial Italic" charset="0"/>
                <a:sym typeface="Arial Italic" charset="0"/>
              </a:rPr>
              <a:t>2017, </a:t>
            </a:r>
            <a:r>
              <a:rPr lang="en-US" altLang="en-US" sz="1200" i="1" dirty="0">
                <a:solidFill>
                  <a:srgbClr val="FFFFFF"/>
                </a:solidFill>
                <a:latin typeface="Arial Italic" charset="0"/>
                <a:sym typeface="Arial Italic" charset="0"/>
              </a:rPr>
              <a:t>Box 3-5, Step </a:t>
            </a:r>
            <a:r>
              <a:rPr lang="en-US" altLang="en-US" sz="1200" i="1" dirty="0" smtClean="0">
                <a:solidFill>
                  <a:srgbClr val="FFFFFF"/>
                </a:solidFill>
                <a:latin typeface="Arial Italic" charset="0"/>
                <a:sym typeface="Arial Italic" charset="0"/>
              </a:rPr>
              <a:t>5 (8/8)</a:t>
            </a:r>
            <a:endParaRPr lang="en-US" altLang="en-US" sz="1200" i="1" dirty="0">
              <a:solidFill>
                <a:srgbClr val="FFFFFF"/>
              </a:solidFill>
              <a:latin typeface="Arial Italic" charset="0"/>
              <a:sym typeface="Arial Italic" charset="0"/>
            </a:endParaRPr>
          </a:p>
        </p:txBody>
      </p:sp>
      <p:sp>
        <p:nvSpPr>
          <p:cNvPr id="88071" name="Rectangle 9"/>
          <p:cNvSpPr>
            <a:spLocks/>
          </p:cNvSpPr>
          <p:nvPr/>
        </p:nvSpPr>
        <p:spPr bwMode="auto">
          <a:xfrm>
            <a:off x="128588" y="4403725"/>
            <a:ext cx="10414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900" kern="0">
                <a:latin typeface="Arial Italic" charset="0"/>
                <a:sym typeface="Arial Italic" charset="0"/>
              </a:rPr>
              <a:t>Other </a:t>
            </a:r>
            <a:br>
              <a:rPr lang="en-US" altLang="en-US" sz="900" kern="0">
                <a:latin typeface="Arial Italic" charset="0"/>
                <a:sym typeface="Arial Italic" charset="0"/>
              </a:rPr>
            </a:br>
            <a:r>
              <a:rPr lang="en-US" altLang="en-US" sz="900" kern="0">
                <a:latin typeface="Arial Italic" charset="0"/>
                <a:sym typeface="Arial Italic" charset="0"/>
              </a:rPr>
              <a:t>controller </a:t>
            </a:r>
            <a:br>
              <a:rPr lang="en-US" altLang="en-US" sz="900" kern="0">
                <a:latin typeface="Arial Italic" charset="0"/>
                <a:sym typeface="Arial Italic" charset="0"/>
              </a:rPr>
            </a:br>
            <a:r>
              <a:rPr lang="en-US" altLang="en-US" sz="900" kern="0">
                <a:latin typeface="Arial Italic" charset="0"/>
                <a:sym typeface="Arial Italic" charset="0"/>
              </a:rPr>
              <a:t>options</a:t>
            </a:r>
          </a:p>
        </p:txBody>
      </p:sp>
      <p:sp>
        <p:nvSpPr>
          <p:cNvPr id="88072" name="Rectangle 10"/>
          <p:cNvSpPr>
            <a:spLocks/>
          </p:cNvSpPr>
          <p:nvPr/>
        </p:nvSpPr>
        <p:spPr bwMode="auto">
          <a:xfrm>
            <a:off x="212725" y="5087938"/>
            <a:ext cx="952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lnSpc>
                <a:spcPct val="120000"/>
              </a:lnSpc>
            </a:pPr>
            <a:r>
              <a:rPr lang="en-US" altLang="en-US" sz="900" b="1" kern="0">
                <a:solidFill>
                  <a:srgbClr val="134679"/>
                </a:solidFill>
                <a:latin typeface="Arial Bold" charset="0"/>
                <a:sym typeface="Arial Bold" charset="0"/>
              </a:rPr>
              <a:t>RELIEVER</a:t>
            </a:r>
          </a:p>
        </p:txBody>
      </p:sp>
      <p:sp>
        <p:nvSpPr>
          <p:cNvPr id="88073" name="Rectangle 11"/>
          <p:cNvSpPr>
            <a:spLocks/>
          </p:cNvSpPr>
          <p:nvPr/>
        </p:nvSpPr>
        <p:spPr bwMode="auto">
          <a:xfrm>
            <a:off x="1331913" y="2995613"/>
            <a:ext cx="863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1300" b="1" kern="0">
                <a:sym typeface="Arial Bold" charset="0"/>
              </a:rPr>
              <a:t>STEP 1</a:t>
            </a:r>
          </a:p>
        </p:txBody>
      </p:sp>
      <p:sp>
        <p:nvSpPr>
          <p:cNvPr id="88074" name="Rectangle 12"/>
          <p:cNvSpPr>
            <a:spLocks/>
          </p:cNvSpPr>
          <p:nvPr/>
        </p:nvSpPr>
        <p:spPr bwMode="auto">
          <a:xfrm>
            <a:off x="2195513" y="2992438"/>
            <a:ext cx="3744912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1300" b="1" kern="0">
                <a:sym typeface="Arial Bold" charset="0"/>
              </a:rPr>
              <a:t>STEP 2</a:t>
            </a:r>
          </a:p>
        </p:txBody>
      </p:sp>
      <p:sp>
        <p:nvSpPr>
          <p:cNvPr id="88075" name="Rectangle 13"/>
          <p:cNvSpPr>
            <a:spLocks/>
          </p:cNvSpPr>
          <p:nvPr/>
        </p:nvSpPr>
        <p:spPr bwMode="auto">
          <a:xfrm>
            <a:off x="6011863" y="2900363"/>
            <a:ext cx="11525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1300" b="1" kern="0">
                <a:sym typeface="Arial Bold" charset="0"/>
              </a:rPr>
              <a:t>STEP 3</a:t>
            </a:r>
          </a:p>
        </p:txBody>
      </p:sp>
      <p:sp>
        <p:nvSpPr>
          <p:cNvPr id="88076" name="Rectangle 14"/>
          <p:cNvSpPr>
            <a:spLocks/>
          </p:cNvSpPr>
          <p:nvPr/>
        </p:nvSpPr>
        <p:spPr bwMode="auto">
          <a:xfrm>
            <a:off x="7154863" y="2557463"/>
            <a:ext cx="9461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1300" b="1" kern="0">
                <a:sym typeface="Arial Bold" charset="0"/>
              </a:rPr>
              <a:t>STEP 4</a:t>
            </a:r>
          </a:p>
        </p:txBody>
      </p:sp>
      <p:sp>
        <p:nvSpPr>
          <p:cNvPr id="88077" name="Rectangle 15"/>
          <p:cNvSpPr>
            <a:spLocks/>
          </p:cNvSpPr>
          <p:nvPr/>
        </p:nvSpPr>
        <p:spPr bwMode="auto">
          <a:xfrm>
            <a:off x="8101013" y="2139950"/>
            <a:ext cx="7588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1300" b="1" kern="0">
                <a:sym typeface="Arial Bold" charset="0"/>
              </a:rPr>
              <a:t>STEP 5</a:t>
            </a:r>
          </a:p>
        </p:txBody>
      </p:sp>
      <p:sp>
        <p:nvSpPr>
          <p:cNvPr id="88078" name="Rectangle 16"/>
          <p:cNvSpPr>
            <a:spLocks/>
          </p:cNvSpPr>
          <p:nvPr/>
        </p:nvSpPr>
        <p:spPr bwMode="auto">
          <a:xfrm>
            <a:off x="2092325" y="3922713"/>
            <a:ext cx="3822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1600" kern="0"/>
              <a:t>Low dose ICS</a:t>
            </a:r>
          </a:p>
        </p:txBody>
      </p:sp>
      <p:sp>
        <p:nvSpPr>
          <p:cNvPr id="44" name="Rectangle 17"/>
          <p:cNvSpPr>
            <a:spLocks/>
          </p:cNvSpPr>
          <p:nvPr/>
        </p:nvSpPr>
        <p:spPr bwMode="auto">
          <a:xfrm>
            <a:off x="1331913" y="4452938"/>
            <a:ext cx="8636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defRPr/>
            </a:pPr>
            <a:r>
              <a:rPr lang="en-US" sz="9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Consider low dose ICS </a:t>
            </a:r>
          </a:p>
        </p:txBody>
      </p:sp>
      <p:sp>
        <p:nvSpPr>
          <p:cNvPr id="45" name="Rectangle 18"/>
          <p:cNvSpPr>
            <a:spLocks/>
          </p:cNvSpPr>
          <p:nvPr/>
        </p:nvSpPr>
        <p:spPr bwMode="auto">
          <a:xfrm>
            <a:off x="2195513" y="4464050"/>
            <a:ext cx="37290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defRPr/>
            </a:pPr>
            <a:r>
              <a:rPr lang="en-US" sz="9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Leukotriene receptor antagonists (LTRA)</a:t>
            </a:r>
          </a:p>
          <a:p>
            <a:pPr algn="ctr">
              <a:defRPr/>
            </a:pPr>
            <a:r>
              <a:rPr lang="en-US" sz="9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Low dose theophylline*</a:t>
            </a:r>
          </a:p>
        </p:txBody>
      </p:sp>
      <p:sp>
        <p:nvSpPr>
          <p:cNvPr id="46" name="Rectangle 19"/>
          <p:cNvSpPr>
            <a:spLocks/>
          </p:cNvSpPr>
          <p:nvPr/>
        </p:nvSpPr>
        <p:spPr bwMode="auto">
          <a:xfrm>
            <a:off x="6011863" y="4451350"/>
            <a:ext cx="108108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defRPr/>
            </a:pPr>
            <a:r>
              <a:rPr lang="en-US" sz="9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Med/high dose ICS</a:t>
            </a:r>
          </a:p>
          <a:p>
            <a:pPr algn="ctr">
              <a:defRPr/>
            </a:pPr>
            <a:r>
              <a:rPr lang="en-US" sz="9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Low dose ICS+LTRA</a:t>
            </a:r>
          </a:p>
          <a:p>
            <a:pPr algn="ctr">
              <a:defRPr/>
            </a:pPr>
            <a:r>
              <a:rPr lang="en-US" sz="9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(or + </a:t>
            </a:r>
            <a:r>
              <a:rPr lang="en-US" sz="900" i="1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theoph</a:t>
            </a:r>
            <a:r>
              <a:rPr lang="en-US" sz="9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*)</a:t>
            </a:r>
          </a:p>
        </p:txBody>
      </p:sp>
      <p:sp>
        <p:nvSpPr>
          <p:cNvPr id="49" name="Rectangle 22"/>
          <p:cNvSpPr>
            <a:spLocks/>
          </p:cNvSpPr>
          <p:nvPr/>
        </p:nvSpPr>
        <p:spPr bwMode="auto">
          <a:xfrm>
            <a:off x="1266825" y="4945063"/>
            <a:ext cx="46609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  <a:defRPr/>
            </a:pPr>
            <a:r>
              <a:rPr lang="en-US" sz="13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As-needed short-acting beta</a:t>
            </a:r>
            <a:r>
              <a:rPr lang="en-US" sz="1300" kern="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13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-agonist (SABA)</a:t>
            </a:r>
          </a:p>
        </p:txBody>
      </p:sp>
      <p:sp>
        <p:nvSpPr>
          <p:cNvPr id="88086" name="Rectangle 24"/>
          <p:cNvSpPr>
            <a:spLocks/>
          </p:cNvSpPr>
          <p:nvPr/>
        </p:nvSpPr>
        <p:spPr bwMode="auto">
          <a:xfrm>
            <a:off x="6011863" y="3732213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1300" kern="0"/>
              <a:t>Low dose </a:t>
            </a:r>
            <a:br>
              <a:rPr lang="en-US" altLang="en-US" sz="1300" kern="0"/>
            </a:br>
            <a:r>
              <a:rPr lang="en-US" altLang="en-US" sz="1300" kern="0" smtClean="0"/>
              <a:t>ICS/LABA**</a:t>
            </a:r>
            <a:endParaRPr lang="en-US" altLang="en-US" sz="1300" kern="0"/>
          </a:p>
        </p:txBody>
      </p:sp>
      <p:sp>
        <p:nvSpPr>
          <p:cNvPr id="88087" name="Rectangle 25"/>
          <p:cNvSpPr>
            <a:spLocks/>
          </p:cNvSpPr>
          <p:nvPr/>
        </p:nvSpPr>
        <p:spPr bwMode="auto">
          <a:xfrm>
            <a:off x="7092950" y="3419475"/>
            <a:ext cx="1008063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1300" kern="0"/>
              <a:t>Med/high </a:t>
            </a:r>
            <a:br>
              <a:rPr lang="en-US" altLang="en-US" sz="1300" kern="0"/>
            </a:br>
            <a:r>
              <a:rPr lang="en-US" altLang="en-US" sz="1300" kern="0"/>
              <a:t>ICS/LABA</a:t>
            </a:r>
          </a:p>
        </p:txBody>
      </p:sp>
      <p:sp>
        <p:nvSpPr>
          <p:cNvPr id="88089" name="Rectangle 8"/>
          <p:cNvSpPr>
            <a:spLocks/>
          </p:cNvSpPr>
          <p:nvPr/>
        </p:nvSpPr>
        <p:spPr bwMode="auto">
          <a:xfrm>
            <a:off x="-309563" y="3027363"/>
            <a:ext cx="1487488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lnSpc>
                <a:spcPct val="110000"/>
              </a:lnSpc>
            </a:pPr>
            <a:r>
              <a:rPr lang="en-US" altLang="en-US" sz="900" b="1" kern="0">
                <a:solidFill>
                  <a:srgbClr val="134679"/>
                </a:solidFill>
                <a:latin typeface="Arial Bold" charset="0"/>
                <a:sym typeface="Arial Bold" charset="0"/>
              </a:rPr>
              <a:t>PREFERRED </a:t>
            </a:r>
            <a:br>
              <a:rPr lang="en-US" altLang="en-US" sz="900" b="1" kern="0">
                <a:solidFill>
                  <a:srgbClr val="134679"/>
                </a:solidFill>
                <a:latin typeface="Arial Bold" charset="0"/>
                <a:sym typeface="Arial Bold" charset="0"/>
              </a:rPr>
            </a:br>
            <a:r>
              <a:rPr lang="en-US" altLang="en-US" sz="900" b="1" kern="0">
                <a:solidFill>
                  <a:srgbClr val="134679"/>
                </a:solidFill>
                <a:latin typeface="Arial Bold" charset="0"/>
                <a:sym typeface="Arial Bold" charset="0"/>
              </a:rPr>
              <a:t>CONTROLLER </a:t>
            </a:r>
            <a:br>
              <a:rPr lang="en-US" altLang="en-US" sz="900" b="1" kern="0">
                <a:solidFill>
                  <a:srgbClr val="134679"/>
                </a:solidFill>
                <a:latin typeface="Arial Bold" charset="0"/>
                <a:sym typeface="Arial Bold" charset="0"/>
              </a:rPr>
            </a:br>
            <a:r>
              <a:rPr lang="en-US" altLang="en-US" sz="900" b="1" kern="0">
                <a:solidFill>
                  <a:srgbClr val="134679"/>
                </a:solidFill>
                <a:latin typeface="Arial Bold" charset="0"/>
                <a:sym typeface="Arial Bold" charset="0"/>
              </a:rPr>
              <a:t>CHOICE</a:t>
            </a:r>
          </a:p>
          <a:p>
            <a:pPr eaLnBrk="1" hangingPunct="1">
              <a:lnSpc>
                <a:spcPct val="120000"/>
              </a:lnSpc>
            </a:pPr>
            <a:endParaRPr lang="en-US" altLang="en-US" sz="900" b="1" kern="0"/>
          </a:p>
        </p:txBody>
      </p:sp>
      <p:grpSp>
        <p:nvGrpSpPr>
          <p:cNvPr id="38" name="Group 10"/>
          <p:cNvGrpSpPr>
            <a:grpSpLocks/>
          </p:cNvGrpSpPr>
          <p:nvPr/>
        </p:nvGrpSpPr>
        <p:grpSpPr bwMode="auto">
          <a:xfrm>
            <a:off x="7011529" y="464453"/>
            <a:ext cx="993775" cy="841375"/>
            <a:chOff x="0" y="0"/>
            <a:chExt cx="626" cy="530"/>
          </a:xfrm>
        </p:grpSpPr>
        <p:sp>
          <p:nvSpPr>
            <p:cNvPr id="39" name="AutoShape 8"/>
            <p:cNvSpPr>
              <a:spLocks/>
            </p:cNvSpPr>
            <p:nvPr/>
          </p:nvSpPr>
          <p:spPr bwMode="auto">
            <a:xfrm>
              <a:off x="0" y="0"/>
              <a:ext cx="626" cy="53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w 21600"/>
                <a:gd name="T43" fmla="*/ 0 h 21600"/>
                <a:gd name="T44" fmla="*/ 0 w 21600"/>
                <a:gd name="T45" fmla="*/ 0 h 21600"/>
                <a:gd name="T46" fmla="*/ 0 w 21600"/>
                <a:gd name="T47" fmla="*/ 0 h 21600"/>
                <a:gd name="T48" fmla="*/ 0 w 21600"/>
                <a:gd name="T49" fmla="*/ 0 h 21600"/>
                <a:gd name="T50" fmla="*/ 0 w 21600"/>
                <a:gd name="T51" fmla="*/ 0 h 2160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2976" y="8704"/>
                  </a:lnTo>
                  <a:lnTo>
                    <a:pt x="1447" y="5400"/>
                  </a:lnTo>
                  <a:lnTo>
                    <a:pt x="5072" y="5072"/>
                  </a:lnTo>
                  <a:lnTo>
                    <a:pt x="5400" y="1447"/>
                  </a:lnTo>
                  <a:lnTo>
                    <a:pt x="8704" y="2976"/>
                  </a:lnTo>
                  <a:lnTo>
                    <a:pt x="10800" y="0"/>
                  </a:lnTo>
                  <a:lnTo>
                    <a:pt x="12896" y="2976"/>
                  </a:lnTo>
                  <a:lnTo>
                    <a:pt x="16200" y="1447"/>
                  </a:lnTo>
                  <a:lnTo>
                    <a:pt x="16528" y="5072"/>
                  </a:lnTo>
                  <a:lnTo>
                    <a:pt x="20153" y="5400"/>
                  </a:lnTo>
                  <a:lnTo>
                    <a:pt x="18624" y="8704"/>
                  </a:lnTo>
                  <a:lnTo>
                    <a:pt x="21600" y="10800"/>
                  </a:lnTo>
                  <a:lnTo>
                    <a:pt x="18624" y="12896"/>
                  </a:lnTo>
                  <a:lnTo>
                    <a:pt x="20153" y="16200"/>
                  </a:lnTo>
                  <a:lnTo>
                    <a:pt x="16528" y="16528"/>
                  </a:lnTo>
                  <a:lnTo>
                    <a:pt x="16200" y="20153"/>
                  </a:lnTo>
                  <a:lnTo>
                    <a:pt x="12896" y="18624"/>
                  </a:lnTo>
                  <a:lnTo>
                    <a:pt x="10800" y="21600"/>
                  </a:lnTo>
                  <a:lnTo>
                    <a:pt x="8704" y="18624"/>
                  </a:lnTo>
                  <a:lnTo>
                    <a:pt x="5400" y="20153"/>
                  </a:lnTo>
                  <a:lnTo>
                    <a:pt x="5072" y="16528"/>
                  </a:lnTo>
                  <a:lnTo>
                    <a:pt x="1447" y="16200"/>
                  </a:lnTo>
                  <a:lnTo>
                    <a:pt x="2976" y="12896"/>
                  </a:lnTo>
                  <a:lnTo>
                    <a:pt x="0" y="108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F8A662"/>
            </a:solidFill>
            <a:ln w="25400" cap="flat">
              <a:solidFill>
                <a:srgbClr val="385D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40" name="Rectangle 9"/>
            <p:cNvSpPr>
              <a:spLocks/>
            </p:cNvSpPr>
            <p:nvPr/>
          </p:nvSpPr>
          <p:spPr bwMode="auto">
            <a:xfrm>
              <a:off x="75" y="201"/>
              <a:ext cx="4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en-US" sz="1000" smtClean="0">
                  <a:solidFill>
                    <a:srgbClr val="134679"/>
                  </a:solidFill>
                  <a:latin typeface="Arial Bold" charset="0"/>
                  <a:sym typeface="Arial Bold" charset="0"/>
                </a:rPr>
                <a:t>UPDATED 2017</a:t>
              </a:r>
              <a:endParaRPr lang="en-US" altLang="en-US" sz="1000" dirty="0">
                <a:solidFill>
                  <a:srgbClr val="134679"/>
                </a:solidFill>
                <a:latin typeface="Arial Bold" charset="0"/>
                <a:sym typeface="Arial Bold" charset="0"/>
              </a:endParaRPr>
            </a:p>
          </p:txBody>
        </p:sp>
      </p:grpSp>
      <p:sp>
        <p:nvSpPr>
          <p:cNvPr id="32" name="Rectangle 6"/>
          <p:cNvSpPr>
            <a:spLocks/>
          </p:cNvSpPr>
          <p:nvPr/>
        </p:nvSpPr>
        <p:spPr bwMode="auto">
          <a:xfrm>
            <a:off x="1290638" y="5892800"/>
            <a:ext cx="6604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1" bIns="0"/>
          <a:lstStyle>
            <a:lvl1pPr marL="365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134679"/>
                </a:solidFill>
              </a:rPr>
              <a:t>*Not for children &lt;12 years</a:t>
            </a:r>
          </a:p>
          <a:p>
            <a:pPr eaLnBrk="1" hangingPunct="1"/>
            <a:r>
              <a:rPr lang="en-US" altLang="en-US" sz="1100">
                <a:solidFill>
                  <a:srgbClr val="134679"/>
                </a:solidFill>
              </a:rPr>
              <a:t>**For children 6-11 years, the preferred Step 3 treatment is medium dose ICS</a:t>
            </a:r>
          </a:p>
          <a:p>
            <a:pPr eaLnBrk="1" hangingPunct="1"/>
            <a:r>
              <a:rPr lang="en-US" altLang="en-US" sz="1100">
                <a:solidFill>
                  <a:srgbClr val="134679"/>
                </a:solidFill>
              </a:rPr>
              <a:t>#For patients prescribed BDP/formoterol or BUD/ formoterol maintenance and reliever therapy</a:t>
            </a:r>
          </a:p>
          <a:p>
            <a:pPr eaLnBrk="1" hangingPunct="1"/>
            <a:r>
              <a:rPr lang="en-AU" altLang="en-US" sz="1100">
                <a:solidFill>
                  <a:srgbClr val="134679"/>
                </a:solidFill>
                <a:sym typeface="Wingdings 2"/>
              </a:rPr>
              <a:t></a:t>
            </a:r>
            <a:r>
              <a:rPr lang="en-AU" altLang="en-US" sz="1100">
                <a:solidFill>
                  <a:srgbClr val="134679"/>
                </a:solidFill>
              </a:rPr>
              <a:t> Tiotropium by mist inhaler is an add-on treatment for patients ≥12 years with a history of exacerbations</a:t>
            </a:r>
            <a:endParaRPr lang="en-US" altLang="en-US" sz="1100" dirty="0">
              <a:solidFill>
                <a:srgbClr val="134679"/>
              </a:solidFill>
            </a:endParaRPr>
          </a:p>
          <a:p>
            <a:pPr eaLnBrk="1" hangingPunct="1"/>
            <a:endParaRPr lang="en-US" altLang="en-US" sz="1100" dirty="0">
              <a:solidFill>
                <a:srgbClr val="134679"/>
              </a:solidFill>
            </a:endParaRPr>
          </a:p>
        </p:txBody>
      </p:sp>
      <p:sp>
        <p:nvSpPr>
          <p:cNvPr id="33" name="Rectangle 34"/>
          <p:cNvSpPr>
            <a:spLocks/>
          </p:cNvSpPr>
          <p:nvPr/>
        </p:nvSpPr>
        <p:spPr bwMode="auto">
          <a:xfrm>
            <a:off x="8012112" y="2939375"/>
            <a:ext cx="847725" cy="98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90000"/>
              </a:lnSpc>
              <a:defRPr/>
            </a:pPr>
            <a:r>
              <a:rPr lang="en-US" sz="1050" kern="700">
                <a:latin typeface="Arial"/>
                <a:cs typeface="Arial"/>
              </a:rPr>
              <a:t>Refer for </a:t>
            </a:r>
            <a:r>
              <a:rPr lang="en-US" sz="1050" kern="700" smtClean="0">
                <a:latin typeface="Arial"/>
                <a:cs typeface="Arial"/>
              </a:rPr>
              <a:t/>
            </a:r>
            <a:br>
              <a:rPr lang="en-US" sz="1050" kern="700" smtClean="0">
                <a:latin typeface="Arial"/>
                <a:cs typeface="Arial"/>
              </a:rPr>
            </a:br>
            <a:r>
              <a:rPr lang="en-US" sz="1050" kern="700" smtClean="0">
                <a:latin typeface="Arial"/>
                <a:cs typeface="Arial"/>
              </a:rPr>
              <a:t>add-on </a:t>
            </a:r>
            <a:r>
              <a:rPr lang="en-US" sz="1050" kern="700">
                <a:latin typeface="Arial"/>
                <a:cs typeface="Arial"/>
              </a:rPr>
              <a:t>treatment 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900" kern="700">
                <a:latin typeface="Arial"/>
                <a:cs typeface="Arial"/>
              </a:rPr>
              <a:t>e.g</a:t>
            </a:r>
            <a:r>
              <a:rPr lang="en-US" sz="900" kern="700" smtClean="0">
                <a:latin typeface="Arial"/>
                <a:cs typeface="Arial"/>
              </a:rPr>
              <a:t>. </a:t>
            </a:r>
            <a:endParaRPr lang="en-US" sz="900" kern="700">
              <a:latin typeface="Arial"/>
              <a:cs typeface="Arial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900" kern="700" smtClean="0">
                <a:latin typeface="Arial"/>
                <a:cs typeface="Arial"/>
              </a:rPr>
              <a:t>tiotropium,*</a:t>
            </a:r>
            <a:r>
              <a:rPr lang="en-US" sz="900" kern="700" baseline="30000" smtClean="0">
                <a:latin typeface="Arial"/>
                <a:cs typeface="Arial"/>
                <a:sym typeface="Wingdings 2"/>
              </a:rPr>
              <a:t></a:t>
            </a:r>
            <a:r>
              <a:rPr lang="en-US" sz="900" kern="700" smtClean="0">
                <a:latin typeface="Arial"/>
                <a:cs typeface="Arial"/>
              </a:rPr>
              <a:t> anti-IgE, </a:t>
            </a:r>
            <a:br>
              <a:rPr lang="en-US" sz="900" kern="700" smtClean="0">
                <a:latin typeface="Arial"/>
                <a:cs typeface="Arial"/>
              </a:rPr>
            </a:br>
            <a:r>
              <a:rPr lang="en-US" sz="900" kern="700" smtClean="0">
                <a:latin typeface="Arial"/>
                <a:cs typeface="Arial"/>
              </a:rPr>
              <a:t>anti-IL5*</a:t>
            </a:r>
            <a:endParaRPr lang="en-US" sz="900" kern="700">
              <a:latin typeface="Arial"/>
              <a:cs typeface="Arial"/>
            </a:endParaRPr>
          </a:p>
        </p:txBody>
      </p:sp>
      <p:sp>
        <p:nvSpPr>
          <p:cNvPr id="36" name="Rectangle 23"/>
          <p:cNvSpPr>
            <a:spLocks/>
          </p:cNvSpPr>
          <p:nvPr/>
        </p:nvSpPr>
        <p:spPr bwMode="auto">
          <a:xfrm>
            <a:off x="5916613" y="4941888"/>
            <a:ext cx="28575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As-needed SABA or </a:t>
            </a:r>
            <a:b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low </a:t>
            </a:r>
            <a:r>
              <a:rPr lang="en-US" sz="13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dose </a:t>
            </a:r>
            <a:r>
              <a:rPr lang="en-US" sz="13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ICS/formoterol</a:t>
            </a:r>
            <a:r>
              <a:rPr lang="en-US" sz="1300" baseline="30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#</a:t>
            </a:r>
            <a:endParaRPr lang="en-US" sz="1300" baseline="30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" name="Rectangle 20"/>
          <p:cNvSpPr>
            <a:spLocks/>
          </p:cNvSpPr>
          <p:nvPr/>
        </p:nvSpPr>
        <p:spPr bwMode="auto">
          <a:xfrm>
            <a:off x="7157134" y="4410157"/>
            <a:ext cx="93662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900" i="1" ker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Add </a:t>
            </a:r>
            <a:r>
              <a:rPr lang="en-US" sz="900" i="1" kern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tiotropium*</a:t>
            </a:r>
            <a:r>
              <a:rPr lang="en-US" sz="900" kern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Wingdings 2"/>
              </a:rPr>
              <a:t></a:t>
            </a:r>
            <a:endParaRPr lang="en-US" sz="900" kern="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0"/>
              <a:cs typeface="Arial"/>
              <a:sym typeface="Arial Italic" charset="0"/>
            </a:endParaRPr>
          </a:p>
          <a:p>
            <a:pPr>
              <a:defRPr/>
            </a:pPr>
            <a:r>
              <a:rPr lang="en-US" sz="90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High dose ICS </a:t>
            </a:r>
            <a:br>
              <a:rPr lang="en-US" sz="90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</a:br>
            <a:r>
              <a:rPr lang="en-US" sz="90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+ LTRA </a:t>
            </a:r>
            <a:br>
              <a:rPr lang="en-US" sz="90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</a:br>
            <a:r>
              <a:rPr lang="en-US" sz="90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(or + </a:t>
            </a:r>
            <a:r>
              <a:rPr lang="en-US" sz="900" i="1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theoph</a:t>
            </a:r>
            <a:r>
              <a:rPr lang="en-US" sz="90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*)</a:t>
            </a:r>
            <a:endParaRPr lang="en-US" sz="900" i="1" kern="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0"/>
              <a:cs typeface="Arial"/>
              <a:sym typeface="Arial Italic" charset="0"/>
            </a:endParaRPr>
          </a:p>
        </p:txBody>
      </p:sp>
      <p:sp>
        <p:nvSpPr>
          <p:cNvPr id="41" name="Rectangle 21"/>
          <p:cNvSpPr>
            <a:spLocks/>
          </p:cNvSpPr>
          <p:nvPr/>
        </p:nvSpPr>
        <p:spPr bwMode="auto">
          <a:xfrm>
            <a:off x="8165072" y="4422857"/>
            <a:ext cx="68751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90000"/>
              </a:lnSpc>
              <a:defRPr/>
            </a:pPr>
            <a:r>
              <a:rPr lang="en-US" sz="900" i="1" kern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Add </a:t>
            </a:r>
            <a:r>
              <a:rPr lang="en-US" sz="9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low </a:t>
            </a:r>
            <a:br>
              <a:rPr lang="en-US" sz="9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</a:br>
            <a:r>
              <a:rPr lang="en-US" sz="9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dose OCS</a:t>
            </a:r>
          </a:p>
        </p:txBody>
      </p:sp>
    </p:spTree>
    <p:extLst>
      <p:ext uri="{BB962C8B-B14F-4D97-AF65-F5344CB8AC3E}">
        <p14:creationId xmlns:p14="http://schemas.microsoft.com/office/powerpoint/2010/main" val="19805074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192213"/>
            <a:ext cx="8686800" cy="5432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eaLnBrk="1" hangingPunct="1"/>
            <a:r>
              <a:rPr lang="en-AU" altLang="en-US" dirty="0" smtClean="0">
                <a:ea typeface="ＭＳ Ｐゴシック" pitchFamily="34" charset="-128"/>
              </a:rPr>
              <a:t>Preferred option is referral for specialist investigation and consideration of add-on treatment</a:t>
            </a:r>
          </a:p>
          <a:p>
            <a:pPr lvl="1" eaLnBrk="1" hangingPunct="1"/>
            <a:r>
              <a:rPr lang="en-AU" altLang="en-US" dirty="0" smtClean="0">
                <a:ea typeface="ＭＳ Ｐゴシック" pitchFamily="34" charset="-128"/>
              </a:rPr>
              <a:t>If symptoms uncontrolled or exacerbations persist despite Step 4 treatment, check inhaler technique and adherence before referring</a:t>
            </a:r>
          </a:p>
          <a:p>
            <a:pPr lvl="1" eaLnBrk="1" hangingPunct="1"/>
            <a:r>
              <a:rPr lang="en-AU" altLang="en-US" smtClean="0">
                <a:ea typeface="ＭＳ Ｐゴシック" pitchFamily="34" charset="-128"/>
              </a:rPr>
              <a:t>Add-on tiotropium for patients ≥12 years with history of exacerbations</a:t>
            </a:r>
          </a:p>
          <a:p>
            <a:pPr lvl="1" eaLnBrk="1" hangingPunct="1"/>
            <a:r>
              <a:rPr lang="en-AU" altLang="en-US" smtClean="0">
                <a:ea typeface="ＭＳ Ｐゴシック" pitchFamily="34" charset="-128"/>
              </a:rPr>
              <a:t>Add-on anti-IgE (omalizumab) for patients with severe </a:t>
            </a:r>
            <a:r>
              <a:rPr lang="en-AU" altLang="en-US" dirty="0" smtClean="0">
                <a:ea typeface="ＭＳ Ｐゴシック" pitchFamily="34" charset="-128"/>
              </a:rPr>
              <a:t>allergic </a:t>
            </a:r>
            <a:r>
              <a:rPr lang="en-AU" altLang="en-US" smtClean="0">
                <a:ea typeface="ＭＳ Ｐゴシック" pitchFamily="34" charset="-128"/>
              </a:rPr>
              <a:t>asthma </a:t>
            </a:r>
          </a:p>
          <a:p>
            <a:pPr lvl="1"/>
            <a:r>
              <a:rPr lang="en-AU"/>
              <a:t>Add-on </a:t>
            </a:r>
            <a:r>
              <a:rPr lang="en-AU" smtClean="0"/>
              <a:t>anti-IL5 (mepolizumab (SC) or reslizumab (IV)) </a:t>
            </a:r>
            <a:r>
              <a:rPr lang="en-AU"/>
              <a:t>for severe eosinophilic asthma (≥12 </a:t>
            </a:r>
            <a:r>
              <a:rPr lang="en-AU" smtClean="0"/>
              <a:t>yrs)</a:t>
            </a:r>
            <a:endParaRPr lang="en-AU" alt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AU" altLang="en-US" dirty="0" smtClean="0">
                <a:ea typeface="ＭＳ Ｐゴシック" pitchFamily="34" charset="-128"/>
              </a:rPr>
              <a:t>Other add-on treatment options at Step 5 include:</a:t>
            </a:r>
          </a:p>
          <a:p>
            <a:pPr lvl="1" eaLnBrk="1" hangingPunct="1"/>
            <a:r>
              <a:rPr lang="en-AU" altLang="en-US" smtClean="0">
                <a:ea typeface="ＭＳ Ｐゴシック" pitchFamily="34" charset="-128"/>
              </a:rPr>
              <a:t>Sputum-guided </a:t>
            </a:r>
            <a:r>
              <a:rPr lang="en-AU" altLang="en-US" dirty="0" smtClean="0">
                <a:ea typeface="ＭＳ Ｐゴシック" pitchFamily="34" charset="-128"/>
              </a:rPr>
              <a:t>treatment: this is available in specialized </a:t>
            </a:r>
            <a:r>
              <a:rPr lang="en-AU" altLang="en-US" dirty="0" err="1" smtClean="0">
                <a:ea typeface="ＭＳ Ｐゴシック" pitchFamily="34" charset="-128"/>
              </a:rPr>
              <a:t>centers</a:t>
            </a:r>
            <a:r>
              <a:rPr lang="en-AU" altLang="en-US" dirty="0" smtClean="0">
                <a:ea typeface="ＭＳ Ｐゴシック" pitchFamily="34" charset="-128"/>
              </a:rPr>
              <a:t>; reduces exacerbations and/or corticosteroid dose</a:t>
            </a:r>
          </a:p>
          <a:p>
            <a:pPr lvl="1" eaLnBrk="1" hangingPunct="1"/>
            <a:r>
              <a:rPr lang="en-AU" altLang="en-US" dirty="0" smtClean="0">
                <a:ea typeface="ＭＳ Ｐゴシック" pitchFamily="34" charset="-128"/>
              </a:rPr>
              <a:t>Add-on low dose oral corticosteroids (≤7.5mg/day prednisone equivalent): this may benefit some patients, but has significant systemic side-effects. Assess and monitor for osteoporosis</a:t>
            </a:r>
          </a:p>
          <a:p>
            <a:pPr lvl="1" eaLnBrk="1" hangingPunct="1"/>
            <a:r>
              <a:rPr lang="en-AU" altLang="en-US" smtClean="0">
                <a:ea typeface="ＭＳ Ｐゴシック" pitchFamily="34" charset="-128"/>
              </a:rPr>
              <a:t>See ERS/ATS Severe </a:t>
            </a:r>
            <a:r>
              <a:rPr lang="en-AU" altLang="en-US" dirty="0" smtClean="0">
                <a:ea typeface="ＭＳ Ｐゴシック" pitchFamily="34" charset="-128"/>
              </a:rPr>
              <a:t>Asthma Guidelines (Chung et al, ERJ 2014) for more detail</a:t>
            </a:r>
          </a:p>
        </p:txBody>
      </p:sp>
      <p:sp>
        <p:nvSpPr>
          <p:cNvPr id="89090" name="Title 1"/>
          <p:cNvSpPr>
            <a:spLocks noGrp="1"/>
          </p:cNvSpPr>
          <p:nvPr>
            <p:ph type="title"/>
          </p:nvPr>
        </p:nvSpPr>
        <p:spPr bwMode="auto">
          <a:xfrm>
            <a:off x="173038" y="250825"/>
            <a:ext cx="7578725" cy="936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altLang="en-US" smtClean="0">
                <a:ea typeface="ＭＳ Ｐゴシック" pitchFamily="34" charset="-128"/>
              </a:rPr>
              <a:t>Step 5 – higher level care and/or add-on treatment</a:t>
            </a:r>
          </a:p>
        </p:txBody>
      </p:sp>
      <p:sp>
        <p:nvSpPr>
          <p:cNvPr id="89091" name="TextBox 5"/>
          <p:cNvSpPr txBox="1">
            <a:spLocks noChangeArrowheads="1"/>
          </p:cNvSpPr>
          <p:nvPr/>
        </p:nvSpPr>
        <p:spPr bwMode="auto">
          <a:xfrm>
            <a:off x="160338" y="6624638"/>
            <a:ext cx="2046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AU" altLang="en-US" sz="1200" i="1">
                <a:solidFill>
                  <a:schemeClr val="bg1"/>
                </a:solidFill>
              </a:rPr>
              <a:t>GINA </a:t>
            </a:r>
            <a:r>
              <a:rPr lang="en-AU" altLang="en-US" sz="1200" i="1" smtClean="0">
                <a:solidFill>
                  <a:schemeClr val="bg1"/>
                </a:solidFill>
              </a:rPr>
              <a:t>2017</a:t>
            </a:r>
            <a:endParaRPr lang="en-AU" altLang="en-US" sz="1200" i="1" dirty="0">
              <a:solidFill>
                <a:schemeClr val="bg1"/>
              </a:solidFill>
            </a:endParaRPr>
          </a:p>
        </p:txBody>
      </p: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8005304" y="3425368"/>
            <a:ext cx="993775" cy="841375"/>
            <a:chOff x="0" y="0"/>
            <a:chExt cx="626" cy="530"/>
          </a:xfrm>
        </p:grpSpPr>
        <p:sp>
          <p:nvSpPr>
            <p:cNvPr id="9" name="AutoShape 8"/>
            <p:cNvSpPr>
              <a:spLocks/>
            </p:cNvSpPr>
            <p:nvPr/>
          </p:nvSpPr>
          <p:spPr bwMode="auto">
            <a:xfrm>
              <a:off x="0" y="0"/>
              <a:ext cx="626" cy="53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w 21600"/>
                <a:gd name="T43" fmla="*/ 0 h 21600"/>
                <a:gd name="T44" fmla="*/ 0 w 21600"/>
                <a:gd name="T45" fmla="*/ 0 h 21600"/>
                <a:gd name="T46" fmla="*/ 0 w 21600"/>
                <a:gd name="T47" fmla="*/ 0 h 21600"/>
                <a:gd name="T48" fmla="*/ 0 w 21600"/>
                <a:gd name="T49" fmla="*/ 0 h 21600"/>
                <a:gd name="T50" fmla="*/ 0 w 21600"/>
                <a:gd name="T51" fmla="*/ 0 h 2160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2976" y="8704"/>
                  </a:lnTo>
                  <a:lnTo>
                    <a:pt x="1447" y="5400"/>
                  </a:lnTo>
                  <a:lnTo>
                    <a:pt x="5072" y="5072"/>
                  </a:lnTo>
                  <a:lnTo>
                    <a:pt x="5400" y="1447"/>
                  </a:lnTo>
                  <a:lnTo>
                    <a:pt x="8704" y="2976"/>
                  </a:lnTo>
                  <a:lnTo>
                    <a:pt x="10800" y="0"/>
                  </a:lnTo>
                  <a:lnTo>
                    <a:pt x="12896" y="2976"/>
                  </a:lnTo>
                  <a:lnTo>
                    <a:pt x="16200" y="1447"/>
                  </a:lnTo>
                  <a:lnTo>
                    <a:pt x="16528" y="5072"/>
                  </a:lnTo>
                  <a:lnTo>
                    <a:pt x="20153" y="5400"/>
                  </a:lnTo>
                  <a:lnTo>
                    <a:pt x="18624" y="8704"/>
                  </a:lnTo>
                  <a:lnTo>
                    <a:pt x="21600" y="10800"/>
                  </a:lnTo>
                  <a:lnTo>
                    <a:pt x="18624" y="12896"/>
                  </a:lnTo>
                  <a:lnTo>
                    <a:pt x="20153" y="16200"/>
                  </a:lnTo>
                  <a:lnTo>
                    <a:pt x="16528" y="16528"/>
                  </a:lnTo>
                  <a:lnTo>
                    <a:pt x="16200" y="20153"/>
                  </a:lnTo>
                  <a:lnTo>
                    <a:pt x="12896" y="18624"/>
                  </a:lnTo>
                  <a:lnTo>
                    <a:pt x="10800" y="21600"/>
                  </a:lnTo>
                  <a:lnTo>
                    <a:pt x="8704" y="18624"/>
                  </a:lnTo>
                  <a:lnTo>
                    <a:pt x="5400" y="20153"/>
                  </a:lnTo>
                  <a:lnTo>
                    <a:pt x="5072" y="16528"/>
                  </a:lnTo>
                  <a:lnTo>
                    <a:pt x="1447" y="16200"/>
                  </a:lnTo>
                  <a:lnTo>
                    <a:pt x="2976" y="12896"/>
                  </a:lnTo>
                  <a:lnTo>
                    <a:pt x="0" y="108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F8A662"/>
            </a:solidFill>
            <a:ln w="25400" cap="flat">
              <a:solidFill>
                <a:srgbClr val="385D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10" name="Rectangle 9"/>
            <p:cNvSpPr>
              <a:spLocks/>
            </p:cNvSpPr>
            <p:nvPr/>
          </p:nvSpPr>
          <p:spPr bwMode="auto">
            <a:xfrm>
              <a:off x="75" y="201"/>
              <a:ext cx="4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en-US" sz="1000" smtClean="0">
                  <a:solidFill>
                    <a:srgbClr val="134679"/>
                  </a:solidFill>
                  <a:latin typeface="Arial Bold" charset="0"/>
                  <a:sym typeface="Arial Bold" charset="0"/>
                </a:rPr>
                <a:t>UPDATED 2017</a:t>
              </a:r>
              <a:endParaRPr lang="en-US" altLang="en-US" sz="1000" dirty="0">
                <a:solidFill>
                  <a:srgbClr val="134679"/>
                </a:solidFill>
                <a:latin typeface="Arial Bold" charset="0"/>
                <a:sym typeface="Arial 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192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Low, medium and high dose inhaled corticosteroids </a:t>
            </a:r>
            <a:br>
              <a:rPr lang="en-AU" dirty="0" smtClean="0"/>
            </a:br>
            <a:r>
              <a:rPr lang="en-AU" dirty="0" smtClean="0"/>
              <a:t>Adults and adolescents (≥12 years)</a:t>
            </a:r>
            <a:endParaRPr lang="en-AU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2" y="4888600"/>
            <a:ext cx="8527143" cy="1426482"/>
          </a:xfrm>
        </p:spPr>
        <p:txBody>
          <a:bodyPr>
            <a:normAutofit/>
          </a:bodyPr>
          <a:lstStyle/>
          <a:p>
            <a:pPr marL="261938" lvl="1" indent="-180975"/>
            <a:r>
              <a:rPr lang="en-AU" sz="1800" dirty="0" smtClean="0"/>
              <a:t>This is not a table of equivalence, but of estimated clinical comparability</a:t>
            </a:r>
          </a:p>
          <a:p>
            <a:pPr marL="261938" lvl="1" indent="-180975"/>
            <a:r>
              <a:rPr lang="en-AU" sz="1800" dirty="0" smtClean="0"/>
              <a:t>Most </a:t>
            </a:r>
            <a:r>
              <a:rPr lang="en-AU" sz="1800" dirty="0"/>
              <a:t>of the clinical benefit from ICS is seen at low </a:t>
            </a:r>
            <a:r>
              <a:rPr lang="en-AU" sz="1800" dirty="0" smtClean="0"/>
              <a:t>doses</a:t>
            </a:r>
          </a:p>
          <a:p>
            <a:pPr marL="261938" lvl="1" indent="-180975"/>
            <a:r>
              <a:rPr lang="en-AU" sz="1800" dirty="0" smtClean="0"/>
              <a:t>High doses are arbitrary, but for most ICS are those that, with prolonged use, are associated with increased risk of systemic side-effects</a:t>
            </a:r>
            <a:endParaRPr lang="en-AU" sz="1800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62"/>
              </p:ext>
            </p:extLst>
          </p:nvPr>
        </p:nvGraphicFramePr>
        <p:xfrm>
          <a:off x="435430" y="1174589"/>
          <a:ext cx="8178102" cy="36720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850820"/>
                <a:gridCol w="1528763"/>
                <a:gridCol w="1414463"/>
                <a:gridCol w="1384056"/>
              </a:tblGrid>
              <a:tr h="396000">
                <a:tc>
                  <a:txBody>
                    <a:bodyPr/>
                    <a:lstStyle/>
                    <a:p>
                      <a:pPr algn="l"/>
                      <a:r>
                        <a:rPr lang="en-AU" sz="1800" baseline="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Inhaled corticosteroid</a:t>
                      </a:r>
                      <a:endParaRPr lang="en-AU" sz="1800" baseline="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72000" marB="0" anchor="ctr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47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solidFill>
                            <a:srgbClr val="134679"/>
                          </a:solidFill>
                        </a:rPr>
                        <a:t>Total daily dose (mcg)</a:t>
                      </a:r>
                      <a:endParaRPr lang="en-AU" sz="1800" dirty="0">
                        <a:solidFill>
                          <a:srgbClr val="134679"/>
                        </a:solidFill>
                      </a:endParaRPr>
                    </a:p>
                  </a:txBody>
                  <a:tcPr marL="90000" marR="90000" marT="72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47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 marL="90000" marR="90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47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 marL="90000" marR="90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47B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/>
                      <a:endParaRPr lang="en-AU" sz="1800" baseline="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0" marB="72000" anchor="ctr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4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baseline="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</a:t>
                      </a:r>
                      <a:endParaRPr lang="en-AU" sz="1600" b="1" baseline="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4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baseline="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</a:t>
                      </a:r>
                      <a:endParaRPr lang="en-AU" sz="1600" b="1" baseline="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4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baseline="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  <a:endParaRPr lang="en-AU" sz="1600" b="1" baseline="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47B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Beclometasone dipropionate (CFC)</a:t>
                      </a:r>
                    </a:p>
                  </a:txBody>
                  <a:tcPr marL="90000" marR="90000" marT="36000" marB="36000" anchor="ctr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200–500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&gt;500–1000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&gt;1000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Beclometasone dipropionate</a:t>
                      </a:r>
                      <a:r>
                        <a:rPr lang="en-AU" sz="1700" baseline="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(HFA)</a:t>
                      </a:r>
                      <a:endParaRPr lang="en-AU" sz="1700" dirty="0" smtClean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100–200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&gt;200–400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&gt;400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kumimoji="0" lang="en-A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Budesonide (DPI)</a:t>
                      </a:r>
                      <a:endParaRPr lang="en-AU" sz="1700" dirty="0" smtClean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200–400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&gt;400–800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&gt;800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Ciclesonide (HFA)</a:t>
                      </a:r>
                    </a:p>
                  </a:txBody>
                  <a:tcPr marL="90000" marR="90000" marT="36000" marB="36000" anchor="ctr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80–160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&gt;160–320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&gt;320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Fluticasone</a:t>
                      </a:r>
                      <a:r>
                        <a:rPr lang="en-AU" sz="1700" baseline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furoate (DPI)</a:t>
                      </a:r>
                      <a:endParaRPr lang="en-AU" sz="1700" dirty="0" smtClean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AU" sz="1700" dirty="0" smtClean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n.a.</a:t>
                      </a:r>
                      <a:endParaRPr lang="en-AU" sz="1700" dirty="0" smtClean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AU" sz="1700" dirty="0" smtClean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Fluticasone propionate (DPI or HFA)</a:t>
                      </a:r>
                    </a:p>
                  </a:txBody>
                  <a:tcPr marL="90000" marR="90000" marT="36000" marB="36000" anchor="ctr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100–250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&gt;250–500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&gt;500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Mometasone furoate </a:t>
                      </a:r>
                    </a:p>
                  </a:txBody>
                  <a:tcPr marL="90000" marR="90000" marT="36000" marB="36000" anchor="ctr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110–220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&gt;220–440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&gt;440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Triamcinolone acetonide</a:t>
                      </a:r>
                    </a:p>
                  </a:txBody>
                  <a:tcPr marL="90000" marR="90000" marT="36000" marB="36000" anchor="ctr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400–1000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&gt;1000–2000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&gt;2000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9654" y="6623998"/>
            <a:ext cx="2046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i="1" smtClean="0">
                <a:solidFill>
                  <a:prstClr val="white"/>
                </a:solidFill>
              </a:rPr>
              <a:t>GINA 2017, </a:t>
            </a:r>
            <a:r>
              <a:rPr lang="en-AU" sz="1200" i="1" dirty="0" smtClean="0">
                <a:solidFill>
                  <a:prstClr val="white"/>
                </a:solidFill>
              </a:rPr>
              <a:t>Box 3-6 (1/2)</a:t>
            </a:r>
            <a:endParaRPr lang="en-AU" sz="1200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98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Low, medium and high dose inhaled corticosteroids</a:t>
            </a:r>
            <a:br>
              <a:rPr lang="en-AU" dirty="0" smtClean="0"/>
            </a:br>
            <a:r>
              <a:rPr lang="en-AU" dirty="0" smtClean="0"/>
              <a:t>Children 6–11 years</a:t>
            </a:r>
            <a:endParaRPr lang="en-AU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2" y="5532660"/>
            <a:ext cx="8527143" cy="1428772"/>
          </a:xfrm>
        </p:spPr>
        <p:txBody>
          <a:bodyPr>
            <a:normAutofit/>
          </a:bodyPr>
          <a:lstStyle/>
          <a:p>
            <a:pPr marL="261938" lvl="1" indent="-180975"/>
            <a:r>
              <a:rPr lang="en-AU" sz="1600" dirty="0" smtClean="0"/>
              <a:t>This is not a table of equivalence, but of estimated clinical comparability</a:t>
            </a:r>
          </a:p>
          <a:p>
            <a:pPr marL="261938" lvl="1" indent="-180975"/>
            <a:r>
              <a:rPr lang="en-AU" sz="1600" dirty="0" smtClean="0"/>
              <a:t>Most </a:t>
            </a:r>
            <a:r>
              <a:rPr lang="en-AU" sz="1600" dirty="0"/>
              <a:t>of the clinical benefit from ICS is seen at low </a:t>
            </a:r>
            <a:r>
              <a:rPr lang="en-AU" sz="1600" dirty="0" smtClean="0"/>
              <a:t>doses</a:t>
            </a:r>
          </a:p>
          <a:p>
            <a:pPr marL="261938" lvl="1" indent="-180975"/>
            <a:r>
              <a:rPr lang="en-AU" sz="1600" dirty="0" smtClean="0"/>
              <a:t>High doses are arbitrary, but for most ICS are those that, with prolonged use, are associated with increased risk of systemic side-effects</a:t>
            </a:r>
            <a:endParaRPr lang="en-AU" sz="1600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5579756"/>
              </p:ext>
            </p:extLst>
          </p:nvPr>
        </p:nvGraphicFramePr>
        <p:xfrm>
          <a:off x="435430" y="1174589"/>
          <a:ext cx="8178102" cy="43560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850820"/>
                <a:gridCol w="1528763"/>
                <a:gridCol w="1414463"/>
                <a:gridCol w="1384056"/>
              </a:tblGrid>
              <a:tr h="396000">
                <a:tc>
                  <a:txBody>
                    <a:bodyPr/>
                    <a:lstStyle/>
                    <a:p>
                      <a:pPr algn="l"/>
                      <a:r>
                        <a:rPr lang="en-AU" sz="1800" baseline="0" dirty="0" smtClean="0">
                          <a:solidFill>
                            <a:srgbClr val="134679"/>
                          </a:solidFill>
                          <a:latin typeface="+mj-lt"/>
                          <a:cs typeface="Arial" panose="020B0604020202020204" pitchFamily="34" charset="0"/>
                        </a:rPr>
                        <a:t>Inhaled corticosteroid</a:t>
                      </a:r>
                      <a:endParaRPr lang="en-AU" sz="1800" baseline="0" dirty="0">
                        <a:solidFill>
                          <a:srgbClr val="134679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0000" marR="90000" marT="72000" marB="0" anchor="ctr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47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AU" sz="1800" dirty="0" smtClean="0">
                          <a:solidFill>
                            <a:srgbClr val="134679"/>
                          </a:solidFill>
                          <a:latin typeface="+mj-lt"/>
                        </a:rPr>
                        <a:t>Total daily dose (mcg)</a:t>
                      </a:r>
                      <a:endParaRPr lang="en-AU" sz="1800" dirty="0">
                        <a:solidFill>
                          <a:srgbClr val="134679"/>
                        </a:solidFill>
                        <a:latin typeface="+mj-lt"/>
                      </a:endParaRPr>
                    </a:p>
                  </a:txBody>
                  <a:tcPr marL="90000" marR="90000" marT="72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47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 marL="90000" marR="90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47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 marL="90000" marR="90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47B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/>
                      <a:endParaRPr lang="en-AU" sz="1800" baseline="0" dirty="0">
                        <a:solidFill>
                          <a:srgbClr val="134679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0000" marR="90000" marT="0" marB="72000" anchor="ctr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4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baseline="0" dirty="0" smtClean="0">
                          <a:solidFill>
                            <a:srgbClr val="134679"/>
                          </a:solidFill>
                          <a:latin typeface="+mj-lt"/>
                          <a:cs typeface="Arial" panose="020B0604020202020204" pitchFamily="34" charset="0"/>
                        </a:rPr>
                        <a:t>Low</a:t>
                      </a:r>
                      <a:endParaRPr lang="en-AU" sz="1600" b="1" baseline="0" dirty="0">
                        <a:solidFill>
                          <a:srgbClr val="134679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0000" marR="90000" marT="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4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baseline="0" dirty="0" smtClean="0">
                          <a:solidFill>
                            <a:srgbClr val="134679"/>
                          </a:solidFill>
                          <a:latin typeface="+mj-lt"/>
                          <a:cs typeface="Arial" panose="020B0604020202020204" pitchFamily="34" charset="0"/>
                        </a:rPr>
                        <a:t>Medium</a:t>
                      </a:r>
                      <a:endParaRPr lang="en-AU" sz="1600" b="1" baseline="0" dirty="0">
                        <a:solidFill>
                          <a:srgbClr val="134679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0000" marR="90000" marT="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4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baseline="0" dirty="0" smtClean="0">
                          <a:solidFill>
                            <a:srgbClr val="134679"/>
                          </a:solidFill>
                          <a:latin typeface="+mj-lt"/>
                          <a:cs typeface="Arial" panose="020B0604020202020204" pitchFamily="34" charset="0"/>
                        </a:rPr>
                        <a:t>High</a:t>
                      </a:r>
                      <a:endParaRPr lang="en-AU" sz="1600" b="1" baseline="0" dirty="0">
                        <a:solidFill>
                          <a:srgbClr val="134679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0000" marR="90000" marT="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47B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Beclometasone dipropionate (CFC)</a:t>
                      </a:r>
                    </a:p>
                  </a:txBody>
                  <a:tcPr marL="90000" marR="90000" marT="36000" marB="36000" anchor="ctr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100–200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&gt;200–400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&gt;400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Beclometasone dipropionate</a:t>
                      </a:r>
                      <a:r>
                        <a:rPr lang="en-AU" sz="1700" baseline="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(HFA)</a:t>
                      </a:r>
                      <a:endParaRPr lang="en-AU" sz="1700" dirty="0" smtClean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50–100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&gt;100–200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&gt;200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kumimoji="0" lang="en-A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Budesonide (DPI)</a:t>
                      </a:r>
                      <a:endParaRPr lang="en-AU" sz="1700" dirty="0" smtClean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100–200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&gt;200–400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&gt;400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Budesonide (</a:t>
                      </a:r>
                      <a:r>
                        <a:rPr lang="en-AU" sz="1700" dirty="0" err="1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nebules</a:t>
                      </a: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0000" marR="90000" marT="36000" marB="36000" anchor="ctr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250–500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&gt;500–1000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&gt;1000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Ciclesonide (HFA)</a:t>
                      </a:r>
                    </a:p>
                  </a:txBody>
                  <a:tcPr marL="90000" marR="90000" marT="36000" marB="36000" anchor="ctr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&gt;80–160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&gt;160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Fluticasone furoate (DPI)</a:t>
                      </a:r>
                      <a:endParaRPr lang="en-AU" sz="1700" dirty="0" smtClean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n.a.</a:t>
                      </a:r>
                      <a:endParaRPr lang="en-AU" sz="1700" dirty="0" smtClean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AU" sz="170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n.a.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AU" sz="170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n.a.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Fluticasone propionate (DPI)</a:t>
                      </a:r>
                    </a:p>
                  </a:txBody>
                  <a:tcPr marL="90000" marR="90000" marT="36000" marB="36000" anchor="ctr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100–200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&gt;200–400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&gt;400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Fluticasone propionate (HFA)</a:t>
                      </a:r>
                    </a:p>
                  </a:txBody>
                  <a:tcPr marL="90000" marR="90000" marT="36000" marB="36000" anchor="ctr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100–200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&gt;200–500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&gt;500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Mometasone furoate </a:t>
                      </a:r>
                    </a:p>
                  </a:txBody>
                  <a:tcPr marL="90000" marR="90000" marT="36000" marB="36000" anchor="ctr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≥220–&lt;440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≥440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Triamcinolone acetonide</a:t>
                      </a:r>
                    </a:p>
                  </a:txBody>
                  <a:tcPr marL="90000" marR="90000" marT="36000" marB="36000" anchor="ctr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400–800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&gt;800–1200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&gt;1200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9654" y="6623998"/>
            <a:ext cx="2046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i="1" smtClean="0">
                <a:solidFill>
                  <a:prstClr val="white"/>
                </a:solidFill>
              </a:rPr>
              <a:t>GINA 2017, </a:t>
            </a:r>
            <a:r>
              <a:rPr lang="en-AU" sz="1200" i="1" dirty="0" smtClean="0">
                <a:solidFill>
                  <a:prstClr val="white"/>
                </a:solidFill>
              </a:rPr>
              <a:t>Box 3-6 (2/2)</a:t>
            </a:r>
            <a:endParaRPr lang="en-AU" sz="1200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83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/>
              <a:t>How often should asthma be reviewed?</a:t>
            </a:r>
          </a:p>
          <a:p>
            <a:pPr lvl="1"/>
            <a:r>
              <a:rPr lang="en-AU" dirty="0" smtClean="0"/>
              <a:t>1-3 months after treatment started, then every 3-12 months</a:t>
            </a:r>
          </a:p>
          <a:p>
            <a:pPr lvl="1"/>
            <a:r>
              <a:rPr lang="en-AU" dirty="0" smtClean="0"/>
              <a:t>During pregnancy, every 4-6 weeks</a:t>
            </a:r>
          </a:p>
          <a:p>
            <a:pPr lvl="1"/>
            <a:r>
              <a:rPr lang="en-AU" dirty="0" smtClean="0"/>
              <a:t>After an exacerbation, within 1 week</a:t>
            </a:r>
          </a:p>
          <a:p>
            <a:r>
              <a:rPr lang="en-AU" dirty="0" smtClean="0"/>
              <a:t>Stepping up asthma treatment</a:t>
            </a:r>
          </a:p>
          <a:p>
            <a:pPr lvl="1"/>
            <a:r>
              <a:rPr lang="en-AU" i="1" dirty="0" smtClean="0"/>
              <a:t>Sustained step-up</a:t>
            </a:r>
            <a:r>
              <a:rPr lang="en-AU" dirty="0" smtClean="0"/>
              <a:t>, for at least 2-3 months if asthma poorly controlled</a:t>
            </a:r>
          </a:p>
          <a:p>
            <a:pPr lvl="2"/>
            <a:r>
              <a:rPr lang="en-AU" dirty="0" smtClean="0"/>
              <a:t>Important: first check for common causes (symptoms not due to asthma, incorrect inhaler technique, poor adherence)</a:t>
            </a:r>
          </a:p>
          <a:p>
            <a:pPr lvl="1"/>
            <a:r>
              <a:rPr lang="en-AU" i="1" dirty="0" smtClean="0"/>
              <a:t>Short-term step-up</a:t>
            </a:r>
            <a:r>
              <a:rPr lang="en-AU" dirty="0" smtClean="0"/>
              <a:t>, for 1-2 weeks, e.g. with viral infection or allergen</a:t>
            </a:r>
          </a:p>
          <a:p>
            <a:pPr lvl="2"/>
            <a:r>
              <a:rPr lang="en-AU" dirty="0" smtClean="0"/>
              <a:t>May be initiated by patient with written asthma action plan</a:t>
            </a:r>
          </a:p>
          <a:p>
            <a:pPr lvl="1"/>
            <a:r>
              <a:rPr lang="en-AU" i="1" dirty="0" smtClean="0"/>
              <a:t>Day-to-day adjustment</a:t>
            </a:r>
          </a:p>
          <a:p>
            <a:pPr lvl="2"/>
            <a:r>
              <a:rPr lang="en-AU" dirty="0" smtClean="0"/>
              <a:t>For patients prescribed low-dose ICS/formoterol maintenance and reliever regimen*</a:t>
            </a:r>
          </a:p>
          <a:p>
            <a:r>
              <a:rPr lang="en-AU" dirty="0" smtClean="0"/>
              <a:t>Stepping down asthma treatment</a:t>
            </a:r>
          </a:p>
          <a:p>
            <a:pPr lvl="1"/>
            <a:r>
              <a:rPr lang="en-AU" dirty="0" smtClean="0"/>
              <a:t>Consider step-down after good control maintained for 3 months</a:t>
            </a:r>
          </a:p>
          <a:p>
            <a:pPr lvl="1"/>
            <a:r>
              <a:rPr lang="en-AU" dirty="0" smtClean="0"/>
              <a:t>Find each patient’s minimum effective dose, that controls both symptoms and exacerbations</a:t>
            </a:r>
          </a:p>
          <a:p>
            <a:pPr lvl="1"/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Reviewing response and adjusting treatment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159654" y="6623998"/>
            <a:ext cx="2046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i="1" smtClean="0">
                <a:solidFill>
                  <a:schemeClr val="bg1"/>
                </a:solidFill>
              </a:rPr>
              <a:t>GINA 2017</a:t>
            </a:r>
            <a:endParaRPr lang="en-AU" sz="1200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963" y="6328225"/>
            <a:ext cx="7792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*Approved only for low dose beclometasone/formoterol and low dose budesonide/formoterol</a:t>
            </a:r>
            <a:endParaRPr lang="en-AU" sz="1400" dirty="0">
              <a:solidFill>
                <a:srgbClr val="1346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7597556" y="1281096"/>
            <a:ext cx="1445356" cy="1452698"/>
            <a:chOff x="6189663" y="1714500"/>
            <a:chExt cx="2500312" cy="2513013"/>
          </a:xfrm>
        </p:grpSpPr>
        <p:pic>
          <p:nvPicPr>
            <p:cNvPr id="9" name="Picture 8" descr="SLIDE 46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9663" y="1714500"/>
              <a:ext cx="2500312" cy="2513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 rot="18616622">
              <a:off x="6464226" y="2243600"/>
              <a:ext cx="1663488" cy="15098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none">
              <a:prstTxWarp prst="textArchUp">
                <a:avLst>
                  <a:gd name="adj" fmla="val 5457498"/>
                </a:avLst>
              </a:prstTxWarp>
              <a:spAutoFit/>
            </a:bodyPr>
            <a:lstStyle/>
            <a:p>
              <a:pPr algn="ctr">
                <a:defRPr/>
              </a:pPr>
              <a:r>
                <a:rPr lang="en-AU" sz="700" b="1" kern="1100" dirty="0">
                  <a:ln w="12700">
                    <a:noFill/>
                    <a:prstDash val="solid"/>
                  </a:ln>
                  <a:solidFill>
                    <a:schemeClr val="bg1"/>
                  </a:solidFill>
                  <a:cs typeface="Arial"/>
                </a:rPr>
                <a:t>REVIEW RESPONSE</a:t>
              </a:r>
            </a:p>
          </p:txBody>
        </p:sp>
        <p:sp>
          <p:nvSpPr>
            <p:cNvPr id="11" name="Rectangle 10"/>
            <p:cNvSpPr/>
            <p:nvPr/>
          </p:nvSpPr>
          <p:spPr>
            <a:xfrm rot="3533141">
              <a:off x="6640168" y="2221503"/>
              <a:ext cx="1562188" cy="15098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none">
              <a:prstTxWarp prst="textArchUp">
                <a:avLst>
                  <a:gd name="adj" fmla="val 5457498"/>
                </a:avLst>
              </a:prstTxWarp>
              <a:spAutoFit/>
            </a:bodyPr>
            <a:lstStyle/>
            <a:p>
              <a:pPr algn="ctr">
                <a:defRPr/>
              </a:pPr>
              <a:r>
                <a:rPr lang="en-AU" sz="700" b="1" dirty="0" smtClean="0">
                  <a:ln w="12700">
                    <a:noFill/>
                    <a:prstDash val="solid"/>
                  </a:ln>
                  <a:solidFill>
                    <a:schemeClr val="bg1"/>
                  </a:solidFill>
                  <a:cs typeface="Arial"/>
                </a:rPr>
                <a:t>ASSESS</a:t>
              </a:r>
              <a:endParaRPr lang="en-AU" sz="700" b="1" dirty="0">
                <a:ln w="12700">
                  <a:noFill/>
                  <a:prstDash val="solid"/>
                </a:ln>
                <a:solidFill>
                  <a:schemeClr val="bg1"/>
                </a:solidFill>
                <a:cs typeface="Arial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21356104">
              <a:off x="6639982" y="2702652"/>
              <a:ext cx="1492013" cy="1214002"/>
            </a:xfrm>
            <a:prstGeom prst="rect">
              <a:avLst/>
            </a:prstGeom>
            <a:noFill/>
          </p:spPr>
          <p:txBody>
            <a:bodyPr spcFirstLastPara="1" wrap="none">
              <a:prstTxWarp prst="textArchDown">
                <a:avLst>
                  <a:gd name="adj" fmla="val 16604063"/>
                </a:avLst>
              </a:prstTxWarp>
              <a:spAutoFit/>
            </a:bodyPr>
            <a:lstStyle/>
            <a:p>
              <a:pPr algn="ctr">
                <a:defRPr/>
              </a:pPr>
              <a:r>
                <a:rPr lang="en-AU" sz="700" b="1" kern="1100" dirty="0">
                  <a:ln w="12700">
                    <a:noFill/>
                    <a:prstDash val="solid"/>
                  </a:ln>
                  <a:solidFill>
                    <a:schemeClr val="bg1"/>
                  </a:solidFill>
                  <a:latin typeface="Arial"/>
                  <a:ea typeface="ＭＳ Ｐゴシック" charset="0"/>
                  <a:cs typeface="Arial"/>
                </a:rPr>
                <a:t>ADJUST TREATMENT</a:t>
              </a:r>
              <a:endParaRPr lang="en-US" sz="700" b="1" kern="11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104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2695"/>
            <a:ext cx="8527348" cy="5569801"/>
          </a:xfrm>
        </p:spPr>
        <p:txBody>
          <a:bodyPr>
            <a:normAutofit fontScale="85000" lnSpcReduction="20000"/>
          </a:bodyPr>
          <a:lstStyle/>
          <a:p>
            <a:pPr lvl="0">
              <a:lnSpc>
                <a:spcPct val="120000"/>
              </a:lnSpc>
            </a:pPr>
            <a:r>
              <a:rPr lang="en-AU" dirty="0" smtClean="0"/>
              <a:t>Aim</a:t>
            </a:r>
          </a:p>
          <a:p>
            <a:pPr lvl="1">
              <a:lnSpc>
                <a:spcPct val="120000"/>
              </a:lnSpc>
            </a:pPr>
            <a:r>
              <a:rPr lang="en-AU" dirty="0" smtClean="0"/>
              <a:t>To find the lowest dose that controls symptoms and exacerbations, and minimizes the risk of side-effects</a:t>
            </a:r>
          </a:p>
          <a:p>
            <a:pPr lvl="0">
              <a:lnSpc>
                <a:spcPct val="120000"/>
              </a:lnSpc>
            </a:pPr>
            <a:r>
              <a:rPr lang="en-AU" dirty="0" smtClean="0"/>
              <a:t>When to consider stepping down</a:t>
            </a:r>
          </a:p>
          <a:p>
            <a:pPr lvl="1">
              <a:lnSpc>
                <a:spcPct val="120000"/>
              </a:lnSpc>
            </a:pPr>
            <a:r>
              <a:rPr lang="en-AU" dirty="0" smtClean="0"/>
              <a:t>When symptoms have been well controlled and lung function stable for </a:t>
            </a:r>
            <a:br>
              <a:rPr lang="en-AU" dirty="0" smtClean="0"/>
            </a:br>
            <a:r>
              <a:rPr lang="en-AU" dirty="0" smtClean="0"/>
              <a:t>≥3 months </a:t>
            </a:r>
          </a:p>
          <a:p>
            <a:pPr lvl="1">
              <a:lnSpc>
                <a:spcPct val="120000"/>
              </a:lnSpc>
            </a:pPr>
            <a:r>
              <a:rPr lang="en-AU" dirty="0" smtClean="0"/>
              <a:t>No respiratory infection, patient not travelling, not pregnant</a:t>
            </a:r>
          </a:p>
          <a:p>
            <a:pPr lvl="0">
              <a:lnSpc>
                <a:spcPct val="120000"/>
              </a:lnSpc>
            </a:pPr>
            <a:r>
              <a:rPr lang="en-AU" dirty="0" smtClean="0"/>
              <a:t>Prepare for step-down</a:t>
            </a:r>
          </a:p>
          <a:p>
            <a:pPr lvl="1">
              <a:lnSpc>
                <a:spcPct val="120000"/>
              </a:lnSpc>
            </a:pPr>
            <a:r>
              <a:rPr lang="en-AU" dirty="0" smtClean="0"/>
              <a:t>Record the level of symptom control and consider risk factors</a:t>
            </a:r>
          </a:p>
          <a:p>
            <a:pPr lvl="1">
              <a:lnSpc>
                <a:spcPct val="120000"/>
              </a:lnSpc>
            </a:pPr>
            <a:r>
              <a:rPr lang="en-AU" dirty="0" smtClean="0"/>
              <a:t>Make sure the patient has a written asthma action plan</a:t>
            </a:r>
          </a:p>
          <a:p>
            <a:pPr lvl="1">
              <a:lnSpc>
                <a:spcPct val="120000"/>
              </a:lnSpc>
            </a:pPr>
            <a:r>
              <a:rPr lang="en-AU" dirty="0" smtClean="0"/>
              <a:t>Book a follow-up visit in 1-3 months</a:t>
            </a:r>
          </a:p>
          <a:p>
            <a:pPr lvl="0">
              <a:lnSpc>
                <a:spcPct val="120000"/>
              </a:lnSpc>
            </a:pPr>
            <a:r>
              <a:rPr lang="en-AU" dirty="0" smtClean="0"/>
              <a:t>Step down through available formulations</a:t>
            </a:r>
          </a:p>
          <a:p>
            <a:pPr lvl="1">
              <a:lnSpc>
                <a:spcPct val="120000"/>
              </a:lnSpc>
            </a:pPr>
            <a:r>
              <a:rPr lang="en-AU" dirty="0" smtClean="0"/>
              <a:t>Stepping down ICS doses by 25–50% at 3 month intervals is feasible and safe for </a:t>
            </a:r>
            <a:r>
              <a:rPr lang="en-AU" smtClean="0"/>
              <a:t>most patients </a:t>
            </a:r>
            <a:r>
              <a:rPr lang="en-AU" sz="1900" i="1"/>
              <a:t>(Hagan et al, Allergy 2014)</a:t>
            </a:r>
            <a:endParaRPr lang="en-AU" dirty="0" smtClean="0"/>
          </a:p>
          <a:p>
            <a:pPr lvl="1">
              <a:lnSpc>
                <a:spcPct val="120000"/>
              </a:lnSpc>
            </a:pPr>
            <a:r>
              <a:rPr lang="en-AU" dirty="0" smtClean="0"/>
              <a:t>See </a:t>
            </a:r>
            <a:r>
              <a:rPr lang="en-AU" smtClean="0"/>
              <a:t>GINA 2017 </a:t>
            </a:r>
            <a:r>
              <a:rPr lang="en-AU" dirty="0" smtClean="0"/>
              <a:t>report Box 3-7 for specific step-down options</a:t>
            </a:r>
          </a:p>
          <a:p>
            <a:pPr>
              <a:lnSpc>
                <a:spcPct val="120000"/>
              </a:lnSpc>
            </a:pPr>
            <a:r>
              <a:rPr lang="en-AU" dirty="0" smtClean="0"/>
              <a:t>Stopping ICS is not recommended in adults </a:t>
            </a:r>
            <a:r>
              <a:rPr lang="en-AU" smtClean="0"/>
              <a:t>with asthma because of risk of exacerbations </a:t>
            </a:r>
            <a:r>
              <a:rPr lang="en-AU" sz="1900" i="1" smtClean="0"/>
              <a:t>(Rank et al, JACI 2013)</a:t>
            </a:r>
            <a:endParaRPr lang="en-AU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General principles for stepping down controller treatment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159654" y="6623998"/>
            <a:ext cx="2046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i="1" smtClean="0">
                <a:solidFill>
                  <a:schemeClr val="bg1"/>
                </a:solidFill>
              </a:rPr>
              <a:t>GINA 2017, </a:t>
            </a:r>
            <a:r>
              <a:rPr lang="en-AU" sz="1200" i="1" dirty="0" smtClean="0">
                <a:solidFill>
                  <a:schemeClr val="bg1"/>
                </a:solidFill>
              </a:rPr>
              <a:t>Box 3-7</a:t>
            </a:r>
            <a:endParaRPr lang="en-AU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33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Asthma flare-ups </a:t>
            </a:r>
            <a:br>
              <a:rPr lang="en-AU" dirty="0" smtClean="0"/>
            </a:br>
            <a:r>
              <a:rPr lang="en-AU" dirty="0" smtClean="0"/>
              <a:t>(exacerbations)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5901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1569"/>
            <a:ext cx="8527348" cy="2520322"/>
          </a:xfrm>
        </p:spPr>
        <p:txBody>
          <a:bodyPr>
            <a:normAutofit/>
          </a:bodyPr>
          <a:lstStyle/>
          <a:p>
            <a:r>
              <a:rPr lang="en-AU" dirty="0" smtClean="0"/>
              <a:t>A flare-up or exacerbation is an acute or sub-acute worsening </a:t>
            </a:r>
            <a:br>
              <a:rPr lang="en-AU" dirty="0" smtClean="0"/>
            </a:br>
            <a:r>
              <a:rPr lang="en-AU" dirty="0" smtClean="0"/>
              <a:t>of symptoms and lung function compared with the patient’s usual status</a:t>
            </a:r>
          </a:p>
          <a:p>
            <a:pPr marL="457200" lvl="1" indent="0">
              <a:buNone/>
            </a:pP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007" y="486909"/>
            <a:ext cx="7580243" cy="936000"/>
          </a:xfrm>
        </p:spPr>
        <p:txBody>
          <a:bodyPr/>
          <a:lstStyle/>
          <a:p>
            <a:pPr algn="ctr"/>
            <a:r>
              <a:rPr lang="en-AU" b="1" u="sng" dirty="0" smtClean="0"/>
              <a:t>Definition and terminology</a:t>
            </a:r>
            <a:endParaRPr lang="en-AU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59654" y="6623998"/>
            <a:ext cx="2046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i="1" smtClean="0">
                <a:solidFill>
                  <a:schemeClr val="bg1"/>
                </a:solidFill>
              </a:rPr>
              <a:t>GINA 2017</a:t>
            </a:r>
            <a:endParaRPr lang="en-AU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81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69" name="Picture 1" descr="SLIDE 91_9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7" r="763"/>
          <a:stretch>
            <a:fillRect/>
          </a:stretch>
        </p:blipFill>
        <p:spPr bwMode="auto">
          <a:xfrm>
            <a:off x="427038" y="1557338"/>
            <a:ext cx="8785225" cy="384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0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9700"/>
            <a:ext cx="88201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1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85889" y="479425"/>
            <a:ext cx="6062611" cy="1349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40631" bIns="45720" numCol="1" anchorCtr="0" compatLnSpc="1">
            <a:prstTxWarp prst="textNoShape">
              <a:avLst/>
            </a:prstTxWarp>
          </a:bodyPr>
          <a:lstStyle/>
          <a:p>
            <a:pPr marL="222250" algn="ctr" eaLnBrk="1" hangingPunct="1"/>
            <a:r>
              <a:rPr lang="en-US" altLang="en-US" b="1" u="sng" dirty="0" smtClean="0">
                <a:ea typeface="ヒラギノ角ゴ ProN W3" charset="-128"/>
              </a:rPr>
              <a:t>Written asthma action plans</a:t>
            </a:r>
          </a:p>
        </p:txBody>
      </p:sp>
      <p:sp>
        <p:nvSpPr>
          <p:cNvPr id="109573" name="Rectangle 7"/>
          <p:cNvSpPr>
            <a:spLocks/>
          </p:cNvSpPr>
          <p:nvPr/>
        </p:nvSpPr>
        <p:spPr bwMode="auto">
          <a:xfrm>
            <a:off x="160338" y="6667500"/>
            <a:ext cx="2058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1" bIns="0"/>
          <a:lstStyle>
            <a:lvl1pPr marL="365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i="1">
                <a:solidFill>
                  <a:srgbClr val="FFFFFF"/>
                </a:solidFill>
                <a:latin typeface="Arial Italic" charset="0"/>
                <a:sym typeface="Arial Italic" charset="0"/>
              </a:rPr>
              <a:t>GINA </a:t>
            </a:r>
            <a:r>
              <a:rPr lang="en-US" altLang="en-US" sz="1200" i="1" smtClean="0">
                <a:solidFill>
                  <a:srgbClr val="FFFFFF"/>
                </a:solidFill>
                <a:latin typeface="Arial Italic" charset="0"/>
                <a:sym typeface="Arial Italic" charset="0"/>
              </a:rPr>
              <a:t>2017, </a:t>
            </a:r>
            <a:r>
              <a:rPr lang="en-US" altLang="en-US" sz="1200" i="1" dirty="0">
                <a:solidFill>
                  <a:srgbClr val="FFFFFF"/>
                </a:solidFill>
                <a:latin typeface="Arial Italic" charset="0"/>
                <a:sym typeface="Arial Italic" charset="0"/>
              </a:rPr>
              <a:t>Box 4-2 (1/2)</a:t>
            </a:r>
          </a:p>
        </p:txBody>
      </p:sp>
      <p:sp>
        <p:nvSpPr>
          <p:cNvPr id="109575" name="Rectangle 12"/>
          <p:cNvSpPr>
            <a:spLocks/>
          </p:cNvSpPr>
          <p:nvPr/>
        </p:nvSpPr>
        <p:spPr bwMode="auto">
          <a:xfrm>
            <a:off x="419100" y="2019300"/>
            <a:ext cx="4668838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1125"/>
              </a:spcBef>
              <a:spcAft>
                <a:spcPts val="1200"/>
              </a:spcAft>
            </a:pPr>
            <a:r>
              <a:rPr lang="en-US" altLang="en-US" sz="1400" b="1">
                <a:sym typeface="Arial Bold" charset="0"/>
              </a:rPr>
              <a:t>Effective asthma self-management education requires:</a:t>
            </a:r>
          </a:p>
          <a:p>
            <a:pPr eaLnBrk="1" hangingPunct="1">
              <a:spcBef>
                <a:spcPts val="525"/>
              </a:spcBef>
              <a:spcAft>
                <a:spcPts val="100"/>
              </a:spcAft>
            </a:pPr>
            <a:r>
              <a:rPr lang="en-US" altLang="en-US" sz="1400"/>
              <a:t>• Self-monitoring of symptoms and/or lung function</a:t>
            </a:r>
          </a:p>
          <a:p>
            <a:pPr eaLnBrk="1" hangingPunct="1">
              <a:spcBef>
                <a:spcPts val="525"/>
              </a:spcBef>
              <a:spcAft>
                <a:spcPts val="100"/>
              </a:spcAft>
            </a:pPr>
            <a:r>
              <a:rPr lang="en-US" altLang="en-US" sz="1400"/>
              <a:t>• Written asthma action plan</a:t>
            </a:r>
          </a:p>
          <a:p>
            <a:pPr eaLnBrk="1" hangingPunct="1">
              <a:spcBef>
                <a:spcPts val="525"/>
              </a:spcBef>
              <a:spcAft>
                <a:spcPts val="100"/>
              </a:spcAft>
            </a:pPr>
            <a:r>
              <a:rPr lang="en-US" altLang="en-US" sz="1400"/>
              <a:t>• Regular medical review</a:t>
            </a:r>
          </a:p>
        </p:txBody>
      </p:sp>
      <p:sp>
        <p:nvSpPr>
          <p:cNvPr id="109576" name="Rectangle 13"/>
          <p:cNvSpPr>
            <a:spLocks/>
          </p:cNvSpPr>
          <p:nvPr/>
        </p:nvSpPr>
        <p:spPr bwMode="auto">
          <a:xfrm>
            <a:off x="6924111" y="2463800"/>
            <a:ext cx="1535677" cy="232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ts val="1125"/>
              </a:spcBef>
            </a:pPr>
            <a:r>
              <a:rPr lang="en-US" altLang="en-US" sz="1400" b="1">
                <a:sym typeface="Arial Bold" charset="0"/>
              </a:rPr>
              <a:t>If PEF or FEV</a:t>
            </a:r>
            <a:r>
              <a:rPr lang="en-US" altLang="en-US" sz="1400" b="1" baseline="1000">
                <a:sym typeface="Arial Bold" charset="0"/>
              </a:rPr>
              <a:t>1</a:t>
            </a:r>
            <a:r>
              <a:rPr lang="en-US" altLang="en-US" sz="1400" b="1">
                <a:sym typeface="Arial Bold" charset="0"/>
              </a:rPr>
              <a:t> </a:t>
            </a:r>
            <a:br>
              <a:rPr lang="en-US" altLang="en-US" sz="1400" b="1">
                <a:sym typeface="Arial Bold" charset="0"/>
              </a:rPr>
            </a:br>
            <a:r>
              <a:rPr lang="en-US" altLang="en-US" sz="1400" b="1">
                <a:sym typeface="Arial Bold" charset="0"/>
              </a:rPr>
              <a:t>&lt;60% best, or not </a:t>
            </a:r>
            <a:br>
              <a:rPr lang="en-US" altLang="en-US" sz="1400" b="1">
                <a:sym typeface="Arial Bold" charset="0"/>
              </a:rPr>
            </a:br>
            <a:r>
              <a:rPr lang="en-US" altLang="en-US" sz="1400" b="1">
                <a:sym typeface="Arial Bold" charset="0"/>
              </a:rPr>
              <a:t>improving after </a:t>
            </a:r>
            <a:br>
              <a:rPr lang="en-US" altLang="en-US" sz="1400" b="1">
                <a:sym typeface="Arial Bold" charset="0"/>
              </a:rPr>
            </a:br>
            <a:r>
              <a:rPr lang="en-US" altLang="en-US" sz="1400" b="1">
                <a:sym typeface="Arial Bold" charset="0"/>
              </a:rPr>
              <a:t>48 hours</a:t>
            </a:r>
            <a:endParaRPr lang="en-US" altLang="en-US" sz="1400" b="1"/>
          </a:p>
          <a:p>
            <a:pPr algn="r" eaLnBrk="1" hangingPunct="1">
              <a:lnSpc>
                <a:spcPct val="90000"/>
              </a:lnSpc>
              <a:spcBef>
                <a:spcPts val="1100"/>
              </a:spcBef>
            </a:pPr>
            <a:r>
              <a:rPr lang="en-US" altLang="en-US" sz="1300"/>
              <a:t>Continue reliever</a:t>
            </a:r>
          </a:p>
          <a:p>
            <a:pPr algn="r" eaLnBrk="1" hangingPunct="1">
              <a:lnSpc>
                <a:spcPct val="90000"/>
              </a:lnSpc>
              <a:spcBef>
                <a:spcPts val="1100"/>
              </a:spcBef>
            </a:pPr>
            <a:r>
              <a:rPr lang="en-US" altLang="en-US" sz="1300"/>
              <a:t>Continue controller</a:t>
            </a:r>
          </a:p>
          <a:p>
            <a:pPr algn="r" eaLnBrk="1" hangingPunct="1">
              <a:lnSpc>
                <a:spcPct val="90000"/>
              </a:lnSpc>
              <a:spcBef>
                <a:spcPts val="1100"/>
              </a:spcBef>
            </a:pPr>
            <a:r>
              <a:rPr lang="en-US" altLang="en-US" sz="1300"/>
              <a:t>Add prednisolone</a:t>
            </a:r>
            <a:br>
              <a:rPr lang="en-US" altLang="en-US" sz="1300"/>
            </a:br>
            <a:r>
              <a:rPr lang="en-US" altLang="en-US" sz="1300"/>
              <a:t>40–50 mg/day</a:t>
            </a:r>
          </a:p>
          <a:p>
            <a:pPr algn="r" eaLnBrk="1" hangingPunct="1">
              <a:lnSpc>
                <a:spcPct val="90000"/>
              </a:lnSpc>
              <a:spcBef>
                <a:spcPts val="1100"/>
              </a:spcBef>
            </a:pPr>
            <a:r>
              <a:rPr lang="en-US" altLang="en-US" sz="1300"/>
              <a:t>Contact doctor</a:t>
            </a:r>
          </a:p>
        </p:txBody>
      </p:sp>
      <p:sp>
        <p:nvSpPr>
          <p:cNvPr id="109577" name="Rectangle 14"/>
          <p:cNvSpPr>
            <a:spLocks/>
          </p:cNvSpPr>
          <p:nvPr/>
        </p:nvSpPr>
        <p:spPr bwMode="auto">
          <a:xfrm>
            <a:off x="4468813" y="3435350"/>
            <a:ext cx="1398587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ts val="1500"/>
              </a:spcBef>
            </a:pPr>
            <a:r>
              <a:rPr lang="en-US" altLang="en-US" sz="1400" b="1">
                <a:sym typeface="Arial Bold" charset="0"/>
              </a:rPr>
              <a:t>All patients</a:t>
            </a:r>
            <a:endParaRPr lang="en-US" altLang="en-US" sz="1400" b="1"/>
          </a:p>
          <a:p>
            <a:pPr algn="r" eaLnBrk="1" hangingPunct="1">
              <a:lnSpc>
                <a:spcPct val="90000"/>
              </a:lnSpc>
              <a:spcBef>
                <a:spcPts val="1100"/>
              </a:spcBef>
            </a:pPr>
            <a:r>
              <a:rPr lang="en-US" altLang="en-US" sz="1300"/>
              <a:t>Increase reliever</a:t>
            </a:r>
          </a:p>
          <a:p>
            <a:pPr algn="r" eaLnBrk="1" hangingPunct="1">
              <a:lnSpc>
                <a:spcPct val="90000"/>
              </a:lnSpc>
              <a:spcBef>
                <a:spcPts val="1100"/>
              </a:spcBef>
            </a:pPr>
            <a:r>
              <a:rPr lang="en-US" altLang="en-US" sz="1300"/>
              <a:t>Early increase in </a:t>
            </a:r>
            <a:br>
              <a:rPr lang="en-US" altLang="en-US" sz="1300"/>
            </a:br>
            <a:r>
              <a:rPr lang="en-US" altLang="en-US" sz="1300"/>
              <a:t>controller as below</a:t>
            </a:r>
          </a:p>
          <a:p>
            <a:pPr algn="r" eaLnBrk="1" hangingPunct="1">
              <a:lnSpc>
                <a:spcPct val="90000"/>
              </a:lnSpc>
              <a:spcBef>
                <a:spcPts val="1100"/>
              </a:spcBef>
            </a:pPr>
            <a:r>
              <a:rPr lang="en-US" altLang="en-US" sz="1300"/>
              <a:t>Review response</a:t>
            </a:r>
          </a:p>
        </p:txBody>
      </p:sp>
      <p:sp>
        <p:nvSpPr>
          <p:cNvPr id="109578" name="Rectangle 15"/>
          <p:cNvSpPr>
            <a:spLocks/>
          </p:cNvSpPr>
          <p:nvPr/>
        </p:nvSpPr>
        <p:spPr bwMode="auto">
          <a:xfrm>
            <a:off x="584200" y="5130800"/>
            <a:ext cx="1369990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en-US" sz="1400">
                <a:solidFill>
                  <a:srgbClr val="134679"/>
                </a:solidFill>
              </a:rPr>
              <a:t>EARLY OR MILD</a:t>
            </a:r>
          </a:p>
        </p:txBody>
      </p:sp>
      <p:sp>
        <p:nvSpPr>
          <p:cNvPr id="109579" name="Rectangle 16"/>
          <p:cNvSpPr>
            <a:spLocks/>
          </p:cNvSpPr>
          <p:nvPr/>
        </p:nvSpPr>
        <p:spPr bwMode="auto">
          <a:xfrm>
            <a:off x="7048500" y="5130800"/>
            <a:ext cx="1535164" cy="23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en-US" sz="1400">
                <a:solidFill>
                  <a:srgbClr val="134679"/>
                </a:solidFill>
              </a:rPr>
              <a:t>LATE OR SEVERE</a:t>
            </a:r>
          </a:p>
        </p:txBody>
      </p:sp>
    </p:spTree>
    <p:extLst>
      <p:ext uri="{BB962C8B-B14F-4D97-AF65-F5344CB8AC3E}">
        <p14:creationId xmlns:p14="http://schemas.microsoft.com/office/powerpoint/2010/main" val="10996130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Increase inhaled reliever</a:t>
            </a:r>
          </a:p>
          <a:p>
            <a:pPr lvl="1"/>
            <a:r>
              <a:rPr lang="en-AU" dirty="0" smtClean="0"/>
              <a:t>Increase frequency as needed</a:t>
            </a:r>
          </a:p>
          <a:p>
            <a:pPr lvl="1"/>
            <a:r>
              <a:rPr lang="en-AU" dirty="0" smtClean="0"/>
              <a:t>Adding spacer for </a:t>
            </a:r>
            <a:r>
              <a:rPr lang="en-AU" dirty="0" err="1" smtClean="0"/>
              <a:t>pMDI</a:t>
            </a:r>
            <a:r>
              <a:rPr lang="en-AU" dirty="0" smtClean="0"/>
              <a:t> may be helpful</a:t>
            </a:r>
          </a:p>
          <a:p>
            <a:r>
              <a:rPr lang="en-AU" dirty="0" smtClean="0"/>
              <a:t>Early and rapid increase in inhaled controller</a:t>
            </a:r>
          </a:p>
          <a:p>
            <a:pPr lvl="1"/>
            <a:r>
              <a:rPr lang="en-AU" dirty="0" smtClean="0"/>
              <a:t>Up to maximum ICS of 2000mcg BDP/day or equivalent</a:t>
            </a:r>
          </a:p>
          <a:p>
            <a:pPr lvl="1"/>
            <a:r>
              <a:rPr lang="en-AU" dirty="0" smtClean="0"/>
              <a:t>Options depend on usual controller medication and type of LABA</a:t>
            </a:r>
          </a:p>
          <a:p>
            <a:r>
              <a:rPr lang="en-AU" dirty="0" smtClean="0"/>
              <a:t>Add oral corticosteroids if needed</a:t>
            </a:r>
          </a:p>
          <a:p>
            <a:pPr lvl="1"/>
            <a:r>
              <a:rPr lang="en-AU" dirty="0" smtClean="0"/>
              <a:t>Adults: prednisolone 1mg/kg/day up to 50mg, usually 5-7 days</a:t>
            </a:r>
          </a:p>
          <a:p>
            <a:pPr lvl="1"/>
            <a:r>
              <a:rPr lang="en-AU" dirty="0" smtClean="0"/>
              <a:t>Children: 1-2mg/kg/day up to 40mg, usually 3-5 days</a:t>
            </a:r>
          </a:p>
          <a:p>
            <a:pPr lvl="1"/>
            <a:r>
              <a:rPr lang="en-AU" dirty="0" smtClean="0"/>
              <a:t>Morning dosing preferred to reduce side-effects</a:t>
            </a:r>
          </a:p>
          <a:p>
            <a:pPr lvl="1"/>
            <a:r>
              <a:rPr lang="en-AU" dirty="0" smtClean="0"/>
              <a:t>Tapering not needed if taken for less than 2 weeks</a:t>
            </a:r>
          </a:p>
          <a:p>
            <a:pPr lvl="1"/>
            <a:r>
              <a:rPr lang="en-AU" dirty="0" smtClean="0"/>
              <a:t>Remember </a:t>
            </a:r>
            <a:r>
              <a:rPr lang="en-AU" dirty="0"/>
              <a:t>to advise patients about common side-effects (sleep disturbance, increased appetite, reflux, mood changes</a:t>
            </a:r>
            <a:r>
              <a:rPr lang="en-AU" dirty="0" smtClean="0"/>
              <a:t>)</a:t>
            </a:r>
            <a:endParaRPr lang="en-AU" dirty="0"/>
          </a:p>
          <a:p>
            <a:pPr lvl="1"/>
            <a:endParaRPr lang="en-AU" dirty="0" smtClean="0"/>
          </a:p>
          <a:p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Written asthma action plans – medication options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159654" y="6623998"/>
            <a:ext cx="2046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i="1" smtClean="0">
                <a:solidFill>
                  <a:schemeClr val="bg1"/>
                </a:solidFill>
              </a:rPr>
              <a:t>GINA 2017, </a:t>
            </a:r>
            <a:r>
              <a:rPr lang="en-AU" sz="1200" i="1" dirty="0" smtClean="0">
                <a:solidFill>
                  <a:schemeClr val="bg1"/>
                </a:solidFill>
              </a:rPr>
              <a:t>Box 4-2 (2/2)</a:t>
            </a:r>
            <a:endParaRPr lang="en-AU" sz="1200" i="1" dirty="0">
              <a:solidFill>
                <a:schemeClr val="bg1"/>
              </a:solidFill>
            </a:endParaRPr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7990773" y="4500540"/>
            <a:ext cx="993775" cy="841375"/>
            <a:chOff x="0" y="0"/>
            <a:chExt cx="626" cy="530"/>
          </a:xfrm>
        </p:grpSpPr>
        <p:sp>
          <p:nvSpPr>
            <p:cNvPr id="7" name="AutoShape 8"/>
            <p:cNvSpPr>
              <a:spLocks/>
            </p:cNvSpPr>
            <p:nvPr/>
          </p:nvSpPr>
          <p:spPr bwMode="auto">
            <a:xfrm>
              <a:off x="0" y="0"/>
              <a:ext cx="626" cy="53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w 21600"/>
                <a:gd name="T43" fmla="*/ 0 h 21600"/>
                <a:gd name="T44" fmla="*/ 0 w 21600"/>
                <a:gd name="T45" fmla="*/ 0 h 21600"/>
                <a:gd name="T46" fmla="*/ 0 w 21600"/>
                <a:gd name="T47" fmla="*/ 0 h 21600"/>
                <a:gd name="T48" fmla="*/ 0 w 21600"/>
                <a:gd name="T49" fmla="*/ 0 h 21600"/>
                <a:gd name="T50" fmla="*/ 0 w 21600"/>
                <a:gd name="T51" fmla="*/ 0 h 2160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2976" y="8704"/>
                  </a:lnTo>
                  <a:lnTo>
                    <a:pt x="1447" y="5400"/>
                  </a:lnTo>
                  <a:lnTo>
                    <a:pt x="5072" y="5072"/>
                  </a:lnTo>
                  <a:lnTo>
                    <a:pt x="5400" y="1447"/>
                  </a:lnTo>
                  <a:lnTo>
                    <a:pt x="8704" y="2976"/>
                  </a:lnTo>
                  <a:lnTo>
                    <a:pt x="10800" y="0"/>
                  </a:lnTo>
                  <a:lnTo>
                    <a:pt x="12896" y="2976"/>
                  </a:lnTo>
                  <a:lnTo>
                    <a:pt x="16200" y="1447"/>
                  </a:lnTo>
                  <a:lnTo>
                    <a:pt x="16528" y="5072"/>
                  </a:lnTo>
                  <a:lnTo>
                    <a:pt x="20153" y="5400"/>
                  </a:lnTo>
                  <a:lnTo>
                    <a:pt x="18624" y="8704"/>
                  </a:lnTo>
                  <a:lnTo>
                    <a:pt x="21600" y="10800"/>
                  </a:lnTo>
                  <a:lnTo>
                    <a:pt x="18624" y="12896"/>
                  </a:lnTo>
                  <a:lnTo>
                    <a:pt x="20153" y="16200"/>
                  </a:lnTo>
                  <a:lnTo>
                    <a:pt x="16528" y="16528"/>
                  </a:lnTo>
                  <a:lnTo>
                    <a:pt x="16200" y="20153"/>
                  </a:lnTo>
                  <a:lnTo>
                    <a:pt x="12896" y="18624"/>
                  </a:lnTo>
                  <a:lnTo>
                    <a:pt x="10800" y="21600"/>
                  </a:lnTo>
                  <a:lnTo>
                    <a:pt x="8704" y="18624"/>
                  </a:lnTo>
                  <a:lnTo>
                    <a:pt x="5400" y="20153"/>
                  </a:lnTo>
                  <a:lnTo>
                    <a:pt x="5072" y="16528"/>
                  </a:lnTo>
                  <a:lnTo>
                    <a:pt x="1447" y="16200"/>
                  </a:lnTo>
                  <a:lnTo>
                    <a:pt x="2976" y="12896"/>
                  </a:lnTo>
                  <a:lnTo>
                    <a:pt x="0" y="108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F8A662"/>
            </a:solidFill>
            <a:ln w="25400" cap="flat">
              <a:solidFill>
                <a:srgbClr val="385D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8" name="Rectangle 7"/>
            <p:cNvSpPr>
              <a:spLocks/>
            </p:cNvSpPr>
            <p:nvPr/>
          </p:nvSpPr>
          <p:spPr bwMode="auto">
            <a:xfrm>
              <a:off x="75" y="201"/>
              <a:ext cx="4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en-US" sz="1000" dirty="0" smtClean="0">
                  <a:solidFill>
                    <a:srgbClr val="134679"/>
                  </a:solidFill>
                  <a:latin typeface="Arial Bold" charset="0"/>
                  <a:sym typeface="Arial Bold" charset="0"/>
                </a:rPr>
                <a:t>UPDATED 2017</a:t>
              </a:r>
              <a:endParaRPr lang="en-US" altLang="en-US" sz="1000" dirty="0">
                <a:solidFill>
                  <a:srgbClr val="134679"/>
                </a:solidFill>
                <a:latin typeface="Arial Bold" charset="0"/>
                <a:sym typeface="Arial 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557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The diagnosis of asthma should be based on:</a:t>
            </a:r>
          </a:p>
          <a:p>
            <a:pPr lvl="1"/>
            <a:r>
              <a:rPr lang="en-US" dirty="0" smtClean="0"/>
              <a:t>A history of characteristic symptom patterns </a:t>
            </a:r>
          </a:p>
          <a:p>
            <a:pPr lvl="1"/>
            <a:r>
              <a:rPr lang="en-US" dirty="0" smtClean="0"/>
              <a:t>Evidence of variable airflow limitation, from bronchodilator reversibility testing or other tests </a:t>
            </a:r>
          </a:p>
          <a:p>
            <a:pPr marL="457200" lvl="1" indent="0">
              <a:buNone/>
            </a:pPr>
            <a:endParaRPr lang="en-AU" dirty="0" smtClean="0"/>
          </a:p>
          <a:p>
            <a:pPr lvl="0"/>
            <a:r>
              <a:rPr lang="en-US" dirty="0" smtClean="0"/>
              <a:t>Document evidence for the diagnosis in the patient’s notes, preferably before starting controller treatment</a:t>
            </a:r>
          </a:p>
          <a:p>
            <a:pPr lvl="1"/>
            <a:r>
              <a:rPr lang="en-US" dirty="0" smtClean="0"/>
              <a:t>It is often more difficult to confirm the diagnosis after treatment has been started</a:t>
            </a:r>
          </a:p>
          <a:p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u="sng" dirty="0" smtClean="0"/>
              <a:t>Diagnosis of asthma</a:t>
            </a:r>
            <a:endParaRPr lang="en-AU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59654" y="6623998"/>
            <a:ext cx="2046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i="1" smtClean="0">
                <a:solidFill>
                  <a:schemeClr val="bg1"/>
                </a:solidFill>
              </a:rPr>
              <a:t>GINA 2017</a:t>
            </a:r>
            <a:endParaRPr lang="en-AU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23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7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2875"/>
            <a:ext cx="8818563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18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2563"/>
            <a:ext cx="96837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73038" y="250825"/>
            <a:ext cx="7596187" cy="1349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77" tIns="32139" rIns="40630" bIns="32139" numCol="1" anchorCtr="0" compatLnSpc="1">
            <a:prstTxWarp prst="textNoShape">
              <a:avLst/>
            </a:prstTxWarp>
          </a:bodyPr>
          <a:lstStyle/>
          <a:p>
            <a:pPr marL="223838"/>
            <a:r>
              <a:rPr lang="en-US" altLang="en-US" sz="2500" smtClean="0">
                <a:ea typeface="ヒラギノ角ゴ ProN W3" charset="-128"/>
              </a:rPr>
              <a:t>Managing exacerbations in primary care</a:t>
            </a:r>
          </a:p>
        </p:txBody>
      </p:sp>
      <p:sp>
        <p:nvSpPr>
          <p:cNvPr id="111620" name="Rectangle 6"/>
          <p:cNvSpPr>
            <a:spLocks/>
          </p:cNvSpPr>
          <p:nvPr/>
        </p:nvSpPr>
        <p:spPr bwMode="auto">
          <a:xfrm>
            <a:off x="160338" y="6657975"/>
            <a:ext cx="2062162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0" bIns="0"/>
          <a:lstStyle>
            <a:lvl1pPr marL="381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 i="1">
                <a:solidFill>
                  <a:srgbClr val="FFFFFF"/>
                </a:solidFill>
                <a:latin typeface="Arial Italic" charset="0"/>
                <a:sym typeface="Arial Italic" charset="0"/>
              </a:rPr>
              <a:t>GINA </a:t>
            </a:r>
            <a:r>
              <a:rPr lang="en-US" altLang="en-US" sz="1100" i="1" smtClean="0">
                <a:solidFill>
                  <a:srgbClr val="FFFFFF"/>
                </a:solidFill>
                <a:latin typeface="Arial Italic" charset="0"/>
                <a:sym typeface="Arial Italic" charset="0"/>
              </a:rPr>
              <a:t>2017, </a:t>
            </a:r>
            <a:r>
              <a:rPr lang="en-US" altLang="en-US" sz="1100" i="1" dirty="0">
                <a:solidFill>
                  <a:srgbClr val="FFFFFF"/>
                </a:solidFill>
                <a:latin typeface="Arial Italic" charset="0"/>
                <a:sym typeface="Arial Italic" charset="0"/>
              </a:rPr>
              <a:t>Box 4-3 (</a:t>
            </a:r>
            <a:r>
              <a:rPr lang="en-US" altLang="en-US" sz="1100" i="1" dirty="0" smtClean="0">
                <a:solidFill>
                  <a:srgbClr val="FFFFFF"/>
                </a:solidFill>
                <a:latin typeface="Arial Italic" charset="0"/>
                <a:sym typeface="Arial Italic" charset="0"/>
              </a:rPr>
              <a:t>1/7)</a:t>
            </a:r>
            <a:endParaRPr lang="en-US" altLang="en-US" sz="1100" i="1" dirty="0">
              <a:solidFill>
                <a:srgbClr val="FFFFFF"/>
              </a:solidFill>
              <a:latin typeface="Arial Italic" charset="0"/>
              <a:sym typeface="Arial Italic" charset="0"/>
            </a:endParaRPr>
          </a:p>
        </p:txBody>
      </p:sp>
      <p:pic>
        <p:nvPicPr>
          <p:cNvPr id="11162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" t="925" r="1826" b="336"/>
          <a:stretch>
            <a:fillRect/>
          </a:stretch>
        </p:blipFill>
        <p:spPr bwMode="auto">
          <a:xfrm>
            <a:off x="2506663" y="831850"/>
            <a:ext cx="3819525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1623" name="Rectangle 13"/>
          <p:cNvSpPr>
            <a:spLocks/>
          </p:cNvSpPr>
          <p:nvPr/>
        </p:nvSpPr>
        <p:spPr bwMode="auto">
          <a:xfrm>
            <a:off x="2555875" y="908050"/>
            <a:ext cx="1079500" cy="12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275"/>
              </a:spcBef>
            </a:pPr>
            <a:r>
              <a:rPr lang="en-US" altLang="en-US" sz="700" b="1">
                <a:solidFill>
                  <a:srgbClr val="FFFFFF"/>
                </a:solidFill>
                <a:cs typeface="Arial" pitchFamily="34" charset="0"/>
                <a:sym typeface="Arial Bold" charset="0"/>
              </a:rPr>
              <a:t>PRIMARY CARE  </a:t>
            </a:r>
          </a:p>
        </p:txBody>
      </p:sp>
      <p:sp>
        <p:nvSpPr>
          <p:cNvPr id="111624" name="Rectangle 14"/>
          <p:cNvSpPr>
            <a:spLocks/>
          </p:cNvSpPr>
          <p:nvPr/>
        </p:nvSpPr>
        <p:spPr bwMode="auto">
          <a:xfrm>
            <a:off x="3732213" y="901700"/>
            <a:ext cx="2563812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275"/>
              </a:spcBef>
            </a:pPr>
            <a:r>
              <a:rPr lang="en-US" altLang="en-US" sz="600" b="1">
                <a:solidFill>
                  <a:srgbClr val="FFFFFF"/>
                </a:solidFill>
                <a:cs typeface="Arial" pitchFamily="34" charset="0"/>
                <a:sym typeface="Arial Bold" charset="0"/>
              </a:rPr>
              <a:t>Patient presents with acute or sub-acute asthma exacerbation</a:t>
            </a:r>
          </a:p>
        </p:txBody>
      </p:sp>
      <p:sp>
        <p:nvSpPr>
          <p:cNvPr id="111625" name="Rectangle 15"/>
          <p:cNvSpPr>
            <a:spLocks/>
          </p:cNvSpPr>
          <p:nvPr/>
        </p:nvSpPr>
        <p:spPr bwMode="auto">
          <a:xfrm>
            <a:off x="2554288" y="1395413"/>
            <a:ext cx="1108075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563"/>
              </a:spcBef>
            </a:pPr>
            <a:r>
              <a:rPr lang="en-US" altLang="en-US" sz="700" b="1">
                <a:solidFill>
                  <a:srgbClr val="FFFFFF"/>
                </a:solidFill>
                <a:cs typeface="Arial" pitchFamily="34" charset="0"/>
                <a:sym typeface="Arial Bold" charset="0"/>
              </a:rPr>
              <a:t>ASSESS the PATIENT</a:t>
            </a:r>
          </a:p>
        </p:txBody>
      </p:sp>
      <p:sp>
        <p:nvSpPr>
          <p:cNvPr id="111626" name="Rectangle 16"/>
          <p:cNvSpPr>
            <a:spLocks/>
          </p:cNvSpPr>
          <p:nvPr/>
        </p:nvSpPr>
        <p:spPr bwMode="auto">
          <a:xfrm>
            <a:off x="3732213" y="1268413"/>
            <a:ext cx="130492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425"/>
              </a:spcBef>
            </a:pPr>
            <a:r>
              <a:rPr lang="en-US" altLang="en-US" sz="600">
                <a:solidFill>
                  <a:srgbClr val="FFFFFF"/>
                </a:solidFill>
                <a:cs typeface="Arial" pitchFamily="34" charset="0"/>
                <a:sym typeface="Arial Bold" charset="0"/>
              </a:rPr>
              <a:t>Is it asthma?</a:t>
            </a:r>
          </a:p>
          <a:p>
            <a:pPr eaLnBrk="1" hangingPunct="1">
              <a:spcBef>
                <a:spcPts val="425"/>
              </a:spcBef>
            </a:pPr>
            <a:r>
              <a:rPr lang="en-US" altLang="en-US" sz="600">
                <a:solidFill>
                  <a:srgbClr val="FFFFFF"/>
                </a:solidFill>
                <a:cs typeface="Arial" pitchFamily="34" charset="0"/>
                <a:sym typeface="Arial Bold" charset="0"/>
              </a:rPr>
              <a:t>Risk factors for asthma-related death?</a:t>
            </a:r>
          </a:p>
          <a:p>
            <a:pPr eaLnBrk="1" hangingPunct="1">
              <a:spcBef>
                <a:spcPts val="425"/>
              </a:spcBef>
            </a:pPr>
            <a:r>
              <a:rPr lang="en-US" altLang="en-US" sz="600">
                <a:solidFill>
                  <a:srgbClr val="FFFFFF"/>
                </a:solidFill>
                <a:cs typeface="Arial" pitchFamily="34" charset="0"/>
                <a:sym typeface="Arial Bold" charset="0"/>
              </a:rPr>
              <a:t>Severity of exacerbation?</a:t>
            </a:r>
          </a:p>
        </p:txBody>
      </p:sp>
      <p:sp>
        <p:nvSpPr>
          <p:cNvPr id="111627" name="Rectangle 17"/>
          <p:cNvSpPr>
            <a:spLocks/>
          </p:cNvSpPr>
          <p:nvPr/>
        </p:nvSpPr>
        <p:spPr bwMode="auto">
          <a:xfrm>
            <a:off x="2620963" y="1966913"/>
            <a:ext cx="1081087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GB" altLang="en-US" sz="700" b="1" dirty="0">
                <a:solidFill>
                  <a:schemeClr val="bg1"/>
                </a:solidFill>
                <a:cs typeface="Arial" pitchFamily="34" charset="0"/>
              </a:rPr>
              <a:t>MILD or MODERATE</a:t>
            </a:r>
          </a:p>
          <a:p>
            <a:pPr eaLnBrk="1" hangingPunct="1">
              <a:lnSpc>
                <a:spcPct val="120000"/>
              </a:lnSpc>
            </a:pPr>
            <a:r>
              <a:rPr lang="en-GB" altLang="en-US" sz="600" b="1" dirty="0">
                <a:solidFill>
                  <a:schemeClr val="bg1"/>
                </a:solidFill>
                <a:cs typeface="Arial" pitchFamily="34" charset="0"/>
              </a:rPr>
              <a:t>Talks in phrases, prefers </a:t>
            </a:r>
            <a:br>
              <a:rPr lang="en-GB" altLang="en-US" sz="600" b="1" dirty="0">
                <a:solidFill>
                  <a:schemeClr val="bg1"/>
                </a:solidFill>
                <a:cs typeface="Arial" pitchFamily="34" charset="0"/>
              </a:rPr>
            </a:br>
            <a:r>
              <a:rPr lang="en-GB" altLang="en-US" sz="600" b="1" dirty="0">
                <a:solidFill>
                  <a:schemeClr val="bg1"/>
                </a:solidFill>
                <a:cs typeface="Arial" pitchFamily="34" charset="0"/>
              </a:rPr>
              <a:t>sitting to lying, not agitated</a:t>
            </a:r>
          </a:p>
          <a:p>
            <a:pPr eaLnBrk="1" hangingPunct="1">
              <a:lnSpc>
                <a:spcPct val="120000"/>
              </a:lnSpc>
            </a:pPr>
            <a:r>
              <a:rPr lang="en-GB" altLang="en-US" sz="600" b="1" dirty="0">
                <a:solidFill>
                  <a:schemeClr val="bg1"/>
                </a:solidFill>
                <a:cs typeface="Arial" pitchFamily="34" charset="0"/>
              </a:rPr>
              <a:t>Respiratory rate increased</a:t>
            </a:r>
          </a:p>
          <a:p>
            <a:pPr eaLnBrk="1" hangingPunct="1">
              <a:lnSpc>
                <a:spcPct val="120000"/>
              </a:lnSpc>
            </a:pPr>
            <a:r>
              <a:rPr lang="en-GB" altLang="en-US" sz="600" b="1" dirty="0">
                <a:solidFill>
                  <a:schemeClr val="bg1"/>
                </a:solidFill>
                <a:cs typeface="Arial" pitchFamily="34" charset="0"/>
              </a:rPr>
              <a:t>Accessory muscles not used</a:t>
            </a:r>
          </a:p>
          <a:p>
            <a:pPr eaLnBrk="1" hangingPunct="1">
              <a:lnSpc>
                <a:spcPct val="120000"/>
              </a:lnSpc>
            </a:pPr>
            <a:r>
              <a:rPr lang="en-GB" altLang="en-US" sz="600" b="1" dirty="0">
                <a:solidFill>
                  <a:schemeClr val="bg1"/>
                </a:solidFill>
                <a:cs typeface="Arial" pitchFamily="34" charset="0"/>
              </a:rPr>
              <a:t>Pulse rate 100–120 bpm</a:t>
            </a:r>
          </a:p>
          <a:p>
            <a:pPr eaLnBrk="1" hangingPunct="1">
              <a:lnSpc>
                <a:spcPct val="120000"/>
              </a:lnSpc>
            </a:pPr>
            <a:r>
              <a:rPr lang="en-GB" altLang="en-US" sz="600" b="1" dirty="0">
                <a:solidFill>
                  <a:schemeClr val="bg1"/>
                </a:solidFill>
                <a:cs typeface="Arial" pitchFamily="34" charset="0"/>
              </a:rPr>
              <a:t>O2 saturation (on air) 90–95%</a:t>
            </a:r>
          </a:p>
          <a:p>
            <a:pPr eaLnBrk="1" hangingPunct="1">
              <a:lnSpc>
                <a:spcPct val="120000"/>
              </a:lnSpc>
            </a:pPr>
            <a:r>
              <a:rPr lang="en-GB" altLang="en-US" sz="600" b="1" dirty="0">
                <a:solidFill>
                  <a:schemeClr val="bg1"/>
                </a:solidFill>
                <a:cs typeface="Arial" pitchFamily="34" charset="0"/>
              </a:rPr>
              <a:t>PEF &gt;50% predicted or best</a:t>
            </a:r>
            <a:endParaRPr lang="en-US" altLang="en-US" sz="600" dirty="0">
              <a:solidFill>
                <a:schemeClr val="bg1"/>
              </a:solidFill>
              <a:cs typeface="Arial" pitchFamily="34" charset="0"/>
              <a:sym typeface="Arial Bold" charset="0"/>
            </a:endParaRPr>
          </a:p>
        </p:txBody>
      </p:sp>
      <p:sp>
        <p:nvSpPr>
          <p:cNvPr id="111628" name="Rectangle 18"/>
          <p:cNvSpPr>
            <a:spLocks/>
          </p:cNvSpPr>
          <p:nvPr/>
        </p:nvSpPr>
        <p:spPr bwMode="auto">
          <a:xfrm>
            <a:off x="3897313" y="1963738"/>
            <a:ext cx="117951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ts val="275"/>
              </a:spcBef>
            </a:pPr>
            <a:endParaRPr lang="en-US" altLang="en-US" sz="600">
              <a:solidFill>
                <a:srgbClr val="FFFFFF"/>
              </a:solidFill>
              <a:latin typeface="Arial Bold" charset="0"/>
              <a:sym typeface="Arial Bold" charset="0"/>
            </a:endParaRPr>
          </a:p>
        </p:txBody>
      </p:sp>
      <p:sp>
        <p:nvSpPr>
          <p:cNvPr id="111629" name="Rectangle 19"/>
          <p:cNvSpPr>
            <a:spLocks/>
          </p:cNvSpPr>
          <p:nvPr/>
        </p:nvSpPr>
        <p:spPr bwMode="auto">
          <a:xfrm>
            <a:off x="5108575" y="2044700"/>
            <a:ext cx="11779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275"/>
              </a:spcBef>
            </a:pPr>
            <a:r>
              <a:rPr lang="en-US" altLang="en-US" sz="700" b="1">
                <a:cs typeface="Arial" pitchFamily="34" charset="0"/>
                <a:sym typeface="Arial Bold" charset="0"/>
              </a:rPr>
              <a:t>LIFE-THREATENING</a:t>
            </a:r>
            <a:endParaRPr lang="en-US" altLang="en-US" sz="700" b="1">
              <a:cs typeface="Arial" pitchFamily="34" charset="0"/>
            </a:endParaRPr>
          </a:p>
          <a:p>
            <a:pPr algn="ctr" eaLnBrk="1" hangingPunct="1">
              <a:lnSpc>
                <a:spcPct val="120000"/>
              </a:lnSpc>
              <a:spcBef>
                <a:spcPts val="275"/>
              </a:spcBef>
            </a:pPr>
            <a:r>
              <a:rPr lang="en-US" altLang="en-US" sz="600">
                <a:cs typeface="Arial" pitchFamily="34" charset="0"/>
              </a:rPr>
              <a:t>Drowsy, confused </a:t>
            </a:r>
            <a:br>
              <a:rPr lang="en-US" altLang="en-US" sz="600">
                <a:cs typeface="Arial" pitchFamily="34" charset="0"/>
              </a:rPr>
            </a:br>
            <a:r>
              <a:rPr lang="en-US" altLang="en-US" sz="600">
                <a:cs typeface="Arial" pitchFamily="34" charset="0"/>
              </a:rPr>
              <a:t>or silent chest</a:t>
            </a:r>
          </a:p>
        </p:txBody>
      </p:sp>
      <p:sp>
        <p:nvSpPr>
          <p:cNvPr id="111630" name="Rectangle 20"/>
          <p:cNvSpPr>
            <a:spLocks/>
          </p:cNvSpPr>
          <p:nvPr/>
        </p:nvSpPr>
        <p:spPr bwMode="auto">
          <a:xfrm>
            <a:off x="2640013" y="3062288"/>
            <a:ext cx="1500187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275"/>
              </a:spcBef>
            </a:pPr>
            <a:r>
              <a:rPr lang="en-US" altLang="en-US" sz="700" b="1">
                <a:cs typeface="Arial" pitchFamily="34" charset="0"/>
                <a:sym typeface="Arial Bold" charset="0"/>
              </a:rPr>
              <a:t>START TREATMENT</a:t>
            </a:r>
            <a:endParaRPr lang="en-US" altLang="en-US" sz="700" b="1">
              <a:cs typeface="Arial" pitchFamily="34" charset="0"/>
            </a:endParaRPr>
          </a:p>
          <a:p>
            <a:pPr eaLnBrk="1" hangingPunct="1">
              <a:spcBef>
                <a:spcPts val="275"/>
              </a:spcBef>
            </a:pPr>
            <a:r>
              <a:rPr lang="en-US" altLang="en-US" sz="600" b="1">
                <a:cs typeface="Arial" pitchFamily="34" charset="0"/>
                <a:sym typeface="Arial Bold" charset="0"/>
              </a:rPr>
              <a:t>SABA</a:t>
            </a:r>
            <a:r>
              <a:rPr lang="en-US" altLang="en-US" sz="600">
                <a:cs typeface="Arial" pitchFamily="34" charset="0"/>
                <a:sym typeface="Arial Bold" charset="0"/>
              </a:rPr>
              <a:t> </a:t>
            </a:r>
            <a:r>
              <a:rPr lang="en-US" altLang="en-US" sz="600">
                <a:cs typeface="Arial" pitchFamily="34" charset="0"/>
              </a:rPr>
              <a:t>4–10 puffs by pMDI + spacer, </a:t>
            </a:r>
            <a:br>
              <a:rPr lang="en-US" altLang="en-US" sz="600">
                <a:cs typeface="Arial" pitchFamily="34" charset="0"/>
              </a:rPr>
            </a:br>
            <a:r>
              <a:rPr lang="en-US" altLang="en-US" sz="600">
                <a:cs typeface="Arial" pitchFamily="34" charset="0"/>
              </a:rPr>
              <a:t>repeat every 20 minutes for 1 hour</a:t>
            </a:r>
          </a:p>
          <a:p>
            <a:pPr eaLnBrk="1" hangingPunct="1">
              <a:spcBef>
                <a:spcPts val="275"/>
              </a:spcBef>
            </a:pPr>
            <a:r>
              <a:rPr lang="en-US" altLang="en-US" sz="600" b="1">
                <a:cs typeface="Arial" pitchFamily="34" charset="0"/>
                <a:sym typeface="Arial Bold" charset="0"/>
              </a:rPr>
              <a:t>Prednisolone:</a:t>
            </a:r>
            <a:r>
              <a:rPr lang="en-US" altLang="en-US" sz="600" b="1">
                <a:cs typeface="Arial" pitchFamily="34" charset="0"/>
              </a:rPr>
              <a:t> </a:t>
            </a:r>
            <a:r>
              <a:rPr lang="en-US" altLang="en-US" sz="600">
                <a:cs typeface="Arial" pitchFamily="34" charset="0"/>
              </a:rPr>
              <a:t>adults 1 mg/kg, max. </a:t>
            </a:r>
            <a:br>
              <a:rPr lang="en-US" altLang="en-US" sz="600">
                <a:cs typeface="Arial" pitchFamily="34" charset="0"/>
              </a:rPr>
            </a:br>
            <a:r>
              <a:rPr lang="en-US" altLang="en-US" sz="600">
                <a:cs typeface="Arial" pitchFamily="34" charset="0"/>
              </a:rPr>
              <a:t>50 mg, children 1–2 mg/kg, max. 40 mg</a:t>
            </a:r>
          </a:p>
          <a:p>
            <a:pPr eaLnBrk="1" hangingPunct="1">
              <a:spcBef>
                <a:spcPts val="275"/>
              </a:spcBef>
            </a:pPr>
            <a:r>
              <a:rPr lang="en-US" altLang="en-US" sz="600" b="1">
                <a:cs typeface="Arial" pitchFamily="34" charset="0"/>
                <a:sym typeface="Arial Bold" charset="0"/>
              </a:rPr>
              <a:t>Controlled oxygen</a:t>
            </a:r>
            <a:r>
              <a:rPr lang="en-US" altLang="en-US" sz="600" b="1">
                <a:cs typeface="Arial" pitchFamily="34" charset="0"/>
              </a:rPr>
              <a:t> </a:t>
            </a:r>
            <a:r>
              <a:rPr lang="en-US" altLang="en-US" sz="600">
                <a:cs typeface="Arial" pitchFamily="34" charset="0"/>
              </a:rPr>
              <a:t>(if available): target saturation 93–95% (children: 94-98%)</a:t>
            </a:r>
          </a:p>
        </p:txBody>
      </p:sp>
      <p:sp>
        <p:nvSpPr>
          <p:cNvPr id="111631" name="Rectangle 21"/>
          <p:cNvSpPr>
            <a:spLocks/>
          </p:cNvSpPr>
          <p:nvPr/>
        </p:nvSpPr>
        <p:spPr bwMode="auto">
          <a:xfrm>
            <a:off x="2546350" y="4062413"/>
            <a:ext cx="24733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275"/>
              </a:spcBef>
            </a:pPr>
            <a:r>
              <a:rPr lang="en-US" altLang="en-US" sz="700" b="1">
                <a:cs typeface="Arial" pitchFamily="34" charset="0"/>
                <a:sym typeface="Arial Bold" charset="0"/>
              </a:rPr>
              <a:t>CONTINUE TREATMENT </a:t>
            </a:r>
            <a:r>
              <a:rPr lang="en-US" altLang="en-US" sz="700">
                <a:cs typeface="Arial" pitchFamily="34" charset="0"/>
              </a:rPr>
              <a:t>with SABA as needed</a:t>
            </a:r>
          </a:p>
          <a:p>
            <a:pPr algn="ctr" eaLnBrk="1" hangingPunct="1">
              <a:lnSpc>
                <a:spcPct val="110000"/>
              </a:lnSpc>
              <a:spcBef>
                <a:spcPts val="275"/>
              </a:spcBef>
            </a:pPr>
            <a:r>
              <a:rPr lang="en-US" altLang="en-US" sz="700" b="1">
                <a:cs typeface="Arial" pitchFamily="34" charset="0"/>
                <a:sym typeface="Arial Bold" charset="0"/>
              </a:rPr>
              <a:t>ASSESS RESPONSE AT 1 HOUR </a:t>
            </a:r>
            <a:r>
              <a:rPr lang="en-US" altLang="en-US" sz="700">
                <a:cs typeface="Arial" pitchFamily="34" charset="0"/>
              </a:rPr>
              <a:t>(or earlier)</a:t>
            </a:r>
          </a:p>
        </p:txBody>
      </p:sp>
      <p:sp>
        <p:nvSpPr>
          <p:cNvPr id="111632" name="Rectangle 22"/>
          <p:cNvSpPr>
            <a:spLocks/>
          </p:cNvSpPr>
          <p:nvPr/>
        </p:nvSpPr>
        <p:spPr bwMode="auto">
          <a:xfrm>
            <a:off x="5076825" y="3241675"/>
            <a:ext cx="11668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sz="700" b="1" dirty="0">
                <a:cs typeface="Arial" pitchFamily="34" charset="0"/>
              </a:rPr>
              <a:t>TRANSFER TO ACUTE </a:t>
            </a:r>
            <a:br>
              <a:rPr lang="en-GB" altLang="en-US" sz="700" b="1" dirty="0">
                <a:cs typeface="Arial" pitchFamily="34" charset="0"/>
              </a:rPr>
            </a:br>
            <a:r>
              <a:rPr lang="en-GB" altLang="en-US" sz="700" b="1" dirty="0">
                <a:cs typeface="Arial" pitchFamily="34" charset="0"/>
              </a:rPr>
              <a:t>CARE FACILITY</a:t>
            </a:r>
            <a:endParaRPr lang="en-GB" altLang="en-US" sz="700" dirty="0">
              <a:cs typeface="Arial" pitchFamily="34" charset="0"/>
            </a:endParaRPr>
          </a:p>
          <a:p>
            <a:pPr algn="ctr" eaLnBrk="1" hangingPunct="1"/>
            <a:endParaRPr lang="en-GB" altLang="en-US" sz="600" b="1" dirty="0">
              <a:cs typeface="Arial" pitchFamily="34" charset="0"/>
            </a:endParaRPr>
          </a:p>
          <a:p>
            <a:pPr algn="ctr" eaLnBrk="1" hangingPunct="1"/>
            <a:r>
              <a:rPr lang="en-GB" altLang="en-US" sz="600" b="1" dirty="0">
                <a:cs typeface="Arial" pitchFamily="34" charset="0"/>
              </a:rPr>
              <a:t> </a:t>
            </a:r>
            <a:r>
              <a:rPr lang="en-US" altLang="en-US" sz="600" dirty="0">
                <a:latin typeface="Arial Bold" charset="0"/>
                <a:sym typeface="Arial Bold" charset="0"/>
              </a:rPr>
              <a:t>While waiting:</a:t>
            </a:r>
            <a:r>
              <a:rPr lang="en-US" altLang="en-US" sz="600" dirty="0"/>
              <a:t> give inhaled SABA and ipratropium bromide, O</a:t>
            </a:r>
            <a:r>
              <a:rPr lang="en-US" altLang="en-US" sz="600" baseline="-25000" dirty="0"/>
              <a:t>2</a:t>
            </a:r>
            <a:r>
              <a:rPr lang="en-US" altLang="en-US" sz="600" dirty="0"/>
              <a:t>, systemic </a:t>
            </a:r>
            <a:r>
              <a:rPr lang="en-US" altLang="en-US" sz="600" dirty="0" smtClean="0"/>
              <a:t>corticosteroid</a:t>
            </a:r>
            <a:endParaRPr lang="en-US" altLang="en-US" sz="800" dirty="0"/>
          </a:p>
        </p:txBody>
      </p:sp>
      <p:sp>
        <p:nvSpPr>
          <p:cNvPr id="111633" name="Rectangle 23"/>
          <p:cNvSpPr>
            <a:spLocks/>
          </p:cNvSpPr>
          <p:nvPr/>
        </p:nvSpPr>
        <p:spPr bwMode="auto">
          <a:xfrm>
            <a:off x="5454650" y="2781300"/>
            <a:ext cx="269875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275"/>
              </a:spcBef>
            </a:pPr>
            <a:r>
              <a:rPr lang="en-US" altLang="en-US" sz="500" b="1">
                <a:solidFill>
                  <a:srgbClr val="FF8721"/>
                </a:solidFill>
                <a:latin typeface="Arial Bold" charset="0"/>
                <a:sym typeface="Arial Bold" charset="0"/>
              </a:rPr>
              <a:t>URGENT</a:t>
            </a:r>
          </a:p>
        </p:txBody>
      </p:sp>
      <p:sp>
        <p:nvSpPr>
          <p:cNvPr id="111634" name="Rectangle 24"/>
          <p:cNvSpPr>
            <a:spLocks/>
          </p:cNvSpPr>
          <p:nvPr/>
        </p:nvSpPr>
        <p:spPr bwMode="auto">
          <a:xfrm>
            <a:off x="4310063" y="3429000"/>
            <a:ext cx="409575" cy="9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275"/>
              </a:spcBef>
            </a:pPr>
            <a:r>
              <a:rPr lang="en-US" altLang="en-US" sz="500" b="1">
                <a:solidFill>
                  <a:srgbClr val="FF8721"/>
                </a:solidFill>
                <a:latin typeface="Arial Bold" charset="0"/>
                <a:sym typeface="Arial Bold" charset="0"/>
              </a:rPr>
              <a:t>WORSENING</a:t>
            </a:r>
          </a:p>
        </p:txBody>
      </p:sp>
      <p:sp>
        <p:nvSpPr>
          <p:cNvPr id="111635" name="Rectangle 25"/>
          <p:cNvSpPr>
            <a:spLocks/>
          </p:cNvSpPr>
          <p:nvPr/>
        </p:nvSpPr>
        <p:spPr bwMode="auto">
          <a:xfrm>
            <a:off x="4495800" y="4716463"/>
            <a:ext cx="177165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275"/>
              </a:spcBef>
            </a:pPr>
            <a:r>
              <a:rPr lang="en-US" altLang="en-US" sz="700" b="1">
                <a:cs typeface="Arial" pitchFamily="34" charset="0"/>
                <a:sym typeface="Arial Bold" charset="0"/>
              </a:rPr>
              <a:t>ARRANGE at DISCHARGE</a:t>
            </a:r>
            <a:endParaRPr lang="en-US" altLang="en-US" sz="700" b="1"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275"/>
              </a:spcBef>
            </a:pPr>
            <a:r>
              <a:rPr lang="en-US" altLang="en-US" sz="600" b="1">
                <a:cs typeface="Arial" pitchFamily="34" charset="0"/>
                <a:sym typeface="Arial Bold" charset="0"/>
              </a:rPr>
              <a:t>Reliever:</a:t>
            </a:r>
            <a:r>
              <a:rPr lang="en-US" altLang="en-US" sz="600" b="1">
                <a:cs typeface="Arial" pitchFamily="34" charset="0"/>
              </a:rPr>
              <a:t> </a:t>
            </a:r>
            <a:r>
              <a:rPr lang="en-US" altLang="en-US" sz="600">
                <a:cs typeface="Arial" pitchFamily="34" charset="0"/>
              </a:rPr>
              <a:t>continue as needed</a:t>
            </a:r>
          </a:p>
          <a:p>
            <a:pPr eaLnBrk="1" hangingPunct="1">
              <a:lnSpc>
                <a:spcPct val="90000"/>
              </a:lnSpc>
              <a:spcBef>
                <a:spcPts val="275"/>
              </a:spcBef>
            </a:pPr>
            <a:r>
              <a:rPr lang="en-US" altLang="en-US" sz="600" b="1">
                <a:cs typeface="Arial" pitchFamily="34" charset="0"/>
                <a:sym typeface="Arial Bold" charset="0"/>
              </a:rPr>
              <a:t>Controller:</a:t>
            </a:r>
            <a:r>
              <a:rPr lang="en-US" altLang="en-US" sz="600" b="1">
                <a:cs typeface="Arial" pitchFamily="34" charset="0"/>
              </a:rPr>
              <a:t> </a:t>
            </a:r>
            <a:r>
              <a:rPr lang="en-US" altLang="en-US" sz="600">
                <a:cs typeface="Arial" pitchFamily="34" charset="0"/>
              </a:rPr>
              <a:t>start, or step up. Check inhaler technique, adherence</a:t>
            </a:r>
          </a:p>
          <a:p>
            <a:pPr eaLnBrk="1" hangingPunct="1">
              <a:lnSpc>
                <a:spcPct val="90000"/>
              </a:lnSpc>
              <a:spcBef>
                <a:spcPts val="275"/>
              </a:spcBef>
            </a:pPr>
            <a:r>
              <a:rPr lang="en-US" altLang="en-US" sz="600" b="1">
                <a:cs typeface="Arial" pitchFamily="34" charset="0"/>
                <a:sym typeface="Arial Bold" charset="0"/>
              </a:rPr>
              <a:t>Prednisolone:</a:t>
            </a:r>
            <a:r>
              <a:rPr lang="en-US" altLang="en-US" sz="600" b="1">
                <a:cs typeface="Arial" pitchFamily="34" charset="0"/>
              </a:rPr>
              <a:t> </a:t>
            </a:r>
            <a:r>
              <a:rPr lang="en-US" altLang="en-US" sz="600">
                <a:cs typeface="Arial" pitchFamily="34" charset="0"/>
              </a:rPr>
              <a:t>continue, usually for 5–7 days </a:t>
            </a:r>
            <a:br>
              <a:rPr lang="en-US" altLang="en-US" sz="600">
                <a:cs typeface="Arial" pitchFamily="34" charset="0"/>
              </a:rPr>
            </a:br>
            <a:r>
              <a:rPr lang="en-US" altLang="en-US" sz="600">
                <a:cs typeface="Arial" pitchFamily="34" charset="0"/>
              </a:rPr>
              <a:t>(3-5 days for children) </a:t>
            </a:r>
          </a:p>
          <a:p>
            <a:pPr eaLnBrk="1" hangingPunct="1">
              <a:lnSpc>
                <a:spcPct val="90000"/>
              </a:lnSpc>
              <a:spcBef>
                <a:spcPts val="275"/>
              </a:spcBef>
            </a:pPr>
            <a:r>
              <a:rPr lang="en-US" altLang="en-US" sz="600" b="1">
                <a:cs typeface="Arial" pitchFamily="34" charset="0"/>
                <a:sym typeface="Arial Bold" charset="0"/>
              </a:rPr>
              <a:t>Follow up: </a:t>
            </a:r>
            <a:r>
              <a:rPr lang="en-US" altLang="en-US" sz="600">
                <a:cs typeface="Arial" pitchFamily="34" charset="0"/>
              </a:rPr>
              <a:t>within 2–7 days</a:t>
            </a:r>
          </a:p>
        </p:txBody>
      </p:sp>
      <p:sp>
        <p:nvSpPr>
          <p:cNvPr id="111636" name="Rectangle 26"/>
          <p:cNvSpPr>
            <a:spLocks/>
          </p:cNvSpPr>
          <p:nvPr/>
        </p:nvSpPr>
        <p:spPr bwMode="auto">
          <a:xfrm>
            <a:off x="2649538" y="4724400"/>
            <a:ext cx="1893887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275"/>
              </a:spcBef>
            </a:pPr>
            <a:r>
              <a:rPr lang="en-US" altLang="en-US" sz="700" b="1">
                <a:solidFill>
                  <a:srgbClr val="FFFFFF"/>
                </a:solidFill>
                <a:cs typeface="Arial" pitchFamily="34" charset="0"/>
                <a:sym typeface="Arial Bold" charset="0"/>
              </a:rPr>
              <a:t>ASSESS FOR DISCHARGE</a:t>
            </a:r>
            <a:endParaRPr lang="en-US" altLang="en-US" sz="700" b="1">
              <a:solidFill>
                <a:srgbClr val="FFFFFF"/>
              </a:solidFill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275"/>
              </a:spcBef>
            </a:pPr>
            <a:r>
              <a:rPr lang="en-US" altLang="en-US" sz="600" b="1">
                <a:solidFill>
                  <a:srgbClr val="FFFFFF"/>
                </a:solidFill>
                <a:cs typeface="Arial" pitchFamily="34" charset="0"/>
                <a:sym typeface="Arial Bold" charset="0"/>
              </a:rPr>
              <a:t>Symptoms</a:t>
            </a:r>
            <a:r>
              <a:rPr lang="en-US" altLang="en-US" sz="600">
                <a:solidFill>
                  <a:srgbClr val="FFFFFF"/>
                </a:solidFill>
                <a:cs typeface="Arial" pitchFamily="34" charset="0"/>
              </a:rPr>
              <a:t> improved, not needing SABA</a:t>
            </a:r>
          </a:p>
          <a:p>
            <a:pPr eaLnBrk="1" hangingPunct="1">
              <a:lnSpc>
                <a:spcPct val="90000"/>
              </a:lnSpc>
              <a:spcBef>
                <a:spcPts val="275"/>
              </a:spcBef>
            </a:pPr>
            <a:r>
              <a:rPr lang="en-US" altLang="en-US" sz="600" b="1">
                <a:solidFill>
                  <a:srgbClr val="FFFFFF"/>
                </a:solidFill>
                <a:cs typeface="Arial" pitchFamily="34" charset="0"/>
                <a:sym typeface="Arial Bold" charset="0"/>
              </a:rPr>
              <a:t>PEF</a:t>
            </a:r>
            <a:r>
              <a:rPr lang="en-US" altLang="en-US" sz="600">
                <a:solidFill>
                  <a:srgbClr val="FFFFFF"/>
                </a:solidFill>
                <a:cs typeface="Arial" pitchFamily="34" charset="0"/>
              </a:rPr>
              <a:t> improving, and &gt;60-80% of personal </a:t>
            </a:r>
            <a:br>
              <a:rPr lang="en-US" altLang="en-US" sz="600">
                <a:solidFill>
                  <a:srgbClr val="FFFFFF"/>
                </a:solidFill>
                <a:cs typeface="Arial" pitchFamily="34" charset="0"/>
              </a:rPr>
            </a:br>
            <a:r>
              <a:rPr lang="en-US" altLang="en-US" sz="600">
                <a:solidFill>
                  <a:srgbClr val="FFFFFF"/>
                </a:solidFill>
                <a:cs typeface="Arial" pitchFamily="34" charset="0"/>
              </a:rPr>
              <a:t>best or predicted</a:t>
            </a:r>
          </a:p>
          <a:p>
            <a:pPr eaLnBrk="1" hangingPunct="1">
              <a:lnSpc>
                <a:spcPct val="90000"/>
              </a:lnSpc>
              <a:spcBef>
                <a:spcPts val="275"/>
              </a:spcBef>
            </a:pPr>
            <a:r>
              <a:rPr lang="en-US" altLang="en-US" sz="600" b="1">
                <a:solidFill>
                  <a:srgbClr val="FFFFFF"/>
                </a:solidFill>
                <a:cs typeface="Arial" pitchFamily="34" charset="0"/>
                <a:sym typeface="Arial Bold" charset="0"/>
              </a:rPr>
              <a:t>Oxygen</a:t>
            </a:r>
            <a:r>
              <a:rPr lang="en-US" altLang="en-US" sz="600">
                <a:solidFill>
                  <a:srgbClr val="FFFFFF"/>
                </a:solidFill>
                <a:cs typeface="Arial" pitchFamily="34" charset="0"/>
              </a:rPr>
              <a:t> saturation &gt;94% room air</a:t>
            </a:r>
          </a:p>
          <a:p>
            <a:pPr eaLnBrk="1" hangingPunct="1">
              <a:lnSpc>
                <a:spcPct val="90000"/>
              </a:lnSpc>
              <a:spcBef>
                <a:spcPts val="275"/>
              </a:spcBef>
            </a:pPr>
            <a:r>
              <a:rPr lang="en-US" altLang="en-US" sz="600" b="1">
                <a:solidFill>
                  <a:srgbClr val="FFFFFF"/>
                </a:solidFill>
                <a:cs typeface="Arial" pitchFamily="34" charset="0"/>
                <a:sym typeface="Arial Bold" charset="0"/>
              </a:rPr>
              <a:t>Resources at home</a:t>
            </a:r>
            <a:r>
              <a:rPr lang="en-US" altLang="en-US" sz="600" b="1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altLang="en-US" sz="600">
                <a:solidFill>
                  <a:srgbClr val="FFFFFF"/>
                </a:solidFill>
                <a:cs typeface="Arial" pitchFamily="34" charset="0"/>
              </a:rPr>
              <a:t>adequate</a:t>
            </a:r>
          </a:p>
        </p:txBody>
      </p:sp>
      <p:sp>
        <p:nvSpPr>
          <p:cNvPr id="111637" name="Rectangle 27"/>
          <p:cNvSpPr>
            <a:spLocks/>
          </p:cNvSpPr>
          <p:nvPr/>
        </p:nvSpPr>
        <p:spPr bwMode="auto">
          <a:xfrm>
            <a:off x="2641600" y="5686425"/>
            <a:ext cx="35337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ts val="275"/>
              </a:spcBef>
            </a:pPr>
            <a:r>
              <a:rPr lang="en-US" altLang="en-US" sz="700" b="1">
                <a:cs typeface="Arial" pitchFamily="34" charset="0"/>
                <a:sym typeface="Arial Bold" charset="0"/>
              </a:rPr>
              <a:t>FOLLOW UP </a:t>
            </a:r>
          </a:p>
          <a:p>
            <a:pPr eaLnBrk="1" hangingPunct="1">
              <a:spcBef>
                <a:spcPts val="275"/>
              </a:spcBef>
            </a:pPr>
            <a:r>
              <a:rPr lang="en-US" altLang="en-US" sz="600" b="1">
                <a:cs typeface="Arial" pitchFamily="34" charset="0"/>
                <a:sym typeface="Arial Bold" charset="0"/>
              </a:rPr>
              <a:t>Reliever: </a:t>
            </a:r>
            <a:r>
              <a:rPr lang="en-US" altLang="en-US" sz="600">
                <a:cs typeface="Arial" pitchFamily="34" charset="0"/>
              </a:rPr>
              <a:t>reduce to as-needed</a:t>
            </a:r>
          </a:p>
          <a:p>
            <a:pPr eaLnBrk="1" hangingPunct="1">
              <a:lnSpc>
                <a:spcPct val="90000"/>
              </a:lnSpc>
              <a:spcBef>
                <a:spcPts val="275"/>
              </a:spcBef>
            </a:pPr>
            <a:r>
              <a:rPr lang="en-US" altLang="en-US" sz="600" b="1">
                <a:cs typeface="Arial" pitchFamily="34" charset="0"/>
                <a:sym typeface="Arial Bold" charset="0"/>
              </a:rPr>
              <a:t>Controller:</a:t>
            </a:r>
            <a:r>
              <a:rPr lang="en-US" altLang="en-US" sz="600" b="1">
                <a:cs typeface="Arial" pitchFamily="34" charset="0"/>
              </a:rPr>
              <a:t> </a:t>
            </a:r>
            <a:r>
              <a:rPr lang="en-US" altLang="en-US" sz="600">
                <a:cs typeface="Arial" pitchFamily="34" charset="0"/>
              </a:rPr>
              <a:t>continue higher dose for short term (1–2 weeks) or long term (3 months), depending </a:t>
            </a:r>
            <a:br>
              <a:rPr lang="en-US" altLang="en-US" sz="600">
                <a:cs typeface="Arial" pitchFamily="34" charset="0"/>
              </a:rPr>
            </a:br>
            <a:r>
              <a:rPr lang="en-US" altLang="en-US" sz="600">
                <a:cs typeface="Arial" pitchFamily="34" charset="0"/>
              </a:rPr>
              <a:t>on background to exacerbation</a:t>
            </a:r>
          </a:p>
          <a:p>
            <a:pPr eaLnBrk="1" hangingPunct="1">
              <a:spcBef>
                <a:spcPts val="275"/>
              </a:spcBef>
            </a:pPr>
            <a:r>
              <a:rPr lang="en-US" altLang="en-US" sz="600" b="1">
                <a:cs typeface="Arial" pitchFamily="34" charset="0"/>
                <a:sym typeface="Arial Bold" charset="0"/>
              </a:rPr>
              <a:t>Risk factors: </a:t>
            </a:r>
            <a:r>
              <a:rPr lang="en-US" altLang="en-US" sz="600">
                <a:cs typeface="Arial" pitchFamily="34" charset="0"/>
              </a:rPr>
              <a:t>check and correct modifiable risk factors that may have contributed to exacerbation, </a:t>
            </a:r>
            <a:br>
              <a:rPr lang="en-US" altLang="en-US" sz="600">
                <a:cs typeface="Arial" pitchFamily="34" charset="0"/>
              </a:rPr>
            </a:br>
            <a:r>
              <a:rPr lang="en-US" altLang="en-US" sz="600">
                <a:cs typeface="Arial" pitchFamily="34" charset="0"/>
              </a:rPr>
              <a:t>including inhaler technique and adherence </a:t>
            </a:r>
          </a:p>
          <a:p>
            <a:pPr eaLnBrk="1" hangingPunct="1">
              <a:spcBef>
                <a:spcPts val="275"/>
              </a:spcBef>
            </a:pPr>
            <a:r>
              <a:rPr lang="en-US" altLang="en-US" sz="600" b="1">
                <a:cs typeface="Arial" pitchFamily="34" charset="0"/>
                <a:sym typeface="Arial Bold" charset="0"/>
              </a:rPr>
              <a:t>Action plan:</a:t>
            </a:r>
            <a:r>
              <a:rPr lang="en-US" altLang="en-US" sz="600" b="1">
                <a:cs typeface="Arial" pitchFamily="34" charset="0"/>
              </a:rPr>
              <a:t> </a:t>
            </a:r>
            <a:r>
              <a:rPr lang="en-US" altLang="en-US" sz="600">
                <a:cs typeface="Arial" pitchFamily="34" charset="0"/>
              </a:rPr>
              <a:t>Is it understood? Was it used appropriately? Does it need modification?</a:t>
            </a:r>
          </a:p>
        </p:txBody>
      </p:sp>
      <p:sp>
        <p:nvSpPr>
          <p:cNvPr id="111638" name="Rectangle 28"/>
          <p:cNvSpPr>
            <a:spLocks/>
          </p:cNvSpPr>
          <p:nvPr/>
        </p:nvSpPr>
        <p:spPr bwMode="auto">
          <a:xfrm>
            <a:off x="2987675" y="4479925"/>
            <a:ext cx="6477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ts val="275"/>
              </a:spcBef>
            </a:pPr>
            <a:r>
              <a:rPr lang="en-US" altLang="en-US" sz="500" b="1">
                <a:solidFill>
                  <a:srgbClr val="134679"/>
                </a:solidFill>
                <a:latin typeface="Arial Bold" charset="0"/>
                <a:sym typeface="Arial Bold" charset="0"/>
              </a:rPr>
              <a:t>IMPROVING</a:t>
            </a:r>
          </a:p>
          <a:p>
            <a:pPr algn="ctr" eaLnBrk="1" hangingPunct="1">
              <a:lnSpc>
                <a:spcPct val="70000"/>
              </a:lnSpc>
              <a:spcBef>
                <a:spcPts val="275"/>
              </a:spcBef>
            </a:pPr>
            <a:endParaRPr lang="en-US" altLang="en-US" sz="500">
              <a:solidFill>
                <a:srgbClr val="134679"/>
              </a:solidFill>
              <a:latin typeface="Arial Bold" charset="0"/>
              <a:sym typeface="Arial Bold" charset="0"/>
            </a:endParaRPr>
          </a:p>
        </p:txBody>
      </p:sp>
      <p:sp>
        <p:nvSpPr>
          <p:cNvPr id="111639" name="Rectangle 29"/>
          <p:cNvSpPr>
            <a:spLocks/>
          </p:cNvSpPr>
          <p:nvPr/>
        </p:nvSpPr>
        <p:spPr bwMode="auto">
          <a:xfrm>
            <a:off x="5027613" y="4149725"/>
            <a:ext cx="5810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275"/>
              </a:spcBef>
            </a:pPr>
            <a:r>
              <a:rPr lang="en-US" altLang="en-US" sz="500" b="1">
                <a:solidFill>
                  <a:srgbClr val="FF8721"/>
                </a:solidFill>
                <a:latin typeface="Arial Bold" charset="0"/>
                <a:sym typeface="Arial Bold" charset="0"/>
              </a:rPr>
              <a:t>WORSENING</a:t>
            </a:r>
          </a:p>
        </p:txBody>
      </p:sp>
      <p:sp>
        <p:nvSpPr>
          <p:cNvPr id="111640" name="Rectangle 3"/>
          <p:cNvSpPr>
            <a:spLocks noChangeArrowheads="1"/>
          </p:cNvSpPr>
          <p:nvPr/>
        </p:nvSpPr>
        <p:spPr bwMode="auto">
          <a:xfrm>
            <a:off x="3816350" y="1928813"/>
            <a:ext cx="1260475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GB" altLang="en-US" sz="700" b="1" dirty="0">
                <a:solidFill>
                  <a:schemeClr val="bg1"/>
                </a:solidFill>
                <a:cs typeface="Arial" pitchFamily="34" charset="0"/>
              </a:rPr>
              <a:t>SEVERE</a:t>
            </a:r>
          </a:p>
          <a:p>
            <a:pPr eaLnBrk="1" hangingPunct="1">
              <a:lnSpc>
                <a:spcPct val="120000"/>
              </a:lnSpc>
            </a:pPr>
            <a:r>
              <a:rPr lang="en-GB" altLang="en-US" sz="600" b="1" dirty="0">
                <a:solidFill>
                  <a:schemeClr val="bg1"/>
                </a:solidFill>
                <a:cs typeface="Arial" pitchFamily="34" charset="0"/>
              </a:rPr>
              <a:t>Talks in words, sits hunched </a:t>
            </a:r>
            <a:br>
              <a:rPr lang="en-GB" altLang="en-US" sz="600" b="1" dirty="0">
                <a:solidFill>
                  <a:schemeClr val="bg1"/>
                </a:solidFill>
                <a:cs typeface="Arial" pitchFamily="34" charset="0"/>
              </a:rPr>
            </a:br>
            <a:r>
              <a:rPr lang="en-GB" altLang="en-US" sz="600" b="1" dirty="0">
                <a:solidFill>
                  <a:schemeClr val="bg1"/>
                </a:solidFill>
                <a:cs typeface="Arial" pitchFamily="34" charset="0"/>
              </a:rPr>
              <a:t>forwards, agitated</a:t>
            </a:r>
          </a:p>
          <a:p>
            <a:pPr eaLnBrk="1" hangingPunct="1">
              <a:lnSpc>
                <a:spcPct val="120000"/>
              </a:lnSpc>
            </a:pPr>
            <a:r>
              <a:rPr lang="en-GB" altLang="en-US" sz="600" b="1" dirty="0">
                <a:solidFill>
                  <a:schemeClr val="bg1"/>
                </a:solidFill>
                <a:cs typeface="Arial" pitchFamily="34" charset="0"/>
              </a:rPr>
              <a:t>Respiratory rate &gt;30/min</a:t>
            </a:r>
          </a:p>
          <a:p>
            <a:pPr eaLnBrk="1" hangingPunct="1">
              <a:lnSpc>
                <a:spcPct val="120000"/>
              </a:lnSpc>
            </a:pPr>
            <a:r>
              <a:rPr lang="en-GB" altLang="en-US" sz="600" b="1" dirty="0">
                <a:solidFill>
                  <a:schemeClr val="bg1"/>
                </a:solidFill>
                <a:cs typeface="Arial" pitchFamily="34" charset="0"/>
              </a:rPr>
              <a:t>Accessory muscles in use</a:t>
            </a:r>
          </a:p>
          <a:p>
            <a:pPr eaLnBrk="1" hangingPunct="1">
              <a:lnSpc>
                <a:spcPct val="120000"/>
              </a:lnSpc>
            </a:pPr>
            <a:r>
              <a:rPr lang="en-GB" altLang="en-US" sz="600" b="1" dirty="0">
                <a:solidFill>
                  <a:schemeClr val="bg1"/>
                </a:solidFill>
                <a:cs typeface="Arial" pitchFamily="34" charset="0"/>
              </a:rPr>
              <a:t>Pulse rate &gt;120 bpm</a:t>
            </a:r>
          </a:p>
          <a:p>
            <a:pPr eaLnBrk="1" hangingPunct="1">
              <a:lnSpc>
                <a:spcPct val="120000"/>
              </a:lnSpc>
            </a:pPr>
            <a:r>
              <a:rPr lang="en-GB" altLang="en-US" sz="600" b="1" dirty="0">
                <a:solidFill>
                  <a:schemeClr val="bg1"/>
                </a:solidFill>
                <a:cs typeface="Arial" pitchFamily="34" charset="0"/>
              </a:rPr>
              <a:t>O2 saturation (on air) &lt;90%</a:t>
            </a:r>
          </a:p>
          <a:p>
            <a:pPr eaLnBrk="1" hangingPunct="1">
              <a:lnSpc>
                <a:spcPct val="120000"/>
              </a:lnSpc>
            </a:pPr>
            <a:r>
              <a:rPr lang="en-GB" altLang="en-US" sz="600" b="1" dirty="0">
                <a:solidFill>
                  <a:schemeClr val="bg1"/>
                </a:solidFill>
                <a:cs typeface="Arial" pitchFamily="34" charset="0"/>
              </a:rPr>
              <a:t>PEF ≤50% predicted or best</a:t>
            </a:r>
            <a:endParaRPr lang="en-US" altLang="en-US" sz="600" dirty="0">
              <a:solidFill>
                <a:schemeClr val="bg1"/>
              </a:solidFill>
              <a:cs typeface="Arial" pitchFamily="34" charset="0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2316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1" name="Picture 20" descr="box 4-3 (2-3) level 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8" y="536575"/>
            <a:ext cx="6843712" cy="576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2" name="AutoShape 2"/>
          <p:cNvSpPr>
            <a:spLocks/>
          </p:cNvSpPr>
          <p:nvPr/>
        </p:nvSpPr>
        <p:spPr bwMode="auto">
          <a:xfrm>
            <a:off x="160338" y="6653213"/>
            <a:ext cx="8820150" cy="236537"/>
          </a:xfrm>
          <a:custGeom>
            <a:avLst/>
            <a:gdLst>
              <a:gd name="T0" fmla="*/ 0 w 21600"/>
              <a:gd name="T1" fmla="*/ 2147483647 h 20965"/>
              <a:gd name="T2" fmla="*/ 2147483647 w 21600"/>
              <a:gd name="T3" fmla="*/ 0 h 20965"/>
              <a:gd name="T4" fmla="*/ 2147483647 w 21600"/>
              <a:gd name="T5" fmla="*/ 0 h 20965"/>
              <a:gd name="T6" fmla="*/ 2147483647 w 21600"/>
              <a:gd name="T7" fmla="*/ 2147483647 h 20965"/>
              <a:gd name="T8" fmla="*/ 2147483647 w 21600"/>
              <a:gd name="T9" fmla="*/ 2147483647 h 20965"/>
              <a:gd name="T10" fmla="*/ 0 w 21600"/>
              <a:gd name="T11" fmla="*/ 2147483647 h 20965"/>
              <a:gd name="T12" fmla="*/ 0 w 21600"/>
              <a:gd name="T13" fmla="*/ 2147483647 h 20965"/>
              <a:gd name="T14" fmla="*/ 0 w 21600"/>
              <a:gd name="T15" fmla="*/ 2147483647 h 2096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0" h="20965">
                <a:moveTo>
                  <a:pt x="0" y="3812"/>
                </a:moveTo>
                <a:cubicBezTo>
                  <a:pt x="0" y="1707"/>
                  <a:pt x="53" y="0"/>
                  <a:pt x="118" y="0"/>
                </a:cubicBezTo>
                <a:lnTo>
                  <a:pt x="21482" y="0"/>
                </a:lnTo>
                <a:cubicBezTo>
                  <a:pt x="21547" y="0"/>
                  <a:pt x="21600" y="1707"/>
                  <a:pt x="21600" y="3812"/>
                </a:cubicBezTo>
                <a:lnTo>
                  <a:pt x="21600" y="19059"/>
                </a:lnTo>
                <a:cubicBezTo>
                  <a:pt x="18000" y="21600"/>
                  <a:pt x="3600" y="21600"/>
                  <a:pt x="0" y="19059"/>
                </a:cubicBezTo>
                <a:lnTo>
                  <a:pt x="0" y="3812"/>
                </a:lnTo>
                <a:close/>
                <a:moveTo>
                  <a:pt x="0" y="3812"/>
                </a:moveTo>
              </a:path>
            </a:pathLst>
          </a:custGeom>
          <a:solidFill>
            <a:srgbClr val="13467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112643" name="Rectangle 3"/>
          <p:cNvSpPr>
            <a:spLocks/>
          </p:cNvSpPr>
          <p:nvPr/>
        </p:nvSpPr>
        <p:spPr bwMode="auto">
          <a:xfrm>
            <a:off x="7191375" y="6680200"/>
            <a:ext cx="165576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rgbClr val="FFFFFF"/>
                </a:solidFill>
              </a:rPr>
              <a:t>© Global Initiative for Asthma</a:t>
            </a:r>
          </a:p>
        </p:txBody>
      </p:sp>
      <p:pic>
        <p:nvPicPr>
          <p:cNvPr id="112644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2563"/>
            <a:ext cx="96837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5" name="Rectangle 5"/>
          <p:cNvSpPr>
            <a:spLocks/>
          </p:cNvSpPr>
          <p:nvPr/>
        </p:nvSpPr>
        <p:spPr bwMode="auto">
          <a:xfrm>
            <a:off x="160338" y="6661150"/>
            <a:ext cx="2062162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0" bIns="0"/>
          <a:lstStyle>
            <a:lvl1pPr marL="381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 i="1">
                <a:solidFill>
                  <a:srgbClr val="FFFFFF"/>
                </a:solidFill>
                <a:latin typeface="Arial Italic" charset="0"/>
                <a:sym typeface="Arial Italic" charset="0"/>
              </a:rPr>
              <a:t>GINA </a:t>
            </a:r>
            <a:r>
              <a:rPr lang="en-US" altLang="en-US" sz="1100" i="1" smtClean="0">
                <a:solidFill>
                  <a:srgbClr val="FFFFFF"/>
                </a:solidFill>
                <a:latin typeface="Arial Italic" charset="0"/>
                <a:sym typeface="Arial Italic" charset="0"/>
              </a:rPr>
              <a:t>2017, </a:t>
            </a:r>
            <a:r>
              <a:rPr lang="en-US" altLang="en-US" sz="1100" i="1" dirty="0">
                <a:solidFill>
                  <a:srgbClr val="FFFFFF"/>
                </a:solidFill>
                <a:latin typeface="Arial Italic" charset="0"/>
                <a:sym typeface="Arial Italic" charset="0"/>
              </a:rPr>
              <a:t>Box 4-3 (</a:t>
            </a:r>
            <a:r>
              <a:rPr lang="en-US" altLang="en-US" sz="1100" i="1" dirty="0" smtClean="0">
                <a:solidFill>
                  <a:srgbClr val="FFFFFF"/>
                </a:solidFill>
                <a:latin typeface="Arial Italic" charset="0"/>
                <a:sym typeface="Arial Italic" charset="0"/>
              </a:rPr>
              <a:t>2/7)</a:t>
            </a:r>
            <a:endParaRPr lang="en-US" altLang="en-US" sz="1100" i="1" dirty="0">
              <a:solidFill>
                <a:srgbClr val="FFFFFF"/>
              </a:solidFill>
              <a:latin typeface="Arial Italic" charset="0"/>
              <a:sym typeface="Arial Italic" charset="0"/>
            </a:endParaRPr>
          </a:p>
        </p:txBody>
      </p:sp>
      <p:pic>
        <p:nvPicPr>
          <p:cNvPr id="112646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2563"/>
            <a:ext cx="96837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7" name="Rectangle 9"/>
          <p:cNvSpPr>
            <a:spLocks/>
          </p:cNvSpPr>
          <p:nvPr/>
        </p:nvSpPr>
        <p:spPr bwMode="auto">
          <a:xfrm>
            <a:off x="1271588" y="565150"/>
            <a:ext cx="1879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275"/>
              </a:spcBef>
            </a:pPr>
            <a:r>
              <a:rPr lang="en-US" altLang="en-US" sz="1100" b="1">
                <a:solidFill>
                  <a:srgbClr val="FFFFFF"/>
                </a:solidFill>
                <a:latin typeface="Arial Bold" charset="0"/>
                <a:sym typeface="Arial Bold" charset="0"/>
              </a:rPr>
              <a:t>PRIMARY CARE  </a:t>
            </a:r>
          </a:p>
        </p:txBody>
      </p:sp>
      <p:sp>
        <p:nvSpPr>
          <p:cNvPr id="112648" name="Rectangle 10"/>
          <p:cNvSpPr>
            <a:spLocks/>
          </p:cNvSpPr>
          <p:nvPr/>
        </p:nvSpPr>
        <p:spPr bwMode="auto">
          <a:xfrm>
            <a:off x="3402013" y="547688"/>
            <a:ext cx="42418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275"/>
              </a:spcBef>
            </a:pPr>
            <a:r>
              <a:rPr lang="en-US" altLang="en-US" sz="1000">
                <a:solidFill>
                  <a:srgbClr val="FFFFFF"/>
                </a:solidFill>
                <a:latin typeface="Arial Bold" charset="0"/>
                <a:sym typeface="Arial Bold" charset="0"/>
              </a:rPr>
              <a:t>Patient presents with acute or sub-acute asthma exacerbation</a:t>
            </a:r>
          </a:p>
        </p:txBody>
      </p:sp>
      <p:sp>
        <p:nvSpPr>
          <p:cNvPr id="112649" name="Rectangle 11"/>
          <p:cNvSpPr>
            <a:spLocks/>
          </p:cNvSpPr>
          <p:nvPr/>
        </p:nvSpPr>
        <p:spPr bwMode="auto">
          <a:xfrm>
            <a:off x="1165225" y="1179513"/>
            <a:ext cx="19907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563"/>
              </a:spcBef>
            </a:pPr>
            <a:r>
              <a:rPr lang="en-US" altLang="en-US" sz="1100" b="1">
                <a:solidFill>
                  <a:srgbClr val="FFFFFF"/>
                </a:solidFill>
                <a:latin typeface="Arial Bold" charset="0"/>
                <a:sym typeface="Arial Bold" charset="0"/>
              </a:rPr>
              <a:t>ASSESS the PATIENT</a:t>
            </a:r>
          </a:p>
        </p:txBody>
      </p:sp>
      <p:sp>
        <p:nvSpPr>
          <p:cNvPr id="112650" name="Rectangle 12"/>
          <p:cNvSpPr>
            <a:spLocks/>
          </p:cNvSpPr>
          <p:nvPr/>
        </p:nvSpPr>
        <p:spPr bwMode="auto">
          <a:xfrm>
            <a:off x="3400425" y="1204913"/>
            <a:ext cx="2947988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425"/>
              </a:spcBef>
            </a:pPr>
            <a:r>
              <a:rPr lang="en-US" altLang="en-US" sz="1000">
                <a:solidFill>
                  <a:srgbClr val="FFFFFF"/>
                </a:solidFill>
                <a:latin typeface="Arial Bold" charset="0"/>
                <a:sym typeface="Arial Bold" charset="0"/>
              </a:rPr>
              <a:t>Is it asthma?</a:t>
            </a:r>
          </a:p>
          <a:p>
            <a:pPr eaLnBrk="1" hangingPunct="1">
              <a:lnSpc>
                <a:spcPct val="110000"/>
              </a:lnSpc>
              <a:spcBef>
                <a:spcPts val="425"/>
              </a:spcBef>
            </a:pPr>
            <a:r>
              <a:rPr lang="en-US" altLang="en-US" sz="1000">
                <a:solidFill>
                  <a:srgbClr val="FFFFFF"/>
                </a:solidFill>
                <a:latin typeface="Arial Bold" charset="0"/>
                <a:sym typeface="Arial Bold" charset="0"/>
              </a:rPr>
              <a:t>Risk factors for asthma-related death?</a:t>
            </a:r>
          </a:p>
          <a:p>
            <a:pPr eaLnBrk="1" hangingPunct="1">
              <a:lnSpc>
                <a:spcPct val="110000"/>
              </a:lnSpc>
              <a:spcBef>
                <a:spcPts val="425"/>
              </a:spcBef>
            </a:pPr>
            <a:r>
              <a:rPr lang="en-US" altLang="en-US" sz="1000">
                <a:solidFill>
                  <a:srgbClr val="FFFFFF"/>
                </a:solidFill>
                <a:latin typeface="Arial Bold" charset="0"/>
                <a:sym typeface="Arial Bold" charset="0"/>
              </a:rPr>
              <a:t>Severity of exacerbation?</a:t>
            </a:r>
          </a:p>
        </p:txBody>
      </p:sp>
      <p:sp>
        <p:nvSpPr>
          <p:cNvPr id="112653" name="Rectangle 15"/>
          <p:cNvSpPr>
            <a:spLocks/>
          </p:cNvSpPr>
          <p:nvPr/>
        </p:nvSpPr>
        <p:spPr bwMode="auto">
          <a:xfrm>
            <a:off x="5768975" y="2451100"/>
            <a:ext cx="214312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275"/>
              </a:spcBef>
            </a:pPr>
            <a:r>
              <a:rPr lang="en-US" altLang="en-US" sz="1100" b="1">
                <a:latin typeface="Arial Bold" charset="0"/>
                <a:sym typeface="Arial Bold" charset="0"/>
              </a:rPr>
              <a:t>LIFE-THREATENING</a:t>
            </a:r>
            <a:endParaRPr lang="en-US" altLang="en-US" sz="1100" b="1"/>
          </a:p>
          <a:p>
            <a:pPr algn="ctr" eaLnBrk="1" hangingPunct="1">
              <a:lnSpc>
                <a:spcPct val="120000"/>
              </a:lnSpc>
              <a:spcBef>
                <a:spcPts val="275"/>
              </a:spcBef>
            </a:pPr>
            <a:r>
              <a:rPr lang="en-US" altLang="en-US" sz="1000"/>
              <a:t>Drowsy, confused </a:t>
            </a:r>
            <a:br>
              <a:rPr lang="en-US" altLang="en-US" sz="1000"/>
            </a:br>
            <a:r>
              <a:rPr lang="en-US" altLang="en-US" sz="1000"/>
              <a:t>or silent chest</a:t>
            </a:r>
          </a:p>
        </p:txBody>
      </p:sp>
      <p:sp>
        <p:nvSpPr>
          <p:cNvPr id="112654" name="Rectangle 17"/>
          <p:cNvSpPr>
            <a:spLocks/>
          </p:cNvSpPr>
          <p:nvPr/>
        </p:nvSpPr>
        <p:spPr bwMode="auto">
          <a:xfrm>
            <a:off x="5734050" y="4492625"/>
            <a:ext cx="2133600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275"/>
              </a:spcBef>
            </a:pPr>
            <a:r>
              <a:rPr lang="en-US" altLang="en-US" sz="1100" b="1" dirty="0">
                <a:latin typeface="Arial Bold" charset="0"/>
                <a:sym typeface="Arial Bold" charset="0"/>
              </a:rPr>
              <a:t>TRANSFER TO ACUTE </a:t>
            </a:r>
            <a:br>
              <a:rPr lang="en-US" altLang="en-US" sz="1100" b="1" dirty="0">
                <a:latin typeface="Arial Bold" charset="0"/>
                <a:sym typeface="Arial Bold" charset="0"/>
              </a:rPr>
            </a:br>
            <a:r>
              <a:rPr lang="en-US" altLang="en-US" sz="1100" b="1" dirty="0">
                <a:latin typeface="Arial Bold" charset="0"/>
                <a:sym typeface="Arial Bold" charset="0"/>
              </a:rPr>
              <a:t>CARE FACILITY</a:t>
            </a:r>
            <a:endParaRPr lang="en-US" altLang="en-US" sz="1100" b="1" dirty="0"/>
          </a:p>
          <a:p>
            <a:pPr algn="ctr" eaLnBrk="1" hangingPunct="1">
              <a:lnSpc>
                <a:spcPct val="120000"/>
              </a:lnSpc>
              <a:spcBef>
                <a:spcPts val="275"/>
              </a:spcBef>
            </a:pPr>
            <a:r>
              <a:rPr lang="en-US" altLang="en-US" sz="1000" dirty="0">
                <a:latin typeface="Arial Bold" charset="0"/>
                <a:sym typeface="Arial Bold" charset="0"/>
              </a:rPr>
              <a:t>While waiting:</a:t>
            </a:r>
            <a:r>
              <a:rPr lang="en-US" altLang="en-US" sz="1000" dirty="0"/>
              <a:t> give inhaled SABA and ipratropium bromide, O</a:t>
            </a:r>
            <a:r>
              <a:rPr lang="en-US" altLang="en-US" sz="1000" baseline="-25000" dirty="0"/>
              <a:t>2</a:t>
            </a:r>
            <a:r>
              <a:rPr lang="en-US" altLang="en-US" sz="1000" dirty="0"/>
              <a:t>, systemic corticosteroid</a:t>
            </a:r>
          </a:p>
        </p:txBody>
      </p:sp>
      <p:sp>
        <p:nvSpPr>
          <p:cNvPr id="112655" name="Rectangle 18"/>
          <p:cNvSpPr>
            <a:spLocks/>
          </p:cNvSpPr>
          <p:nvPr/>
        </p:nvSpPr>
        <p:spPr bwMode="auto">
          <a:xfrm>
            <a:off x="6356350" y="4005263"/>
            <a:ext cx="6159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275"/>
              </a:spcBef>
            </a:pPr>
            <a:r>
              <a:rPr lang="en-US" altLang="en-US" sz="800" b="1">
                <a:solidFill>
                  <a:srgbClr val="FF8721"/>
                </a:solidFill>
                <a:latin typeface="Arial Bold" charset="0"/>
                <a:sym typeface="Arial Bold" charset="0"/>
              </a:rPr>
              <a:t>URGENT</a:t>
            </a:r>
          </a:p>
        </p:txBody>
      </p:sp>
    </p:spTree>
    <p:extLst>
      <p:ext uri="{BB962C8B-B14F-4D97-AF65-F5344CB8AC3E}">
        <p14:creationId xmlns:p14="http://schemas.microsoft.com/office/powerpoint/2010/main" val="34165985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5" name="Picture 21" descr="box 4-3 (2-3) level 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8" y="536575"/>
            <a:ext cx="6843712" cy="576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6" name="AutoShape 2"/>
          <p:cNvSpPr>
            <a:spLocks/>
          </p:cNvSpPr>
          <p:nvPr/>
        </p:nvSpPr>
        <p:spPr bwMode="auto">
          <a:xfrm>
            <a:off x="160338" y="6653213"/>
            <a:ext cx="8820150" cy="236537"/>
          </a:xfrm>
          <a:custGeom>
            <a:avLst/>
            <a:gdLst>
              <a:gd name="T0" fmla="*/ 0 w 21600"/>
              <a:gd name="T1" fmla="*/ 2147483647 h 20965"/>
              <a:gd name="T2" fmla="*/ 2147483647 w 21600"/>
              <a:gd name="T3" fmla="*/ 0 h 20965"/>
              <a:gd name="T4" fmla="*/ 2147483647 w 21600"/>
              <a:gd name="T5" fmla="*/ 0 h 20965"/>
              <a:gd name="T6" fmla="*/ 2147483647 w 21600"/>
              <a:gd name="T7" fmla="*/ 2147483647 h 20965"/>
              <a:gd name="T8" fmla="*/ 2147483647 w 21600"/>
              <a:gd name="T9" fmla="*/ 2147483647 h 20965"/>
              <a:gd name="T10" fmla="*/ 0 w 21600"/>
              <a:gd name="T11" fmla="*/ 2147483647 h 20965"/>
              <a:gd name="T12" fmla="*/ 0 w 21600"/>
              <a:gd name="T13" fmla="*/ 2147483647 h 20965"/>
              <a:gd name="T14" fmla="*/ 0 w 21600"/>
              <a:gd name="T15" fmla="*/ 2147483647 h 2096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0" h="20965">
                <a:moveTo>
                  <a:pt x="0" y="3812"/>
                </a:moveTo>
                <a:cubicBezTo>
                  <a:pt x="0" y="1707"/>
                  <a:pt x="53" y="0"/>
                  <a:pt x="118" y="0"/>
                </a:cubicBezTo>
                <a:lnTo>
                  <a:pt x="21482" y="0"/>
                </a:lnTo>
                <a:cubicBezTo>
                  <a:pt x="21547" y="0"/>
                  <a:pt x="21600" y="1707"/>
                  <a:pt x="21600" y="3812"/>
                </a:cubicBezTo>
                <a:lnTo>
                  <a:pt x="21600" y="19059"/>
                </a:lnTo>
                <a:cubicBezTo>
                  <a:pt x="18000" y="21600"/>
                  <a:pt x="3600" y="21600"/>
                  <a:pt x="0" y="19059"/>
                </a:cubicBezTo>
                <a:lnTo>
                  <a:pt x="0" y="3812"/>
                </a:lnTo>
                <a:close/>
                <a:moveTo>
                  <a:pt x="0" y="3812"/>
                </a:moveTo>
              </a:path>
            </a:pathLst>
          </a:custGeom>
          <a:solidFill>
            <a:srgbClr val="13467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113667" name="Rectangle 3"/>
          <p:cNvSpPr>
            <a:spLocks/>
          </p:cNvSpPr>
          <p:nvPr/>
        </p:nvSpPr>
        <p:spPr bwMode="auto">
          <a:xfrm>
            <a:off x="7191375" y="6680200"/>
            <a:ext cx="165576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rgbClr val="FFFFFF"/>
                </a:solidFill>
              </a:rPr>
              <a:t>© Global Initiative for Asthma</a:t>
            </a:r>
          </a:p>
        </p:txBody>
      </p:sp>
      <p:pic>
        <p:nvPicPr>
          <p:cNvPr id="113668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2563"/>
            <a:ext cx="96837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9" name="Rectangle 5"/>
          <p:cNvSpPr>
            <a:spLocks/>
          </p:cNvSpPr>
          <p:nvPr/>
        </p:nvSpPr>
        <p:spPr bwMode="auto">
          <a:xfrm>
            <a:off x="160338" y="6661150"/>
            <a:ext cx="2062162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0" bIns="0"/>
          <a:lstStyle>
            <a:lvl1pPr marL="381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 i="1">
                <a:solidFill>
                  <a:srgbClr val="FFFFFF"/>
                </a:solidFill>
                <a:latin typeface="Arial Italic" charset="0"/>
                <a:sym typeface="Arial Italic" charset="0"/>
              </a:rPr>
              <a:t>GINA </a:t>
            </a:r>
            <a:r>
              <a:rPr lang="en-US" altLang="en-US" sz="1100" i="1" smtClean="0">
                <a:solidFill>
                  <a:srgbClr val="FFFFFF"/>
                </a:solidFill>
                <a:latin typeface="Arial Italic" charset="0"/>
                <a:sym typeface="Arial Italic" charset="0"/>
              </a:rPr>
              <a:t>2017, </a:t>
            </a:r>
            <a:r>
              <a:rPr lang="en-US" altLang="en-US" sz="1100" i="1" dirty="0">
                <a:solidFill>
                  <a:srgbClr val="FFFFFF"/>
                </a:solidFill>
                <a:latin typeface="Arial Italic" charset="0"/>
                <a:sym typeface="Arial Italic" charset="0"/>
              </a:rPr>
              <a:t>Box 4-3 </a:t>
            </a:r>
            <a:r>
              <a:rPr lang="en-US" altLang="en-US" sz="1100" i="1" dirty="0" smtClean="0">
                <a:solidFill>
                  <a:srgbClr val="FFFFFF"/>
                </a:solidFill>
                <a:latin typeface="Arial Italic" charset="0"/>
                <a:sym typeface="Arial Italic" charset="0"/>
              </a:rPr>
              <a:t>(3/7)</a:t>
            </a:r>
            <a:endParaRPr lang="en-US" altLang="en-US" sz="1100" i="1" dirty="0">
              <a:solidFill>
                <a:srgbClr val="FFFFFF"/>
              </a:solidFill>
              <a:latin typeface="Arial Italic" charset="0"/>
              <a:sym typeface="Arial Italic" charset="0"/>
            </a:endParaRPr>
          </a:p>
        </p:txBody>
      </p:sp>
      <p:pic>
        <p:nvPicPr>
          <p:cNvPr id="113670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2563"/>
            <a:ext cx="96837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71" name="Rectangle 9"/>
          <p:cNvSpPr>
            <a:spLocks/>
          </p:cNvSpPr>
          <p:nvPr/>
        </p:nvSpPr>
        <p:spPr bwMode="auto">
          <a:xfrm>
            <a:off x="1271588" y="565150"/>
            <a:ext cx="1879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275"/>
              </a:spcBef>
            </a:pPr>
            <a:r>
              <a:rPr lang="en-US" altLang="en-US" sz="1100" b="1">
                <a:solidFill>
                  <a:srgbClr val="FFFFFF"/>
                </a:solidFill>
                <a:latin typeface="Arial Bold" charset="0"/>
                <a:sym typeface="Arial Bold" charset="0"/>
              </a:rPr>
              <a:t>PRIMARY CARE  </a:t>
            </a:r>
          </a:p>
        </p:txBody>
      </p:sp>
      <p:sp>
        <p:nvSpPr>
          <p:cNvPr id="113672" name="Rectangle 10"/>
          <p:cNvSpPr>
            <a:spLocks/>
          </p:cNvSpPr>
          <p:nvPr/>
        </p:nvSpPr>
        <p:spPr bwMode="auto">
          <a:xfrm>
            <a:off x="3402013" y="547688"/>
            <a:ext cx="42418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275"/>
              </a:spcBef>
            </a:pPr>
            <a:r>
              <a:rPr lang="en-US" altLang="en-US" sz="1000">
                <a:solidFill>
                  <a:srgbClr val="FFFFFF"/>
                </a:solidFill>
                <a:latin typeface="Arial Bold" charset="0"/>
                <a:sym typeface="Arial Bold" charset="0"/>
              </a:rPr>
              <a:t>Patient presents with acute or sub-acute asthma exacerbation</a:t>
            </a:r>
          </a:p>
        </p:txBody>
      </p:sp>
      <p:sp>
        <p:nvSpPr>
          <p:cNvPr id="113673" name="Rectangle 11"/>
          <p:cNvSpPr>
            <a:spLocks/>
          </p:cNvSpPr>
          <p:nvPr/>
        </p:nvSpPr>
        <p:spPr bwMode="auto">
          <a:xfrm>
            <a:off x="1165225" y="1179513"/>
            <a:ext cx="19907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563"/>
              </a:spcBef>
            </a:pPr>
            <a:r>
              <a:rPr lang="en-US" altLang="en-US" sz="1100" b="1">
                <a:solidFill>
                  <a:srgbClr val="FFFFFF"/>
                </a:solidFill>
                <a:latin typeface="Arial Bold" charset="0"/>
                <a:sym typeface="Arial Bold" charset="0"/>
              </a:rPr>
              <a:t>ASSESS the PATIENT</a:t>
            </a:r>
          </a:p>
        </p:txBody>
      </p:sp>
      <p:sp>
        <p:nvSpPr>
          <p:cNvPr id="113674" name="Rectangle 12"/>
          <p:cNvSpPr>
            <a:spLocks/>
          </p:cNvSpPr>
          <p:nvPr/>
        </p:nvSpPr>
        <p:spPr bwMode="auto">
          <a:xfrm>
            <a:off x="3400425" y="1204913"/>
            <a:ext cx="2947988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425"/>
              </a:spcBef>
            </a:pPr>
            <a:r>
              <a:rPr lang="en-US" altLang="en-US" sz="1000">
                <a:solidFill>
                  <a:srgbClr val="FFFFFF"/>
                </a:solidFill>
                <a:latin typeface="Arial Bold" charset="0"/>
                <a:sym typeface="Arial Bold" charset="0"/>
              </a:rPr>
              <a:t>Is it asthma?</a:t>
            </a:r>
          </a:p>
          <a:p>
            <a:pPr eaLnBrk="1" hangingPunct="1">
              <a:lnSpc>
                <a:spcPct val="110000"/>
              </a:lnSpc>
              <a:spcBef>
                <a:spcPts val="425"/>
              </a:spcBef>
            </a:pPr>
            <a:r>
              <a:rPr lang="en-US" altLang="en-US" sz="1000">
                <a:solidFill>
                  <a:srgbClr val="FFFFFF"/>
                </a:solidFill>
                <a:latin typeface="Arial Bold" charset="0"/>
                <a:sym typeface="Arial Bold" charset="0"/>
              </a:rPr>
              <a:t>Risk factors for asthma-related death?</a:t>
            </a:r>
          </a:p>
          <a:p>
            <a:pPr eaLnBrk="1" hangingPunct="1">
              <a:lnSpc>
                <a:spcPct val="110000"/>
              </a:lnSpc>
              <a:spcBef>
                <a:spcPts val="425"/>
              </a:spcBef>
            </a:pPr>
            <a:r>
              <a:rPr lang="en-US" altLang="en-US" sz="1000">
                <a:solidFill>
                  <a:srgbClr val="FFFFFF"/>
                </a:solidFill>
                <a:latin typeface="Arial Bold" charset="0"/>
                <a:sym typeface="Arial Bold" charset="0"/>
              </a:rPr>
              <a:t>Severity of exacerbation?</a:t>
            </a:r>
          </a:p>
        </p:txBody>
      </p:sp>
      <p:sp>
        <p:nvSpPr>
          <p:cNvPr id="113675" name="Rectangle 13"/>
          <p:cNvSpPr>
            <a:spLocks/>
          </p:cNvSpPr>
          <p:nvPr/>
        </p:nvSpPr>
        <p:spPr bwMode="auto">
          <a:xfrm>
            <a:off x="1343025" y="2570163"/>
            <a:ext cx="21066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425"/>
              </a:spcBef>
            </a:pPr>
            <a:r>
              <a:rPr lang="en-US" altLang="en-US" sz="1100" b="1" dirty="0">
                <a:solidFill>
                  <a:srgbClr val="FFFFFF"/>
                </a:solidFill>
                <a:latin typeface="Arial Bold" charset="0"/>
                <a:sym typeface="Arial Bold" charset="0"/>
              </a:rPr>
              <a:t>MILD or MODERATE</a:t>
            </a:r>
          </a:p>
          <a:p>
            <a:pPr eaLnBrk="1" hangingPunct="1">
              <a:spcBef>
                <a:spcPts val="425"/>
              </a:spcBef>
            </a:pPr>
            <a:r>
              <a:rPr lang="en-US" altLang="en-US" sz="1000" dirty="0">
                <a:solidFill>
                  <a:srgbClr val="FFFFFF"/>
                </a:solidFill>
                <a:latin typeface="Arial Bold" charset="0"/>
                <a:sym typeface="Arial Bold" charset="0"/>
              </a:rPr>
              <a:t>Talks in phrases, prefers </a:t>
            </a:r>
            <a:br>
              <a:rPr lang="en-US" altLang="en-US" sz="1000" dirty="0">
                <a:solidFill>
                  <a:srgbClr val="FFFFFF"/>
                </a:solidFill>
                <a:latin typeface="Arial Bold" charset="0"/>
                <a:sym typeface="Arial Bold" charset="0"/>
              </a:rPr>
            </a:br>
            <a:r>
              <a:rPr lang="en-US" altLang="en-US" sz="1000" dirty="0">
                <a:solidFill>
                  <a:srgbClr val="FFFFFF"/>
                </a:solidFill>
                <a:latin typeface="Arial Bold" charset="0"/>
                <a:sym typeface="Arial Bold" charset="0"/>
              </a:rPr>
              <a:t>sitting to lying, not agitated</a:t>
            </a:r>
          </a:p>
          <a:p>
            <a:pPr eaLnBrk="1" hangingPunct="1">
              <a:spcBef>
                <a:spcPts val="425"/>
              </a:spcBef>
            </a:pPr>
            <a:r>
              <a:rPr lang="en-US" altLang="en-US" sz="1000" dirty="0">
                <a:solidFill>
                  <a:srgbClr val="FFFFFF"/>
                </a:solidFill>
                <a:latin typeface="Arial Bold" charset="0"/>
                <a:sym typeface="Arial Bold" charset="0"/>
              </a:rPr>
              <a:t>Respiratory rate increased</a:t>
            </a:r>
          </a:p>
          <a:p>
            <a:pPr eaLnBrk="1" hangingPunct="1">
              <a:spcBef>
                <a:spcPts val="425"/>
              </a:spcBef>
            </a:pPr>
            <a:r>
              <a:rPr lang="en-US" altLang="en-US" sz="1000" dirty="0">
                <a:solidFill>
                  <a:srgbClr val="FFFFFF"/>
                </a:solidFill>
                <a:latin typeface="Arial Bold" charset="0"/>
                <a:sym typeface="Arial Bold" charset="0"/>
              </a:rPr>
              <a:t>Accessory muscles not used</a:t>
            </a:r>
          </a:p>
          <a:p>
            <a:pPr eaLnBrk="1" hangingPunct="1">
              <a:spcBef>
                <a:spcPts val="425"/>
              </a:spcBef>
            </a:pPr>
            <a:r>
              <a:rPr lang="en-US" altLang="en-US" sz="1000" dirty="0">
                <a:solidFill>
                  <a:srgbClr val="FFFFFF"/>
                </a:solidFill>
                <a:latin typeface="Arial Bold" charset="0"/>
                <a:sym typeface="Arial Bold" charset="0"/>
              </a:rPr>
              <a:t>Pulse rate 100–120 bpm</a:t>
            </a:r>
          </a:p>
          <a:p>
            <a:pPr eaLnBrk="1" hangingPunct="1">
              <a:spcBef>
                <a:spcPts val="425"/>
              </a:spcBef>
            </a:pPr>
            <a:r>
              <a:rPr lang="en-US" altLang="en-US" sz="1000" dirty="0">
                <a:solidFill>
                  <a:srgbClr val="FFFFFF"/>
                </a:solidFill>
                <a:latin typeface="Arial Bold" charset="0"/>
                <a:sym typeface="Arial Bold" charset="0"/>
              </a:rPr>
              <a:t>O</a:t>
            </a:r>
            <a:r>
              <a:rPr lang="en-US" altLang="en-US" sz="1000" baseline="-25000" dirty="0">
                <a:solidFill>
                  <a:srgbClr val="FFFFFF"/>
                </a:solidFill>
                <a:latin typeface="Arial Bold" charset="0"/>
                <a:sym typeface="Arial Bold" charset="0"/>
              </a:rPr>
              <a:t>2</a:t>
            </a:r>
            <a:r>
              <a:rPr lang="en-US" altLang="en-US" sz="1000" dirty="0">
                <a:solidFill>
                  <a:srgbClr val="FFFFFF"/>
                </a:solidFill>
                <a:latin typeface="Arial Bold" charset="0"/>
                <a:sym typeface="Arial Bold" charset="0"/>
              </a:rPr>
              <a:t> saturation (on air) 90–95%</a:t>
            </a:r>
          </a:p>
          <a:p>
            <a:pPr eaLnBrk="1" hangingPunct="1">
              <a:spcBef>
                <a:spcPts val="425"/>
              </a:spcBef>
            </a:pPr>
            <a:r>
              <a:rPr lang="en-US" altLang="en-US" sz="1000" dirty="0">
                <a:solidFill>
                  <a:srgbClr val="FFFFFF"/>
                </a:solidFill>
                <a:latin typeface="Arial Bold" charset="0"/>
                <a:sym typeface="Arial Bold" charset="0"/>
              </a:rPr>
              <a:t>PEF &gt;50% predicted or best</a:t>
            </a:r>
          </a:p>
        </p:txBody>
      </p:sp>
      <p:sp>
        <p:nvSpPr>
          <p:cNvPr id="113676" name="Rectangle 14"/>
          <p:cNvSpPr>
            <a:spLocks/>
          </p:cNvSpPr>
          <p:nvPr/>
        </p:nvSpPr>
        <p:spPr bwMode="auto">
          <a:xfrm>
            <a:off x="3662363" y="2570163"/>
            <a:ext cx="21336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425"/>
              </a:spcBef>
            </a:pPr>
            <a:r>
              <a:rPr lang="en-US" altLang="en-US" sz="1100" b="1" dirty="0">
                <a:solidFill>
                  <a:srgbClr val="FFFFFF"/>
                </a:solidFill>
                <a:latin typeface="Arial Bold" charset="0"/>
                <a:sym typeface="Arial Bold" charset="0"/>
              </a:rPr>
              <a:t>SEVERE</a:t>
            </a:r>
          </a:p>
          <a:p>
            <a:pPr eaLnBrk="1" hangingPunct="1">
              <a:spcBef>
                <a:spcPts val="425"/>
              </a:spcBef>
            </a:pPr>
            <a:r>
              <a:rPr lang="en-US" altLang="en-US" sz="1000" dirty="0">
                <a:solidFill>
                  <a:srgbClr val="FFFFFF"/>
                </a:solidFill>
                <a:latin typeface="Arial Bold" charset="0"/>
                <a:sym typeface="Arial Bold" charset="0"/>
              </a:rPr>
              <a:t>Talks in words, sits hunched </a:t>
            </a:r>
            <a:br>
              <a:rPr lang="en-US" altLang="en-US" sz="1000" dirty="0">
                <a:solidFill>
                  <a:srgbClr val="FFFFFF"/>
                </a:solidFill>
                <a:latin typeface="Arial Bold" charset="0"/>
                <a:sym typeface="Arial Bold" charset="0"/>
              </a:rPr>
            </a:br>
            <a:r>
              <a:rPr lang="en-US" altLang="en-US" sz="1000" dirty="0">
                <a:solidFill>
                  <a:srgbClr val="FFFFFF"/>
                </a:solidFill>
                <a:latin typeface="Arial Bold" charset="0"/>
                <a:sym typeface="Arial Bold" charset="0"/>
              </a:rPr>
              <a:t>forwards, agitated</a:t>
            </a:r>
          </a:p>
          <a:p>
            <a:pPr eaLnBrk="1" hangingPunct="1">
              <a:spcBef>
                <a:spcPts val="425"/>
              </a:spcBef>
            </a:pPr>
            <a:r>
              <a:rPr lang="en-US" altLang="en-US" sz="1000" dirty="0">
                <a:solidFill>
                  <a:srgbClr val="FFFFFF"/>
                </a:solidFill>
                <a:latin typeface="Arial Bold" charset="0"/>
                <a:sym typeface="Arial Bold" charset="0"/>
              </a:rPr>
              <a:t>Respiratory rate &gt;30/min</a:t>
            </a:r>
          </a:p>
          <a:p>
            <a:pPr eaLnBrk="1" hangingPunct="1">
              <a:spcBef>
                <a:spcPts val="425"/>
              </a:spcBef>
            </a:pPr>
            <a:r>
              <a:rPr lang="en-US" altLang="en-US" sz="1000" dirty="0">
                <a:solidFill>
                  <a:srgbClr val="FFFFFF"/>
                </a:solidFill>
                <a:latin typeface="Arial Bold" charset="0"/>
                <a:sym typeface="Arial Bold" charset="0"/>
              </a:rPr>
              <a:t>Accessory muscles in use</a:t>
            </a:r>
          </a:p>
          <a:p>
            <a:pPr eaLnBrk="1" hangingPunct="1">
              <a:spcBef>
                <a:spcPts val="425"/>
              </a:spcBef>
            </a:pPr>
            <a:r>
              <a:rPr lang="en-US" altLang="en-US" sz="1000" dirty="0">
                <a:solidFill>
                  <a:srgbClr val="FFFFFF"/>
                </a:solidFill>
                <a:latin typeface="Arial Bold" charset="0"/>
                <a:sym typeface="Arial Bold" charset="0"/>
              </a:rPr>
              <a:t>Pulse rate &gt;120 bpm</a:t>
            </a:r>
          </a:p>
          <a:p>
            <a:pPr eaLnBrk="1" hangingPunct="1">
              <a:spcBef>
                <a:spcPts val="425"/>
              </a:spcBef>
            </a:pPr>
            <a:r>
              <a:rPr lang="en-US" altLang="en-US" sz="1000" dirty="0">
                <a:solidFill>
                  <a:srgbClr val="FFFFFF"/>
                </a:solidFill>
                <a:latin typeface="Arial Bold" charset="0"/>
                <a:sym typeface="Arial Bold" charset="0"/>
              </a:rPr>
              <a:t>O</a:t>
            </a:r>
            <a:r>
              <a:rPr lang="en-US" altLang="en-US" sz="1000" baseline="-25000" dirty="0">
                <a:solidFill>
                  <a:srgbClr val="FFFFFF"/>
                </a:solidFill>
                <a:latin typeface="Arial Bold" charset="0"/>
                <a:sym typeface="Arial Bold" charset="0"/>
              </a:rPr>
              <a:t>2</a:t>
            </a:r>
            <a:r>
              <a:rPr lang="en-US" altLang="en-US" sz="1000" dirty="0">
                <a:solidFill>
                  <a:srgbClr val="FFFFFF"/>
                </a:solidFill>
                <a:latin typeface="Arial Bold" charset="0"/>
                <a:sym typeface="Arial Bold" charset="0"/>
              </a:rPr>
              <a:t> saturation (on air) &lt;90%</a:t>
            </a:r>
          </a:p>
          <a:p>
            <a:pPr eaLnBrk="1" hangingPunct="1">
              <a:spcBef>
                <a:spcPts val="425"/>
              </a:spcBef>
            </a:pPr>
            <a:r>
              <a:rPr lang="en-US" altLang="en-US" sz="1000" dirty="0">
                <a:solidFill>
                  <a:srgbClr val="FFFFFF"/>
                </a:solidFill>
                <a:latin typeface="Arial Bold" charset="0"/>
                <a:sym typeface="Arial Bold" charset="0"/>
              </a:rPr>
              <a:t>PEF ≤50% predicted or best</a:t>
            </a:r>
          </a:p>
        </p:txBody>
      </p:sp>
      <p:sp>
        <p:nvSpPr>
          <p:cNvPr id="113677" name="Rectangle 15"/>
          <p:cNvSpPr>
            <a:spLocks/>
          </p:cNvSpPr>
          <p:nvPr/>
        </p:nvSpPr>
        <p:spPr bwMode="auto">
          <a:xfrm>
            <a:off x="5768975" y="2451100"/>
            <a:ext cx="214312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275"/>
              </a:spcBef>
            </a:pPr>
            <a:r>
              <a:rPr lang="en-US" altLang="en-US" sz="1100" b="1">
                <a:latin typeface="Arial Bold" charset="0"/>
                <a:sym typeface="Arial Bold" charset="0"/>
              </a:rPr>
              <a:t>LIFE-THREATENING</a:t>
            </a:r>
            <a:endParaRPr lang="en-US" altLang="en-US" sz="1100" b="1"/>
          </a:p>
          <a:p>
            <a:pPr algn="ctr" eaLnBrk="1" hangingPunct="1">
              <a:lnSpc>
                <a:spcPct val="120000"/>
              </a:lnSpc>
              <a:spcBef>
                <a:spcPts val="275"/>
              </a:spcBef>
            </a:pPr>
            <a:r>
              <a:rPr lang="en-US" altLang="en-US" sz="1000"/>
              <a:t>Drowsy, confused </a:t>
            </a:r>
            <a:br>
              <a:rPr lang="en-US" altLang="en-US" sz="1000"/>
            </a:br>
            <a:r>
              <a:rPr lang="en-US" altLang="en-US" sz="1000"/>
              <a:t>or silent chest</a:t>
            </a:r>
          </a:p>
        </p:txBody>
      </p:sp>
      <p:sp>
        <p:nvSpPr>
          <p:cNvPr id="113678" name="Rectangle 17"/>
          <p:cNvSpPr>
            <a:spLocks/>
          </p:cNvSpPr>
          <p:nvPr/>
        </p:nvSpPr>
        <p:spPr bwMode="auto">
          <a:xfrm>
            <a:off x="5734050" y="4492625"/>
            <a:ext cx="2133600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275"/>
              </a:spcBef>
            </a:pPr>
            <a:r>
              <a:rPr lang="en-US" altLang="en-US" sz="1100" b="1" dirty="0">
                <a:latin typeface="Arial Bold" charset="0"/>
                <a:sym typeface="Arial Bold" charset="0"/>
              </a:rPr>
              <a:t>TRANSFER TO ACUTE </a:t>
            </a:r>
            <a:br>
              <a:rPr lang="en-US" altLang="en-US" sz="1100" b="1" dirty="0">
                <a:latin typeface="Arial Bold" charset="0"/>
                <a:sym typeface="Arial Bold" charset="0"/>
              </a:rPr>
            </a:br>
            <a:r>
              <a:rPr lang="en-US" altLang="en-US" sz="1100" b="1" dirty="0">
                <a:latin typeface="Arial Bold" charset="0"/>
                <a:sym typeface="Arial Bold" charset="0"/>
              </a:rPr>
              <a:t>CARE FACILITY</a:t>
            </a:r>
            <a:endParaRPr lang="en-US" altLang="en-US" sz="1100" b="1" dirty="0"/>
          </a:p>
          <a:p>
            <a:pPr algn="ctr" eaLnBrk="1" hangingPunct="1">
              <a:lnSpc>
                <a:spcPct val="120000"/>
              </a:lnSpc>
              <a:spcBef>
                <a:spcPts val="275"/>
              </a:spcBef>
            </a:pPr>
            <a:r>
              <a:rPr lang="en-US" altLang="en-US" sz="1000" dirty="0">
                <a:latin typeface="Arial Bold" charset="0"/>
                <a:sym typeface="Arial Bold" charset="0"/>
              </a:rPr>
              <a:t>While waiting:</a:t>
            </a:r>
            <a:r>
              <a:rPr lang="en-US" altLang="en-US" sz="1000" dirty="0"/>
              <a:t> give inhaled SABA and ipratropium bromide, O</a:t>
            </a:r>
            <a:r>
              <a:rPr lang="en-US" altLang="en-US" sz="1000" baseline="-25000" dirty="0"/>
              <a:t>2</a:t>
            </a:r>
            <a:r>
              <a:rPr lang="en-US" altLang="en-US" sz="1000" dirty="0"/>
              <a:t>, systemic corticosteroid</a:t>
            </a:r>
          </a:p>
        </p:txBody>
      </p:sp>
      <p:sp>
        <p:nvSpPr>
          <p:cNvPr id="113679" name="Rectangle 18"/>
          <p:cNvSpPr>
            <a:spLocks/>
          </p:cNvSpPr>
          <p:nvPr/>
        </p:nvSpPr>
        <p:spPr bwMode="auto">
          <a:xfrm>
            <a:off x="6356350" y="4005263"/>
            <a:ext cx="6159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275"/>
              </a:spcBef>
            </a:pPr>
            <a:r>
              <a:rPr lang="en-US" altLang="en-US" sz="800" b="1">
                <a:solidFill>
                  <a:srgbClr val="FF8721"/>
                </a:solidFill>
                <a:latin typeface="Arial Bold" charset="0"/>
                <a:sym typeface="Arial Bold" charset="0"/>
              </a:rPr>
              <a:t>URGENT</a:t>
            </a:r>
          </a:p>
        </p:txBody>
      </p:sp>
    </p:spTree>
    <p:extLst>
      <p:ext uri="{BB962C8B-B14F-4D97-AF65-F5344CB8AC3E}">
        <p14:creationId xmlns:p14="http://schemas.microsoft.com/office/powerpoint/2010/main" val="12206313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89" name="Picture 22" descr="box 4-3 (2-3) level 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8" y="536575"/>
            <a:ext cx="6843712" cy="576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0" name="AutoShape 2"/>
          <p:cNvSpPr>
            <a:spLocks/>
          </p:cNvSpPr>
          <p:nvPr/>
        </p:nvSpPr>
        <p:spPr bwMode="auto">
          <a:xfrm>
            <a:off x="160338" y="6653213"/>
            <a:ext cx="8820150" cy="236537"/>
          </a:xfrm>
          <a:custGeom>
            <a:avLst/>
            <a:gdLst>
              <a:gd name="T0" fmla="*/ 0 w 21600"/>
              <a:gd name="T1" fmla="*/ 2147483647 h 20965"/>
              <a:gd name="T2" fmla="*/ 2147483647 w 21600"/>
              <a:gd name="T3" fmla="*/ 0 h 20965"/>
              <a:gd name="T4" fmla="*/ 2147483647 w 21600"/>
              <a:gd name="T5" fmla="*/ 0 h 20965"/>
              <a:gd name="T6" fmla="*/ 2147483647 w 21600"/>
              <a:gd name="T7" fmla="*/ 2147483647 h 20965"/>
              <a:gd name="T8" fmla="*/ 2147483647 w 21600"/>
              <a:gd name="T9" fmla="*/ 2147483647 h 20965"/>
              <a:gd name="T10" fmla="*/ 0 w 21600"/>
              <a:gd name="T11" fmla="*/ 2147483647 h 20965"/>
              <a:gd name="T12" fmla="*/ 0 w 21600"/>
              <a:gd name="T13" fmla="*/ 2147483647 h 20965"/>
              <a:gd name="T14" fmla="*/ 0 w 21600"/>
              <a:gd name="T15" fmla="*/ 2147483647 h 2096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0" h="20965">
                <a:moveTo>
                  <a:pt x="0" y="3812"/>
                </a:moveTo>
                <a:cubicBezTo>
                  <a:pt x="0" y="1707"/>
                  <a:pt x="53" y="0"/>
                  <a:pt x="118" y="0"/>
                </a:cubicBezTo>
                <a:lnTo>
                  <a:pt x="21482" y="0"/>
                </a:lnTo>
                <a:cubicBezTo>
                  <a:pt x="21547" y="0"/>
                  <a:pt x="21600" y="1707"/>
                  <a:pt x="21600" y="3812"/>
                </a:cubicBezTo>
                <a:lnTo>
                  <a:pt x="21600" y="19059"/>
                </a:lnTo>
                <a:cubicBezTo>
                  <a:pt x="18000" y="21600"/>
                  <a:pt x="3600" y="21600"/>
                  <a:pt x="0" y="19059"/>
                </a:cubicBezTo>
                <a:lnTo>
                  <a:pt x="0" y="3812"/>
                </a:lnTo>
                <a:close/>
                <a:moveTo>
                  <a:pt x="0" y="3812"/>
                </a:moveTo>
              </a:path>
            </a:pathLst>
          </a:custGeom>
          <a:solidFill>
            <a:srgbClr val="13467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114691" name="Rectangle 3"/>
          <p:cNvSpPr>
            <a:spLocks/>
          </p:cNvSpPr>
          <p:nvPr/>
        </p:nvSpPr>
        <p:spPr bwMode="auto">
          <a:xfrm>
            <a:off x="7191375" y="6680200"/>
            <a:ext cx="165576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rgbClr val="FFFFFF"/>
                </a:solidFill>
              </a:rPr>
              <a:t>© Global Initiative for Asthma</a:t>
            </a:r>
          </a:p>
        </p:txBody>
      </p:sp>
      <p:pic>
        <p:nvPicPr>
          <p:cNvPr id="114692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2563"/>
            <a:ext cx="96837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3" name="Rectangle 5"/>
          <p:cNvSpPr>
            <a:spLocks/>
          </p:cNvSpPr>
          <p:nvPr/>
        </p:nvSpPr>
        <p:spPr bwMode="auto">
          <a:xfrm>
            <a:off x="160338" y="6661150"/>
            <a:ext cx="2062162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0" bIns="0"/>
          <a:lstStyle>
            <a:lvl1pPr marL="381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 i="1">
                <a:solidFill>
                  <a:srgbClr val="FFFFFF"/>
                </a:solidFill>
                <a:latin typeface="Arial Italic" charset="0"/>
                <a:sym typeface="Arial Italic" charset="0"/>
              </a:rPr>
              <a:t>GINA </a:t>
            </a:r>
            <a:r>
              <a:rPr lang="en-US" altLang="en-US" sz="1100" i="1" smtClean="0">
                <a:solidFill>
                  <a:srgbClr val="FFFFFF"/>
                </a:solidFill>
                <a:latin typeface="Arial Italic" charset="0"/>
                <a:sym typeface="Arial Italic" charset="0"/>
              </a:rPr>
              <a:t>2017, </a:t>
            </a:r>
            <a:r>
              <a:rPr lang="en-US" altLang="en-US" sz="1100" i="1" dirty="0">
                <a:solidFill>
                  <a:srgbClr val="FFFFFF"/>
                </a:solidFill>
                <a:latin typeface="Arial Italic" charset="0"/>
                <a:sym typeface="Arial Italic" charset="0"/>
              </a:rPr>
              <a:t>Box 4-3 </a:t>
            </a:r>
            <a:r>
              <a:rPr lang="en-US" altLang="en-US" sz="1100" i="1" dirty="0" smtClean="0">
                <a:solidFill>
                  <a:srgbClr val="FFFFFF"/>
                </a:solidFill>
                <a:latin typeface="Arial Italic" charset="0"/>
                <a:sym typeface="Arial Italic" charset="0"/>
              </a:rPr>
              <a:t>(4/7)</a:t>
            </a:r>
            <a:endParaRPr lang="en-US" altLang="en-US" sz="1100" i="1" dirty="0">
              <a:solidFill>
                <a:srgbClr val="FFFFFF"/>
              </a:solidFill>
              <a:latin typeface="Arial Italic" charset="0"/>
              <a:sym typeface="Arial Italic" charset="0"/>
            </a:endParaRPr>
          </a:p>
        </p:txBody>
      </p:sp>
      <p:pic>
        <p:nvPicPr>
          <p:cNvPr id="114694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2563"/>
            <a:ext cx="96837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5" name="Rectangle 9"/>
          <p:cNvSpPr>
            <a:spLocks/>
          </p:cNvSpPr>
          <p:nvPr/>
        </p:nvSpPr>
        <p:spPr bwMode="auto">
          <a:xfrm>
            <a:off x="1271588" y="565150"/>
            <a:ext cx="1879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275"/>
              </a:spcBef>
            </a:pPr>
            <a:r>
              <a:rPr lang="en-US" altLang="en-US" sz="1100" b="1">
                <a:solidFill>
                  <a:srgbClr val="FFFFFF"/>
                </a:solidFill>
                <a:latin typeface="Arial Bold" charset="0"/>
                <a:sym typeface="Arial Bold" charset="0"/>
              </a:rPr>
              <a:t>PRIMARY CARE  </a:t>
            </a:r>
          </a:p>
        </p:txBody>
      </p:sp>
      <p:sp>
        <p:nvSpPr>
          <p:cNvPr id="114696" name="Rectangle 10"/>
          <p:cNvSpPr>
            <a:spLocks/>
          </p:cNvSpPr>
          <p:nvPr/>
        </p:nvSpPr>
        <p:spPr bwMode="auto">
          <a:xfrm>
            <a:off x="3402013" y="547688"/>
            <a:ext cx="42418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275"/>
              </a:spcBef>
            </a:pPr>
            <a:r>
              <a:rPr lang="en-US" altLang="en-US" sz="1000">
                <a:solidFill>
                  <a:srgbClr val="FFFFFF"/>
                </a:solidFill>
                <a:latin typeface="Arial Bold" charset="0"/>
                <a:sym typeface="Arial Bold" charset="0"/>
              </a:rPr>
              <a:t>Patient presents with acute or sub-acute asthma exacerbation</a:t>
            </a:r>
          </a:p>
        </p:txBody>
      </p:sp>
      <p:sp>
        <p:nvSpPr>
          <p:cNvPr id="114697" name="Rectangle 11"/>
          <p:cNvSpPr>
            <a:spLocks/>
          </p:cNvSpPr>
          <p:nvPr/>
        </p:nvSpPr>
        <p:spPr bwMode="auto">
          <a:xfrm>
            <a:off x="1165225" y="1179513"/>
            <a:ext cx="19907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563"/>
              </a:spcBef>
            </a:pPr>
            <a:r>
              <a:rPr lang="en-US" altLang="en-US" sz="1100" b="1">
                <a:solidFill>
                  <a:srgbClr val="FFFFFF"/>
                </a:solidFill>
                <a:latin typeface="Arial Bold" charset="0"/>
                <a:sym typeface="Arial Bold" charset="0"/>
              </a:rPr>
              <a:t>ASSESS the PATIENT</a:t>
            </a:r>
          </a:p>
        </p:txBody>
      </p:sp>
      <p:sp>
        <p:nvSpPr>
          <p:cNvPr id="114698" name="Rectangle 12"/>
          <p:cNvSpPr>
            <a:spLocks/>
          </p:cNvSpPr>
          <p:nvPr/>
        </p:nvSpPr>
        <p:spPr bwMode="auto">
          <a:xfrm>
            <a:off x="3400425" y="1204913"/>
            <a:ext cx="2947988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425"/>
              </a:spcBef>
            </a:pPr>
            <a:r>
              <a:rPr lang="en-US" altLang="en-US" sz="1000">
                <a:solidFill>
                  <a:srgbClr val="FFFFFF"/>
                </a:solidFill>
                <a:latin typeface="Arial Bold" charset="0"/>
                <a:sym typeface="Arial Bold" charset="0"/>
              </a:rPr>
              <a:t>Is it asthma?</a:t>
            </a:r>
          </a:p>
          <a:p>
            <a:pPr eaLnBrk="1" hangingPunct="1">
              <a:lnSpc>
                <a:spcPct val="110000"/>
              </a:lnSpc>
              <a:spcBef>
                <a:spcPts val="425"/>
              </a:spcBef>
            </a:pPr>
            <a:r>
              <a:rPr lang="en-US" altLang="en-US" sz="1000">
                <a:solidFill>
                  <a:srgbClr val="FFFFFF"/>
                </a:solidFill>
                <a:latin typeface="Arial Bold" charset="0"/>
                <a:sym typeface="Arial Bold" charset="0"/>
              </a:rPr>
              <a:t>Risk factors for asthma-related death?</a:t>
            </a:r>
          </a:p>
          <a:p>
            <a:pPr eaLnBrk="1" hangingPunct="1">
              <a:lnSpc>
                <a:spcPct val="110000"/>
              </a:lnSpc>
              <a:spcBef>
                <a:spcPts val="425"/>
              </a:spcBef>
            </a:pPr>
            <a:r>
              <a:rPr lang="en-US" altLang="en-US" sz="1000">
                <a:solidFill>
                  <a:srgbClr val="FFFFFF"/>
                </a:solidFill>
                <a:latin typeface="Arial Bold" charset="0"/>
                <a:sym typeface="Arial Bold" charset="0"/>
              </a:rPr>
              <a:t>Severity of exacerbation?</a:t>
            </a:r>
          </a:p>
        </p:txBody>
      </p:sp>
      <p:sp>
        <p:nvSpPr>
          <p:cNvPr id="114699" name="Rectangle 13"/>
          <p:cNvSpPr>
            <a:spLocks/>
          </p:cNvSpPr>
          <p:nvPr/>
        </p:nvSpPr>
        <p:spPr bwMode="auto">
          <a:xfrm>
            <a:off x="1343025" y="2570163"/>
            <a:ext cx="21066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425"/>
              </a:spcBef>
            </a:pPr>
            <a:r>
              <a:rPr lang="en-US" altLang="en-US" sz="1100" b="1" dirty="0">
                <a:solidFill>
                  <a:srgbClr val="FFFFFF"/>
                </a:solidFill>
                <a:latin typeface="Arial Bold" charset="0"/>
                <a:sym typeface="Arial Bold" charset="0"/>
              </a:rPr>
              <a:t>MILD or MODERATE</a:t>
            </a:r>
          </a:p>
          <a:p>
            <a:pPr eaLnBrk="1" hangingPunct="1">
              <a:spcBef>
                <a:spcPts val="425"/>
              </a:spcBef>
            </a:pPr>
            <a:r>
              <a:rPr lang="en-US" altLang="en-US" sz="1000" dirty="0">
                <a:solidFill>
                  <a:srgbClr val="FFFFFF"/>
                </a:solidFill>
                <a:latin typeface="Arial Bold" charset="0"/>
                <a:sym typeface="Arial Bold" charset="0"/>
              </a:rPr>
              <a:t>Talks in phrases, prefers </a:t>
            </a:r>
            <a:br>
              <a:rPr lang="en-US" altLang="en-US" sz="1000" dirty="0">
                <a:solidFill>
                  <a:srgbClr val="FFFFFF"/>
                </a:solidFill>
                <a:latin typeface="Arial Bold" charset="0"/>
                <a:sym typeface="Arial Bold" charset="0"/>
              </a:rPr>
            </a:br>
            <a:r>
              <a:rPr lang="en-US" altLang="en-US" sz="1000" dirty="0">
                <a:solidFill>
                  <a:srgbClr val="FFFFFF"/>
                </a:solidFill>
                <a:latin typeface="Arial Bold" charset="0"/>
                <a:sym typeface="Arial Bold" charset="0"/>
              </a:rPr>
              <a:t>sitting to lying, not agitated</a:t>
            </a:r>
          </a:p>
          <a:p>
            <a:pPr eaLnBrk="1" hangingPunct="1">
              <a:spcBef>
                <a:spcPts val="425"/>
              </a:spcBef>
            </a:pPr>
            <a:r>
              <a:rPr lang="en-US" altLang="en-US" sz="1000" dirty="0">
                <a:solidFill>
                  <a:srgbClr val="FFFFFF"/>
                </a:solidFill>
                <a:latin typeface="Arial Bold" charset="0"/>
                <a:sym typeface="Arial Bold" charset="0"/>
              </a:rPr>
              <a:t>Respiratory rate increased</a:t>
            </a:r>
          </a:p>
          <a:p>
            <a:pPr eaLnBrk="1" hangingPunct="1">
              <a:spcBef>
                <a:spcPts val="425"/>
              </a:spcBef>
            </a:pPr>
            <a:r>
              <a:rPr lang="en-US" altLang="en-US" sz="1000" dirty="0">
                <a:solidFill>
                  <a:srgbClr val="FFFFFF"/>
                </a:solidFill>
                <a:latin typeface="Arial Bold" charset="0"/>
                <a:sym typeface="Arial Bold" charset="0"/>
              </a:rPr>
              <a:t>Accessory muscles not used</a:t>
            </a:r>
          </a:p>
          <a:p>
            <a:pPr eaLnBrk="1" hangingPunct="1">
              <a:spcBef>
                <a:spcPts val="425"/>
              </a:spcBef>
            </a:pPr>
            <a:r>
              <a:rPr lang="en-US" altLang="en-US" sz="1000" dirty="0">
                <a:solidFill>
                  <a:srgbClr val="FFFFFF"/>
                </a:solidFill>
                <a:latin typeface="Arial Bold" charset="0"/>
                <a:sym typeface="Arial Bold" charset="0"/>
              </a:rPr>
              <a:t>Pulse rate 100–120 bpm</a:t>
            </a:r>
          </a:p>
          <a:p>
            <a:pPr eaLnBrk="1" hangingPunct="1">
              <a:spcBef>
                <a:spcPts val="425"/>
              </a:spcBef>
            </a:pPr>
            <a:r>
              <a:rPr lang="en-US" altLang="en-US" sz="1000" dirty="0">
                <a:solidFill>
                  <a:srgbClr val="FFFFFF"/>
                </a:solidFill>
                <a:latin typeface="Arial Bold" charset="0"/>
                <a:sym typeface="Arial Bold" charset="0"/>
              </a:rPr>
              <a:t>O</a:t>
            </a:r>
            <a:r>
              <a:rPr lang="en-US" altLang="en-US" sz="1000" baseline="-25000" dirty="0">
                <a:solidFill>
                  <a:srgbClr val="FFFFFF"/>
                </a:solidFill>
                <a:latin typeface="Arial Bold" charset="0"/>
                <a:sym typeface="Arial Bold" charset="0"/>
              </a:rPr>
              <a:t>2</a:t>
            </a:r>
            <a:r>
              <a:rPr lang="en-US" altLang="en-US" sz="1000" dirty="0">
                <a:solidFill>
                  <a:srgbClr val="FFFFFF"/>
                </a:solidFill>
                <a:latin typeface="Arial Bold" charset="0"/>
                <a:sym typeface="Arial Bold" charset="0"/>
              </a:rPr>
              <a:t> saturation (on air) 90–95%</a:t>
            </a:r>
          </a:p>
          <a:p>
            <a:pPr eaLnBrk="1" hangingPunct="1">
              <a:spcBef>
                <a:spcPts val="425"/>
              </a:spcBef>
            </a:pPr>
            <a:r>
              <a:rPr lang="en-US" altLang="en-US" sz="1000" dirty="0">
                <a:solidFill>
                  <a:srgbClr val="FFFFFF"/>
                </a:solidFill>
                <a:latin typeface="Arial Bold" charset="0"/>
                <a:sym typeface="Arial Bold" charset="0"/>
              </a:rPr>
              <a:t>PEF &gt;50% predicted or best</a:t>
            </a:r>
          </a:p>
        </p:txBody>
      </p:sp>
      <p:sp>
        <p:nvSpPr>
          <p:cNvPr id="114700" name="Rectangle 14"/>
          <p:cNvSpPr>
            <a:spLocks/>
          </p:cNvSpPr>
          <p:nvPr/>
        </p:nvSpPr>
        <p:spPr bwMode="auto">
          <a:xfrm>
            <a:off x="3662363" y="2570163"/>
            <a:ext cx="21336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425"/>
              </a:spcBef>
            </a:pPr>
            <a:r>
              <a:rPr lang="en-US" altLang="en-US" sz="1100" b="1" dirty="0">
                <a:solidFill>
                  <a:srgbClr val="FFFFFF"/>
                </a:solidFill>
                <a:latin typeface="Arial Bold" charset="0"/>
                <a:sym typeface="Arial Bold" charset="0"/>
              </a:rPr>
              <a:t>SEVERE</a:t>
            </a:r>
          </a:p>
          <a:p>
            <a:pPr eaLnBrk="1" hangingPunct="1">
              <a:spcBef>
                <a:spcPts val="425"/>
              </a:spcBef>
            </a:pPr>
            <a:r>
              <a:rPr lang="en-US" altLang="en-US" sz="1000" dirty="0">
                <a:solidFill>
                  <a:srgbClr val="FFFFFF"/>
                </a:solidFill>
                <a:latin typeface="Arial Bold" charset="0"/>
                <a:sym typeface="Arial Bold" charset="0"/>
              </a:rPr>
              <a:t>Talks in words, sits hunched </a:t>
            </a:r>
            <a:br>
              <a:rPr lang="en-US" altLang="en-US" sz="1000" dirty="0">
                <a:solidFill>
                  <a:srgbClr val="FFFFFF"/>
                </a:solidFill>
                <a:latin typeface="Arial Bold" charset="0"/>
                <a:sym typeface="Arial Bold" charset="0"/>
              </a:rPr>
            </a:br>
            <a:r>
              <a:rPr lang="en-US" altLang="en-US" sz="1000" dirty="0">
                <a:solidFill>
                  <a:srgbClr val="FFFFFF"/>
                </a:solidFill>
                <a:latin typeface="Arial Bold" charset="0"/>
                <a:sym typeface="Arial Bold" charset="0"/>
              </a:rPr>
              <a:t>forwards, agitated</a:t>
            </a:r>
          </a:p>
          <a:p>
            <a:pPr eaLnBrk="1" hangingPunct="1">
              <a:spcBef>
                <a:spcPts val="425"/>
              </a:spcBef>
            </a:pPr>
            <a:r>
              <a:rPr lang="en-US" altLang="en-US" sz="1000" dirty="0">
                <a:solidFill>
                  <a:srgbClr val="FFFFFF"/>
                </a:solidFill>
                <a:latin typeface="Arial Bold" charset="0"/>
                <a:sym typeface="Arial Bold" charset="0"/>
              </a:rPr>
              <a:t>Respiratory rate &gt;30/min</a:t>
            </a:r>
          </a:p>
          <a:p>
            <a:pPr eaLnBrk="1" hangingPunct="1">
              <a:spcBef>
                <a:spcPts val="425"/>
              </a:spcBef>
            </a:pPr>
            <a:r>
              <a:rPr lang="en-US" altLang="en-US" sz="1000" dirty="0">
                <a:solidFill>
                  <a:srgbClr val="FFFFFF"/>
                </a:solidFill>
                <a:latin typeface="Arial Bold" charset="0"/>
                <a:sym typeface="Arial Bold" charset="0"/>
              </a:rPr>
              <a:t>Accessory muscles in use</a:t>
            </a:r>
          </a:p>
          <a:p>
            <a:pPr eaLnBrk="1" hangingPunct="1">
              <a:spcBef>
                <a:spcPts val="425"/>
              </a:spcBef>
            </a:pPr>
            <a:r>
              <a:rPr lang="en-US" altLang="en-US" sz="1000" dirty="0">
                <a:solidFill>
                  <a:srgbClr val="FFFFFF"/>
                </a:solidFill>
                <a:latin typeface="Arial Bold" charset="0"/>
                <a:sym typeface="Arial Bold" charset="0"/>
              </a:rPr>
              <a:t>Pulse rate &gt;120 bpm</a:t>
            </a:r>
          </a:p>
          <a:p>
            <a:pPr eaLnBrk="1" hangingPunct="1">
              <a:spcBef>
                <a:spcPts val="425"/>
              </a:spcBef>
            </a:pPr>
            <a:r>
              <a:rPr lang="en-US" altLang="en-US" sz="1000" dirty="0">
                <a:solidFill>
                  <a:srgbClr val="FFFFFF"/>
                </a:solidFill>
                <a:latin typeface="Arial Bold" charset="0"/>
                <a:sym typeface="Arial Bold" charset="0"/>
              </a:rPr>
              <a:t>O</a:t>
            </a:r>
            <a:r>
              <a:rPr lang="en-US" altLang="en-US" sz="1000" baseline="-25000" dirty="0">
                <a:solidFill>
                  <a:srgbClr val="FFFFFF"/>
                </a:solidFill>
                <a:latin typeface="Arial Bold" charset="0"/>
                <a:sym typeface="Arial Bold" charset="0"/>
              </a:rPr>
              <a:t>2</a:t>
            </a:r>
            <a:r>
              <a:rPr lang="en-US" altLang="en-US" sz="1000" dirty="0">
                <a:solidFill>
                  <a:srgbClr val="FFFFFF"/>
                </a:solidFill>
                <a:latin typeface="Arial Bold" charset="0"/>
                <a:sym typeface="Arial Bold" charset="0"/>
              </a:rPr>
              <a:t> saturation (on air) &lt;90%</a:t>
            </a:r>
          </a:p>
          <a:p>
            <a:pPr eaLnBrk="1" hangingPunct="1">
              <a:spcBef>
                <a:spcPts val="425"/>
              </a:spcBef>
            </a:pPr>
            <a:r>
              <a:rPr lang="en-US" altLang="en-US" sz="1000" dirty="0">
                <a:solidFill>
                  <a:srgbClr val="FFFFFF"/>
                </a:solidFill>
                <a:latin typeface="Arial Bold" charset="0"/>
                <a:sym typeface="Arial Bold" charset="0"/>
              </a:rPr>
              <a:t>PEF ≤50% predicted or best</a:t>
            </a:r>
          </a:p>
        </p:txBody>
      </p:sp>
      <p:sp>
        <p:nvSpPr>
          <p:cNvPr id="114701" name="Rectangle 15"/>
          <p:cNvSpPr>
            <a:spLocks/>
          </p:cNvSpPr>
          <p:nvPr/>
        </p:nvSpPr>
        <p:spPr bwMode="auto">
          <a:xfrm>
            <a:off x="5768975" y="2451100"/>
            <a:ext cx="214312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275"/>
              </a:spcBef>
            </a:pPr>
            <a:r>
              <a:rPr lang="en-US" altLang="en-US" sz="1100" b="1">
                <a:latin typeface="Arial Bold" charset="0"/>
                <a:sym typeface="Arial Bold" charset="0"/>
              </a:rPr>
              <a:t>LIFE-THREATENING</a:t>
            </a:r>
            <a:endParaRPr lang="en-US" altLang="en-US" sz="1100" b="1"/>
          </a:p>
          <a:p>
            <a:pPr algn="ctr" eaLnBrk="1" hangingPunct="1">
              <a:lnSpc>
                <a:spcPct val="120000"/>
              </a:lnSpc>
              <a:spcBef>
                <a:spcPts val="275"/>
              </a:spcBef>
            </a:pPr>
            <a:r>
              <a:rPr lang="en-US" altLang="en-US" sz="1000"/>
              <a:t>Drowsy, confused </a:t>
            </a:r>
            <a:br>
              <a:rPr lang="en-US" altLang="en-US" sz="1000"/>
            </a:br>
            <a:r>
              <a:rPr lang="en-US" altLang="en-US" sz="1000"/>
              <a:t>or silent chest</a:t>
            </a:r>
          </a:p>
        </p:txBody>
      </p:sp>
      <p:sp>
        <p:nvSpPr>
          <p:cNvPr id="114702" name="Rectangle 16"/>
          <p:cNvSpPr>
            <a:spLocks/>
          </p:cNvSpPr>
          <p:nvPr/>
        </p:nvSpPr>
        <p:spPr bwMode="auto">
          <a:xfrm>
            <a:off x="1325563" y="4489450"/>
            <a:ext cx="2579687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425"/>
              </a:spcBef>
            </a:pPr>
            <a:r>
              <a:rPr lang="en-US" altLang="en-US" sz="1100" b="1">
                <a:latin typeface="Arial Bold" charset="0"/>
                <a:sym typeface="Arial Bold" charset="0"/>
              </a:rPr>
              <a:t>START TREATMENT</a:t>
            </a:r>
            <a:endParaRPr lang="en-US" altLang="en-US" sz="1100" b="1"/>
          </a:p>
          <a:p>
            <a:pPr eaLnBrk="1" hangingPunct="1">
              <a:spcBef>
                <a:spcPts val="425"/>
              </a:spcBef>
              <a:spcAft>
                <a:spcPts val="200"/>
              </a:spcAft>
            </a:pPr>
            <a:r>
              <a:rPr lang="en-US" altLang="en-US" sz="1000" b="1">
                <a:latin typeface="Arial Bold" charset="0"/>
                <a:sym typeface="Arial Bold" charset="0"/>
              </a:rPr>
              <a:t>SABA </a:t>
            </a:r>
            <a:r>
              <a:rPr lang="en-US" altLang="en-US" sz="1000"/>
              <a:t>4–10 puffs by pMDI + spacer, </a:t>
            </a:r>
            <a:br>
              <a:rPr lang="en-US" altLang="en-US" sz="1000"/>
            </a:br>
            <a:r>
              <a:rPr lang="en-US" altLang="en-US" sz="1000"/>
              <a:t>repeat every 20 minutes for 1 hour</a:t>
            </a:r>
          </a:p>
          <a:p>
            <a:pPr eaLnBrk="1" hangingPunct="1">
              <a:spcBef>
                <a:spcPts val="425"/>
              </a:spcBef>
            </a:pPr>
            <a:r>
              <a:rPr lang="en-US" altLang="en-US" sz="1000" b="1">
                <a:latin typeface="Arial Bold" charset="0"/>
                <a:sym typeface="Arial Bold" charset="0"/>
              </a:rPr>
              <a:t>Prednisolone:</a:t>
            </a:r>
            <a:r>
              <a:rPr lang="en-US" altLang="en-US" sz="1000" b="1"/>
              <a:t> </a:t>
            </a:r>
            <a:r>
              <a:rPr lang="en-US" altLang="en-US" sz="1000"/>
              <a:t>adults 1 mg/kg, max. </a:t>
            </a:r>
            <a:br>
              <a:rPr lang="en-US" altLang="en-US" sz="1000"/>
            </a:br>
            <a:r>
              <a:rPr lang="en-US" altLang="en-US" sz="1000"/>
              <a:t>50 mg, children 1–2 mg/kg, max. 40 mg</a:t>
            </a:r>
          </a:p>
          <a:p>
            <a:pPr eaLnBrk="1" hangingPunct="1">
              <a:spcBef>
                <a:spcPts val="425"/>
              </a:spcBef>
            </a:pPr>
            <a:r>
              <a:rPr lang="en-US" altLang="en-US" sz="1000" b="1">
                <a:latin typeface="Arial Bold" charset="0"/>
                <a:sym typeface="Arial Bold" charset="0"/>
              </a:rPr>
              <a:t>Controlled oxygen</a:t>
            </a:r>
            <a:r>
              <a:rPr lang="en-US" altLang="en-US" sz="1000" b="1"/>
              <a:t> </a:t>
            </a:r>
            <a:r>
              <a:rPr lang="en-US" altLang="en-US" sz="1000"/>
              <a:t>(if available): target saturation 93–95% (children: 94-98%)</a:t>
            </a:r>
          </a:p>
        </p:txBody>
      </p:sp>
      <p:sp>
        <p:nvSpPr>
          <p:cNvPr id="114703" name="Rectangle 17"/>
          <p:cNvSpPr>
            <a:spLocks/>
          </p:cNvSpPr>
          <p:nvPr/>
        </p:nvSpPr>
        <p:spPr bwMode="auto">
          <a:xfrm>
            <a:off x="5734050" y="4492625"/>
            <a:ext cx="2133600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275"/>
              </a:spcBef>
            </a:pPr>
            <a:r>
              <a:rPr lang="en-US" altLang="en-US" sz="1100" b="1" dirty="0">
                <a:latin typeface="Arial Bold" charset="0"/>
                <a:sym typeface="Arial Bold" charset="0"/>
              </a:rPr>
              <a:t>TRANSFER TO ACUTE </a:t>
            </a:r>
            <a:br>
              <a:rPr lang="en-US" altLang="en-US" sz="1100" b="1" dirty="0">
                <a:latin typeface="Arial Bold" charset="0"/>
                <a:sym typeface="Arial Bold" charset="0"/>
              </a:rPr>
            </a:br>
            <a:r>
              <a:rPr lang="en-US" altLang="en-US" sz="1100" b="1" dirty="0">
                <a:latin typeface="Arial Bold" charset="0"/>
                <a:sym typeface="Arial Bold" charset="0"/>
              </a:rPr>
              <a:t>CARE FACILITY</a:t>
            </a:r>
            <a:endParaRPr lang="en-US" altLang="en-US" sz="1100" b="1" dirty="0"/>
          </a:p>
          <a:p>
            <a:pPr algn="ctr" eaLnBrk="1" hangingPunct="1">
              <a:lnSpc>
                <a:spcPct val="120000"/>
              </a:lnSpc>
              <a:spcBef>
                <a:spcPts val="275"/>
              </a:spcBef>
            </a:pPr>
            <a:r>
              <a:rPr lang="en-US" altLang="en-US" sz="1000" dirty="0">
                <a:latin typeface="Arial Bold" charset="0"/>
                <a:sym typeface="Arial Bold" charset="0"/>
              </a:rPr>
              <a:t>While waiting:</a:t>
            </a:r>
            <a:r>
              <a:rPr lang="en-US" altLang="en-US" sz="1000" dirty="0"/>
              <a:t> give inhaled SABA and ipratropium bromide, O</a:t>
            </a:r>
            <a:r>
              <a:rPr lang="en-US" altLang="en-US" sz="1000" baseline="-25000" dirty="0"/>
              <a:t>2</a:t>
            </a:r>
            <a:r>
              <a:rPr lang="en-US" altLang="en-US" sz="1000" dirty="0"/>
              <a:t>, systemic corticosteroid</a:t>
            </a:r>
          </a:p>
        </p:txBody>
      </p:sp>
      <p:sp>
        <p:nvSpPr>
          <p:cNvPr id="114704" name="Rectangle 18"/>
          <p:cNvSpPr>
            <a:spLocks/>
          </p:cNvSpPr>
          <p:nvPr/>
        </p:nvSpPr>
        <p:spPr bwMode="auto">
          <a:xfrm>
            <a:off x="6356350" y="4005263"/>
            <a:ext cx="6159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275"/>
              </a:spcBef>
            </a:pPr>
            <a:r>
              <a:rPr lang="en-US" altLang="en-US" sz="800" b="1">
                <a:solidFill>
                  <a:srgbClr val="FF8721"/>
                </a:solidFill>
                <a:latin typeface="Arial Bold" charset="0"/>
                <a:sym typeface="Arial Bold" charset="0"/>
              </a:rPr>
              <a:t>URGENT</a:t>
            </a:r>
          </a:p>
        </p:txBody>
      </p:sp>
      <p:sp>
        <p:nvSpPr>
          <p:cNvPr id="114705" name="Rectangle 19"/>
          <p:cNvSpPr>
            <a:spLocks/>
          </p:cNvSpPr>
          <p:nvPr/>
        </p:nvSpPr>
        <p:spPr bwMode="auto">
          <a:xfrm>
            <a:off x="4316413" y="5148263"/>
            <a:ext cx="82708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275"/>
              </a:spcBef>
            </a:pPr>
            <a:r>
              <a:rPr lang="en-US" altLang="en-US" sz="800" b="1">
                <a:solidFill>
                  <a:srgbClr val="FF8721"/>
                </a:solidFill>
                <a:latin typeface="Arial Bold" charset="0"/>
                <a:sym typeface="Arial Bold" charset="0"/>
              </a:rPr>
              <a:t>WORSENING</a:t>
            </a:r>
          </a:p>
        </p:txBody>
      </p:sp>
    </p:spTree>
    <p:extLst>
      <p:ext uri="{BB962C8B-B14F-4D97-AF65-F5344CB8AC3E}">
        <p14:creationId xmlns:p14="http://schemas.microsoft.com/office/powerpoint/2010/main" val="19022140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3" name="Picture 16" descr="box 4-3 3.3 level 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180975"/>
            <a:ext cx="6807200" cy="631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4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2563"/>
            <a:ext cx="96837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5" name="Rectangle 6"/>
          <p:cNvSpPr>
            <a:spLocks/>
          </p:cNvSpPr>
          <p:nvPr/>
        </p:nvSpPr>
        <p:spPr bwMode="auto">
          <a:xfrm>
            <a:off x="160338" y="6661150"/>
            <a:ext cx="2062162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2" bIns="0"/>
          <a:lstStyle>
            <a:lvl1pPr marL="381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 i="1">
                <a:solidFill>
                  <a:srgbClr val="FFFFFF"/>
                </a:solidFill>
                <a:latin typeface="Arial Italic" charset="0"/>
                <a:sym typeface="Arial Italic" charset="0"/>
              </a:rPr>
              <a:t>GINA </a:t>
            </a:r>
            <a:r>
              <a:rPr lang="en-US" altLang="en-US" sz="1100" i="1" smtClean="0">
                <a:solidFill>
                  <a:srgbClr val="FFFFFF"/>
                </a:solidFill>
                <a:latin typeface="Arial Italic" charset="0"/>
                <a:sym typeface="Arial Italic" charset="0"/>
              </a:rPr>
              <a:t>2017, </a:t>
            </a:r>
            <a:r>
              <a:rPr lang="en-US" altLang="en-US" sz="1100" i="1" dirty="0">
                <a:solidFill>
                  <a:srgbClr val="FFFFFF"/>
                </a:solidFill>
                <a:latin typeface="Arial Italic" charset="0"/>
                <a:sym typeface="Arial Italic" charset="0"/>
              </a:rPr>
              <a:t>Box 4-3 </a:t>
            </a:r>
            <a:r>
              <a:rPr lang="en-US" altLang="en-US" sz="1100" i="1" dirty="0" smtClean="0">
                <a:solidFill>
                  <a:srgbClr val="FFFFFF"/>
                </a:solidFill>
                <a:latin typeface="Arial Italic" charset="0"/>
                <a:sym typeface="Arial Italic" charset="0"/>
              </a:rPr>
              <a:t>(5/7)</a:t>
            </a:r>
            <a:endParaRPr lang="en-US" altLang="en-US" sz="1100" i="1" dirty="0">
              <a:solidFill>
                <a:srgbClr val="FFFFFF"/>
              </a:solidFill>
              <a:latin typeface="Arial Italic" charset="0"/>
              <a:sym typeface="Arial Italic" charset="0"/>
            </a:endParaRPr>
          </a:p>
        </p:txBody>
      </p:sp>
      <p:pic>
        <p:nvPicPr>
          <p:cNvPr id="115716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2563"/>
            <a:ext cx="96837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7" name="Rectangle 10"/>
          <p:cNvSpPr>
            <a:spLocks/>
          </p:cNvSpPr>
          <p:nvPr/>
        </p:nvSpPr>
        <p:spPr bwMode="auto">
          <a:xfrm>
            <a:off x="1347788" y="374650"/>
            <a:ext cx="24733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275"/>
              </a:spcBef>
            </a:pPr>
            <a:r>
              <a:rPr lang="en-US" altLang="en-US" sz="1100" b="1">
                <a:latin typeface="Arial Bold" charset="0"/>
                <a:sym typeface="Arial Bold" charset="0"/>
              </a:rPr>
              <a:t>START TREATMENT</a:t>
            </a:r>
            <a:endParaRPr lang="en-US" altLang="en-US" sz="1100" b="1"/>
          </a:p>
          <a:p>
            <a:pPr eaLnBrk="1" hangingPunct="1">
              <a:lnSpc>
                <a:spcPct val="110000"/>
              </a:lnSpc>
              <a:spcBef>
                <a:spcPts val="275"/>
              </a:spcBef>
            </a:pPr>
            <a:r>
              <a:rPr lang="en-US" altLang="en-US" sz="1000" b="1">
                <a:latin typeface="Arial Bold" charset="0"/>
                <a:sym typeface="Arial Bold" charset="0"/>
              </a:rPr>
              <a:t>SABA </a:t>
            </a:r>
            <a:r>
              <a:rPr lang="en-US" altLang="en-US" sz="1000"/>
              <a:t>4–10 puffs by pMDI + spacer, </a:t>
            </a:r>
            <a:br>
              <a:rPr lang="en-US" altLang="en-US" sz="1000"/>
            </a:br>
            <a:r>
              <a:rPr lang="en-US" altLang="en-US" sz="1000"/>
              <a:t>repeat every 20 minutes for 1 hour</a:t>
            </a:r>
          </a:p>
          <a:p>
            <a:pPr eaLnBrk="1" hangingPunct="1">
              <a:lnSpc>
                <a:spcPct val="110000"/>
              </a:lnSpc>
              <a:spcBef>
                <a:spcPts val="275"/>
              </a:spcBef>
            </a:pPr>
            <a:r>
              <a:rPr lang="en-US" altLang="en-US" sz="1000" b="1">
                <a:latin typeface="Arial Bold" charset="0"/>
                <a:sym typeface="Arial Bold" charset="0"/>
              </a:rPr>
              <a:t>Prednisolone:</a:t>
            </a:r>
            <a:r>
              <a:rPr lang="en-US" altLang="en-US" sz="1000" b="1"/>
              <a:t> </a:t>
            </a:r>
            <a:r>
              <a:rPr lang="en-US" altLang="en-US" sz="1000"/>
              <a:t>adults 1 mg/kg, max. </a:t>
            </a:r>
            <a:br>
              <a:rPr lang="en-US" altLang="en-US" sz="1000"/>
            </a:br>
            <a:r>
              <a:rPr lang="en-US" altLang="en-US" sz="1000"/>
              <a:t>50 mg, children 1–2 mg/kg, max. 40 mg</a:t>
            </a:r>
          </a:p>
          <a:p>
            <a:pPr eaLnBrk="1" hangingPunct="1">
              <a:lnSpc>
                <a:spcPct val="110000"/>
              </a:lnSpc>
              <a:spcBef>
                <a:spcPts val="275"/>
              </a:spcBef>
            </a:pPr>
            <a:r>
              <a:rPr lang="en-US" altLang="en-US" sz="1000" b="1">
                <a:latin typeface="Arial Bold" charset="0"/>
                <a:sym typeface="Arial Bold" charset="0"/>
              </a:rPr>
              <a:t>Controlled oxygen</a:t>
            </a:r>
            <a:r>
              <a:rPr lang="en-US" altLang="en-US" sz="1000" b="1"/>
              <a:t> </a:t>
            </a:r>
            <a:r>
              <a:rPr lang="en-US" altLang="en-US" sz="1000"/>
              <a:t>(if available): target saturation 93–95% (children: 94-98%)</a:t>
            </a:r>
          </a:p>
        </p:txBody>
      </p:sp>
      <p:sp>
        <p:nvSpPr>
          <p:cNvPr id="115718" name="Rectangle 11"/>
          <p:cNvSpPr>
            <a:spLocks/>
          </p:cNvSpPr>
          <p:nvPr/>
        </p:nvSpPr>
        <p:spPr bwMode="auto">
          <a:xfrm>
            <a:off x="1174750" y="2155825"/>
            <a:ext cx="445611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275"/>
              </a:spcBef>
            </a:pPr>
            <a:r>
              <a:rPr lang="en-US" altLang="en-US" sz="1000" b="1">
                <a:latin typeface="Arial Bold" charset="0"/>
                <a:sym typeface="Arial Bold" charset="0"/>
              </a:rPr>
              <a:t>CONTINUE TREATMENT</a:t>
            </a:r>
            <a:r>
              <a:rPr lang="en-US" altLang="en-US" sz="1000">
                <a:latin typeface="Arial Bold" charset="0"/>
                <a:sym typeface="Arial Bold" charset="0"/>
              </a:rPr>
              <a:t> </a:t>
            </a:r>
            <a:r>
              <a:rPr lang="en-US" altLang="en-US" sz="1000"/>
              <a:t>with SABA as needed</a:t>
            </a:r>
          </a:p>
          <a:p>
            <a:pPr algn="ctr" eaLnBrk="1" hangingPunct="1">
              <a:lnSpc>
                <a:spcPct val="110000"/>
              </a:lnSpc>
              <a:spcBef>
                <a:spcPts val="275"/>
              </a:spcBef>
            </a:pPr>
            <a:r>
              <a:rPr lang="en-US" altLang="en-US" sz="1000" b="1">
                <a:latin typeface="Arial Bold" charset="0"/>
                <a:sym typeface="Arial Bold" charset="0"/>
              </a:rPr>
              <a:t>ASSESS RESPONSE AT 1 HOUR </a:t>
            </a:r>
            <a:r>
              <a:rPr lang="en-US" altLang="en-US" sz="1000"/>
              <a:t>(or earlier)</a:t>
            </a:r>
          </a:p>
        </p:txBody>
      </p:sp>
      <p:sp>
        <p:nvSpPr>
          <p:cNvPr id="115719" name="Rectangle 12"/>
          <p:cNvSpPr>
            <a:spLocks/>
          </p:cNvSpPr>
          <p:nvPr/>
        </p:nvSpPr>
        <p:spPr bwMode="auto">
          <a:xfrm>
            <a:off x="5749925" y="625475"/>
            <a:ext cx="21209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275"/>
              </a:spcBef>
            </a:pPr>
            <a:r>
              <a:rPr lang="en-US" altLang="en-US" sz="1100" b="1" dirty="0">
                <a:latin typeface="Arial Bold" charset="0"/>
                <a:sym typeface="Arial Bold" charset="0"/>
              </a:rPr>
              <a:t>TRANSFER TO ACUTE </a:t>
            </a:r>
            <a:br>
              <a:rPr lang="en-US" altLang="en-US" sz="1100" b="1" dirty="0">
                <a:latin typeface="Arial Bold" charset="0"/>
                <a:sym typeface="Arial Bold" charset="0"/>
              </a:rPr>
            </a:br>
            <a:r>
              <a:rPr lang="en-US" altLang="en-US" sz="1100" b="1" dirty="0">
                <a:latin typeface="Arial Bold" charset="0"/>
                <a:sym typeface="Arial Bold" charset="0"/>
              </a:rPr>
              <a:t>CARE FACILITY</a:t>
            </a:r>
            <a:endParaRPr lang="en-US" altLang="en-US" sz="1100" b="1" dirty="0"/>
          </a:p>
          <a:p>
            <a:pPr algn="ctr" eaLnBrk="1" hangingPunct="1">
              <a:lnSpc>
                <a:spcPct val="120000"/>
              </a:lnSpc>
              <a:spcBef>
                <a:spcPts val="275"/>
              </a:spcBef>
            </a:pPr>
            <a:r>
              <a:rPr lang="en-US" altLang="en-US" sz="1000" dirty="0">
                <a:latin typeface="Arial Bold" charset="0"/>
                <a:sym typeface="Arial Bold" charset="0"/>
              </a:rPr>
              <a:t>While waiting:</a:t>
            </a:r>
            <a:r>
              <a:rPr lang="en-US" altLang="en-US" sz="1000" dirty="0"/>
              <a:t> give inhaled SABA and ipratropium bromide, O</a:t>
            </a:r>
            <a:r>
              <a:rPr lang="en-US" altLang="en-US" sz="1000" baseline="-25000" dirty="0"/>
              <a:t>2</a:t>
            </a:r>
            <a:r>
              <a:rPr lang="en-US" altLang="en-US" sz="1000" dirty="0"/>
              <a:t>, systemic corticosteroid</a:t>
            </a:r>
          </a:p>
        </p:txBody>
      </p:sp>
      <p:sp>
        <p:nvSpPr>
          <p:cNvPr id="115720" name="Rectangle 13"/>
          <p:cNvSpPr>
            <a:spLocks/>
          </p:cNvSpPr>
          <p:nvPr/>
        </p:nvSpPr>
        <p:spPr bwMode="auto">
          <a:xfrm>
            <a:off x="4406900" y="935038"/>
            <a:ext cx="64452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275"/>
              </a:spcBef>
            </a:pPr>
            <a:r>
              <a:rPr lang="en-US" altLang="en-US" sz="800" b="1">
                <a:solidFill>
                  <a:srgbClr val="FF8721"/>
                </a:solidFill>
                <a:latin typeface="Arial Bold" charset="0"/>
                <a:sym typeface="Arial Bold" charset="0"/>
              </a:rPr>
              <a:t>WORSENING</a:t>
            </a:r>
          </a:p>
        </p:txBody>
      </p:sp>
      <p:sp>
        <p:nvSpPr>
          <p:cNvPr id="115721" name="Rectangle 15"/>
          <p:cNvSpPr>
            <a:spLocks/>
          </p:cNvSpPr>
          <p:nvPr/>
        </p:nvSpPr>
        <p:spPr bwMode="auto">
          <a:xfrm>
            <a:off x="1374775" y="3187700"/>
            <a:ext cx="28575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275"/>
              </a:spcBef>
            </a:pPr>
            <a:r>
              <a:rPr lang="en-US" altLang="en-US" sz="1100" b="1">
                <a:solidFill>
                  <a:srgbClr val="FFFFFF"/>
                </a:solidFill>
                <a:latin typeface="Arial Bold" charset="0"/>
                <a:sym typeface="Arial Bold" charset="0"/>
              </a:rPr>
              <a:t>ASSESS FOR DISCHARGE</a:t>
            </a:r>
            <a:endParaRPr lang="en-US" altLang="en-US" sz="1100" b="1">
              <a:solidFill>
                <a:srgbClr val="FFFFFF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ts val="275"/>
              </a:spcBef>
            </a:pPr>
            <a:r>
              <a:rPr lang="en-US" altLang="en-US" sz="1000" b="1">
                <a:solidFill>
                  <a:srgbClr val="FFFFFF"/>
                </a:solidFill>
                <a:latin typeface="Arial Bold" charset="0"/>
                <a:sym typeface="Arial Bold" charset="0"/>
              </a:rPr>
              <a:t>Symptoms</a:t>
            </a:r>
            <a:r>
              <a:rPr lang="en-US" altLang="en-US" sz="1000">
                <a:solidFill>
                  <a:srgbClr val="FFFFFF"/>
                </a:solidFill>
              </a:rPr>
              <a:t> improved, not needing SABA</a:t>
            </a:r>
          </a:p>
          <a:p>
            <a:pPr eaLnBrk="1" hangingPunct="1">
              <a:lnSpc>
                <a:spcPct val="110000"/>
              </a:lnSpc>
              <a:spcBef>
                <a:spcPts val="275"/>
              </a:spcBef>
            </a:pPr>
            <a:r>
              <a:rPr lang="en-US" altLang="en-US" sz="1000" b="1">
                <a:solidFill>
                  <a:srgbClr val="FFFFFF"/>
                </a:solidFill>
                <a:latin typeface="Arial Bold" charset="0"/>
                <a:sym typeface="Arial Bold" charset="0"/>
              </a:rPr>
              <a:t>PEF</a:t>
            </a:r>
            <a:r>
              <a:rPr lang="en-US" altLang="en-US" sz="1000">
                <a:solidFill>
                  <a:srgbClr val="FFFFFF"/>
                </a:solidFill>
              </a:rPr>
              <a:t> improving, and &gt;60-80% of personal </a:t>
            </a:r>
            <a:br>
              <a:rPr lang="en-US" altLang="en-US" sz="1000">
                <a:solidFill>
                  <a:srgbClr val="FFFFFF"/>
                </a:solidFill>
              </a:rPr>
            </a:br>
            <a:r>
              <a:rPr lang="en-US" altLang="en-US" sz="1000">
                <a:solidFill>
                  <a:srgbClr val="FFFFFF"/>
                </a:solidFill>
              </a:rPr>
              <a:t>best or predicted</a:t>
            </a:r>
          </a:p>
          <a:p>
            <a:pPr eaLnBrk="1" hangingPunct="1">
              <a:lnSpc>
                <a:spcPct val="110000"/>
              </a:lnSpc>
              <a:spcBef>
                <a:spcPts val="275"/>
              </a:spcBef>
            </a:pPr>
            <a:r>
              <a:rPr lang="en-US" altLang="en-US" sz="1000" b="1">
                <a:solidFill>
                  <a:srgbClr val="FFFFFF"/>
                </a:solidFill>
                <a:latin typeface="Arial Bold" charset="0"/>
                <a:sym typeface="Arial Bold" charset="0"/>
              </a:rPr>
              <a:t>Oxygen</a:t>
            </a:r>
            <a:r>
              <a:rPr lang="en-US" altLang="en-US" sz="1000">
                <a:solidFill>
                  <a:srgbClr val="FFFFFF"/>
                </a:solidFill>
              </a:rPr>
              <a:t> saturation &gt;94% room air</a:t>
            </a:r>
          </a:p>
          <a:p>
            <a:pPr eaLnBrk="1" hangingPunct="1">
              <a:lnSpc>
                <a:spcPct val="110000"/>
              </a:lnSpc>
              <a:spcBef>
                <a:spcPts val="275"/>
              </a:spcBef>
            </a:pPr>
            <a:r>
              <a:rPr lang="en-US" altLang="en-US" sz="1000" b="1">
                <a:solidFill>
                  <a:srgbClr val="FFFFFF"/>
                </a:solidFill>
                <a:latin typeface="Arial Bold" charset="0"/>
                <a:sym typeface="Arial Bold" charset="0"/>
              </a:rPr>
              <a:t>Resources at home</a:t>
            </a:r>
            <a:r>
              <a:rPr lang="en-US" altLang="en-US" sz="1000" b="1">
                <a:solidFill>
                  <a:srgbClr val="FFFFFF"/>
                </a:solidFill>
              </a:rPr>
              <a:t> </a:t>
            </a:r>
            <a:r>
              <a:rPr lang="en-US" altLang="en-US" sz="1000">
                <a:solidFill>
                  <a:srgbClr val="FFFFFF"/>
                </a:solidFill>
              </a:rPr>
              <a:t>adequate</a:t>
            </a:r>
          </a:p>
        </p:txBody>
      </p:sp>
      <p:sp>
        <p:nvSpPr>
          <p:cNvPr id="115722" name="Rectangle 17"/>
          <p:cNvSpPr>
            <a:spLocks/>
          </p:cNvSpPr>
          <p:nvPr/>
        </p:nvSpPr>
        <p:spPr bwMode="auto">
          <a:xfrm>
            <a:off x="2262188" y="2714625"/>
            <a:ext cx="5905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275"/>
              </a:spcBef>
            </a:pPr>
            <a:r>
              <a:rPr lang="en-US" altLang="en-US" sz="800" b="1">
                <a:solidFill>
                  <a:srgbClr val="134679"/>
                </a:solidFill>
                <a:latin typeface="Arial Bold" charset="0"/>
                <a:sym typeface="Arial Bold" charset="0"/>
              </a:rPr>
              <a:t>IMPROVING</a:t>
            </a:r>
          </a:p>
        </p:txBody>
      </p:sp>
      <p:sp>
        <p:nvSpPr>
          <p:cNvPr id="115723" name="Rectangle 18"/>
          <p:cNvSpPr>
            <a:spLocks/>
          </p:cNvSpPr>
          <p:nvPr/>
        </p:nvSpPr>
        <p:spPr bwMode="auto">
          <a:xfrm>
            <a:off x="5661025" y="2276475"/>
            <a:ext cx="106362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275"/>
              </a:spcBef>
            </a:pPr>
            <a:r>
              <a:rPr lang="en-US" altLang="en-US" sz="800" b="1">
                <a:solidFill>
                  <a:srgbClr val="FF8721"/>
                </a:solidFill>
                <a:latin typeface="Arial Bold" charset="0"/>
                <a:sym typeface="Arial Bold" charset="0"/>
              </a:rPr>
              <a:t>WORSENING</a:t>
            </a:r>
          </a:p>
        </p:txBody>
      </p:sp>
    </p:spTree>
    <p:extLst>
      <p:ext uri="{BB962C8B-B14F-4D97-AF65-F5344CB8AC3E}">
        <p14:creationId xmlns:p14="http://schemas.microsoft.com/office/powerpoint/2010/main" val="35780936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7" name="Picture 17" descr="box 4-3 3.3 level 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180975"/>
            <a:ext cx="6807200" cy="631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38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2563"/>
            <a:ext cx="96837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39" name="Rectangle 6"/>
          <p:cNvSpPr>
            <a:spLocks/>
          </p:cNvSpPr>
          <p:nvPr/>
        </p:nvSpPr>
        <p:spPr bwMode="auto">
          <a:xfrm>
            <a:off x="160338" y="6661150"/>
            <a:ext cx="2062162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2" bIns="0"/>
          <a:lstStyle>
            <a:lvl1pPr marL="381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 i="1">
                <a:solidFill>
                  <a:srgbClr val="FFFFFF"/>
                </a:solidFill>
                <a:latin typeface="Arial Italic" charset="0"/>
                <a:sym typeface="Arial Italic" charset="0"/>
              </a:rPr>
              <a:t>GINA </a:t>
            </a:r>
            <a:r>
              <a:rPr lang="en-US" altLang="en-US" sz="1100" i="1" smtClean="0">
                <a:solidFill>
                  <a:srgbClr val="FFFFFF"/>
                </a:solidFill>
                <a:latin typeface="Arial Italic" charset="0"/>
                <a:sym typeface="Arial Italic" charset="0"/>
              </a:rPr>
              <a:t>2017, </a:t>
            </a:r>
            <a:r>
              <a:rPr lang="en-US" altLang="en-US" sz="1100" i="1" dirty="0">
                <a:solidFill>
                  <a:srgbClr val="FFFFFF"/>
                </a:solidFill>
                <a:latin typeface="Arial Italic" charset="0"/>
                <a:sym typeface="Arial Italic" charset="0"/>
              </a:rPr>
              <a:t>Box 4-3 </a:t>
            </a:r>
            <a:r>
              <a:rPr lang="en-US" altLang="en-US" sz="1100" i="1" dirty="0" smtClean="0">
                <a:solidFill>
                  <a:srgbClr val="FFFFFF"/>
                </a:solidFill>
                <a:latin typeface="Arial Italic" charset="0"/>
                <a:sym typeface="Arial Italic" charset="0"/>
              </a:rPr>
              <a:t>(6/7)</a:t>
            </a:r>
            <a:endParaRPr lang="en-US" altLang="en-US" sz="1100" i="1" dirty="0">
              <a:solidFill>
                <a:srgbClr val="FFFFFF"/>
              </a:solidFill>
              <a:latin typeface="Arial Italic" charset="0"/>
              <a:sym typeface="Arial Italic" charset="0"/>
            </a:endParaRPr>
          </a:p>
        </p:txBody>
      </p:sp>
      <p:pic>
        <p:nvPicPr>
          <p:cNvPr id="116740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2563"/>
            <a:ext cx="96837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1" name="Rectangle 10"/>
          <p:cNvSpPr>
            <a:spLocks/>
          </p:cNvSpPr>
          <p:nvPr/>
        </p:nvSpPr>
        <p:spPr bwMode="auto">
          <a:xfrm>
            <a:off x="1347788" y="374650"/>
            <a:ext cx="24733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275"/>
              </a:spcBef>
            </a:pPr>
            <a:r>
              <a:rPr lang="en-US" altLang="en-US" sz="1100" b="1">
                <a:latin typeface="Arial Bold" charset="0"/>
                <a:sym typeface="Arial Bold" charset="0"/>
              </a:rPr>
              <a:t>START TREATMENT</a:t>
            </a:r>
            <a:endParaRPr lang="en-US" altLang="en-US" sz="1100" b="1"/>
          </a:p>
          <a:p>
            <a:pPr eaLnBrk="1" hangingPunct="1">
              <a:lnSpc>
                <a:spcPct val="110000"/>
              </a:lnSpc>
              <a:spcBef>
                <a:spcPts val="275"/>
              </a:spcBef>
            </a:pPr>
            <a:r>
              <a:rPr lang="en-US" altLang="en-US" sz="1000" b="1">
                <a:latin typeface="Arial Bold" charset="0"/>
                <a:sym typeface="Arial Bold" charset="0"/>
              </a:rPr>
              <a:t>SABA </a:t>
            </a:r>
            <a:r>
              <a:rPr lang="en-US" altLang="en-US" sz="1000"/>
              <a:t>4–10 puffs by pMDI + spacer, </a:t>
            </a:r>
            <a:br>
              <a:rPr lang="en-US" altLang="en-US" sz="1000"/>
            </a:br>
            <a:r>
              <a:rPr lang="en-US" altLang="en-US" sz="1000"/>
              <a:t>repeat every 20 minutes for 1 hour</a:t>
            </a:r>
          </a:p>
          <a:p>
            <a:pPr eaLnBrk="1" hangingPunct="1">
              <a:lnSpc>
                <a:spcPct val="110000"/>
              </a:lnSpc>
              <a:spcBef>
                <a:spcPts val="275"/>
              </a:spcBef>
            </a:pPr>
            <a:r>
              <a:rPr lang="en-US" altLang="en-US" sz="1000" b="1">
                <a:latin typeface="Arial Bold" charset="0"/>
                <a:sym typeface="Arial Bold" charset="0"/>
              </a:rPr>
              <a:t>Prednisolone:</a:t>
            </a:r>
            <a:r>
              <a:rPr lang="en-US" altLang="en-US" sz="1000" b="1"/>
              <a:t> </a:t>
            </a:r>
            <a:r>
              <a:rPr lang="en-US" altLang="en-US" sz="1000"/>
              <a:t>adults 1 mg/kg, max. </a:t>
            </a:r>
            <a:br>
              <a:rPr lang="en-US" altLang="en-US" sz="1000"/>
            </a:br>
            <a:r>
              <a:rPr lang="en-US" altLang="en-US" sz="1000"/>
              <a:t>50 mg, children 1–2 mg/kg, max. 40 mg</a:t>
            </a:r>
          </a:p>
          <a:p>
            <a:pPr eaLnBrk="1" hangingPunct="1">
              <a:lnSpc>
                <a:spcPct val="110000"/>
              </a:lnSpc>
              <a:spcBef>
                <a:spcPts val="275"/>
              </a:spcBef>
            </a:pPr>
            <a:r>
              <a:rPr lang="en-US" altLang="en-US" sz="1000" b="1">
                <a:latin typeface="Arial Bold" charset="0"/>
                <a:sym typeface="Arial Bold" charset="0"/>
              </a:rPr>
              <a:t>Controlled oxygen</a:t>
            </a:r>
            <a:r>
              <a:rPr lang="en-US" altLang="en-US" sz="1000" b="1"/>
              <a:t> </a:t>
            </a:r>
            <a:r>
              <a:rPr lang="en-US" altLang="en-US" sz="1000"/>
              <a:t>(if available): target saturation 93–95% (children: 94-98%)</a:t>
            </a:r>
          </a:p>
        </p:txBody>
      </p:sp>
      <p:sp>
        <p:nvSpPr>
          <p:cNvPr id="116742" name="Rectangle 11"/>
          <p:cNvSpPr>
            <a:spLocks/>
          </p:cNvSpPr>
          <p:nvPr/>
        </p:nvSpPr>
        <p:spPr bwMode="auto">
          <a:xfrm>
            <a:off x="1174750" y="2155825"/>
            <a:ext cx="445611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275"/>
              </a:spcBef>
            </a:pPr>
            <a:r>
              <a:rPr lang="en-US" altLang="en-US" sz="1000" b="1">
                <a:latin typeface="Arial Bold" charset="0"/>
                <a:sym typeface="Arial Bold" charset="0"/>
              </a:rPr>
              <a:t>CONTINUE TREATMENT</a:t>
            </a:r>
            <a:r>
              <a:rPr lang="en-US" altLang="en-US" sz="1000">
                <a:latin typeface="Arial Bold" charset="0"/>
                <a:sym typeface="Arial Bold" charset="0"/>
              </a:rPr>
              <a:t> </a:t>
            </a:r>
            <a:r>
              <a:rPr lang="en-US" altLang="en-US" sz="1000"/>
              <a:t>with SABA as needed</a:t>
            </a:r>
          </a:p>
          <a:p>
            <a:pPr algn="ctr" eaLnBrk="1" hangingPunct="1">
              <a:lnSpc>
                <a:spcPct val="110000"/>
              </a:lnSpc>
              <a:spcBef>
                <a:spcPts val="275"/>
              </a:spcBef>
            </a:pPr>
            <a:r>
              <a:rPr lang="en-US" altLang="en-US" sz="1000" b="1">
                <a:latin typeface="Arial Bold" charset="0"/>
                <a:sym typeface="Arial Bold" charset="0"/>
              </a:rPr>
              <a:t>ASSESS RESPONSE AT 1 HOUR </a:t>
            </a:r>
            <a:r>
              <a:rPr lang="en-US" altLang="en-US" sz="1000"/>
              <a:t>(or earlier)</a:t>
            </a:r>
          </a:p>
        </p:txBody>
      </p:sp>
      <p:sp>
        <p:nvSpPr>
          <p:cNvPr id="116743" name="Rectangle 12"/>
          <p:cNvSpPr>
            <a:spLocks/>
          </p:cNvSpPr>
          <p:nvPr/>
        </p:nvSpPr>
        <p:spPr bwMode="auto">
          <a:xfrm>
            <a:off x="5749925" y="625475"/>
            <a:ext cx="21209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275"/>
              </a:spcBef>
            </a:pPr>
            <a:r>
              <a:rPr lang="en-US" altLang="en-US" sz="1100" b="1" dirty="0">
                <a:latin typeface="Arial Bold" charset="0"/>
                <a:sym typeface="Arial Bold" charset="0"/>
              </a:rPr>
              <a:t>TRANSFER TO ACUTE </a:t>
            </a:r>
            <a:br>
              <a:rPr lang="en-US" altLang="en-US" sz="1100" b="1" dirty="0">
                <a:latin typeface="Arial Bold" charset="0"/>
                <a:sym typeface="Arial Bold" charset="0"/>
              </a:rPr>
            </a:br>
            <a:r>
              <a:rPr lang="en-US" altLang="en-US" sz="1100" b="1" dirty="0">
                <a:latin typeface="Arial Bold" charset="0"/>
                <a:sym typeface="Arial Bold" charset="0"/>
              </a:rPr>
              <a:t>CARE FACILITY</a:t>
            </a:r>
            <a:endParaRPr lang="en-US" altLang="en-US" sz="1100" b="1" dirty="0"/>
          </a:p>
          <a:p>
            <a:pPr algn="ctr" eaLnBrk="1" hangingPunct="1">
              <a:lnSpc>
                <a:spcPct val="120000"/>
              </a:lnSpc>
              <a:spcBef>
                <a:spcPts val="275"/>
              </a:spcBef>
            </a:pPr>
            <a:r>
              <a:rPr lang="en-US" altLang="en-US" sz="1000" dirty="0">
                <a:latin typeface="Arial Bold" charset="0"/>
                <a:sym typeface="Arial Bold" charset="0"/>
              </a:rPr>
              <a:t>While waiting:</a:t>
            </a:r>
            <a:r>
              <a:rPr lang="en-US" altLang="en-US" sz="1000" dirty="0"/>
              <a:t> give inhaled SABA and ipratropium bromide, O</a:t>
            </a:r>
            <a:r>
              <a:rPr lang="en-US" altLang="en-US" sz="1000" baseline="-25000" dirty="0"/>
              <a:t>2</a:t>
            </a:r>
            <a:r>
              <a:rPr lang="en-US" altLang="en-US" sz="1000" dirty="0"/>
              <a:t>, systemic corticosteroid</a:t>
            </a:r>
          </a:p>
        </p:txBody>
      </p:sp>
      <p:sp>
        <p:nvSpPr>
          <p:cNvPr id="116744" name="Rectangle 13"/>
          <p:cNvSpPr>
            <a:spLocks/>
          </p:cNvSpPr>
          <p:nvPr/>
        </p:nvSpPr>
        <p:spPr bwMode="auto">
          <a:xfrm>
            <a:off x="4406900" y="935038"/>
            <a:ext cx="64452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275"/>
              </a:spcBef>
            </a:pPr>
            <a:r>
              <a:rPr lang="en-US" altLang="en-US" sz="800" b="1">
                <a:solidFill>
                  <a:srgbClr val="FF8721"/>
                </a:solidFill>
                <a:latin typeface="Arial Bold" charset="0"/>
                <a:sym typeface="Arial Bold" charset="0"/>
              </a:rPr>
              <a:t>WORSENING</a:t>
            </a:r>
          </a:p>
        </p:txBody>
      </p:sp>
      <p:sp>
        <p:nvSpPr>
          <p:cNvPr id="116745" name="Rectangle 14"/>
          <p:cNvSpPr>
            <a:spLocks/>
          </p:cNvSpPr>
          <p:nvPr/>
        </p:nvSpPr>
        <p:spPr bwMode="auto">
          <a:xfrm>
            <a:off x="4697413" y="3160713"/>
            <a:ext cx="31877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275"/>
              </a:spcBef>
            </a:pPr>
            <a:r>
              <a:rPr lang="en-US" altLang="en-US" sz="1100" b="1">
                <a:latin typeface="Arial Bold" charset="0"/>
                <a:sym typeface="Arial Bold" charset="0"/>
              </a:rPr>
              <a:t>ARRANGE at DISCHARGE</a:t>
            </a:r>
            <a:endParaRPr lang="en-US" altLang="en-US" sz="1100" b="1"/>
          </a:p>
          <a:p>
            <a:pPr eaLnBrk="1" hangingPunct="1">
              <a:lnSpc>
                <a:spcPct val="110000"/>
              </a:lnSpc>
              <a:spcBef>
                <a:spcPts val="275"/>
              </a:spcBef>
            </a:pPr>
            <a:r>
              <a:rPr lang="en-US" altLang="en-US" sz="1000" b="1">
                <a:latin typeface="Arial Bold" charset="0"/>
                <a:sym typeface="Arial Bold" charset="0"/>
              </a:rPr>
              <a:t>Reliever:</a:t>
            </a:r>
            <a:r>
              <a:rPr lang="en-US" altLang="en-US" sz="1000" b="1"/>
              <a:t> </a:t>
            </a:r>
            <a:r>
              <a:rPr lang="en-US" altLang="en-US" sz="1000"/>
              <a:t>continue as needed</a:t>
            </a:r>
          </a:p>
          <a:p>
            <a:pPr eaLnBrk="1" hangingPunct="1">
              <a:lnSpc>
                <a:spcPct val="110000"/>
              </a:lnSpc>
              <a:spcBef>
                <a:spcPts val="275"/>
              </a:spcBef>
            </a:pPr>
            <a:r>
              <a:rPr lang="en-US" altLang="en-US" sz="1000" b="1">
                <a:latin typeface="Arial Bold" charset="0"/>
                <a:sym typeface="Arial Bold" charset="0"/>
              </a:rPr>
              <a:t>Controller:</a:t>
            </a:r>
            <a:r>
              <a:rPr lang="en-US" altLang="en-US" sz="1000" b="1"/>
              <a:t> </a:t>
            </a:r>
            <a:r>
              <a:rPr lang="en-US" altLang="en-US" sz="1000"/>
              <a:t>start, or step up. Check inhaler technique, adherence</a:t>
            </a:r>
          </a:p>
          <a:p>
            <a:pPr eaLnBrk="1" hangingPunct="1">
              <a:lnSpc>
                <a:spcPct val="110000"/>
              </a:lnSpc>
              <a:spcBef>
                <a:spcPts val="275"/>
              </a:spcBef>
            </a:pPr>
            <a:r>
              <a:rPr lang="en-US" altLang="en-US" sz="1000" b="1">
                <a:latin typeface="Arial Bold" charset="0"/>
                <a:sym typeface="Arial Bold" charset="0"/>
              </a:rPr>
              <a:t>Prednisolone:</a:t>
            </a:r>
            <a:r>
              <a:rPr lang="en-US" altLang="en-US" sz="1000" b="1"/>
              <a:t> </a:t>
            </a:r>
            <a:r>
              <a:rPr lang="en-US" altLang="en-US" sz="1000"/>
              <a:t>continue, usually for 5–7 days </a:t>
            </a:r>
            <a:br>
              <a:rPr lang="en-US" altLang="en-US" sz="1000"/>
            </a:br>
            <a:r>
              <a:rPr lang="en-US" altLang="en-US" sz="1000"/>
              <a:t>(3-5 days for children) </a:t>
            </a:r>
          </a:p>
          <a:p>
            <a:pPr eaLnBrk="1" hangingPunct="1">
              <a:lnSpc>
                <a:spcPct val="110000"/>
              </a:lnSpc>
              <a:spcBef>
                <a:spcPts val="275"/>
              </a:spcBef>
            </a:pPr>
            <a:r>
              <a:rPr lang="en-US" altLang="en-US" sz="1000" b="1">
                <a:latin typeface="Arial Bold" charset="0"/>
                <a:sym typeface="Arial Bold" charset="0"/>
              </a:rPr>
              <a:t>Follow up: </a:t>
            </a:r>
            <a:r>
              <a:rPr lang="en-US" altLang="en-US" sz="1000"/>
              <a:t>within 2–7 days</a:t>
            </a:r>
          </a:p>
        </p:txBody>
      </p:sp>
      <p:sp>
        <p:nvSpPr>
          <p:cNvPr id="116746" name="Rectangle 15"/>
          <p:cNvSpPr>
            <a:spLocks/>
          </p:cNvSpPr>
          <p:nvPr/>
        </p:nvSpPr>
        <p:spPr bwMode="auto">
          <a:xfrm>
            <a:off x="1374775" y="3187700"/>
            <a:ext cx="28575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275"/>
              </a:spcBef>
            </a:pPr>
            <a:r>
              <a:rPr lang="en-US" altLang="en-US" sz="1100" b="1" dirty="0">
                <a:solidFill>
                  <a:srgbClr val="FFFFFF"/>
                </a:solidFill>
                <a:latin typeface="Arial Bold" charset="0"/>
                <a:sym typeface="Arial Bold" charset="0"/>
              </a:rPr>
              <a:t>ASSESS FOR DISCHARGE</a:t>
            </a:r>
            <a:endParaRPr lang="en-US" altLang="en-US" sz="1100" b="1" dirty="0">
              <a:solidFill>
                <a:srgbClr val="FFFFFF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ts val="275"/>
              </a:spcBef>
            </a:pPr>
            <a:r>
              <a:rPr lang="en-US" altLang="en-US" sz="1000" b="1" dirty="0">
                <a:solidFill>
                  <a:srgbClr val="FFFFFF"/>
                </a:solidFill>
                <a:latin typeface="Arial Bold" charset="0"/>
                <a:sym typeface="Arial Bold" charset="0"/>
              </a:rPr>
              <a:t>Symptoms</a:t>
            </a:r>
            <a:r>
              <a:rPr lang="en-US" altLang="en-US" sz="1000" dirty="0">
                <a:solidFill>
                  <a:srgbClr val="FFFFFF"/>
                </a:solidFill>
              </a:rPr>
              <a:t> improved, not needing SABA</a:t>
            </a:r>
          </a:p>
          <a:p>
            <a:pPr eaLnBrk="1" hangingPunct="1">
              <a:lnSpc>
                <a:spcPct val="110000"/>
              </a:lnSpc>
              <a:spcBef>
                <a:spcPts val="275"/>
              </a:spcBef>
            </a:pPr>
            <a:r>
              <a:rPr lang="en-US" altLang="en-US" sz="1000" b="1" dirty="0">
                <a:solidFill>
                  <a:srgbClr val="FFFFFF"/>
                </a:solidFill>
                <a:latin typeface="Arial Bold" charset="0"/>
                <a:sym typeface="Arial Bold" charset="0"/>
              </a:rPr>
              <a:t>PEF</a:t>
            </a:r>
            <a:r>
              <a:rPr lang="en-US" altLang="en-US" sz="1000" dirty="0">
                <a:solidFill>
                  <a:srgbClr val="FFFFFF"/>
                </a:solidFill>
              </a:rPr>
              <a:t> improving, and &gt;60-80% of personal </a:t>
            </a:r>
            <a:br>
              <a:rPr lang="en-US" altLang="en-US" sz="1000" dirty="0">
                <a:solidFill>
                  <a:srgbClr val="FFFFFF"/>
                </a:solidFill>
              </a:rPr>
            </a:br>
            <a:r>
              <a:rPr lang="en-US" altLang="en-US" sz="1000" dirty="0">
                <a:solidFill>
                  <a:srgbClr val="FFFFFF"/>
                </a:solidFill>
              </a:rPr>
              <a:t>best or predicted</a:t>
            </a:r>
          </a:p>
          <a:p>
            <a:pPr eaLnBrk="1" hangingPunct="1">
              <a:lnSpc>
                <a:spcPct val="110000"/>
              </a:lnSpc>
              <a:spcBef>
                <a:spcPts val="275"/>
              </a:spcBef>
            </a:pPr>
            <a:r>
              <a:rPr lang="en-US" altLang="en-US" sz="1000" b="1" dirty="0">
                <a:solidFill>
                  <a:srgbClr val="FFFFFF"/>
                </a:solidFill>
                <a:latin typeface="Arial Bold" charset="0"/>
                <a:sym typeface="Arial Bold" charset="0"/>
              </a:rPr>
              <a:t>Oxygen</a:t>
            </a:r>
            <a:r>
              <a:rPr lang="en-US" altLang="en-US" sz="1000" dirty="0">
                <a:solidFill>
                  <a:srgbClr val="FFFFFF"/>
                </a:solidFill>
              </a:rPr>
              <a:t> saturation &gt;94% room air</a:t>
            </a:r>
          </a:p>
          <a:p>
            <a:pPr eaLnBrk="1" hangingPunct="1">
              <a:lnSpc>
                <a:spcPct val="110000"/>
              </a:lnSpc>
              <a:spcBef>
                <a:spcPts val="275"/>
              </a:spcBef>
            </a:pPr>
            <a:r>
              <a:rPr lang="en-US" altLang="en-US" sz="1000" b="1" dirty="0">
                <a:solidFill>
                  <a:srgbClr val="FFFFFF"/>
                </a:solidFill>
                <a:latin typeface="Arial Bold" charset="0"/>
                <a:sym typeface="Arial Bold" charset="0"/>
              </a:rPr>
              <a:t>Resources at home</a:t>
            </a:r>
            <a:r>
              <a:rPr lang="en-US" altLang="en-US" sz="1000" b="1" dirty="0">
                <a:solidFill>
                  <a:srgbClr val="FFFFFF"/>
                </a:solidFill>
              </a:rPr>
              <a:t> </a:t>
            </a:r>
            <a:r>
              <a:rPr lang="en-US" altLang="en-US" sz="1000" dirty="0">
                <a:solidFill>
                  <a:srgbClr val="FFFFFF"/>
                </a:solidFill>
              </a:rPr>
              <a:t>adequate</a:t>
            </a:r>
          </a:p>
        </p:txBody>
      </p:sp>
      <p:sp>
        <p:nvSpPr>
          <p:cNvPr id="116747" name="Rectangle 17"/>
          <p:cNvSpPr>
            <a:spLocks/>
          </p:cNvSpPr>
          <p:nvPr/>
        </p:nvSpPr>
        <p:spPr bwMode="auto">
          <a:xfrm>
            <a:off x="2262188" y="2714625"/>
            <a:ext cx="5905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275"/>
              </a:spcBef>
            </a:pPr>
            <a:r>
              <a:rPr lang="en-US" altLang="en-US" sz="800" b="1">
                <a:solidFill>
                  <a:srgbClr val="134679"/>
                </a:solidFill>
                <a:latin typeface="Arial Bold" charset="0"/>
                <a:sym typeface="Arial Bold" charset="0"/>
              </a:rPr>
              <a:t>IMPROVING</a:t>
            </a:r>
          </a:p>
        </p:txBody>
      </p:sp>
      <p:sp>
        <p:nvSpPr>
          <p:cNvPr id="116748" name="Rectangle 18"/>
          <p:cNvSpPr>
            <a:spLocks/>
          </p:cNvSpPr>
          <p:nvPr/>
        </p:nvSpPr>
        <p:spPr bwMode="auto">
          <a:xfrm>
            <a:off x="5661025" y="2276475"/>
            <a:ext cx="106362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275"/>
              </a:spcBef>
            </a:pPr>
            <a:r>
              <a:rPr lang="en-US" altLang="en-US" sz="800" b="1">
                <a:solidFill>
                  <a:srgbClr val="FF8721"/>
                </a:solidFill>
                <a:latin typeface="Arial Bold" charset="0"/>
                <a:sym typeface="Arial Bold" charset="0"/>
              </a:rPr>
              <a:t>WORSENING</a:t>
            </a:r>
          </a:p>
        </p:txBody>
      </p:sp>
    </p:spTree>
    <p:extLst>
      <p:ext uri="{BB962C8B-B14F-4D97-AF65-F5344CB8AC3E}">
        <p14:creationId xmlns:p14="http://schemas.microsoft.com/office/powerpoint/2010/main" val="37931477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18" descr="box 4-3 3.3 level 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180975"/>
            <a:ext cx="6807200" cy="631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2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2563"/>
            <a:ext cx="96837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3" name="Rectangle 6"/>
          <p:cNvSpPr>
            <a:spLocks/>
          </p:cNvSpPr>
          <p:nvPr/>
        </p:nvSpPr>
        <p:spPr bwMode="auto">
          <a:xfrm>
            <a:off x="160338" y="6661150"/>
            <a:ext cx="2062162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2" bIns="0"/>
          <a:lstStyle>
            <a:lvl1pPr marL="381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 i="1">
                <a:solidFill>
                  <a:srgbClr val="FFFFFF"/>
                </a:solidFill>
                <a:latin typeface="Arial Italic" charset="0"/>
                <a:sym typeface="Arial Italic" charset="0"/>
              </a:rPr>
              <a:t>GINA </a:t>
            </a:r>
            <a:r>
              <a:rPr lang="en-US" altLang="en-US" sz="1100" i="1" smtClean="0">
                <a:solidFill>
                  <a:srgbClr val="FFFFFF"/>
                </a:solidFill>
                <a:latin typeface="Arial Italic" charset="0"/>
                <a:sym typeface="Arial Italic" charset="0"/>
              </a:rPr>
              <a:t>2017, </a:t>
            </a:r>
            <a:r>
              <a:rPr lang="en-US" altLang="en-US" sz="1100" i="1" dirty="0">
                <a:solidFill>
                  <a:srgbClr val="FFFFFF"/>
                </a:solidFill>
                <a:latin typeface="Arial Italic" charset="0"/>
                <a:sym typeface="Arial Italic" charset="0"/>
              </a:rPr>
              <a:t>Box 4-3 </a:t>
            </a:r>
            <a:r>
              <a:rPr lang="en-US" altLang="en-US" sz="1100" i="1" dirty="0" smtClean="0">
                <a:solidFill>
                  <a:srgbClr val="FFFFFF"/>
                </a:solidFill>
                <a:latin typeface="Arial Italic" charset="0"/>
                <a:sym typeface="Arial Italic" charset="0"/>
              </a:rPr>
              <a:t>(7/7)</a:t>
            </a:r>
            <a:endParaRPr lang="en-US" altLang="en-US" sz="1100" i="1" dirty="0">
              <a:solidFill>
                <a:srgbClr val="FFFFFF"/>
              </a:solidFill>
              <a:latin typeface="Arial Italic" charset="0"/>
              <a:sym typeface="Arial Italic" charset="0"/>
            </a:endParaRPr>
          </a:p>
        </p:txBody>
      </p:sp>
      <p:pic>
        <p:nvPicPr>
          <p:cNvPr id="117764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2563"/>
            <a:ext cx="96837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5" name="Rectangle 10"/>
          <p:cNvSpPr>
            <a:spLocks/>
          </p:cNvSpPr>
          <p:nvPr/>
        </p:nvSpPr>
        <p:spPr bwMode="auto">
          <a:xfrm>
            <a:off x="1347788" y="374650"/>
            <a:ext cx="24733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275"/>
              </a:spcBef>
            </a:pPr>
            <a:r>
              <a:rPr lang="en-US" altLang="en-US" sz="1100" b="1">
                <a:latin typeface="Arial Bold" charset="0"/>
                <a:sym typeface="Arial Bold" charset="0"/>
              </a:rPr>
              <a:t>START TREATMENT</a:t>
            </a:r>
            <a:endParaRPr lang="en-US" altLang="en-US" sz="1100" b="1"/>
          </a:p>
          <a:p>
            <a:pPr eaLnBrk="1" hangingPunct="1">
              <a:lnSpc>
                <a:spcPct val="110000"/>
              </a:lnSpc>
              <a:spcBef>
                <a:spcPts val="275"/>
              </a:spcBef>
            </a:pPr>
            <a:r>
              <a:rPr lang="en-US" altLang="en-US" sz="1000" b="1">
                <a:latin typeface="Arial Bold" charset="0"/>
                <a:sym typeface="Arial Bold" charset="0"/>
              </a:rPr>
              <a:t>SABA </a:t>
            </a:r>
            <a:r>
              <a:rPr lang="en-US" altLang="en-US" sz="1000"/>
              <a:t>4–10 puffs by pMDI + spacer, </a:t>
            </a:r>
            <a:br>
              <a:rPr lang="en-US" altLang="en-US" sz="1000"/>
            </a:br>
            <a:r>
              <a:rPr lang="en-US" altLang="en-US" sz="1000"/>
              <a:t>repeat every 20 minutes for 1 hour</a:t>
            </a:r>
          </a:p>
          <a:p>
            <a:pPr eaLnBrk="1" hangingPunct="1">
              <a:lnSpc>
                <a:spcPct val="110000"/>
              </a:lnSpc>
              <a:spcBef>
                <a:spcPts val="275"/>
              </a:spcBef>
            </a:pPr>
            <a:r>
              <a:rPr lang="en-US" altLang="en-US" sz="1000" b="1">
                <a:latin typeface="Arial Bold" charset="0"/>
                <a:sym typeface="Arial Bold" charset="0"/>
              </a:rPr>
              <a:t>Prednisolone:</a:t>
            </a:r>
            <a:r>
              <a:rPr lang="en-US" altLang="en-US" sz="1000" b="1"/>
              <a:t> </a:t>
            </a:r>
            <a:r>
              <a:rPr lang="en-US" altLang="en-US" sz="1000"/>
              <a:t>adults 1 mg/kg, max. </a:t>
            </a:r>
            <a:br>
              <a:rPr lang="en-US" altLang="en-US" sz="1000"/>
            </a:br>
            <a:r>
              <a:rPr lang="en-US" altLang="en-US" sz="1000"/>
              <a:t>50 mg, children 1–2 mg/kg, max. 40 mg</a:t>
            </a:r>
          </a:p>
          <a:p>
            <a:pPr eaLnBrk="1" hangingPunct="1">
              <a:lnSpc>
                <a:spcPct val="110000"/>
              </a:lnSpc>
              <a:spcBef>
                <a:spcPts val="275"/>
              </a:spcBef>
            </a:pPr>
            <a:r>
              <a:rPr lang="en-US" altLang="en-US" sz="1000" b="1">
                <a:latin typeface="Arial Bold" charset="0"/>
                <a:sym typeface="Arial Bold" charset="0"/>
              </a:rPr>
              <a:t>Controlled oxygen</a:t>
            </a:r>
            <a:r>
              <a:rPr lang="en-US" altLang="en-US" sz="1000" b="1"/>
              <a:t> </a:t>
            </a:r>
            <a:r>
              <a:rPr lang="en-US" altLang="en-US" sz="1000"/>
              <a:t>(if available): target saturation 93–95% (children: 94-98%)</a:t>
            </a:r>
          </a:p>
        </p:txBody>
      </p:sp>
      <p:sp>
        <p:nvSpPr>
          <p:cNvPr id="117766" name="Rectangle 11"/>
          <p:cNvSpPr>
            <a:spLocks/>
          </p:cNvSpPr>
          <p:nvPr/>
        </p:nvSpPr>
        <p:spPr bwMode="auto">
          <a:xfrm>
            <a:off x="1174750" y="2155825"/>
            <a:ext cx="445611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275"/>
              </a:spcBef>
            </a:pPr>
            <a:r>
              <a:rPr lang="en-US" altLang="en-US" sz="1000" b="1">
                <a:latin typeface="Arial Bold" charset="0"/>
                <a:sym typeface="Arial Bold" charset="0"/>
              </a:rPr>
              <a:t>CONTINUE TREATMENT</a:t>
            </a:r>
            <a:r>
              <a:rPr lang="en-US" altLang="en-US" sz="1000">
                <a:latin typeface="Arial Bold" charset="0"/>
                <a:sym typeface="Arial Bold" charset="0"/>
              </a:rPr>
              <a:t> </a:t>
            </a:r>
            <a:r>
              <a:rPr lang="en-US" altLang="en-US" sz="1000"/>
              <a:t>with SABA as needed</a:t>
            </a:r>
          </a:p>
          <a:p>
            <a:pPr algn="ctr" eaLnBrk="1" hangingPunct="1">
              <a:lnSpc>
                <a:spcPct val="110000"/>
              </a:lnSpc>
              <a:spcBef>
                <a:spcPts val="275"/>
              </a:spcBef>
            </a:pPr>
            <a:r>
              <a:rPr lang="en-US" altLang="en-US" sz="1000" b="1">
                <a:latin typeface="Arial Bold" charset="0"/>
                <a:sym typeface="Arial Bold" charset="0"/>
              </a:rPr>
              <a:t>ASSESS RESPONSE AT 1 HOUR </a:t>
            </a:r>
            <a:r>
              <a:rPr lang="en-US" altLang="en-US" sz="1000"/>
              <a:t>(or earlier)</a:t>
            </a:r>
          </a:p>
        </p:txBody>
      </p:sp>
      <p:sp>
        <p:nvSpPr>
          <p:cNvPr id="117767" name="Rectangle 12"/>
          <p:cNvSpPr>
            <a:spLocks/>
          </p:cNvSpPr>
          <p:nvPr/>
        </p:nvSpPr>
        <p:spPr bwMode="auto">
          <a:xfrm>
            <a:off x="5749925" y="625475"/>
            <a:ext cx="21209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275"/>
              </a:spcBef>
            </a:pPr>
            <a:r>
              <a:rPr lang="en-US" altLang="en-US" sz="1100" b="1" dirty="0">
                <a:latin typeface="Arial Bold" charset="0"/>
                <a:sym typeface="Arial Bold" charset="0"/>
              </a:rPr>
              <a:t>TRANSFER TO ACUTE </a:t>
            </a:r>
            <a:br>
              <a:rPr lang="en-US" altLang="en-US" sz="1100" b="1" dirty="0">
                <a:latin typeface="Arial Bold" charset="0"/>
                <a:sym typeface="Arial Bold" charset="0"/>
              </a:rPr>
            </a:br>
            <a:r>
              <a:rPr lang="en-US" altLang="en-US" sz="1100" b="1" dirty="0">
                <a:latin typeface="Arial Bold" charset="0"/>
                <a:sym typeface="Arial Bold" charset="0"/>
              </a:rPr>
              <a:t>CARE FACILITY</a:t>
            </a:r>
            <a:endParaRPr lang="en-US" altLang="en-US" sz="1100" b="1" dirty="0"/>
          </a:p>
          <a:p>
            <a:pPr algn="ctr" eaLnBrk="1" hangingPunct="1">
              <a:lnSpc>
                <a:spcPct val="120000"/>
              </a:lnSpc>
              <a:spcBef>
                <a:spcPts val="275"/>
              </a:spcBef>
            </a:pPr>
            <a:r>
              <a:rPr lang="en-US" altLang="en-US" sz="1000" dirty="0">
                <a:latin typeface="Arial Bold" charset="0"/>
                <a:sym typeface="Arial Bold" charset="0"/>
              </a:rPr>
              <a:t> While waiting:</a:t>
            </a:r>
            <a:r>
              <a:rPr lang="en-US" altLang="en-US" sz="1000" dirty="0"/>
              <a:t> give </a:t>
            </a:r>
            <a:r>
              <a:rPr lang="en-US" altLang="en-US" sz="1000" dirty="0" smtClean="0"/>
              <a:t>inhaled SABA and ipratropium bromide, O</a:t>
            </a:r>
            <a:r>
              <a:rPr lang="en-US" altLang="en-US" sz="1000" baseline="-25000" dirty="0" smtClean="0"/>
              <a:t>2</a:t>
            </a:r>
            <a:r>
              <a:rPr lang="en-US" altLang="en-US" sz="1000" dirty="0"/>
              <a:t>, systemic corticosteroid</a:t>
            </a:r>
          </a:p>
        </p:txBody>
      </p:sp>
      <p:sp>
        <p:nvSpPr>
          <p:cNvPr id="117768" name="Rectangle 13"/>
          <p:cNvSpPr>
            <a:spLocks/>
          </p:cNvSpPr>
          <p:nvPr/>
        </p:nvSpPr>
        <p:spPr bwMode="auto">
          <a:xfrm>
            <a:off x="4406900" y="935038"/>
            <a:ext cx="64452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275"/>
              </a:spcBef>
            </a:pPr>
            <a:r>
              <a:rPr lang="en-US" altLang="en-US" sz="800" b="1">
                <a:solidFill>
                  <a:srgbClr val="FF8721"/>
                </a:solidFill>
                <a:latin typeface="Arial Bold" charset="0"/>
                <a:sym typeface="Arial Bold" charset="0"/>
              </a:rPr>
              <a:t>WORSENING</a:t>
            </a:r>
          </a:p>
        </p:txBody>
      </p:sp>
      <p:sp>
        <p:nvSpPr>
          <p:cNvPr id="117769" name="Rectangle 14"/>
          <p:cNvSpPr>
            <a:spLocks/>
          </p:cNvSpPr>
          <p:nvPr/>
        </p:nvSpPr>
        <p:spPr bwMode="auto">
          <a:xfrm>
            <a:off x="4697413" y="3160713"/>
            <a:ext cx="31877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275"/>
              </a:spcBef>
            </a:pPr>
            <a:r>
              <a:rPr lang="en-US" altLang="en-US" sz="1100" b="1">
                <a:latin typeface="Arial Bold" charset="0"/>
                <a:sym typeface="Arial Bold" charset="0"/>
              </a:rPr>
              <a:t>ARRANGE at DISCHARGE</a:t>
            </a:r>
            <a:endParaRPr lang="en-US" altLang="en-US" sz="1100" b="1"/>
          </a:p>
          <a:p>
            <a:pPr eaLnBrk="1" hangingPunct="1">
              <a:lnSpc>
                <a:spcPct val="110000"/>
              </a:lnSpc>
              <a:spcBef>
                <a:spcPts val="275"/>
              </a:spcBef>
            </a:pPr>
            <a:r>
              <a:rPr lang="en-US" altLang="en-US" sz="1000" b="1">
                <a:latin typeface="Arial Bold" charset="0"/>
                <a:sym typeface="Arial Bold" charset="0"/>
              </a:rPr>
              <a:t>Reliever:</a:t>
            </a:r>
            <a:r>
              <a:rPr lang="en-US" altLang="en-US" sz="1000" b="1"/>
              <a:t> </a:t>
            </a:r>
            <a:r>
              <a:rPr lang="en-US" altLang="en-US" sz="1000"/>
              <a:t>continue as needed</a:t>
            </a:r>
          </a:p>
          <a:p>
            <a:pPr eaLnBrk="1" hangingPunct="1">
              <a:lnSpc>
                <a:spcPct val="110000"/>
              </a:lnSpc>
              <a:spcBef>
                <a:spcPts val="275"/>
              </a:spcBef>
            </a:pPr>
            <a:r>
              <a:rPr lang="en-US" altLang="en-US" sz="1000" b="1">
                <a:latin typeface="Arial Bold" charset="0"/>
                <a:sym typeface="Arial Bold" charset="0"/>
              </a:rPr>
              <a:t>Controller:</a:t>
            </a:r>
            <a:r>
              <a:rPr lang="en-US" altLang="en-US" sz="1000" b="1"/>
              <a:t> </a:t>
            </a:r>
            <a:r>
              <a:rPr lang="en-US" altLang="en-US" sz="1000"/>
              <a:t>start, or step up. Check inhaler technique, adherence</a:t>
            </a:r>
          </a:p>
          <a:p>
            <a:pPr eaLnBrk="1" hangingPunct="1">
              <a:lnSpc>
                <a:spcPct val="110000"/>
              </a:lnSpc>
              <a:spcBef>
                <a:spcPts val="275"/>
              </a:spcBef>
            </a:pPr>
            <a:r>
              <a:rPr lang="en-US" altLang="en-US" sz="1000" b="1">
                <a:latin typeface="Arial Bold" charset="0"/>
                <a:sym typeface="Arial Bold" charset="0"/>
              </a:rPr>
              <a:t>Prednisolone:</a:t>
            </a:r>
            <a:r>
              <a:rPr lang="en-US" altLang="en-US" sz="1000" b="1"/>
              <a:t> </a:t>
            </a:r>
            <a:r>
              <a:rPr lang="en-US" altLang="en-US" sz="1000"/>
              <a:t>continue, usually for 5–7 days </a:t>
            </a:r>
            <a:br>
              <a:rPr lang="en-US" altLang="en-US" sz="1000"/>
            </a:br>
            <a:r>
              <a:rPr lang="en-US" altLang="en-US" sz="1000"/>
              <a:t>(3-5 days for children) </a:t>
            </a:r>
          </a:p>
          <a:p>
            <a:pPr eaLnBrk="1" hangingPunct="1">
              <a:lnSpc>
                <a:spcPct val="110000"/>
              </a:lnSpc>
              <a:spcBef>
                <a:spcPts val="275"/>
              </a:spcBef>
            </a:pPr>
            <a:r>
              <a:rPr lang="en-US" altLang="en-US" sz="1000" b="1">
                <a:latin typeface="Arial Bold" charset="0"/>
                <a:sym typeface="Arial Bold" charset="0"/>
              </a:rPr>
              <a:t>Follow up: </a:t>
            </a:r>
            <a:r>
              <a:rPr lang="en-US" altLang="en-US" sz="1000"/>
              <a:t>within 2–7 days</a:t>
            </a:r>
          </a:p>
        </p:txBody>
      </p:sp>
      <p:sp>
        <p:nvSpPr>
          <p:cNvPr id="117770" name="Rectangle 15"/>
          <p:cNvSpPr>
            <a:spLocks/>
          </p:cNvSpPr>
          <p:nvPr/>
        </p:nvSpPr>
        <p:spPr bwMode="auto">
          <a:xfrm>
            <a:off x="1374775" y="3187700"/>
            <a:ext cx="28575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275"/>
              </a:spcBef>
            </a:pPr>
            <a:r>
              <a:rPr lang="en-US" altLang="en-US" sz="1100" b="1">
                <a:solidFill>
                  <a:srgbClr val="FFFFFF"/>
                </a:solidFill>
                <a:latin typeface="Arial Bold" charset="0"/>
                <a:sym typeface="Arial Bold" charset="0"/>
              </a:rPr>
              <a:t>ASSESS FOR DISCHARGE</a:t>
            </a:r>
            <a:endParaRPr lang="en-US" altLang="en-US" sz="1100" b="1">
              <a:solidFill>
                <a:srgbClr val="FFFFFF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ts val="275"/>
              </a:spcBef>
            </a:pPr>
            <a:r>
              <a:rPr lang="en-US" altLang="en-US" sz="1000" b="1">
                <a:solidFill>
                  <a:srgbClr val="FFFFFF"/>
                </a:solidFill>
                <a:latin typeface="Arial Bold" charset="0"/>
                <a:sym typeface="Arial Bold" charset="0"/>
              </a:rPr>
              <a:t>Symptoms</a:t>
            </a:r>
            <a:r>
              <a:rPr lang="en-US" altLang="en-US" sz="1000">
                <a:solidFill>
                  <a:srgbClr val="FFFFFF"/>
                </a:solidFill>
              </a:rPr>
              <a:t> improved, not needing SABA</a:t>
            </a:r>
          </a:p>
          <a:p>
            <a:pPr eaLnBrk="1" hangingPunct="1">
              <a:lnSpc>
                <a:spcPct val="110000"/>
              </a:lnSpc>
              <a:spcBef>
                <a:spcPts val="275"/>
              </a:spcBef>
            </a:pPr>
            <a:r>
              <a:rPr lang="en-US" altLang="en-US" sz="1000" b="1">
                <a:solidFill>
                  <a:srgbClr val="FFFFFF"/>
                </a:solidFill>
                <a:latin typeface="Arial Bold" charset="0"/>
                <a:sym typeface="Arial Bold" charset="0"/>
              </a:rPr>
              <a:t>PEF</a:t>
            </a:r>
            <a:r>
              <a:rPr lang="en-US" altLang="en-US" sz="1000">
                <a:solidFill>
                  <a:srgbClr val="FFFFFF"/>
                </a:solidFill>
              </a:rPr>
              <a:t> improving, and &gt;60-80% of personal </a:t>
            </a:r>
            <a:br>
              <a:rPr lang="en-US" altLang="en-US" sz="1000">
                <a:solidFill>
                  <a:srgbClr val="FFFFFF"/>
                </a:solidFill>
              </a:rPr>
            </a:br>
            <a:r>
              <a:rPr lang="en-US" altLang="en-US" sz="1000">
                <a:solidFill>
                  <a:srgbClr val="FFFFFF"/>
                </a:solidFill>
              </a:rPr>
              <a:t>best or predicted</a:t>
            </a:r>
          </a:p>
          <a:p>
            <a:pPr eaLnBrk="1" hangingPunct="1">
              <a:lnSpc>
                <a:spcPct val="110000"/>
              </a:lnSpc>
              <a:spcBef>
                <a:spcPts val="275"/>
              </a:spcBef>
            </a:pPr>
            <a:r>
              <a:rPr lang="en-US" altLang="en-US" sz="1000" b="1">
                <a:solidFill>
                  <a:srgbClr val="FFFFFF"/>
                </a:solidFill>
                <a:latin typeface="Arial Bold" charset="0"/>
                <a:sym typeface="Arial Bold" charset="0"/>
              </a:rPr>
              <a:t>Oxygen</a:t>
            </a:r>
            <a:r>
              <a:rPr lang="en-US" altLang="en-US" sz="1000">
                <a:solidFill>
                  <a:srgbClr val="FFFFFF"/>
                </a:solidFill>
              </a:rPr>
              <a:t> saturation &gt;94% room air</a:t>
            </a:r>
          </a:p>
          <a:p>
            <a:pPr eaLnBrk="1" hangingPunct="1">
              <a:lnSpc>
                <a:spcPct val="110000"/>
              </a:lnSpc>
              <a:spcBef>
                <a:spcPts val="275"/>
              </a:spcBef>
            </a:pPr>
            <a:r>
              <a:rPr lang="en-US" altLang="en-US" sz="1000" b="1">
                <a:solidFill>
                  <a:srgbClr val="FFFFFF"/>
                </a:solidFill>
                <a:latin typeface="Arial Bold" charset="0"/>
                <a:sym typeface="Arial Bold" charset="0"/>
              </a:rPr>
              <a:t>Resources at home</a:t>
            </a:r>
            <a:r>
              <a:rPr lang="en-US" altLang="en-US" sz="1000" b="1">
                <a:solidFill>
                  <a:srgbClr val="FFFFFF"/>
                </a:solidFill>
              </a:rPr>
              <a:t> </a:t>
            </a:r>
            <a:r>
              <a:rPr lang="en-US" altLang="en-US" sz="1000">
                <a:solidFill>
                  <a:srgbClr val="FFFFFF"/>
                </a:solidFill>
              </a:rPr>
              <a:t>adequate</a:t>
            </a:r>
          </a:p>
        </p:txBody>
      </p:sp>
      <p:sp>
        <p:nvSpPr>
          <p:cNvPr id="117771" name="Rectangle 16"/>
          <p:cNvSpPr>
            <a:spLocks/>
          </p:cNvSpPr>
          <p:nvPr/>
        </p:nvSpPr>
        <p:spPr bwMode="auto">
          <a:xfrm>
            <a:off x="1392238" y="4965700"/>
            <a:ext cx="6348412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275"/>
              </a:spcBef>
            </a:pPr>
            <a:r>
              <a:rPr lang="en-US" altLang="en-US" sz="1100" b="1">
                <a:latin typeface="Arial Bold" charset="0"/>
                <a:sym typeface="Arial Bold" charset="0"/>
              </a:rPr>
              <a:t>FOLLOW UP </a:t>
            </a:r>
          </a:p>
          <a:p>
            <a:pPr eaLnBrk="1" hangingPunct="1">
              <a:lnSpc>
                <a:spcPct val="110000"/>
              </a:lnSpc>
              <a:spcBef>
                <a:spcPts val="275"/>
              </a:spcBef>
            </a:pPr>
            <a:r>
              <a:rPr lang="en-US" altLang="en-US" sz="1000" b="1">
                <a:latin typeface="Arial Bold" charset="0"/>
                <a:sym typeface="Arial Bold" charset="0"/>
              </a:rPr>
              <a:t>Reliever: </a:t>
            </a:r>
            <a:r>
              <a:rPr lang="en-US" altLang="en-US" sz="1000"/>
              <a:t>reduce to as-needed</a:t>
            </a:r>
          </a:p>
          <a:p>
            <a:pPr eaLnBrk="1" hangingPunct="1">
              <a:lnSpc>
                <a:spcPct val="110000"/>
              </a:lnSpc>
              <a:spcBef>
                <a:spcPts val="275"/>
              </a:spcBef>
            </a:pPr>
            <a:r>
              <a:rPr lang="en-US" altLang="en-US" sz="1000" b="1">
                <a:latin typeface="Arial Bold" charset="0"/>
                <a:sym typeface="Arial Bold" charset="0"/>
              </a:rPr>
              <a:t>Controller:</a:t>
            </a:r>
            <a:r>
              <a:rPr lang="en-US" altLang="en-US" sz="1000" b="1"/>
              <a:t> </a:t>
            </a:r>
            <a:r>
              <a:rPr lang="en-US" altLang="en-US" sz="1000"/>
              <a:t>continue higher dose for short term (1–2 weeks) or long term (3 months), depending </a:t>
            </a:r>
            <a:br>
              <a:rPr lang="en-US" altLang="en-US" sz="1000"/>
            </a:br>
            <a:r>
              <a:rPr lang="en-US" altLang="en-US" sz="1000"/>
              <a:t>on background to exacerbation</a:t>
            </a:r>
          </a:p>
          <a:p>
            <a:pPr eaLnBrk="1" hangingPunct="1">
              <a:lnSpc>
                <a:spcPct val="110000"/>
              </a:lnSpc>
              <a:spcBef>
                <a:spcPts val="275"/>
              </a:spcBef>
            </a:pPr>
            <a:r>
              <a:rPr lang="en-US" altLang="en-US" sz="1000" b="1">
                <a:latin typeface="Arial Bold" charset="0"/>
                <a:sym typeface="Arial Bold" charset="0"/>
              </a:rPr>
              <a:t>Risk factors: </a:t>
            </a:r>
            <a:r>
              <a:rPr lang="en-US" altLang="en-US" sz="1000"/>
              <a:t>check and correct modifiable risk factors that may have contributed to exacerbation, </a:t>
            </a:r>
            <a:br>
              <a:rPr lang="en-US" altLang="en-US" sz="1000"/>
            </a:br>
            <a:r>
              <a:rPr lang="en-US" altLang="en-US" sz="1000"/>
              <a:t>including inhaler technique and adherence </a:t>
            </a:r>
          </a:p>
          <a:p>
            <a:pPr eaLnBrk="1" hangingPunct="1">
              <a:lnSpc>
                <a:spcPct val="110000"/>
              </a:lnSpc>
              <a:spcBef>
                <a:spcPts val="275"/>
              </a:spcBef>
            </a:pPr>
            <a:r>
              <a:rPr lang="en-US" altLang="en-US" sz="1000" b="1">
                <a:latin typeface="Arial Bold" charset="0"/>
                <a:sym typeface="Arial Bold" charset="0"/>
              </a:rPr>
              <a:t>Action plan:</a:t>
            </a:r>
            <a:r>
              <a:rPr lang="en-US" altLang="en-US" sz="1000" b="1"/>
              <a:t> </a:t>
            </a:r>
            <a:r>
              <a:rPr lang="en-US" altLang="en-US" sz="1000"/>
              <a:t>Is it understood? Was it used appropriately? Does it need modification?</a:t>
            </a:r>
          </a:p>
        </p:txBody>
      </p:sp>
      <p:sp>
        <p:nvSpPr>
          <p:cNvPr id="117772" name="Rectangle 17"/>
          <p:cNvSpPr>
            <a:spLocks/>
          </p:cNvSpPr>
          <p:nvPr/>
        </p:nvSpPr>
        <p:spPr bwMode="auto">
          <a:xfrm>
            <a:off x="2262188" y="2714625"/>
            <a:ext cx="5905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275"/>
              </a:spcBef>
            </a:pPr>
            <a:r>
              <a:rPr lang="en-US" altLang="en-US" sz="800" b="1">
                <a:solidFill>
                  <a:srgbClr val="134679"/>
                </a:solidFill>
                <a:latin typeface="Arial Bold" charset="0"/>
                <a:sym typeface="Arial Bold" charset="0"/>
              </a:rPr>
              <a:t>IMPROVING</a:t>
            </a:r>
          </a:p>
        </p:txBody>
      </p:sp>
      <p:sp>
        <p:nvSpPr>
          <p:cNvPr id="117773" name="Rectangle 18"/>
          <p:cNvSpPr>
            <a:spLocks/>
          </p:cNvSpPr>
          <p:nvPr/>
        </p:nvSpPr>
        <p:spPr bwMode="auto">
          <a:xfrm>
            <a:off x="5661025" y="2276475"/>
            <a:ext cx="106362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275"/>
              </a:spcBef>
            </a:pPr>
            <a:r>
              <a:rPr lang="en-US" altLang="en-US" sz="800" b="1">
                <a:solidFill>
                  <a:srgbClr val="FF8721"/>
                </a:solidFill>
                <a:latin typeface="Arial Bold" charset="0"/>
                <a:sym typeface="Arial Bold" charset="0"/>
              </a:rPr>
              <a:t>WORSENING</a:t>
            </a:r>
          </a:p>
        </p:txBody>
      </p:sp>
    </p:spTree>
    <p:extLst>
      <p:ext uri="{BB962C8B-B14F-4D97-AF65-F5344CB8AC3E}">
        <p14:creationId xmlns:p14="http://schemas.microsoft.com/office/powerpoint/2010/main" val="5182248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AU" i="1" dirty="0" smtClean="0"/>
              <a:t>Increased</a:t>
            </a:r>
            <a:r>
              <a:rPr lang="en-AU" dirty="0" smtClean="0"/>
              <a:t> probability that symptoms are due to asthma if:</a:t>
            </a:r>
          </a:p>
          <a:p>
            <a:pPr lvl="1">
              <a:lnSpc>
                <a:spcPct val="110000"/>
              </a:lnSpc>
            </a:pPr>
            <a:r>
              <a:rPr lang="en-AU" dirty="0" smtClean="0"/>
              <a:t>More than one type of symptom (wheeze, shortness of breath, cough, chest tightness)</a:t>
            </a:r>
          </a:p>
          <a:p>
            <a:pPr lvl="1">
              <a:lnSpc>
                <a:spcPct val="110000"/>
              </a:lnSpc>
            </a:pPr>
            <a:r>
              <a:rPr lang="en-AU" dirty="0" smtClean="0"/>
              <a:t>Symptoms often worse at night or in the early morning</a:t>
            </a:r>
          </a:p>
          <a:p>
            <a:pPr lvl="1">
              <a:lnSpc>
                <a:spcPct val="110000"/>
              </a:lnSpc>
            </a:pPr>
            <a:r>
              <a:rPr lang="en-AU" dirty="0" smtClean="0"/>
              <a:t>Symptoms vary over time and in intensity</a:t>
            </a:r>
          </a:p>
          <a:p>
            <a:pPr lvl="1">
              <a:lnSpc>
                <a:spcPct val="110000"/>
              </a:lnSpc>
            </a:pPr>
            <a:r>
              <a:rPr lang="en-AU" dirty="0" smtClean="0"/>
              <a:t>Symptoms are triggered by viral infections, exercise, allergen exposure, changes in weather, laughter, irritants such as car exhaust fumes, smoke, or strong smells</a:t>
            </a:r>
          </a:p>
          <a:p>
            <a:pPr>
              <a:lnSpc>
                <a:spcPct val="110000"/>
              </a:lnSpc>
            </a:pPr>
            <a:r>
              <a:rPr lang="en-AU" i="1" dirty="0" smtClean="0"/>
              <a:t>Decreased</a:t>
            </a:r>
            <a:r>
              <a:rPr lang="en-AU" dirty="0" smtClean="0"/>
              <a:t> probability that symptoms are due to asthma if:</a:t>
            </a:r>
          </a:p>
          <a:p>
            <a:pPr lvl="1">
              <a:lnSpc>
                <a:spcPct val="110000"/>
              </a:lnSpc>
            </a:pPr>
            <a:r>
              <a:rPr lang="en-AU" dirty="0" smtClean="0"/>
              <a:t>Isolated cough with no other respiratory symptoms</a:t>
            </a:r>
          </a:p>
          <a:p>
            <a:pPr lvl="1">
              <a:lnSpc>
                <a:spcPct val="110000"/>
              </a:lnSpc>
            </a:pPr>
            <a:r>
              <a:rPr lang="en-AU" dirty="0" smtClean="0"/>
              <a:t>Chronic production of sputum</a:t>
            </a:r>
          </a:p>
          <a:p>
            <a:pPr lvl="1">
              <a:lnSpc>
                <a:spcPct val="110000"/>
              </a:lnSpc>
            </a:pPr>
            <a:r>
              <a:rPr lang="en-AU" dirty="0" smtClean="0"/>
              <a:t>Shortness of breath associated with dizziness, light-headedness or peripheral tingling</a:t>
            </a:r>
          </a:p>
          <a:p>
            <a:pPr lvl="1">
              <a:lnSpc>
                <a:spcPct val="110000"/>
              </a:lnSpc>
            </a:pPr>
            <a:r>
              <a:rPr lang="en-AU" dirty="0" smtClean="0"/>
              <a:t>Chest pain</a:t>
            </a:r>
          </a:p>
          <a:p>
            <a:pPr lvl="1">
              <a:lnSpc>
                <a:spcPct val="110000"/>
              </a:lnSpc>
            </a:pPr>
            <a:r>
              <a:rPr lang="en-AU" dirty="0" smtClean="0"/>
              <a:t>Exercise-induced dyspnea with noisy inspiration (stridor)</a:t>
            </a:r>
          </a:p>
          <a:p>
            <a:pPr lvl="1">
              <a:lnSpc>
                <a:spcPct val="110000"/>
              </a:lnSpc>
            </a:pP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Diagnosis of asthma – </a:t>
            </a:r>
            <a:r>
              <a:rPr lang="en-AU" b="1" u="sng" dirty="0" smtClean="0"/>
              <a:t>symptoms</a:t>
            </a:r>
            <a:endParaRPr lang="en-AU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59654" y="6623998"/>
            <a:ext cx="2046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i="1" smtClean="0">
                <a:solidFill>
                  <a:schemeClr val="bg1"/>
                </a:solidFill>
              </a:rPr>
              <a:t>GINA 2017</a:t>
            </a:r>
            <a:endParaRPr lang="en-AU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21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Confirm presence of airflow limitation</a:t>
            </a:r>
          </a:p>
          <a:p>
            <a:pPr lvl="1"/>
            <a:r>
              <a:rPr lang="en-AU" dirty="0" smtClean="0"/>
              <a:t>Document that FEV</a:t>
            </a:r>
            <a:r>
              <a:rPr lang="en-AU" baseline="-25000" dirty="0" smtClean="0"/>
              <a:t>1</a:t>
            </a:r>
            <a:r>
              <a:rPr lang="en-AU" dirty="0" smtClean="0"/>
              <a:t>/FVC is reduced (at least once, when FEV</a:t>
            </a:r>
            <a:r>
              <a:rPr lang="en-AU" baseline="-25000" dirty="0" smtClean="0"/>
              <a:t>1</a:t>
            </a:r>
            <a:r>
              <a:rPr lang="en-AU" dirty="0" smtClean="0"/>
              <a:t> is low)</a:t>
            </a:r>
          </a:p>
          <a:p>
            <a:pPr lvl="1"/>
            <a:r>
              <a:rPr lang="en-AU" dirty="0" smtClean="0"/>
              <a:t>FEV</a:t>
            </a:r>
            <a:r>
              <a:rPr lang="en-AU" baseline="-25000" dirty="0" smtClean="0"/>
              <a:t>1</a:t>
            </a:r>
            <a:r>
              <a:rPr lang="en-AU" dirty="0" smtClean="0"/>
              <a:t>/ FVC ratio is normally &gt;0.75 – 0.80 in healthy adults, and </a:t>
            </a:r>
            <a:br>
              <a:rPr lang="en-AU" dirty="0" smtClean="0"/>
            </a:br>
            <a:r>
              <a:rPr lang="en-AU" dirty="0" smtClean="0"/>
              <a:t>&gt;0.90 in children</a:t>
            </a:r>
          </a:p>
          <a:p>
            <a:r>
              <a:rPr lang="en-AU" dirty="0" smtClean="0"/>
              <a:t>Confirm variation in lung function is greater than in healthy individuals</a:t>
            </a:r>
          </a:p>
          <a:p>
            <a:pPr lvl="1"/>
            <a:r>
              <a:rPr lang="en-AU" dirty="0" smtClean="0"/>
              <a:t>The greater the variation, or the more times variation is seen, the greater probability that the diagnosis is asthma</a:t>
            </a:r>
          </a:p>
          <a:p>
            <a:pPr lvl="1"/>
            <a:r>
              <a:rPr lang="en-AU" dirty="0" smtClean="0"/>
              <a:t>Excessive bronchodilator reversibility (adults: increase in FEV</a:t>
            </a:r>
            <a:r>
              <a:rPr lang="en-AU" baseline="-25000" dirty="0" smtClean="0"/>
              <a:t>1</a:t>
            </a:r>
            <a:r>
              <a:rPr lang="en-AU" dirty="0" smtClean="0"/>
              <a:t> &gt;12%)</a:t>
            </a:r>
          </a:p>
          <a:p>
            <a:pPr lvl="1"/>
            <a:endParaRPr lang="en-AU" dirty="0" smtClean="0"/>
          </a:p>
          <a:p>
            <a:pPr lvl="1"/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279" y="251382"/>
            <a:ext cx="7904921" cy="936000"/>
          </a:xfrm>
        </p:spPr>
        <p:txBody>
          <a:bodyPr/>
          <a:lstStyle/>
          <a:p>
            <a:r>
              <a:rPr lang="en-AU" dirty="0" smtClean="0"/>
              <a:t>Diagnosis of asthma – </a:t>
            </a:r>
            <a:r>
              <a:rPr lang="en-AU" b="1" u="sng" dirty="0" smtClean="0"/>
              <a:t>variable airflow limitation</a:t>
            </a:r>
            <a:endParaRPr lang="en-AU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59654" y="6623998"/>
            <a:ext cx="2046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i="1" smtClean="0">
                <a:solidFill>
                  <a:schemeClr val="bg1"/>
                </a:solidFill>
              </a:rPr>
              <a:t>GINA 2017, </a:t>
            </a:r>
            <a:r>
              <a:rPr lang="en-AU" sz="1200" i="1" dirty="0" smtClean="0">
                <a:solidFill>
                  <a:schemeClr val="bg1"/>
                </a:solidFill>
              </a:rPr>
              <a:t>Box 1-2</a:t>
            </a:r>
            <a:endParaRPr lang="en-AU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47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heyellowpractice.co.uk/files/2013/09/spirousb-spirometer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939" y="858981"/>
            <a:ext cx="6667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39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Physical examination in people with asthma</a:t>
            </a:r>
          </a:p>
          <a:p>
            <a:pPr lvl="1"/>
            <a:r>
              <a:rPr lang="en-AU" dirty="0" smtClean="0"/>
              <a:t>Often normal</a:t>
            </a:r>
          </a:p>
          <a:p>
            <a:pPr lvl="1"/>
            <a:r>
              <a:rPr lang="en-AU" dirty="0" smtClean="0"/>
              <a:t>The most frequent finding is wheezing on auscultation, especially on forced expiration</a:t>
            </a:r>
          </a:p>
          <a:p>
            <a:r>
              <a:rPr lang="en-AU" dirty="0" smtClean="0"/>
              <a:t>Wheezing is also found in other conditions, for example:</a:t>
            </a:r>
          </a:p>
          <a:p>
            <a:pPr lvl="1"/>
            <a:r>
              <a:rPr lang="en-AU" dirty="0" smtClean="0"/>
              <a:t>Respiratory infections</a:t>
            </a:r>
          </a:p>
          <a:p>
            <a:pPr lvl="1"/>
            <a:r>
              <a:rPr lang="en-AU" dirty="0" smtClean="0"/>
              <a:t>COPD</a:t>
            </a:r>
          </a:p>
          <a:p>
            <a:pPr lvl="1"/>
            <a:r>
              <a:rPr lang="en-AU" dirty="0" smtClean="0"/>
              <a:t>Upper airway dysfunction</a:t>
            </a:r>
          </a:p>
          <a:p>
            <a:pPr lvl="1"/>
            <a:r>
              <a:rPr lang="en-AU" dirty="0" err="1" smtClean="0"/>
              <a:t>Endobronchial</a:t>
            </a:r>
            <a:r>
              <a:rPr lang="en-AU" dirty="0" smtClean="0"/>
              <a:t> obstruction </a:t>
            </a:r>
          </a:p>
          <a:p>
            <a:pPr lvl="1"/>
            <a:r>
              <a:rPr lang="en-AU" dirty="0" smtClean="0"/>
              <a:t>Inhaled foreign body</a:t>
            </a:r>
          </a:p>
          <a:p>
            <a:r>
              <a:rPr lang="en-AU" dirty="0" smtClean="0"/>
              <a:t>Wheezing may be absent during severe asthma exacerbations (‘silent chest’)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Diagnosis of asthma – </a:t>
            </a:r>
            <a:r>
              <a:rPr lang="en-AU" b="1" u="sng" dirty="0" smtClean="0"/>
              <a:t>physical examination</a:t>
            </a:r>
            <a:endParaRPr lang="en-AU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59654" y="6623998"/>
            <a:ext cx="2046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i="1" smtClean="0">
                <a:solidFill>
                  <a:schemeClr val="bg1"/>
                </a:solidFill>
              </a:rPr>
              <a:t>GINA 2017</a:t>
            </a:r>
            <a:endParaRPr lang="en-AU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89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Assessment of asthma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0638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GINA slid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GINA slid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GINA slid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8443</TotalTime>
  <Words>3795</Words>
  <Application>Microsoft Office PowerPoint</Application>
  <PresentationFormat>On-screen Show (4:3)</PresentationFormat>
  <Paragraphs>756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46</vt:i4>
      </vt:variant>
    </vt:vector>
  </HeadingPairs>
  <TitlesOfParts>
    <vt:vector size="61" baseType="lpstr">
      <vt:lpstr>ＭＳ Ｐゴシック</vt:lpstr>
      <vt:lpstr>Arial</vt:lpstr>
      <vt:lpstr>Arial Bold</vt:lpstr>
      <vt:lpstr>Arial Italic</vt:lpstr>
      <vt:lpstr>Calibri</vt:lpstr>
      <vt:lpstr>Times New Roman</vt:lpstr>
      <vt:lpstr>Wingdings</vt:lpstr>
      <vt:lpstr>Wingdings 2</vt:lpstr>
      <vt:lpstr>ヒラギノ角ゴ ProN W3</vt:lpstr>
      <vt:lpstr>Custom Design</vt:lpstr>
      <vt:lpstr>1_Custom Design</vt:lpstr>
      <vt:lpstr>2_Custom Design</vt:lpstr>
      <vt:lpstr>GINA slide template</vt:lpstr>
      <vt:lpstr>1_GINA slide template</vt:lpstr>
      <vt:lpstr>2_GINA slide template</vt:lpstr>
      <vt:lpstr>Global Initiative for Asthma (GINA) Teaching slide set 2017 update</vt:lpstr>
      <vt:lpstr>Definition and diagnosis of asthma</vt:lpstr>
      <vt:lpstr>What is known about asthma?</vt:lpstr>
      <vt:lpstr>Diagnosis of asthma</vt:lpstr>
      <vt:lpstr>Diagnosis of asthma – symptoms</vt:lpstr>
      <vt:lpstr>Diagnosis of asthma – variable airflow limitation</vt:lpstr>
      <vt:lpstr>PowerPoint Presentation</vt:lpstr>
      <vt:lpstr>Diagnosis of asthma – physical examination</vt:lpstr>
      <vt:lpstr>Assessment of asthma</vt:lpstr>
      <vt:lpstr>Assessment of asthma</vt:lpstr>
      <vt:lpstr>GINA assessment of asthma control</vt:lpstr>
      <vt:lpstr>GINA assessment of asthma control</vt:lpstr>
      <vt:lpstr>Assessment of risk factors for poor asthma outcomes</vt:lpstr>
      <vt:lpstr>Assessment of risk factors for poor asthma outcomes</vt:lpstr>
      <vt:lpstr>Assessment of risk factors for poor asthma outcomes</vt:lpstr>
      <vt:lpstr>Assessing asthma severity</vt:lpstr>
      <vt:lpstr>Treating asthma to control symptoms and minimize risk</vt:lpstr>
      <vt:lpstr>Goals of asthma management</vt:lpstr>
      <vt:lpstr>The control-based  asthma management cycle</vt:lpstr>
      <vt:lpstr>Initial controller treatment for adults, adolescents and children 6–11 years</vt:lpstr>
      <vt:lpstr>Initial controller treatment</vt:lpstr>
      <vt:lpstr>Step 1 – as-needed inhaled short-acting  beta2-agonist (SABA) </vt:lpstr>
      <vt:lpstr>Step 1 – as-needed reliever inhaler</vt:lpstr>
      <vt:lpstr>Step 2 – low-dose controller + as-needed  inhaled SABA</vt:lpstr>
      <vt:lpstr>Step 2 – Low dose controller + as-needed SABA</vt:lpstr>
      <vt:lpstr>Step 3 – one or two controllers + as-needed inhaled reliever</vt:lpstr>
      <vt:lpstr>Step 3 – one or two controllers + as-needed inhaled reliever</vt:lpstr>
      <vt:lpstr>Step 4 – two or more controllers + as-needed inhaled reliever</vt:lpstr>
      <vt:lpstr>Step 4 – two or more controllers + as-needed inhaled reliever</vt:lpstr>
      <vt:lpstr>Step 5 – higher level care and/or add-on treatment</vt:lpstr>
      <vt:lpstr>Step 5 – higher level care and/or add-on treatment</vt:lpstr>
      <vt:lpstr>Low, medium and high dose inhaled corticosteroids  Adults and adolescents (≥12 years)</vt:lpstr>
      <vt:lpstr>Low, medium and high dose inhaled corticosteroids Children 6–11 years</vt:lpstr>
      <vt:lpstr>Reviewing response and adjusting treatment</vt:lpstr>
      <vt:lpstr>General principles for stepping down controller treatment</vt:lpstr>
      <vt:lpstr>Asthma flare-ups  (exacerbations)</vt:lpstr>
      <vt:lpstr>Definition and terminology</vt:lpstr>
      <vt:lpstr>Written asthma action plans</vt:lpstr>
      <vt:lpstr>Written asthma action plans – medication options</vt:lpstr>
      <vt:lpstr>Managing exacerbations in primary care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K. Reddel</dc:creator>
  <cp:lastModifiedBy>user</cp:lastModifiedBy>
  <cp:revision>1237</cp:revision>
  <dcterms:created xsi:type="dcterms:W3CDTF">2014-05-14T07:55:48Z</dcterms:created>
  <dcterms:modified xsi:type="dcterms:W3CDTF">2017-03-28T18:05:54Z</dcterms:modified>
</cp:coreProperties>
</file>