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1.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78"/>
  </p:notesMasterIdLst>
  <p:sldIdLst>
    <p:sldId id="256" r:id="rId2"/>
    <p:sldId id="484" r:id="rId3"/>
    <p:sldId id="486" r:id="rId4"/>
    <p:sldId id="350" r:id="rId5"/>
    <p:sldId id="654" r:id="rId6"/>
    <p:sldId id="655" r:id="rId7"/>
    <p:sldId id="656" r:id="rId8"/>
    <p:sldId id="657" r:id="rId9"/>
    <p:sldId id="658" r:id="rId10"/>
    <p:sldId id="659" r:id="rId11"/>
    <p:sldId id="660" r:id="rId12"/>
    <p:sldId id="643" r:id="rId13"/>
    <p:sldId id="661" r:id="rId14"/>
    <p:sldId id="635" r:id="rId15"/>
    <p:sldId id="485" r:id="rId16"/>
    <p:sldId id="489" r:id="rId17"/>
    <p:sldId id="490" r:id="rId18"/>
    <p:sldId id="491" r:id="rId19"/>
    <p:sldId id="488" r:id="rId20"/>
    <p:sldId id="352" r:id="rId21"/>
    <p:sldId id="353" r:id="rId22"/>
    <p:sldId id="354" r:id="rId23"/>
    <p:sldId id="355" r:id="rId24"/>
    <p:sldId id="356" r:id="rId25"/>
    <p:sldId id="357" r:id="rId26"/>
    <p:sldId id="467" r:id="rId27"/>
    <p:sldId id="358" r:id="rId28"/>
    <p:sldId id="502" r:id="rId29"/>
    <p:sldId id="359" r:id="rId30"/>
    <p:sldId id="492" r:id="rId31"/>
    <p:sldId id="493" r:id="rId32"/>
    <p:sldId id="498" r:id="rId33"/>
    <p:sldId id="495" r:id="rId34"/>
    <p:sldId id="361" r:id="rId35"/>
    <p:sldId id="497" r:id="rId36"/>
    <p:sldId id="499" r:id="rId37"/>
    <p:sldId id="500" r:id="rId38"/>
    <p:sldId id="501" r:id="rId39"/>
    <p:sldId id="363" r:id="rId40"/>
    <p:sldId id="364" r:id="rId41"/>
    <p:sldId id="369" r:id="rId42"/>
    <p:sldId id="504" r:id="rId43"/>
    <p:sldId id="505" r:id="rId44"/>
    <p:sldId id="506" r:id="rId45"/>
    <p:sldId id="507" r:id="rId46"/>
    <p:sldId id="385" r:id="rId47"/>
    <p:sldId id="386" r:id="rId48"/>
    <p:sldId id="387" r:id="rId49"/>
    <p:sldId id="388" r:id="rId50"/>
    <p:sldId id="389" r:id="rId51"/>
    <p:sldId id="503" r:id="rId52"/>
    <p:sldId id="395" r:id="rId53"/>
    <p:sldId id="397" r:id="rId54"/>
    <p:sldId id="405" r:id="rId55"/>
    <p:sldId id="406" r:id="rId56"/>
    <p:sldId id="407" r:id="rId57"/>
    <p:sldId id="408" r:id="rId58"/>
    <p:sldId id="414" r:id="rId59"/>
    <p:sldId id="415" r:id="rId60"/>
    <p:sldId id="417" r:id="rId61"/>
    <p:sldId id="376" r:id="rId62"/>
    <p:sldId id="377" r:id="rId63"/>
    <p:sldId id="378" r:id="rId64"/>
    <p:sldId id="379" r:id="rId65"/>
    <p:sldId id="380" r:id="rId66"/>
    <p:sldId id="381" r:id="rId67"/>
    <p:sldId id="382" r:id="rId68"/>
    <p:sldId id="424" r:id="rId69"/>
    <p:sldId id="425" r:id="rId70"/>
    <p:sldId id="384" r:id="rId71"/>
    <p:sldId id="432" r:id="rId72"/>
    <p:sldId id="626" r:id="rId73"/>
    <p:sldId id="628" r:id="rId74"/>
    <p:sldId id="630" r:id="rId75"/>
    <p:sldId id="632" r:id="rId76"/>
    <p:sldId id="631" r:id="rId77"/>
    <p:sldId id="509" r:id="rId78"/>
    <p:sldId id="510" r:id="rId79"/>
    <p:sldId id="511" r:id="rId80"/>
    <p:sldId id="512" r:id="rId81"/>
    <p:sldId id="633" r:id="rId82"/>
    <p:sldId id="513" r:id="rId83"/>
    <p:sldId id="627" r:id="rId84"/>
    <p:sldId id="514" r:id="rId85"/>
    <p:sldId id="668" r:id="rId86"/>
    <p:sldId id="515" r:id="rId87"/>
    <p:sldId id="669" r:id="rId88"/>
    <p:sldId id="516" r:id="rId89"/>
    <p:sldId id="670" r:id="rId90"/>
    <p:sldId id="517" r:id="rId91"/>
    <p:sldId id="518" r:id="rId92"/>
    <p:sldId id="671" r:id="rId93"/>
    <p:sldId id="526" r:id="rId94"/>
    <p:sldId id="519" r:id="rId95"/>
    <p:sldId id="520" r:id="rId96"/>
    <p:sldId id="521" r:id="rId97"/>
    <p:sldId id="522" r:id="rId98"/>
    <p:sldId id="523" r:id="rId99"/>
    <p:sldId id="524" r:id="rId100"/>
    <p:sldId id="525" r:id="rId101"/>
    <p:sldId id="560" r:id="rId102"/>
    <p:sldId id="561" r:id="rId103"/>
    <p:sldId id="562" r:id="rId104"/>
    <p:sldId id="563" r:id="rId105"/>
    <p:sldId id="564" r:id="rId106"/>
    <p:sldId id="565" r:id="rId107"/>
    <p:sldId id="566" r:id="rId108"/>
    <p:sldId id="567" r:id="rId109"/>
    <p:sldId id="568" r:id="rId110"/>
    <p:sldId id="586" r:id="rId111"/>
    <p:sldId id="587" r:id="rId112"/>
    <p:sldId id="589" r:id="rId113"/>
    <p:sldId id="436" r:id="rId114"/>
    <p:sldId id="663" r:id="rId115"/>
    <p:sldId id="667" r:id="rId116"/>
    <p:sldId id="666" r:id="rId117"/>
    <p:sldId id="430" r:id="rId118"/>
    <p:sldId id="672" r:id="rId119"/>
    <p:sldId id="673" r:id="rId120"/>
    <p:sldId id="674" r:id="rId121"/>
    <p:sldId id="675" r:id="rId122"/>
    <p:sldId id="676" r:id="rId123"/>
    <p:sldId id="682" r:id="rId124"/>
    <p:sldId id="683" r:id="rId125"/>
    <p:sldId id="684" r:id="rId126"/>
    <p:sldId id="685" r:id="rId127"/>
    <p:sldId id="686" r:id="rId128"/>
    <p:sldId id="687" r:id="rId129"/>
    <p:sldId id="688" r:id="rId130"/>
    <p:sldId id="689" r:id="rId131"/>
    <p:sldId id="690" r:id="rId132"/>
    <p:sldId id="691" r:id="rId133"/>
    <p:sldId id="692" r:id="rId134"/>
    <p:sldId id="693" r:id="rId135"/>
    <p:sldId id="694" r:id="rId136"/>
    <p:sldId id="695" r:id="rId137"/>
    <p:sldId id="696" r:id="rId138"/>
    <p:sldId id="697" r:id="rId139"/>
    <p:sldId id="698" r:id="rId140"/>
    <p:sldId id="699" r:id="rId141"/>
    <p:sldId id="700" r:id="rId142"/>
    <p:sldId id="701" r:id="rId143"/>
    <p:sldId id="702" r:id="rId144"/>
    <p:sldId id="703" r:id="rId145"/>
    <p:sldId id="704" r:id="rId146"/>
    <p:sldId id="705" r:id="rId147"/>
    <p:sldId id="706" r:id="rId148"/>
    <p:sldId id="707" r:id="rId149"/>
    <p:sldId id="708" r:id="rId150"/>
    <p:sldId id="709" r:id="rId151"/>
    <p:sldId id="710" r:id="rId152"/>
    <p:sldId id="711" r:id="rId153"/>
    <p:sldId id="712" r:id="rId154"/>
    <p:sldId id="713" r:id="rId155"/>
    <p:sldId id="714" r:id="rId156"/>
    <p:sldId id="715" r:id="rId157"/>
    <p:sldId id="716" r:id="rId158"/>
    <p:sldId id="717" r:id="rId159"/>
    <p:sldId id="718" r:id="rId160"/>
    <p:sldId id="719" r:id="rId161"/>
    <p:sldId id="720" r:id="rId162"/>
    <p:sldId id="721" r:id="rId163"/>
    <p:sldId id="722" r:id="rId164"/>
    <p:sldId id="724" r:id="rId165"/>
    <p:sldId id="725" r:id="rId166"/>
    <p:sldId id="726" r:id="rId167"/>
    <p:sldId id="727" r:id="rId168"/>
    <p:sldId id="729" r:id="rId169"/>
    <p:sldId id="769" r:id="rId170"/>
    <p:sldId id="770" r:id="rId171"/>
    <p:sldId id="730" r:id="rId172"/>
    <p:sldId id="773" r:id="rId173"/>
    <p:sldId id="771" r:id="rId174"/>
    <p:sldId id="772" r:id="rId175"/>
    <p:sldId id="429" r:id="rId176"/>
    <p:sldId id="311" r:id="rId17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24"/>
    <p:restoredTop sz="94624"/>
  </p:normalViewPr>
  <p:slideViewPr>
    <p:cSldViewPr>
      <p:cViewPr>
        <p:scale>
          <a:sx n="79" d="100"/>
          <a:sy n="79" d="100"/>
        </p:scale>
        <p:origin x="2392" y="432"/>
      </p:cViewPr>
      <p:guideLst>
        <p:guide orient="horz" pos="2160"/>
        <p:guide pos="2880"/>
      </p:guideLst>
    </p:cSldViewPr>
  </p:slideViewPr>
  <p:outlineViewPr>
    <p:cViewPr>
      <p:scale>
        <a:sx n="33" d="100"/>
        <a:sy n="33" d="100"/>
      </p:scale>
      <p:origin x="0" y="-57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viewProps" Target="viewProps.xml"/><Relationship Id="rId181" Type="http://schemas.openxmlformats.org/officeDocument/2006/relationships/theme" Target="theme/theme1.xml"/><Relationship Id="rId18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notesMaster" Target="notesMasters/notesMaster1.xml"/><Relationship Id="rId179" Type="http://schemas.openxmlformats.org/officeDocument/2006/relationships/presProps" Target="presProp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92308" units="1/cm"/>
          <inkml:channelProperty channel="Y" name="resolution" value="37.24138" units="1/cm"/>
          <inkml:channelProperty channel="T" name="resolution" value="1" units="1/dev"/>
        </inkml:channelProperties>
      </inkml:inkSource>
      <inkml:timestamp xml:id="ts0" timeString="2014-10-12T19:08:42.1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8356 11322 0,'17'0'94,"1"0"-94,0 0 15,-1-18-15,1 18 16,0 0 0,-1 0-16,1 0 0,35 0 15,-19 0 1,-16 0-16,0-18 15,35 18 1,-18 0-16,18 0 0,-17 0 16,-19 0-16,1 0 15,35 0-15,-18 0 16,-17 0-16,17 0 16,-17 0-16,17 0 15,-17 0 1,16 0-1,2 0-15,-1 0 16,-17 0 0,-1 0-1,1 0-15,0 0 16,-1 0-16,1 0 16,17 0-1,-17-16-15,0 16 31,17 0-15,0 0-16,1 0 16,-1 0-1,-17 0-15,0 0 16,-1 0 0,18 0-16,-18-18 0,19 18 15,-19 0-15,36 0 16,-17 0-16,-1 0 15,-17-18-15,17 18 16,36 0-16,-36 0 16,0 0-16,18 0 15,-18 0-15,0 0 16,1 0-16,-1 0 16,0 0-16,1 0 15,-19 0-15,1 0 16,17 0-16,-17 0 15,17-17 1,-17 17-16,17 0 16,-17 0-1,0 0-15,-1 0 0,19 0 16,-20 0-16,20 0 16,-19 0-1,1 0-15,0 0 16,17 0-1,-17-18 1,-1 18-16,19 0 16,-19 0-16,19 0 15,-18 0 1,-1 0-16,1 0 16,0 0-16,17 0 15,-17 0 1,-1 0-16,1 0 15,17 0 1,-17 0-16,0 0 0,-2-18 16,2 18-16,0 0 15,17 0 1,-17 0 0,17 0-1,0 0-15,-17 0 16,0 0-16,17 0 15,18 0-15,-35 0 16,-1 0-16,1 0 16,18 0-16,-1 0 15,0 0 1,1 0 0,-20 0-16,2 0 15,0 0 1,-1 0-1,1 0 1,0 0 0,17 0-1,-17 0 1,-1 0 0,19 0-1,-19 0 1,1 0-16,0 0 15,-1 0 1,19 0-16,-19 0 31,36 0-15,-35 0-16,17 0 16,-17 0-16,0 0 15,-2 0-15,20 0 0,-18 0 31,35 0-31,-36 0 16,1 0 0,17 0-16,1 0 15,-1 0 1,0 0-16,-17 0 16,0 0-16,17 0 15,-17 0 1,-1 0-16,1 0 15,0 0-15,35 0 16,-37 0 0,2 0-16,0 0 15,-1 0-15,1 0 16,0 0 0,-1 0-16,19 0 15,-19 0 1,19 0-1,-18 0-15,-1 0 16,1 0-16,17 0 16,-17 0-16,0 0 15,-1 0-15,1 0 16,0 0-16,-1 0 16,19 0-16,-2 0 15,-16 0 1,-1 0-1,1 0 1,0 0-16,-1 0 16,1 0-1,0 0-15,-1 0 32,1 0-17,17 0-15,-17 0 16,0 0-16,-1 0 15,1 0-15,0 0 16,17 0-16,-17 0 16,-1 0-1,1 0-15,0 0 16,17 0-16,1 0 16,-20 0-1,2 0-15,0 0 16,-1 0-16,19 0 15,-19 0-15,1 0 16,17 0-16,-17 0 16,0 0-16,-1 0 15,19 0 1,-19 0 0,36 0-16,-17 0 15,-1 0 1,-17 0-1,-1 0-15,35 0 0,-34 0 16,0 0 0,-1 0-16,37 0 0,-37 0 15,1 0-15,35 0 16,-35 0-16,17 0 16,0 0-16,-17 0 15,0 0-15,-1 0 16,1 0-1,0 0-15,-1 0 16,19 0-16,-19 0 16,19 0-16,-20 0 15,2 0-15,0 0 16,-1 0-16,1 0 16,0 0-16,-1 0 15,1 0 1,0 0-16,-1 0 0,1 0 15,18 0 1,-19 0-16,1 0 16,0 0-16,17 0 15,0 0 1,18 0-16,-35 0 0,17 0 16,-17 0-1,16 0 1,-16 0-16,17 0 15,18 0-15,-35 0 16,17 0-16,1 0 16,-1 0-16,0 0 15,1 0-15,-19 0 16,1 0-16,0 0 16,0 0-16,17 0 15,0 0-15,0 0 16,18 0-16,-36 0 15,19 0-15,-1 0 16,18-17 0,-18 17-16,1 0 15,17 0-15,-36 0 16,1 0-16,0 0 16,17 0-16,-17 0 15,17 0-15,17 0 16,-16-18-16,17 18 15,0 0-15,-18 0 16,18 0-16,18 0 16,-36 0-16,0 0 15,-17 0-15,34 0 16,-17 0-16,1 0 16,17 0-16,0 0 15,-36 0 1,37 0-16,-19-18 15,-17 18-15,17 0 16,36 0-16,-54 0 16,19 0-16,-20 0 15,37-17-15,-35 17 16,17 0-16,18 0 16,-35 0-16,17 0 15,1 0-15,-1-18 16,-17 18-16,-1 0 15,19 0-15,-1 0 16,-17 0-16,17 0 16,70 0-1,-52 0-15,-17 0 16,17 0-16,0 0 16,-18 0-16,-17 0 15,-1-18 1,36 18-16,-35 0 15,0 0-15,-1 0 16,19 0-16,-20 0 16,38 0-1,-37 0-15,1 0 16,53 0 0,-54 0-16,1 0 15,0 0-15,17 0 16,-17 0-16,-1 0 15,1 0-15,0 0 16,-1 0-16,19 0 16,-19 0-16,19 0 15,-19 0 1,1 0-16,0 0 16,-2 0-16,2 0 15,0 0 1,-1 0-16,1 0 15,0 0 1,-1 0 0,-17-17 109,18 17-94,0 0-15,-1 0 343,1 0-343,18 0-16,-19 0 15,1 0 1,-18 17 359,0 1-360,0 0-15,0-1 16,0 1 0,0 0-16,0-1 31,0 1-15,0 0-16,0-1 15,0 1 16,0 0 32,0-2-32,0 2-15,0 0-1,0 0 1,0-1 47,0 1-63,0 0 78,-18-18 0,1 0-63,-1 0-15,-35 17 0,17-17 16,1 0-16,0 0 16,-53 0-1,71 0-15,-36 0 16,17 0 0,19 0-16,-19 0 0,19 0 15,-36 0 1,35 0-1,-17 0-15,17 18 16,-17-18 0,17 0-16,0 0 15,1 0-15,-19 0 16,18 0-16,2 0 16,-20 0-16,19 0 15,-19 0 1,19 0-1,-1 0-15,-17 0 0,-18 0 16,0 18 0,17-18-16,-34 0 15,34 0-15,1 0 0,-17 0 16,17 0 0,-18 0-16,17 0 0,-17 17 15,-53-17 1,71 18-16,-36-18 15,-52 0-15,53 0 16,17 0-16,-36 0 16,36 18-16,0-18 15,18 0-15,-36 0 16,37 0-16,-2 0 16,-17 0-1,18 0-15,0 0 0,-18 0 16,0 0-1,35 0-15,-17 0 0,-18 0 16,35 0 0,-18 0-16,19 0 15,-35 0-15,34 17 16,-17-17-16,-18 0 16,17 0-16,19 0 15,-1 0-15,-35 18 16,-18-18-1,18 0-15,36 0 16,-36 18-16,18-18 16,0 0-1,-36 0-15,53 0 16,1 0 0,-19 0-16,19 0 15,-1 0-15,-17 0 16,17 0-16,0 0 15,1 0-15,-36 17 16,35-17-16,-17 0 16,-1 0-16,2 18 15,-1-18-15,17 0 16,-35 0-16,35 0 16,-17 0-16,0 0 15,-36 0-15,18 0 16,0 0-16,-18 0 15,19 0-15,-1 0 16,18 0-16,-18 0 16,0 0-1,17 0-15,-52 18 0,35-18 16,17 0 0,1 0-16,1 0 15,-19 0-15,17 0 16,1 0-16,0 0 15,-36 0-15,18 0 16,18 0-16,-36 0 16,36 0-16,-17 0 15,16 0-15,19 0 16,-37 0-16,19 0 16,-36 0-16,18 0 15,0 0 1,0 0-16,-35 0 0,36 0 15,-1 0-15,0 0 16,18 0-16,-1 0 16,1 0-1,-18 0-15,35 0 16,-17 0-16,-18 0 16,17 0-16,20 0 15,-37 0-15,17 0 16,19 0-16,-1 0 15,-17 0-15,17 0 16,-35 0 0,18 0-16,-1 0 15,1 0-15,-36 0 16,0 0-16,19 0 16,-18 0-1,17 0-15,0 0 0,0 0 16,-36 0-16,36 0 15,0 0-15,1 0 16,-36 0 0,35 0-16,0-18 15,0 18-15,17 0 16,19 0-16,-19 0 16,19 0-1,-1 0 1,-17 0-1,-1-18 1,20 18-16,-2 0 16,-35 0-16,35 0 15,1 0-15,-1 0 16,-35 0-16,35 0 16,-17 0-1,-36 0-15,36 0 0,-1 0 16,-17 0-16,-52 0 15,52 0-15,-17 0 16,-1 0-16,-35 0 16,35 0-16,19 0 15,-54-17 1,53 17-16,18 0 0,-1 0 16,1 0-1,-18 0 1,0 0-16,18 0 15,17 0 1,-34 0-16,34 0 0,1 0 16,-1 0-16,-17 0 15,17 0-15,0 0 16,-17 0-16,-1 0 16,19 0-16,-19 0 15,1 0-15,0 0 16,17 0-1,0 0 1,1-18-16,-1 18 16,0 0-1,-17 0-15,17 0 16,2 0-16,-20 0 16,1 0-16,17 0 15,-52 0 1,34 0-16,19 0 15,-19 0 1,19 0 0,-19 0-1,18 0-15,1 0 0,-19 0 16,1 0 0,17 0-16,-17 0 0,17 0 15,-16 0-15,16 0 16,1 0-1,-1 0-15,0 0 16,-17 0 0,17 0-1,1 0 1,-1 0-16,0 0 16,18-18 140,0 1-156,0-1 15,0 0-15,0 1 0,0-1 16,-17 18 0,17-35-16,0 17 15,-18 18 1,18-18-16,0 1 31,0-1-15,0 0-1,0 0 17,0 2-1,0-2-15,0 0-1,0 1 16,0-1-15,0 0 0,0 1 15,0-1-15,0 0-1,0 1 1,18 17 46,-18-18-46,17 18 15,-17-18-15,18 18-1,17 0-15,-17-17 16,0 17 0,-1-18-1,1 18-15,0 0 16,17 0 0,-1 0-16,-16 0 15,0 0-15,35 0 16,-36 0-16,1 0 15,0 0-15,35-18 16,-35 18-16,-1 0 16,19 0-16,-1 0 15,-17 0 1,17 0-16,-17 0 16,-1 0-1,1 0-15,35 0 16,-35 0-1,-2 0-15,20 0 16,-19 0-16,1 0 16,35 18-16,-35-18 0,17 0 15,0 0-15,-17 0 16,0 0-16,-1 0 16,19 0-16,-19 18 15,19-18-15,-1 0 16,-17 0-1,17 0 1,-17 0-16,-1 0 0,18 0 16,-17 0-1,17 0-15,-17 0 16,17 0-16,0 0 16,-17 0-1,17 0-15,-17 0 16,0 0-1,17 0-15,0 0 0,-17 0 16,17 0-16,1 0 16,-1 0-1,-18 0-15,0 0 16,19 0-16,-1 0 16,1 0-16,-1 0 15,-17 0-15,-1 0 16,19 0-1,-19 0-15,1 0 0,0 0 16,-1 0-16,1 0 16,0 0-16,-1 0 15,19 0 1,-19 0-16,19 0 16,-20 0-16,2 0 15,17 0-15,-17 0 16,17 0-16,-17 0 15,17 0-15,1 0 16,-19 0-16,1 0 16,18 0-16,-19 0 15,1 0-15,0 0 16,35 0-16,-36 0 16,19 0-1,-1 0 1,-17 0-16,16 0 15,-16 0-15,35 0 16,-36 0-16,36 0 16,-17 0-16,-1 0 15,0 0-15,18 0 16,-35 0-16,35 0 16,-17 0-16,-19 0 15,1 0 1,0 0-16,16 0 15,1 0-15,1 0 16,-19 0-16,1 0 16,17 0-1,-17 0-15,0 0 16,-1 0-16,1 0 16,0 0-1,-1 0-15,19 0 16,-19 0-16,1 0 15,0 0-15,17 0 16,-17 0-16,-1 0 16,1 0-1,16 0-15,2 0 16,-18 0-16,17 0 16,53 0-1,-52 0-15,17 17 16,-18-17-16,0 0 15,-17 0-15,35 0 16,-18 0-16,1 0 16,-2 0-16,19 0 15,-35 0-15,17 18 16,0-18-16,-17 0 16,0 0-16,0 0 15,17 0-15,-17 0 31,17 0-31,-17 0 0,-1 0 16,1 0 0,17 0-16,1 0 15,-19 0 1,18 0 0,0 0-16,18 0 15,-18 0-15,-17 0 16,53 0-16,-54 0 15,36 0-15,-17 0 16,17 0-16,-35 0 16,17 0-16,-17 0 15,34 0-15,-17 0 16,0 0-16,1 0 16,-19 0-16,19 0 15,17 0-15,-36 0 16,19 0-16,-19 0 15,19 0 1,-19 0-16,1 0 0,0 0 16,17 0-1,-17 0-15,-2 0 16,2 0-16,17 0 16,-17 0-16,0 0 15,17 0 1,-17 0-16,17 0 15,-17 0-15,0 0 16,-1 0 0,1 0 15,0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C0ACDA4-4D49-4993-9043-685B083D0D9A}" type="datetimeFigureOut">
              <a:rPr lang="ar-SA"/>
              <a:pPr>
                <a:defRPr/>
              </a:pPr>
              <a:t>9 جمادى الثانية، 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1BDAC9D7-A92C-4B89-9947-18A7880770F3}" type="slidenum">
              <a:rPr lang="ar-SA"/>
              <a:pPr>
                <a:defRPr/>
              </a:pPr>
              <a:t>‹#›</a:t>
            </a:fld>
            <a:endParaRPr lang="ar-SA"/>
          </a:p>
        </p:txBody>
      </p:sp>
    </p:spTree>
    <p:extLst>
      <p:ext uri="{BB962C8B-B14F-4D97-AF65-F5344CB8AC3E}">
        <p14:creationId xmlns:p14="http://schemas.microsoft.com/office/powerpoint/2010/main" val="167055786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 Id="rId3" Type="http://schemas.openxmlformats.org/officeDocument/2006/relationships/hyperlink" Target="http://www.cochrane.org/glossary/5#term318" TargetMode="Externa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smtClean="0">
                <a:solidFill>
                  <a:schemeClr val="tx1"/>
                </a:solidFill>
                <a:latin typeface="+mn-lt"/>
                <a:ea typeface="+mn-ea"/>
                <a:cs typeface="+mn-cs"/>
              </a:rPr>
              <a:t>1. Is the study valid?</a:t>
            </a:r>
            <a:endParaRPr lang="en-US" sz="1200" b="0" kern="1200" smtClean="0">
              <a:solidFill>
                <a:schemeClr val="tx1"/>
              </a:solidFill>
              <a:latin typeface="+mn-lt"/>
              <a:ea typeface="+mn-ea"/>
              <a:cs typeface="+mn-cs"/>
            </a:endParaRPr>
          </a:p>
          <a:p>
            <a:r>
              <a:rPr lang="en-US" sz="1200" b="0" kern="1200" smtClean="0">
                <a:solidFill>
                  <a:schemeClr val="tx1"/>
                </a:solidFill>
                <a:latin typeface="+mn-lt"/>
                <a:ea typeface="+mn-ea"/>
                <a:cs typeface="+mn-cs"/>
              </a:rPr>
              <a:t> </a:t>
            </a:r>
          </a:p>
          <a:p>
            <a:r>
              <a:rPr lang="en-US" sz="1200" b="0" kern="1200" smtClean="0">
                <a:solidFill>
                  <a:schemeClr val="tx1"/>
                </a:solidFill>
                <a:latin typeface="+mn-lt"/>
                <a:ea typeface="+mn-ea"/>
                <a:cs typeface="+mn-cs"/>
              </a:rPr>
              <a:t>The first step is to decide whether the study was unbiased by evaluating its methodological quality. Different criteria for validity of articles are used for different types of questions on: treatment, diagnosis, prognosis and economic evaluation. Depending on the validity of an article we can classify it within a scale of levels of evidence and degrees of recommendation.</a:t>
            </a:r>
          </a:p>
          <a:p>
            <a:r>
              <a:rPr lang="en-US" sz="1200" b="0" kern="1200" smtClean="0">
                <a:solidFill>
                  <a:schemeClr val="tx1"/>
                </a:solidFill>
                <a:latin typeface="+mn-lt"/>
                <a:ea typeface="+mn-ea"/>
                <a:cs typeface="+mn-cs"/>
              </a:rPr>
              <a:t> </a:t>
            </a:r>
          </a:p>
          <a:p>
            <a:r>
              <a:rPr lang="en-US" sz="1200" b="1" kern="1200" smtClean="0">
                <a:solidFill>
                  <a:schemeClr val="tx1"/>
                </a:solidFill>
                <a:latin typeface="+mn-lt"/>
                <a:ea typeface="+mn-ea"/>
                <a:cs typeface="+mn-cs"/>
              </a:rPr>
              <a:t>2. What are the results?</a:t>
            </a:r>
            <a:endParaRPr lang="en-US" sz="1200" b="0" kern="1200" smtClean="0">
              <a:solidFill>
                <a:schemeClr val="tx1"/>
              </a:solidFill>
              <a:latin typeface="+mn-lt"/>
              <a:ea typeface="+mn-ea"/>
              <a:cs typeface="+mn-cs"/>
            </a:endParaRPr>
          </a:p>
          <a:p>
            <a:endParaRPr lang="en-US" sz="1200" b="0" kern="1200" smtClean="0">
              <a:solidFill>
                <a:schemeClr val="tx1"/>
              </a:solidFill>
              <a:latin typeface="+mn-lt"/>
              <a:ea typeface="+mn-ea"/>
              <a:cs typeface="+mn-cs"/>
            </a:endParaRPr>
          </a:p>
          <a:p>
            <a:r>
              <a:rPr lang="en-US" sz="1200" b="0" kern="1200" smtClean="0">
                <a:solidFill>
                  <a:schemeClr val="tx1"/>
                </a:solidFill>
                <a:latin typeface="+mn-lt"/>
                <a:ea typeface="+mn-ea"/>
                <a:cs typeface="+mn-cs"/>
              </a:rPr>
              <a:t>If we decide that the study is valid, we can go on to look at the results. At this step we consider whether the study’s results are clinically important. For example, did the experimental group show a significantly better outcome compared with the control group? We also consider how much uncertainty there is about the results, as expressed in the form of p values, confidence intervals and sensitivity analysis.</a:t>
            </a:r>
          </a:p>
          <a:p>
            <a:r>
              <a:rPr lang="en-US" sz="1200" b="0" kern="1200" smtClean="0">
                <a:solidFill>
                  <a:schemeClr val="tx1"/>
                </a:solidFill>
                <a:latin typeface="+mn-lt"/>
                <a:ea typeface="+mn-ea"/>
                <a:cs typeface="+mn-cs"/>
              </a:rPr>
              <a:t> </a:t>
            </a:r>
          </a:p>
          <a:p>
            <a:r>
              <a:rPr lang="en-US" sz="1200" b="1" kern="1200" smtClean="0">
                <a:solidFill>
                  <a:schemeClr val="tx1"/>
                </a:solidFill>
                <a:latin typeface="+mn-lt"/>
                <a:ea typeface="+mn-ea"/>
                <a:cs typeface="+mn-cs"/>
              </a:rPr>
              <a:t>3. Are the results useful?</a:t>
            </a:r>
            <a:endParaRPr lang="en-US" sz="1200" b="0" kern="1200" smtClean="0">
              <a:solidFill>
                <a:schemeClr val="tx1"/>
              </a:solidFill>
              <a:latin typeface="+mn-lt"/>
              <a:ea typeface="+mn-ea"/>
              <a:cs typeface="+mn-cs"/>
            </a:endParaRPr>
          </a:p>
          <a:p>
            <a:endParaRPr lang="en-US" sz="1200" b="0" kern="1200" smtClean="0">
              <a:solidFill>
                <a:schemeClr val="tx1"/>
              </a:solidFill>
              <a:latin typeface="+mn-lt"/>
              <a:ea typeface="+mn-ea"/>
              <a:cs typeface="+mn-cs"/>
            </a:endParaRPr>
          </a:p>
          <a:p>
            <a:r>
              <a:rPr lang="en-US" sz="1200" b="0" kern="1200" smtClean="0">
                <a:solidFill>
                  <a:schemeClr val="tx1"/>
                </a:solidFill>
                <a:latin typeface="+mn-lt"/>
                <a:ea typeface="+mn-ea"/>
                <a:cs typeface="+mn-cs"/>
              </a:rPr>
              <a:t>Once you have decided that your evidence is valid and important, you need to think about how it applies to your question. It is likely, for example, that your patient or population may have different characteristics to those in the study. Critical appraisal skills provides a framework within which to consider these issues in an explicit, transparent way.</a:t>
            </a:r>
            <a:endParaRPr lang="en-US"/>
          </a:p>
        </p:txBody>
      </p:sp>
      <p:sp>
        <p:nvSpPr>
          <p:cNvPr id="4" name="Slide Number Placeholder 3"/>
          <p:cNvSpPr>
            <a:spLocks noGrp="1"/>
          </p:cNvSpPr>
          <p:nvPr>
            <p:ph type="sldNum" sz="quarter" idx="10"/>
          </p:nvPr>
        </p:nvSpPr>
        <p:spPr/>
        <p:txBody>
          <a:bodyPr/>
          <a:lstStyle/>
          <a:p>
            <a:pPr>
              <a:defRPr/>
            </a:pPr>
            <a:fld id="{1BDAC9D7-A92C-4B89-9947-18A7880770F3}" type="slidenum">
              <a:rPr lang="ar-SA" smtClean="0"/>
              <a:pPr>
                <a:defRPr/>
              </a:pPr>
              <a:t>15</a:t>
            </a:fld>
            <a:endParaRPr lang="ar-SA"/>
          </a:p>
        </p:txBody>
      </p:sp>
    </p:spTree>
    <p:extLst>
      <p:ext uri="{BB962C8B-B14F-4D97-AF65-F5344CB8AC3E}">
        <p14:creationId xmlns:p14="http://schemas.microsoft.com/office/powerpoint/2010/main" val="18332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5256F40A-DC74-A44A-A49D-B900CC196A3D}" type="slidenum">
              <a:rPr lang="en-US" altLang="zh-TW" sz="1200">
                <a:ea typeface="新細明體" charset="-120"/>
              </a:rPr>
              <a:pPr/>
              <a:t>33</a:t>
            </a:fld>
            <a:endParaRPr lang="en-US" altLang="zh-TW" sz="1200">
              <a:ea typeface="新細明體" charset="-120"/>
            </a:endParaRPr>
          </a:p>
        </p:txBody>
      </p:sp>
      <p:sp>
        <p:nvSpPr>
          <p:cNvPr id="91139" name="Rectangle 2"/>
          <p:cNvSpPr>
            <a:spLocks noGrp="1" noRot="1" noChangeAspect="1" noChangeArrowheads="1" noTextEdit="1"/>
          </p:cNvSpPr>
          <p:nvPr>
            <p:ph type="sldImg"/>
          </p:nvPr>
        </p:nvSpPr>
        <p:spPr>
          <a:xfrm>
            <a:off x="1190625" y="704850"/>
            <a:ext cx="4629150" cy="3471863"/>
          </a:xfrm>
          <a:ln/>
        </p:spPr>
      </p:sp>
      <p:sp>
        <p:nvSpPr>
          <p:cNvPr id="91140" name="Rectangle 3"/>
          <p:cNvSpPr>
            <a:spLocks noGrp="1" noChangeArrowheads="1"/>
          </p:cNvSpPr>
          <p:nvPr>
            <p:ph type="body" idx="1"/>
          </p:nvPr>
        </p:nvSpPr>
        <p:spPr>
          <a:xfrm>
            <a:off x="935038" y="4416425"/>
            <a:ext cx="5140325" cy="419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lstStyle/>
          <a:p>
            <a:r>
              <a:rPr lang="en-US" altLang="zh-TW" dirty="0">
                <a:ea typeface="新細明體" charset="-120"/>
              </a:rPr>
              <a:t>This is a schematic of the difference between randomization and blindness and concealed allocation. Concealed allocation occurs before the trial even starts. Randomization and blinding occur after the study subjects are enrolled. </a:t>
            </a:r>
            <a:br>
              <a:rPr lang="en-US" altLang="zh-TW" dirty="0">
                <a:ea typeface="新細明體" charset="-120"/>
              </a:rPr>
            </a:br>
            <a:r>
              <a:rPr lang="en-US" altLang="zh-TW" dirty="0">
                <a:ea typeface="新細明體" charset="-120"/>
              </a:rPr>
              <a:t/>
            </a:r>
            <a:br>
              <a:rPr lang="en-US" altLang="zh-TW" dirty="0">
                <a:ea typeface="新細明體" charset="-120"/>
              </a:rPr>
            </a:br>
            <a:endParaRPr lang="en-US" altLang="zh-TW" dirty="0">
              <a:ea typeface="新細明體" charset="-120"/>
            </a:endParaRPr>
          </a:p>
        </p:txBody>
      </p:sp>
    </p:spTree>
    <p:extLst>
      <p:ext uri="{BB962C8B-B14F-4D97-AF65-F5344CB8AC3E}">
        <p14:creationId xmlns:p14="http://schemas.microsoft.com/office/powerpoint/2010/main" val="89020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1CB603-AF36-4D37-B79A-549826CB0637}" type="slidenum">
              <a:rPr lang="ar-SA"/>
              <a:pPr fontAlgn="base">
                <a:spcBef>
                  <a:spcPct val="0"/>
                </a:spcBef>
                <a:spcAft>
                  <a:spcPct val="0"/>
                </a:spcAft>
              </a:pPr>
              <a:t>34</a:t>
            </a:fld>
            <a:endParaRPr lang="en-GB">
              <a:cs typeface="Arial" pitchFamily="34" charset="0"/>
            </a:endParaRPr>
          </a:p>
        </p:txBody>
      </p:sp>
      <p:sp>
        <p:nvSpPr>
          <p:cNvPr id="111619"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1116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3607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3AAC4EC-00E6-634E-86A1-6D1D8C9390AB}" type="slidenum">
              <a:rPr lang="en-US" altLang="zh-TW" sz="1200">
                <a:ea typeface="新細明體" charset="-120"/>
              </a:rPr>
              <a:pPr/>
              <a:t>35</a:t>
            </a:fld>
            <a:endParaRPr lang="en-US" altLang="zh-TW" sz="1200">
              <a:ea typeface="新細明體" charset="-120"/>
            </a:endParaRPr>
          </a:p>
        </p:txBody>
      </p:sp>
      <p:sp>
        <p:nvSpPr>
          <p:cNvPr id="107523" name="Rectangle 2"/>
          <p:cNvSpPr>
            <a:spLocks noGrp="1" noRot="1" noChangeAspect="1" noChangeArrowheads="1" noTextEdit="1"/>
          </p:cNvSpPr>
          <p:nvPr>
            <p:ph type="sldImg"/>
          </p:nvPr>
        </p:nvSpPr>
        <p:spPr>
          <a:ln w="12700" cap="flat">
            <a:solidFill>
              <a:schemeClr val="tx1"/>
            </a:solidFill>
          </a:ln>
        </p:spPr>
      </p:sp>
      <p:sp>
        <p:nvSpPr>
          <p:cNvPr id="107524" name="Rectangle 3"/>
          <p:cNvSpPr>
            <a:spLocks noGrp="1" noChangeArrowheads="1"/>
          </p:cNvSpPr>
          <p:nvPr>
            <p:ph type="body" idx="1"/>
          </p:nvPr>
        </p:nvSpPr>
        <p:spPr>
          <a:xfrm>
            <a:off x="935038" y="4414838"/>
            <a:ext cx="5140325"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47" tIns="52508" rIns="98647" bIns="52508"/>
          <a:lstStyle/>
          <a:p>
            <a:pPr defTabSz="984250"/>
            <a:r>
              <a:rPr lang="en-US" altLang="zh-TW">
                <a:ea typeface="新細明體" charset="-120"/>
              </a:rPr>
              <a:t>Do the patients know to which group they were actually assigned? Did they know what treatment they received? Did the physician who gave the treatment know what treatment the patient received? Did the individual assessing the outcome know what treatment the patient received? This is called “triple blinding” when all three don’t know the group assignment. There are actually seven levels of blinding, but the most important are these three. </a:t>
            </a:r>
          </a:p>
        </p:txBody>
      </p:sp>
    </p:spTree>
    <p:extLst>
      <p:ext uri="{BB962C8B-B14F-4D97-AF65-F5344CB8AC3E}">
        <p14:creationId xmlns:p14="http://schemas.microsoft.com/office/powerpoint/2010/main" val="43026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0AA1D8-C3A2-49A3-AB8C-C69C105F938B}" type="slidenum">
              <a:rPr lang="ar-SA" smtClean="0"/>
              <a:pPr/>
              <a:t>36</a:t>
            </a:fld>
            <a:endParaRPr lang="en-GB"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207900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768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rtl="0"/>
            <a:fld id="{DA7ADEE1-1E0B-444C-9FC3-B920534E2FBC}" type="slidenum">
              <a:rPr lang="ar-SA" sz="1200"/>
              <a:pPr rtl="0"/>
              <a:t>38</a:t>
            </a:fld>
            <a:endParaRPr lang="en-US" sz="1200"/>
          </a:p>
        </p:txBody>
      </p:sp>
    </p:spTree>
    <p:extLst>
      <p:ext uri="{BB962C8B-B14F-4D97-AF65-F5344CB8AC3E}">
        <p14:creationId xmlns:p14="http://schemas.microsoft.com/office/powerpoint/2010/main" val="54888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8BB61E-9413-4498-A5B9-0AC3E02855A8}" type="slidenum">
              <a:rPr lang="en-US">
                <a:cs typeface="Arial" pitchFamily="34" charset="0"/>
              </a:rPr>
              <a:pPr fontAlgn="base">
                <a:spcBef>
                  <a:spcPct val="0"/>
                </a:spcBef>
                <a:spcAft>
                  <a:spcPct val="0"/>
                </a:spcAft>
              </a:pPr>
              <a:t>40</a:t>
            </a:fld>
            <a:endParaRPr lang="en-US">
              <a:cs typeface="Arial"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a:lstStyle/>
          <a:p>
            <a:pPr>
              <a:spcBef>
                <a:spcPct val="0"/>
              </a:spcBef>
            </a:pPr>
            <a:endParaRPr lang="en-US" smtClean="0">
              <a:latin typeface="Arial" pitchFamily="34" charset="0"/>
              <a:cs typeface="Arial" pitchFamily="34" charset="0"/>
            </a:endParaRPr>
          </a:p>
        </p:txBody>
      </p:sp>
    </p:spTree>
    <p:extLst>
      <p:ext uri="{BB962C8B-B14F-4D97-AF65-F5344CB8AC3E}">
        <p14:creationId xmlns:p14="http://schemas.microsoft.com/office/powerpoint/2010/main" val="1791842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57A1B6-B908-42BD-B61E-AACAE4D2A3E0}" type="slidenum">
              <a:rPr lang="ar-SA"/>
              <a:pPr fontAlgn="base">
                <a:spcBef>
                  <a:spcPct val="0"/>
                </a:spcBef>
                <a:spcAft>
                  <a:spcPct val="0"/>
                </a:spcAft>
              </a:pPr>
              <a:t>42</a:t>
            </a:fld>
            <a:endParaRPr lang="en-GB">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a:lstStyle/>
          <a:p>
            <a:pPr>
              <a:spcBef>
                <a:spcPct val="0"/>
              </a:spcBef>
            </a:pPr>
            <a:endParaRPr lang="en-US" smtClean="0">
              <a:latin typeface="Arial" pitchFamily="34" charset="0"/>
              <a:cs typeface="Arial" pitchFamily="34" charset="0"/>
            </a:endParaRPr>
          </a:p>
        </p:txBody>
      </p:sp>
    </p:spTree>
    <p:extLst>
      <p:ext uri="{BB962C8B-B14F-4D97-AF65-F5344CB8AC3E}">
        <p14:creationId xmlns:p14="http://schemas.microsoft.com/office/powerpoint/2010/main" val="192797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602FC-8523-470B-A275-D9201DD04FA6}" type="slidenum">
              <a:rPr lang="ar-SA"/>
              <a:pPr fontAlgn="base">
                <a:spcBef>
                  <a:spcPct val="0"/>
                </a:spcBef>
                <a:spcAft>
                  <a:spcPct val="0"/>
                </a:spcAft>
              </a:pPr>
              <a:t>43</a:t>
            </a:fld>
            <a:endParaRPr lang="en-GB">
              <a:cs typeface="Arial"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1232760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706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rtl="0"/>
            <a:fld id="{361FDE85-73BF-462A-9B77-BEEB19DE11F7}" type="slidenum">
              <a:rPr lang="ar-SA" sz="1200"/>
              <a:pPr rtl="0"/>
              <a:t>46</a:t>
            </a:fld>
            <a:endParaRPr lang="en-US" sz="1200"/>
          </a:p>
        </p:txBody>
      </p:sp>
    </p:spTree>
    <p:extLst>
      <p:ext uri="{BB962C8B-B14F-4D97-AF65-F5344CB8AC3E}">
        <p14:creationId xmlns:p14="http://schemas.microsoft.com/office/powerpoint/2010/main" val="1446493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716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rtl="0"/>
            <a:fld id="{3D046E93-B9CD-48F0-A475-B076EB7D84E2}" type="slidenum">
              <a:rPr lang="ar-SA" sz="1200"/>
              <a:pPr rtl="0"/>
              <a:t>47</a:t>
            </a:fld>
            <a:endParaRPr lang="en-US" sz="1200"/>
          </a:p>
        </p:txBody>
      </p:sp>
    </p:spTree>
    <p:extLst>
      <p:ext uri="{BB962C8B-B14F-4D97-AF65-F5344CB8AC3E}">
        <p14:creationId xmlns:p14="http://schemas.microsoft.com/office/powerpoint/2010/main" val="170622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8E22896-F674-3042-98DB-5365AB3C8B34}" type="slidenum">
              <a:rPr lang="en-US" altLang="zh-TW" sz="1200">
                <a:ea typeface="新細明體" charset="-120"/>
              </a:rPr>
              <a:pPr/>
              <a:t>16</a:t>
            </a:fld>
            <a:endParaRPr lang="en-US" altLang="zh-TW" sz="1200">
              <a:ea typeface="新細明體" charset="-12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ea typeface="新細明體" charset="-120"/>
              </a:rPr>
              <a:t>This is an ad from </a:t>
            </a:r>
            <a:r>
              <a:rPr lang="en-US" altLang="zh-TW" i="1" dirty="0">
                <a:ea typeface="新細明體" charset="-120"/>
              </a:rPr>
              <a:t>Readers Digest. </a:t>
            </a:r>
            <a:r>
              <a:rPr lang="en-US" altLang="zh-TW" dirty="0">
                <a:ea typeface="新細明體" charset="-120"/>
              </a:rPr>
              <a:t>Many other magazines, Sunday newspaper sections, and medical journals carried full page ads. This is certainly where patients heard about it and began to ask for it. For many clinicians, this was also their first exposure, if not from their local neurologist who may even have been a paid speaker to enlighten the locals about the new effective drug. </a:t>
            </a:r>
          </a:p>
        </p:txBody>
      </p:sp>
    </p:spTree>
    <p:extLst>
      <p:ext uri="{BB962C8B-B14F-4D97-AF65-F5344CB8AC3E}">
        <p14:creationId xmlns:p14="http://schemas.microsoft.com/office/powerpoint/2010/main" val="1473785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2AA189-BF69-4686-B3AC-EC7C4BDE39EB}" type="slidenum">
              <a:rPr lang="ar-SA"/>
              <a:pPr fontAlgn="base">
                <a:spcBef>
                  <a:spcPct val="0"/>
                </a:spcBef>
                <a:spcAft>
                  <a:spcPct val="0"/>
                </a:spcAft>
              </a:pPr>
              <a:t>51</a:t>
            </a:fld>
            <a:endParaRPr lang="en-GB">
              <a:cs typeface="Arial"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a:lstStyle/>
          <a:p>
            <a:pPr>
              <a:spcBef>
                <a:spcPct val="0"/>
              </a:spcBef>
            </a:pPr>
            <a:endParaRPr lang="en-US" smtClean="0">
              <a:latin typeface="Arial" pitchFamily="34" charset="0"/>
              <a:cs typeface="Arial" pitchFamily="34" charset="0"/>
            </a:endParaRPr>
          </a:p>
        </p:txBody>
      </p:sp>
    </p:spTree>
    <p:extLst>
      <p:ext uri="{BB962C8B-B14F-4D97-AF65-F5344CB8AC3E}">
        <p14:creationId xmlns:p14="http://schemas.microsoft.com/office/powerpoint/2010/main" val="1478148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4FF3478-B8A7-461F-B8C8-1CF851FDB86D}" type="slidenum">
              <a:rPr lang="ar-SA" smtClean="0"/>
              <a:pPr/>
              <a:t>53</a:t>
            </a:fld>
            <a:endParaRPr lang="en-GB"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1053253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945E6DA0-3035-514F-8B74-4D05D397DFE3}" type="slidenum">
              <a:rPr lang="en-GB" altLang="en-US" sz="1200" b="0"/>
              <a:pPr eaLnBrk="1" hangingPunct="1"/>
              <a:t>73</a:t>
            </a:fld>
            <a:endParaRPr lang="en-GB" altLang="en-US" sz="1200" b="0"/>
          </a:p>
        </p:txBody>
      </p:sp>
      <p:sp>
        <p:nvSpPr>
          <p:cNvPr id="76803" name="Rectangle 2"/>
          <p:cNvSpPr>
            <a:spLocks noGrp="1" noRot="1" noChangeAspect="1" noChangeArrowheads="1" noTextEdit="1"/>
          </p:cNvSpPr>
          <p:nvPr>
            <p:ph type="sldImg"/>
          </p:nvPr>
        </p:nvSpPr>
        <p:spPr>
          <a:xfrm>
            <a:off x="903288" y="731838"/>
            <a:ext cx="4991100" cy="3743325"/>
          </a:xfrm>
          <a:ln/>
        </p:spPr>
      </p:sp>
      <p:sp>
        <p:nvSpPr>
          <p:cNvPr id="76804" name="Rectangle 3"/>
          <p:cNvSpPr>
            <a:spLocks noGrp="1" noChangeArrowheads="1"/>
          </p:cNvSpPr>
          <p:nvPr>
            <p:ph type="body" idx="1"/>
          </p:nvPr>
        </p:nvSpPr>
        <p:spPr>
          <a:xfrm>
            <a:off x="887413" y="4719638"/>
            <a:ext cx="5022850"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tLang="en-US"/>
          </a:p>
        </p:txBody>
      </p:sp>
    </p:spTree>
    <p:extLst>
      <p:ext uri="{BB962C8B-B14F-4D97-AF65-F5344CB8AC3E}">
        <p14:creationId xmlns:p14="http://schemas.microsoft.com/office/powerpoint/2010/main" val="1706155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base" latinLnBrk="0" hangingPunct="1">
              <a:lnSpc>
                <a:spcPct val="100000"/>
              </a:lnSpc>
              <a:spcBef>
                <a:spcPct val="30000"/>
              </a:spcBef>
              <a:spcAft>
                <a:spcPct val="0"/>
              </a:spcAft>
              <a:buClrTx/>
              <a:buSzTx/>
              <a:buFontTx/>
              <a:buNone/>
              <a:tabLst/>
              <a:defRPr/>
            </a:pPr>
            <a:r>
              <a:rPr lang="en-GB" sz="1200" dirty="0" smtClean="0"/>
              <a:t>In this case yes, the study includes a flow chart for all three sites, which specifies how many women were enrolled and explicit reasons for any withdrawals. From this flow chart it appears that all withdrawals were excluded from the final analysis which only included valid specimens </a:t>
            </a:r>
          </a:p>
          <a:p>
            <a:endParaRPr lang="en-US" dirty="0"/>
          </a:p>
        </p:txBody>
      </p:sp>
      <p:sp>
        <p:nvSpPr>
          <p:cNvPr id="4" name="Slide Number Placeholder 3"/>
          <p:cNvSpPr>
            <a:spLocks noGrp="1"/>
          </p:cNvSpPr>
          <p:nvPr>
            <p:ph type="sldNum" sz="quarter" idx="10"/>
          </p:nvPr>
        </p:nvSpPr>
        <p:spPr/>
        <p:txBody>
          <a:bodyPr/>
          <a:lstStyle/>
          <a:p>
            <a:pPr>
              <a:defRPr/>
            </a:pPr>
            <a:fld id="{1BDAC9D7-A92C-4B89-9947-18A7880770F3}" type="slidenum">
              <a:rPr lang="ar-SA" smtClean="0"/>
              <a:pPr>
                <a:defRPr/>
              </a:pPr>
              <a:t>94</a:t>
            </a:fld>
            <a:endParaRPr lang="ar-SA"/>
          </a:p>
        </p:txBody>
      </p:sp>
    </p:spTree>
    <p:extLst>
      <p:ext uri="{BB962C8B-B14F-4D97-AF65-F5344CB8AC3E}">
        <p14:creationId xmlns:p14="http://schemas.microsoft.com/office/powerpoint/2010/main" val="153230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0FA17D53-3BA0-E74D-A881-AA0CE076ADA0}" type="slidenum">
              <a:rPr lang="en-GB" altLang="en-US" sz="1200" b="0"/>
              <a:pPr eaLnBrk="1" hangingPunct="1"/>
              <a:t>101</a:t>
            </a:fld>
            <a:endParaRPr lang="en-GB" altLang="en-US" sz="1200" b="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tLang="en-US"/>
          </a:p>
        </p:txBody>
      </p:sp>
    </p:spTree>
    <p:extLst>
      <p:ext uri="{BB962C8B-B14F-4D97-AF65-F5344CB8AC3E}">
        <p14:creationId xmlns:p14="http://schemas.microsoft.com/office/powerpoint/2010/main" val="1007095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1EDE31B7-E593-8840-A6C0-B242DFD04ABB}" type="slidenum">
              <a:rPr lang="en-GB" altLang="en-US" sz="1200" b="0"/>
              <a:pPr eaLnBrk="1" hangingPunct="1"/>
              <a:t>102</a:t>
            </a:fld>
            <a:endParaRPr lang="en-GB"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p>
        </p:txBody>
      </p:sp>
    </p:spTree>
    <p:extLst>
      <p:ext uri="{BB962C8B-B14F-4D97-AF65-F5344CB8AC3E}">
        <p14:creationId xmlns:p14="http://schemas.microsoft.com/office/powerpoint/2010/main" val="494976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BEE5AA09-6756-7448-9790-4F04768327ED}" type="slidenum">
              <a:rPr lang="en-GB" altLang="en-US" sz="1200" b="0"/>
              <a:pPr eaLnBrk="1" hangingPunct="1"/>
              <a:t>103</a:t>
            </a:fld>
            <a:endParaRPr lang="en-GB" altLang="en-US" sz="1200" b="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p>
        </p:txBody>
      </p:sp>
    </p:spTree>
    <p:extLst>
      <p:ext uri="{BB962C8B-B14F-4D97-AF65-F5344CB8AC3E}">
        <p14:creationId xmlns:p14="http://schemas.microsoft.com/office/powerpoint/2010/main" val="1005578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043EA7FB-8133-B64F-B1F3-CA807261F71D}" type="slidenum">
              <a:rPr lang="en-GB" altLang="en-US" sz="1200" b="0"/>
              <a:pPr eaLnBrk="1" hangingPunct="1"/>
              <a:t>104</a:t>
            </a:fld>
            <a:endParaRPr lang="en-GB" altLang="en-US" sz="1200" b="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p>
        </p:txBody>
      </p:sp>
    </p:spTree>
    <p:extLst>
      <p:ext uri="{BB962C8B-B14F-4D97-AF65-F5344CB8AC3E}">
        <p14:creationId xmlns:p14="http://schemas.microsoft.com/office/powerpoint/2010/main" val="163359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CFC81D73-6A2A-2C47-9FF2-635EAB1153E8}" type="slidenum">
              <a:rPr lang="en-GB" altLang="en-US" sz="1200" b="0"/>
              <a:pPr eaLnBrk="1" hangingPunct="1"/>
              <a:t>105</a:t>
            </a:fld>
            <a:endParaRPr lang="en-GB" altLang="en-US" sz="12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p>
        </p:txBody>
      </p:sp>
    </p:spTree>
    <p:extLst>
      <p:ext uri="{BB962C8B-B14F-4D97-AF65-F5344CB8AC3E}">
        <p14:creationId xmlns:p14="http://schemas.microsoft.com/office/powerpoint/2010/main" val="1063520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FEF27EA5-394F-F942-BA4E-E18129745C94}" type="slidenum">
              <a:rPr lang="en-GB" altLang="en-US" sz="1200" b="0"/>
              <a:pPr eaLnBrk="1" hangingPunct="1"/>
              <a:t>108</a:t>
            </a:fld>
            <a:endParaRPr lang="en-GB" altLang="en-US" sz="1200" b="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p>
        </p:txBody>
      </p:sp>
    </p:spTree>
    <p:extLst>
      <p:ext uri="{BB962C8B-B14F-4D97-AF65-F5344CB8AC3E}">
        <p14:creationId xmlns:p14="http://schemas.microsoft.com/office/powerpoint/2010/main" val="204129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0891E03-9CBD-CE43-B9B0-58C141E3A16E}" type="slidenum">
              <a:rPr lang="en-US" altLang="zh-TW" sz="1200">
                <a:ea typeface="新細明體" charset="-120"/>
              </a:rPr>
              <a:pPr/>
              <a:t>18</a:t>
            </a:fld>
            <a:endParaRPr lang="en-US" altLang="zh-TW" sz="1200">
              <a:ea typeface="新細明體" charset="-120"/>
            </a:endParaRPr>
          </a:p>
        </p:txBody>
      </p:sp>
      <p:sp>
        <p:nvSpPr>
          <p:cNvPr id="73731" name="Rectangle 2"/>
          <p:cNvSpPr>
            <a:spLocks noGrp="1" noRot="1" noChangeAspect="1" noChangeArrowheads="1" noTextEdit="1"/>
          </p:cNvSpPr>
          <p:nvPr>
            <p:ph type="sldImg"/>
          </p:nvPr>
        </p:nvSpPr>
        <p:spPr>
          <a:xfrm>
            <a:off x="1190625" y="704850"/>
            <a:ext cx="4629150" cy="3471863"/>
          </a:xfrm>
          <a:ln/>
        </p:spPr>
      </p:sp>
      <p:sp>
        <p:nvSpPr>
          <p:cNvPr id="73732" name="Rectangle 3"/>
          <p:cNvSpPr>
            <a:spLocks noGrp="1" noChangeArrowheads="1"/>
          </p:cNvSpPr>
          <p:nvPr>
            <p:ph type="body" idx="1"/>
          </p:nvPr>
        </p:nvSpPr>
        <p:spPr>
          <a:xfrm>
            <a:off x="935038" y="4416425"/>
            <a:ext cx="5140325"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ea typeface="新細明體" charset="-120"/>
              </a:rPr>
              <a:t>There are various ways that a study could be designed to answer this question. One study might be that a bunch of patients that take vitamins regularly are less likely to report migraine headaches (an epidemiologic approach). Another study might be that a certain drug or a vitamin had an effect on the cerebral vasculature in rat brain isolates (a pharmacologic approach). Another study might be a case report where someone gave a particular vitamin to a patient with migraines and the migraines stopped. Perhaps someone gave a vitamin to a whole bunch of patients with migraine headaches and all of them reported that their headaches improved (Case series). The last approach would be a randomized control trial where half of the patients were given a particular drug and half of them get placebo and no one knows who got what until the end of the study and the outcomes were evaluated.</a:t>
            </a:r>
          </a:p>
        </p:txBody>
      </p:sp>
    </p:spTree>
    <p:extLst>
      <p:ext uri="{BB962C8B-B14F-4D97-AF65-F5344CB8AC3E}">
        <p14:creationId xmlns:p14="http://schemas.microsoft.com/office/powerpoint/2010/main" val="205091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fld id="{1DE2F112-9DDB-814D-9714-24DCB36D11FB}" type="slidenum">
              <a:rPr lang="en-GB" altLang="en-US" sz="1200" b="0"/>
              <a:pPr eaLnBrk="1" hangingPunct="1"/>
              <a:t>109</a:t>
            </a:fld>
            <a:endParaRPr lang="en-GB" altLang="en-US" sz="1200" b="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tLang="en-US"/>
          </a:p>
        </p:txBody>
      </p:sp>
    </p:spTree>
    <p:extLst>
      <p:ext uri="{BB962C8B-B14F-4D97-AF65-F5344CB8AC3E}">
        <p14:creationId xmlns:p14="http://schemas.microsoft.com/office/powerpoint/2010/main" val="15763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C4F3ED-2738-B94E-B6A4-DCE11422721C}" type="slidenum">
              <a:rPr lang="en-AU" altLang="en-US"/>
              <a:pPr/>
              <a:t>119</a:t>
            </a:fld>
            <a:endParaRPr lang="en-AU" altLang="en-US"/>
          </a:p>
        </p:txBody>
      </p:sp>
      <p:sp>
        <p:nvSpPr>
          <p:cNvPr id="474114" name="Rectangle 2"/>
          <p:cNvSpPr>
            <a:spLocks noGrp="1" noChangeArrowheads="1"/>
          </p:cNvSpPr>
          <p:nvPr>
            <p:ph type="body" idx="1"/>
          </p:nvPr>
        </p:nvSpPr>
        <p:spPr>
          <a:xfrm>
            <a:off x="914400" y="4356100"/>
            <a:ext cx="5029200" cy="4135438"/>
          </a:xfrm>
          <a:ln/>
          <a:extLst>
            <a:ext uri="{91240B29-F687-4F45-9708-019B960494DF}">
              <a14:hiddenLine xmlns:a14="http://schemas.microsoft.com/office/drawing/2010/main" w="12700">
                <a:solidFill>
                  <a:schemeClr val="tx1"/>
                </a:solidFill>
                <a:miter lim="800000"/>
                <a:headEnd/>
                <a:tailEnd/>
              </a14:hiddenLine>
            </a:ext>
          </a:extLst>
        </p:spPr>
        <p:txBody>
          <a:bodyPr lIns="90476" tIns="44444" rIns="90476" bIns="44444"/>
          <a:lstStyle/>
          <a:p>
            <a:pPr>
              <a:spcBef>
                <a:spcPct val="0"/>
              </a:spcBef>
            </a:pPr>
            <a:endParaRPr lang="en-GB" altLang="en-US"/>
          </a:p>
        </p:txBody>
      </p:sp>
      <p:sp>
        <p:nvSpPr>
          <p:cNvPr id="474115" name="Rectangle 3"/>
          <p:cNvSpPr>
            <a:spLocks noGrp="1" noRot="1" noChangeAspect="1" noChangeArrowheads="1" noTextEdit="1"/>
          </p:cNvSpPr>
          <p:nvPr>
            <p:ph type="sldImg"/>
          </p:nvPr>
        </p:nvSpPr>
        <p:spPr>
          <a:xfrm>
            <a:off x="1154113" y="692150"/>
            <a:ext cx="4554537"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873692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C7444-CA44-1649-BBA1-BE7435E09F63}" type="slidenum">
              <a:rPr lang="en-AU" altLang="en-US"/>
              <a:pPr/>
              <a:t>120</a:t>
            </a:fld>
            <a:endParaRPr lang="en-AU" altLang="en-US"/>
          </a:p>
        </p:txBody>
      </p:sp>
      <p:sp>
        <p:nvSpPr>
          <p:cNvPr id="476162" name="Rectangle 2"/>
          <p:cNvSpPr>
            <a:spLocks noGrp="1" noRot="1" noChangeAspect="1" noChangeArrowheads="1" noTextEdit="1"/>
          </p:cNvSpPr>
          <p:nvPr>
            <p:ph type="sldImg"/>
          </p:nvPr>
        </p:nvSpPr>
        <p:spPr>
          <a:xfrm>
            <a:off x="1144588" y="685800"/>
            <a:ext cx="4572000" cy="3429000"/>
          </a:xfrm>
          <a:ln/>
        </p:spPr>
      </p:sp>
      <p:sp>
        <p:nvSpPr>
          <p:cNvPr id="476163" name="Rectangle 3"/>
          <p:cNvSpPr>
            <a:spLocks noGrp="1" noChangeArrowheads="1"/>
          </p:cNvSpPr>
          <p:nvPr>
            <p:ph type="body" idx="1"/>
          </p:nvPr>
        </p:nvSpPr>
        <p:spPr/>
        <p:txBody>
          <a:bodyPr/>
          <a:lstStyle/>
          <a:p>
            <a:r>
              <a:rPr lang="en-AU" altLang="en-US"/>
              <a:t>Do not confuse with narrative systematic reviews, which describes the type of synthesis of data.</a:t>
            </a:r>
          </a:p>
        </p:txBody>
      </p:sp>
    </p:spTree>
    <p:extLst>
      <p:ext uri="{BB962C8B-B14F-4D97-AF65-F5344CB8AC3E}">
        <p14:creationId xmlns:p14="http://schemas.microsoft.com/office/powerpoint/2010/main" val="227090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1885D-C940-664E-B634-7A5D1F838489}" type="slidenum">
              <a:rPr lang="en-AU" altLang="en-US"/>
              <a:pPr/>
              <a:t>122</a:t>
            </a:fld>
            <a:endParaRPr lang="en-AU" altLang="en-US"/>
          </a:p>
        </p:txBody>
      </p:sp>
      <p:sp>
        <p:nvSpPr>
          <p:cNvPr id="485378" name="Rectangle 2"/>
          <p:cNvSpPr>
            <a:spLocks noGrp="1" noRot="1" noChangeAspect="1" noChangeArrowheads="1" noTextEdit="1"/>
          </p:cNvSpPr>
          <p:nvPr>
            <p:ph type="sldImg"/>
          </p:nvPr>
        </p:nvSpPr>
        <p:spPr>
          <a:xfrm>
            <a:off x="1144588" y="685800"/>
            <a:ext cx="4572000" cy="3429000"/>
          </a:xfrm>
          <a:ln/>
        </p:spPr>
      </p:sp>
      <p:sp>
        <p:nvSpPr>
          <p:cNvPr id="485379" name="Rectangle 3"/>
          <p:cNvSpPr>
            <a:spLocks noGrp="1" noChangeArrowheads="1"/>
          </p:cNvSpPr>
          <p:nvPr>
            <p:ph type="body" idx="1"/>
          </p:nvPr>
        </p:nvSpPr>
        <p:spPr/>
        <p:txBody>
          <a:bodyPr/>
          <a:lstStyle/>
          <a:p>
            <a:endParaRPr lang="en-NZ" altLang="en-US" sz="1000"/>
          </a:p>
        </p:txBody>
      </p:sp>
    </p:spTree>
    <p:extLst>
      <p:ext uri="{BB962C8B-B14F-4D97-AF65-F5344CB8AC3E}">
        <p14:creationId xmlns:p14="http://schemas.microsoft.com/office/powerpoint/2010/main" val="1546974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D8767-5F83-974A-B59F-AFC11592A9BC}" type="slidenum">
              <a:rPr lang="en-AU" altLang="en-US"/>
              <a:pPr/>
              <a:t>123</a:t>
            </a:fld>
            <a:endParaRPr lang="en-AU"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AU" altLang="en-US"/>
              <a:t>The Cochrane Collaboration was established in October 1992.</a:t>
            </a:r>
          </a:p>
          <a:p>
            <a:endParaRPr lang="en-AU" altLang="en-US"/>
          </a:p>
          <a:p>
            <a:r>
              <a:rPr lang="en-AU" altLang="en-US"/>
              <a:t>The Collaboration relies on funding from a number of different sources to complete its work.</a:t>
            </a:r>
          </a:p>
          <a:p>
            <a:endParaRPr lang="en-AU" altLang="en-US"/>
          </a:p>
          <a:p>
            <a:r>
              <a:rPr lang="en-AU" altLang="en-US"/>
              <a:t>I like to think of a review as starting out as a jigsaw puzzle – especially if there is heterogeneity – ie. differences in interventions, settings, study designs, outcomes.</a:t>
            </a:r>
          </a:p>
        </p:txBody>
      </p:sp>
    </p:spTree>
    <p:extLst>
      <p:ext uri="{BB962C8B-B14F-4D97-AF65-F5344CB8AC3E}">
        <p14:creationId xmlns:p14="http://schemas.microsoft.com/office/powerpoint/2010/main" val="312880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D8C04-0A49-4643-916D-0F85C520144E}" type="slidenum">
              <a:rPr lang="en-AU" altLang="en-US"/>
              <a:pPr/>
              <a:t>125</a:t>
            </a:fld>
            <a:endParaRPr lang="en-AU"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normAutofit fontScale="92500" lnSpcReduction="10000"/>
          </a:bodyPr>
          <a:lstStyle/>
          <a:p>
            <a:r>
              <a:rPr lang="en-AU" altLang="en-US" sz="1000" b="1" u="sng"/>
              <a:t>DATABASES:</a:t>
            </a:r>
          </a:p>
          <a:p>
            <a:r>
              <a:rPr lang="en-AU" altLang="en-US" sz="1000" b="1"/>
              <a:t>Cochrane Systematic reviews :  </a:t>
            </a:r>
            <a:r>
              <a:rPr lang="en-AU" altLang="en-US" sz="1000"/>
              <a:t>Cochrane reviews</a:t>
            </a:r>
          </a:p>
          <a:p>
            <a:endParaRPr lang="en-AU" altLang="en-US" sz="1000"/>
          </a:p>
          <a:p>
            <a:r>
              <a:rPr lang="en-AU" altLang="en-US" sz="1000" b="1"/>
              <a:t>Database of Reviews of Effectiveness</a:t>
            </a:r>
          </a:p>
          <a:p>
            <a:r>
              <a:rPr lang="en-AU" altLang="en-US" sz="1000"/>
              <a:t>Other systematic reviews from around the world which have been appraised by the NHS Centre for Reviews and Dissemination. </a:t>
            </a:r>
          </a:p>
          <a:p>
            <a:endParaRPr lang="en-AU" altLang="en-US" sz="1000"/>
          </a:p>
          <a:p>
            <a:r>
              <a:rPr lang="en-AU" altLang="en-US" sz="1000" b="1"/>
              <a:t>Cochrane Central Register of Controlled Trials</a:t>
            </a:r>
          </a:p>
          <a:p>
            <a:r>
              <a:rPr lang="en-AU" altLang="en-US" sz="1000"/>
              <a:t>Bibliography of controlled trials (some not indexed in MEDLINE).</a:t>
            </a:r>
          </a:p>
          <a:p>
            <a:endParaRPr lang="en-AU" altLang="en-US" sz="1000"/>
          </a:p>
          <a:p>
            <a:r>
              <a:rPr lang="en-AU" altLang="en-US" sz="1000" b="1"/>
              <a:t>Cochrane database of Methodology Reviews</a:t>
            </a:r>
          </a:p>
          <a:p>
            <a:r>
              <a:rPr lang="en-AU" altLang="en-US" sz="1000"/>
              <a:t>Cochrane reviews of methodological studies.</a:t>
            </a:r>
          </a:p>
          <a:p>
            <a:endParaRPr lang="en-AU" altLang="en-US" sz="1000"/>
          </a:p>
          <a:p>
            <a:r>
              <a:rPr lang="en-AU" altLang="en-US" sz="1000" b="1"/>
              <a:t>The Cochrane Methodology register</a:t>
            </a:r>
          </a:p>
          <a:p>
            <a:r>
              <a:rPr lang="en-AU" altLang="en-US" sz="1000"/>
              <a:t>Bibliography of studies relating to methodological aspects of research synthesis</a:t>
            </a:r>
          </a:p>
          <a:p>
            <a:endParaRPr lang="en-AU" altLang="en-US" sz="1000"/>
          </a:p>
          <a:p>
            <a:r>
              <a:rPr lang="en-AU" altLang="en-US" sz="1000" b="1"/>
              <a:t>About the Cochrane Collaboration:</a:t>
            </a:r>
            <a:r>
              <a:rPr lang="en-AU" altLang="en-US" sz="1000"/>
              <a:t> Information about review groups, Fields, Centres, etc. Contact details provided.</a:t>
            </a:r>
          </a:p>
          <a:p>
            <a:endParaRPr lang="en-AU" altLang="en-US" sz="1000"/>
          </a:p>
          <a:p>
            <a:r>
              <a:rPr lang="en-AU" altLang="en-US" sz="1000" b="1"/>
              <a:t>Health Technology Assessment Database:</a:t>
            </a:r>
          </a:p>
          <a:p>
            <a:r>
              <a:rPr lang="en-AU" altLang="en-US" sz="1000"/>
              <a:t>Health Technology Assessment reports from around the world. </a:t>
            </a:r>
          </a:p>
          <a:p>
            <a:endParaRPr lang="en-AU" altLang="en-US" sz="1000"/>
          </a:p>
          <a:p>
            <a:r>
              <a:rPr lang="en-AU" altLang="en-US" sz="1000" b="1"/>
              <a:t>NHS Economic evaluation database:</a:t>
            </a:r>
          </a:p>
          <a:p>
            <a:r>
              <a:rPr lang="en-AU" altLang="en-US" sz="1000"/>
              <a:t>Economic evaluations of health care interventions.</a:t>
            </a:r>
          </a:p>
        </p:txBody>
      </p:sp>
    </p:spTree>
    <p:extLst>
      <p:ext uri="{BB962C8B-B14F-4D97-AF65-F5344CB8AC3E}">
        <p14:creationId xmlns:p14="http://schemas.microsoft.com/office/powerpoint/2010/main" val="1795678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1A32337-BC9F-4839-B1A5-390C7C0F9EC5}" type="slidenum">
              <a:rPr lang="en-GB" smtClean="0">
                <a:solidFill>
                  <a:prstClr val="black"/>
                </a:solidFill>
              </a:rPr>
              <a:pPr/>
              <a:t>126</a:t>
            </a:fld>
            <a:endParaRPr lang="en-GB">
              <a:solidFill>
                <a:prstClr val="black"/>
              </a:solidFill>
            </a:endParaRPr>
          </a:p>
        </p:txBody>
      </p:sp>
    </p:spTree>
    <p:extLst>
      <p:ext uri="{BB962C8B-B14F-4D97-AF65-F5344CB8AC3E}">
        <p14:creationId xmlns:p14="http://schemas.microsoft.com/office/powerpoint/2010/main" val="1957324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127</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AMSTAR = A measurement</a:t>
            </a:r>
            <a:r>
              <a:rPr lang="en-GB" altLang="en-US" baseline="0" dirty="0" smtClean="0"/>
              <a:t> tool to assess systematic reviews</a:t>
            </a:r>
            <a:endParaRPr lang="en-GB" altLang="en-US" dirty="0" smtClean="0"/>
          </a:p>
          <a:p>
            <a:pPr eaLnBrk="1" hangingPunct="1"/>
            <a:r>
              <a:rPr lang="en-GB" sz="1200" b="0" i="0" kern="1200" dirty="0" err="1" smtClean="0">
                <a:solidFill>
                  <a:schemeClr val="tx1"/>
                </a:solidFill>
                <a:effectLst/>
                <a:latin typeface="+mn-lt"/>
                <a:ea typeface="+mn-ea"/>
                <a:cs typeface="+mn-cs"/>
              </a:rPr>
              <a:t>Shea</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et al.</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BMC Medical Research Methodology</a:t>
            </a:r>
            <a:r>
              <a:rPr lang="en-GB" sz="1200" b="0" i="0" kern="1200" dirty="0" smtClean="0">
                <a:solidFill>
                  <a:schemeClr val="tx1"/>
                </a:solidFill>
                <a:effectLst/>
                <a:latin typeface="+mn-lt"/>
                <a:ea typeface="+mn-ea"/>
                <a:cs typeface="+mn-cs"/>
              </a:rPr>
              <a:t> 2007 7:10</a:t>
            </a:r>
            <a:r>
              <a:rPr lang="en-GB" altLang="en-US" baseline="0" dirty="0" smtClean="0"/>
              <a:t>uality </a:t>
            </a:r>
            <a:r>
              <a:rPr lang="en-GB" altLang="en-US" dirty="0" smtClean="0"/>
              <a:t>of Systematic</a:t>
            </a:r>
            <a:r>
              <a:rPr lang="en-GB" altLang="en-US" baseline="0" dirty="0" smtClean="0"/>
              <a:t> Reviews</a:t>
            </a:r>
            <a:endParaRPr lang="en-GB" altLang="en-US" dirty="0" smtClean="0"/>
          </a:p>
        </p:txBody>
      </p:sp>
    </p:spTree>
    <p:extLst>
      <p:ext uri="{BB962C8B-B14F-4D97-AF65-F5344CB8AC3E}">
        <p14:creationId xmlns:p14="http://schemas.microsoft.com/office/powerpoint/2010/main" val="1696910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9E8BC40D-2590-432E-BFF6-BBCD1CC7806E}" type="slidenum">
              <a:rPr lang="en-US" altLang="en-US"/>
              <a:pPr eaLnBrk="1" hangingPunct="1">
                <a:spcBef>
                  <a:spcPct val="0"/>
                </a:spcBef>
              </a:pPr>
              <a:t>128</a:t>
            </a:fld>
            <a:endParaRPr lang="en-US" altLang="en-US"/>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0" rIns="0" bIns="0"/>
          <a:lstStyle/>
          <a:p>
            <a:pPr eaLnBrk="1" hangingPunct="1">
              <a:lnSpc>
                <a:spcPct val="95000"/>
              </a:lnSpc>
              <a:spcBef>
                <a:spcPct val="0"/>
              </a:spcBef>
              <a:defRPr/>
            </a:pPr>
            <a:endParaRPr lang="en-US" sz="1400">
              <a:solidFill>
                <a:srgbClr val="000000"/>
              </a:solidFill>
              <a:latin typeface="Arial" charset="0"/>
              <a:ea typeface="ＭＳ Ｐゴシック" charset="0"/>
              <a:cs typeface="+mn-cs"/>
            </a:endParaRPr>
          </a:p>
        </p:txBody>
      </p:sp>
    </p:spTree>
    <p:extLst>
      <p:ext uri="{BB962C8B-B14F-4D97-AF65-F5344CB8AC3E}">
        <p14:creationId xmlns:p14="http://schemas.microsoft.com/office/powerpoint/2010/main" val="1158259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1A32337-BC9F-4839-B1A5-390C7C0F9EC5}" type="slidenum">
              <a:rPr lang="en-GB" smtClean="0">
                <a:solidFill>
                  <a:prstClr val="black"/>
                </a:solidFill>
              </a:rPr>
              <a:pPr/>
              <a:t>130</a:t>
            </a:fld>
            <a:endParaRPr lang="en-GB">
              <a:solidFill>
                <a:prstClr val="black"/>
              </a:solidFill>
            </a:endParaRPr>
          </a:p>
        </p:txBody>
      </p:sp>
    </p:spTree>
    <p:extLst>
      <p:ext uri="{BB962C8B-B14F-4D97-AF65-F5344CB8AC3E}">
        <p14:creationId xmlns:p14="http://schemas.microsoft.com/office/powerpoint/2010/main" val="143291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3A08FF4-77B4-4249-8347-054D317FE7EB}" type="slidenum">
              <a:rPr lang="en-US" altLang="zh-TW" sz="1200">
                <a:ea typeface="新細明體" charset="-120"/>
              </a:rPr>
              <a:pPr/>
              <a:t>26</a:t>
            </a:fld>
            <a:endParaRPr lang="en-US" altLang="zh-TW" sz="1200">
              <a:ea typeface="新細明體" charset="-120"/>
            </a:endParaRPr>
          </a:p>
        </p:txBody>
      </p:sp>
      <p:sp>
        <p:nvSpPr>
          <p:cNvPr id="78851" name="Rectangle 2"/>
          <p:cNvSpPr>
            <a:spLocks noChangeArrowheads="1"/>
          </p:cNvSpPr>
          <p:nvPr/>
        </p:nvSpPr>
        <p:spPr bwMode="auto">
          <a:xfrm>
            <a:off x="3971925" y="-1588"/>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sz="1800">
              <a:ea typeface="新細明體" charset="-120"/>
            </a:endParaRPr>
          </a:p>
        </p:txBody>
      </p:sp>
      <p:sp>
        <p:nvSpPr>
          <p:cNvPr id="78852" name="Rectangle 3"/>
          <p:cNvSpPr>
            <a:spLocks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93" tIns="0" rIns="19093" bIns="0" anchor="b"/>
          <a:lstStyle>
            <a:lvl1pPr defTabSz="950913">
              <a:defRPr sz="2400">
                <a:solidFill>
                  <a:schemeClr val="tx1"/>
                </a:solidFill>
                <a:latin typeface="Arial" charset="0"/>
                <a:ea typeface="ＭＳ Ｐゴシック" charset="-128"/>
              </a:defRPr>
            </a:lvl1pPr>
            <a:lvl2pPr marL="37931725" indent="-37474525" defTabSz="95091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zh-TW" sz="1000" i="1">
                <a:latin typeface="Times New Roman" charset="0"/>
                <a:ea typeface="新細明體" charset="-120"/>
              </a:rPr>
              <a:t>4</a:t>
            </a:r>
          </a:p>
        </p:txBody>
      </p:sp>
      <p:sp>
        <p:nvSpPr>
          <p:cNvPr id="78853" name="Rectangle 4"/>
          <p:cNvSpPr>
            <a:spLocks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sz="1800">
              <a:ea typeface="新細明體" charset="-120"/>
            </a:endParaRPr>
          </a:p>
        </p:txBody>
      </p:sp>
      <p:sp>
        <p:nvSpPr>
          <p:cNvPr id="78854" name="Rectangle 5"/>
          <p:cNvSpPr>
            <a:spLocks noChangeArrowheads="1"/>
          </p:cNvSpPr>
          <p:nvPr/>
        </p:nvSpPr>
        <p:spPr bwMode="auto">
          <a:xfrm>
            <a:off x="0" y="-1588"/>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sz="1800">
              <a:ea typeface="新細明體" charset="-120"/>
            </a:endParaRPr>
          </a:p>
        </p:txBody>
      </p:sp>
      <p:sp>
        <p:nvSpPr>
          <p:cNvPr id="78855" name="Rectangle 6"/>
          <p:cNvSpPr>
            <a:spLocks noGrp="1" noRot="1" noChangeAspect="1" noChangeArrowheads="1" noTextEdit="1"/>
          </p:cNvSpPr>
          <p:nvPr>
            <p:ph type="sldImg"/>
          </p:nvPr>
        </p:nvSpPr>
        <p:spPr>
          <a:ln w="12700" cap="flat">
            <a:solidFill>
              <a:schemeClr val="tx1"/>
            </a:solidFill>
          </a:ln>
        </p:spPr>
      </p:sp>
      <p:sp>
        <p:nvSpPr>
          <p:cNvPr id="78856" name="Rectangle 7"/>
          <p:cNvSpPr>
            <a:spLocks noGrp="1" noChangeArrowheads="1"/>
          </p:cNvSpPr>
          <p:nvPr>
            <p:ph type="body" idx="1"/>
          </p:nvPr>
        </p:nvSpPr>
        <p:spPr>
          <a:xfrm>
            <a:off x="935038" y="4414838"/>
            <a:ext cx="5140325"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47" tIns="52508" rIns="98647" bIns="52508"/>
          <a:lstStyle/>
          <a:p>
            <a:pPr defTabSz="984250"/>
            <a:r>
              <a:rPr lang="en-US" altLang="zh-TW" dirty="0">
                <a:ea typeface="新細明體" charset="-120"/>
              </a:rPr>
              <a:t>When we consider validity, we really need to look at two types of validity. Internal validity is, basically, how well methodologically was the study performed. In other words, was the study design rigorous enough so that we can be confident that the researchers found what they think they found? We’re asking how well do the results reflect the truth of what actually happens in the world.</a:t>
            </a:r>
          </a:p>
          <a:p>
            <a:pPr defTabSz="984250"/>
            <a:r>
              <a:rPr lang="en-US" altLang="zh-TW" dirty="0">
                <a:ea typeface="新細明體" charset="-120"/>
              </a:rPr>
              <a:t>External validity asks the results found in the study apply to people not included in the study. In other words, can I apply these results to my patients? We need to determine the generalizability of the study to the population of patients we see. Rarely do we have a study that includes all types of patients and there are usually many types of exclusion and inclusion criteria that frequently do not apply to our patients. It’s important for us to determine whether or not these results really have a probability of similarly affecting our particular patients.</a:t>
            </a:r>
            <a:endParaRPr lang="en-US" altLang="zh-TW" i="1" dirty="0">
              <a:ea typeface="新細明體" charset="-120"/>
            </a:endParaRPr>
          </a:p>
          <a:p>
            <a:pPr defTabSz="984250"/>
            <a:r>
              <a:rPr lang="en-US" altLang="zh-TW" i="1" dirty="0">
                <a:ea typeface="新細明體" charset="-120"/>
              </a:rPr>
              <a:t>For more on generalizability, see: Altman DG, Bland JM. </a:t>
            </a:r>
            <a:r>
              <a:rPr lang="en-US" altLang="zh-TW" i="1" dirty="0" err="1">
                <a:ea typeface="新細明體" charset="-120"/>
              </a:rPr>
              <a:t>Generalisation</a:t>
            </a:r>
            <a:r>
              <a:rPr lang="en-US" altLang="zh-TW" i="1" dirty="0">
                <a:ea typeface="新細明體" charset="-120"/>
              </a:rPr>
              <a:t> and extrapolation. BMJ 1998;317:409-10.</a:t>
            </a:r>
          </a:p>
          <a:p>
            <a:pPr defTabSz="984250"/>
            <a:endParaRPr lang="en-US" altLang="zh-TW" dirty="0">
              <a:ea typeface="新細明體" charset="-120"/>
            </a:endParaRPr>
          </a:p>
        </p:txBody>
      </p:sp>
    </p:spTree>
    <p:extLst>
      <p:ext uri="{BB962C8B-B14F-4D97-AF65-F5344CB8AC3E}">
        <p14:creationId xmlns:p14="http://schemas.microsoft.com/office/powerpoint/2010/main" val="1811597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31A32337-BC9F-4839-B1A5-390C7C0F9EC5}" type="slidenum">
              <a:rPr lang="en-GB" smtClean="0">
                <a:solidFill>
                  <a:prstClr val="black"/>
                </a:solidFill>
              </a:rPr>
              <a:pPr/>
              <a:t>131</a:t>
            </a:fld>
            <a:endParaRPr lang="en-GB">
              <a:solidFill>
                <a:prstClr val="black"/>
              </a:solidFill>
            </a:endParaRPr>
          </a:p>
        </p:txBody>
      </p:sp>
    </p:spTree>
    <p:extLst>
      <p:ext uri="{BB962C8B-B14F-4D97-AF65-F5344CB8AC3E}">
        <p14:creationId xmlns:p14="http://schemas.microsoft.com/office/powerpoint/2010/main" val="1747855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132</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754767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133</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781556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134</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63453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0"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7668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136</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lnSpcReduction="10000"/>
          </a:bodyPr>
          <a:lstStyle/>
          <a:p>
            <a:pPr eaLnBrk="1" hangingPunct="1"/>
            <a:r>
              <a:rPr lang="en-US" dirty="0" smtClean="0"/>
              <a:t>2 min + 1</a:t>
            </a:r>
          </a:p>
          <a:p>
            <a:pPr eaLnBrk="1" hangingPunct="1"/>
            <a:endParaRPr lang="en-US" dirty="0" smtClean="0"/>
          </a:p>
          <a:p>
            <a:pPr eaLnBrk="1" hangingPunct="1"/>
            <a:r>
              <a:rPr lang="en-US" dirty="0" smtClean="0"/>
              <a:t>Methods</a:t>
            </a:r>
            <a:r>
              <a:rPr lang="en-US" baseline="0" dirty="0" smtClean="0"/>
              <a:t> and results sections.</a:t>
            </a:r>
            <a:endParaRPr lang="en-US" dirty="0" smtClean="0"/>
          </a:p>
          <a:p>
            <a:pPr eaLnBrk="1" hangingPunct="1"/>
            <a:r>
              <a:rPr lang="en-US" dirty="0" smtClean="0"/>
              <a:t>1. Was</a:t>
            </a:r>
            <a:r>
              <a:rPr lang="en-US" baseline="0" dirty="0" smtClean="0"/>
              <a:t> the search strategy described sufficiently? </a:t>
            </a:r>
            <a:r>
              <a:rPr lang="en-US" dirty="0" smtClean="0"/>
              <a:t>Major</a:t>
            </a:r>
            <a:r>
              <a:rPr lang="en-US" baseline="0" dirty="0" smtClean="0"/>
              <a:t> bibliographic databases but also reference lists from relevant studies, Citation index, experts. Did they use MESH terms? = yes</a:t>
            </a:r>
          </a:p>
          <a:p>
            <a:pPr eaLnBrk="1" hangingPunct="1"/>
            <a:r>
              <a:rPr lang="en-US" baseline="0" dirty="0" smtClean="0"/>
              <a:t>2. Search terms used = yes</a:t>
            </a:r>
          </a:p>
          <a:p>
            <a:pPr eaLnBrk="1" hangingPunct="1"/>
            <a:r>
              <a:rPr lang="en-US" baseline="0" dirty="0" smtClean="0"/>
              <a:t>3. Limited = Yes - English language only. We should use all studies, getting non-English translated. Maybe resources did not allow for this.</a:t>
            </a:r>
          </a:p>
          <a:p>
            <a:pPr eaLnBrk="1" hangingPunct="1"/>
            <a:r>
              <a:rPr lang="en-US" baseline="0" dirty="0" smtClean="0"/>
              <a:t>4. Unpublished = yes – contacted authors</a:t>
            </a:r>
          </a:p>
          <a:p>
            <a:pPr marL="171450" indent="-171450" eaLnBrk="1" hangingPunct="1">
              <a:buFont typeface="Arial" pitchFamily="34" charset="0"/>
              <a:buChar char="•"/>
            </a:pPr>
            <a:r>
              <a:rPr lang="en-US" baseline="0" dirty="0" smtClean="0"/>
              <a:t>Results section will tell you numbers of titles/abstracts </a:t>
            </a:r>
            <a:r>
              <a:rPr lang="en-US" baseline="0" dirty="0" err="1" smtClean="0"/>
              <a:t>etc</a:t>
            </a:r>
            <a:r>
              <a:rPr lang="en-US" baseline="0" dirty="0" smtClean="0"/>
              <a:t> – in this case they also present a nice flow chart which tells us that an additional paper was found by contacting the authors (page 306)</a:t>
            </a:r>
          </a:p>
          <a:p>
            <a:pPr marL="171450" indent="-171450" eaLnBrk="1" hangingPunct="1">
              <a:buFont typeface="Arial" pitchFamily="34" charset="0"/>
              <a:buChar char="•"/>
            </a:pPr>
            <a:r>
              <a:rPr lang="en-US" baseline="0" dirty="0" smtClean="0"/>
              <a:t>One more aspect of the search strategy that was good and ensured studies were not missed = two investigators selected articles.</a:t>
            </a:r>
          </a:p>
          <a:p>
            <a:pPr marL="171450" indent="-171450" eaLnBrk="1" hangingPunct="1">
              <a:buFont typeface="Arial" pitchFamily="34" charset="0"/>
              <a:buChar char="•"/>
            </a:pPr>
            <a:r>
              <a:rPr lang="en-US" baseline="0" dirty="0" smtClean="0"/>
              <a:t>Overall it is unlikely important/relevant studies were missed. </a:t>
            </a:r>
          </a:p>
          <a:p>
            <a:pPr marL="171450" indent="-171450" eaLnBrk="1" hangingPunct="1">
              <a:buFont typeface="Arial" pitchFamily="34" charset="0"/>
              <a:buChar char="•"/>
            </a:pPr>
            <a:endParaRPr lang="en-US" baseline="0" dirty="0" smtClean="0"/>
          </a:p>
          <a:p>
            <a:pPr marL="171450" indent="-171450" eaLnBrk="1" hangingPunct="1">
              <a:buFont typeface="Arial" pitchFamily="34" charset="0"/>
              <a:buChar char="•"/>
            </a:pPr>
            <a:r>
              <a:rPr lang="en-US" baseline="0" dirty="0" smtClean="0"/>
              <a:t>Boolean operators – if anyone brings this up these are = AND, OR, NOT as you learnt with </a:t>
            </a:r>
            <a:r>
              <a:rPr lang="en-US" baseline="0" dirty="0" err="1" smtClean="0"/>
              <a:t>Nia</a:t>
            </a:r>
            <a:r>
              <a:rPr lang="en-US" baseline="0" dirty="0" smtClean="0"/>
              <a:t> last Thursday/Friday?</a:t>
            </a:r>
            <a:endParaRPr lang="en-GB" baseline="0" dirty="0" smtClean="0"/>
          </a:p>
        </p:txBody>
      </p:sp>
    </p:spTree>
    <p:extLst>
      <p:ext uri="{BB962C8B-B14F-4D97-AF65-F5344CB8AC3E}">
        <p14:creationId xmlns:p14="http://schemas.microsoft.com/office/powerpoint/2010/main" val="1458846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137</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2034061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fld id="{DEDA9FDF-AFE7-4BC0-85F0-96BF826D73BB}" type="slidenum">
              <a:rPr lang="en-US" altLang="en-US" sz="1200">
                <a:solidFill>
                  <a:srgbClr val="000000"/>
                </a:solidFill>
              </a:rPr>
              <a:pPr eaLnBrk="1" hangingPunct="1"/>
              <a:t>138</a:t>
            </a:fld>
            <a:endParaRPr lang="en-US" altLang="en-US" sz="1200">
              <a:solidFill>
                <a:srgbClr val="000000"/>
              </a:solidFill>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4" name="Rectangle 3"/>
          <p:cNvSpPr>
            <a:spLocks noGrp="1" noChangeArrowheads="1"/>
          </p:cNvSpPr>
          <p:nvPr>
            <p:ph type="body" idx="1"/>
          </p:nvPr>
        </p:nvSpPr>
        <p:spPr>
          <a:ln/>
        </p:spPr>
        <p:txBody>
          <a:bodyPr wrap="square" numCol="1" anchor="t" anchorCtr="0" compatLnSpc="1">
            <a:prstTxWarp prst="textNoShape">
              <a:avLst/>
            </a:prstTxWarp>
          </a:bodyPr>
          <a:lstStyle/>
          <a:p>
            <a:pPr eaLnBrk="1" hangingPunct="1">
              <a:spcBef>
                <a:spcPct val="0"/>
              </a:spcBef>
            </a:pPr>
            <a:r>
              <a:rPr lang="en-US" altLang="en-US" dirty="0" smtClean="0"/>
              <a:t>2 min + 1</a:t>
            </a:r>
          </a:p>
          <a:p>
            <a:pPr eaLnBrk="1" hangingPunct="1">
              <a:spcBef>
                <a:spcPct val="0"/>
              </a:spcBef>
            </a:pPr>
            <a:endParaRPr lang="en-US" altLang="en-US" dirty="0" smtClean="0"/>
          </a:p>
          <a:p>
            <a:pPr eaLnBrk="1" hangingPunct="1">
              <a:spcBef>
                <a:spcPct val="0"/>
              </a:spcBef>
            </a:pPr>
            <a:r>
              <a:rPr lang="en-US" altLang="en-US" dirty="0" smtClean="0"/>
              <a:t>1</a:t>
            </a:r>
            <a:r>
              <a:rPr lang="en-US" altLang="en-US" baseline="30000" dirty="0" smtClean="0"/>
              <a:t>st</a:t>
            </a:r>
            <a:r>
              <a:rPr lang="en-US" altLang="en-US" dirty="0" smtClean="0"/>
              <a:t> = Yes in methods section</a:t>
            </a:r>
          </a:p>
          <a:p>
            <a:pPr eaLnBrk="1" hangingPunct="1">
              <a:spcBef>
                <a:spcPct val="0"/>
              </a:spcBef>
            </a:pPr>
            <a:r>
              <a:rPr lang="en-US" altLang="en-US" dirty="0" smtClean="0"/>
              <a:t>2</a:t>
            </a:r>
            <a:r>
              <a:rPr lang="en-US" altLang="en-US" baseline="30000" dirty="0" smtClean="0"/>
              <a:t>nd</a:t>
            </a:r>
            <a:r>
              <a:rPr lang="en-US" altLang="en-US" dirty="0" smtClean="0"/>
              <a:t> = Excluded all non-trial studies, under age 16, studies on revised ACL reconstruction, studies that did not detail time between injury and surgery for acute and delayed groups; are they related to PICO = yes.</a:t>
            </a:r>
          </a:p>
          <a:p>
            <a:pPr eaLnBrk="1" hangingPunct="1">
              <a:spcBef>
                <a:spcPct val="0"/>
              </a:spcBef>
            </a:pPr>
            <a:r>
              <a:rPr lang="en-US" altLang="en-US" dirty="0" smtClean="0"/>
              <a:t>3</a:t>
            </a:r>
            <a:r>
              <a:rPr lang="en-US" altLang="en-US" baseline="30000" dirty="0" smtClean="0"/>
              <a:t>rd</a:t>
            </a:r>
            <a:r>
              <a:rPr lang="en-US" altLang="en-US" dirty="0" smtClean="0"/>
              <a:t> = Can anyone see a major point about the types of studies selected? = N</a:t>
            </a:r>
            <a:r>
              <a:rPr lang="en-GB" altLang="en-US" dirty="0" smtClean="0"/>
              <a:t>on-randomised</a:t>
            </a:r>
            <a:r>
              <a:rPr lang="en-US" altLang="en-US" dirty="0" smtClean="0"/>
              <a:t> trials also included. </a:t>
            </a:r>
          </a:p>
          <a:p>
            <a:pPr eaLnBrk="1" hangingPunct="1">
              <a:spcBef>
                <a:spcPct val="0"/>
              </a:spcBef>
              <a:buFontTx/>
              <a:buChar char="•"/>
            </a:pPr>
            <a:r>
              <a:rPr lang="en-US" altLang="en-US" dirty="0" smtClean="0"/>
              <a:t>Anyone willing to suggest why? = Nature of the study – impossible to blind patients to early or delayed surgery. But…</a:t>
            </a:r>
          </a:p>
          <a:p>
            <a:pPr eaLnBrk="1" hangingPunct="1">
              <a:spcBef>
                <a:spcPct val="0"/>
              </a:spcBef>
              <a:buFontTx/>
              <a:buChar char="•"/>
            </a:pPr>
            <a:r>
              <a:rPr lang="en-US" altLang="en-US" dirty="0" smtClean="0"/>
              <a:t>…could have blinded surgeons to this (although ethically and logistically difficult)</a:t>
            </a:r>
          </a:p>
          <a:p>
            <a:pPr eaLnBrk="1" hangingPunct="1">
              <a:spcBef>
                <a:spcPct val="0"/>
              </a:spcBef>
              <a:buFontTx/>
              <a:buChar char="•"/>
            </a:pPr>
            <a:r>
              <a:rPr lang="en-US" altLang="en-US" dirty="0" smtClean="0"/>
              <a:t>…but could easily have blinded the assessors.</a:t>
            </a:r>
          </a:p>
          <a:p>
            <a:pPr eaLnBrk="1" hangingPunct="1">
              <a:spcBef>
                <a:spcPct val="0"/>
              </a:spcBef>
            </a:pPr>
            <a:endParaRPr lang="en-US" altLang="en-US" dirty="0" smtClean="0"/>
          </a:p>
        </p:txBody>
      </p:sp>
    </p:spTree>
    <p:extLst>
      <p:ext uri="{BB962C8B-B14F-4D97-AF65-F5344CB8AC3E}">
        <p14:creationId xmlns:p14="http://schemas.microsoft.com/office/powerpoint/2010/main" val="350017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139</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553006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140</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lnSpcReduction="10000"/>
          </a:bodyPr>
          <a:lstStyle/>
          <a:p>
            <a:pPr marL="0" indent="0" eaLnBrk="1" hangingPunct="1">
              <a:buNone/>
            </a:pPr>
            <a:r>
              <a:rPr lang="en-US" dirty="0" smtClean="0"/>
              <a:t>2 min + 1</a:t>
            </a:r>
          </a:p>
          <a:p>
            <a:pPr marL="0" indent="0" eaLnBrk="1" hangingPunct="1">
              <a:buNone/>
            </a:pPr>
            <a:endParaRPr lang="en-US" dirty="0" smtClean="0"/>
          </a:p>
          <a:p>
            <a:pPr marL="228600" indent="-228600" eaLnBrk="1" hangingPunct="1">
              <a:buAutoNum type="arabicPeriod"/>
            </a:pPr>
            <a:r>
              <a:rPr lang="en-US" dirty="0" smtClean="0"/>
              <a:t>Yes = the </a:t>
            </a:r>
            <a:r>
              <a:rPr lang="en-US" dirty="0" err="1" smtClean="0"/>
              <a:t>PEDro</a:t>
            </a:r>
            <a:r>
              <a:rPr lang="en-US" baseline="0" dirty="0" smtClean="0"/>
              <a:t> scale</a:t>
            </a:r>
          </a:p>
          <a:p>
            <a:pPr marL="228600" indent="-228600" eaLnBrk="1" hangingPunct="1">
              <a:buAutoNum type="arabicPeriod"/>
            </a:pPr>
            <a:r>
              <a:rPr lang="en-US" baseline="0" dirty="0" smtClean="0"/>
              <a:t>Yes = validated for RCTs (unclear whether this holds for non-RCT)</a:t>
            </a:r>
          </a:p>
          <a:p>
            <a:pPr marL="228600" indent="-228600" eaLnBrk="1" hangingPunct="1">
              <a:buAutoNum type="arabicPeriod"/>
            </a:pPr>
            <a:r>
              <a:rPr lang="en-US" baseline="0" dirty="0" smtClean="0"/>
              <a:t>Yes = table in the results section and appraisal page 307 </a:t>
            </a:r>
          </a:p>
          <a:p>
            <a:pPr marL="0" indent="0" eaLnBrk="1" hangingPunct="1">
              <a:buNone/>
            </a:pPr>
            <a:r>
              <a:rPr lang="en-US" baseline="0" dirty="0" smtClean="0"/>
              <a:t>[</a:t>
            </a:r>
            <a:r>
              <a:rPr lang="en-US" dirty="0" err="1" smtClean="0"/>
              <a:t>PEDro</a:t>
            </a:r>
            <a:r>
              <a:rPr lang="en-US" dirty="0" smtClean="0"/>
              <a:t>: gives</a:t>
            </a:r>
            <a:r>
              <a:rPr lang="en-US" baseline="0" dirty="0" smtClean="0"/>
              <a:t> score out of 11</a:t>
            </a:r>
          </a:p>
          <a:p>
            <a:pPr marL="171450" indent="-171450" eaLnBrk="1" hangingPunct="1">
              <a:buFontTx/>
              <a:buChar char="-"/>
            </a:pPr>
            <a:r>
              <a:rPr lang="en-US" dirty="0" smtClean="0"/>
              <a:t>Concealment allocation</a:t>
            </a:r>
            <a:r>
              <a:rPr lang="en-US" baseline="0" dirty="0" smtClean="0"/>
              <a:t> =</a:t>
            </a:r>
            <a:r>
              <a:rPr lang="en-US" dirty="0" smtClean="0"/>
              <a:t> person(s)</a:t>
            </a:r>
            <a:r>
              <a:rPr lang="en-US" baseline="0" dirty="0" smtClean="0"/>
              <a:t> deciding eligibility is unaware which arm of study subject is assigned to</a:t>
            </a:r>
            <a:r>
              <a:rPr lang="en-US" dirty="0" smtClean="0"/>
              <a:t>. If </a:t>
            </a:r>
            <a:r>
              <a:rPr lang="en-GB" noProof="0" dirty="0" smtClean="0"/>
              <a:t>randomization</a:t>
            </a:r>
            <a:r>
              <a:rPr lang="en-US" dirty="0" smtClean="0"/>
              <a:t> is done at a central location then concealment is </a:t>
            </a:r>
            <a:r>
              <a:rPr lang="en-US" dirty="0" err="1" smtClean="0"/>
              <a:t>typicall</a:t>
            </a:r>
            <a:r>
              <a:rPr lang="en-US" baseline="0" dirty="0" smtClean="0"/>
              <a:t> </a:t>
            </a:r>
            <a:r>
              <a:rPr lang="en-US" dirty="0" smtClean="0"/>
              <a:t>assured.</a:t>
            </a:r>
          </a:p>
          <a:p>
            <a:pPr marL="171450" indent="-171450" eaLnBrk="1" hangingPunct="1">
              <a:buFontTx/>
              <a:buChar char="-"/>
            </a:pPr>
            <a:r>
              <a:rPr lang="en-US" dirty="0" smtClean="0"/>
              <a:t>Baseline comparability =must provide</a:t>
            </a:r>
            <a:r>
              <a:rPr lang="en-US" baseline="0" dirty="0" smtClean="0"/>
              <a:t> demographic details including details of severity of condition and minimum 1 outcome measure</a:t>
            </a:r>
            <a:endParaRPr lang="en-US" dirty="0" smtClean="0"/>
          </a:p>
          <a:p>
            <a:pPr marL="171450" indent="-171450" eaLnBrk="1" hangingPunct="1">
              <a:buFontTx/>
              <a:buChar char="-"/>
            </a:pPr>
            <a:r>
              <a:rPr lang="en-US" dirty="0" smtClean="0"/>
              <a:t>Adequate</a:t>
            </a:r>
            <a:r>
              <a:rPr lang="en-US" baseline="0" dirty="0" smtClean="0"/>
              <a:t> follow up = score given if study provides info on #allocated to treatment and #assessed for final outcomes plus this #must be at least 85% of overall n.</a:t>
            </a:r>
          </a:p>
          <a:p>
            <a:pPr marL="171450" indent="-171450" eaLnBrk="1" hangingPunct="1">
              <a:buFontTx/>
              <a:buChar char="-"/>
            </a:pPr>
            <a:r>
              <a:rPr lang="en-US" baseline="0" dirty="0" smtClean="0"/>
              <a:t>Intention-to-treat = analysis is based on data from all subjects allocated to treatment and not just those completing the study]….</a:t>
            </a:r>
          </a:p>
          <a:p>
            <a:pPr marL="171450" indent="-171450" eaLnBrk="1" hangingPunct="1">
              <a:buFontTx/>
              <a:buChar char="-"/>
            </a:pPr>
            <a:endParaRPr lang="en-US" baseline="0" dirty="0" smtClean="0"/>
          </a:p>
          <a:p>
            <a:pPr marL="0" indent="0" eaLnBrk="1" hangingPunct="1">
              <a:buFontTx/>
              <a:buNone/>
            </a:pPr>
            <a:r>
              <a:rPr lang="en-US" baseline="0" dirty="0" smtClean="0"/>
              <a:t>So are we happy that the studies were sufficiently valid = No or unclear</a:t>
            </a:r>
          </a:p>
          <a:p>
            <a:pPr marL="0" indent="0" eaLnBrk="1" hangingPunct="1">
              <a:buFontTx/>
              <a:buNone/>
            </a:pPr>
            <a:r>
              <a:rPr lang="en-US" baseline="0" dirty="0" smtClean="0"/>
              <a:t>Okay if you turn over your appraisal sheets we’re now going to look at the actual results themselves.</a:t>
            </a:r>
          </a:p>
          <a:p>
            <a:pPr marL="0" indent="0" eaLnBrk="1" hangingPunct="1">
              <a:buFontTx/>
              <a:buNone/>
            </a:pPr>
            <a:endParaRPr lang="en-US" baseline="0" dirty="0" smtClean="0"/>
          </a:p>
        </p:txBody>
      </p:sp>
    </p:spTree>
    <p:extLst>
      <p:ext uri="{BB962C8B-B14F-4D97-AF65-F5344CB8AC3E}">
        <p14:creationId xmlns:p14="http://schemas.microsoft.com/office/powerpoint/2010/main" val="4932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C7AA02-59D5-43E9-A173-914423487335}" type="slidenum">
              <a:rPr lang="ar-SA"/>
              <a:pPr fontAlgn="base">
                <a:spcBef>
                  <a:spcPct val="0"/>
                </a:spcBef>
                <a:spcAft>
                  <a:spcPct val="0"/>
                </a:spcAft>
              </a:pPr>
              <a:t>27</a:t>
            </a:fld>
            <a:endParaRPr lang="en-GB">
              <a:cs typeface="Arial"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864836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141</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lnSpcReduction="10000"/>
          </a:bodyPr>
          <a:lstStyle/>
          <a:p>
            <a:pPr marL="0" indent="0" eaLnBrk="1" hangingPunct="1">
              <a:buNone/>
            </a:pPr>
            <a:r>
              <a:rPr lang="en-US" dirty="0" smtClean="0"/>
              <a:t>2 min + 1</a:t>
            </a:r>
          </a:p>
          <a:p>
            <a:pPr marL="0" indent="0" eaLnBrk="1" hangingPunct="1">
              <a:buNone/>
            </a:pPr>
            <a:endParaRPr lang="en-US" dirty="0" smtClean="0"/>
          </a:p>
          <a:p>
            <a:pPr marL="228600" indent="-228600" eaLnBrk="1" hangingPunct="1">
              <a:buAutoNum type="arabicPeriod"/>
            </a:pPr>
            <a:r>
              <a:rPr lang="en-US" dirty="0" smtClean="0"/>
              <a:t>Yes = the </a:t>
            </a:r>
            <a:r>
              <a:rPr lang="en-US" dirty="0" err="1" smtClean="0"/>
              <a:t>PEDro</a:t>
            </a:r>
            <a:r>
              <a:rPr lang="en-US" baseline="0" dirty="0" smtClean="0"/>
              <a:t> scale</a:t>
            </a:r>
          </a:p>
          <a:p>
            <a:pPr marL="228600" indent="-228600" eaLnBrk="1" hangingPunct="1">
              <a:buAutoNum type="arabicPeriod"/>
            </a:pPr>
            <a:r>
              <a:rPr lang="en-US" baseline="0" dirty="0" smtClean="0"/>
              <a:t>Yes = validated for RCTs (unclear whether this holds for non-RCT)</a:t>
            </a:r>
          </a:p>
          <a:p>
            <a:pPr marL="228600" indent="-228600" eaLnBrk="1" hangingPunct="1">
              <a:buAutoNum type="arabicPeriod"/>
            </a:pPr>
            <a:r>
              <a:rPr lang="en-US" baseline="0" dirty="0" smtClean="0"/>
              <a:t>Yes = table in the results section and appraisal page 307 </a:t>
            </a:r>
          </a:p>
          <a:p>
            <a:pPr marL="0" indent="0" eaLnBrk="1" hangingPunct="1">
              <a:buNone/>
            </a:pPr>
            <a:r>
              <a:rPr lang="en-US" baseline="0" dirty="0" smtClean="0"/>
              <a:t>[</a:t>
            </a:r>
            <a:r>
              <a:rPr lang="en-US" dirty="0" err="1" smtClean="0"/>
              <a:t>PEDro</a:t>
            </a:r>
            <a:r>
              <a:rPr lang="en-US" dirty="0" smtClean="0"/>
              <a:t>: gives</a:t>
            </a:r>
            <a:r>
              <a:rPr lang="en-US" baseline="0" dirty="0" smtClean="0"/>
              <a:t> score out of 11</a:t>
            </a:r>
          </a:p>
          <a:p>
            <a:pPr marL="171450" indent="-171450" eaLnBrk="1" hangingPunct="1">
              <a:buFontTx/>
              <a:buChar char="-"/>
            </a:pPr>
            <a:r>
              <a:rPr lang="en-US" dirty="0" smtClean="0"/>
              <a:t>Concealment allocation</a:t>
            </a:r>
            <a:r>
              <a:rPr lang="en-US" baseline="0" dirty="0" smtClean="0"/>
              <a:t> =</a:t>
            </a:r>
            <a:r>
              <a:rPr lang="en-US" dirty="0" smtClean="0"/>
              <a:t> person(s)</a:t>
            </a:r>
            <a:r>
              <a:rPr lang="en-US" baseline="0" dirty="0" smtClean="0"/>
              <a:t> deciding eligibility is unaware which arm of study subject is assigned to</a:t>
            </a:r>
            <a:r>
              <a:rPr lang="en-US" dirty="0" smtClean="0"/>
              <a:t>. If </a:t>
            </a:r>
            <a:r>
              <a:rPr lang="en-GB" noProof="0" dirty="0" smtClean="0"/>
              <a:t>randomization</a:t>
            </a:r>
            <a:r>
              <a:rPr lang="en-US" dirty="0" smtClean="0"/>
              <a:t> is done at a central location then concealment is typically</a:t>
            </a:r>
            <a:r>
              <a:rPr lang="en-US" baseline="0" dirty="0" smtClean="0"/>
              <a:t> </a:t>
            </a:r>
            <a:r>
              <a:rPr lang="en-US" dirty="0" smtClean="0"/>
              <a:t>assured.</a:t>
            </a:r>
          </a:p>
          <a:p>
            <a:pPr marL="171450" indent="-171450" eaLnBrk="1" hangingPunct="1">
              <a:buFontTx/>
              <a:buChar char="-"/>
            </a:pPr>
            <a:r>
              <a:rPr lang="en-US" dirty="0" smtClean="0"/>
              <a:t>Baseline comparability =must provide</a:t>
            </a:r>
            <a:r>
              <a:rPr lang="en-US" baseline="0" dirty="0" smtClean="0"/>
              <a:t> demographic details including details of severity of condition and minimum 1 outcome measure</a:t>
            </a:r>
            <a:endParaRPr lang="en-US" dirty="0" smtClean="0"/>
          </a:p>
          <a:p>
            <a:pPr marL="171450" indent="-171450" eaLnBrk="1" hangingPunct="1">
              <a:buFontTx/>
              <a:buChar char="-"/>
            </a:pPr>
            <a:r>
              <a:rPr lang="en-US" dirty="0" smtClean="0"/>
              <a:t>Adequate</a:t>
            </a:r>
            <a:r>
              <a:rPr lang="en-US" baseline="0" dirty="0" smtClean="0"/>
              <a:t> follow up = score given if study provides info on #allocated to treatment and #assessed for final outcomes plus this #must be at least 85% of overall n.</a:t>
            </a:r>
          </a:p>
          <a:p>
            <a:pPr marL="171450" indent="-171450" eaLnBrk="1" hangingPunct="1">
              <a:buFontTx/>
              <a:buChar char="-"/>
            </a:pPr>
            <a:r>
              <a:rPr lang="en-US" baseline="0" dirty="0" smtClean="0"/>
              <a:t>Intention-to-treat = analysis is based on data from all subjects allocated to treatment and not just those completing the study]….</a:t>
            </a:r>
          </a:p>
          <a:p>
            <a:pPr marL="171450" indent="-171450" eaLnBrk="1" hangingPunct="1">
              <a:buFontTx/>
              <a:buChar char="-"/>
            </a:pPr>
            <a:endParaRPr lang="en-US" baseline="0" dirty="0" smtClean="0"/>
          </a:p>
          <a:p>
            <a:pPr marL="0" indent="0" eaLnBrk="1" hangingPunct="1">
              <a:buFontTx/>
              <a:buNone/>
            </a:pPr>
            <a:r>
              <a:rPr lang="en-US" baseline="0" dirty="0" smtClean="0"/>
              <a:t>So are we happy that the studies were sufficiently valid = No or unclear</a:t>
            </a:r>
          </a:p>
          <a:p>
            <a:pPr marL="0" indent="0" eaLnBrk="1" hangingPunct="1">
              <a:buFontTx/>
              <a:buNone/>
            </a:pPr>
            <a:r>
              <a:rPr lang="en-US" baseline="0" dirty="0" smtClean="0"/>
              <a:t>Okay if you turn over your appraisal sheets we’re now going to look at the actual results themselves.</a:t>
            </a:r>
          </a:p>
          <a:p>
            <a:pPr marL="0" indent="0" eaLnBrk="1" hangingPunct="1">
              <a:buFontTx/>
              <a:buNone/>
            </a:pPr>
            <a:endParaRPr lang="en-US" baseline="0" dirty="0" smtClean="0"/>
          </a:p>
        </p:txBody>
      </p:sp>
    </p:spTree>
    <p:extLst>
      <p:ext uri="{BB962C8B-B14F-4D97-AF65-F5344CB8AC3E}">
        <p14:creationId xmlns:p14="http://schemas.microsoft.com/office/powerpoint/2010/main" val="783567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142</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931591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143</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P1 -</a:t>
            </a:r>
            <a:r>
              <a:rPr lang="en-GB" altLang="en-US" baseline="0" dirty="0" smtClean="0"/>
              <a:t> ….from each of the studies included in the meta-analysis</a:t>
            </a:r>
          </a:p>
          <a:p>
            <a:pPr eaLnBrk="1" hangingPunct="1"/>
            <a:r>
              <a:rPr lang="en-GB" altLang="en-US" baseline="0" dirty="0" smtClean="0"/>
              <a:t>P2 - </a:t>
            </a:r>
            <a:endParaRPr lang="en-GB" altLang="en-US" dirty="0" smtClean="0"/>
          </a:p>
        </p:txBody>
      </p:sp>
    </p:spTree>
    <p:extLst>
      <p:ext uri="{BB962C8B-B14F-4D97-AF65-F5344CB8AC3E}">
        <p14:creationId xmlns:p14="http://schemas.microsoft.com/office/powerpoint/2010/main" val="1207863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D8850A-9332-4C9A-B36B-73D37BAC5207}" type="slidenum">
              <a:rPr lang="en-US" altLang="en-US" sz="1200"/>
              <a:pPr/>
              <a:t>144</a:t>
            </a:fld>
            <a:endParaRPr lang="en-US" altLang="en-US" sz="1200"/>
          </a:p>
        </p:txBody>
      </p:sp>
    </p:spTree>
    <p:extLst>
      <p:ext uri="{BB962C8B-B14F-4D97-AF65-F5344CB8AC3E}">
        <p14:creationId xmlns:p14="http://schemas.microsoft.com/office/powerpoint/2010/main" val="460774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318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7BD1F74-E05F-4E20-8B65-F77316DBE3B7}" type="slidenum">
              <a:rPr lang="en-US" altLang="en-US">
                <a:solidFill>
                  <a:srgbClr val="000000"/>
                </a:solidFill>
                <a:latin typeface="Arial" charset="0"/>
              </a:rPr>
              <a:pPr eaLnBrk="1" hangingPunct="1">
                <a:spcBef>
                  <a:spcPct val="0"/>
                </a:spcBef>
              </a:pPr>
              <a:t>145</a:t>
            </a:fld>
            <a:endParaRPr lang="en-US" altLang="en-US">
              <a:solidFill>
                <a:srgbClr val="000000"/>
              </a:solidFill>
              <a:latin typeface="Arial" charset="0"/>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9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Smallest, largest, significant </a:t>
            </a:r>
            <a:r>
              <a:rPr lang="en-US" altLang="en-US" dirty="0" err="1" smtClean="0"/>
              <a:t>etc</a:t>
            </a:r>
            <a:r>
              <a:rPr lang="en-US" altLang="en-US" dirty="0" smtClean="0"/>
              <a:t>….</a:t>
            </a:r>
          </a:p>
          <a:p>
            <a:pPr eaLnBrk="1" hangingPunct="1">
              <a:spcBef>
                <a:spcPct val="0"/>
              </a:spcBef>
            </a:pPr>
            <a:r>
              <a:rPr lang="en-US" altLang="en-US" dirty="0" smtClean="0"/>
              <a:t>Can anyone tell the acute illness of our patient? = MI (streptokinase for reducing risk of mortality post MI from thrombotic event)</a:t>
            </a:r>
          </a:p>
          <a:p>
            <a:pPr eaLnBrk="1" hangingPunct="1">
              <a:spcBef>
                <a:spcPct val="0"/>
              </a:spcBef>
            </a:pPr>
            <a:r>
              <a:rPr lang="en-US" altLang="en-US" dirty="0" smtClean="0"/>
              <a:t>Now, based on this forest plot do we give an antithrombotic drug for reperfusion (in this case streptokinase) = YES</a:t>
            </a:r>
          </a:p>
        </p:txBody>
      </p:sp>
    </p:spTree>
    <p:extLst>
      <p:ext uri="{BB962C8B-B14F-4D97-AF65-F5344CB8AC3E}">
        <p14:creationId xmlns:p14="http://schemas.microsoft.com/office/powerpoint/2010/main" val="1280559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aseline="0" dirty="0" smtClean="0"/>
              <a:t>1 = The overall effect is represented by the diamond at the bottom (labelled ‘Total’) and represents the combined or pooled ratio. The ends of the diamond represent the 95% CI. Here we can see that treatment reduces mortality by 34%</a:t>
            </a:r>
          </a:p>
        </p:txBody>
      </p:sp>
      <p:sp>
        <p:nvSpPr>
          <p:cNvPr id="4" name="Slide Number Placeholder 3"/>
          <p:cNvSpPr>
            <a:spLocks noGrp="1"/>
          </p:cNvSpPr>
          <p:nvPr>
            <p:ph type="sldNum" sz="quarter" idx="10"/>
          </p:nvPr>
        </p:nvSpPr>
        <p:spPr/>
        <p:txBody>
          <a:bodyPr/>
          <a:lstStyle/>
          <a:p>
            <a:fld id="{93921878-49A7-47C8-A5B5-721E8CF15728}" type="slidenum">
              <a:rPr lang="en-US" smtClean="0"/>
              <a:pPr/>
              <a:t>146</a:t>
            </a:fld>
            <a:endParaRPr lang="en-US"/>
          </a:p>
        </p:txBody>
      </p:sp>
    </p:spTree>
    <p:extLst>
      <p:ext uri="{BB962C8B-B14F-4D97-AF65-F5344CB8AC3E}">
        <p14:creationId xmlns:p14="http://schemas.microsoft.com/office/powerpoint/2010/main" val="1372181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147</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735778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148</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028715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C5D6FB-FF6B-4351-A5C1-6BF24EDD7BCC}" type="slidenum">
              <a:rPr lang="en-US" altLang="en-US" sz="1200"/>
              <a:pPr/>
              <a:t>149</a:t>
            </a:fld>
            <a:endParaRPr lang="en-US" alt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Tree>
    <p:extLst>
      <p:ext uri="{BB962C8B-B14F-4D97-AF65-F5344CB8AC3E}">
        <p14:creationId xmlns:p14="http://schemas.microsoft.com/office/powerpoint/2010/main" val="2038638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43D71D-BB85-4AB6-8B30-294681B2C56F}" type="slidenum">
              <a:rPr lang="en-US" altLang="en-US" smtClean="0"/>
              <a:pPr/>
              <a:t>150</a:t>
            </a:fld>
            <a:endParaRPr lang="en-US" altLang="en-US" smtClean="0"/>
          </a:p>
        </p:txBody>
      </p:sp>
      <p:sp>
        <p:nvSpPr>
          <p:cNvPr id="112643" name="Rectangle 2"/>
          <p:cNvSpPr>
            <a:spLocks noGrp="1" noRot="1" noChangeAspect="1" noChangeArrowheads="1" noTextEdit="1"/>
          </p:cNvSpPr>
          <p:nvPr>
            <p:ph type="sldImg"/>
          </p:nvPr>
        </p:nvSpPr>
        <p:spPr>
          <a:xfrm>
            <a:off x="1143000" y="685800"/>
            <a:ext cx="4572000" cy="34290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AutoNum type="arabicPeriod"/>
            </a:pPr>
            <a:r>
              <a:rPr lang="en-GB" baseline="0" dirty="0" smtClean="0"/>
              <a:t>Best done when there is a forest plot. In our knee study we don’t have this option. If we go back to example on sheet, the dotted vertical line running through the combined estimate crosses the horizontal lines of all the individual studies = studies are homogenous.</a:t>
            </a:r>
          </a:p>
          <a:p>
            <a:pPr marL="228600" indent="-228600">
              <a:buAutoNum type="arabicPeriod"/>
            </a:pPr>
            <a:r>
              <a:rPr lang="en-GB" baseline="0" dirty="0" smtClean="0"/>
              <a:t>Formal statistical tests = </a:t>
            </a:r>
            <a:r>
              <a:rPr lang="en-GB" baseline="0" dirty="0" err="1" smtClean="0"/>
              <a:t>cochrane</a:t>
            </a:r>
            <a:r>
              <a:rPr lang="en-GB" baseline="0" dirty="0" smtClean="0"/>
              <a:t> chi squared test. If this is statistically significant there is definite heterogeneity. Significance set at 0.1 (rather than usual 0.05) as the chi-square test has low power to detect heterogeneity.</a:t>
            </a:r>
          </a:p>
          <a:p>
            <a:pPr marL="228600" indent="-228600">
              <a:buAutoNum type="arabicPeriod"/>
            </a:pPr>
            <a:r>
              <a:rPr lang="en-GB" baseline="0" dirty="0" smtClean="0"/>
              <a:t>Can also use something called I-squared = more recently developed. Ranges between 0 and 100%, measures the variability between studies. As a rule of thumb I2&lt;25% means studies regarded as homogenous and I2&gt;75% means heterogeneity is very high.</a:t>
            </a:r>
          </a:p>
        </p:txBody>
      </p:sp>
    </p:spTree>
    <p:extLst>
      <p:ext uri="{BB962C8B-B14F-4D97-AF65-F5344CB8AC3E}">
        <p14:creationId xmlns:p14="http://schemas.microsoft.com/office/powerpoint/2010/main" val="211246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39B510-1637-444C-B899-5A5D5C49836D}" type="slidenum">
              <a:rPr lang="ar-SA"/>
              <a:pPr fontAlgn="base">
                <a:spcBef>
                  <a:spcPct val="0"/>
                </a:spcBef>
                <a:spcAft>
                  <a:spcPct val="0"/>
                </a:spcAft>
              </a:pPr>
              <a:t>29</a:t>
            </a:fld>
            <a:endParaRPr lang="en-GB">
              <a:cs typeface="Arial" pitchFamily="34"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a:lstStyle/>
          <a:p>
            <a:pPr>
              <a:spcBef>
                <a:spcPct val="0"/>
              </a:spcBef>
            </a:pPr>
            <a:endParaRPr lang="en-US" smtClean="0">
              <a:cs typeface="Arial" pitchFamily="34" charset="0"/>
            </a:endParaRPr>
          </a:p>
        </p:txBody>
      </p:sp>
    </p:spTree>
    <p:extLst>
      <p:ext uri="{BB962C8B-B14F-4D97-AF65-F5344CB8AC3E}">
        <p14:creationId xmlns:p14="http://schemas.microsoft.com/office/powerpoint/2010/main" val="11323039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EDBDB3-4292-4F8E-8F6D-E6A671E7BBE8}" type="slidenum">
              <a:rPr lang="en-US" altLang="en-US" smtClean="0"/>
              <a:pPr/>
              <a:t>151</a:t>
            </a:fld>
            <a:endParaRPr lang="en-US" altLang="en-US" smtClean="0"/>
          </a:p>
        </p:txBody>
      </p:sp>
      <p:sp>
        <p:nvSpPr>
          <p:cNvPr id="113667" name="Rectangle 2"/>
          <p:cNvSpPr>
            <a:spLocks noGrp="1" noRot="1" noChangeAspect="1" noChangeArrowheads="1" noTextEdit="1"/>
          </p:cNvSpPr>
          <p:nvPr>
            <p:ph type="sldImg"/>
          </p:nvPr>
        </p:nvSpPr>
        <p:spPr>
          <a:xfrm>
            <a:off x="1143000" y="685800"/>
            <a:ext cx="4572000" cy="3429000"/>
          </a:xfrm>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Show</a:t>
            </a:r>
            <a:r>
              <a:rPr lang="en-US" altLang="en-US" baseline="0" dirty="0" smtClean="0"/>
              <a:t> of hands if you think there is heterogeneity present between these studies?</a:t>
            </a:r>
            <a:endParaRPr lang="en-US" altLang="en-US" dirty="0" smtClean="0"/>
          </a:p>
        </p:txBody>
      </p:sp>
    </p:spTree>
    <p:extLst>
      <p:ext uri="{BB962C8B-B14F-4D97-AF65-F5344CB8AC3E}">
        <p14:creationId xmlns:p14="http://schemas.microsoft.com/office/powerpoint/2010/main" val="615927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itchFamily="34" charset="0"/>
              <a:buNone/>
            </a:pPr>
            <a:r>
              <a:rPr lang="en-GB" dirty="0" smtClean="0"/>
              <a:t>1 min</a:t>
            </a:r>
          </a:p>
          <a:p>
            <a:pPr marL="0" indent="0">
              <a:buFont typeface="Arial" pitchFamily="34" charset="0"/>
              <a:buNone/>
            </a:pPr>
            <a:endParaRPr lang="en-GB" dirty="0" smtClean="0"/>
          </a:p>
          <a:p>
            <a:pPr marL="171450" indent="-171450">
              <a:buFont typeface="Arial" pitchFamily="34" charset="0"/>
              <a:buChar char="•"/>
            </a:pPr>
            <a:r>
              <a:rPr lang="en-GB" dirty="0" smtClean="0"/>
              <a:t>So what</a:t>
            </a:r>
            <a:r>
              <a:rPr lang="en-GB" baseline="0" dirty="0" smtClean="0"/>
              <a:t> do we think about the similarity of studies in our knee paper?</a:t>
            </a:r>
            <a:endParaRPr lang="en-GB" dirty="0" smtClean="0"/>
          </a:p>
          <a:p>
            <a:pPr marL="171450" indent="-171450">
              <a:buFont typeface="Arial" pitchFamily="34" charset="0"/>
              <a:buChar char="•"/>
            </a:pPr>
            <a:r>
              <a:rPr lang="en-GB" dirty="0" smtClean="0"/>
              <a:t>Indication</a:t>
            </a:r>
            <a:r>
              <a:rPr lang="en-GB" baseline="0" dirty="0" smtClean="0"/>
              <a:t>s are that there is high heterogeneity for 2 out of the 7 measures, none for 3 and some for remaining 1.</a:t>
            </a:r>
          </a:p>
          <a:p>
            <a:pPr marL="171450" indent="-171450">
              <a:buFont typeface="Arial" pitchFamily="34" charset="0"/>
              <a:buChar char="•"/>
            </a:pPr>
            <a:r>
              <a:rPr lang="en-GB" baseline="0" dirty="0" smtClean="0"/>
              <a:t>Do the authors discuss the heterogeneity? = small mention in results and a bit around studies of isokinetic strength, however, no discussion of scores in table 2.</a:t>
            </a:r>
          </a:p>
          <a:p>
            <a:pPr marL="171450" indent="-171450">
              <a:buFont typeface="Arial" pitchFamily="34" charset="0"/>
              <a:buChar char="•"/>
            </a:pPr>
            <a:r>
              <a:rPr lang="en-GB" baseline="0" dirty="0" smtClean="0"/>
              <a:t>Overall, results similar from study to study = yes and no.</a:t>
            </a:r>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152</a:t>
            </a:fld>
            <a:endParaRPr lang="en-US"/>
          </a:p>
        </p:txBody>
      </p:sp>
    </p:spTree>
    <p:extLst>
      <p:ext uri="{BB962C8B-B14F-4D97-AF65-F5344CB8AC3E}">
        <p14:creationId xmlns:p14="http://schemas.microsoft.com/office/powerpoint/2010/main" val="12590578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solidFill>
                  <a:prstClr val="black"/>
                </a:solidFill>
              </a:rPr>
              <a:pPr/>
              <a:t>153</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1 min them, 1 min</a:t>
            </a:r>
            <a:r>
              <a:rPr lang="en-US" baseline="0" dirty="0" smtClean="0"/>
              <a:t> feedback</a:t>
            </a:r>
            <a:endParaRPr lang="en-US" dirty="0" smtClean="0"/>
          </a:p>
          <a:p>
            <a:pPr eaLnBrk="1" hangingPunct="1"/>
            <a:endParaRPr lang="en-US" dirty="0" smtClean="0"/>
          </a:p>
          <a:p>
            <a:pPr eaLnBrk="1" hangingPunct="1"/>
            <a:r>
              <a:rPr lang="en-US" dirty="0" smtClean="0"/>
              <a:t>Title, abstract</a:t>
            </a:r>
            <a:r>
              <a:rPr lang="en-US" baseline="0" dirty="0" smtClean="0"/>
              <a:t> or final paragraph of the introduction should state the question.</a:t>
            </a:r>
          </a:p>
          <a:p>
            <a:pPr eaLnBrk="1" hangingPunct="1"/>
            <a:r>
              <a:rPr lang="en-US" baseline="0" dirty="0" smtClean="0"/>
              <a:t>Our PICO:</a:t>
            </a:r>
          </a:p>
          <a:p>
            <a:pPr eaLnBrk="1" hangingPunct="1"/>
            <a:r>
              <a:rPr lang="en-US" baseline="0" dirty="0" smtClean="0"/>
              <a:t>P = patients with ACL injury = yes (initial injury suggests not chronic condition but no info on age)</a:t>
            </a:r>
          </a:p>
          <a:p>
            <a:pPr eaLnBrk="1" hangingPunct="1"/>
            <a:r>
              <a:rPr lang="en-US" baseline="0" dirty="0" smtClean="0"/>
              <a:t>I = Early ACL reconstruction = yes</a:t>
            </a:r>
          </a:p>
          <a:p>
            <a:pPr eaLnBrk="1" hangingPunct="1"/>
            <a:r>
              <a:rPr lang="en-US" baseline="0" dirty="0" smtClean="0"/>
              <a:t>C = Delayed reconstruction = yes</a:t>
            </a:r>
          </a:p>
          <a:p>
            <a:pPr eaLnBrk="1" hangingPunct="1"/>
            <a:r>
              <a:rPr lang="en-US" dirty="0" smtClean="0"/>
              <a:t>O = clinical and radiological</a:t>
            </a:r>
            <a:r>
              <a:rPr lang="en-US" baseline="0" dirty="0" smtClean="0"/>
              <a:t> = unclear </a:t>
            </a:r>
          </a:p>
          <a:p>
            <a:pPr eaLnBrk="1" hangingPunct="1"/>
            <a:r>
              <a:rPr lang="en-US" baseline="0" dirty="0" smtClean="0"/>
              <a:t>So overall we happy to say yes?</a:t>
            </a:r>
          </a:p>
          <a:p>
            <a:pPr eaLnBrk="1" hangingPunct="1"/>
            <a:r>
              <a:rPr lang="en-US" dirty="0" smtClean="0"/>
              <a:t>Tip = If</a:t>
            </a:r>
            <a:r>
              <a:rPr lang="en-US" baseline="0" dirty="0" smtClean="0"/>
              <a:t> cannot ascertain what the focused question is after reading these sections, search for another paper.</a:t>
            </a:r>
          </a:p>
        </p:txBody>
      </p:sp>
    </p:spTree>
    <p:extLst>
      <p:ext uri="{BB962C8B-B14F-4D97-AF65-F5344CB8AC3E}">
        <p14:creationId xmlns:p14="http://schemas.microsoft.com/office/powerpoint/2010/main" val="17482447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aseline="0" dirty="0" smtClean="0"/>
              <a:t>2 min</a:t>
            </a:r>
          </a:p>
          <a:p>
            <a:endParaRPr lang="en-GB" baseline="0" dirty="0" smtClean="0"/>
          </a:p>
          <a:p>
            <a:r>
              <a:rPr lang="en-GB" baseline="0" dirty="0" smtClean="0"/>
              <a:t>Summary table: missing info on treatment and control (how many events, weight of studies?) = therefore weakness of paper.</a:t>
            </a:r>
          </a:p>
          <a:p>
            <a:endParaRPr lang="en-GB" baseline="0" dirty="0" smtClean="0"/>
          </a:p>
          <a:p>
            <a:r>
              <a:rPr lang="en-GB" baseline="0" dirty="0" smtClean="0"/>
              <a:t>The main things were interested in are the effect measure and the significant of the effect. In this case the effect measure is relative risk because we are mainly looking at dichotomous outcomes (yes/no) or frequencies (numbers of events/incidence). When we’re looking at continuous measures as outcomes we would assess the mean difference between the groups. An example is given here for first two outcome measures (</a:t>
            </a:r>
            <a:r>
              <a:rPr lang="en-GB" baseline="0" dirty="0" err="1" smtClean="0"/>
              <a:t>Lysholm</a:t>
            </a:r>
            <a:r>
              <a:rPr lang="en-GB" baseline="0" dirty="0" smtClean="0"/>
              <a:t> and </a:t>
            </a:r>
            <a:r>
              <a:rPr lang="en-GB" baseline="0" dirty="0" err="1" smtClean="0"/>
              <a:t>Tegner</a:t>
            </a:r>
            <a:r>
              <a:rPr lang="en-GB" baseline="0" dirty="0" smtClean="0"/>
              <a:t> scores).</a:t>
            </a:r>
          </a:p>
          <a:p>
            <a:r>
              <a:rPr lang="en-GB" baseline="0" dirty="0" smtClean="0"/>
              <a:t>Effect measures = Relative risk: “Are we all happy with relative risks”? More or less?” Okay, so RR is the probability of an event in one group divided by the probability of the event in another group.</a:t>
            </a:r>
          </a:p>
          <a:p>
            <a:r>
              <a:rPr lang="en-GB" baseline="0" dirty="0" smtClean="0"/>
              <a:t>A RR of 1 means no difference in risk/probability of an event between groups; </a:t>
            </a:r>
          </a:p>
          <a:p>
            <a:r>
              <a:rPr lang="en-GB" baseline="0" dirty="0" smtClean="0"/>
              <a:t>RR &lt;1 = event is less likely to occur in treatment group than control (i.e. favours early surgery);</a:t>
            </a:r>
          </a:p>
          <a:p>
            <a:r>
              <a:rPr lang="en-GB" baseline="0" dirty="0" smtClean="0"/>
              <a:t>RR &gt;1 = event is more likely to occur in treatment group (i.e. favours delayed surgery);</a:t>
            </a:r>
          </a:p>
          <a:p>
            <a:r>
              <a:rPr lang="en-GB" baseline="0" dirty="0" smtClean="0"/>
              <a:t>So, looking at an example using revision surgery, the relative risk of 0.81 suggests a more favourable outcome for the treatment group and suggests that the risk of revision surgery is 19% lower in the group who received early surgery. But…look at the significance for the effect. Can anyone tell me if it is statistically significant or not? Answer = not because it is greater than the cut-off of 0.05 so we would conclude that there is no difference  between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Recall</a:t>
            </a:r>
            <a:r>
              <a:rPr lang="en-GB" baseline="0" dirty="0" smtClean="0"/>
              <a:t> what we said we were interested 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Return to activity – did anyone find information on this? If you look carefully in the text of first paragraph on page 306 = </a:t>
            </a:r>
            <a:r>
              <a:rPr lang="en-GB" baseline="0" dirty="0" err="1" smtClean="0"/>
              <a:t>Marcacci</a:t>
            </a:r>
            <a:r>
              <a:rPr lang="en-GB" baseline="0" dirty="0" smtClean="0"/>
              <a:t> et al paper. Also,  </a:t>
            </a:r>
            <a:r>
              <a:rPr lang="en-GB" baseline="0" dirty="0" err="1" smtClean="0"/>
              <a:t>Lysholm</a:t>
            </a:r>
            <a:r>
              <a:rPr lang="en-GB" baseline="0" dirty="0" smtClean="0"/>
              <a:t> and </a:t>
            </a:r>
            <a:r>
              <a:rPr lang="en-GB" baseline="0" dirty="0" err="1" smtClean="0"/>
              <a:t>Tegnar</a:t>
            </a:r>
            <a:r>
              <a:rPr lang="en-GB" baseline="0" dirty="0" smtClean="0"/>
              <a:t> scores give an indication of the level of PA an individual  may return to = no difference.</a:t>
            </a:r>
          </a:p>
          <a:p>
            <a:pPr marL="228600" indent="-228600">
              <a:buAutoNum type="arabicPeriod"/>
            </a:pPr>
            <a:r>
              <a:rPr lang="en-GB" baseline="0" dirty="0" smtClean="0"/>
              <a:t>Recurrent injury – we have three measures. Delaying surgery appears to decrease the risk of </a:t>
            </a:r>
            <a:r>
              <a:rPr lang="en-GB" baseline="0" dirty="0" err="1" smtClean="0"/>
              <a:t>arthrofibrosis</a:t>
            </a:r>
            <a:r>
              <a:rPr lang="en-GB" baseline="0" dirty="0" smtClean="0"/>
              <a:t> but again not significant. Risk of other injuries appears higher if surgery delayed but non-significant.</a:t>
            </a:r>
          </a:p>
          <a:p>
            <a:pPr marL="0" indent="0">
              <a:buNone/>
            </a:pPr>
            <a:endParaRPr lang="en-GB" dirty="0" smtClean="0"/>
          </a:p>
          <a:p>
            <a:pPr marL="0" indent="0">
              <a:buNone/>
            </a:pPr>
            <a:r>
              <a:rPr lang="en-GB" dirty="0" smtClean="0"/>
              <a:t>SO OVERALL</a:t>
            </a:r>
            <a:r>
              <a:rPr lang="en-GB" baseline="0" dirty="0" smtClean="0"/>
              <a:t> – appears that delaying surgery will not affect any of the outcomes of concern to me.</a:t>
            </a:r>
          </a:p>
          <a:p>
            <a:pPr marL="0" indent="0">
              <a:buNone/>
            </a:pPr>
            <a:endParaRPr lang="en-GB" baseline="0" dirty="0" smtClean="0"/>
          </a:p>
          <a:p>
            <a:pPr marL="0" indent="0">
              <a:buNone/>
            </a:pPr>
            <a:r>
              <a:rPr lang="en-GB" baseline="0" dirty="0" smtClean="0"/>
              <a:t>“Can anyone think of another way in which these results could have been presented that might have made assessing them easier” = Forest plot. Give praise if someone says this then mention that there is example of a forest plot on their sheet. If no one answers, then say “one way is to use something called a forest plot.”</a:t>
            </a:r>
          </a:p>
          <a:p>
            <a:pPr marL="0" indent="0">
              <a:buNone/>
            </a:pPr>
            <a:endParaRPr lang="en-GB" baseline="0" dirty="0" smtClean="0"/>
          </a:p>
          <a:p>
            <a:r>
              <a:rPr lang="en-GB" baseline="0" dirty="0" smtClean="0"/>
              <a:t>So our study did not use a forest plot. Any reasons why not?</a:t>
            </a:r>
          </a:p>
          <a:p>
            <a:pPr marL="228600" indent="-228600">
              <a:buAutoNum type="arabicPeriod"/>
            </a:pPr>
            <a:r>
              <a:rPr lang="en-GB" baseline="0" dirty="0" smtClean="0"/>
              <a:t>one reason I can think of is because of the number of outcomes. Each one would require a forest plot = 16. This would most likely have been way beyond the editorial specifications of the journal although they could have put them as a data supplement online.</a:t>
            </a:r>
          </a:p>
          <a:p>
            <a:pPr marL="228600" indent="-228600">
              <a:buAutoNum type="arabicPeriod"/>
            </a:pPr>
            <a:r>
              <a:rPr lang="en-GB" baseline="0" dirty="0" smtClean="0"/>
              <a:t>Authors don’t know how to do them…</a:t>
            </a:r>
          </a:p>
          <a:p>
            <a:pPr marL="228600" indent="-228600">
              <a:buAutoNum type="arabicPeriod"/>
            </a:pPr>
            <a:r>
              <a:rPr lang="en-GB" baseline="0" dirty="0" smtClean="0"/>
              <a:t>Others = ????</a:t>
            </a:r>
          </a:p>
          <a:p>
            <a:endParaRPr lang="en-GB" baseline="0" dirty="0" smtClean="0"/>
          </a:p>
          <a:p>
            <a:r>
              <a:rPr lang="en-GB" baseline="0" dirty="0" smtClean="0"/>
              <a:t>So if you turn back to your appraisal sheet, there’s one more thing we need to look at = similarity of the included studies.</a:t>
            </a:r>
          </a:p>
          <a:p>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solidFill>
                  <a:prstClr val="black"/>
                </a:solidFill>
              </a:rPr>
              <a:pPr/>
              <a:t>154</a:t>
            </a:fld>
            <a:endParaRPr lang="en-US">
              <a:solidFill>
                <a:prstClr val="black"/>
              </a:solidFill>
            </a:endParaRPr>
          </a:p>
        </p:txBody>
      </p:sp>
    </p:spTree>
    <p:extLst>
      <p:ext uri="{BB962C8B-B14F-4D97-AF65-F5344CB8AC3E}">
        <p14:creationId xmlns:p14="http://schemas.microsoft.com/office/powerpoint/2010/main" val="7784595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fld id="{5E5AE2ED-49B7-4F5B-A801-FA3FCD8472F0}" type="slidenum">
              <a:rPr lang="en-US" altLang="en-US" sz="1200"/>
              <a:pPr eaLnBrk="1" hangingPunct="1"/>
              <a:t>155</a:t>
            </a:fld>
            <a:endParaRPr lang="en-US" altLang="en-US" sz="1200"/>
          </a:p>
        </p:txBody>
      </p:sp>
    </p:spTree>
    <p:extLst>
      <p:ext uri="{BB962C8B-B14F-4D97-AF65-F5344CB8AC3E}">
        <p14:creationId xmlns:p14="http://schemas.microsoft.com/office/powerpoint/2010/main" val="489794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aseline="0" dirty="0" smtClean="0"/>
              <a:t>2 min</a:t>
            </a:r>
          </a:p>
          <a:p>
            <a:endParaRPr lang="en-GB" baseline="0" dirty="0" smtClean="0"/>
          </a:p>
          <a:p>
            <a:r>
              <a:rPr lang="en-GB" baseline="0" dirty="0" smtClean="0"/>
              <a:t>Summary table: missing info on treatment and control (how many events, weight of studies?) = therefore weakness of paper.</a:t>
            </a:r>
          </a:p>
          <a:p>
            <a:endParaRPr lang="en-GB" baseline="0" dirty="0" smtClean="0"/>
          </a:p>
          <a:p>
            <a:r>
              <a:rPr lang="en-GB" baseline="0" dirty="0" smtClean="0"/>
              <a:t>The main things were interested in are the effect measure and the significant of the effect. In this case the effect measure is relative risk because we are mainly looking at dichotomous outcomes (yes/no) or frequencies (numbers of events/incidence). When we’re looking at continuous measures as outcomes we would assess the mean difference between the groups. An example is given here for first two outcome measures (</a:t>
            </a:r>
            <a:r>
              <a:rPr lang="en-GB" baseline="0" dirty="0" err="1" smtClean="0"/>
              <a:t>Lysholm</a:t>
            </a:r>
            <a:r>
              <a:rPr lang="en-GB" baseline="0" dirty="0" smtClean="0"/>
              <a:t> and </a:t>
            </a:r>
            <a:r>
              <a:rPr lang="en-GB" baseline="0" dirty="0" err="1" smtClean="0"/>
              <a:t>Tegner</a:t>
            </a:r>
            <a:r>
              <a:rPr lang="en-GB" baseline="0" dirty="0" smtClean="0"/>
              <a:t> scores).</a:t>
            </a:r>
          </a:p>
          <a:p>
            <a:r>
              <a:rPr lang="en-GB" baseline="0" dirty="0" smtClean="0"/>
              <a:t>Effect measures = Relative risk: “Are we all happy with relative risks”? More or less?” Okay, so RR is the probability of an event in one group divided by the probability of the event in another group.</a:t>
            </a:r>
          </a:p>
          <a:p>
            <a:r>
              <a:rPr lang="en-GB" baseline="0" dirty="0" smtClean="0"/>
              <a:t>A RR of 1 means no difference in risk/probability of an event between groups; </a:t>
            </a:r>
          </a:p>
          <a:p>
            <a:r>
              <a:rPr lang="en-GB" baseline="0" dirty="0" smtClean="0"/>
              <a:t>RR &lt;1 = event is less likely to occur in treatment group than control (i.e. favours early surgery);</a:t>
            </a:r>
          </a:p>
          <a:p>
            <a:r>
              <a:rPr lang="en-GB" baseline="0" dirty="0" smtClean="0"/>
              <a:t>RR &gt;1 = event is more likely to occur in treatment group (i.e. favours delayed surgery);</a:t>
            </a:r>
          </a:p>
          <a:p>
            <a:r>
              <a:rPr lang="en-GB" baseline="0" dirty="0" smtClean="0"/>
              <a:t>So, looking at an example using revision surgery, the relative risk of 0.81 suggests a more favourable outcome for the treatment group and suggests that the risk of revision surgery is 19% lower in the group who received early surgery. But…look at the significance for the effect. Can anyone tell me if it is statistically significant or not? Answer = not because it is greater than the cut-off of 0.05 so we would conclude that there is no difference  between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Recall</a:t>
            </a:r>
            <a:r>
              <a:rPr lang="en-GB" baseline="0" dirty="0" smtClean="0"/>
              <a:t> what we said we were interested in: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Return to activity – did anyone find information on this? If you look carefully in the text of first paragraph on page 306 = </a:t>
            </a:r>
            <a:r>
              <a:rPr lang="en-GB" baseline="0" dirty="0" err="1" smtClean="0"/>
              <a:t>Marcacci</a:t>
            </a:r>
            <a:r>
              <a:rPr lang="en-GB" baseline="0" dirty="0" smtClean="0"/>
              <a:t> et al paper. Also,  </a:t>
            </a:r>
            <a:r>
              <a:rPr lang="en-GB" baseline="0" dirty="0" err="1" smtClean="0"/>
              <a:t>Lysholm</a:t>
            </a:r>
            <a:r>
              <a:rPr lang="en-GB" baseline="0" dirty="0" smtClean="0"/>
              <a:t> and </a:t>
            </a:r>
            <a:r>
              <a:rPr lang="en-GB" baseline="0" dirty="0" err="1" smtClean="0"/>
              <a:t>Tegnar</a:t>
            </a:r>
            <a:r>
              <a:rPr lang="en-GB" baseline="0" dirty="0" smtClean="0"/>
              <a:t> scores give an indication of the level of PA an individual  may return to = no difference.</a:t>
            </a:r>
          </a:p>
          <a:p>
            <a:pPr marL="228600" indent="-228600">
              <a:buAutoNum type="arabicPeriod"/>
            </a:pPr>
            <a:r>
              <a:rPr lang="en-GB" baseline="0" dirty="0" smtClean="0"/>
              <a:t>Recurrent injury – we have three measures. Delaying surgery appears to decrease the risk of </a:t>
            </a:r>
            <a:r>
              <a:rPr lang="en-GB" baseline="0" dirty="0" err="1" smtClean="0"/>
              <a:t>arthrofibrosis</a:t>
            </a:r>
            <a:r>
              <a:rPr lang="en-GB" baseline="0" dirty="0" smtClean="0"/>
              <a:t> but again not significant. Risk of other injuries appears higher if surgery delayed but non-significant.</a:t>
            </a:r>
          </a:p>
          <a:p>
            <a:pPr marL="0" indent="0">
              <a:buNone/>
            </a:pPr>
            <a:endParaRPr lang="en-GB" dirty="0" smtClean="0"/>
          </a:p>
          <a:p>
            <a:pPr marL="0" indent="0">
              <a:buNone/>
            </a:pPr>
            <a:r>
              <a:rPr lang="en-GB" dirty="0" smtClean="0"/>
              <a:t>SO OVERALL</a:t>
            </a:r>
            <a:r>
              <a:rPr lang="en-GB" baseline="0" dirty="0" smtClean="0"/>
              <a:t> – appears that delaying surgery will not affect any of the outcomes of concern to me.</a:t>
            </a:r>
          </a:p>
          <a:p>
            <a:pPr marL="0" indent="0">
              <a:buNone/>
            </a:pPr>
            <a:endParaRPr lang="en-GB" baseline="0" dirty="0" smtClean="0"/>
          </a:p>
          <a:p>
            <a:pPr marL="0" indent="0">
              <a:buNone/>
            </a:pPr>
            <a:r>
              <a:rPr lang="en-GB" baseline="0" dirty="0" smtClean="0"/>
              <a:t>“Can anyone think of another way in which these results could have been presented that might have made assessing them easier” = Forest plot. Give praise if someone says this then mention that there is example of a forest plot on their sheet. If no one answers, then say “one way is to use something called a forest plot.”</a:t>
            </a:r>
          </a:p>
          <a:p>
            <a:pPr marL="0" indent="0">
              <a:buNone/>
            </a:pPr>
            <a:endParaRPr lang="en-GB" baseline="0" dirty="0" smtClean="0"/>
          </a:p>
          <a:p>
            <a:r>
              <a:rPr lang="en-GB" baseline="0" dirty="0" smtClean="0"/>
              <a:t>So our study did not use a forest plot. Any reasons why not?</a:t>
            </a:r>
          </a:p>
          <a:p>
            <a:pPr marL="228600" indent="-228600">
              <a:buAutoNum type="arabicPeriod"/>
            </a:pPr>
            <a:r>
              <a:rPr lang="en-GB" baseline="0" dirty="0" smtClean="0"/>
              <a:t>one reason I can think of is because of the number of outcomes. Each one would require a forest plot = 16. This would most likely have been way beyond the editorial specifications of the journal although they could have put them as a data supplement online.</a:t>
            </a:r>
          </a:p>
          <a:p>
            <a:pPr marL="228600" indent="-228600">
              <a:buAutoNum type="arabicPeriod"/>
            </a:pPr>
            <a:r>
              <a:rPr lang="en-GB" baseline="0" dirty="0" smtClean="0"/>
              <a:t>Authors don’t know how to do them…</a:t>
            </a:r>
          </a:p>
          <a:p>
            <a:pPr marL="228600" indent="-228600">
              <a:buAutoNum type="arabicPeriod"/>
            </a:pPr>
            <a:r>
              <a:rPr lang="en-GB" baseline="0" dirty="0" smtClean="0"/>
              <a:t>Others = ????</a:t>
            </a:r>
          </a:p>
          <a:p>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solidFill>
                  <a:prstClr val="black"/>
                </a:solidFill>
              </a:rPr>
              <a:pPr/>
              <a:t>157</a:t>
            </a:fld>
            <a:endParaRPr lang="en-US">
              <a:solidFill>
                <a:prstClr val="black"/>
              </a:solidFill>
            </a:endParaRPr>
          </a:p>
        </p:txBody>
      </p:sp>
    </p:spTree>
    <p:extLst>
      <p:ext uri="{BB962C8B-B14F-4D97-AF65-F5344CB8AC3E}">
        <p14:creationId xmlns:p14="http://schemas.microsoft.com/office/powerpoint/2010/main" val="19592606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pPr/>
              <a:t>158</a:t>
            </a:fld>
            <a:endParaRPr lang="en-US"/>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pPr marL="0" indent="0" eaLnBrk="1" hangingPunct="1">
              <a:buNone/>
            </a:pPr>
            <a:r>
              <a:rPr lang="en-US" dirty="0" smtClean="0"/>
              <a:t>Are</a:t>
            </a:r>
            <a:r>
              <a:rPr lang="en-US" baseline="0" dirty="0" smtClean="0"/>
              <a:t> we happy with the conclusions of the paper?</a:t>
            </a:r>
          </a:p>
          <a:p>
            <a:pPr marL="0" indent="0" eaLnBrk="1" hangingPunct="1">
              <a:buNone/>
            </a:pPr>
            <a:r>
              <a:rPr lang="en-US" baseline="0" dirty="0" smtClean="0"/>
              <a:t>Are they based on the data they have provided in the paper? = yes</a:t>
            </a:r>
          </a:p>
          <a:p>
            <a:pPr marL="0" indent="0" eaLnBrk="1" hangingPunct="1">
              <a:buNone/>
            </a:pPr>
            <a:endParaRPr lang="en-US" dirty="0" smtClean="0"/>
          </a:p>
        </p:txBody>
      </p:sp>
    </p:spTree>
    <p:extLst>
      <p:ext uri="{BB962C8B-B14F-4D97-AF65-F5344CB8AC3E}">
        <p14:creationId xmlns:p14="http://schemas.microsoft.com/office/powerpoint/2010/main" val="1518915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6C24E6-F1BC-41B8-8A46-92A3148E8F6C}" type="slidenum">
              <a:rPr lang="en-US"/>
              <a:pPr/>
              <a:t>159</a:t>
            </a:fld>
            <a:endParaRPr lang="en-US"/>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pPr marL="228600" indent="-228600" eaLnBrk="1" hangingPunct="1">
              <a:buAutoNum type="arabicPeriod"/>
            </a:pPr>
            <a:r>
              <a:rPr lang="en-US" dirty="0" smtClean="0"/>
              <a:t>Look back in results section on page 305 – mean age of</a:t>
            </a:r>
            <a:r>
              <a:rPr lang="en-US" baseline="0" dirty="0" smtClean="0"/>
              <a:t> approx. </a:t>
            </a:r>
            <a:r>
              <a:rPr lang="en-US" baseline="0" smtClean="0"/>
              <a:t>26 years </a:t>
            </a:r>
            <a:r>
              <a:rPr lang="en-US" smtClean="0"/>
              <a:t>suggest </a:t>
            </a:r>
            <a:r>
              <a:rPr lang="en-US" dirty="0" smtClean="0"/>
              <a:t>very</a:t>
            </a:r>
            <a:r>
              <a:rPr lang="en-US" baseline="0" dirty="0" smtClean="0"/>
              <a:t> close to my age with acute injury, so results do apply.</a:t>
            </a:r>
          </a:p>
          <a:p>
            <a:pPr marL="228600" indent="-228600" eaLnBrk="1" hangingPunct="1">
              <a:buAutoNum type="arabicPeriod"/>
            </a:pPr>
            <a:endParaRPr lang="en-US" dirty="0" smtClean="0"/>
          </a:p>
        </p:txBody>
      </p:sp>
    </p:spTree>
    <p:extLst>
      <p:ext uri="{BB962C8B-B14F-4D97-AF65-F5344CB8AC3E}">
        <p14:creationId xmlns:p14="http://schemas.microsoft.com/office/powerpoint/2010/main" val="15647541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309095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82838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9735515-7D3D-A04A-9FCB-7A5CB18653D1}" type="slidenum">
              <a:rPr lang="en-US" altLang="zh-TW" sz="1200">
                <a:ea typeface="新細明體" charset="-120"/>
              </a:rPr>
              <a:pPr/>
              <a:t>30</a:t>
            </a:fld>
            <a:endParaRPr lang="en-US" altLang="zh-TW" sz="1200">
              <a:ea typeface="新細明體" charset="-120"/>
            </a:endParaRPr>
          </a:p>
        </p:txBody>
      </p:sp>
      <p:sp>
        <p:nvSpPr>
          <p:cNvPr id="84995" name="Rectangle 2"/>
          <p:cNvSpPr>
            <a:spLocks noGrp="1" noRot="1" noChangeAspect="1" noChangeArrowheads="1" noTextEdit="1"/>
          </p:cNvSpPr>
          <p:nvPr>
            <p:ph type="sldImg"/>
          </p:nvPr>
        </p:nvSpPr>
        <p:spPr>
          <a:xfrm>
            <a:off x="1190625" y="704850"/>
            <a:ext cx="4629150" cy="3471863"/>
          </a:xfrm>
          <a:ln/>
        </p:spPr>
      </p:sp>
      <p:sp>
        <p:nvSpPr>
          <p:cNvPr id="84996" name="Rectangle 3"/>
          <p:cNvSpPr>
            <a:spLocks noGrp="1" noChangeArrowheads="1"/>
          </p:cNvSpPr>
          <p:nvPr>
            <p:ph type="body" idx="1"/>
          </p:nvPr>
        </p:nvSpPr>
        <p:spPr>
          <a:xfrm>
            <a:off x="935038" y="4416425"/>
            <a:ext cx="5140325"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ea typeface="新細明體" charset="-120"/>
              </a:rPr>
              <a:t>The gold standard for a therapeutic trial is no longer simply just the concept of randomization, but is also whether or not allocation assignment was concealed from the enrolling investigator (“concealed allocation). It has only been in the last 5 to 8 years that allocation concealment has been discussed or even mentioned in the medical literature. This is a very difficult concept for many and our goal in discussing it now is not for participants to fully understand it, but to grasp its importance. The definition of concealed allocation: Did the investigators know to which group a potential subject would be assigned before they were actually enrolled in this study?</a:t>
            </a:r>
          </a:p>
          <a:p>
            <a:endParaRPr lang="en-US" altLang="zh-TW" dirty="0">
              <a:ea typeface="新細明體" charset="-120"/>
            </a:endParaRPr>
          </a:p>
        </p:txBody>
      </p:sp>
    </p:spTree>
    <p:extLst>
      <p:ext uri="{BB962C8B-B14F-4D97-AF65-F5344CB8AC3E}">
        <p14:creationId xmlns:p14="http://schemas.microsoft.com/office/powerpoint/2010/main" val="1674916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diagram shows the results of a systematic review of RCTs of a short, inexpensive course of a corticosteroid given to women about to give birth too early. The first of these RCTs was reported in 1972. The diagram summarises the evidence that would have been revealed had the available RCTs been reviewed systematically. A decade later it indicates strongly that corticosteroids reduce the risk of babies dying from the complications of immaturity. By 1991, seven more trials had been reported, and the picture had become still stronger. This treatment reduces the </a:t>
            </a:r>
            <a:r>
              <a:rPr lang="en-GB" sz="1200" b="0" i="0" u="none" strike="noStrike" kern="1200" dirty="0" smtClean="0">
                <a:solidFill>
                  <a:schemeClr val="tx1"/>
                </a:solidFill>
                <a:effectLst/>
                <a:latin typeface="+mn-lt"/>
                <a:ea typeface="+mn-ea"/>
                <a:cs typeface="+mn-cs"/>
                <a:hlinkClick r:id="rId3"/>
              </a:rPr>
              <a:t>odds</a:t>
            </a:r>
            <a:r>
              <a:rPr lang="en-GB" sz="1200" b="0" i="0" kern="1200" dirty="0" smtClean="0">
                <a:solidFill>
                  <a:schemeClr val="tx1"/>
                </a:solidFill>
                <a:effectLst/>
                <a:latin typeface="+mn-lt"/>
                <a:ea typeface="+mn-ea"/>
                <a:cs typeface="+mn-cs"/>
              </a:rPr>
              <a:t> of the babies of these women dying from the complications of immaturity by 30 to 50 per cent.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Because no systematic review of these trials had been published until 1989, most obstetricians had not realised that the treatment was so effective. As a result, tens of thousands of premature babies have probably suffered and died unnecessarily (and needed more expensive treatment than was necessary). This is just one of many examples of the human costs resulting from failure to perform systematic, up-to-date reviews of RCTs of health care.</a:t>
            </a:r>
          </a:p>
          <a:p>
            <a:endParaRPr lang="en-GB" dirty="0"/>
          </a:p>
        </p:txBody>
      </p:sp>
      <p:sp>
        <p:nvSpPr>
          <p:cNvPr id="4" name="Slide Number Placeholder 3"/>
          <p:cNvSpPr>
            <a:spLocks noGrp="1"/>
          </p:cNvSpPr>
          <p:nvPr>
            <p:ph type="sldNum" sz="quarter" idx="10"/>
          </p:nvPr>
        </p:nvSpPr>
        <p:spPr/>
        <p:txBody>
          <a:bodyPr/>
          <a:lstStyle/>
          <a:p>
            <a:fld id="{DE739155-A1D0-40B8-AC4B-079B616CD137}" type="slidenum">
              <a:rPr lang="en-GB" smtClean="0"/>
              <a:t>162</a:t>
            </a:fld>
            <a:endParaRPr lang="en-GB"/>
          </a:p>
        </p:txBody>
      </p:sp>
    </p:spTree>
    <p:extLst>
      <p:ext uri="{BB962C8B-B14F-4D97-AF65-F5344CB8AC3E}">
        <p14:creationId xmlns:p14="http://schemas.microsoft.com/office/powerpoint/2010/main" val="16288717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8" name="Rectangle 3"/>
          <p:cNvSpPr>
            <a:spLocks noGrp="1"/>
          </p:cNvSpPr>
          <p:nvPr>
            <p:ph type="body" idx="1"/>
          </p:nvPr>
        </p:nvSpPr>
        <p:spPr bwMode="auto">
          <a:xfrm>
            <a:off x="914400" y="4343400"/>
            <a:ext cx="2646363" cy="12271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5975258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164</a:t>
            </a:fld>
            <a:endParaRPr lang="en-US"/>
          </a:p>
        </p:txBody>
      </p:sp>
    </p:spTree>
    <p:extLst>
      <p:ext uri="{BB962C8B-B14F-4D97-AF65-F5344CB8AC3E}">
        <p14:creationId xmlns:p14="http://schemas.microsoft.com/office/powerpoint/2010/main" val="2538505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921878-49A7-47C8-A5B5-721E8CF15728}" type="slidenum">
              <a:rPr lang="en-US" smtClean="0"/>
              <a:pPr/>
              <a:t>165</a:t>
            </a:fld>
            <a:endParaRPr lang="en-US"/>
          </a:p>
        </p:txBody>
      </p:sp>
    </p:spTree>
    <p:extLst>
      <p:ext uri="{BB962C8B-B14F-4D97-AF65-F5344CB8AC3E}">
        <p14:creationId xmlns:p14="http://schemas.microsoft.com/office/powerpoint/2010/main" val="17645626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971925" y="8831263"/>
            <a:ext cx="3038475" cy="465137"/>
          </a:xfrm>
          <a:prstGeom prst="rect">
            <a:avLst/>
          </a:prstGeom>
          <a:noFill/>
          <a:ln w="12700">
            <a:miter lim="800000"/>
            <a:headEnd/>
            <a:tailEnd/>
          </a:ln>
        </p:spPr>
        <p:txBody>
          <a:bodyPr lIns="93177" tIns="46589" rIns="93177" bIns="46589" anchor="b"/>
          <a:lstStyle>
            <a:lvl1pPr defTabSz="931863" eaLnBrk="0" hangingPunct="0">
              <a:defRPr>
                <a:solidFill>
                  <a:schemeClr val="tx1"/>
                </a:solidFill>
                <a:latin typeface="Arial" charset="0"/>
                <a:ea typeface="ＭＳ Ｐゴシック" charset="-128"/>
              </a:defRPr>
            </a:lvl1pPr>
            <a:lvl2pPr marL="742950" indent="-285750" defTabSz="931863" eaLnBrk="0" hangingPunct="0">
              <a:defRPr>
                <a:solidFill>
                  <a:schemeClr val="tx1"/>
                </a:solidFill>
                <a:latin typeface="Arial" charset="0"/>
                <a:ea typeface="ＭＳ Ｐゴシック" charset="-128"/>
              </a:defRPr>
            </a:lvl2pPr>
            <a:lvl3pPr marL="1143000" indent="-228600" defTabSz="931863" eaLnBrk="0" hangingPunct="0">
              <a:defRPr>
                <a:solidFill>
                  <a:schemeClr val="tx1"/>
                </a:solidFill>
                <a:latin typeface="Arial" charset="0"/>
                <a:ea typeface="ＭＳ Ｐゴシック" charset="-128"/>
              </a:defRPr>
            </a:lvl3pPr>
            <a:lvl4pPr marL="1600200" indent="-228600" defTabSz="931863" eaLnBrk="0" hangingPunct="0">
              <a:defRPr>
                <a:solidFill>
                  <a:schemeClr val="tx1"/>
                </a:solidFill>
                <a:latin typeface="Arial" charset="0"/>
                <a:ea typeface="ＭＳ Ｐゴシック" charset="-128"/>
              </a:defRPr>
            </a:lvl4pPr>
            <a:lvl5pPr marL="2057400" indent="-228600" defTabSz="931863" eaLnBrk="0" hangingPunct="0">
              <a:defRPr>
                <a:solidFill>
                  <a:schemeClr val="tx1"/>
                </a:solidFill>
                <a:latin typeface="Arial" charset="0"/>
                <a:ea typeface="ＭＳ Ｐゴシック"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charset="-128"/>
              </a:defRPr>
            </a:lvl9pPr>
          </a:lstStyle>
          <a:p>
            <a:pPr algn="r"/>
            <a:fld id="{01EC545D-E9EB-EA4A-8CED-2FED6B603066}" type="slidenum">
              <a:rPr lang="en-US" altLang="en-US" sz="1200">
                <a:effectLst>
                  <a:outerShdw blurRad="38100" dist="38100" dir="2700000" algn="tl">
                    <a:srgbClr val="C0C0C0"/>
                  </a:outerShdw>
                </a:effectLst>
              </a:rPr>
              <a:pPr algn="r"/>
              <a:t>170</a:t>
            </a:fld>
            <a:endParaRPr lang="en-US" altLang="en-US" sz="1200">
              <a:effectLst>
                <a:outerShdw blurRad="38100" dist="38100" dir="2700000" algn="tl">
                  <a:srgbClr val="C0C0C0"/>
                </a:outerShdw>
              </a:effectLst>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charset="-128"/>
            </a:endParaRPr>
          </a:p>
          <a:p>
            <a:endParaRPr lang="en-US" altLang="en-US">
              <a:ea typeface="ＭＳ Ｐゴシック" charset="-128"/>
            </a:endParaRPr>
          </a:p>
          <a:p>
            <a:endParaRPr lang="en-US" altLang="en-US">
              <a:ea typeface="ＭＳ Ｐゴシック" charset="-128"/>
            </a:endParaRPr>
          </a:p>
          <a:p>
            <a:r>
              <a:rPr lang="en-US" altLang="en-US" sz="1400">
                <a:ea typeface="ＭＳ Ｐゴシック" charset="-128"/>
              </a:rPr>
              <a:t>The new thinking: probabilistic thinking. What we’re going to do is introduce the idea that the mechanistic approach to medicine – that the body is simply a complexly-engineered machine that has to be tweaked and adjusted – is a limited concept. The new paradigm of outcomes medicine requires us to think in terms of probabilities – not </a:t>
            </a:r>
            <a:r>
              <a:rPr lang="en-US" altLang="en-US" sz="1400" i="1">
                <a:ea typeface="ＭＳ Ｐゴシック" charset="-128"/>
              </a:rPr>
              <a:t>why</a:t>
            </a:r>
            <a:r>
              <a:rPr lang="en-US" altLang="en-US" sz="1400">
                <a:ea typeface="ＭＳ Ｐゴシック" charset="-128"/>
              </a:rPr>
              <a:t> something works, but what is the </a:t>
            </a:r>
            <a:r>
              <a:rPr lang="en-US" altLang="en-US" sz="1400" i="1">
                <a:ea typeface="ＭＳ Ｐゴシック" charset="-128"/>
              </a:rPr>
              <a:t>likelihood</a:t>
            </a:r>
            <a:r>
              <a:rPr lang="en-US" altLang="en-US" sz="1400">
                <a:ea typeface="ＭＳ Ｐゴシック" charset="-128"/>
              </a:rPr>
              <a:t> that it will work or, overall, be good for patients. We tend to think in absolutes rather than in probabilities, and it’s a difficult transition.</a:t>
            </a:r>
          </a:p>
        </p:txBody>
      </p:sp>
    </p:spTree>
    <p:extLst>
      <p:ext uri="{BB962C8B-B14F-4D97-AF65-F5344CB8AC3E}">
        <p14:creationId xmlns:p14="http://schemas.microsoft.com/office/powerpoint/2010/main" val="189742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31863">
              <a:defRPr sz="2400">
                <a:solidFill>
                  <a:schemeClr val="tx1"/>
                </a:solidFill>
                <a:latin typeface="Arial" charset="0"/>
                <a:ea typeface="ＭＳ Ｐゴシック" charset="-128"/>
              </a:defRPr>
            </a:lvl1pPr>
            <a:lvl2pPr marL="37931725" indent="-37474525" defTabSz="931863">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C3DAC0D-00D3-2A46-BEEA-4E0E74C33804}" type="slidenum">
              <a:rPr lang="en-US" altLang="zh-TW" sz="1200">
                <a:ea typeface="新細明體" charset="-120"/>
              </a:rPr>
              <a:pPr/>
              <a:t>31</a:t>
            </a:fld>
            <a:endParaRPr lang="en-US" altLang="zh-TW" sz="1200">
              <a:ea typeface="新細明體" charset="-120"/>
            </a:endParaRPr>
          </a:p>
        </p:txBody>
      </p:sp>
      <p:sp>
        <p:nvSpPr>
          <p:cNvPr id="87043" name="Rectangle 2"/>
          <p:cNvSpPr>
            <a:spLocks noGrp="1" noRot="1" noChangeAspect="1" noChangeArrowheads="1" noTextEdit="1"/>
          </p:cNvSpPr>
          <p:nvPr>
            <p:ph type="sldImg"/>
          </p:nvPr>
        </p:nvSpPr>
        <p:spPr>
          <a:xfrm>
            <a:off x="1190625" y="704850"/>
            <a:ext cx="4629150" cy="3471863"/>
          </a:xfrm>
          <a:ln/>
        </p:spPr>
      </p:sp>
      <p:sp>
        <p:nvSpPr>
          <p:cNvPr id="87044" name="Rectangle 3"/>
          <p:cNvSpPr>
            <a:spLocks noGrp="1" noChangeArrowheads="1"/>
          </p:cNvSpPr>
          <p:nvPr>
            <p:ph type="body" idx="1"/>
          </p:nvPr>
        </p:nvSpPr>
        <p:spPr>
          <a:xfrm>
            <a:off x="935038" y="4416425"/>
            <a:ext cx="5140325"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ea typeface="新細明體" charset="-120"/>
              </a:rPr>
              <a:t>Dr. Schultz and his colleagues first identified the importance of concealing allocation assignment in 1995. Trials of certain interventions that did not use conceal allocation compared with similar trials that concealed allocation consistently overestimate the benefit of the treatment by 40%. Few clinicians and few studies knew about the importance of allocation concealment before 1995. What we think we know that was published before 1995 may be biased by the lack of allocation concealment. </a:t>
            </a:r>
            <a:endParaRPr lang="en-US" altLang="zh-TW" i="1" dirty="0">
              <a:ea typeface="新細明體" charset="-120"/>
            </a:endParaRPr>
          </a:p>
          <a:p>
            <a:r>
              <a:rPr lang="en-US" altLang="zh-TW" i="1" dirty="0">
                <a:ea typeface="新細明體" charset="-120"/>
              </a:rPr>
              <a:t>See: Schulz KF, Chalmers I, Hayes RJ, et al. Subverting randomization in controlled trials. JAMA 1995;273:408-12. Schulz KF, Grimes DA. Allocation concealment in </a:t>
            </a:r>
            <a:r>
              <a:rPr lang="en-US" altLang="zh-TW" i="1" dirty="0" err="1">
                <a:ea typeface="新細明體" charset="-120"/>
              </a:rPr>
              <a:t>randomised</a:t>
            </a:r>
            <a:r>
              <a:rPr lang="en-US" altLang="zh-TW" i="1" dirty="0">
                <a:ea typeface="新細明體" charset="-120"/>
              </a:rPr>
              <a:t> trials: defending against deciphering. Lancet 2002;359:614-18.</a:t>
            </a:r>
          </a:p>
          <a:p>
            <a:r>
              <a:rPr lang="en-US" altLang="zh-TW" i="1" dirty="0">
                <a:ea typeface="新細明體" charset="-120"/>
              </a:rPr>
              <a:t>Also: Altman DG, Schulz KF. Concealing treatment allocation in </a:t>
            </a:r>
            <a:r>
              <a:rPr lang="en-US" altLang="zh-TW" i="1" dirty="0" err="1">
                <a:ea typeface="新細明體" charset="-120"/>
              </a:rPr>
              <a:t>randomised</a:t>
            </a:r>
            <a:r>
              <a:rPr lang="en-US" altLang="zh-TW" i="1" dirty="0">
                <a:ea typeface="新細明體" charset="-120"/>
              </a:rPr>
              <a:t> trials. BMJ 2001;323:446-7. Schulz KF, Grimes DA. Generation of allocation sequences in </a:t>
            </a:r>
            <a:r>
              <a:rPr lang="en-US" altLang="zh-TW" i="1" dirty="0" err="1">
                <a:ea typeface="新細明體" charset="-120"/>
              </a:rPr>
              <a:t>randomised</a:t>
            </a:r>
            <a:r>
              <a:rPr lang="en-US" altLang="zh-TW" i="1" dirty="0">
                <a:ea typeface="新細明體" charset="-120"/>
              </a:rPr>
              <a:t> trials: change, not choice. Lancet 2002;359:515-9. </a:t>
            </a:r>
            <a:r>
              <a:rPr lang="en-US" altLang="zh-TW" i="1" dirty="0" err="1">
                <a:ea typeface="新細明體" charset="-120"/>
              </a:rPr>
              <a:t>Torgerson</a:t>
            </a:r>
            <a:r>
              <a:rPr lang="en-US" altLang="zh-TW" i="1" dirty="0">
                <a:ea typeface="新細明體" charset="-120"/>
              </a:rPr>
              <a:t> DJ, Roberts C. </a:t>
            </a:r>
            <a:r>
              <a:rPr lang="en-US" altLang="zh-TW" i="1" dirty="0" err="1">
                <a:ea typeface="新細明體" charset="-120"/>
              </a:rPr>
              <a:t>Randomisation</a:t>
            </a:r>
            <a:r>
              <a:rPr lang="en-US" altLang="zh-TW" i="1" dirty="0">
                <a:ea typeface="新細明體" charset="-120"/>
              </a:rPr>
              <a:t> methods: concealment. BMJ 1999;319:375-6.</a:t>
            </a:r>
          </a:p>
          <a:p>
            <a:endParaRPr lang="en-US" altLang="zh-TW" dirty="0">
              <a:ea typeface="新細明體" charset="-120"/>
            </a:endParaRPr>
          </a:p>
        </p:txBody>
      </p:sp>
    </p:spTree>
    <p:extLst>
      <p:ext uri="{BB962C8B-B14F-4D97-AF65-F5344CB8AC3E}">
        <p14:creationId xmlns:p14="http://schemas.microsoft.com/office/powerpoint/2010/main" val="199897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91600-E882-4EBC-BD82-7DDC32F3F47D}" type="slidenum">
              <a:rPr lang="ar-SA" smtClean="0"/>
              <a:pPr/>
              <a:t>32</a:t>
            </a:fld>
            <a:endParaRPr lang="en-GB"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cs typeface="Arial" pitchFamily="34" charset="0"/>
            </a:endParaRPr>
          </a:p>
        </p:txBody>
      </p:sp>
    </p:spTree>
    <p:extLst>
      <p:ext uri="{BB962C8B-B14F-4D97-AF65-F5344CB8AC3E}">
        <p14:creationId xmlns:p14="http://schemas.microsoft.com/office/powerpoint/2010/main" val="4114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lgn="l" rtl="0">
              <a:defRPr sz="440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rtl="0">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7B02A0C0-18C7-40B9-8942-8707E374054B}" type="datetimeFigureOut">
              <a:rPr lang="ar-SA"/>
              <a:pPr>
                <a:defRPr/>
              </a:pPr>
              <a:t>9 جمادى الثانية، 1438</a:t>
            </a:fld>
            <a:endParaRPr lang="ar-SA"/>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ar-SA"/>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BEB9907-9862-49C4-BF5F-97918A6A5512}"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017B9C2-D6EE-460B-97A2-68B61C1E3C83}" type="datetimeFigureOut">
              <a:rPr lang="ar-SA"/>
              <a:pPr>
                <a:defRPr/>
              </a:pPr>
              <a:t>9 جمادى الثانية، 1438</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5F831F3A-4E59-4404-AB79-29F5BC4D03A3}"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0913938-46F7-4678-9C57-825AE454B8F3}" type="datetimeFigureOut">
              <a:rPr lang="ar-SA"/>
              <a:pPr>
                <a:defRPr/>
              </a:pPr>
              <a:t>9 جمادى الثانية، 1438</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CEB88BE1-47C8-45C0-AD7E-9A4CA8A7778B}"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p:txBody>
          <a:bodyPr/>
          <a:lstStyle>
            <a:lvl1pPr>
              <a:defRPr/>
            </a:lvl1pPr>
          </a:lstStyle>
          <a:p>
            <a:pPr>
              <a:defRPr/>
            </a:pPr>
            <a:endParaRPr lang="en-US"/>
          </a:p>
        </p:txBody>
      </p:sp>
      <p:sp>
        <p:nvSpPr>
          <p:cNvPr id="7" name="Rectangle 19"/>
          <p:cNvSpPr>
            <a:spLocks noGrp="1" noChangeArrowheads="1"/>
          </p:cNvSpPr>
          <p:nvPr>
            <p:ph type="sldNum" sz="quarter" idx="12"/>
          </p:nvPr>
        </p:nvSpPr>
        <p:spPr/>
        <p:txBody>
          <a:bodyPr/>
          <a:lstStyle>
            <a:lvl1pPr>
              <a:defRPr/>
            </a:lvl1pPr>
          </a:lstStyle>
          <a:p>
            <a:pPr>
              <a:defRPr/>
            </a:pPr>
            <a:fld id="{8ECB7BC5-E80B-4699-8F3C-0F786BF7B031}"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17"/>
          <p:cNvSpPr>
            <a:spLocks noGrp="1" noChangeArrowheads="1"/>
          </p:cNvSpPr>
          <p:nvPr>
            <p:ph type="dt" sz="half" idx="10"/>
          </p:nvPr>
        </p:nvSpPr>
        <p:spPr/>
        <p:txBody>
          <a:bodyPr/>
          <a:lstStyle>
            <a:lvl1pPr>
              <a:defRPr/>
            </a:lvl1pPr>
          </a:lstStyle>
          <a:p>
            <a:pPr>
              <a:defRPr/>
            </a:pPr>
            <a:endParaRPr lang="en-US"/>
          </a:p>
        </p:txBody>
      </p:sp>
      <p:sp>
        <p:nvSpPr>
          <p:cNvPr id="6" name="Rectangle 18"/>
          <p:cNvSpPr>
            <a:spLocks noGrp="1" noChangeArrowheads="1"/>
          </p:cNvSpPr>
          <p:nvPr>
            <p:ph type="ftr" sz="quarter" idx="11"/>
          </p:nvPr>
        </p:nvSpPr>
        <p:spPr/>
        <p:txBody>
          <a:bodyPr/>
          <a:lstStyle>
            <a:lvl1pPr>
              <a:defRPr/>
            </a:lvl1pPr>
          </a:lstStyle>
          <a:p>
            <a:pPr>
              <a:defRPr/>
            </a:pPr>
            <a:endParaRPr lang="en-US"/>
          </a:p>
        </p:txBody>
      </p:sp>
      <p:sp>
        <p:nvSpPr>
          <p:cNvPr id="7" name="Rectangle 19"/>
          <p:cNvSpPr>
            <a:spLocks noGrp="1" noChangeArrowheads="1"/>
          </p:cNvSpPr>
          <p:nvPr>
            <p:ph type="sldNum" sz="quarter" idx="12"/>
          </p:nvPr>
        </p:nvSpPr>
        <p:spPr/>
        <p:txBody>
          <a:bodyPr/>
          <a:lstStyle>
            <a:lvl1pPr>
              <a:defRPr/>
            </a:lvl1pPr>
          </a:lstStyle>
          <a:p>
            <a:pPr>
              <a:defRPr/>
            </a:pPr>
            <a:fld id="{ABFF157E-A6FB-4B6D-BBC8-76429230136A}"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7503" y="366606"/>
            <a:ext cx="8637588" cy="77639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9" y="1941517"/>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08506" y="1941517"/>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6B16E7E-FCA4-EC4C-B99C-79C073E9A92E}" type="slidenum">
              <a:rPr lang="en-GB" altLang="en-US"/>
              <a:pPr/>
              <a:t>‹#›</a:t>
            </a:fld>
            <a:endParaRPr lang="en-GB" altLang="en-US"/>
          </a:p>
        </p:txBody>
      </p:sp>
    </p:spTree>
    <p:extLst>
      <p:ext uri="{BB962C8B-B14F-4D97-AF65-F5344CB8AC3E}">
        <p14:creationId xmlns:p14="http://schemas.microsoft.com/office/powerpoint/2010/main" val="98677754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09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84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07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56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68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CFBFA2B7-DF7C-4F7E-9244-3DD29B0422B4}" type="datetimeFigureOut">
              <a:rPr lang="ar-SA"/>
              <a:pPr>
                <a:defRPr/>
              </a:pPr>
              <a:t>9 جمادى الثانية، 1438</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188865EB-0E4E-4D07-A239-33075F6F1D3B}"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985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587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452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51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60A21B02-01AF-4E70-A909-12AEFBE75955}" type="datetimeFigureOut">
              <a:rPr lang="ar-SA"/>
              <a:pPr>
                <a:defRPr/>
              </a:pPr>
              <a:t>9 جمادى الثانية، 1438</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93F13C10-065D-45D9-B77D-B4355619FD4F}"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43D341-BC7F-4057-A777-B724EA8E0734}" type="datetimeFigureOut">
              <a:rPr lang="ar-SA"/>
              <a:pPr>
                <a:defRPr/>
              </a:pPr>
              <a:t>9 جمادى الثانية، 1438</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093D089B-B3B1-4978-8E5E-4B0741D155A3}"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D519F17-EEBE-4FDC-BC55-6241673ADEEB}" type="datetimeFigureOut">
              <a:rPr lang="ar-SA"/>
              <a:pPr>
                <a:defRPr/>
              </a:pPr>
              <a:t>9 جمادى الثانية، 1438</a:t>
            </a:fld>
            <a:endParaRPr lang="ar-SA"/>
          </a:p>
        </p:txBody>
      </p:sp>
      <p:sp>
        <p:nvSpPr>
          <p:cNvPr id="8" name="Slide Number Placeholder 26"/>
          <p:cNvSpPr>
            <a:spLocks noGrp="1"/>
          </p:cNvSpPr>
          <p:nvPr>
            <p:ph type="sldNum" sz="quarter" idx="11"/>
          </p:nvPr>
        </p:nvSpPr>
        <p:spPr/>
        <p:txBody>
          <a:bodyPr rtlCol="0"/>
          <a:lstStyle>
            <a:lvl1pPr>
              <a:defRPr/>
            </a:lvl1pPr>
          </a:lstStyle>
          <a:p>
            <a:pPr>
              <a:defRPr/>
            </a:pPr>
            <a:fld id="{E823732E-C4E2-457E-BDB5-464556B3D5EB}" type="slidenum">
              <a:rPr lang="ar-SA"/>
              <a:pPr>
                <a:defRPr/>
              </a:pPr>
              <a:t>‹#›</a:t>
            </a:fld>
            <a:endParaRPr lang="ar-SA"/>
          </a:p>
        </p:txBody>
      </p:sp>
      <p:sp>
        <p:nvSpPr>
          <p:cNvPr id="9" name="Footer Placeholder 27"/>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E73313A3-47A8-4AE7-A541-1CBE24E31E1B}" type="datetimeFigureOut">
              <a:rPr lang="ar-SA"/>
              <a:pPr>
                <a:defRPr/>
              </a:pPr>
              <a:t>9 جمادى الثانية، 1438</a:t>
            </a:fld>
            <a:endParaRPr lang="ar-SA"/>
          </a:p>
        </p:txBody>
      </p:sp>
      <p:sp>
        <p:nvSpPr>
          <p:cNvPr id="4" name="Footer Placeholder 3"/>
          <p:cNvSpPr>
            <a:spLocks noGrp="1"/>
          </p:cNvSpPr>
          <p:nvPr>
            <p:ph type="ftr" sz="quarter" idx="11"/>
          </p:nvPr>
        </p:nvSpPr>
        <p:spPr/>
        <p:txBody>
          <a:bodyPr/>
          <a:lstStyle>
            <a:lvl1pPr>
              <a:defRPr/>
            </a:lvl1pPr>
          </a:lstStyle>
          <a:p>
            <a:pPr>
              <a:defRPr/>
            </a:pPr>
            <a:endParaRPr lang="ar-SA"/>
          </a:p>
        </p:txBody>
      </p:sp>
      <p:sp>
        <p:nvSpPr>
          <p:cNvPr id="5" name="Slide Number Placeholder 4"/>
          <p:cNvSpPr>
            <a:spLocks noGrp="1"/>
          </p:cNvSpPr>
          <p:nvPr>
            <p:ph type="sldNum" sz="quarter" idx="12"/>
          </p:nvPr>
        </p:nvSpPr>
        <p:spPr/>
        <p:txBody>
          <a:bodyPr/>
          <a:lstStyle>
            <a:lvl1pPr>
              <a:defRPr/>
            </a:lvl1pPr>
          </a:lstStyle>
          <a:p>
            <a:pPr>
              <a:defRPr/>
            </a:pPr>
            <a:fld id="{F4056AE8-3A33-4243-8FEC-7716AEEE870D}"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0A71C8C-4D91-42C2-AA54-A883183CBA07}" type="datetimeFigureOut">
              <a:rPr lang="ar-SA"/>
              <a:pPr>
                <a:defRPr/>
              </a:pPr>
              <a:t>9 جمادى الثانية، 1438</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22"/>
          <p:cNvSpPr>
            <a:spLocks noGrp="1"/>
          </p:cNvSpPr>
          <p:nvPr>
            <p:ph type="sldNum" sz="quarter" idx="12"/>
          </p:nvPr>
        </p:nvSpPr>
        <p:spPr/>
        <p:txBody>
          <a:bodyPr/>
          <a:lstStyle>
            <a:lvl1pPr>
              <a:defRPr/>
            </a:lvl1pPr>
          </a:lstStyle>
          <a:p>
            <a:pPr>
              <a:defRPr/>
            </a:pPr>
            <a:fld id="{CA2A0194-EE7C-4AD4-A8F7-8578DDB6BDC7}"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0DF5C8C-CEFE-4A04-BC75-DDE2166C0191}" type="datetimeFigureOut">
              <a:rPr lang="ar-SA"/>
              <a:pPr>
                <a:defRPr/>
              </a:pPr>
              <a:t>9 جمادى الثانية، 1438</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CD88E770-CA23-4228-A716-5C3D53F06788}"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57CD3FC-BA7B-4586-AB09-1FACDD1881B3}" type="datetimeFigureOut">
              <a:rPr lang="ar-SA"/>
              <a:pPr>
                <a:defRPr/>
              </a:pPr>
              <a:t>9 جمادى الثانية، 1438</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E16FD529-245C-4B68-98C2-B4F8540D0F74}"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A4687889-AFD7-4807-9488-7C4F326E065D}" type="datetimeFigureOut">
              <a:rPr lang="ar-SA"/>
              <a:pPr>
                <a:defRPr/>
              </a:pPr>
              <a:t>9 جمادى الثانية، 1438</a:t>
            </a:fld>
            <a:endParaRPr lang="ar-SA"/>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ar-SA"/>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27F4A1DD-963E-412F-9799-7BAD59E9015D}"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13" r:id="rId1"/>
    <p:sldLayoutId id="2147483705" r:id="rId2"/>
    <p:sldLayoutId id="2147483706" r:id="rId3"/>
    <p:sldLayoutId id="2147483707" r:id="rId4"/>
    <p:sldLayoutId id="2147483714" r:id="rId5"/>
    <p:sldLayoutId id="2147483715" r:id="rId6"/>
    <p:sldLayoutId id="2147483708" r:id="rId7"/>
    <p:sldLayoutId id="2147483709" r:id="rId8"/>
    <p:sldLayoutId id="2147483710" r:id="rId9"/>
    <p:sldLayoutId id="2147483711" r:id="rId10"/>
    <p:sldLayoutId id="2147483712" r:id="rId11"/>
    <p:sldLayoutId id="2147483716" r:id="rId12"/>
    <p:sldLayoutId id="2147483717"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Lst>
  <p:txStyles>
    <p:titleStyle>
      <a:lvl1pPr algn="l" rtl="1" eaLnBrk="1" fontAlgn="base" hangingPunct="1">
        <a:spcBef>
          <a:spcPct val="0"/>
        </a:spcBef>
        <a:spcAft>
          <a:spcPct val="0"/>
        </a:spcAft>
        <a:defRPr sz="4000" kern="1200">
          <a:solidFill>
            <a:schemeClr val="tx2"/>
          </a:solidFill>
          <a:latin typeface="+mj-lt"/>
          <a:ea typeface="+mj-ea"/>
          <a:cs typeface="+mj-cs"/>
        </a:defRPr>
      </a:lvl1pPr>
      <a:lvl2pPr algn="l" rtl="1" eaLnBrk="1" fontAlgn="base" hangingPunct="1">
        <a:spcBef>
          <a:spcPct val="0"/>
        </a:spcBef>
        <a:spcAft>
          <a:spcPct val="0"/>
        </a:spcAft>
        <a:defRPr sz="4000">
          <a:solidFill>
            <a:schemeClr val="tx2"/>
          </a:solidFill>
          <a:latin typeface="Trebuchet MS" pitchFamily="34" charset="0"/>
          <a:cs typeface="Tahoma" pitchFamily="34" charset="0"/>
        </a:defRPr>
      </a:lvl2pPr>
      <a:lvl3pPr algn="l" rtl="1" eaLnBrk="1" fontAlgn="base" hangingPunct="1">
        <a:spcBef>
          <a:spcPct val="0"/>
        </a:spcBef>
        <a:spcAft>
          <a:spcPct val="0"/>
        </a:spcAft>
        <a:defRPr sz="4000">
          <a:solidFill>
            <a:schemeClr val="tx2"/>
          </a:solidFill>
          <a:latin typeface="Trebuchet MS" pitchFamily="34" charset="0"/>
          <a:cs typeface="Tahoma" pitchFamily="34" charset="0"/>
        </a:defRPr>
      </a:lvl3pPr>
      <a:lvl4pPr algn="l" rtl="1" eaLnBrk="1" fontAlgn="base" hangingPunct="1">
        <a:spcBef>
          <a:spcPct val="0"/>
        </a:spcBef>
        <a:spcAft>
          <a:spcPct val="0"/>
        </a:spcAft>
        <a:defRPr sz="4000">
          <a:solidFill>
            <a:schemeClr val="tx2"/>
          </a:solidFill>
          <a:latin typeface="Trebuchet MS" pitchFamily="34" charset="0"/>
          <a:cs typeface="Tahoma" pitchFamily="34" charset="0"/>
        </a:defRPr>
      </a:lvl4pPr>
      <a:lvl5pPr algn="l" rtl="1" eaLnBrk="1" fontAlgn="base" hangingPunct="1">
        <a:spcBef>
          <a:spcPct val="0"/>
        </a:spcBef>
        <a:spcAft>
          <a:spcPct val="0"/>
        </a:spcAft>
        <a:defRPr sz="4000">
          <a:solidFill>
            <a:schemeClr val="tx2"/>
          </a:solidFill>
          <a:latin typeface="Trebuchet MS" pitchFamily="34" charset="0"/>
          <a:cs typeface="Tahoma" pitchFamily="34" charset="0"/>
        </a:defRPr>
      </a:lvl5pPr>
      <a:lvl6pPr marL="457200" algn="l" rtl="1" eaLnBrk="1" fontAlgn="base" hangingPunct="1">
        <a:spcBef>
          <a:spcPct val="0"/>
        </a:spcBef>
        <a:spcAft>
          <a:spcPct val="0"/>
        </a:spcAft>
        <a:defRPr sz="4000">
          <a:solidFill>
            <a:schemeClr val="tx2"/>
          </a:solidFill>
          <a:latin typeface="Trebuchet MS" pitchFamily="34" charset="0"/>
          <a:cs typeface="Tahoma" pitchFamily="34" charset="0"/>
        </a:defRPr>
      </a:lvl6pPr>
      <a:lvl7pPr marL="914400" algn="l" rtl="1" eaLnBrk="1" fontAlgn="base" hangingPunct="1">
        <a:spcBef>
          <a:spcPct val="0"/>
        </a:spcBef>
        <a:spcAft>
          <a:spcPct val="0"/>
        </a:spcAft>
        <a:defRPr sz="4000">
          <a:solidFill>
            <a:schemeClr val="tx2"/>
          </a:solidFill>
          <a:latin typeface="Trebuchet MS" pitchFamily="34" charset="0"/>
          <a:cs typeface="Tahoma" pitchFamily="34" charset="0"/>
        </a:defRPr>
      </a:lvl7pPr>
      <a:lvl8pPr marL="1371600" algn="l" rtl="1" eaLnBrk="1" fontAlgn="base" hangingPunct="1">
        <a:spcBef>
          <a:spcPct val="0"/>
        </a:spcBef>
        <a:spcAft>
          <a:spcPct val="0"/>
        </a:spcAft>
        <a:defRPr sz="4000">
          <a:solidFill>
            <a:schemeClr val="tx2"/>
          </a:solidFill>
          <a:latin typeface="Trebuchet MS" pitchFamily="34" charset="0"/>
          <a:cs typeface="Tahoma" pitchFamily="34" charset="0"/>
        </a:defRPr>
      </a:lvl8pPr>
      <a:lvl9pPr marL="1828800" algn="l" rtl="1" eaLnBrk="1" fontAlgn="base" hangingPunct="1">
        <a:spcBef>
          <a:spcPct val="0"/>
        </a:spcBef>
        <a:spcAft>
          <a:spcPct val="0"/>
        </a:spcAft>
        <a:defRPr sz="4000">
          <a:solidFill>
            <a:schemeClr val="tx2"/>
          </a:solidFill>
          <a:latin typeface="Trebuchet MS" pitchFamily="34" charset="0"/>
          <a:cs typeface="Tahoma" pitchFamily="34" charset="0"/>
        </a:defRPr>
      </a:lvl9pPr>
    </p:titleStyle>
    <p:bodyStyle>
      <a:lvl1pPr marL="365125" indent="-255588" algn="l" rtl="0" eaLnBrk="1" fontAlgn="base" hangingPunct="1">
        <a:spcBef>
          <a:spcPts val="300"/>
        </a:spcBef>
        <a:spcAft>
          <a:spcPct val="0"/>
        </a:spcAft>
        <a:buClr>
          <a:srgbClr val="DE6C36"/>
        </a:buClr>
        <a:buFont typeface="Georgia" pitchFamily="18" charset="0"/>
        <a:buChar char="•"/>
        <a:defRPr sz="2800" kern="1200">
          <a:solidFill>
            <a:schemeClr val="tx1"/>
          </a:solidFill>
          <a:latin typeface="+mn-lt"/>
          <a:ea typeface="+mn-ea"/>
          <a:cs typeface="+mn-cs"/>
        </a:defRPr>
      </a:lvl1pPr>
      <a:lvl2pPr marL="657225" indent="-246063" algn="l" rtl="0" eaLnBrk="1" fontAlgn="base" hangingPunct="1">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1" fontAlgn="base" hangingPunct="1">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1" fontAlgn="base" hangingPunct="1">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1" fontAlgn="base" hangingPunct="1">
        <a:spcBef>
          <a:spcPts val="300"/>
        </a:spcBef>
        <a:spcAft>
          <a:spcPct val="0"/>
        </a:spcAft>
        <a:buClr>
          <a:srgbClr val="DE6C36"/>
        </a:buClr>
        <a:buFont typeface="Georgia" pitchFamily="18" charset="0"/>
        <a:buChar char="▫"/>
        <a:defRPr sz="2000" kern="1200">
          <a:solidFill>
            <a:srgbClr val="DE6C36"/>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hyperlink" Target="http://www.cebma.org/ebp-tools"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tclearinghouse.ca/cebm/practise/ca/prognosis"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bm.net/asking-focused-questions/"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12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2.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2.png"/></Relationships>
</file>

<file path=ppt/slides/_rels/slide13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customXml" Target="../ink/ink1.xml"/><Relationship Id="rId5"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8.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2.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9.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0.jpeg"/></Relationships>
</file>

<file path=ppt/slides/_rels/slide14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9.xml"/><Relationship Id="rId3" Type="http://schemas.openxmlformats.org/officeDocument/2006/relationships/image" Target="../media/image53.emf"/></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0.xml"/><Relationship Id="rId3" Type="http://schemas.openxmlformats.org/officeDocument/2006/relationships/image" Target="../media/image5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1.xml"/><Relationship Id="rId3" Type="http://schemas.openxmlformats.org/officeDocument/2006/relationships/image" Target="../media/image55.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2.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5.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5.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6.xml"/><Relationship Id="rId3" Type="http://schemas.openxmlformats.org/officeDocument/2006/relationships/image" Target="../media/image57.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7.xml"/><Relationship Id="rId3" Type="http://schemas.openxmlformats.org/officeDocument/2006/relationships/image" Target="../media/image5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9.png"/></Relationships>
</file>

<file path=ppt/slides/_rels/slide162.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4.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2.xml"/></Relationships>
</file>

<file path=ppt/slides/_rels/slide16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emf"/><Relationship Id="rId1" Type="http://schemas.openxmlformats.org/officeDocument/2006/relationships/slideLayout" Target="../slideLayouts/slideLayout23.xml"/><Relationship Id="rId2" Type="http://schemas.openxmlformats.org/officeDocument/2006/relationships/notesSlide" Target="../notesSlides/notesSlide7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www-clinicalkey-com.proxygw.wrlc.org/" TargetMode="External"/><Relationship Id="rId4" Type="http://schemas.openxmlformats.org/officeDocument/2006/relationships/hyperlink" Target="http://himmelfarb.gwu.edu/eresources/edatabase.cfm/go/MEDLINE-1946-present-including-daily-update" TargetMode="External"/><Relationship Id="rId1" Type="http://schemas.openxmlformats.org/officeDocument/2006/relationships/slideLayout" Target="../slideLayouts/slideLayout2.xml"/><Relationship Id="rId2" Type="http://schemas.openxmlformats.org/officeDocument/2006/relationships/hyperlink" Target="http://guidelines.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hyperlink" Target="http://www.ngc.gov/" TargetMode="Externa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4.xml.rels><?xml version="1.0" encoding="UTF-8" standalone="yes"?>
<Relationships xmlns="http://schemas.openxmlformats.org/package/2006/relationships"><Relationship Id="rId3" Type="http://schemas.openxmlformats.org/officeDocument/2006/relationships/hyperlink" Target="http://www.medicine.ox.ac.uk/bandolier/painres/download/whatis/what_is_critical_appraisal.pdf" TargetMode="External"/><Relationship Id="rId4" Type="http://schemas.openxmlformats.org/officeDocument/2006/relationships/hyperlink" Target="http://www.bmj.com/about-bmj/resources-readers/publications/how-read-paper" TargetMode="External"/><Relationship Id="rId5" Type="http://schemas.openxmlformats.org/officeDocument/2006/relationships/hyperlink" Target="http://www.evidentlycochrane.net/" TargetMode="External"/><Relationship Id="rId6" Type="http://schemas.openxmlformats.org/officeDocument/2006/relationships/hyperlink" Target="http://www.cebm.net/" TargetMode="External"/><Relationship Id="rId1" Type="http://schemas.openxmlformats.org/officeDocument/2006/relationships/slideLayout" Target="../slideLayouts/slideLayout2.xml"/><Relationship Id="rId2" Type="http://schemas.openxmlformats.org/officeDocument/2006/relationships/hyperlink" Target="http://www.cebm.net/critical-appraisal/" TargetMode="External"/></Relationships>
</file>

<file path=ppt/slides/_rels/slide175.xml.rels><?xml version="1.0" encoding="UTF-8" standalone="yes"?>
<Relationships xmlns="http://schemas.openxmlformats.org/package/2006/relationships"><Relationship Id="rId3" Type="http://schemas.openxmlformats.org/officeDocument/2006/relationships/hyperlink" Target="http://www.casp-uk.net/checklists" TargetMode="External"/><Relationship Id="rId4" Type="http://schemas.openxmlformats.org/officeDocument/2006/relationships/hyperlink" Target="http://clinicalevidence.bmj.com/x/set/static/ebm/toolbox/665061.html" TargetMode="External"/><Relationship Id="rId5" Type="http://schemas.openxmlformats.org/officeDocument/2006/relationships/hyperlink" Target="http://www.cebm.net/critical-appraisal/" TargetMode="External"/><Relationship Id="rId6" Type="http://schemas.openxmlformats.org/officeDocument/2006/relationships/hyperlink" Target="http://www.medicine.ox.ac.uk/bandolier/painres/download/whatis/what_is_critical_appraisal.pdf" TargetMode="External"/><Relationship Id="rId7" Type="http://schemas.openxmlformats.org/officeDocument/2006/relationships/hyperlink" Target="http://www.bmj.com/about-bmj/resources-readers/publications/how-read-paper" TargetMode="External"/><Relationship Id="rId8" Type="http://schemas.openxmlformats.org/officeDocument/2006/relationships/hyperlink" Target="http://www.evidentlycochrane.net/" TargetMode="External"/><Relationship Id="rId9" Type="http://schemas.openxmlformats.org/officeDocument/2006/relationships/hyperlink" Target="http://www.cebm.net/" TargetMode="External"/><Relationship Id="rId1" Type="http://schemas.openxmlformats.org/officeDocument/2006/relationships/slideLayout" Target="../slideLayouts/slideLayout2.xml"/><Relationship Id="rId2" Type="http://schemas.openxmlformats.org/officeDocument/2006/relationships/hyperlink" Target="http://www.casp-uk.net/e-learning" TargetMode="Externa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9.wmf"/><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8520" y="2268741"/>
            <a:ext cx="4145632" cy="1470025"/>
          </a:xfrm>
        </p:spPr>
        <p:txBody>
          <a:bodyPr/>
          <a:lstStyle/>
          <a:p>
            <a:pPr algn="ctr"/>
            <a:r>
              <a:rPr lang="en-US" sz="3200" b="1" dirty="0" smtClean="0">
                <a:cs typeface="Tahoma" pitchFamily="34" charset="0"/>
              </a:rPr>
              <a:t>Critical Appraisal </a:t>
            </a:r>
            <a:r>
              <a:rPr lang="en-US" sz="3200" b="1" dirty="0">
                <a:cs typeface="Tahoma" pitchFamily="34" charset="0"/>
              </a:rPr>
              <a:t>of </a:t>
            </a:r>
            <a:r>
              <a:rPr lang="en-US" sz="3200" b="1" dirty="0" smtClean="0">
                <a:cs typeface="Tahoma" pitchFamily="34" charset="0"/>
              </a:rPr>
              <a:t>Available Evidence</a:t>
            </a:r>
            <a:endParaRPr lang="ar-SA" sz="3200" b="1" dirty="0" smtClean="0"/>
          </a:p>
        </p:txBody>
      </p:sp>
      <p:sp>
        <p:nvSpPr>
          <p:cNvPr id="8195" name="Subtitle 2"/>
          <p:cNvSpPr>
            <a:spLocks noGrp="1"/>
          </p:cNvSpPr>
          <p:nvPr>
            <p:ph type="subTitle" idx="1"/>
          </p:nvPr>
        </p:nvSpPr>
        <p:spPr>
          <a:xfrm>
            <a:off x="683568" y="6237312"/>
            <a:ext cx="2376264" cy="432048"/>
          </a:xfrm>
        </p:spPr>
        <p:txBody>
          <a:bodyPr/>
          <a:lstStyle/>
          <a:p>
            <a:pPr marL="63500"/>
            <a:r>
              <a:rPr lang="en-US" dirty="0" smtClean="0">
                <a:cs typeface="Arial" pitchFamily="34" charset="0"/>
              </a:rPr>
              <a:t>March 2017</a:t>
            </a:r>
            <a:endParaRPr lang="ar-SA" dirty="0" smtClean="0"/>
          </a:p>
        </p:txBody>
      </p:sp>
      <p:pic>
        <p:nvPicPr>
          <p:cNvPr id="8196" name="Picture 2" descr="E:\IMAGES.JPG\HOLIDAYS\COLUMBUS\HOLCL001.JPG"/>
          <p:cNvPicPr>
            <a:picLocks noChangeAspect="1" noChangeArrowheads="1"/>
          </p:cNvPicPr>
          <p:nvPr/>
        </p:nvPicPr>
        <p:blipFill>
          <a:blip r:embed="rId2" cstate="print"/>
          <a:srcRect l="4037"/>
          <a:stretch>
            <a:fillRect/>
          </a:stretch>
        </p:blipFill>
        <p:spPr bwMode="auto">
          <a:xfrm>
            <a:off x="3995936" y="0"/>
            <a:ext cx="5148064" cy="6858000"/>
          </a:xfrm>
          <a:prstGeom prst="rect">
            <a:avLst/>
          </a:prstGeom>
          <a:noFill/>
          <a:ln w="9525">
            <a:noFill/>
            <a:miter lim="800000"/>
            <a:headEnd/>
            <a:tailEnd/>
          </a:ln>
        </p:spPr>
      </p:pic>
      <p:sp>
        <p:nvSpPr>
          <p:cNvPr id="6" name="Rectangle 5"/>
          <p:cNvSpPr/>
          <p:nvPr/>
        </p:nvSpPr>
        <p:spPr>
          <a:xfrm>
            <a:off x="-36512" y="4149080"/>
            <a:ext cx="4032448" cy="2123658"/>
          </a:xfrm>
          <a:prstGeom prst="rect">
            <a:avLst/>
          </a:prstGeom>
        </p:spPr>
        <p:txBody>
          <a:bodyPr wrap="square">
            <a:spAutoFit/>
          </a:bodyPr>
          <a:lstStyle/>
          <a:p>
            <a:pPr algn="ctr"/>
            <a:r>
              <a:rPr lang="en-US" sz="2400" b="1" dirty="0" smtClean="0">
                <a:solidFill>
                  <a:schemeClr val="bg2">
                    <a:lumMod val="50000"/>
                  </a:schemeClr>
                </a:solidFill>
              </a:rPr>
              <a:t>Dr. Nada A. </a:t>
            </a:r>
            <a:r>
              <a:rPr lang="en-US" sz="2400" b="1" dirty="0" err="1" smtClean="0">
                <a:solidFill>
                  <a:schemeClr val="bg2">
                    <a:lumMod val="50000"/>
                  </a:schemeClr>
                </a:solidFill>
              </a:rPr>
              <a:t>AlYousefi</a:t>
            </a:r>
            <a:r>
              <a:rPr lang="en-US" sz="2400" b="1" dirty="0" smtClean="0">
                <a:solidFill>
                  <a:schemeClr val="bg2">
                    <a:lumMod val="50000"/>
                  </a:schemeClr>
                </a:solidFill>
              </a:rPr>
              <a:t/>
            </a:r>
            <a:br>
              <a:rPr lang="en-US" sz="2400" b="1" dirty="0" smtClean="0">
                <a:solidFill>
                  <a:schemeClr val="bg2">
                    <a:lumMod val="50000"/>
                  </a:schemeClr>
                </a:solidFill>
              </a:rPr>
            </a:br>
            <a:r>
              <a:rPr lang="en-US" sz="2000" b="1" dirty="0" smtClean="0">
                <a:solidFill>
                  <a:schemeClr val="bg2">
                    <a:lumMod val="50000"/>
                  </a:schemeClr>
                </a:solidFill>
              </a:rPr>
              <a:t> </a:t>
            </a:r>
            <a:r>
              <a:rPr lang="en-US" sz="1400" b="1" dirty="0" smtClean="0">
                <a:solidFill>
                  <a:schemeClr val="bg2">
                    <a:lumMod val="50000"/>
                  </a:schemeClr>
                </a:solidFill>
              </a:rPr>
              <a:t>Assistant Professor, Postgraduate Trainer and Consultant</a:t>
            </a:r>
          </a:p>
          <a:p>
            <a:pPr algn="ctr"/>
            <a:r>
              <a:rPr lang="en-US" sz="1400" b="1" dirty="0" smtClean="0">
                <a:solidFill>
                  <a:schemeClr val="bg2">
                    <a:lumMod val="50000"/>
                  </a:schemeClr>
                </a:solidFill>
              </a:rPr>
              <a:t>Family Medicine Unit</a:t>
            </a:r>
            <a:br>
              <a:rPr lang="en-US" sz="1400" b="1" dirty="0" smtClean="0">
                <a:solidFill>
                  <a:schemeClr val="bg2">
                    <a:lumMod val="50000"/>
                  </a:schemeClr>
                </a:solidFill>
              </a:rPr>
            </a:br>
            <a:r>
              <a:rPr lang="en-US" sz="1400" b="1" dirty="0" smtClean="0">
                <a:solidFill>
                  <a:schemeClr val="bg2">
                    <a:lumMod val="50000"/>
                  </a:schemeClr>
                </a:solidFill>
              </a:rPr>
              <a:t>Department of Family and Community Medicine</a:t>
            </a:r>
            <a:br>
              <a:rPr lang="en-US" sz="1400" b="1" dirty="0" smtClean="0">
                <a:solidFill>
                  <a:schemeClr val="bg2">
                    <a:lumMod val="50000"/>
                  </a:schemeClr>
                </a:solidFill>
              </a:rPr>
            </a:br>
            <a:r>
              <a:rPr lang="en-US" sz="1400" b="1" dirty="0" smtClean="0">
                <a:solidFill>
                  <a:schemeClr val="bg2">
                    <a:lumMod val="50000"/>
                  </a:schemeClr>
                </a:solidFill>
              </a:rPr>
              <a:t>College of Medicine(KSU)</a:t>
            </a:r>
          </a:p>
          <a:p>
            <a:pPr algn="ctr"/>
            <a:r>
              <a:rPr lang="en-US" b="1" dirty="0" err="1" smtClean="0">
                <a:solidFill>
                  <a:schemeClr val="bg2">
                    <a:lumMod val="50000"/>
                  </a:schemeClr>
                </a:solidFill>
              </a:rPr>
              <a:t>nalyousefi@ksu.edu.sa</a:t>
            </a:r>
            <a:endParaRPr lang="ar-SA" b="1" dirty="0">
              <a:solidFill>
                <a:schemeClr val="bg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30" name="Group 16"/>
          <p:cNvGrpSpPr>
            <a:grpSpLocks/>
          </p:cNvGrpSpPr>
          <p:nvPr/>
        </p:nvGrpSpPr>
        <p:grpSpPr bwMode="auto">
          <a:xfrm>
            <a:off x="658813" y="2813050"/>
            <a:ext cx="8177212" cy="3444875"/>
            <a:chOff x="0" y="0"/>
            <a:chExt cx="5151" cy="2170"/>
          </a:xfrm>
        </p:grpSpPr>
        <p:grpSp>
          <p:nvGrpSpPr>
            <p:cNvPr id="205832" name="Group 17"/>
            <p:cNvGrpSpPr>
              <a:grpSpLocks/>
            </p:cNvGrpSpPr>
            <p:nvPr/>
          </p:nvGrpSpPr>
          <p:grpSpPr bwMode="auto">
            <a:xfrm>
              <a:off x="7" y="0"/>
              <a:ext cx="5144" cy="583"/>
              <a:chOff x="0" y="0"/>
              <a:chExt cx="5144" cy="583"/>
            </a:xfrm>
          </p:grpSpPr>
          <p:sp>
            <p:nvSpPr>
              <p:cNvPr id="126994" name="Rectangle 18"/>
              <p:cNvSpPr>
                <a:spLocks/>
              </p:cNvSpPr>
              <p:nvPr/>
            </p:nvSpPr>
            <p:spPr bwMode="auto">
              <a:xfrm>
                <a:off x="0" y="303"/>
                <a:ext cx="5144" cy="28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rtl="0" fontAlgn="base">
                  <a:lnSpc>
                    <a:spcPct val="130000"/>
                  </a:lnSpc>
                  <a:spcBef>
                    <a:spcPts val="1400"/>
                  </a:spcBef>
                  <a:spcAft>
                    <a:spcPct val="0"/>
                  </a:spcAft>
                  <a:defRPr/>
                </a:pPr>
                <a:r>
                  <a:rPr lang="en-US" sz="2400">
                    <a:effectLst>
                      <a:outerShdw blurRad="38100" dist="38100" dir="2700000" algn="tl">
                        <a:srgbClr val="000000"/>
                      </a:outerShdw>
                    </a:effectLst>
                    <a:latin typeface="Arial" charset="0"/>
                    <a:ea typeface="Arial" charset="0"/>
                    <a:cs typeface="Arial" charset="0"/>
                    <a:sym typeface="Arial" charset="0"/>
                  </a:rPr>
                  <a:t>Should describe exactly how the research was carried out:</a:t>
                </a:r>
              </a:p>
            </p:txBody>
          </p:sp>
          <p:sp>
            <p:nvSpPr>
              <p:cNvPr id="126995" name="Rectangle 19"/>
              <p:cNvSpPr>
                <a:spLocks/>
              </p:cNvSpPr>
              <p:nvPr/>
            </p:nvSpPr>
            <p:spPr bwMode="auto">
              <a:xfrm>
                <a:off x="0" y="0"/>
                <a:ext cx="3552" cy="352"/>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spcBef>
                    <a:spcPct val="0"/>
                  </a:spcBef>
                  <a:spcAft>
                    <a:spcPct val="0"/>
                  </a:spcAft>
                  <a:defRPr/>
                </a:pPr>
                <a:r>
                  <a:rPr lang="en-US" sz="3200" i="1" dirty="0" smtClean="0">
                    <a:effectLst>
                      <a:outerShdw blurRad="38100" dist="38100" dir="2700000" algn="tl">
                        <a:srgbClr val="000000"/>
                      </a:outerShdw>
                    </a:effectLst>
                    <a:latin typeface="Arial" charset="0"/>
                    <a:ea typeface="Arial" charset="0"/>
                    <a:cs typeface="Arial" charset="0"/>
                    <a:sym typeface="Arial" charset="0"/>
                  </a:rPr>
                  <a:t>5. </a:t>
                </a:r>
                <a:r>
                  <a:rPr lang="en-US" sz="3200" i="1" dirty="0">
                    <a:effectLst>
                      <a:outerShdw blurRad="38100" dist="38100" dir="2700000" algn="tl">
                        <a:srgbClr val="000000"/>
                      </a:outerShdw>
                    </a:effectLst>
                    <a:latin typeface="Arial" charset="0"/>
                    <a:ea typeface="Arial" charset="0"/>
                    <a:cs typeface="Arial" charset="0"/>
                    <a:sym typeface="Arial" charset="0"/>
                  </a:rPr>
                  <a:t>Methodology</a:t>
                </a:r>
              </a:p>
            </p:txBody>
          </p:sp>
        </p:grpSp>
        <p:sp>
          <p:nvSpPr>
            <p:cNvPr id="126996" name="Rectangle 20"/>
            <p:cNvSpPr>
              <a:spLocks/>
            </p:cNvSpPr>
            <p:nvPr/>
          </p:nvSpPr>
          <p:spPr bwMode="auto">
            <a:xfrm>
              <a:off x="23" y="709"/>
              <a:ext cx="4616" cy="504"/>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spcBef>
                  <a:spcPct val="0"/>
                </a:spcBef>
                <a:spcAft>
                  <a:spcPct val="0"/>
                </a:spcAft>
                <a:tabLst>
                  <a:tab pos="1828800" algn="l"/>
                  <a:tab pos="1866900" algn="l"/>
                </a:tabLst>
                <a:defRPr/>
              </a:pPr>
              <a:r>
                <a:rPr lang="en-US" sz="2400" b="1">
                  <a:effectLst>
                    <a:outerShdw blurRad="38100" dist="38100" dir="2700000" algn="tl">
                      <a:srgbClr val="000000"/>
                    </a:outerShdw>
                  </a:effectLst>
                  <a:latin typeface="Arial" charset="0"/>
                  <a:ea typeface="Arial" charset="0"/>
                  <a:cs typeface="Arial" charset="0"/>
                  <a:sym typeface="Arial" charset="0"/>
                </a:rPr>
                <a:t>- Sample: 	</a:t>
              </a:r>
              <a:r>
                <a:rPr lang="en-US" sz="2400">
                  <a:effectLst>
                    <a:outerShdw blurRad="38100" dist="38100" dir="2700000" algn="tl">
                      <a:srgbClr val="000000"/>
                    </a:outerShdw>
                  </a:effectLst>
                  <a:latin typeface="Arial" charset="0"/>
                  <a:ea typeface="Arial" charset="0"/>
                  <a:cs typeface="Arial" charset="0"/>
                  <a:sym typeface="Arial" charset="0"/>
                </a:rPr>
                <a:t>characteristics, selection, number, 	non-response</a:t>
              </a:r>
            </a:p>
          </p:txBody>
        </p:sp>
        <p:sp>
          <p:nvSpPr>
            <p:cNvPr id="126997" name="Rectangle 21"/>
            <p:cNvSpPr>
              <a:spLocks/>
            </p:cNvSpPr>
            <p:nvPr/>
          </p:nvSpPr>
          <p:spPr bwMode="auto">
            <a:xfrm>
              <a:off x="16" y="1188"/>
              <a:ext cx="4624" cy="504"/>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spcBef>
                  <a:spcPct val="0"/>
                </a:spcBef>
                <a:spcAft>
                  <a:spcPct val="0"/>
                </a:spcAft>
                <a:tabLst>
                  <a:tab pos="1828800" algn="l"/>
                  <a:tab pos="1866900" algn="l"/>
                </a:tabLst>
                <a:defRPr/>
              </a:pPr>
              <a:r>
                <a:rPr lang="en-US" sz="2400" b="1">
                  <a:effectLst>
                    <a:outerShdw blurRad="38100" dist="38100" dir="2700000" algn="tl">
                      <a:srgbClr val="000000"/>
                    </a:outerShdw>
                  </a:effectLst>
                  <a:latin typeface="Arial" charset="0"/>
                  <a:ea typeface="Arial" charset="0"/>
                  <a:cs typeface="Arial" charset="0"/>
                  <a:sym typeface="Arial" charset="0"/>
                </a:rPr>
                <a:t>- Measures: </a:t>
              </a:r>
              <a:r>
                <a:rPr lang="en-US" sz="2400">
                  <a:effectLst>
                    <a:outerShdw blurRad="38100" dist="38100" dir="2700000" algn="tl">
                      <a:srgbClr val="000000"/>
                    </a:outerShdw>
                  </a:effectLst>
                  <a:latin typeface="Arial" charset="0"/>
                  <a:ea typeface="Arial" charset="0"/>
                  <a:cs typeface="Arial" charset="0"/>
                  <a:sym typeface="Arial" charset="0"/>
                </a:rPr>
                <a:t>description of tests / questionnaires 	(validated?), data, outcome measures</a:t>
              </a:r>
            </a:p>
          </p:txBody>
        </p:sp>
        <p:sp>
          <p:nvSpPr>
            <p:cNvPr id="126998" name="Rectangle 22"/>
            <p:cNvSpPr>
              <a:spLocks/>
            </p:cNvSpPr>
            <p:nvPr/>
          </p:nvSpPr>
          <p:spPr bwMode="auto">
            <a:xfrm>
              <a:off x="0" y="1666"/>
              <a:ext cx="4920" cy="504"/>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spcBef>
                  <a:spcPct val="0"/>
                </a:spcBef>
                <a:spcAft>
                  <a:spcPct val="0"/>
                </a:spcAft>
                <a:tabLst>
                  <a:tab pos="1917700" algn="l"/>
                  <a:tab pos="2781300" algn="l"/>
                </a:tabLst>
                <a:defRPr/>
              </a:pPr>
              <a:r>
                <a:rPr lang="en-US" sz="2400" b="1">
                  <a:effectLst>
                    <a:outerShdw blurRad="38100" dist="38100" dir="2700000" algn="tl">
                      <a:srgbClr val="000000"/>
                    </a:outerShdw>
                  </a:effectLst>
                  <a:latin typeface="Arial" charset="0"/>
                  <a:ea typeface="Arial" charset="0"/>
                  <a:cs typeface="Arial" charset="0"/>
                  <a:sym typeface="Arial" charset="0"/>
                </a:rPr>
                <a:t>- Procedure: </a:t>
              </a:r>
              <a:r>
                <a:rPr lang="en-US" sz="2400">
                  <a:effectLst>
                    <a:outerShdw blurRad="38100" dist="38100" dir="2700000" algn="tl">
                      <a:srgbClr val="000000"/>
                    </a:outerShdw>
                  </a:effectLst>
                  <a:latin typeface="Arial" charset="0"/>
                  <a:ea typeface="Arial" charset="0"/>
                  <a:cs typeface="Arial" charset="0"/>
                  <a:sym typeface="Arial" charset="0"/>
                </a:rPr>
                <a:t>study design (qualitative, quantitative, 	controlled?)</a:t>
              </a:r>
            </a:p>
          </p:txBody>
        </p:sp>
      </p:grpSp>
      <p:sp>
        <p:nvSpPr>
          <p:cNvPr id="13" name="Rectangle 14"/>
          <p:cNvSpPr>
            <a:spLocks/>
          </p:cNvSpPr>
          <p:nvPr/>
        </p:nvSpPr>
        <p:spPr bwMode="auto">
          <a:xfrm>
            <a:off x="199502" y="616744"/>
            <a:ext cx="4948562" cy="519906"/>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lnSpc>
                <a:spcPct val="130000"/>
              </a:lnSpc>
              <a:spcBef>
                <a:spcPct val="0"/>
              </a:spcBef>
              <a:spcAft>
                <a:spcPct val="0"/>
              </a:spcAft>
              <a:defRPr/>
            </a:pPr>
            <a:r>
              <a:rPr lang="en-US" sz="3200" i="1" smtClean="0">
                <a:solidFill>
                  <a:schemeClr val="tx2"/>
                </a:solidFill>
                <a:effectLst>
                  <a:outerShdw blurRad="38100" dist="38100" dir="2700000" algn="tl">
                    <a:srgbClr val="000000"/>
                  </a:outerShdw>
                </a:effectLst>
                <a:latin typeface="Arial" charset="0"/>
                <a:ea typeface="Arial" charset="0"/>
                <a:cs typeface="Arial" charset="0"/>
                <a:sym typeface="Arial" charset="0"/>
              </a:rPr>
              <a:t>Structure of an article</a:t>
            </a:r>
            <a:endPar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83761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a:latin typeface="Arial" charset="0"/>
                <a:cs typeface="Arial" charset="0"/>
              </a:rPr>
              <a:t>In conclusion</a:t>
            </a:r>
          </a:p>
        </p:txBody>
      </p:sp>
      <p:sp>
        <p:nvSpPr>
          <p:cNvPr id="3" name="Content Placeholder 2"/>
          <p:cNvSpPr>
            <a:spLocks noGrp="1"/>
          </p:cNvSpPr>
          <p:nvPr>
            <p:ph idx="1"/>
          </p:nvPr>
        </p:nvSpPr>
        <p:spPr>
          <a:xfrm>
            <a:off x="457200" y="2053389"/>
            <a:ext cx="8229600" cy="4525962"/>
          </a:xfrm>
        </p:spPr>
        <p:txBody>
          <a:bodyPr rtlCol="0">
            <a:normAutofit fontScale="85000" lnSpcReduction="20000"/>
          </a:bodyPr>
          <a:lstStyle/>
          <a:p>
            <a:pPr algn="just" fontAlgn="auto">
              <a:spcAft>
                <a:spcPts val="0"/>
              </a:spcAft>
              <a:buFont typeface="Arial" pitchFamily="34" charset="0"/>
              <a:buChar char="•"/>
              <a:defRPr/>
            </a:pPr>
            <a:r>
              <a:rPr lang="en-GB" sz="2800" smtClean="0"/>
              <a:t>This study seems to be valid with no major methodological flaws</a:t>
            </a:r>
          </a:p>
          <a:p>
            <a:pPr algn="just" fontAlgn="auto">
              <a:spcAft>
                <a:spcPts val="0"/>
              </a:spcAft>
              <a:buFont typeface="Arial" pitchFamily="34" charset="0"/>
              <a:buChar char="•"/>
              <a:defRPr/>
            </a:pPr>
            <a:r>
              <a:rPr lang="en-GB" sz="2800" smtClean="0"/>
              <a:t>The results of the study indicate that compared with the polymerase chain reaction testing, the </a:t>
            </a:r>
            <a:r>
              <a:rPr lang="en-GB" sz="2800" i="1" smtClean="0"/>
              <a:t>Chlamydia</a:t>
            </a:r>
            <a:r>
              <a:rPr lang="en-GB" sz="2800" smtClean="0"/>
              <a:t> Rapid Test has moderate sensitivity and good specificity for screening and diagnosis of </a:t>
            </a:r>
            <a:r>
              <a:rPr lang="en-GB" sz="2800" i="1" smtClean="0"/>
              <a:t>Chlamydia</a:t>
            </a:r>
            <a:r>
              <a:rPr lang="en-GB" sz="2800" smtClean="0"/>
              <a:t> whether the vaginal swab was collected by a participant of the study or a clinician</a:t>
            </a:r>
          </a:p>
          <a:p>
            <a:pPr algn="just" fontAlgn="auto">
              <a:spcAft>
                <a:spcPts val="0"/>
              </a:spcAft>
              <a:buFont typeface="Arial" pitchFamily="34" charset="0"/>
              <a:buChar char="•"/>
              <a:defRPr/>
            </a:pPr>
            <a:r>
              <a:rPr lang="en-GB" sz="2800" smtClean="0"/>
              <a:t>The study population does in this case match our patient, so we can be reasonably comfortable in the knowledge that if the patient is allowed to collect her own vaginal swab, the test result will be accurate, and also as an added bonus if the test is positive for</a:t>
            </a:r>
            <a:r>
              <a:rPr lang="en-GB" sz="2800" i="1" smtClean="0"/>
              <a:t> Chlamydia</a:t>
            </a:r>
            <a:r>
              <a:rPr lang="en-GB" sz="2800" smtClean="0"/>
              <a:t>, treatment can be started immediately</a:t>
            </a:r>
          </a:p>
          <a:p>
            <a:pPr fontAlgn="auto">
              <a:spcAft>
                <a:spcPts val="0"/>
              </a:spcAft>
              <a:buFont typeface="Arial" pitchFamily="34" charset="0"/>
              <a:buChar char="•"/>
              <a:defRPr/>
            </a:pPr>
            <a:endParaRPr lang="en-GB"/>
          </a:p>
        </p:txBody>
      </p:sp>
    </p:spTree>
    <p:extLst>
      <p:ext uri="{BB962C8B-B14F-4D97-AF65-F5344CB8AC3E}">
        <p14:creationId xmlns:p14="http://schemas.microsoft.com/office/powerpoint/2010/main" val="2251538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GB" altLang="en-US"/>
              <a:t>2 by 2 table </a:t>
            </a:r>
          </a:p>
        </p:txBody>
      </p:sp>
      <p:sp>
        <p:nvSpPr>
          <p:cNvPr id="108547" name="Rectangle 4"/>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08548" name="Rectangle 5"/>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08549" name="Rectangle 6"/>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08550" name="Line 8"/>
          <p:cNvSpPr>
            <a:spLocks noChangeShapeType="1"/>
          </p:cNvSpPr>
          <p:nvPr/>
        </p:nvSpPr>
        <p:spPr bwMode="auto">
          <a:xfrm>
            <a:off x="3059113"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08551" name="Line 9"/>
          <p:cNvSpPr>
            <a:spLocks noChangeShapeType="1"/>
          </p:cNvSpPr>
          <p:nvPr/>
        </p:nvSpPr>
        <p:spPr bwMode="auto">
          <a:xfrm>
            <a:off x="4643438"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08552" name="Text Box 10"/>
          <p:cNvSpPr txBox="1">
            <a:spLocks noChangeArrowheads="1"/>
          </p:cNvSpPr>
          <p:nvPr/>
        </p:nvSpPr>
        <p:spPr bwMode="auto">
          <a:xfrm>
            <a:off x="3200400" y="137160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Reference test</a:t>
            </a:r>
          </a:p>
        </p:txBody>
      </p:sp>
      <p:sp>
        <p:nvSpPr>
          <p:cNvPr id="108553" name="Text Box 11"/>
          <p:cNvSpPr txBox="1">
            <a:spLocks noChangeArrowheads="1"/>
          </p:cNvSpPr>
          <p:nvPr/>
        </p:nvSpPr>
        <p:spPr bwMode="auto">
          <a:xfrm>
            <a:off x="1042988" y="3500438"/>
            <a:ext cx="18716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Index Test</a:t>
            </a:r>
            <a:r>
              <a:rPr lang="en-GB" altLang="en-US" b="0">
                <a:latin typeface="Tahoma" charset="0"/>
              </a:rPr>
              <a:t> </a:t>
            </a:r>
          </a:p>
        </p:txBody>
      </p:sp>
      <p:sp>
        <p:nvSpPr>
          <p:cNvPr id="108554" name="Rectangle 12"/>
          <p:cNvSpPr>
            <a:spLocks noChangeArrowheads="1"/>
          </p:cNvSpPr>
          <p:nvPr/>
        </p:nvSpPr>
        <p:spPr bwMode="auto">
          <a:xfrm>
            <a:off x="3563938" y="2133600"/>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08555" name="Rectangle 13"/>
          <p:cNvSpPr>
            <a:spLocks noChangeArrowheads="1"/>
          </p:cNvSpPr>
          <p:nvPr/>
        </p:nvSpPr>
        <p:spPr bwMode="auto">
          <a:xfrm>
            <a:off x="5219700"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08556" name="Rectangle 14"/>
          <p:cNvSpPr>
            <a:spLocks noChangeArrowheads="1"/>
          </p:cNvSpPr>
          <p:nvPr/>
        </p:nvSpPr>
        <p:spPr bwMode="auto">
          <a:xfrm>
            <a:off x="2411413" y="306863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08557" name="Rectangle 15"/>
          <p:cNvSpPr>
            <a:spLocks noChangeArrowheads="1"/>
          </p:cNvSpPr>
          <p:nvPr/>
        </p:nvSpPr>
        <p:spPr bwMode="auto">
          <a:xfrm>
            <a:off x="2411413" y="4652963"/>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08558" name="Rectangle 18"/>
          <p:cNvSpPr>
            <a:spLocks noChangeArrowheads="1"/>
          </p:cNvSpPr>
          <p:nvPr/>
        </p:nvSpPr>
        <p:spPr bwMode="auto">
          <a:xfrm>
            <a:off x="3059113"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205350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GB" altLang="en-US"/>
              <a:t>2 by 2 table </a:t>
            </a:r>
          </a:p>
        </p:txBody>
      </p:sp>
      <p:sp>
        <p:nvSpPr>
          <p:cNvPr id="110595" name="Rectangle 4"/>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0596" name="Rectangle 5"/>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0597" name="Rectangle 6"/>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10598" name="Line 8"/>
          <p:cNvSpPr>
            <a:spLocks noChangeShapeType="1"/>
          </p:cNvSpPr>
          <p:nvPr/>
        </p:nvSpPr>
        <p:spPr bwMode="auto">
          <a:xfrm>
            <a:off x="3059113"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0599" name="Line 9"/>
          <p:cNvSpPr>
            <a:spLocks noChangeShapeType="1"/>
          </p:cNvSpPr>
          <p:nvPr/>
        </p:nvSpPr>
        <p:spPr bwMode="auto">
          <a:xfrm>
            <a:off x="4643438"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0600" name="Text Box 10"/>
          <p:cNvSpPr txBox="1">
            <a:spLocks noChangeArrowheads="1"/>
          </p:cNvSpPr>
          <p:nvPr/>
        </p:nvSpPr>
        <p:spPr bwMode="auto">
          <a:xfrm>
            <a:off x="3200400" y="1219200"/>
            <a:ext cx="302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Reference test </a:t>
            </a:r>
          </a:p>
        </p:txBody>
      </p:sp>
      <p:sp>
        <p:nvSpPr>
          <p:cNvPr id="110601" name="Text Box 11"/>
          <p:cNvSpPr txBox="1">
            <a:spLocks noChangeArrowheads="1"/>
          </p:cNvSpPr>
          <p:nvPr/>
        </p:nvSpPr>
        <p:spPr bwMode="auto">
          <a:xfrm>
            <a:off x="1403350" y="3860800"/>
            <a:ext cx="100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Test</a:t>
            </a:r>
            <a:r>
              <a:rPr lang="en-GB" altLang="en-US" b="0">
                <a:latin typeface="Tahoma" charset="0"/>
              </a:rPr>
              <a:t> </a:t>
            </a:r>
          </a:p>
        </p:txBody>
      </p:sp>
      <p:sp>
        <p:nvSpPr>
          <p:cNvPr id="110602" name="Rectangle 12"/>
          <p:cNvSpPr>
            <a:spLocks noChangeArrowheads="1"/>
          </p:cNvSpPr>
          <p:nvPr/>
        </p:nvSpPr>
        <p:spPr bwMode="auto">
          <a:xfrm>
            <a:off x="3563938" y="2133600"/>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0603" name="Rectangle 13"/>
          <p:cNvSpPr>
            <a:spLocks noChangeArrowheads="1"/>
          </p:cNvSpPr>
          <p:nvPr/>
        </p:nvSpPr>
        <p:spPr bwMode="auto">
          <a:xfrm>
            <a:off x="5219700"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0604" name="Rectangle 14"/>
          <p:cNvSpPr>
            <a:spLocks noChangeArrowheads="1"/>
          </p:cNvSpPr>
          <p:nvPr/>
        </p:nvSpPr>
        <p:spPr bwMode="auto">
          <a:xfrm>
            <a:off x="2411413" y="306863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0605" name="Rectangle 15"/>
          <p:cNvSpPr>
            <a:spLocks noChangeArrowheads="1"/>
          </p:cNvSpPr>
          <p:nvPr/>
        </p:nvSpPr>
        <p:spPr bwMode="auto">
          <a:xfrm>
            <a:off x="2411413" y="4652963"/>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0606" name="Text Box 18"/>
          <p:cNvSpPr txBox="1">
            <a:spLocks noChangeArrowheads="1"/>
          </p:cNvSpPr>
          <p:nvPr/>
        </p:nvSpPr>
        <p:spPr bwMode="auto">
          <a:xfrm>
            <a:off x="3200400" y="28194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a:t>True positive</a:t>
            </a:r>
          </a:p>
        </p:txBody>
      </p:sp>
      <p:sp>
        <p:nvSpPr>
          <p:cNvPr id="110607" name="Text Box 18"/>
          <p:cNvSpPr txBox="1">
            <a:spLocks noChangeArrowheads="1"/>
          </p:cNvSpPr>
          <p:nvPr/>
        </p:nvSpPr>
        <p:spPr bwMode="auto">
          <a:xfrm>
            <a:off x="4800600" y="28194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a:t>False positive</a:t>
            </a:r>
          </a:p>
        </p:txBody>
      </p:sp>
      <p:sp>
        <p:nvSpPr>
          <p:cNvPr id="110608" name="Text Box 18"/>
          <p:cNvSpPr txBox="1">
            <a:spLocks noChangeArrowheads="1"/>
          </p:cNvSpPr>
          <p:nvPr/>
        </p:nvSpPr>
        <p:spPr bwMode="auto">
          <a:xfrm>
            <a:off x="3200400" y="41910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a:t>False negative</a:t>
            </a:r>
          </a:p>
        </p:txBody>
      </p:sp>
      <p:sp>
        <p:nvSpPr>
          <p:cNvPr id="110609" name="Text Box 18"/>
          <p:cNvSpPr txBox="1">
            <a:spLocks noChangeArrowheads="1"/>
          </p:cNvSpPr>
          <p:nvPr/>
        </p:nvSpPr>
        <p:spPr bwMode="auto">
          <a:xfrm>
            <a:off x="4800600" y="41910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a:t>True negative</a:t>
            </a:r>
          </a:p>
        </p:txBody>
      </p:sp>
      <p:sp>
        <p:nvSpPr>
          <p:cNvPr id="110610" name="Rectangle 18"/>
          <p:cNvSpPr>
            <a:spLocks noChangeArrowheads="1"/>
          </p:cNvSpPr>
          <p:nvPr/>
        </p:nvSpPr>
        <p:spPr bwMode="auto">
          <a:xfrm>
            <a:off x="3059113"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19350263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0"/>
            <a:ext cx="8637588" cy="1200150"/>
          </a:xfrm>
        </p:spPr>
        <p:txBody>
          <a:bodyPr/>
          <a:lstStyle/>
          <a:p>
            <a:r>
              <a:rPr lang="en-GB" altLang="en-US" sz="3600"/>
              <a:t/>
            </a:r>
            <a:br>
              <a:rPr lang="en-GB" altLang="en-US" sz="3600"/>
            </a:br>
            <a:r>
              <a:rPr lang="en-GB" altLang="en-US" sz="3600"/>
              <a:t>IF only a test had perfect discrimination…</a:t>
            </a:r>
          </a:p>
        </p:txBody>
      </p:sp>
      <p:sp>
        <p:nvSpPr>
          <p:cNvPr id="112643" name="Rectangle 4"/>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2644" name="Rectangle 5"/>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2645" name="Rectangle 6"/>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12646" name="Line 8"/>
          <p:cNvSpPr>
            <a:spLocks noChangeShapeType="1"/>
          </p:cNvSpPr>
          <p:nvPr/>
        </p:nvSpPr>
        <p:spPr bwMode="auto">
          <a:xfrm>
            <a:off x="3059113"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2647" name="Line 9"/>
          <p:cNvSpPr>
            <a:spLocks noChangeShapeType="1"/>
          </p:cNvSpPr>
          <p:nvPr/>
        </p:nvSpPr>
        <p:spPr bwMode="auto">
          <a:xfrm>
            <a:off x="4643438"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2648" name="Text Box 10"/>
          <p:cNvSpPr txBox="1">
            <a:spLocks noChangeArrowheads="1"/>
          </p:cNvSpPr>
          <p:nvPr/>
        </p:nvSpPr>
        <p:spPr bwMode="auto">
          <a:xfrm>
            <a:off x="3200400" y="1219200"/>
            <a:ext cx="302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Reference test </a:t>
            </a:r>
          </a:p>
        </p:txBody>
      </p:sp>
      <p:sp>
        <p:nvSpPr>
          <p:cNvPr id="112649" name="Text Box 11"/>
          <p:cNvSpPr txBox="1">
            <a:spLocks noChangeArrowheads="1"/>
          </p:cNvSpPr>
          <p:nvPr/>
        </p:nvSpPr>
        <p:spPr bwMode="auto">
          <a:xfrm>
            <a:off x="1403350" y="3860800"/>
            <a:ext cx="100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Test</a:t>
            </a:r>
            <a:r>
              <a:rPr lang="en-GB" altLang="en-US" b="0">
                <a:latin typeface="Tahoma" charset="0"/>
              </a:rPr>
              <a:t> </a:t>
            </a:r>
          </a:p>
        </p:txBody>
      </p:sp>
      <p:sp>
        <p:nvSpPr>
          <p:cNvPr id="112650" name="Rectangle 12"/>
          <p:cNvSpPr>
            <a:spLocks noChangeArrowheads="1"/>
          </p:cNvSpPr>
          <p:nvPr/>
        </p:nvSpPr>
        <p:spPr bwMode="auto">
          <a:xfrm>
            <a:off x="3563938" y="2133600"/>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2651" name="Rectangle 13"/>
          <p:cNvSpPr>
            <a:spLocks noChangeArrowheads="1"/>
          </p:cNvSpPr>
          <p:nvPr/>
        </p:nvSpPr>
        <p:spPr bwMode="auto">
          <a:xfrm>
            <a:off x="5219700"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2652" name="Rectangle 14"/>
          <p:cNvSpPr>
            <a:spLocks noChangeArrowheads="1"/>
          </p:cNvSpPr>
          <p:nvPr/>
        </p:nvSpPr>
        <p:spPr bwMode="auto">
          <a:xfrm>
            <a:off x="2411413" y="306863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2653" name="Rectangle 15"/>
          <p:cNvSpPr>
            <a:spLocks noChangeArrowheads="1"/>
          </p:cNvSpPr>
          <p:nvPr/>
        </p:nvSpPr>
        <p:spPr bwMode="auto">
          <a:xfrm>
            <a:off x="2411413" y="4652963"/>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2654" name="Text Box 18"/>
          <p:cNvSpPr txBox="1">
            <a:spLocks noChangeArrowheads="1"/>
          </p:cNvSpPr>
          <p:nvPr/>
        </p:nvSpPr>
        <p:spPr bwMode="auto">
          <a:xfrm>
            <a:off x="3200400" y="28194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a:t>True positive</a:t>
            </a:r>
          </a:p>
        </p:txBody>
      </p:sp>
      <p:sp>
        <p:nvSpPr>
          <p:cNvPr id="112655" name="Text Box 18"/>
          <p:cNvSpPr txBox="1">
            <a:spLocks noChangeArrowheads="1"/>
          </p:cNvSpPr>
          <p:nvPr/>
        </p:nvSpPr>
        <p:spPr bwMode="auto">
          <a:xfrm>
            <a:off x="4800600" y="41910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a:t>True negative</a:t>
            </a:r>
          </a:p>
        </p:txBody>
      </p:sp>
      <p:sp>
        <p:nvSpPr>
          <p:cNvPr id="112656" name="Rectangle 16"/>
          <p:cNvSpPr>
            <a:spLocks noChangeArrowheads="1"/>
          </p:cNvSpPr>
          <p:nvPr/>
        </p:nvSpPr>
        <p:spPr bwMode="auto">
          <a:xfrm>
            <a:off x="3059113"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18651647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altLang="en-US"/>
              <a:t>Sensitivity</a:t>
            </a:r>
          </a:p>
        </p:txBody>
      </p:sp>
      <p:sp>
        <p:nvSpPr>
          <p:cNvPr id="114691" name="Rectangle 3"/>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4692" name="Rectangle 4"/>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4693" name="Rectangle 5"/>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14694" name="Line 7"/>
          <p:cNvSpPr>
            <a:spLocks noChangeShapeType="1"/>
          </p:cNvSpPr>
          <p:nvPr/>
        </p:nvSpPr>
        <p:spPr bwMode="auto">
          <a:xfrm>
            <a:off x="2051050"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4695" name="Line 8"/>
          <p:cNvSpPr>
            <a:spLocks noChangeShapeType="1"/>
          </p:cNvSpPr>
          <p:nvPr/>
        </p:nvSpPr>
        <p:spPr bwMode="auto">
          <a:xfrm>
            <a:off x="3635375"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4696" name="Text Box 9"/>
          <p:cNvSpPr txBox="1">
            <a:spLocks noChangeArrowheads="1"/>
          </p:cNvSpPr>
          <p:nvPr/>
        </p:nvSpPr>
        <p:spPr bwMode="auto">
          <a:xfrm>
            <a:off x="2286000" y="137160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Disease </a:t>
            </a:r>
          </a:p>
        </p:txBody>
      </p:sp>
      <p:sp>
        <p:nvSpPr>
          <p:cNvPr id="114697" name="Text Box 10"/>
          <p:cNvSpPr txBox="1">
            <a:spLocks noChangeArrowheads="1"/>
          </p:cNvSpPr>
          <p:nvPr/>
        </p:nvSpPr>
        <p:spPr bwMode="auto">
          <a:xfrm>
            <a:off x="468313" y="3860800"/>
            <a:ext cx="1008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Test</a:t>
            </a:r>
            <a:r>
              <a:rPr lang="en-GB" altLang="en-US" b="0">
                <a:latin typeface="Tahoma" charset="0"/>
              </a:rPr>
              <a:t> </a:t>
            </a:r>
          </a:p>
        </p:txBody>
      </p:sp>
      <p:sp>
        <p:nvSpPr>
          <p:cNvPr id="114698" name="Rectangle 11"/>
          <p:cNvSpPr>
            <a:spLocks noChangeArrowheads="1"/>
          </p:cNvSpPr>
          <p:nvPr/>
        </p:nvSpPr>
        <p:spPr bwMode="auto">
          <a:xfrm>
            <a:off x="2628900" y="2133600"/>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4699" name="Rectangle 12"/>
          <p:cNvSpPr>
            <a:spLocks noChangeArrowheads="1"/>
          </p:cNvSpPr>
          <p:nvPr/>
        </p:nvSpPr>
        <p:spPr bwMode="auto">
          <a:xfrm>
            <a:off x="4284663"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4700" name="Rectangle 13"/>
          <p:cNvSpPr>
            <a:spLocks noChangeArrowheads="1"/>
          </p:cNvSpPr>
          <p:nvPr/>
        </p:nvSpPr>
        <p:spPr bwMode="auto">
          <a:xfrm>
            <a:off x="1476375" y="3068638"/>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4701" name="Rectangle 14"/>
          <p:cNvSpPr>
            <a:spLocks noChangeArrowheads="1"/>
          </p:cNvSpPr>
          <p:nvPr/>
        </p:nvSpPr>
        <p:spPr bwMode="auto">
          <a:xfrm>
            <a:off x="1476375" y="4652963"/>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4702" name="Text Box 15"/>
          <p:cNvSpPr txBox="1">
            <a:spLocks noChangeArrowheads="1"/>
          </p:cNvSpPr>
          <p:nvPr/>
        </p:nvSpPr>
        <p:spPr bwMode="auto">
          <a:xfrm>
            <a:off x="2557463" y="4437063"/>
            <a:ext cx="649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c</a:t>
            </a:r>
          </a:p>
        </p:txBody>
      </p:sp>
      <p:sp>
        <p:nvSpPr>
          <p:cNvPr id="114703" name="Text Box 17"/>
          <p:cNvSpPr txBox="1">
            <a:spLocks noChangeArrowheads="1"/>
          </p:cNvSpPr>
          <p:nvPr/>
        </p:nvSpPr>
        <p:spPr bwMode="auto">
          <a:xfrm>
            <a:off x="2628900"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a</a:t>
            </a:r>
          </a:p>
        </p:txBody>
      </p:sp>
      <p:sp>
        <p:nvSpPr>
          <p:cNvPr id="114704" name="Text Box 18"/>
          <p:cNvSpPr txBox="1">
            <a:spLocks noChangeArrowheads="1"/>
          </p:cNvSpPr>
          <p:nvPr/>
        </p:nvSpPr>
        <p:spPr bwMode="auto">
          <a:xfrm>
            <a:off x="4213225"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b="0"/>
              <a:t>b</a:t>
            </a:r>
          </a:p>
        </p:txBody>
      </p:sp>
      <p:sp>
        <p:nvSpPr>
          <p:cNvPr id="114705" name="Text Box 19"/>
          <p:cNvSpPr txBox="1">
            <a:spLocks noChangeArrowheads="1"/>
          </p:cNvSpPr>
          <p:nvPr/>
        </p:nvSpPr>
        <p:spPr bwMode="auto">
          <a:xfrm>
            <a:off x="4213225" y="4365625"/>
            <a:ext cx="649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b="0"/>
              <a:t>d</a:t>
            </a:r>
          </a:p>
        </p:txBody>
      </p:sp>
      <p:sp>
        <p:nvSpPr>
          <p:cNvPr id="114706" name="Line 21"/>
          <p:cNvSpPr>
            <a:spLocks noChangeShapeType="1"/>
          </p:cNvSpPr>
          <p:nvPr/>
        </p:nvSpPr>
        <p:spPr bwMode="auto">
          <a:xfrm>
            <a:off x="3132138" y="3284538"/>
            <a:ext cx="0" cy="2449512"/>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4707" name="Text Box 22"/>
          <p:cNvSpPr txBox="1">
            <a:spLocks noChangeArrowheads="1"/>
          </p:cNvSpPr>
          <p:nvPr/>
        </p:nvSpPr>
        <p:spPr bwMode="auto">
          <a:xfrm>
            <a:off x="2124075" y="5805488"/>
            <a:ext cx="3240088"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a:t>Sensitivity = a / a + c</a:t>
            </a:r>
          </a:p>
        </p:txBody>
      </p:sp>
      <p:sp>
        <p:nvSpPr>
          <p:cNvPr id="114708" name="Text Box 24"/>
          <p:cNvSpPr txBox="1">
            <a:spLocks noChangeArrowheads="1"/>
          </p:cNvSpPr>
          <p:nvPr/>
        </p:nvSpPr>
        <p:spPr bwMode="auto">
          <a:xfrm>
            <a:off x="5284196" y="2766218"/>
            <a:ext cx="32035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Proportion of people </a:t>
            </a:r>
            <a:r>
              <a:rPr lang="en-GB" altLang="en-US" sz="2800" u="sng"/>
              <a:t>with</a:t>
            </a:r>
            <a:r>
              <a:rPr lang="en-GB" altLang="en-US" sz="2800"/>
              <a:t> the disease who have a </a:t>
            </a:r>
            <a:r>
              <a:rPr lang="en-GB" altLang="en-US" sz="2800" u="sng"/>
              <a:t>positive</a:t>
            </a:r>
            <a:r>
              <a:rPr lang="en-GB" altLang="en-US" sz="2800"/>
              <a:t> test.</a:t>
            </a:r>
          </a:p>
        </p:txBody>
      </p:sp>
      <p:sp>
        <p:nvSpPr>
          <p:cNvPr id="114709" name="Rectangle 21"/>
          <p:cNvSpPr>
            <a:spLocks noChangeArrowheads="1"/>
          </p:cNvSpPr>
          <p:nvPr/>
        </p:nvSpPr>
        <p:spPr bwMode="auto">
          <a:xfrm>
            <a:off x="2051050"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559340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altLang="en-US"/>
              <a:t>Specificity </a:t>
            </a:r>
          </a:p>
        </p:txBody>
      </p:sp>
      <p:sp>
        <p:nvSpPr>
          <p:cNvPr id="116739" name="Rectangle 3"/>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6740" name="Rectangle 4"/>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16741" name="Rectangle 5"/>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16742" name="Line 7"/>
          <p:cNvSpPr>
            <a:spLocks noChangeShapeType="1"/>
          </p:cNvSpPr>
          <p:nvPr/>
        </p:nvSpPr>
        <p:spPr bwMode="auto">
          <a:xfrm>
            <a:off x="2051050"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6743" name="Line 8"/>
          <p:cNvSpPr>
            <a:spLocks noChangeShapeType="1"/>
          </p:cNvSpPr>
          <p:nvPr/>
        </p:nvSpPr>
        <p:spPr bwMode="auto">
          <a:xfrm>
            <a:off x="3635375"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6744" name="Text Box 9"/>
          <p:cNvSpPr txBox="1">
            <a:spLocks noChangeArrowheads="1"/>
          </p:cNvSpPr>
          <p:nvPr/>
        </p:nvSpPr>
        <p:spPr bwMode="auto">
          <a:xfrm>
            <a:off x="2286000" y="137160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Disease </a:t>
            </a:r>
          </a:p>
        </p:txBody>
      </p:sp>
      <p:sp>
        <p:nvSpPr>
          <p:cNvPr id="116745" name="Text Box 10"/>
          <p:cNvSpPr txBox="1">
            <a:spLocks noChangeArrowheads="1"/>
          </p:cNvSpPr>
          <p:nvPr/>
        </p:nvSpPr>
        <p:spPr bwMode="auto">
          <a:xfrm>
            <a:off x="468313" y="3860800"/>
            <a:ext cx="1008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Test</a:t>
            </a:r>
            <a:r>
              <a:rPr lang="en-GB" altLang="en-US" b="0">
                <a:latin typeface="Tahoma" charset="0"/>
              </a:rPr>
              <a:t> </a:t>
            </a:r>
          </a:p>
        </p:txBody>
      </p:sp>
      <p:sp>
        <p:nvSpPr>
          <p:cNvPr id="116746" name="Rectangle 11"/>
          <p:cNvSpPr>
            <a:spLocks noChangeArrowheads="1"/>
          </p:cNvSpPr>
          <p:nvPr/>
        </p:nvSpPr>
        <p:spPr bwMode="auto">
          <a:xfrm>
            <a:off x="2628900" y="2133600"/>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6747" name="Rectangle 12"/>
          <p:cNvSpPr>
            <a:spLocks noChangeArrowheads="1"/>
          </p:cNvSpPr>
          <p:nvPr/>
        </p:nvSpPr>
        <p:spPr bwMode="auto">
          <a:xfrm>
            <a:off x="4284663"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6748" name="Rectangle 13"/>
          <p:cNvSpPr>
            <a:spLocks noChangeArrowheads="1"/>
          </p:cNvSpPr>
          <p:nvPr/>
        </p:nvSpPr>
        <p:spPr bwMode="auto">
          <a:xfrm>
            <a:off x="1476375" y="3068638"/>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6749" name="Rectangle 14"/>
          <p:cNvSpPr>
            <a:spLocks noChangeArrowheads="1"/>
          </p:cNvSpPr>
          <p:nvPr/>
        </p:nvSpPr>
        <p:spPr bwMode="auto">
          <a:xfrm>
            <a:off x="1476375" y="4652963"/>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16750" name="Text Box 15"/>
          <p:cNvSpPr txBox="1">
            <a:spLocks noChangeArrowheads="1"/>
          </p:cNvSpPr>
          <p:nvPr/>
        </p:nvSpPr>
        <p:spPr bwMode="auto">
          <a:xfrm>
            <a:off x="2557463" y="4437063"/>
            <a:ext cx="649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c</a:t>
            </a:r>
          </a:p>
        </p:txBody>
      </p:sp>
      <p:sp>
        <p:nvSpPr>
          <p:cNvPr id="116751" name="Text Box 17"/>
          <p:cNvSpPr txBox="1">
            <a:spLocks noChangeArrowheads="1"/>
          </p:cNvSpPr>
          <p:nvPr/>
        </p:nvSpPr>
        <p:spPr bwMode="auto">
          <a:xfrm>
            <a:off x="2628900"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a</a:t>
            </a:r>
          </a:p>
        </p:txBody>
      </p:sp>
      <p:sp>
        <p:nvSpPr>
          <p:cNvPr id="116752" name="Text Box 18"/>
          <p:cNvSpPr txBox="1">
            <a:spLocks noChangeArrowheads="1"/>
          </p:cNvSpPr>
          <p:nvPr/>
        </p:nvSpPr>
        <p:spPr bwMode="auto">
          <a:xfrm>
            <a:off x="4213225"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b</a:t>
            </a:r>
          </a:p>
        </p:txBody>
      </p:sp>
      <p:sp>
        <p:nvSpPr>
          <p:cNvPr id="116753" name="Text Box 19"/>
          <p:cNvSpPr txBox="1">
            <a:spLocks noChangeArrowheads="1"/>
          </p:cNvSpPr>
          <p:nvPr/>
        </p:nvSpPr>
        <p:spPr bwMode="auto">
          <a:xfrm>
            <a:off x="4213225" y="4365625"/>
            <a:ext cx="649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d</a:t>
            </a:r>
          </a:p>
        </p:txBody>
      </p:sp>
      <p:sp>
        <p:nvSpPr>
          <p:cNvPr id="116754" name="Line 20"/>
          <p:cNvSpPr>
            <a:spLocks noChangeShapeType="1"/>
          </p:cNvSpPr>
          <p:nvPr/>
        </p:nvSpPr>
        <p:spPr bwMode="auto">
          <a:xfrm flipH="1" flipV="1">
            <a:off x="4800600" y="2286000"/>
            <a:ext cx="0" cy="3276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16755" name="Text Box 21"/>
          <p:cNvSpPr txBox="1">
            <a:spLocks noChangeArrowheads="1"/>
          </p:cNvSpPr>
          <p:nvPr/>
        </p:nvSpPr>
        <p:spPr bwMode="auto">
          <a:xfrm>
            <a:off x="4067175" y="5805488"/>
            <a:ext cx="3240088"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a:t>Specificity = d / b + d</a:t>
            </a:r>
          </a:p>
        </p:txBody>
      </p:sp>
      <p:sp>
        <p:nvSpPr>
          <p:cNvPr id="116756" name="Text Box 22"/>
          <p:cNvSpPr txBox="1">
            <a:spLocks noChangeArrowheads="1"/>
          </p:cNvSpPr>
          <p:nvPr/>
        </p:nvSpPr>
        <p:spPr bwMode="auto">
          <a:xfrm>
            <a:off x="5580063" y="1916113"/>
            <a:ext cx="3203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a:t>Proportion of people </a:t>
            </a:r>
            <a:r>
              <a:rPr lang="en-GB" altLang="en-US" u="sng"/>
              <a:t>without</a:t>
            </a:r>
            <a:r>
              <a:rPr lang="en-GB" altLang="en-US"/>
              <a:t> the disease who have a negative test.</a:t>
            </a:r>
          </a:p>
        </p:txBody>
      </p:sp>
      <p:sp>
        <p:nvSpPr>
          <p:cNvPr id="116757" name="Rectangle 21"/>
          <p:cNvSpPr>
            <a:spLocks noChangeArrowheads="1"/>
          </p:cNvSpPr>
          <p:nvPr/>
        </p:nvSpPr>
        <p:spPr bwMode="auto">
          <a:xfrm>
            <a:off x="2051050"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24206566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599" y="476672"/>
            <a:ext cx="8637588" cy="646113"/>
          </a:xfrm>
        </p:spPr>
        <p:txBody>
          <a:bodyPr/>
          <a:lstStyle/>
          <a:p>
            <a:pPr eaLnBrk="1" hangingPunct="1"/>
            <a:r>
              <a:rPr lang="en-GB" altLang="en-US" sz="3600"/>
              <a:t>Tip…..</a:t>
            </a:r>
          </a:p>
        </p:txBody>
      </p:sp>
      <p:sp>
        <p:nvSpPr>
          <p:cNvPr id="118787" name="Rectangle 3"/>
          <p:cNvSpPr>
            <a:spLocks noGrp="1" noChangeArrowheads="1"/>
          </p:cNvSpPr>
          <p:nvPr>
            <p:ph type="body" idx="1"/>
          </p:nvPr>
        </p:nvSpPr>
        <p:spPr>
          <a:xfrm>
            <a:off x="442912" y="1335924"/>
            <a:ext cx="8208963" cy="5410200"/>
          </a:xfrm>
        </p:spPr>
        <p:txBody>
          <a:bodyPr/>
          <a:lstStyle/>
          <a:p>
            <a:pPr eaLnBrk="1" hangingPunct="1">
              <a:lnSpc>
                <a:spcPct val="80000"/>
              </a:lnSpc>
            </a:pPr>
            <a:r>
              <a:rPr lang="en-GB" altLang="en-US" sz="2800" b="1"/>
              <a:t>Sensitivity</a:t>
            </a:r>
            <a:r>
              <a:rPr lang="en-GB" altLang="en-US" sz="2800"/>
              <a:t> is useful to me</a:t>
            </a:r>
          </a:p>
          <a:p>
            <a:pPr lvl="1" eaLnBrk="1" hangingPunct="1">
              <a:lnSpc>
                <a:spcPct val="80000"/>
              </a:lnSpc>
            </a:pPr>
            <a:r>
              <a:rPr lang="en-GB" altLang="en-US" sz="2400" i="1"/>
              <a:t>‘The new chlamydia test was positive in 47 out of 56 women with chlamydia (sensitivity =83.9%)’</a:t>
            </a:r>
          </a:p>
          <a:p>
            <a:pPr eaLnBrk="1" hangingPunct="1">
              <a:lnSpc>
                <a:spcPct val="80000"/>
              </a:lnSpc>
            </a:pPr>
            <a:endParaRPr lang="en-GB" altLang="en-US" sz="2800"/>
          </a:p>
          <a:p>
            <a:pPr eaLnBrk="1" hangingPunct="1">
              <a:lnSpc>
                <a:spcPct val="80000"/>
              </a:lnSpc>
            </a:pPr>
            <a:r>
              <a:rPr lang="en-GB" altLang="en-US" sz="2800"/>
              <a:t>Specificity seems a bit confusing</a:t>
            </a:r>
          </a:p>
          <a:p>
            <a:pPr lvl="1" eaLnBrk="1" hangingPunct="1">
              <a:lnSpc>
                <a:spcPct val="80000"/>
              </a:lnSpc>
            </a:pPr>
            <a:r>
              <a:rPr lang="en-GB" altLang="en-US" sz="2400" i="1"/>
              <a:t>‘The new chlamydia test was negative in 600 of the 607 women who did not have chlamydia (specificity = 98.8%)’</a:t>
            </a:r>
          </a:p>
          <a:p>
            <a:pPr lvl="1" eaLnBrk="1" hangingPunct="1">
              <a:lnSpc>
                <a:spcPct val="80000"/>
              </a:lnSpc>
              <a:buFont typeface="Wingdings" charset="2"/>
              <a:buNone/>
            </a:pPr>
            <a:endParaRPr lang="en-GB" altLang="en-US" sz="2400"/>
          </a:p>
          <a:p>
            <a:pPr eaLnBrk="1" hangingPunct="1">
              <a:lnSpc>
                <a:spcPct val="80000"/>
              </a:lnSpc>
            </a:pPr>
            <a:r>
              <a:rPr lang="en-GB" altLang="en-US" sz="2800"/>
              <a:t>So…</a:t>
            </a:r>
            <a:r>
              <a:rPr lang="en-GB" altLang="en-US" sz="2800" b="1"/>
              <a:t>false positive rate </a:t>
            </a:r>
            <a:r>
              <a:rPr lang="en-GB" altLang="en-US" sz="2800"/>
              <a:t>is sometimes easier</a:t>
            </a:r>
          </a:p>
          <a:p>
            <a:pPr lvl="1" eaLnBrk="1" hangingPunct="1">
              <a:lnSpc>
                <a:spcPct val="80000"/>
              </a:lnSpc>
            </a:pPr>
            <a:r>
              <a:rPr lang="en-GB" altLang="en-US" sz="2400"/>
              <a:t>False positive rate = 1 – specificity</a:t>
            </a:r>
          </a:p>
          <a:p>
            <a:pPr lvl="1" eaLnBrk="1" hangingPunct="1">
              <a:lnSpc>
                <a:spcPct val="80000"/>
              </a:lnSpc>
            </a:pPr>
            <a:r>
              <a:rPr lang="en-GB" altLang="en-US" sz="2400" i="1"/>
              <a:t>So a specificity of 98.8% means that the new test is wrong (or falsely positive) in 1.2% of women</a:t>
            </a:r>
          </a:p>
          <a:p>
            <a:pPr lvl="1" eaLnBrk="1" hangingPunct="1">
              <a:lnSpc>
                <a:spcPct val="80000"/>
              </a:lnSpc>
              <a:buFont typeface="Wingdings" charset="2"/>
              <a:buNone/>
            </a:pPr>
            <a:endParaRPr lang="en-GB" altLang="en-US" sz="2000" b="1" u="sng"/>
          </a:p>
          <a:p>
            <a:pPr eaLnBrk="1" hangingPunct="1">
              <a:lnSpc>
                <a:spcPct val="80000"/>
              </a:lnSpc>
            </a:pPr>
            <a:endParaRPr lang="en-GB" altLang="en-US" sz="2400"/>
          </a:p>
        </p:txBody>
      </p:sp>
    </p:spTree>
    <p:extLst>
      <p:ext uri="{BB962C8B-B14F-4D97-AF65-F5344CB8AC3E}">
        <p14:creationId xmlns:p14="http://schemas.microsoft.com/office/powerpoint/2010/main" val="107764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8600" y="990600"/>
            <a:ext cx="8637588" cy="646113"/>
          </a:xfrm>
        </p:spPr>
        <p:txBody>
          <a:bodyPr/>
          <a:lstStyle/>
          <a:p>
            <a:pPr eaLnBrk="1" hangingPunct="1"/>
            <a:r>
              <a:rPr lang="en-GB" altLang="en-US" sz="3600"/>
              <a:t>Maybe forget sensitivity and specificity?..</a:t>
            </a:r>
          </a:p>
        </p:txBody>
      </p:sp>
      <p:sp>
        <p:nvSpPr>
          <p:cNvPr id="119811" name="Rectangle 3"/>
          <p:cNvSpPr>
            <a:spLocks noGrp="1" noChangeArrowheads="1"/>
          </p:cNvSpPr>
          <p:nvPr>
            <p:ph type="body" idx="1"/>
          </p:nvPr>
        </p:nvSpPr>
        <p:spPr>
          <a:xfrm>
            <a:off x="381000" y="1981200"/>
            <a:ext cx="8208963" cy="5410200"/>
          </a:xfrm>
        </p:spPr>
        <p:txBody>
          <a:bodyPr/>
          <a:lstStyle/>
          <a:p>
            <a:pPr eaLnBrk="1" hangingPunct="1">
              <a:lnSpc>
                <a:spcPct val="80000"/>
              </a:lnSpc>
            </a:pPr>
            <a:r>
              <a:rPr lang="en-GB" altLang="en-US" b="1"/>
              <a:t>True positive rate ( = Sensitivity)</a:t>
            </a:r>
          </a:p>
          <a:p>
            <a:pPr eaLnBrk="1" hangingPunct="1">
              <a:lnSpc>
                <a:spcPct val="80000"/>
              </a:lnSpc>
            </a:pPr>
            <a:endParaRPr lang="en-GB" altLang="en-US" b="1"/>
          </a:p>
          <a:p>
            <a:pPr eaLnBrk="1" hangingPunct="1">
              <a:lnSpc>
                <a:spcPct val="80000"/>
              </a:lnSpc>
            </a:pPr>
            <a:r>
              <a:rPr lang="en-GB" altLang="en-US" b="1"/>
              <a:t>False positive rate ( = 1 – Specificity</a:t>
            </a:r>
            <a:r>
              <a:rPr lang="en-GB" altLang="en-US" sz="2800"/>
              <a:t>)</a:t>
            </a:r>
          </a:p>
          <a:p>
            <a:pPr lvl="1" eaLnBrk="1" hangingPunct="1">
              <a:lnSpc>
                <a:spcPct val="80000"/>
              </a:lnSpc>
              <a:buFont typeface="Wingdings" charset="2"/>
              <a:buNone/>
            </a:pPr>
            <a:endParaRPr lang="en-GB" altLang="en-US" sz="2000" b="1" u="sng"/>
          </a:p>
          <a:p>
            <a:pPr eaLnBrk="1" hangingPunct="1">
              <a:lnSpc>
                <a:spcPct val="80000"/>
              </a:lnSpc>
            </a:pPr>
            <a:endParaRPr lang="en-GB" altLang="en-US" sz="2400"/>
          </a:p>
        </p:txBody>
      </p:sp>
    </p:spTree>
    <p:extLst>
      <p:ext uri="{BB962C8B-B14F-4D97-AF65-F5344CB8AC3E}">
        <p14:creationId xmlns:p14="http://schemas.microsoft.com/office/powerpoint/2010/main" val="3576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8313" y="508000"/>
            <a:ext cx="8229600" cy="1066800"/>
          </a:xfrm>
        </p:spPr>
        <p:txBody>
          <a:bodyPr/>
          <a:lstStyle/>
          <a:p>
            <a:r>
              <a:rPr lang="en-GB" altLang="en-US"/>
              <a:t>How about this? </a:t>
            </a:r>
            <a:r>
              <a:rPr lang="en-GB" altLang="en-US" err="1"/>
              <a:t>SnNOUT</a:t>
            </a:r>
            <a:endParaRPr lang="en-GB" altLang="en-US"/>
          </a:p>
        </p:txBody>
      </p:sp>
      <p:sp>
        <p:nvSpPr>
          <p:cNvPr id="120835" name="Rectangle 3"/>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20836" name="Rectangle 4"/>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20837" name="Rectangle 5"/>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20838" name="Line 7"/>
          <p:cNvSpPr>
            <a:spLocks noChangeShapeType="1"/>
          </p:cNvSpPr>
          <p:nvPr/>
        </p:nvSpPr>
        <p:spPr bwMode="auto">
          <a:xfrm>
            <a:off x="2051050"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20839" name="Line 8"/>
          <p:cNvSpPr>
            <a:spLocks noChangeShapeType="1"/>
          </p:cNvSpPr>
          <p:nvPr/>
        </p:nvSpPr>
        <p:spPr bwMode="auto">
          <a:xfrm>
            <a:off x="3635375"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20840" name="Text Box 9"/>
          <p:cNvSpPr txBox="1">
            <a:spLocks noChangeArrowheads="1"/>
          </p:cNvSpPr>
          <p:nvPr/>
        </p:nvSpPr>
        <p:spPr bwMode="auto">
          <a:xfrm>
            <a:off x="2286000" y="137160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Disease </a:t>
            </a:r>
          </a:p>
        </p:txBody>
      </p:sp>
      <p:sp>
        <p:nvSpPr>
          <p:cNvPr id="120841" name="Text Box 10"/>
          <p:cNvSpPr txBox="1">
            <a:spLocks noChangeArrowheads="1"/>
          </p:cNvSpPr>
          <p:nvPr/>
        </p:nvSpPr>
        <p:spPr bwMode="auto">
          <a:xfrm>
            <a:off x="468313" y="3860800"/>
            <a:ext cx="1008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Test</a:t>
            </a:r>
            <a:r>
              <a:rPr lang="en-GB" altLang="en-US" b="0">
                <a:latin typeface="Tahoma" charset="0"/>
              </a:rPr>
              <a:t> </a:t>
            </a:r>
          </a:p>
        </p:txBody>
      </p:sp>
      <p:sp>
        <p:nvSpPr>
          <p:cNvPr id="120842" name="Rectangle 11"/>
          <p:cNvSpPr>
            <a:spLocks noChangeArrowheads="1"/>
          </p:cNvSpPr>
          <p:nvPr/>
        </p:nvSpPr>
        <p:spPr bwMode="auto">
          <a:xfrm>
            <a:off x="2628900" y="2133600"/>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0843" name="Rectangle 12"/>
          <p:cNvSpPr>
            <a:spLocks noChangeArrowheads="1"/>
          </p:cNvSpPr>
          <p:nvPr/>
        </p:nvSpPr>
        <p:spPr bwMode="auto">
          <a:xfrm>
            <a:off x="4284663"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0844" name="Rectangle 13"/>
          <p:cNvSpPr>
            <a:spLocks noChangeArrowheads="1"/>
          </p:cNvSpPr>
          <p:nvPr/>
        </p:nvSpPr>
        <p:spPr bwMode="auto">
          <a:xfrm>
            <a:off x="1476375" y="3068638"/>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0845" name="Rectangle 14"/>
          <p:cNvSpPr>
            <a:spLocks noChangeArrowheads="1"/>
          </p:cNvSpPr>
          <p:nvPr/>
        </p:nvSpPr>
        <p:spPr bwMode="auto">
          <a:xfrm>
            <a:off x="1476375" y="4652963"/>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0846" name="Text Box 15"/>
          <p:cNvSpPr txBox="1">
            <a:spLocks noChangeArrowheads="1"/>
          </p:cNvSpPr>
          <p:nvPr/>
        </p:nvSpPr>
        <p:spPr bwMode="auto">
          <a:xfrm>
            <a:off x="2557463" y="4437063"/>
            <a:ext cx="649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c</a:t>
            </a:r>
          </a:p>
        </p:txBody>
      </p:sp>
      <p:sp>
        <p:nvSpPr>
          <p:cNvPr id="120847" name="Text Box 17"/>
          <p:cNvSpPr txBox="1">
            <a:spLocks noChangeArrowheads="1"/>
          </p:cNvSpPr>
          <p:nvPr/>
        </p:nvSpPr>
        <p:spPr bwMode="auto">
          <a:xfrm>
            <a:off x="2628900"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a</a:t>
            </a:r>
          </a:p>
        </p:txBody>
      </p:sp>
      <p:sp>
        <p:nvSpPr>
          <p:cNvPr id="120848" name="Text Box 18"/>
          <p:cNvSpPr txBox="1">
            <a:spLocks noChangeArrowheads="1"/>
          </p:cNvSpPr>
          <p:nvPr/>
        </p:nvSpPr>
        <p:spPr bwMode="auto">
          <a:xfrm>
            <a:off x="4213225"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b="0"/>
              <a:t>b</a:t>
            </a:r>
          </a:p>
        </p:txBody>
      </p:sp>
      <p:sp>
        <p:nvSpPr>
          <p:cNvPr id="120849" name="Text Box 19"/>
          <p:cNvSpPr txBox="1">
            <a:spLocks noChangeArrowheads="1"/>
          </p:cNvSpPr>
          <p:nvPr/>
        </p:nvSpPr>
        <p:spPr bwMode="auto">
          <a:xfrm>
            <a:off x="4213225" y="4365625"/>
            <a:ext cx="649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b="0"/>
              <a:t>d</a:t>
            </a:r>
          </a:p>
        </p:txBody>
      </p:sp>
      <p:sp>
        <p:nvSpPr>
          <p:cNvPr id="120850" name="Line 21"/>
          <p:cNvSpPr>
            <a:spLocks noChangeShapeType="1"/>
          </p:cNvSpPr>
          <p:nvPr/>
        </p:nvSpPr>
        <p:spPr bwMode="auto">
          <a:xfrm>
            <a:off x="3132138" y="3284538"/>
            <a:ext cx="0" cy="2449512"/>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20851" name="Text Box 22"/>
          <p:cNvSpPr txBox="1">
            <a:spLocks noChangeArrowheads="1"/>
          </p:cNvSpPr>
          <p:nvPr/>
        </p:nvSpPr>
        <p:spPr bwMode="auto">
          <a:xfrm>
            <a:off x="2124075" y="5805488"/>
            <a:ext cx="3240088"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a:t>Sensitivity = a / a + c</a:t>
            </a:r>
          </a:p>
        </p:txBody>
      </p:sp>
      <p:sp>
        <p:nvSpPr>
          <p:cNvPr id="79893" name="Text Box 24"/>
          <p:cNvSpPr txBox="1">
            <a:spLocks noChangeArrowheads="1"/>
          </p:cNvSpPr>
          <p:nvPr/>
        </p:nvSpPr>
        <p:spPr bwMode="auto">
          <a:xfrm>
            <a:off x="5638800" y="1447800"/>
            <a:ext cx="3505200" cy="3754438"/>
          </a:xfrm>
          <a:prstGeom prst="rect">
            <a:avLst/>
          </a:prstGeom>
          <a:noFill/>
          <a:ln w="9525">
            <a:noFill/>
            <a:miter lim="800000"/>
            <a:headEnd/>
            <a:tailEnd/>
          </a:ln>
        </p:spPr>
        <p:txBody>
          <a:bodyPr lIns="91380" tIns="45692" rIns="91380" bIns="45692">
            <a:spAutoFit/>
          </a:bodyPr>
          <a:lstStyle/>
          <a:p>
            <a:pPr>
              <a:spcBef>
                <a:spcPct val="50000"/>
              </a:spcBef>
              <a:defRPr/>
            </a:pPr>
            <a:r>
              <a:rPr lang="en-GB" sz="2800">
                <a:cs typeface="ＭＳ Ｐゴシック" charset="-128"/>
              </a:rPr>
              <a:t>Highly </a:t>
            </a:r>
            <a:r>
              <a:rPr lang="en-GB" sz="2800" u="sng">
                <a:cs typeface="ＭＳ Ｐゴシック" charset="-128"/>
              </a:rPr>
              <a:t>sensitive </a:t>
            </a:r>
            <a:r>
              <a:rPr lang="en-GB" sz="2800">
                <a:cs typeface="ＭＳ Ｐゴシック" charset="-128"/>
              </a:rPr>
              <a:t>tests =  good for screening</a:t>
            </a:r>
          </a:p>
          <a:p>
            <a:pPr>
              <a:spcBef>
                <a:spcPct val="50000"/>
              </a:spcBef>
              <a:defRPr/>
            </a:pPr>
            <a:r>
              <a:rPr lang="en-GB" sz="2800">
                <a:solidFill>
                  <a:schemeClr val="tx1">
                    <a:lumMod val="75000"/>
                  </a:schemeClr>
                </a:solidFill>
                <a:cs typeface="ＭＳ Ｐゴシック" charset="-128"/>
              </a:rPr>
              <a:t>or</a:t>
            </a:r>
          </a:p>
          <a:p>
            <a:pPr>
              <a:spcBef>
                <a:spcPct val="50000"/>
              </a:spcBef>
              <a:defRPr/>
            </a:pPr>
            <a:r>
              <a:rPr lang="en-GB" sz="2800">
                <a:cs typeface="ＭＳ Ｐゴシック" charset="-128"/>
              </a:rPr>
              <a:t>SnNOUT</a:t>
            </a:r>
          </a:p>
          <a:p>
            <a:pPr>
              <a:spcBef>
                <a:spcPct val="50000"/>
              </a:spcBef>
              <a:defRPr/>
            </a:pPr>
            <a:r>
              <a:rPr lang="en-GB" sz="2800">
                <a:cs typeface="ＭＳ Ｐゴシック" charset="-128"/>
              </a:rPr>
              <a:t>Highly sensitive test, negative result rules out.</a:t>
            </a:r>
          </a:p>
        </p:txBody>
      </p:sp>
      <p:sp>
        <p:nvSpPr>
          <p:cNvPr id="120853" name="Rectangle 21"/>
          <p:cNvSpPr>
            <a:spLocks noChangeArrowheads="1"/>
          </p:cNvSpPr>
          <p:nvPr/>
        </p:nvSpPr>
        <p:spPr bwMode="auto">
          <a:xfrm>
            <a:off x="2051050"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19179967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GB" altLang="en-US"/>
              <a:t>SpPIN </a:t>
            </a:r>
          </a:p>
        </p:txBody>
      </p:sp>
      <p:sp>
        <p:nvSpPr>
          <p:cNvPr id="122883" name="Rectangle 3"/>
          <p:cNvSpPr>
            <a:spLocks noChangeArrowheads="1"/>
          </p:cNvSpPr>
          <p:nvPr/>
        </p:nvSpPr>
        <p:spPr bwMode="auto">
          <a:xfrm>
            <a:off x="3059113" y="494188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22884" name="Rectangle 4"/>
          <p:cNvSpPr>
            <a:spLocks noChangeArrowheads="1"/>
          </p:cNvSpPr>
          <p:nvPr/>
        </p:nvSpPr>
        <p:spPr bwMode="auto">
          <a:xfrm>
            <a:off x="3059113" y="5661025"/>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4400">
              <a:latin typeface="Comic Sans MS" charset="0"/>
            </a:endParaRPr>
          </a:p>
        </p:txBody>
      </p:sp>
      <p:sp>
        <p:nvSpPr>
          <p:cNvPr id="122885" name="Rectangle 5"/>
          <p:cNvSpPr>
            <a:spLocks noChangeArrowheads="1"/>
          </p:cNvSpPr>
          <p:nvPr/>
        </p:nvSpPr>
        <p:spPr bwMode="auto">
          <a:xfrm>
            <a:off x="3725863" y="56388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GB" altLang="en-US" sz="2800" b="0">
              <a:latin typeface="Comic Sans MS" charset="0"/>
            </a:endParaRPr>
          </a:p>
        </p:txBody>
      </p:sp>
      <p:sp>
        <p:nvSpPr>
          <p:cNvPr id="122886" name="Line 7"/>
          <p:cNvSpPr>
            <a:spLocks noChangeShapeType="1"/>
          </p:cNvSpPr>
          <p:nvPr/>
        </p:nvSpPr>
        <p:spPr bwMode="auto">
          <a:xfrm>
            <a:off x="2051050" y="3933825"/>
            <a:ext cx="31686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22887" name="Line 8"/>
          <p:cNvSpPr>
            <a:spLocks noChangeShapeType="1"/>
          </p:cNvSpPr>
          <p:nvPr/>
        </p:nvSpPr>
        <p:spPr bwMode="auto">
          <a:xfrm>
            <a:off x="3635375" y="2565400"/>
            <a:ext cx="0" cy="2808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22888" name="Text Box 9"/>
          <p:cNvSpPr txBox="1">
            <a:spLocks noChangeArrowheads="1"/>
          </p:cNvSpPr>
          <p:nvPr/>
        </p:nvSpPr>
        <p:spPr bwMode="auto">
          <a:xfrm>
            <a:off x="2286000" y="1371600"/>
            <a:ext cx="302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GB" altLang="en-US" sz="3200" b="0">
                <a:latin typeface="Tahoma" charset="0"/>
              </a:rPr>
              <a:t>Disease </a:t>
            </a:r>
          </a:p>
        </p:txBody>
      </p:sp>
      <p:sp>
        <p:nvSpPr>
          <p:cNvPr id="122889" name="Text Box 10"/>
          <p:cNvSpPr txBox="1">
            <a:spLocks noChangeArrowheads="1"/>
          </p:cNvSpPr>
          <p:nvPr/>
        </p:nvSpPr>
        <p:spPr bwMode="auto">
          <a:xfrm>
            <a:off x="468313" y="3860800"/>
            <a:ext cx="1008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3200" b="0">
                <a:latin typeface="Tahoma" charset="0"/>
              </a:rPr>
              <a:t>Test</a:t>
            </a:r>
            <a:r>
              <a:rPr lang="en-GB" altLang="en-US" b="0">
                <a:latin typeface="Tahoma" charset="0"/>
              </a:rPr>
              <a:t> </a:t>
            </a:r>
          </a:p>
        </p:txBody>
      </p:sp>
      <p:sp>
        <p:nvSpPr>
          <p:cNvPr id="122890" name="Rectangle 11"/>
          <p:cNvSpPr>
            <a:spLocks noChangeArrowheads="1"/>
          </p:cNvSpPr>
          <p:nvPr/>
        </p:nvSpPr>
        <p:spPr bwMode="auto">
          <a:xfrm>
            <a:off x="2628900" y="2133600"/>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2891" name="Rectangle 12"/>
          <p:cNvSpPr>
            <a:spLocks noChangeArrowheads="1"/>
          </p:cNvSpPr>
          <p:nvPr/>
        </p:nvSpPr>
        <p:spPr bwMode="auto">
          <a:xfrm>
            <a:off x="4284663" y="2133600"/>
            <a:ext cx="4222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2892" name="Rectangle 13"/>
          <p:cNvSpPr>
            <a:spLocks noChangeArrowheads="1"/>
          </p:cNvSpPr>
          <p:nvPr/>
        </p:nvSpPr>
        <p:spPr bwMode="auto">
          <a:xfrm>
            <a:off x="1476375" y="3068638"/>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2893" name="Rectangle 14"/>
          <p:cNvSpPr>
            <a:spLocks noChangeArrowheads="1"/>
          </p:cNvSpPr>
          <p:nvPr/>
        </p:nvSpPr>
        <p:spPr bwMode="auto">
          <a:xfrm>
            <a:off x="1476375" y="4652963"/>
            <a:ext cx="420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32" tIns="44423" rIns="90432" bIns="44423"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r>
              <a:rPr lang="en-US" altLang="en-US" sz="4400">
                <a:latin typeface="Comic Sans MS" charset="0"/>
              </a:rPr>
              <a:t>-</a:t>
            </a:r>
          </a:p>
        </p:txBody>
      </p:sp>
      <p:sp>
        <p:nvSpPr>
          <p:cNvPr id="122894" name="Text Box 15"/>
          <p:cNvSpPr txBox="1">
            <a:spLocks noChangeArrowheads="1"/>
          </p:cNvSpPr>
          <p:nvPr/>
        </p:nvSpPr>
        <p:spPr bwMode="auto">
          <a:xfrm>
            <a:off x="2557463" y="4437063"/>
            <a:ext cx="6492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c</a:t>
            </a:r>
          </a:p>
        </p:txBody>
      </p:sp>
      <p:sp>
        <p:nvSpPr>
          <p:cNvPr id="122895" name="Text Box 17"/>
          <p:cNvSpPr txBox="1">
            <a:spLocks noChangeArrowheads="1"/>
          </p:cNvSpPr>
          <p:nvPr/>
        </p:nvSpPr>
        <p:spPr bwMode="auto">
          <a:xfrm>
            <a:off x="2628900"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a</a:t>
            </a:r>
          </a:p>
        </p:txBody>
      </p:sp>
      <p:sp>
        <p:nvSpPr>
          <p:cNvPr id="122896" name="Text Box 18"/>
          <p:cNvSpPr txBox="1">
            <a:spLocks noChangeArrowheads="1"/>
          </p:cNvSpPr>
          <p:nvPr/>
        </p:nvSpPr>
        <p:spPr bwMode="auto">
          <a:xfrm>
            <a:off x="4213225" y="3068638"/>
            <a:ext cx="6492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b</a:t>
            </a:r>
          </a:p>
        </p:txBody>
      </p:sp>
      <p:sp>
        <p:nvSpPr>
          <p:cNvPr id="122897" name="Text Box 19"/>
          <p:cNvSpPr txBox="1">
            <a:spLocks noChangeArrowheads="1"/>
          </p:cNvSpPr>
          <p:nvPr/>
        </p:nvSpPr>
        <p:spPr bwMode="auto">
          <a:xfrm>
            <a:off x="4213225" y="4365625"/>
            <a:ext cx="6492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d</a:t>
            </a:r>
          </a:p>
        </p:txBody>
      </p:sp>
      <p:sp>
        <p:nvSpPr>
          <p:cNvPr id="122898" name="Line 20"/>
          <p:cNvSpPr>
            <a:spLocks noChangeShapeType="1"/>
          </p:cNvSpPr>
          <p:nvPr/>
        </p:nvSpPr>
        <p:spPr bwMode="auto">
          <a:xfrm flipH="1" flipV="1">
            <a:off x="4800600" y="2286000"/>
            <a:ext cx="0" cy="3276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spAutoFit/>
          </a:bodyPr>
          <a:lstStyle/>
          <a:p>
            <a:endParaRPr lang="en-US"/>
          </a:p>
        </p:txBody>
      </p:sp>
      <p:sp>
        <p:nvSpPr>
          <p:cNvPr id="122899" name="Text Box 21"/>
          <p:cNvSpPr txBox="1">
            <a:spLocks noChangeArrowheads="1"/>
          </p:cNvSpPr>
          <p:nvPr/>
        </p:nvSpPr>
        <p:spPr bwMode="auto">
          <a:xfrm>
            <a:off x="2667000" y="5791200"/>
            <a:ext cx="3240088"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a:t>Specificity = d / b + d</a:t>
            </a:r>
          </a:p>
        </p:txBody>
      </p:sp>
      <p:sp>
        <p:nvSpPr>
          <p:cNvPr id="122900" name="Text Box 24"/>
          <p:cNvSpPr txBox="1">
            <a:spLocks noChangeArrowheads="1"/>
          </p:cNvSpPr>
          <p:nvPr/>
        </p:nvSpPr>
        <p:spPr bwMode="auto">
          <a:xfrm>
            <a:off x="5715000" y="1447800"/>
            <a:ext cx="34290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2800"/>
              <a:t>Highly </a:t>
            </a:r>
            <a:r>
              <a:rPr lang="en-GB" altLang="en-US" sz="2800" u="sng"/>
              <a:t>specific </a:t>
            </a:r>
            <a:r>
              <a:rPr lang="en-GB" altLang="en-US" sz="2800"/>
              <a:t>tests =  good for ruling in</a:t>
            </a:r>
          </a:p>
          <a:p>
            <a:pPr eaLnBrk="1" hangingPunct="1">
              <a:spcBef>
                <a:spcPct val="50000"/>
              </a:spcBef>
            </a:pPr>
            <a:r>
              <a:rPr lang="en-GB" altLang="en-US" sz="2800"/>
              <a:t>or</a:t>
            </a:r>
          </a:p>
          <a:p>
            <a:pPr eaLnBrk="1" hangingPunct="1">
              <a:spcBef>
                <a:spcPct val="50000"/>
              </a:spcBef>
            </a:pPr>
            <a:r>
              <a:rPr lang="en-GB" altLang="en-US" sz="2800"/>
              <a:t>SpPIN</a:t>
            </a:r>
          </a:p>
          <a:p>
            <a:pPr eaLnBrk="1" hangingPunct="1">
              <a:spcBef>
                <a:spcPct val="50000"/>
              </a:spcBef>
            </a:pPr>
            <a:r>
              <a:rPr lang="en-GB" altLang="en-US" sz="2800"/>
              <a:t>Highly specific test, positive result rules in.</a:t>
            </a:r>
          </a:p>
        </p:txBody>
      </p:sp>
      <p:sp>
        <p:nvSpPr>
          <p:cNvPr id="122901" name="Rectangle 21"/>
          <p:cNvSpPr>
            <a:spLocks noChangeArrowheads="1"/>
          </p:cNvSpPr>
          <p:nvPr/>
        </p:nvSpPr>
        <p:spPr bwMode="auto">
          <a:xfrm>
            <a:off x="2051050" y="2565400"/>
            <a:ext cx="3168650" cy="2879725"/>
          </a:xfrm>
          <a:prstGeom prst="rect">
            <a:avLst/>
          </a:prstGeom>
          <a:noFill/>
          <a:ln w="476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Tree>
    <p:extLst>
      <p:ext uri="{BB962C8B-B14F-4D97-AF65-F5344CB8AC3E}">
        <p14:creationId xmlns:p14="http://schemas.microsoft.com/office/powerpoint/2010/main" val="204348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5" name="Rectangle 15"/>
          <p:cNvSpPr>
            <a:spLocks/>
          </p:cNvSpPr>
          <p:nvPr/>
        </p:nvSpPr>
        <p:spPr bwMode="auto">
          <a:xfrm>
            <a:off x="885825" y="4070350"/>
            <a:ext cx="7848600" cy="24511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rtl="0" fontAlgn="base">
              <a:lnSpc>
                <a:spcPct val="90000"/>
              </a:lnSpc>
              <a:spcBef>
                <a:spcPts val="1400"/>
              </a:spcBef>
              <a:spcAft>
                <a:spcPct val="0"/>
              </a:spcAft>
              <a:buClr>
                <a:srgbClr val="FFFFFF"/>
              </a:buClr>
              <a:buSzPct val="100000"/>
              <a:buFont typeface="Arial" charset="0"/>
              <a:buChar char="-"/>
              <a:defRPr/>
            </a:pPr>
            <a:r>
              <a:rPr lang="en-US" sz="2400">
                <a:effectLst>
                  <a:outerShdw blurRad="38100" dist="38100" dir="2700000" algn="tl">
                    <a:srgbClr val="000000"/>
                  </a:outerShdw>
                </a:effectLst>
                <a:latin typeface="Arial" charset="0"/>
                <a:ea typeface="Arial" charset="0"/>
                <a:cs typeface="Arial" charset="0"/>
                <a:sym typeface="Arial" charset="0"/>
              </a:rPr>
              <a:t> Interpretation of the results / relation to theory</a:t>
            </a:r>
          </a:p>
          <a:p>
            <a:pPr marL="39688" algn="l" defTabSz="914400" rtl="0" fontAlgn="base">
              <a:lnSpc>
                <a:spcPct val="90000"/>
              </a:lnSpc>
              <a:spcBef>
                <a:spcPts val="1400"/>
              </a:spcBef>
              <a:spcAft>
                <a:spcPct val="0"/>
              </a:spcAft>
              <a:buClr>
                <a:srgbClr val="FFFFFF"/>
              </a:buClr>
              <a:buSzPct val="100000"/>
              <a:buFont typeface="Arial" charset="0"/>
              <a:buChar char="-"/>
              <a:defRPr/>
            </a:pPr>
            <a:r>
              <a:rPr lang="en-US" sz="2400">
                <a:effectLst>
                  <a:outerShdw blurRad="38100" dist="38100" dir="2700000" algn="tl">
                    <a:srgbClr val="000000"/>
                  </a:outerShdw>
                </a:effectLst>
                <a:latin typeface="Arial" charset="0"/>
                <a:ea typeface="Arial" charset="0"/>
                <a:cs typeface="Arial" charset="0"/>
                <a:sym typeface="Arial" charset="0"/>
              </a:rPr>
              <a:t> Comparison with the results of other studies</a:t>
            </a:r>
          </a:p>
          <a:p>
            <a:pPr marL="39688" algn="l" defTabSz="914400" rtl="0" fontAlgn="base">
              <a:lnSpc>
                <a:spcPct val="90000"/>
              </a:lnSpc>
              <a:spcBef>
                <a:spcPts val="1400"/>
              </a:spcBef>
              <a:spcAft>
                <a:spcPct val="0"/>
              </a:spcAft>
              <a:buClr>
                <a:srgbClr val="FFFFFF"/>
              </a:buClr>
              <a:buSzPct val="100000"/>
              <a:buFont typeface="Arial" charset="0"/>
              <a:buChar char="-"/>
              <a:defRPr/>
            </a:pPr>
            <a:r>
              <a:rPr lang="en-US" sz="2400">
                <a:effectLst>
                  <a:outerShdw blurRad="38100" dist="38100" dir="2700000" algn="tl">
                    <a:srgbClr val="000000"/>
                  </a:outerShdw>
                </a:effectLst>
                <a:latin typeface="Arial" charset="0"/>
                <a:ea typeface="Arial" charset="0"/>
                <a:cs typeface="Arial" charset="0"/>
                <a:sym typeface="Arial" charset="0"/>
              </a:rPr>
              <a:t> Weaknesses / limitations of the study</a:t>
            </a:r>
          </a:p>
          <a:p>
            <a:pPr marL="39688" algn="l" defTabSz="914400" rtl="0" fontAlgn="base">
              <a:lnSpc>
                <a:spcPct val="90000"/>
              </a:lnSpc>
              <a:spcBef>
                <a:spcPts val="1400"/>
              </a:spcBef>
              <a:spcAft>
                <a:spcPct val="0"/>
              </a:spcAft>
              <a:buClr>
                <a:srgbClr val="FFFFFF"/>
              </a:buClr>
              <a:buSzPct val="100000"/>
              <a:buFont typeface="Arial" charset="0"/>
              <a:buChar char="-"/>
              <a:defRPr/>
            </a:pPr>
            <a:r>
              <a:rPr lang="en-US" sz="2400">
                <a:effectLst>
                  <a:outerShdw blurRad="38100" dist="38100" dir="2700000" algn="tl">
                    <a:srgbClr val="000000"/>
                  </a:outerShdw>
                </a:effectLst>
                <a:latin typeface="Arial" charset="0"/>
                <a:ea typeface="Arial" charset="0"/>
                <a:cs typeface="Arial" charset="0"/>
                <a:sym typeface="Arial" charset="0"/>
              </a:rPr>
              <a:t> Implications</a:t>
            </a:r>
          </a:p>
          <a:p>
            <a:pPr marL="39688" algn="l" defTabSz="914400" rtl="0" fontAlgn="base">
              <a:lnSpc>
                <a:spcPct val="90000"/>
              </a:lnSpc>
              <a:spcBef>
                <a:spcPts val="1400"/>
              </a:spcBef>
              <a:spcAft>
                <a:spcPct val="0"/>
              </a:spcAft>
              <a:buClr>
                <a:srgbClr val="FFFFFF"/>
              </a:buClr>
              <a:buSzPct val="100000"/>
              <a:buFont typeface="Arial" charset="0"/>
              <a:buChar char="-"/>
              <a:defRPr/>
            </a:pPr>
            <a:r>
              <a:rPr lang="en-US" sz="2400">
                <a:effectLst>
                  <a:outerShdw blurRad="38100" dist="38100" dir="2700000" algn="tl">
                    <a:srgbClr val="000000"/>
                  </a:outerShdw>
                </a:effectLst>
                <a:latin typeface="Arial" charset="0"/>
                <a:ea typeface="Arial" charset="0"/>
                <a:cs typeface="Arial" charset="0"/>
                <a:sym typeface="Arial" charset="0"/>
              </a:rPr>
              <a:t> Recommendations</a:t>
            </a:r>
          </a:p>
        </p:txBody>
      </p:sp>
      <p:sp>
        <p:nvSpPr>
          <p:cNvPr id="128016" name="Rectangle 16"/>
          <p:cNvSpPr>
            <a:spLocks/>
          </p:cNvSpPr>
          <p:nvPr/>
        </p:nvSpPr>
        <p:spPr bwMode="auto">
          <a:xfrm>
            <a:off x="822325" y="3473450"/>
            <a:ext cx="7848600" cy="5588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spcBef>
                <a:spcPct val="0"/>
              </a:spcBef>
              <a:spcAft>
                <a:spcPct val="0"/>
              </a:spcAft>
              <a:defRPr/>
            </a:pPr>
            <a:r>
              <a:rPr lang="en-US" sz="3200" i="1" dirty="0" smtClean="0">
                <a:effectLst>
                  <a:outerShdw blurRad="38100" dist="38100" dir="2700000" algn="tl">
                    <a:srgbClr val="000000"/>
                  </a:outerShdw>
                </a:effectLst>
                <a:latin typeface="Arial" charset="0"/>
                <a:ea typeface="Arial" charset="0"/>
                <a:cs typeface="Arial" charset="0"/>
                <a:sym typeface="Arial" charset="0"/>
              </a:rPr>
              <a:t>7. </a:t>
            </a:r>
            <a:r>
              <a:rPr lang="en-US" sz="3200" i="1" dirty="0">
                <a:effectLst>
                  <a:outerShdw blurRad="38100" dist="38100" dir="2700000" algn="tl">
                    <a:srgbClr val="000000"/>
                  </a:outerShdw>
                </a:effectLst>
                <a:latin typeface="Arial" charset="0"/>
                <a:ea typeface="Arial" charset="0"/>
                <a:cs typeface="Arial" charset="0"/>
                <a:sym typeface="Arial" charset="0"/>
              </a:rPr>
              <a:t>Discussion</a:t>
            </a:r>
          </a:p>
        </p:txBody>
      </p:sp>
      <p:grpSp>
        <p:nvGrpSpPr>
          <p:cNvPr id="206855" name="Group 17"/>
          <p:cNvGrpSpPr>
            <a:grpSpLocks/>
          </p:cNvGrpSpPr>
          <p:nvPr/>
        </p:nvGrpSpPr>
        <p:grpSpPr bwMode="auto">
          <a:xfrm>
            <a:off x="835025" y="1303338"/>
            <a:ext cx="7861300" cy="1778000"/>
            <a:chOff x="0" y="0"/>
            <a:chExt cx="4952" cy="1119"/>
          </a:xfrm>
        </p:grpSpPr>
        <p:sp>
          <p:nvSpPr>
            <p:cNvPr id="128018" name="Rectangle 18"/>
            <p:cNvSpPr>
              <a:spLocks/>
            </p:cNvSpPr>
            <p:nvPr/>
          </p:nvSpPr>
          <p:spPr bwMode="auto">
            <a:xfrm>
              <a:off x="0" y="0"/>
              <a:ext cx="3552" cy="352"/>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rtl="0" fontAlgn="base">
                <a:spcBef>
                  <a:spcPct val="0"/>
                </a:spcBef>
                <a:spcAft>
                  <a:spcPct val="0"/>
                </a:spcAft>
                <a:defRPr/>
              </a:pPr>
              <a:r>
                <a:rPr lang="en-US" sz="3200" i="1" dirty="0" smtClean="0">
                  <a:effectLst>
                    <a:outerShdw blurRad="38100" dist="38100" dir="2700000" algn="tl">
                      <a:srgbClr val="000000"/>
                    </a:outerShdw>
                  </a:effectLst>
                  <a:latin typeface="Arial" charset="0"/>
                  <a:ea typeface="Arial" charset="0"/>
                  <a:cs typeface="Arial" charset="0"/>
                  <a:sym typeface="Arial" charset="0"/>
                </a:rPr>
                <a:t>6. </a:t>
              </a:r>
              <a:r>
                <a:rPr lang="en-US" sz="3200" i="1" dirty="0">
                  <a:effectLst>
                    <a:outerShdw blurRad="38100" dist="38100" dir="2700000" algn="tl">
                      <a:srgbClr val="000000"/>
                    </a:outerShdw>
                  </a:effectLst>
                  <a:latin typeface="Arial" charset="0"/>
                  <a:ea typeface="Arial" charset="0"/>
                  <a:cs typeface="Arial" charset="0"/>
                  <a:sym typeface="Arial" charset="0"/>
                </a:rPr>
                <a:t>Results </a:t>
              </a:r>
            </a:p>
          </p:txBody>
        </p:sp>
        <p:sp>
          <p:nvSpPr>
            <p:cNvPr id="128019" name="Rectangle 19"/>
            <p:cNvSpPr>
              <a:spLocks/>
            </p:cNvSpPr>
            <p:nvPr/>
          </p:nvSpPr>
          <p:spPr bwMode="auto">
            <a:xfrm>
              <a:off x="8" y="303"/>
              <a:ext cx="4944" cy="816"/>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rtl="0" fontAlgn="base">
                <a:lnSpc>
                  <a:spcPct val="120000"/>
                </a:lnSpc>
                <a:spcBef>
                  <a:spcPts val="1400"/>
                </a:spcBef>
                <a:spcAft>
                  <a:spcPct val="0"/>
                </a:spcAft>
                <a:defRPr/>
              </a:pPr>
              <a:r>
                <a:rPr lang="en-US" sz="2400">
                  <a:effectLst>
                    <a:outerShdw blurRad="38100" dist="38100" dir="2700000" algn="tl">
                      <a:srgbClr val="000000"/>
                    </a:outerShdw>
                  </a:effectLst>
                  <a:latin typeface="Arial" charset="0"/>
                  <a:ea typeface="Arial" charset="0"/>
                  <a:cs typeface="Arial" charset="0"/>
                  <a:sym typeface="Arial" charset="0"/>
                </a:rPr>
                <a:t>Should tell the reader what the findings were. All outcome measures must be reported and confidence intervals for effect sizes should be presented.</a:t>
              </a:r>
            </a:p>
          </p:txBody>
        </p:sp>
      </p:grpSp>
      <p:sp>
        <p:nvSpPr>
          <p:cNvPr id="9" name="Rectangle 14"/>
          <p:cNvSpPr>
            <a:spLocks/>
          </p:cNvSpPr>
          <p:nvPr/>
        </p:nvSpPr>
        <p:spPr bwMode="auto">
          <a:xfrm>
            <a:off x="21160" y="795768"/>
            <a:ext cx="8242300" cy="5588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defTabSz="914400" fontAlgn="base">
              <a:lnSpc>
                <a:spcPct val="130000"/>
              </a:lnSpc>
              <a:spcBef>
                <a:spcPct val="0"/>
              </a:spcBef>
              <a:spcAft>
                <a:spcPct val="0"/>
              </a:spcAft>
              <a:defRPr/>
            </a:pPr>
            <a:r>
              <a:rPr lang="en-US" sz="3200" i="1" smtClean="0">
                <a:solidFill>
                  <a:schemeClr val="tx2"/>
                </a:solidFill>
                <a:effectLst>
                  <a:outerShdw blurRad="38100" dist="38100" dir="2700000" algn="tl">
                    <a:srgbClr val="000000"/>
                  </a:outerShdw>
                </a:effectLst>
                <a:latin typeface="Arial" charset="0"/>
                <a:ea typeface="Arial" charset="0"/>
                <a:cs typeface="Arial" charset="0"/>
                <a:sym typeface="Arial" charset="0"/>
              </a:rPr>
              <a:t>Structure of an article</a:t>
            </a:r>
            <a:endPar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107841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228600" y="609600"/>
            <a:ext cx="8637588" cy="1754188"/>
          </a:xfrm>
        </p:spPr>
        <p:txBody>
          <a:bodyPr/>
          <a:lstStyle/>
          <a:p>
            <a:r>
              <a:rPr lang="en-US" altLang="en-US" sz="3600"/>
              <a:t>ROC curves (Receiver Operating Characteristic curves) – What are they and what aren’t they?</a:t>
            </a:r>
          </a:p>
        </p:txBody>
      </p:sp>
    </p:spTree>
    <p:extLst>
      <p:ext uri="{BB962C8B-B14F-4D97-AF65-F5344CB8AC3E}">
        <p14:creationId xmlns:p14="http://schemas.microsoft.com/office/powerpoint/2010/main" val="174799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323528" y="303213"/>
            <a:ext cx="8637588" cy="1308100"/>
          </a:xfrm>
        </p:spPr>
        <p:txBody>
          <a:bodyPr/>
          <a:lstStyle/>
          <a:p>
            <a:r>
              <a:rPr lang="en-US" altLang="en-US"/>
              <a:t>ROC curves – </a:t>
            </a:r>
            <a:r>
              <a:rPr lang="en-US" altLang="en-US" sz="3200"/>
              <a:t>provide accuracy results over a </a:t>
            </a:r>
            <a:r>
              <a:rPr lang="en-US" altLang="en-US" sz="3200" b="1" i="1"/>
              <a:t>range</a:t>
            </a:r>
            <a:r>
              <a:rPr lang="en-US" altLang="en-US" sz="3200" i="1"/>
              <a:t> of thresholds</a:t>
            </a:r>
            <a:endParaRPr lang="en-US" altLang="en-US" i="1"/>
          </a:p>
        </p:txBody>
      </p:sp>
      <p:pic>
        <p:nvPicPr>
          <p:cNvPr id="157699" name="Content Placeholder 3"/>
          <p:cNvPicPr>
            <a:picLocks noGrp="1"/>
          </p:cNvPicPr>
          <p:nvPr>
            <p:ph idx="1"/>
          </p:nvPr>
        </p:nvPicPr>
        <p:blipFill>
          <a:blip r:embed="rId2">
            <a:lum contrast="24000"/>
            <a:extLst>
              <a:ext uri="{28A0092B-C50C-407E-A947-70E740481C1C}">
                <a14:useLocalDpi xmlns:a14="http://schemas.microsoft.com/office/drawing/2010/main" val="0"/>
              </a:ext>
            </a:extLst>
          </a:blip>
          <a:srcRect/>
          <a:stretch>
            <a:fillRect/>
          </a:stretch>
        </p:blipFill>
        <p:spPr>
          <a:xfrm>
            <a:off x="1763713" y="1557338"/>
            <a:ext cx="4708525" cy="3911600"/>
          </a:xfrm>
        </p:spPr>
      </p:pic>
      <p:sp>
        <p:nvSpPr>
          <p:cNvPr id="157700" name="Text Box 2"/>
          <p:cNvSpPr txBox="1">
            <a:spLocks noChangeArrowheads="1"/>
          </p:cNvSpPr>
          <p:nvPr/>
        </p:nvSpPr>
        <p:spPr bwMode="auto">
          <a:xfrm>
            <a:off x="468313" y="2997200"/>
            <a:ext cx="1201737" cy="655638"/>
          </a:xfrm>
          <a:prstGeom prst="rect">
            <a:avLst/>
          </a:prstGeom>
          <a:solidFill>
            <a:srgbClr val="1F497D">
              <a:alpha val="0"/>
            </a:srgbClr>
          </a:solidFill>
          <a:ln w="9525">
            <a:solidFill>
              <a:srgbClr val="C00000"/>
            </a:solidFill>
            <a:miter lim="800000"/>
            <a:headEnd/>
            <a:tailEnd/>
          </a:ln>
        </p:spPr>
        <p:txBody>
          <a:bodyPr lIns="0" tIns="0" rIns="0" bIns="0"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Aft>
                <a:spcPts val="1000"/>
              </a:spcAft>
            </a:pPr>
            <a:r>
              <a:rPr lang="en-US" altLang="en-US" sz="2000" b="0">
                <a:latin typeface="Calibri" charset="0"/>
              </a:rPr>
              <a:t>Sensitivity</a:t>
            </a:r>
            <a:endParaRPr lang="en-US" altLang="en-US"/>
          </a:p>
        </p:txBody>
      </p:sp>
      <p:sp>
        <p:nvSpPr>
          <p:cNvPr id="157701" name="Text Box 3"/>
          <p:cNvSpPr txBox="1">
            <a:spLocks noChangeArrowheads="1"/>
          </p:cNvSpPr>
          <p:nvPr/>
        </p:nvSpPr>
        <p:spPr bwMode="auto">
          <a:xfrm>
            <a:off x="2590800" y="5732463"/>
            <a:ext cx="3657600" cy="504825"/>
          </a:xfrm>
          <a:prstGeom prst="rect">
            <a:avLst/>
          </a:prstGeom>
          <a:solidFill>
            <a:srgbClr val="1F497D">
              <a:alpha val="0"/>
            </a:srgbClr>
          </a:solidFill>
          <a:ln w="9525">
            <a:solidFill>
              <a:srgbClr val="C00000"/>
            </a:solidFill>
            <a:miter lim="800000"/>
            <a:headEnd/>
            <a:tailEnd/>
          </a:ln>
        </p:spPr>
        <p:txBody>
          <a:bodyPr lIns="0" tIns="0" rIns="0" bIns="0"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Aft>
                <a:spcPts val="1000"/>
              </a:spcAft>
            </a:pPr>
            <a:r>
              <a:rPr lang="en-US" altLang="en-US" sz="2000" b="0">
                <a:latin typeface="Calibri" charset="0"/>
              </a:rPr>
              <a:t>1-Specificity or false positive rate</a:t>
            </a:r>
            <a:endParaRPr lang="en-US" altLang="en-US" sz="4400"/>
          </a:p>
        </p:txBody>
      </p:sp>
      <p:sp>
        <p:nvSpPr>
          <p:cNvPr id="157702" name="Rectangle 4"/>
          <p:cNvSpPr>
            <a:spLocks noChangeArrowheads="1"/>
          </p:cNvSpPr>
          <p:nvPr/>
        </p:nvSpPr>
        <p:spPr bwMode="auto">
          <a:xfrm>
            <a:off x="6443663" y="1611313"/>
            <a:ext cx="237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nchor="ctr">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r>
              <a:rPr lang="en-GB" altLang="en-US" sz="2000">
                <a:latin typeface="Arial" charset="0"/>
              </a:rPr>
              <a:t>A test with 30% sensitivity and 90% specificity (10% false positive rate) at one cut-point is plotted in the lower left corner.</a:t>
            </a:r>
            <a:endParaRPr lang="en-GB" altLang="en-US" sz="6600"/>
          </a:p>
        </p:txBody>
      </p:sp>
    </p:spTree>
    <p:extLst>
      <p:ext uri="{BB962C8B-B14F-4D97-AF65-F5344CB8AC3E}">
        <p14:creationId xmlns:p14="http://schemas.microsoft.com/office/powerpoint/2010/main" val="97221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468313" y="2997200"/>
            <a:ext cx="1201737" cy="655638"/>
          </a:xfrm>
          <a:prstGeom prst="rect">
            <a:avLst/>
          </a:prstGeom>
          <a:solidFill>
            <a:srgbClr val="1F497D">
              <a:alpha val="0"/>
            </a:srgbClr>
          </a:solidFill>
          <a:ln w="9525">
            <a:solidFill>
              <a:srgbClr val="C00000"/>
            </a:solidFill>
            <a:miter lim="800000"/>
            <a:headEnd/>
            <a:tailEnd/>
          </a:ln>
        </p:spPr>
        <p:txBody>
          <a:bodyPr lIns="0" tIns="0" rIns="0" bIns="0"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Aft>
                <a:spcPts val="1000"/>
              </a:spcAft>
            </a:pPr>
            <a:r>
              <a:rPr lang="en-US" altLang="en-US" sz="2000" b="0">
                <a:latin typeface="Calibri" charset="0"/>
              </a:rPr>
              <a:t>Sensitivity</a:t>
            </a:r>
            <a:endParaRPr lang="en-US" altLang="en-US"/>
          </a:p>
        </p:txBody>
      </p:sp>
      <p:sp>
        <p:nvSpPr>
          <p:cNvPr id="159747" name="Text Box 3"/>
          <p:cNvSpPr txBox="1">
            <a:spLocks noChangeArrowheads="1"/>
          </p:cNvSpPr>
          <p:nvPr/>
        </p:nvSpPr>
        <p:spPr bwMode="auto">
          <a:xfrm>
            <a:off x="3563938" y="5732463"/>
            <a:ext cx="1384300" cy="504825"/>
          </a:xfrm>
          <a:prstGeom prst="rect">
            <a:avLst/>
          </a:prstGeom>
          <a:solidFill>
            <a:srgbClr val="1F497D">
              <a:alpha val="0"/>
            </a:srgbClr>
          </a:solidFill>
          <a:ln w="9525">
            <a:solidFill>
              <a:srgbClr val="C00000"/>
            </a:solidFill>
            <a:miter lim="800000"/>
            <a:headEnd/>
            <a:tailEnd/>
          </a:ln>
        </p:spPr>
        <p:txBody>
          <a:bodyPr lIns="0" tIns="0" rIns="0" bIns="0"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Aft>
                <a:spcPts val="1000"/>
              </a:spcAft>
            </a:pPr>
            <a:r>
              <a:rPr lang="en-US" altLang="en-US" sz="2000" b="0">
                <a:latin typeface="Calibri" charset="0"/>
              </a:rPr>
              <a:t>1-Specificity</a:t>
            </a:r>
            <a:endParaRPr lang="en-US" altLang="en-US" sz="4400"/>
          </a:p>
        </p:txBody>
      </p:sp>
      <p:sp>
        <p:nvSpPr>
          <p:cNvPr id="159748" name="Rectangle 4"/>
          <p:cNvSpPr>
            <a:spLocks noChangeArrowheads="1"/>
          </p:cNvSpPr>
          <p:nvPr/>
        </p:nvSpPr>
        <p:spPr bwMode="auto">
          <a:xfrm>
            <a:off x="2411413" y="0"/>
            <a:ext cx="2376487" cy="1200150"/>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nchor="ctr">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r>
              <a:rPr lang="en-GB" altLang="en-US"/>
              <a:t>Perfect test = upper left hand corner</a:t>
            </a:r>
          </a:p>
        </p:txBody>
      </p:sp>
      <p:pic>
        <p:nvPicPr>
          <p:cNvPr id="159749" name="Content Placeholder 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628775"/>
            <a:ext cx="4679950" cy="3995738"/>
          </a:xfrm>
        </p:spPr>
      </p:pic>
      <p:cxnSp>
        <p:nvCxnSpPr>
          <p:cNvPr id="159750" name="Straight Arrow Connector 10"/>
          <p:cNvCxnSpPr>
            <a:cxnSpLocks noChangeShapeType="1"/>
          </p:cNvCxnSpPr>
          <p:nvPr/>
        </p:nvCxnSpPr>
        <p:spPr bwMode="auto">
          <a:xfrm rot="10800000" flipV="1">
            <a:off x="2268538" y="1125538"/>
            <a:ext cx="4967287" cy="3887787"/>
          </a:xfrm>
          <a:prstGeom prst="straightConnector1">
            <a:avLst/>
          </a:prstGeom>
          <a:noFill/>
          <a:ln w="25400">
            <a:solidFill>
              <a:srgbClr val="66FF66"/>
            </a:solidFill>
            <a:round/>
            <a:headEnd/>
            <a:tailEnd type="arrow" w="med" len="med"/>
          </a:ln>
          <a:extLst>
            <a:ext uri="{909E8E84-426E-40DD-AFC4-6F175D3DCCD1}">
              <a14:hiddenFill xmlns:a14="http://schemas.microsoft.com/office/drawing/2010/main">
                <a:noFill/>
              </a14:hiddenFill>
            </a:ext>
          </a:extLst>
        </p:spPr>
      </p:cxnSp>
      <p:sp>
        <p:nvSpPr>
          <p:cNvPr id="159751" name="Rectangle 4"/>
          <p:cNvSpPr>
            <a:spLocks noChangeArrowheads="1"/>
          </p:cNvSpPr>
          <p:nvPr/>
        </p:nvSpPr>
        <p:spPr bwMode="auto">
          <a:xfrm>
            <a:off x="6084888" y="179388"/>
            <a:ext cx="2808287" cy="830262"/>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nchor="ctr">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r>
              <a:rPr lang="en-GB" altLang="en-US"/>
              <a:t>Diagonal = no discrimination</a:t>
            </a:r>
          </a:p>
        </p:txBody>
      </p:sp>
      <p:cxnSp>
        <p:nvCxnSpPr>
          <p:cNvPr id="159752" name="Straight Arrow Connector 16"/>
          <p:cNvCxnSpPr>
            <a:cxnSpLocks noChangeShapeType="1"/>
          </p:cNvCxnSpPr>
          <p:nvPr/>
        </p:nvCxnSpPr>
        <p:spPr bwMode="auto">
          <a:xfrm rot="5400000">
            <a:off x="2159794" y="1520032"/>
            <a:ext cx="647700" cy="144462"/>
          </a:xfrm>
          <a:prstGeom prst="straightConnector1">
            <a:avLst/>
          </a:prstGeom>
          <a:noFill/>
          <a:ln w="25400">
            <a:solidFill>
              <a:srgbClr val="66FF66"/>
            </a:solidFill>
            <a:round/>
            <a:headEnd/>
            <a:tailEnd type="arrow" w="med" len="med"/>
          </a:ln>
          <a:extLst>
            <a:ext uri="{909E8E84-426E-40DD-AFC4-6F175D3DCCD1}">
              <a14:hiddenFill xmlns:a14="http://schemas.microsoft.com/office/drawing/2010/main">
                <a:noFill/>
              </a14:hiddenFill>
            </a:ext>
          </a:extLst>
        </p:spPr>
      </p:cxnSp>
      <p:sp>
        <p:nvSpPr>
          <p:cNvPr id="159753" name="Rectangle 4"/>
          <p:cNvSpPr>
            <a:spLocks noChangeArrowheads="1"/>
          </p:cNvSpPr>
          <p:nvPr/>
        </p:nvSpPr>
        <p:spPr bwMode="auto">
          <a:xfrm>
            <a:off x="6588125" y="2268538"/>
            <a:ext cx="2808288" cy="1568450"/>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nchor="ctr">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r>
              <a:rPr lang="en-GB" altLang="en-US"/>
              <a:t>Area under the curve (AUC)</a:t>
            </a:r>
          </a:p>
          <a:p>
            <a:r>
              <a:rPr lang="en-GB" altLang="en-US"/>
              <a:t>0.5 = useless</a:t>
            </a:r>
          </a:p>
          <a:p>
            <a:r>
              <a:rPr lang="en-GB" altLang="en-US"/>
              <a:t>1.0 = perfect</a:t>
            </a:r>
          </a:p>
        </p:txBody>
      </p:sp>
    </p:spTree>
    <p:extLst>
      <p:ext uri="{BB962C8B-B14F-4D97-AF65-F5344CB8AC3E}">
        <p14:creationId xmlns:p14="http://schemas.microsoft.com/office/powerpoint/2010/main" val="110726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ea typeface="ＭＳ Ｐゴシック" charset="-128"/>
              </a:rPr>
              <a:t>Why this is important	</a:t>
            </a:r>
          </a:p>
        </p:txBody>
      </p:sp>
      <p:sp>
        <p:nvSpPr>
          <p:cNvPr id="27651" name="Rectangle 7"/>
          <p:cNvSpPr>
            <a:spLocks noGrp="1" noChangeArrowheads="1"/>
          </p:cNvSpPr>
          <p:nvPr>
            <p:ph type="body" idx="1"/>
          </p:nvPr>
        </p:nvSpPr>
        <p:spPr/>
        <p:txBody>
          <a:bodyPr/>
          <a:lstStyle/>
          <a:p>
            <a:endParaRPr lang="en-US" altLang="en-US">
              <a:ea typeface="ＭＳ Ｐゴシック" charset="-128"/>
            </a:endParaRP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t="21875" r="3516" b="29167"/>
          <a:stretch>
            <a:fillRect/>
          </a:stretch>
        </p:blipFill>
        <p:spPr bwMode="auto">
          <a:xfrm>
            <a:off x="508000" y="2006600"/>
            <a:ext cx="8365067" cy="318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t="46875" r="38281" b="50000"/>
          <a:stretch>
            <a:fillRect/>
          </a:stretch>
        </p:blipFill>
        <p:spPr bwMode="auto">
          <a:xfrm>
            <a:off x="575733" y="3632200"/>
            <a:ext cx="7721600" cy="29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4" name="Text Box 6"/>
          <p:cNvSpPr txBox="1">
            <a:spLocks noChangeArrowheads="1"/>
          </p:cNvSpPr>
          <p:nvPr/>
        </p:nvSpPr>
        <p:spPr bwMode="auto">
          <a:xfrm>
            <a:off x="1408585" y="5393267"/>
            <a:ext cx="41737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600" b="1"/>
              <a:t>http://today.msnbc.msn.com/id/42829175</a:t>
            </a:r>
          </a:p>
        </p:txBody>
      </p:sp>
    </p:spTree>
    <p:extLst>
      <p:ext uri="{BB962C8B-B14F-4D97-AF65-F5344CB8AC3E}">
        <p14:creationId xmlns:p14="http://schemas.microsoft.com/office/powerpoint/2010/main" val="1272505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03" name="Rectangle 15"/>
          <p:cNvSpPr>
            <a:spLocks/>
          </p:cNvSpPr>
          <p:nvPr/>
        </p:nvSpPr>
        <p:spPr bwMode="auto">
          <a:xfrm>
            <a:off x="502935" y="831101"/>
            <a:ext cx="7112000" cy="5588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defTabSz="914400" fontAlgn="base">
              <a:spcBef>
                <a:spcPts val="1400"/>
              </a:spcBef>
              <a:spcAft>
                <a:spcPct val="0"/>
              </a:spcAft>
              <a:defRPr/>
            </a:pPr>
            <a:r>
              <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rPr>
              <a:t>Appraisal</a:t>
            </a:r>
          </a:p>
        </p:txBody>
      </p:sp>
      <p:pic>
        <p:nvPicPr>
          <p:cNvPr id="25" name="Afbeelding 24"/>
          <p:cNvPicPr>
            <a:picLocks noChangeAspect="1"/>
          </p:cNvPicPr>
          <p:nvPr/>
        </p:nvPicPr>
        <p:blipFill>
          <a:blip r:embed="rId2"/>
          <a:stretch>
            <a:fillRect/>
          </a:stretch>
        </p:blipFill>
        <p:spPr>
          <a:xfrm>
            <a:off x="3157248" y="2455561"/>
            <a:ext cx="2917233" cy="3468219"/>
          </a:xfrm>
          <a:prstGeom prst="rect">
            <a:avLst/>
          </a:prstGeom>
          <a:ln>
            <a:solidFill>
              <a:schemeClr val="accent2">
                <a:lumMod val="50000"/>
              </a:schemeClr>
            </a:solidFill>
          </a:ln>
          <a:effectLst>
            <a:outerShdw blurRad="50800" dist="38100" dir="2700000" algn="tl" rotWithShape="0">
              <a:srgbClr val="000000">
                <a:alpha val="43000"/>
              </a:srgbClr>
            </a:outerShdw>
          </a:effectLst>
        </p:spPr>
      </p:pic>
      <p:sp>
        <p:nvSpPr>
          <p:cNvPr id="21" name="Rectangle 14"/>
          <p:cNvSpPr>
            <a:spLocks/>
          </p:cNvSpPr>
          <p:nvPr/>
        </p:nvSpPr>
        <p:spPr bwMode="auto">
          <a:xfrm>
            <a:off x="502935" y="1407738"/>
            <a:ext cx="8298439" cy="7239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ctr" defTabSz="914400" fontAlgn="base">
              <a:spcBef>
                <a:spcPts val="1400"/>
              </a:spcBef>
              <a:spcAft>
                <a:spcPct val="0"/>
              </a:spcAft>
              <a:defRPr/>
            </a:pPr>
            <a:r>
              <a:rPr lang="en-US" sz="4000" i="1">
                <a:solidFill>
                  <a:schemeClr val="tx2"/>
                </a:solidFill>
                <a:effectLst>
                  <a:outerShdw blurRad="38100" dist="38100" dir="2700000" algn="tl">
                    <a:srgbClr val="000000"/>
                  </a:outerShdw>
                </a:effectLst>
                <a:latin typeface="Arial" charset="0"/>
                <a:ea typeface="Arial" charset="0"/>
                <a:cs typeface="Arial" charset="0"/>
                <a:sym typeface="Arial" charset="0"/>
              </a:rPr>
              <a:t>Critical appraisal questionnaires</a:t>
            </a:r>
          </a:p>
        </p:txBody>
      </p:sp>
      <p:sp>
        <p:nvSpPr>
          <p:cNvPr id="32" name="Rectangle 14"/>
          <p:cNvSpPr>
            <a:spLocks/>
          </p:cNvSpPr>
          <p:nvPr/>
        </p:nvSpPr>
        <p:spPr bwMode="auto">
          <a:xfrm>
            <a:off x="2160123" y="6123298"/>
            <a:ext cx="4911481" cy="7239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ctr" defTabSz="914400" fontAlgn="base">
              <a:spcBef>
                <a:spcPts val="1400"/>
              </a:spcBef>
              <a:spcAft>
                <a:spcPct val="0"/>
              </a:spcAft>
              <a:defRPr/>
            </a:pPr>
            <a:r>
              <a:rPr lang="en-US" sz="2800" i="1" smtClean="0">
                <a:solidFill>
                  <a:schemeClr val="tx2"/>
                </a:solidFill>
                <a:effectLst>
                  <a:outerShdw blurRad="38100" dist="38100" dir="2700000" algn="tl">
                    <a:srgbClr val="000000"/>
                  </a:outerShdw>
                </a:effectLst>
                <a:latin typeface="Arial" charset="0"/>
                <a:ea typeface="Arial" charset="0"/>
                <a:cs typeface="Arial" charset="0"/>
                <a:sym typeface="Arial" charset="0"/>
                <a:hlinkClick r:id="rId3"/>
              </a:rPr>
              <a:t>www.cebma.org/ebp-tools</a:t>
            </a:r>
            <a:endParaRPr lang="en-US" sz="2800" i="1" smtClean="0">
              <a:solidFill>
                <a:schemeClr val="tx2"/>
              </a:solidFill>
              <a:effectLst>
                <a:outerShdw blurRad="38100" dist="38100" dir="2700000" algn="tl">
                  <a:srgbClr val="000000"/>
                </a:outerShdw>
              </a:effectLst>
              <a:latin typeface="Arial" charset="0"/>
              <a:ea typeface="Arial" charset="0"/>
              <a:cs typeface="Arial" charset="0"/>
              <a:sym typeface="Arial" charset="0"/>
            </a:endParaRPr>
          </a:p>
          <a:p>
            <a:pPr marL="39688" algn="ctr" defTabSz="914400" fontAlgn="base">
              <a:spcBef>
                <a:spcPts val="1400"/>
              </a:spcBef>
              <a:spcAft>
                <a:spcPct val="0"/>
              </a:spcAft>
              <a:defRPr/>
            </a:pPr>
            <a:endParaRPr lang="en-US" sz="2800" i="1">
              <a:solidFill>
                <a:schemeClr val="tx2"/>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1345600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ktclearinghouse.ca/</a:t>
            </a:r>
            <a:r>
              <a:rPr lang="en-US" smtClean="0">
                <a:hlinkClick r:id="rId2"/>
              </a:rPr>
              <a:t>cebm</a:t>
            </a:r>
            <a:r>
              <a:rPr lang="en-US" dirty="0" smtClean="0">
                <a:hlinkClick r:id="rId2"/>
              </a:rPr>
              <a:t>/practise/ca/prognosis</a:t>
            </a:r>
            <a:endParaRPr lang="en-US" dirty="0" smtClean="0"/>
          </a:p>
          <a:p>
            <a:endParaRPr lang="en-US" dirty="0"/>
          </a:p>
        </p:txBody>
      </p:sp>
    </p:spTree>
    <p:extLst>
      <p:ext uri="{BB962C8B-B14F-4D97-AF65-F5344CB8AC3E}">
        <p14:creationId xmlns:p14="http://schemas.microsoft.com/office/powerpoint/2010/main" val="10460856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4" name="Rectangle 14"/>
          <p:cNvSpPr>
            <a:spLocks/>
          </p:cNvSpPr>
          <p:nvPr/>
        </p:nvSpPr>
        <p:spPr bwMode="auto">
          <a:xfrm>
            <a:off x="1103313" y="620688"/>
            <a:ext cx="7112000" cy="5588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defTabSz="914400" fontAlgn="base">
              <a:spcBef>
                <a:spcPts val="1400"/>
              </a:spcBef>
              <a:spcAft>
                <a:spcPct val="0"/>
              </a:spcAft>
              <a:defRPr/>
            </a:pPr>
            <a:r>
              <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rPr>
              <a:t>Appraisal of a </a:t>
            </a:r>
            <a:r>
              <a:rPr lang="en-US" sz="3200" i="1" smtClean="0">
                <a:solidFill>
                  <a:schemeClr val="tx2"/>
                </a:solidFill>
                <a:effectLst>
                  <a:outerShdw blurRad="38100" dist="38100" dir="2700000" algn="tl">
                    <a:srgbClr val="000000"/>
                  </a:outerShdw>
                </a:effectLst>
                <a:latin typeface="Arial" charset="0"/>
                <a:ea typeface="Arial" charset="0"/>
                <a:cs typeface="Arial" charset="0"/>
                <a:sym typeface="Arial" charset="0"/>
              </a:rPr>
              <a:t>cohort</a:t>
            </a:r>
            <a:endPar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endParaRPr>
          </a:p>
        </p:txBody>
      </p:sp>
      <p:sp>
        <p:nvSpPr>
          <p:cNvPr id="143375" name="Rectangle 15"/>
          <p:cNvSpPr>
            <a:spLocks/>
          </p:cNvSpPr>
          <p:nvPr/>
        </p:nvSpPr>
        <p:spPr bwMode="auto">
          <a:xfrm>
            <a:off x="506413" y="1289050"/>
            <a:ext cx="8305800" cy="52832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Did the study address a clearly focused issue?</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Was the cohort / panel recruited in an acceptable way? (selection bias)</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Was the cohort/ panel representative of a defined population?</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Was a control group used? Should one have been used?</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Are objective and validated measurement methods used and were they similar in the different groups? (misclassification bias)</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Was the follow up of cases/subjects long enough?</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Could there be confounding? </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Is the size of effect practically relevant?</a:t>
            </a:r>
          </a:p>
          <a:p>
            <a:pPr marL="382588" indent="-342900" algn="l" defTabSz="914400" rtl="0" fontAlgn="base">
              <a:lnSpc>
                <a:spcPct val="120000"/>
              </a:lnSpc>
              <a:spcBef>
                <a:spcPts val="800"/>
              </a:spcBef>
              <a:spcAft>
                <a:spcPct val="0"/>
              </a:spcAft>
              <a:buFontTx/>
              <a:buAutoNum type="arabicPeriod"/>
              <a:defRPr/>
            </a:pPr>
            <a:r>
              <a:rPr lang="en-US" sz="2000" i="1">
                <a:effectLst>
                  <a:outerShdw blurRad="38100" dist="38100" dir="2700000" algn="tl">
                    <a:srgbClr val="000000"/>
                  </a:outerShdw>
                </a:effectLst>
                <a:latin typeface="Arial" charset="0"/>
                <a:ea typeface="Arial" charset="0"/>
                <a:cs typeface="Arial" charset="0"/>
                <a:sym typeface="Arial" charset="0"/>
              </a:rPr>
              <a:t>Are the conclusions applicable?</a:t>
            </a:r>
          </a:p>
        </p:txBody>
      </p:sp>
    </p:spTree>
    <p:extLst>
      <p:ext uri="{BB962C8B-B14F-4D97-AF65-F5344CB8AC3E}">
        <p14:creationId xmlns:p14="http://schemas.microsoft.com/office/powerpoint/2010/main" val="157612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b="1" smtClean="0"/>
              <a:t>Take-home messages:	</a:t>
            </a:r>
            <a:endParaRPr lang="ar-SA"/>
          </a:p>
        </p:txBody>
      </p:sp>
      <p:sp>
        <p:nvSpPr>
          <p:cNvPr id="6" name="عنصر نائب للمحتوى 5"/>
          <p:cNvSpPr>
            <a:spLocks noGrp="1"/>
          </p:cNvSpPr>
          <p:nvPr>
            <p:ph idx="1"/>
          </p:nvPr>
        </p:nvSpPr>
        <p:spPr/>
        <p:txBody>
          <a:bodyPr/>
          <a:lstStyle/>
          <a:p>
            <a:pPr lvl="0"/>
            <a:r>
              <a:rPr lang="en-US" smtClean="0"/>
              <a:t>Different types of question require different study designs.</a:t>
            </a:r>
            <a:endParaRPr lang="en-US" b="1" u="words" smtClean="0"/>
          </a:p>
          <a:p>
            <a:pPr lvl="0"/>
            <a:r>
              <a:rPr lang="en-US" smtClean="0"/>
              <a:t>Does the study address a </a:t>
            </a:r>
            <a:r>
              <a:rPr lang="en-US" smtClean="0">
                <a:hlinkClick r:id="rId2" tooltip="Asking Focused Questions"/>
              </a:rPr>
              <a:t>clearly focused question</a:t>
            </a:r>
            <a:r>
              <a:rPr lang="en-US" smtClean="0"/>
              <a:t>?</a:t>
            </a:r>
            <a:endParaRPr lang="en-US" b="1" u="words" smtClean="0"/>
          </a:p>
          <a:p>
            <a:pPr lvl="0"/>
            <a:r>
              <a:rPr lang="en-US" smtClean="0"/>
              <a:t>Did the study use valid methods to address this question?</a:t>
            </a:r>
            <a:endParaRPr lang="en-US" b="1" u="words" smtClean="0"/>
          </a:p>
          <a:p>
            <a:pPr lvl="0"/>
            <a:r>
              <a:rPr lang="en-US" smtClean="0"/>
              <a:t>Are the valid results of this study important?</a:t>
            </a:r>
            <a:endParaRPr lang="en-US" b="1" u="words" smtClean="0"/>
          </a:p>
          <a:p>
            <a:pPr lvl="0"/>
            <a:r>
              <a:rPr lang="en-US" smtClean="0"/>
              <a:t>Are these valid, important results applicable to my patient or population?</a:t>
            </a:r>
            <a:endParaRPr lang="en-US" b="1" u="words" smtClean="0"/>
          </a:p>
          <a:p>
            <a:endParaRPr lang="ar-SA"/>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0" y="2401888"/>
            <a:ext cx="3995936" cy="1470025"/>
          </a:xfrm>
        </p:spPr>
        <p:txBody>
          <a:bodyPr/>
          <a:lstStyle/>
          <a:p>
            <a:pPr algn="ctr"/>
            <a:r>
              <a:rPr lang="en-US" sz="5400" dirty="0" smtClean="0">
                <a:cs typeface="Tahoma" pitchFamily="34" charset="0"/>
              </a:rPr>
              <a:t>Critical </a:t>
            </a:r>
            <a:r>
              <a:rPr lang="en-US" sz="5400" dirty="0">
                <a:cs typeface="Tahoma" pitchFamily="34" charset="0"/>
              </a:rPr>
              <a:t>A</a:t>
            </a:r>
            <a:r>
              <a:rPr lang="en-US" sz="5400" dirty="0" smtClean="0">
                <a:cs typeface="Tahoma" pitchFamily="34" charset="0"/>
              </a:rPr>
              <a:t>ppraisal (MA/SR</a:t>
            </a:r>
            <a:br>
              <a:rPr lang="en-US" sz="5400" dirty="0" smtClean="0">
                <a:cs typeface="Tahoma" pitchFamily="34" charset="0"/>
              </a:rPr>
            </a:br>
            <a:r>
              <a:rPr lang="en-US" sz="5400" dirty="0" smtClean="0">
                <a:cs typeface="Tahoma" pitchFamily="34" charset="0"/>
              </a:rPr>
              <a:t>Guidelines)</a:t>
            </a:r>
            <a:endParaRPr lang="ar-SA" sz="5400" dirty="0" smtClean="0"/>
          </a:p>
        </p:txBody>
      </p:sp>
      <p:pic>
        <p:nvPicPr>
          <p:cNvPr id="8196" name="Picture 2" descr="E:\IMAGES.JPG\HOLIDAYS\COLUMBUS\HOLCL001.JPG"/>
          <p:cNvPicPr>
            <a:picLocks noChangeAspect="1" noChangeArrowheads="1"/>
          </p:cNvPicPr>
          <p:nvPr/>
        </p:nvPicPr>
        <p:blipFill>
          <a:blip r:embed="rId2" cstate="print"/>
          <a:srcRect l="4037"/>
          <a:stretch>
            <a:fillRect/>
          </a:stretch>
        </p:blipFill>
        <p:spPr bwMode="auto">
          <a:xfrm>
            <a:off x="4211960" y="0"/>
            <a:ext cx="4932040" cy="6858000"/>
          </a:xfrm>
          <a:prstGeom prst="rect">
            <a:avLst/>
          </a:prstGeom>
          <a:noFill/>
          <a:ln w="9525">
            <a:noFill/>
            <a:miter lim="800000"/>
            <a:headEnd/>
            <a:tailEnd/>
          </a:ln>
        </p:spPr>
      </p:pic>
      <p:sp>
        <p:nvSpPr>
          <p:cNvPr id="7" name="Subtitle 2"/>
          <p:cNvSpPr txBox="1">
            <a:spLocks/>
          </p:cNvSpPr>
          <p:nvPr/>
        </p:nvSpPr>
        <p:spPr bwMode="auto">
          <a:xfrm>
            <a:off x="846138" y="6297846"/>
            <a:ext cx="2087562"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64008" indent="0" algn="l" rtl="0" eaLnBrk="1" fontAlgn="base" hangingPunct="1">
              <a:spcBef>
                <a:spcPts val="300"/>
              </a:spcBef>
              <a:spcAft>
                <a:spcPct val="0"/>
              </a:spcAft>
              <a:buClr>
                <a:srgbClr val="DE6C36"/>
              </a:buClr>
              <a:buFont typeface="Georgia" pitchFamily="18" charset="0"/>
              <a:buNone/>
              <a:defRPr sz="2400" kern="1200">
                <a:solidFill>
                  <a:schemeClr val="tx2"/>
                </a:solidFill>
                <a:latin typeface="+mn-lt"/>
                <a:ea typeface="+mn-ea"/>
                <a:cs typeface="+mn-cs"/>
              </a:defRPr>
            </a:lvl1pPr>
            <a:lvl2pPr marL="457200" indent="0" algn="ctr" rtl="0" eaLnBrk="1" fontAlgn="base" hangingPunct="1">
              <a:spcBef>
                <a:spcPts val="300"/>
              </a:spcBef>
              <a:spcAft>
                <a:spcPct val="0"/>
              </a:spcAft>
              <a:buClr>
                <a:schemeClr val="accent2"/>
              </a:buClr>
              <a:buFont typeface="Georgia" pitchFamily="18" charset="0"/>
              <a:buNone/>
              <a:defRPr sz="2600" kern="1200">
                <a:solidFill>
                  <a:schemeClr val="accent2"/>
                </a:solidFill>
                <a:latin typeface="+mn-lt"/>
                <a:ea typeface="+mn-ea"/>
                <a:cs typeface="+mn-cs"/>
              </a:defRPr>
            </a:lvl2pPr>
            <a:lvl3pPr marL="914400" indent="0" algn="ctr" rtl="0" eaLnBrk="1" fontAlgn="base" hangingPunct="1">
              <a:spcBef>
                <a:spcPts val="300"/>
              </a:spcBef>
              <a:spcAft>
                <a:spcPct val="0"/>
              </a:spcAft>
              <a:buClr>
                <a:schemeClr val="accent1"/>
              </a:buClr>
              <a:buFont typeface="Wingdings 2" pitchFamily="18" charset="2"/>
              <a:buNone/>
              <a:defRPr sz="2400" kern="1200">
                <a:solidFill>
                  <a:schemeClr val="accent1"/>
                </a:solidFill>
                <a:latin typeface="+mn-lt"/>
                <a:ea typeface="+mn-ea"/>
                <a:cs typeface="+mn-cs"/>
              </a:defRPr>
            </a:lvl3pPr>
            <a:lvl4pPr marL="1371600" indent="0" algn="ctr" rtl="0" eaLnBrk="1" fontAlgn="base" hangingPunct="1">
              <a:spcBef>
                <a:spcPts val="300"/>
              </a:spcBef>
              <a:spcAft>
                <a:spcPct val="0"/>
              </a:spcAft>
              <a:buClr>
                <a:schemeClr val="accent1"/>
              </a:buClr>
              <a:buFont typeface="Wingdings 2" pitchFamily="18" charset="2"/>
              <a:buNone/>
              <a:defRPr sz="2200" kern="1200">
                <a:solidFill>
                  <a:schemeClr val="accent1"/>
                </a:solidFill>
                <a:latin typeface="+mn-lt"/>
                <a:ea typeface="+mn-ea"/>
                <a:cs typeface="+mn-cs"/>
              </a:defRPr>
            </a:lvl4pPr>
            <a:lvl5pPr marL="1828800" indent="0" algn="ctr" rtl="0" eaLnBrk="1" fontAlgn="base" hangingPunct="1">
              <a:spcBef>
                <a:spcPts val="300"/>
              </a:spcBef>
              <a:spcAft>
                <a:spcPct val="0"/>
              </a:spcAft>
              <a:buClr>
                <a:srgbClr val="DE6C36"/>
              </a:buClr>
              <a:buFont typeface="Georgia" pitchFamily="18" charset="0"/>
              <a:buNone/>
              <a:defRPr sz="2000" kern="1200">
                <a:solidFill>
                  <a:srgbClr val="DE6C36"/>
                </a:solidFill>
                <a:latin typeface="+mn-lt"/>
                <a:ea typeface="+mn-ea"/>
                <a:cs typeface="+mn-cs"/>
              </a:defRPr>
            </a:lvl5pPr>
            <a:lvl6pPr marL="2286000" indent="0" algn="ctr" rtl="1"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1"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1"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1"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63500"/>
            <a:r>
              <a:rPr lang="en-US" altLang="en-US" dirty="0" smtClean="0">
                <a:cs typeface="Arial" charset="0"/>
              </a:rPr>
              <a:t>March 2017</a:t>
            </a:r>
            <a:endParaRPr lang="ar-SA" altLang="en-US" dirty="0"/>
          </a:p>
        </p:txBody>
      </p:sp>
      <p:sp>
        <p:nvSpPr>
          <p:cNvPr id="8" name="Rectangle 5"/>
          <p:cNvSpPr>
            <a:spLocks noChangeArrowheads="1"/>
          </p:cNvSpPr>
          <p:nvPr/>
        </p:nvSpPr>
        <p:spPr bwMode="auto">
          <a:xfrm>
            <a:off x="30311" y="4051077"/>
            <a:ext cx="40322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rtl="1">
              <a:spcBef>
                <a:spcPts val="300"/>
              </a:spcBef>
              <a:buClr>
                <a:srgbClr val="DE6C36"/>
              </a:buClr>
              <a:buFont typeface="Arial" charset="0"/>
              <a:buChar char="•"/>
              <a:defRPr sz="2800">
                <a:solidFill>
                  <a:schemeClr val="tx1"/>
                </a:solidFill>
                <a:latin typeface="Georgia" charset="0"/>
                <a:ea typeface="Arial" charset="0"/>
                <a:cs typeface="Arial" charset="0"/>
              </a:defRPr>
            </a:lvl1pPr>
            <a:lvl2pPr marL="742950" indent="-285750" rtl="1">
              <a:spcBef>
                <a:spcPts val="300"/>
              </a:spcBef>
              <a:buClr>
                <a:schemeClr val="accent2"/>
              </a:buClr>
              <a:buFont typeface="Arial" charset="0"/>
              <a:buChar char="•"/>
              <a:defRPr sz="2600">
                <a:solidFill>
                  <a:schemeClr val="accent2"/>
                </a:solidFill>
                <a:latin typeface="Georgia" charset="0"/>
                <a:ea typeface="Arial" charset="0"/>
                <a:cs typeface="Arial" charset="0"/>
              </a:defRPr>
            </a:lvl2pPr>
            <a:lvl3pPr marL="1143000" indent="-228600" rtl="1">
              <a:spcBef>
                <a:spcPts val="300"/>
              </a:spcBef>
              <a:buClr>
                <a:schemeClr val="accent1"/>
              </a:buClr>
              <a:buFont typeface="Arial" charset="0"/>
              <a:buChar char="•"/>
              <a:defRPr sz="2400">
                <a:solidFill>
                  <a:schemeClr val="accent1"/>
                </a:solidFill>
                <a:latin typeface="Georgia" charset="0"/>
                <a:ea typeface="Arial" charset="0"/>
                <a:cs typeface="Arial" charset="0"/>
              </a:defRPr>
            </a:lvl3pPr>
            <a:lvl4pPr marL="1600200" indent="-228600" rtl="1">
              <a:spcBef>
                <a:spcPts val="300"/>
              </a:spcBef>
              <a:buClr>
                <a:schemeClr val="accent1"/>
              </a:buClr>
              <a:buFont typeface="Arial" charset="0"/>
              <a:buChar char="•"/>
              <a:defRPr sz="2200">
                <a:solidFill>
                  <a:schemeClr val="accent1"/>
                </a:solidFill>
                <a:latin typeface="Georgia" charset="0"/>
                <a:ea typeface="Arial" charset="0"/>
                <a:cs typeface="Arial" charset="0"/>
              </a:defRPr>
            </a:lvl4pPr>
            <a:lvl5pPr marL="2057400" indent="-228600" rtl="1">
              <a:spcBef>
                <a:spcPts val="300"/>
              </a:spcBef>
              <a:buClr>
                <a:srgbClr val="DE6C36"/>
              </a:buClr>
              <a:buFont typeface="Arial" charset="0"/>
              <a:buChar char="•"/>
              <a:defRPr sz="2000">
                <a:solidFill>
                  <a:srgbClr val="DE6C36"/>
                </a:solidFill>
                <a:latin typeface="Georgia" charset="0"/>
                <a:ea typeface="Arial" charset="0"/>
                <a:cs typeface="Arial" charset="0"/>
              </a:defRPr>
            </a:lvl5pPr>
            <a:lvl6pPr marL="2514600" indent="-228600" rtl="1" eaLnBrk="0" fontAlgn="base" hangingPunct="0">
              <a:spcBef>
                <a:spcPts val="300"/>
              </a:spcBef>
              <a:spcAft>
                <a:spcPct val="0"/>
              </a:spcAft>
              <a:buClr>
                <a:srgbClr val="DE6C36"/>
              </a:buClr>
              <a:buFont typeface="Arial" charset="0"/>
              <a:buChar char="•"/>
              <a:defRPr sz="2000">
                <a:solidFill>
                  <a:srgbClr val="DE6C36"/>
                </a:solidFill>
                <a:latin typeface="Georgia" charset="0"/>
                <a:ea typeface="Arial" charset="0"/>
                <a:cs typeface="Arial" charset="0"/>
              </a:defRPr>
            </a:lvl6pPr>
            <a:lvl7pPr marL="2971800" indent="-228600" rtl="1" eaLnBrk="0" fontAlgn="base" hangingPunct="0">
              <a:spcBef>
                <a:spcPts val="300"/>
              </a:spcBef>
              <a:spcAft>
                <a:spcPct val="0"/>
              </a:spcAft>
              <a:buClr>
                <a:srgbClr val="DE6C36"/>
              </a:buClr>
              <a:buFont typeface="Arial" charset="0"/>
              <a:buChar char="•"/>
              <a:defRPr sz="2000">
                <a:solidFill>
                  <a:srgbClr val="DE6C36"/>
                </a:solidFill>
                <a:latin typeface="Georgia" charset="0"/>
                <a:ea typeface="Arial" charset="0"/>
                <a:cs typeface="Arial" charset="0"/>
              </a:defRPr>
            </a:lvl7pPr>
            <a:lvl8pPr marL="3429000" indent="-228600" rtl="1" eaLnBrk="0" fontAlgn="base" hangingPunct="0">
              <a:spcBef>
                <a:spcPts val="300"/>
              </a:spcBef>
              <a:spcAft>
                <a:spcPct val="0"/>
              </a:spcAft>
              <a:buClr>
                <a:srgbClr val="DE6C36"/>
              </a:buClr>
              <a:buFont typeface="Arial" charset="0"/>
              <a:buChar char="•"/>
              <a:defRPr sz="2000">
                <a:solidFill>
                  <a:srgbClr val="DE6C36"/>
                </a:solidFill>
                <a:latin typeface="Georgia" charset="0"/>
                <a:ea typeface="Arial" charset="0"/>
                <a:cs typeface="Arial" charset="0"/>
              </a:defRPr>
            </a:lvl8pPr>
            <a:lvl9pPr marL="3886200" indent="-228600" rtl="1" eaLnBrk="0" fontAlgn="base" hangingPunct="0">
              <a:spcBef>
                <a:spcPts val="300"/>
              </a:spcBef>
              <a:spcAft>
                <a:spcPct val="0"/>
              </a:spcAft>
              <a:buClr>
                <a:srgbClr val="DE6C36"/>
              </a:buClr>
              <a:buFont typeface="Arial" charset="0"/>
              <a:buChar char="•"/>
              <a:defRPr sz="2000">
                <a:solidFill>
                  <a:srgbClr val="DE6C36"/>
                </a:solidFill>
                <a:latin typeface="Georgia" charset="0"/>
                <a:ea typeface="Arial" charset="0"/>
                <a:cs typeface="Arial" charset="0"/>
              </a:defRPr>
            </a:lvl9pPr>
          </a:lstStyle>
          <a:p>
            <a:pPr algn="ctr" eaLnBrk="1" hangingPunct="1">
              <a:spcBef>
                <a:spcPct val="0"/>
              </a:spcBef>
              <a:buClrTx/>
              <a:buFontTx/>
              <a:buNone/>
            </a:pPr>
            <a:r>
              <a:rPr lang="en-US" altLang="en-US" sz="2400" b="1" dirty="0">
                <a:solidFill>
                  <a:srgbClr val="A34B73"/>
                </a:solidFill>
                <a:latin typeface="Arial" charset="0"/>
              </a:rPr>
              <a:t>Dr. Nada A. </a:t>
            </a:r>
            <a:r>
              <a:rPr lang="en-US" altLang="en-US" sz="2400" b="1" dirty="0" err="1">
                <a:solidFill>
                  <a:srgbClr val="A34B73"/>
                </a:solidFill>
                <a:latin typeface="Arial" charset="0"/>
              </a:rPr>
              <a:t>AlYousefi</a:t>
            </a:r>
            <a:r>
              <a:rPr lang="en-US" altLang="en-US" sz="2400" b="1" dirty="0">
                <a:solidFill>
                  <a:srgbClr val="A34B73"/>
                </a:solidFill>
                <a:latin typeface="Arial" charset="0"/>
              </a:rPr>
              <a:t/>
            </a:r>
            <a:br>
              <a:rPr lang="en-US" altLang="en-US" sz="2400" b="1" dirty="0">
                <a:solidFill>
                  <a:srgbClr val="A34B73"/>
                </a:solidFill>
                <a:latin typeface="Arial" charset="0"/>
              </a:rPr>
            </a:br>
            <a:r>
              <a:rPr lang="ar-SA" altLang="en-US" b="1" dirty="0">
                <a:solidFill>
                  <a:srgbClr val="A34B73"/>
                </a:solidFill>
                <a:latin typeface="Arial" charset="0"/>
              </a:rPr>
              <a:t> </a:t>
            </a:r>
            <a:r>
              <a:rPr lang="en-US" altLang="en-US" sz="1400" b="1" dirty="0">
                <a:solidFill>
                  <a:srgbClr val="A34B73"/>
                </a:solidFill>
                <a:latin typeface="Arial" charset="0"/>
              </a:rPr>
              <a:t>Assistant Professor, </a:t>
            </a:r>
            <a:r>
              <a:rPr lang="en-US" altLang="en-US" sz="1400" b="1" dirty="0" smtClean="0">
                <a:solidFill>
                  <a:srgbClr val="A34B73"/>
                </a:solidFill>
                <a:latin typeface="Arial" charset="0"/>
              </a:rPr>
              <a:t>Postgraduate Trainer </a:t>
            </a:r>
            <a:r>
              <a:rPr lang="en-US" altLang="en-US" sz="1400" b="1" dirty="0">
                <a:solidFill>
                  <a:srgbClr val="A34B73"/>
                </a:solidFill>
                <a:latin typeface="Arial" charset="0"/>
              </a:rPr>
              <a:t>&amp; Consultant</a:t>
            </a:r>
            <a:endParaRPr lang="en-US" altLang="en-US" sz="1600" b="1" dirty="0">
              <a:solidFill>
                <a:srgbClr val="A34B73"/>
              </a:solidFill>
              <a:latin typeface="Arial" charset="0"/>
            </a:endParaRPr>
          </a:p>
          <a:p>
            <a:pPr algn="ctr" eaLnBrk="1" hangingPunct="1">
              <a:spcBef>
                <a:spcPct val="0"/>
              </a:spcBef>
              <a:buClrTx/>
              <a:buFontTx/>
              <a:buNone/>
            </a:pPr>
            <a:r>
              <a:rPr lang="en-US" altLang="en-US" sz="1400" b="1" dirty="0">
                <a:solidFill>
                  <a:srgbClr val="A34B73"/>
                </a:solidFill>
                <a:latin typeface="Arial" charset="0"/>
              </a:rPr>
              <a:t>Family Medicine Unit</a:t>
            </a:r>
            <a:br>
              <a:rPr lang="en-US" altLang="en-US" sz="1400" b="1" dirty="0">
                <a:solidFill>
                  <a:srgbClr val="A34B73"/>
                </a:solidFill>
                <a:latin typeface="Arial" charset="0"/>
              </a:rPr>
            </a:br>
            <a:r>
              <a:rPr lang="en-US" altLang="en-US" sz="1400" b="1" dirty="0">
                <a:solidFill>
                  <a:srgbClr val="A34B73"/>
                </a:solidFill>
                <a:latin typeface="Arial" charset="0"/>
              </a:rPr>
              <a:t>Department of Family and Community Medicine</a:t>
            </a:r>
            <a:br>
              <a:rPr lang="en-US" altLang="en-US" sz="1400" b="1" dirty="0">
                <a:solidFill>
                  <a:srgbClr val="A34B73"/>
                </a:solidFill>
                <a:latin typeface="Arial" charset="0"/>
              </a:rPr>
            </a:br>
            <a:r>
              <a:rPr lang="en-US" altLang="en-US" sz="1400" b="1" dirty="0">
                <a:solidFill>
                  <a:srgbClr val="A34B73"/>
                </a:solidFill>
                <a:latin typeface="Arial" charset="0"/>
              </a:rPr>
              <a:t>College of Medicine(KSU)</a:t>
            </a:r>
          </a:p>
          <a:p>
            <a:pPr algn="ctr" eaLnBrk="1" hangingPunct="1">
              <a:spcBef>
                <a:spcPct val="0"/>
              </a:spcBef>
              <a:buClrTx/>
              <a:buFontTx/>
              <a:buNone/>
            </a:pPr>
            <a:r>
              <a:rPr lang="en-US" altLang="en-US" sz="1800" b="1" dirty="0" err="1">
                <a:solidFill>
                  <a:srgbClr val="A34B73"/>
                </a:solidFill>
                <a:latin typeface="Arial" charset="0"/>
              </a:rPr>
              <a:t>nalyousefi@ksu.edu.sa</a:t>
            </a:r>
            <a:endParaRPr lang="ar-SA" altLang="en-US" sz="1800" b="1" dirty="0">
              <a:solidFill>
                <a:srgbClr val="A34B73"/>
              </a:solidFill>
              <a:latin typeface="Arial" charset="0"/>
            </a:endParaRPr>
          </a:p>
        </p:txBody>
      </p:sp>
    </p:spTree>
    <p:extLst>
      <p:ext uri="{BB962C8B-B14F-4D97-AF65-F5344CB8AC3E}">
        <p14:creationId xmlns:p14="http://schemas.microsoft.com/office/powerpoint/2010/main" val="3524661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Oval 2"/>
          <p:cNvSpPr>
            <a:spLocks noChangeArrowheads="1"/>
          </p:cNvSpPr>
          <p:nvPr/>
        </p:nvSpPr>
        <p:spPr bwMode="auto">
          <a:xfrm>
            <a:off x="1692275" y="1916113"/>
            <a:ext cx="5840413" cy="453072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3091" name="Oval 3"/>
          <p:cNvSpPr>
            <a:spLocks noChangeArrowheads="1"/>
          </p:cNvSpPr>
          <p:nvPr/>
        </p:nvSpPr>
        <p:spPr bwMode="auto">
          <a:xfrm>
            <a:off x="2809875" y="4019550"/>
            <a:ext cx="1409700" cy="10160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3092" name="Oval 4"/>
          <p:cNvSpPr>
            <a:spLocks noChangeArrowheads="1"/>
          </p:cNvSpPr>
          <p:nvPr/>
        </p:nvSpPr>
        <p:spPr bwMode="auto">
          <a:xfrm>
            <a:off x="3511550" y="4168775"/>
            <a:ext cx="1409700" cy="94297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3093" name="Rectangle 5"/>
          <p:cNvSpPr>
            <a:spLocks noChangeArrowheads="1"/>
          </p:cNvSpPr>
          <p:nvPr/>
        </p:nvSpPr>
        <p:spPr bwMode="auto">
          <a:xfrm>
            <a:off x="4295775" y="5184775"/>
            <a:ext cx="20415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2862" tIns="17462" rIns="42862" bIns="17462">
            <a:spAutoFit/>
          </a:bodyPr>
          <a:lstStyle>
            <a:lvl1pPr defTabSz="814388">
              <a:defRPr>
                <a:solidFill>
                  <a:schemeClr val="tx1"/>
                </a:solidFill>
                <a:latin typeface="Arial" charset="0"/>
              </a:defRPr>
            </a:lvl1pPr>
            <a:lvl2pPr marL="406400" defTabSz="814388">
              <a:defRPr>
                <a:solidFill>
                  <a:schemeClr val="tx1"/>
                </a:solidFill>
                <a:latin typeface="Arial" charset="0"/>
              </a:defRPr>
            </a:lvl2pPr>
            <a:lvl3pPr marL="814388" defTabSz="814388">
              <a:defRPr>
                <a:solidFill>
                  <a:schemeClr val="tx1"/>
                </a:solidFill>
                <a:latin typeface="Arial" charset="0"/>
              </a:defRPr>
            </a:lvl3pPr>
            <a:lvl4pPr marL="1220788" defTabSz="814388">
              <a:defRPr>
                <a:solidFill>
                  <a:schemeClr val="tx1"/>
                </a:solidFill>
                <a:latin typeface="Arial" charset="0"/>
              </a:defRPr>
            </a:lvl4pPr>
            <a:lvl5pPr marL="1627188" defTabSz="814388">
              <a:defRPr>
                <a:solidFill>
                  <a:schemeClr val="tx1"/>
                </a:solidFill>
                <a:latin typeface="Arial" charset="0"/>
              </a:defRPr>
            </a:lvl5pPr>
            <a:lvl6pPr marL="2084388" defTabSz="814388" fontAlgn="base">
              <a:spcBef>
                <a:spcPct val="0"/>
              </a:spcBef>
              <a:spcAft>
                <a:spcPct val="0"/>
              </a:spcAft>
              <a:defRPr>
                <a:solidFill>
                  <a:schemeClr val="tx1"/>
                </a:solidFill>
                <a:latin typeface="Arial" charset="0"/>
              </a:defRPr>
            </a:lvl6pPr>
            <a:lvl7pPr marL="2541588" defTabSz="814388" fontAlgn="base">
              <a:spcBef>
                <a:spcPct val="0"/>
              </a:spcBef>
              <a:spcAft>
                <a:spcPct val="0"/>
              </a:spcAft>
              <a:defRPr>
                <a:solidFill>
                  <a:schemeClr val="tx1"/>
                </a:solidFill>
                <a:latin typeface="Arial" charset="0"/>
              </a:defRPr>
            </a:lvl7pPr>
            <a:lvl8pPr marL="2998788" defTabSz="814388" fontAlgn="base">
              <a:spcBef>
                <a:spcPct val="0"/>
              </a:spcBef>
              <a:spcAft>
                <a:spcPct val="0"/>
              </a:spcAft>
              <a:defRPr>
                <a:solidFill>
                  <a:schemeClr val="tx1"/>
                </a:solidFill>
                <a:latin typeface="Arial" charset="0"/>
              </a:defRPr>
            </a:lvl8pPr>
            <a:lvl9pPr marL="3455988" defTabSz="814388" fontAlgn="base">
              <a:spcBef>
                <a:spcPct val="0"/>
              </a:spcBef>
              <a:spcAft>
                <a:spcPct val="0"/>
              </a:spcAft>
              <a:defRPr>
                <a:solidFill>
                  <a:schemeClr val="tx1"/>
                </a:solidFill>
                <a:latin typeface="Arial" charset="0"/>
              </a:defRPr>
            </a:lvl9pPr>
          </a:lstStyle>
          <a:p>
            <a:pPr eaLnBrk="0" hangingPunct="0"/>
            <a:r>
              <a:rPr lang="en-GB" altLang="en-US" sz="2800" b="1">
                <a:latin typeface="Helvetica" charset="0"/>
              </a:rPr>
              <a:t>Meta-analysis</a:t>
            </a:r>
          </a:p>
        </p:txBody>
      </p:sp>
      <p:sp>
        <p:nvSpPr>
          <p:cNvPr id="473094" name="Rectangle 6"/>
          <p:cNvSpPr>
            <a:spLocks noChangeArrowheads="1"/>
          </p:cNvSpPr>
          <p:nvPr/>
        </p:nvSpPr>
        <p:spPr bwMode="auto">
          <a:xfrm>
            <a:off x="2165350" y="3455988"/>
            <a:ext cx="2741613"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2862" tIns="17462" rIns="42862" bIns="17462">
            <a:spAutoFit/>
          </a:bodyPr>
          <a:lstStyle>
            <a:lvl1pPr defTabSz="814388">
              <a:defRPr>
                <a:solidFill>
                  <a:schemeClr val="tx1"/>
                </a:solidFill>
                <a:latin typeface="Arial" charset="0"/>
              </a:defRPr>
            </a:lvl1pPr>
            <a:lvl2pPr marL="406400" defTabSz="814388">
              <a:defRPr>
                <a:solidFill>
                  <a:schemeClr val="tx1"/>
                </a:solidFill>
                <a:latin typeface="Arial" charset="0"/>
              </a:defRPr>
            </a:lvl2pPr>
            <a:lvl3pPr marL="814388" defTabSz="814388">
              <a:defRPr>
                <a:solidFill>
                  <a:schemeClr val="tx1"/>
                </a:solidFill>
                <a:latin typeface="Arial" charset="0"/>
              </a:defRPr>
            </a:lvl3pPr>
            <a:lvl4pPr marL="1220788" defTabSz="814388">
              <a:defRPr>
                <a:solidFill>
                  <a:schemeClr val="tx1"/>
                </a:solidFill>
                <a:latin typeface="Arial" charset="0"/>
              </a:defRPr>
            </a:lvl4pPr>
            <a:lvl5pPr marL="1627188" defTabSz="814388">
              <a:defRPr>
                <a:solidFill>
                  <a:schemeClr val="tx1"/>
                </a:solidFill>
                <a:latin typeface="Arial" charset="0"/>
              </a:defRPr>
            </a:lvl5pPr>
            <a:lvl6pPr marL="2084388" defTabSz="814388" fontAlgn="base">
              <a:spcBef>
                <a:spcPct val="0"/>
              </a:spcBef>
              <a:spcAft>
                <a:spcPct val="0"/>
              </a:spcAft>
              <a:defRPr>
                <a:solidFill>
                  <a:schemeClr val="tx1"/>
                </a:solidFill>
                <a:latin typeface="Arial" charset="0"/>
              </a:defRPr>
            </a:lvl6pPr>
            <a:lvl7pPr marL="2541588" defTabSz="814388" fontAlgn="base">
              <a:spcBef>
                <a:spcPct val="0"/>
              </a:spcBef>
              <a:spcAft>
                <a:spcPct val="0"/>
              </a:spcAft>
              <a:defRPr>
                <a:solidFill>
                  <a:schemeClr val="tx1"/>
                </a:solidFill>
                <a:latin typeface="Arial" charset="0"/>
              </a:defRPr>
            </a:lvl7pPr>
            <a:lvl8pPr marL="2998788" defTabSz="814388" fontAlgn="base">
              <a:spcBef>
                <a:spcPct val="0"/>
              </a:spcBef>
              <a:spcAft>
                <a:spcPct val="0"/>
              </a:spcAft>
              <a:defRPr>
                <a:solidFill>
                  <a:schemeClr val="tx1"/>
                </a:solidFill>
                <a:latin typeface="Arial" charset="0"/>
              </a:defRPr>
            </a:lvl8pPr>
            <a:lvl9pPr marL="3455988" defTabSz="814388" fontAlgn="base">
              <a:spcBef>
                <a:spcPct val="0"/>
              </a:spcBef>
              <a:spcAft>
                <a:spcPct val="0"/>
              </a:spcAft>
              <a:defRPr>
                <a:solidFill>
                  <a:schemeClr val="tx1"/>
                </a:solidFill>
                <a:latin typeface="Arial" charset="0"/>
              </a:defRPr>
            </a:lvl9pPr>
          </a:lstStyle>
          <a:p>
            <a:pPr eaLnBrk="0" hangingPunct="0"/>
            <a:r>
              <a:rPr lang="en-GB" altLang="en-US" sz="2800" b="1">
                <a:latin typeface="Helvetica" charset="0"/>
              </a:rPr>
              <a:t>Systematic reviews</a:t>
            </a:r>
          </a:p>
        </p:txBody>
      </p:sp>
      <p:sp>
        <p:nvSpPr>
          <p:cNvPr id="473095" name="Rectangle 7"/>
          <p:cNvSpPr>
            <a:spLocks noChangeArrowheads="1"/>
          </p:cNvSpPr>
          <p:nvPr/>
        </p:nvSpPr>
        <p:spPr bwMode="auto">
          <a:xfrm>
            <a:off x="3762375" y="2003425"/>
            <a:ext cx="232410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GB" altLang="en-US" sz="3200" b="1">
                <a:latin typeface="Helvetica" charset="0"/>
              </a:rPr>
              <a:t>Reviews</a:t>
            </a:r>
          </a:p>
          <a:p>
            <a:pPr eaLnBrk="0" hangingPunct="0"/>
            <a:r>
              <a:rPr lang="en-GB" altLang="en-US" b="1">
                <a:latin typeface="Helvetica" charset="0"/>
              </a:rPr>
              <a:t>(narrative/literature/</a:t>
            </a:r>
          </a:p>
          <a:p>
            <a:pPr eaLnBrk="0" hangingPunct="0"/>
            <a:r>
              <a:rPr lang="en-GB" altLang="en-US" b="1">
                <a:latin typeface="Helvetica" charset="0"/>
              </a:rPr>
              <a:t>traditional)</a:t>
            </a:r>
          </a:p>
        </p:txBody>
      </p:sp>
      <p:sp>
        <p:nvSpPr>
          <p:cNvPr id="473096" name="Line 8"/>
          <p:cNvSpPr>
            <a:spLocks noChangeShapeType="1"/>
          </p:cNvSpPr>
          <p:nvPr/>
        </p:nvSpPr>
        <p:spPr bwMode="auto">
          <a:xfrm>
            <a:off x="2870200" y="4100513"/>
            <a:ext cx="177800" cy="344487"/>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3097" name="Line 9"/>
          <p:cNvSpPr>
            <a:spLocks noChangeShapeType="1"/>
          </p:cNvSpPr>
          <p:nvPr/>
        </p:nvSpPr>
        <p:spPr bwMode="auto">
          <a:xfrm>
            <a:off x="4770438" y="4710113"/>
            <a:ext cx="176212" cy="344487"/>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3098" name="Rectangle 10"/>
          <p:cNvSpPr>
            <a:spLocks noGrp="1" noChangeArrowheads="1"/>
          </p:cNvSpPr>
          <p:nvPr>
            <p:ph type="ctrTitle"/>
          </p:nvPr>
        </p:nvSpPr>
        <p:spPr>
          <a:xfrm>
            <a:off x="468313" y="0"/>
            <a:ext cx="7772400" cy="1462088"/>
          </a:xfrm>
        </p:spPr>
        <p:txBody>
          <a:bodyPr/>
          <a:lstStyle/>
          <a:p>
            <a:r>
              <a:rPr lang="en-AU" altLang="en-US" b="1"/>
              <a:t>Types of reviews</a:t>
            </a:r>
          </a:p>
        </p:txBody>
      </p:sp>
    </p:spTree>
    <p:extLst>
      <p:ext uri="{BB962C8B-B14F-4D97-AF65-F5344CB8AC3E}">
        <p14:creationId xmlns:p14="http://schemas.microsoft.com/office/powerpoint/2010/main" val="1138314870"/>
      </p:ext>
    </p:extLst>
  </p:cSld>
  <p:clrMapOvr>
    <a:masterClrMapping/>
  </p:clrMapOvr>
  <p:transition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8" name="Rectangle 14"/>
          <p:cNvSpPr>
            <a:spLocks/>
          </p:cNvSpPr>
          <p:nvPr/>
        </p:nvSpPr>
        <p:spPr bwMode="auto">
          <a:xfrm>
            <a:off x="2051720" y="832183"/>
            <a:ext cx="6159500" cy="6223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defTabSz="914400" fontAlgn="base">
              <a:spcBef>
                <a:spcPct val="0"/>
              </a:spcBef>
              <a:spcAft>
                <a:spcPct val="0"/>
              </a:spcAft>
              <a:defRPr/>
            </a:pPr>
            <a:r>
              <a:rPr lang="en-US" sz="3600" b="1">
                <a:solidFill>
                  <a:schemeClr val="tx2"/>
                </a:solidFill>
                <a:effectLst>
                  <a:outerShdw blurRad="38100" dist="38100" dir="2700000" algn="tl">
                    <a:srgbClr val="000000"/>
                  </a:outerShdw>
                </a:effectLst>
                <a:latin typeface="Arial" charset="0"/>
                <a:ea typeface="Arial" charset="0"/>
                <a:cs typeface="Arial" charset="0"/>
                <a:sym typeface="Arial" charset="0"/>
              </a:rPr>
              <a:t>In general</a:t>
            </a:r>
          </a:p>
        </p:txBody>
      </p:sp>
      <p:sp>
        <p:nvSpPr>
          <p:cNvPr id="129039" name="Rectangle 15"/>
          <p:cNvSpPr>
            <a:spLocks/>
          </p:cNvSpPr>
          <p:nvPr/>
        </p:nvSpPr>
        <p:spPr bwMode="auto">
          <a:xfrm>
            <a:off x="446088" y="1574799"/>
            <a:ext cx="8293100" cy="5071533"/>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82588" indent="-342900" algn="l" defTabSz="914400" rtl="0" fontAlgn="base">
              <a:lnSpc>
                <a:spcPct val="130000"/>
              </a:lnSpc>
              <a:spcBef>
                <a:spcPts val="1400"/>
              </a:spcBef>
              <a:spcAft>
                <a:spcPts val="600"/>
              </a:spcAft>
              <a:buClr>
                <a:srgbClr val="FFCC66"/>
              </a:buClr>
              <a:buSzPct val="120000"/>
              <a:buFont typeface="Wingdings" charset="2"/>
              <a:buChar char="§"/>
              <a:defRPr/>
            </a:pPr>
            <a:r>
              <a:rPr lang="en-US" sz="2400">
                <a:effectLst>
                  <a:outerShdw blurRad="38100" dist="38100" dir="2700000" algn="tl">
                    <a:srgbClr val="000000"/>
                  </a:outerShdw>
                </a:effectLst>
                <a:latin typeface="Arial" charset="0"/>
                <a:ea typeface="Arial" charset="0"/>
                <a:cs typeface="Arial" charset="0"/>
                <a:sym typeface="Arial" charset="0"/>
              </a:rPr>
              <a:t>Don’t let yourself be taken in by scientific jargon and complex use of </a:t>
            </a:r>
            <a:r>
              <a:rPr lang="en-US" sz="2400" smtClean="0">
                <a:effectLst>
                  <a:outerShdw blurRad="38100" dist="38100" dir="2700000" algn="tl">
                    <a:srgbClr val="000000"/>
                  </a:outerShdw>
                </a:effectLst>
                <a:latin typeface="Arial" charset="0"/>
                <a:ea typeface="Arial" charset="0"/>
                <a:cs typeface="Arial" charset="0"/>
                <a:sym typeface="Arial" charset="0"/>
              </a:rPr>
              <a:t>language</a:t>
            </a:r>
            <a:r>
              <a:rPr lang="en-US" sz="2400">
                <a:effectLst>
                  <a:outerShdw blurRad="38100" dist="38100" dir="2700000" algn="tl">
                    <a:srgbClr val="000000"/>
                  </a:outerShdw>
                </a:effectLst>
                <a:latin typeface="Arial" charset="0"/>
                <a:ea typeface="Arial" charset="0"/>
                <a:cs typeface="Arial" charset="0"/>
                <a:sym typeface="Arial" charset="0"/>
              </a:rPr>
              <a:t>.</a:t>
            </a:r>
            <a:r>
              <a:rPr lang="en-US" sz="2400" smtClean="0">
                <a:effectLst>
                  <a:outerShdw blurRad="38100" dist="38100" dir="2700000" algn="tl">
                    <a:srgbClr val="000000"/>
                  </a:outerShdw>
                </a:effectLst>
                <a:latin typeface="Arial" charset="0"/>
                <a:ea typeface="Arial" charset="0"/>
                <a:cs typeface="Arial" charset="0"/>
                <a:sym typeface="Arial" charset="0"/>
              </a:rPr>
              <a:t> </a:t>
            </a:r>
            <a:r>
              <a:rPr lang="en-US" sz="2400">
                <a:effectLst>
                  <a:outerShdw blurRad="38100" dist="38100" dir="2700000" algn="tl">
                    <a:srgbClr val="000000"/>
                  </a:outerShdw>
                </a:effectLst>
                <a:latin typeface="Arial" charset="0"/>
                <a:ea typeface="Arial" charset="0"/>
                <a:cs typeface="Arial" charset="0"/>
                <a:sym typeface="Arial" charset="0"/>
              </a:rPr>
              <a:t>Good articles are written in plain </a:t>
            </a:r>
            <a:r>
              <a:rPr lang="en-US" sz="2400" smtClean="0">
                <a:effectLst>
                  <a:outerShdw blurRad="38100" dist="38100" dir="2700000" algn="tl">
                    <a:srgbClr val="000000"/>
                  </a:outerShdw>
                </a:effectLst>
                <a:latin typeface="Arial" charset="0"/>
                <a:ea typeface="Arial" charset="0"/>
                <a:cs typeface="Arial" charset="0"/>
                <a:sym typeface="Arial" charset="0"/>
              </a:rPr>
              <a:t>English!</a:t>
            </a:r>
            <a:endParaRPr lang="en-US" sz="2400">
              <a:effectLst>
                <a:outerShdw blurRad="38100" dist="38100" dir="2700000" algn="tl">
                  <a:srgbClr val="000000"/>
                </a:outerShdw>
              </a:effectLst>
              <a:latin typeface="Arial" charset="0"/>
              <a:ea typeface="Arial" charset="0"/>
              <a:cs typeface="Arial" charset="0"/>
              <a:sym typeface="Arial" charset="0"/>
            </a:endParaRPr>
          </a:p>
          <a:p>
            <a:pPr marL="382588" indent="-342900" algn="l" defTabSz="914400" rtl="0" fontAlgn="base">
              <a:lnSpc>
                <a:spcPct val="130000"/>
              </a:lnSpc>
              <a:spcBef>
                <a:spcPts val="1400"/>
              </a:spcBef>
              <a:spcAft>
                <a:spcPts val="600"/>
              </a:spcAft>
              <a:buClr>
                <a:srgbClr val="FFCC66"/>
              </a:buClr>
              <a:buSzPct val="120000"/>
              <a:buFont typeface="Wingdings" charset="2"/>
              <a:buChar char="§"/>
              <a:defRPr/>
            </a:pPr>
            <a:r>
              <a:rPr lang="en-US" sz="2400">
                <a:effectLst>
                  <a:outerShdw blurRad="38100" dist="38100" dir="2700000" algn="tl">
                    <a:srgbClr val="000000"/>
                  </a:outerShdw>
                </a:effectLst>
                <a:latin typeface="Arial" charset="0"/>
                <a:ea typeface="Arial" charset="0"/>
                <a:cs typeface="Arial" charset="0"/>
                <a:sym typeface="Arial" charset="0"/>
              </a:rPr>
              <a:t>Even authorative journals with a high impact factor contain bad articles and vice versa</a:t>
            </a:r>
            <a:r>
              <a:rPr lang="en-US" sz="2400" smtClean="0">
                <a:effectLst>
                  <a:outerShdw blurRad="38100" dist="38100" dir="2700000" algn="tl">
                    <a:srgbClr val="000000"/>
                  </a:outerShdw>
                </a:effectLst>
                <a:latin typeface="Arial" charset="0"/>
                <a:ea typeface="Arial" charset="0"/>
                <a:cs typeface="Arial" charset="0"/>
                <a:sym typeface="Arial" charset="0"/>
              </a:rPr>
              <a:t>.</a:t>
            </a:r>
          </a:p>
          <a:p>
            <a:pPr marL="382588" indent="-342900" algn="l" defTabSz="914400" rtl="0" fontAlgn="base">
              <a:lnSpc>
                <a:spcPct val="130000"/>
              </a:lnSpc>
              <a:spcBef>
                <a:spcPts val="1400"/>
              </a:spcBef>
              <a:spcAft>
                <a:spcPts val="600"/>
              </a:spcAft>
              <a:buClr>
                <a:srgbClr val="FFCC66"/>
              </a:buClr>
              <a:buSzPct val="120000"/>
              <a:buFont typeface="Wingdings" charset="2"/>
              <a:buChar char="§"/>
              <a:defRPr/>
            </a:pPr>
            <a:r>
              <a:rPr lang="en-US" sz="2400" smtClean="0">
                <a:effectLst>
                  <a:outerShdw blurRad="38100" dist="38100" dir="2700000" algn="tl">
                    <a:srgbClr val="000000"/>
                  </a:outerShdw>
                </a:effectLst>
                <a:latin typeface="Arial" charset="0"/>
                <a:ea typeface="Arial" charset="0"/>
                <a:cs typeface="Arial" charset="0"/>
                <a:sym typeface="Arial" charset="0"/>
              </a:rPr>
              <a:t>Focus on research question, study design and outcome.</a:t>
            </a:r>
          </a:p>
          <a:p>
            <a:pPr marL="382588" indent="-342900" algn="l" defTabSz="914400" rtl="0" fontAlgn="base">
              <a:lnSpc>
                <a:spcPct val="130000"/>
              </a:lnSpc>
              <a:spcBef>
                <a:spcPts val="1400"/>
              </a:spcBef>
              <a:spcAft>
                <a:spcPts val="600"/>
              </a:spcAft>
              <a:buClr>
                <a:srgbClr val="FFCC66"/>
              </a:buClr>
              <a:buSzPct val="120000"/>
              <a:buFont typeface="Wingdings" charset="2"/>
              <a:buChar char="§"/>
              <a:defRPr/>
            </a:pPr>
            <a:r>
              <a:rPr lang="en-US" sz="2400" smtClean="0">
                <a:effectLst>
                  <a:outerShdw blurRad="38100" dist="38100" dir="2700000" algn="tl">
                    <a:srgbClr val="000000"/>
                  </a:outerShdw>
                </a:effectLst>
                <a:latin typeface="Arial" charset="0"/>
                <a:ea typeface="Arial" charset="0"/>
                <a:cs typeface="Arial" charset="0"/>
                <a:sym typeface="Arial" charset="0"/>
              </a:rPr>
              <a:t>Be </a:t>
            </a:r>
            <a:r>
              <a:rPr lang="en-US" sz="2400">
                <a:effectLst>
                  <a:outerShdw blurRad="38100" dist="38100" dir="2700000" algn="tl">
                    <a:srgbClr val="000000"/>
                  </a:outerShdw>
                </a:effectLst>
                <a:latin typeface="Arial" charset="0"/>
                <a:ea typeface="Arial" charset="0"/>
                <a:cs typeface="Arial" charset="0"/>
                <a:sym typeface="Arial" charset="0"/>
              </a:rPr>
              <a:t>critical!! Always ask yourself: does this make sense?</a:t>
            </a:r>
          </a:p>
        </p:txBody>
      </p:sp>
    </p:spTree>
    <p:extLst>
      <p:ext uri="{BB962C8B-B14F-4D97-AF65-F5344CB8AC3E}">
        <p14:creationId xmlns:p14="http://schemas.microsoft.com/office/powerpoint/2010/main" val="70554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AU" altLang="en-US"/>
              <a:t>Narrative reviews</a:t>
            </a:r>
          </a:p>
        </p:txBody>
      </p:sp>
      <p:sp>
        <p:nvSpPr>
          <p:cNvPr id="475139" name="Rectangle 3"/>
          <p:cNvSpPr>
            <a:spLocks noGrp="1" noChangeArrowheads="1"/>
          </p:cNvSpPr>
          <p:nvPr>
            <p:ph type="body" idx="1"/>
          </p:nvPr>
        </p:nvSpPr>
        <p:spPr/>
        <p:txBody>
          <a:bodyPr/>
          <a:lstStyle/>
          <a:p>
            <a:r>
              <a:rPr lang="en-AU" altLang="en-US"/>
              <a:t>Usually written by experts in the field</a:t>
            </a:r>
          </a:p>
          <a:p>
            <a:r>
              <a:rPr lang="en-AU" altLang="en-US"/>
              <a:t>Use informal and subjective methods to collect and interpret information</a:t>
            </a:r>
          </a:p>
          <a:p>
            <a:r>
              <a:rPr lang="en-AU" altLang="en-US"/>
              <a:t>Usually narrative summaries of the evidence</a:t>
            </a:r>
          </a:p>
        </p:txBody>
      </p:sp>
      <p:sp>
        <p:nvSpPr>
          <p:cNvPr id="475140" name="Text Box 4"/>
          <p:cNvSpPr txBox="1">
            <a:spLocks noChangeArrowheads="1"/>
          </p:cNvSpPr>
          <p:nvPr/>
        </p:nvSpPr>
        <p:spPr bwMode="auto">
          <a:xfrm>
            <a:off x="468313" y="5589588"/>
            <a:ext cx="8135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en-US" sz="2000">
                <a:solidFill>
                  <a:srgbClr val="CC0099"/>
                </a:solidFill>
                <a:latin typeface="Tahoma" charset="0"/>
              </a:rPr>
              <a:t>Read: Klassen et al. Guides for Reading and Interpreting Systematic Reviews. Arch Pediatr Adolesc Med 1998;152:700-704.</a:t>
            </a:r>
          </a:p>
        </p:txBody>
      </p:sp>
    </p:spTree>
    <p:extLst>
      <p:ext uri="{BB962C8B-B14F-4D97-AF65-F5344CB8AC3E}">
        <p14:creationId xmlns:p14="http://schemas.microsoft.com/office/powerpoint/2010/main" val="4515638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AU" altLang="en-US" sz="3400" b="1"/>
              <a:t>What is a systematic review?</a:t>
            </a:r>
          </a:p>
        </p:txBody>
      </p:sp>
      <p:sp>
        <p:nvSpPr>
          <p:cNvPr id="477187" name="Rectangle 3"/>
          <p:cNvSpPr>
            <a:spLocks noGrp="1" noChangeArrowheads="1"/>
          </p:cNvSpPr>
          <p:nvPr>
            <p:ph type="body" idx="1"/>
          </p:nvPr>
        </p:nvSpPr>
        <p:spPr>
          <a:xfrm>
            <a:off x="685800" y="2197100"/>
            <a:ext cx="7772400" cy="4295775"/>
          </a:xfrm>
        </p:spPr>
        <p:txBody>
          <a:bodyPr/>
          <a:lstStyle/>
          <a:p>
            <a:pPr marL="0" indent="0">
              <a:buFont typeface="Wingdings" charset="2"/>
              <a:buNone/>
            </a:pPr>
            <a:r>
              <a:rPr lang="en-AU" altLang="en-US"/>
              <a:t>A review of the evidence on a clearly formulated question that uses systematic and explicit methods to identify, select and critically appraise relevant primary research, and to extract and analyse data from the studies that are included in the review* </a:t>
            </a:r>
          </a:p>
          <a:p>
            <a:pPr marL="0" indent="0">
              <a:buFont typeface="Wingdings" charset="2"/>
              <a:buNone/>
            </a:pPr>
            <a:endParaRPr lang="en-AU" altLang="en-US" dirty="0"/>
          </a:p>
        </p:txBody>
      </p:sp>
      <p:sp>
        <p:nvSpPr>
          <p:cNvPr id="477188" name="Text Box 4"/>
          <p:cNvSpPr txBox="1">
            <a:spLocks noChangeArrowheads="1"/>
          </p:cNvSpPr>
          <p:nvPr/>
        </p:nvSpPr>
        <p:spPr bwMode="auto">
          <a:xfrm>
            <a:off x="250825" y="6127750"/>
            <a:ext cx="88931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en-US" sz="1400">
                <a:latin typeface="Tahoma" charset="0"/>
              </a:rPr>
              <a:t>*Undertaking Systematic Reviews of Research on Effectiveness. CRD’s Guidance for those Carrying Out or Commissioning Reviews. CRD Report Number 4 (2nd Edition). NHS Centre for Reviews and Dissemination, University of York. March 2001.</a:t>
            </a:r>
          </a:p>
        </p:txBody>
      </p:sp>
    </p:spTree>
    <p:extLst>
      <p:ext uri="{BB962C8B-B14F-4D97-AF65-F5344CB8AC3E}">
        <p14:creationId xmlns:p14="http://schemas.microsoft.com/office/powerpoint/2010/main" val="63549200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AU" altLang="en-US" sz="3400" b="1"/>
              <a:t>Key elements of a systematic review</a:t>
            </a:r>
          </a:p>
        </p:txBody>
      </p:sp>
      <p:sp>
        <p:nvSpPr>
          <p:cNvPr id="484355" name="Rectangle 3"/>
          <p:cNvSpPr>
            <a:spLocks noGrp="1" noChangeArrowheads="1"/>
          </p:cNvSpPr>
          <p:nvPr>
            <p:ph type="body" sz="half" idx="1"/>
          </p:nvPr>
        </p:nvSpPr>
        <p:spPr>
          <a:xfrm>
            <a:off x="468313" y="1700213"/>
            <a:ext cx="8207375" cy="4941887"/>
          </a:xfrm>
        </p:spPr>
        <p:txBody>
          <a:bodyPr/>
          <a:lstStyle/>
          <a:p>
            <a:pPr marL="533400" indent="-533400">
              <a:lnSpc>
                <a:spcPct val="90000"/>
              </a:lnSpc>
              <a:buFont typeface="Wingdings" charset="2"/>
              <a:buNone/>
              <a:tabLst>
                <a:tab pos="457200" algn="l"/>
                <a:tab pos="804863" algn="l"/>
              </a:tabLst>
            </a:pPr>
            <a:r>
              <a:rPr lang="en-AU" altLang="en-US" sz="2800"/>
              <a:t>     Structured, systematic process involving several steps :</a:t>
            </a:r>
          </a:p>
          <a:p>
            <a:pPr marL="533400" indent="-533400">
              <a:lnSpc>
                <a:spcPct val="90000"/>
              </a:lnSpc>
              <a:buFont typeface="Wingdings" charset="2"/>
              <a:buNone/>
              <a:tabLst>
                <a:tab pos="457200" algn="l"/>
                <a:tab pos="804863" algn="l"/>
              </a:tabLst>
            </a:pPr>
            <a:endParaRPr lang="en-AU" altLang="en-US" sz="1400"/>
          </a:p>
          <a:p>
            <a:pPr marL="1009650" lvl="1" indent="-465138">
              <a:lnSpc>
                <a:spcPct val="90000"/>
              </a:lnSpc>
              <a:buClr>
                <a:schemeClr val="tx1"/>
              </a:buClr>
              <a:buFont typeface="Wingdings" charset="2"/>
              <a:buAutoNum type="arabicPeriod"/>
              <a:tabLst>
                <a:tab pos="457200" algn="l"/>
                <a:tab pos="804863" algn="l"/>
              </a:tabLst>
            </a:pPr>
            <a:r>
              <a:rPr lang="en-AU" altLang="en-US" sz="2500"/>
              <a:t>Formulate the question</a:t>
            </a:r>
          </a:p>
          <a:p>
            <a:pPr marL="1009650" lvl="1" indent="-465138">
              <a:lnSpc>
                <a:spcPct val="90000"/>
              </a:lnSpc>
              <a:buClr>
                <a:schemeClr val="tx1"/>
              </a:buClr>
              <a:buFont typeface="Wingdings" charset="2"/>
              <a:buAutoNum type="arabicPeriod"/>
              <a:tabLst>
                <a:tab pos="457200" algn="l"/>
                <a:tab pos="804863" algn="l"/>
              </a:tabLst>
            </a:pPr>
            <a:r>
              <a:rPr lang="en-AU" altLang="en-US" sz="2500"/>
              <a:t>Plan the review</a:t>
            </a:r>
          </a:p>
          <a:p>
            <a:pPr marL="1009650" lvl="1" indent="-465138">
              <a:lnSpc>
                <a:spcPct val="90000"/>
              </a:lnSpc>
              <a:buClr>
                <a:schemeClr val="tx1"/>
              </a:buClr>
              <a:buFont typeface="Wingdings" charset="2"/>
              <a:buAutoNum type="arabicPeriod"/>
              <a:tabLst>
                <a:tab pos="457200" algn="l"/>
                <a:tab pos="804863" algn="l"/>
              </a:tabLst>
            </a:pPr>
            <a:r>
              <a:rPr lang="en-AU" altLang="en-US" sz="2500"/>
              <a:t>Comprehensive search</a:t>
            </a:r>
          </a:p>
          <a:p>
            <a:pPr marL="1009650" lvl="1" indent="-465138">
              <a:lnSpc>
                <a:spcPct val="90000"/>
              </a:lnSpc>
              <a:buClr>
                <a:schemeClr val="tx1"/>
              </a:buClr>
              <a:buFont typeface="Wingdings" charset="2"/>
              <a:buAutoNum type="arabicPeriod"/>
              <a:tabLst>
                <a:tab pos="457200" algn="l"/>
                <a:tab pos="804863" algn="l"/>
              </a:tabLst>
            </a:pPr>
            <a:r>
              <a:rPr lang="en-AU" altLang="en-US" sz="2500"/>
              <a:t>Unbiased selection and abstraction process</a:t>
            </a:r>
          </a:p>
          <a:p>
            <a:pPr marL="1009650" lvl="1" indent="-465138">
              <a:lnSpc>
                <a:spcPct val="90000"/>
              </a:lnSpc>
              <a:buClr>
                <a:schemeClr val="tx1"/>
              </a:buClr>
              <a:buFont typeface="Wingdings" charset="2"/>
              <a:buAutoNum type="arabicPeriod"/>
              <a:tabLst>
                <a:tab pos="457200" algn="l"/>
                <a:tab pos="804863" algn="l"/>
              </a:tabLst>
            </a:pPr>
            <a:r>
              <a:rPr lang="en-AU" altLang="en-US" sz="2500"/>
              <a:t>Critical appraisal of data</a:t>
            </a:r>
          </a:p>
          <a:p>
            <a:pPr marL="1009650" lvl="1" indent="-465138">
              <a:lnSpc>
                <a:spcPct val="90000"/>
              </a:lnSpc>
              <a:buClr>
                <a:schemeClr val="tx1"/>
              </a:buClr>
              <a:buFont typeface="Wingdings" charset="2"/>
              <a:buAutoNum type="arabicPeriod"/>
              <a:tabLst>
                <a:tab pos="457200" algn="l"/>
                <a:tab pos="804863" algn="l"/>
              </a:tabLst>
            </a:pPr>
            <a:r>
              <a:rPr lang="en-AU" altLang="en-US" sz="2500"/>
              <a:t>Synthesis of data (may include meta-analysis)</a:t>
            </a:r>
          </a:p>
          <a:p>
            <a:pPr marL="1009650" lvl="1" indent="-465138">
              <a:lnSpc>
                <a:spcPct val="90000"/>
              </a:lnSpc>
              <a:buClr>
                <a:schemeClr val="tx1"/>
              </a:buClr>
              <a:buFont typeface="Wingdings" charset="2"/>
              <a:buAutoNum type="arabicPeriod"/>
              <a:tabLst>
                <a:tab pos="457200" algn="l"/>
                <a:tab pos="804863" algn="l"/>
              </a:tabLst>
            </a:pPr>
            <a:r>
              <a:rPr lang="en-AU" altLang="en-US" sz="2500"/>
              <a:t>Interpretation of results</a:t>
            </a:r>
          </a:p>
          <a:p>
            <a:pPr marL="1009650" lvl="1" indent="-465138">
              <a:lnSpc>
                <a:spcPct val="90000"/>
              </a:lnSpc>
              <a:buClr>
                <a:schemeClr val="tx1"/>
              </a:buClr>
              <a:buFont typeface="Wingdings" charset="2"/>
              <a:buNone/>
              <a:tabLst>
                <a:tab pos="457200" algn="l"/>
                <a:tab pos="804863" algn="l"/>
              </a:tabLst>
            </a:pPr>
            <a:endParaRPr lang="en-AU" altLang="en-US" sz="2500"/>
          </a:p>
          <a:p>
            <a:pPr marL="1009650" lvl="1" indent="-465138">
              <a:lnSpc>
                <a:spcPct val="90000"/>
              </a:lnSpc>
              <a:buClr>
                <a:schemeClr val="tx1"/>
              </a:buClr>
              <a:buFont typeface="Wingdings" charset="2"/>
              <a:buNone/>
              <a:tabLst>
                <a:tab pos="457200" algn="l"/>
                <a:tab pos="804863" algn="l"/>
              </a:tabLst>
            </a:pPr>
            <a:r>
              <a:rPr lang="en-AU" altLang="en-US" sz="2500"/>
              <a:t>All steps described explicitly in the review </a:t>
            </a:r>
          </a:p>
          <a:p>
            <a:pPr marL="1009650" lvl="1" indent="-465138">
              <a:lnSpc>
                <a:spcPct val="90000"/>
              </a:lnSpc>
              <a:buClr>
                <a:schemeClr val="tx1"/>
              </a:buClr>
              <a:buFont typeface="Wingdings" charset="2"/>
              <a:buNone/>
              <a:tabLst>
                <a:tab pos="457200" algn="l"/>
                <a:tab pos="804863" algn="l"/>
              </a:tabLst>
            </a:pPr>
            <a:endParaRPr lang="en-AU" altLang="en-US" sz="2500"/>
          </a:p>
        </p:txBody>
      </p:sp>
    </p:spTree>
    <p:extLst>
      <p:ext uri="{BB962C8B-B14F-4D97-AF65-F5344CB8AC3E}">
        <p14:creationId xmlns:p14="http://schemas.microsoft.com/office/powerpoint/2010/main" val="12779515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AU" altLang="en-US" b="1"/>
              <a:t>The Cochrane Collaboration</a:t>
            </a:r>
          </a:p>
        </p:txBody>
      </p:sp>
      <p:sp>
        <p:nvSpPr>
          <p:cNvPr id="67587" name="Rectangle 3"/>
          <p:cNvSpPr>
            <a:spLocks noGrp="1" noChangeArrowheads="1"/>
          </p:cNvSpPr>
          <p:nvPr>
            <p:ph type="body" sz="half" idx="1"/>
          </p:nvPr>
        </p:nvSpPr>
        <p:spPr>
          <a:xfrm>
            <a:off x="395288" y="1916113"/>
            <a:ext cx="4597400" cy="4537075"/>
          </a:xfrm>
        </p:spPr>
        <p:txBody>
          <a:bodyPr/>
          <a:lstStyle/>
          <a:p>
            <a:pPr>
              <a:buFont typeface="Wingdings" charset="2"/>
              <a:buNone/>
            </a:pPr>
            <a:r>
              <a:rPr lang="en-AU" altLang="en-US" sz="2400" dirty="0"/>
              <a:t>	</a:t>
            </a:r>
          </a:p>
          <a:p>
            <a:pPr>
              <a:buFont typeface="Wingdings" charset="2"/>
              <a:buNone/>
            </a:pPr>
            <a:r>
              <a:rPr lang="en-AU" altLang="en-US" sz="2600" dirty="0"/>
              <a:t>	</a:t>
            </a:r>
            <a:r>
              <a:rPr lang="en-AU" altLang="en-US" sz="2600" b="1" dirty="0"/>
              <a:t>International non-profit organisation that prepares, maintains, and disseminates systematic up-to-date reviews of health care interventions</a:t>
            </a:r>
          </a:p>
          <a:p>
            <a:pPr>
              <a:buFont typeface="Wingdings" charset="2"/>
              <a:buNone/>
            </a:pPr>
            <a:endParaRPr lang="en-AU" altLang="en-US" sz="2600" b="1" dirty="0"/>
          </a:p>
          <a:p>
            <a:pPr>
              <a:buFont typeface="Wingdings" charset="2"/>
              <a:buNone/>
            </a:pPr>
            <a:r>
              <a:rPr lang="en-AU" altLang="en-US" sz="2400" dirty="0"/>
              <a:t>	</a:t>
            </a:r>
            <a:endParaRPr lang="en-AU" altLang="en-US" sz="2200" dirty="0"/>
          </a:p>
        </p:txBody>
      </p:sp>
      <p:pic>
        <p:nvPicPr>
          <p:cNvPr id="67588" name="Picture 4" descr="cclogo300x35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56200" y="2030413"/>
            <a:ext cx="3025775" cy="367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0752298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AU" altLang="en-US" b="1"/>
              <a:t>Cochrane Collaboration</a:t>
            </a:r>
          </a:p>
        </p:txBody>
      </p:sp>
      <p:sp>
        <p:nvSpPr>
          <p:cNvPr id="69635" name="Rectangle 3"/>
          <p:cNvSpPr>
            <a:spLocks noGrp="1" noChangeArrowheads="1"/>
          </p:cNvSpPr>
          <p:nvPr>
            <p:ph type="body" sz="half" idx="1"/>
          </p:nvPr>
        </p:nvSpPr>
        <p:spPr>
          <a:xfrm>
            <a:off x="539750" y="2017713"/>
            <a:ext cx="8135938" cy="1052512"/>
          </a:xfrm>
        </p:spPr>
        <p:txBody>
          <a:bodyPr/>
          <a:lstStyle/>
          <a:p>
            <a:pPr marL="0" indent="0">
              <a:buFont typeface="Wingdings" charset="2"/>
              <a:buNone/>
            </a:pPr>
            <a:r>
              <a:rPr lang="en-AU" altLang="en-US" sz="2800"/>
              <a:t>Named in honour of Archie Cochrane, a British researcher</a:t>
            </a:r>
          </a:p>
          <a:p>
            <a:pPr marL="0" indent="0">
              <a:buFont typeface="Wingdings" charset="2"/>
              <a:buNone/>
            </a:pPr>
            <a:endParaRPr lang="en-AU" altLang="en-US" sz="2800"/>
          </a:p>
        </p:txBody>
      </p:sp>
      <p:pic>
        <p:nvPicPr>
          <p:cNvPr id="69636" name="Picture 4" descr="archiec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51500" y="3141663"/>
            <a:ext cx="3168650" cy="3382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9637" name="Text Box 5"/>
          <p:cNvSpPr txBox="1">
            <a:spLocks noChangeArrowheads="1"/>
          </p:cNvSpPr>
          <p:nvPr/>
        </p:nvSpPr>
        <p:spPr bwMode="auto">
          <a:xfrm>
            <a:off x="827088" y="3068638"/>
            <a:ext cx="4535487"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en-US" sz="2600" dirty="0">
                <a:latin typeface="Tahoma" charset="0"/>
              </a:rPr>
              <a:t>In 1979:</a:t>
            </a:r>
          </a:p>
          <a:p>
            <a:pPr algn="l" rtl="0">
              <a:spcBef>
                <a:spcPct val="50000"/>
              </a:spcBef>
            </a:pPr>
            <a:r>
              <a:rPr lang="en-AU" altLang="en-US" sz="2600" dirty="0">
                <a:latin typeface="Tahoma" charset="0"/>
              </a:rPr>
              <a:t>“It is surely a great criticism of our profession that we have not organised a critical summary, by specialty or subspecialty, adapted periodically, of all relevant randomised controlled trials”</a:t>
            </a:r>
          </a:p>
        </p:txBody>
      </p:sp>
    </p:spTree>
    <p:extLst>
      <p:ext uri="{BB962C8B-B14F-4D97-AF65-F5344CB8AC3E}">
        <p14:creationId xmlns:p14="http://schemas.microsoft.com/office/powerpoint/2010/main" val="153607452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50825" y="404813"/>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sz="3800">
                <a:solidFill>
                  <a:schemeClr val="tx2"/>
                </a:solidFill>
                <a:latin typeface="Arial" charset="0"/>
              </a:defRPr>
            </a:lvl1pPr>
            <a:lvl2pPr>
              <a:defRPr sz="3800">
                <a:solidFill>
                  <a:schemeClr val="tx2"/>
                </a:solidFill>
                <a:latin typeface="Arial" charset="0"/>
              </a:defRPr>
            </a:lvl2pPr>
            <a:lvl3pPr>
              <a:defRPr sz="3800">
                <a:solidFill>
                  <a:schemeClr val="tx2"/>
                </a:solidFill>
                <a:latin typeface="Arial" charset="0"/>
              </a:defRPr>
            </a:lvl3pPr>
            <a:lvl4pPr>
              <a:defRPr sz="3800">
                <a:solidFill>
                  <a:schemeClr val="tx2"/>
                </a:solidFill>
                <a:latin typeface="Arial" charset="0"/>
              </a:defRPr>
            </a:lvl4pPr>
            <a:lvl5pPr>
              <a:defRPr sz="3800">
                <a:solidFill>
                  <a:schemeClr val="tx2"/>
                </a:solidFill>
                <a:latin typeface="Arial" charset="0"/>
              </a:defRPr>
            </a:lvl5pPr>
            <a:lvl6pPr marL="457200" fontAlgn="base">
              <a:spcBef>
                <a:spcPct val="0"/>
              </a:spcBef>
              <a:spcAft>
                <a:spcPct val="0"/>
              </a:spcAft>
              <a:defRPr sz="3800">
                <a:solidFill>
                  <a:schemeClr val="tx2"/>
                </a:solidFill>
                <a:latin typeface="Arial" charset="0"/>
              </a:defRPr>
            </a:lvl6pPr>
            <a:lvl7pPr marL="914400" fontAlgn="base">
              <a:spcBef>
                <a:spcPct val="0"/>
              </a:spcBef>
              <a:spcAft>
                <a:spcPct val="0"/>
              </a:spcAft>
              <a:defRPr sz="3800">
                <a:solidFill>
                  <a:schemeClr val="tx2"/>
                </a:solidFill>
                <a:latin typeface="Arial" charset="0"/>
              </a:defRPr>
            </a:lvl7pPr>
            <a:lvl8pPr marL="1371600" fontAlgn="base">
              <a:spcBef>
                <a:spcPct val="0"/>
              </a:spcBef>
              <a:spcAft>
                <a:spcPct val="0"/>
              </a:spcAft>
              <a:defRPr sz="3800">
                <a:solidFill>
                  <a:schemeClr val="tx2"/>
                </a:solidFill>
                <a:latin typeface="Arial" charset="0"/>
              </a:defRPr>
            </a:lvl8pPr>
            <a:lvl9pPr marL="1828800" fontAlgn="base">
              <a:spcBef>
                <a:spcPct val="0"/>
              </a:spcBef>
              <a:spcAft>
                <a:spcPct val="0"/>
              </a:spcAft>
              <a:defRPr sz="3800">
                <a:solidFill>
                  <a:schemeClr val="tx2"/>
                </a:solidFill>
                <a:latin typeface="Arial" charset="0"/>
              </a:defRPr>
            </a:lvl9pPr>
          </a:lstStyle>
          <a:p>
            <a:r>
              <a:rPr lang="en-AU" altLang="en-US" b="1"/>
              <a:t>        The Cochrane Library</a:t>
            </a:r>
          </a:p>
        </p:txBody>
      </p:sp>
      <p:sp>
        <p:nvSpPr>
          <p:cNvPr id="70659" name="Rectangle 3"/>
          <p:cNvSpPr>
            <a:spLocks noGrp="1" noChangeArrowheads="1"/>
          </p:cNvSpPr>
          <p:nvPr>
            <p:ph type="body" idx="1"/>
          </p:nvPr>
        </p:nvSpPr>
        <p:spPr>
          <a:xfrm>
            <a:off x="584200" y="1773238"/>
            <a:ext cx="8559800" cy="5084762"/>
          </a:xfrm>
        </p:spPr>
        <p:txBody>
          <a:bodyPr/>
          <a:lstStyle/>
          <a:p>
            <a:pPr>
              <a:lnSpc>
                <a:spcPct val="105000"/>
              </a:lnSpc>
            </a:pPr>
            <a:r>
              <a:rPr lang="en-AU" altLang="en-US" sz="2200" b="1"/>
              <a:t>Cochrane Systematic reviews :  </a:t>
            </a:r>
            <a:r>
              <a:rPr lang="en-AU" altLang="en-US" sz="2200"/>
              <a:t>Cochrane reviews and protocols</a:t>
            </a:r>
          </a:p>
          <a:p>
            <a:pPr>
              <a:lnSpc>
                <a:spcPct val="105000"/>
              </a:lnSpc>
              <a:buFont typeface="Wingdings" charset="2"/>
              <a:buNone/>
            </a:pPr>
            <a:endParaRPr lang="en-AU" altLang="en-US" sz="1200"/>
          </a:p>
          <a:p>
            <a:pPr>
              <a:lnSpc>
                <a:spcPct val="105000"/>
              </a:lnSpc>
            </a:pPr>
            <a:r>
              <a:rPr lang="en-AU" altLang="en-US" sz="2200" b="1"/>
              <a:t>Database of Reviews of Effects: </a:t>
            </a:r>
            <a:r>
              <a:rPr lang="en-AU" altLang="en-US" sz="2200"/>
              <a:t>Other systematic reviews appraised by the Centre for Reviews and Dissemination. </a:t>
            </a:r>
          </a:p>
          <a:p>
            <a:pPr>
              <a:lnSpc>
                <a:spcPct val="105000"/>
              </a:lnSpc>
              <a:buFont typeface="Wingdings" charset="2"/>
              <a:buNone/>
            </a:pPr>
            <a:endParaRPr lang="en-AU" altLang="en-US" sz="1200"/>
          </a:p>
          <a:p>
            <a:pPr>
              <a:lnSpc>
                <a:spcPct val="105000"/>
              </a:lnSpc>
            </a:pPr>
            <a:r>
              <a:rPr lang="en-AU" altLang="en-US" sz="2200" b="1"/>
              <a:t>Cochrane Central Register of Controlled Trials:</a:t>
            </a:r>
          </a:p>
          <a:p>
            <a:pPr>
              <a:lnSpc>
                <a:spcPct val="105000"/>
              </a:lnSpc>
              <a:buFont typeface="Wingdings" charset="2"/>
              <a:buNone/>
            </a:pPr>
            <a:r>
              <a:rPr lang="en-AU" altLang="en-US" sz="2200"/>
              <a:t>	Bibliography of controlled trials (some not indexed in MEDLINE).</a:t>
            </a:r>
          </a:p>
          <a:p>
            <a:pPr>
              <a:lnSpc>
                <a:spcPct val="105000"/>
              </a:lnSpc>
              <a:buFont typeface="Wingdings" charset="2"/>
              <a:buNone/>
            </a:pPr>
            <a:endParaRPr lang="en-AU" altLang="en-US" sz="1200"/>
          </a:p>
          <a:p>
            <a:pPr>
              <a:lnSpc>
                <a:spcPct val="105000"/>
              </a:lnSpc>
            </a:pPr>
            <a:r>
              <a:rPr lang="en-AU" altLang="en-US" sz="2200" b="1"/>
              <a:t>Health Technology Assessment Database: </a:t>
            </a:r>
            <a:r>
              <a:rPr lang="en-AU" altLang="en-US" sz="2200"/>
              <a:t>HTA reports</a:t>
            </a:r>
          </a:p>
          <a:p>
            <a:pPr>
              <a:lnSpc>
                <a:spcPct val="105000"/>
              </a:lnSpc>
              <a:buFont typeface="Wingdings" charset="2"/>
              <a:buNone/>
            </a:pPr>
            <a:endParaRPr lang="en-AU" altLang="en-US" sz="1200"/>
          </a:p>
          <a:p>
            <a:pPr>
              <a:lnSpc>
                <a:spcPct val="105000"/>
              </a:lnSpc>
            </a:pPr>
            <a:r>
              <a:rPr lang="en-AU" altLang="en-US" sz="2200" b="1"/>
              <a:t>NHS Economic evaluation database:</a:t>
            </a:r>
          </a:p>
          <a:p>
            <a:pPr>
              <a:lnSpc>
                <a:spcPct val="105000"/>
              </a:lnSpc>
              <a:buFont typeface="Wingdings" charset="2"/>
              <a:buNone/>
            </a:pPr>
            <a:r>
              <a:rPr lang="en-AU" altLang="en-US" sz="2200"/>
              <a:t>	Economic evaluations of health care interventions.</a:t>
            </a:r>
          </a:p>
          <a:p>
            <a:pPr>
              <a:lnSpc>
                <a:spcPct val="80000"/>
              </a:lnSpc>
              <a:buFont typeface="Wingdings" charset="2"/>
              <a:buNone/>
            </a:pPr>
            <a:endParaRPr lang="en-AU" altLang="en-US" sz="2200"/>
          </a:p>
        </p:txBody>
      </p:sp>
    </p:spTree>
    <p:extLst>
      <p:ext uri="{BB962C8B-B14F-4D97-AF65-F5344CB8AC3E}">
        <p14:creationId xmlns:p14="http://schemas.microsoft.com/office/powerpoint/2010/main" val="19036715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332656"/>
            <a:ext cx="6233072" cy="706035"/>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2962" dirty="0">
                <a:solidFill>
                  <a:srgbClr val="632523"/>
                </a:solidFill>
              </a:rPr>
              <a:t>Appraising a systematic review</a:t>
            </a:r>
          </a:p>
        </p:txBody>
      </p:sp>
      <p:pic>
        <p:nvPicPr>
          <p:cNvPr id="2" name="Picture 1" descr="Screen Shot 2014-10-03 at 22.26.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14" y="920602"/>
            <a:ext cx="4643241" cy="5880950"/>
          </a:xfrm>
          <a:prstGeom prst="rect">
            <a:avLst/>
          </a:prstGeom>
          <a:ln>
            <a:solidFill>
              <a:schemeClr val="tx1"/>
            </a:solidFill>
          </a:ln>
        </p:spPr>
      </p:pic>
      <p:sp>
        <p:nvSpPr>
          <p:cNvPr id="4" name="TextBox 3"/>
          <p:cNvSpPr txBox="1"/>
          <p:nvPr/>
        </p:nvSpPr>
        <p:spPr>
          <a:xfrm>
            <a:off x="6388134" y="1751674"/>
            <a:ext cx="1642806" cy="3331681"/>
          </a:xfrm>
          <a:prstGeom prst="rect">
            <a:avLst/>
          </a:prstGeom>
          <a:noFill/>
        </p:spPr>
        <p:txBody>
          <a:bodyPr wrap="square" rtlCol="0">
            <a:spAutoFit/>
          </a:bodyPr>
          <a:lstStyle/>
          <a:p>
            <a:r>
              <a:rPr lang="en-GB" sz="21050" dirty="0"/>
              <a:t>?</a:t>
            </a:r>
          </a:p>
        </p:txBody>
      </p:sp>
    </p:spTree>
    <p:extLst>
      <p:ext uri="{BB962C8B-B14F-4D97-AF65-F5344CB8AC3E}">
        <p14:creationId xmlns:p14="http://schemas.microsoft.com/office/powerpoint/2010/main" val="13851776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 y="548468"/>
            <a:ext cx="6082209" cy="706035"/>
          </a:xfrm>
        </p:spPr>
        <p:txBody>
          <a:bodyPr/>
          <a:lstStyle/>
          <a:p>
            <a:pPr algn="l"/>
            <a:r>
              <a:rPr lang="en-GB" sz="3385" dirty="0">
                <a:solidFill>
                  <a:srgbClr val="632523"/>
                </a:solidFill>
              </a:rPr>
              <a:t>Tools for critical appraisal</a:t>
            </a:r>
          </a:p>
        </p:txBody>
      </p:sp>
      <p:sp>
        <p:nvSpPr>
          <p:cNvPr id="4" name="Content Placeholder 3"/>
          <p:cNvSpPr>
            <a:spLocks noGrp="1"/>
          </p:cNvSpPr>
          <p:nvPr>
            <p:ph idx="1"/>
          </p:nvPr>
        </p:nvSpPr>
        <p:spPr>
          <a:xfrm>
            <a:off x="187406" y="1254503"/>
            <a:ext cx="5221104" cy="5238131"/>
          </a:xfrm>
        </p:spPr>
        <p:txBody>
          <a:bodyPr/>
          <a:lstStyle/>
          <a:p>
            <a:pPr>
              <a:spcBef>
                <a:spcPts val="1269"/>
              </a:spcBef>
              <a:spcAft>
                <a:spcPts val="1269"/>
              </a:spcAft>
            </a:pPr>
            <a:r>
              <a:rPr lang="en-GB" sz="2962" dirty="0"/>
              <a:t>CASP: Critical Appraisal Skills Programme Checklists</a:t>
            </a:r>
          </a:p>
          <a:p>
            <a:pPr>
              <a:spcBef>
                <a:spcPts val="1269"/>
              </a:spcBef>
              <a:spcAft>
                <a:spcPts val="1269"/>
              </a:spcAft>
            </a:pPr>
            <a:r>
              <a:rPr lang="en-GB" sz="2962" dirty="0"/>
              <a:t>Critically Appraised Topics: generic systematic reviews (ACP Journal club)</a:t>
            </a:r>
          </a:p>
          <a:p>
            <a:pPr>
              <a:spcBef>
                <a:spcPts val="1269"/>
              </a:spcBef>
              <a:spcAft>
                <a:spcPts val="1269"/>
              </a:spcAft>
            </a:pPr>
            <a:r>
              <a:rPr lang="en-GB" sz="2962" dirty="0"/>
              <a:t>SIGN: Scottish Intercollegiate Guidelines Network</a:t>
            </a:r>
          </a:p>
          <a:p>
            <a:pPr>
              <a:spcBef>
                <a:spcPts val="1269"/>
              </a:spcBef>
              <a:spcAft>
                <a:spcPts val="1269"/>
              </a:spcAft>
            </a:pPr>
            <a:r>
              <a:rPr lang="en-GB" sz="2962" dirty="0"/>
              <a:t>GATE Frame </a:t>
            </a:r>
          </a:p>
        </p:txBody>
      </p:sp>
      <p:pic>
        <p:nvPicPr>
          <p:cNvPr id="2" name="Picture 1"/>
          <p:cNvPicPr>
            <a:picLocks noChangeAspect="1"/>
          </p:cNvPicPr>
          <p:nvPr/>
        </p:nvPicPr>
        <p:blipFill>
          <a:blip r:embed="rId3"/>
          <a:stretch>
            <a:fillRect/>
          </a:stretch>
        </p:blipFill>
        <p:spPr>
          <a:xfrm>
            <a:off x="5255471" y="1"/>
            <a:ext cx="3886571" cy="2331942"/>
          </a:xfrm>
          <a:prstGeom prst="rect">
            <a:avLst/>
          </a:prstGeom>
        </p:spPr>
      </p:pic>
    </p:spTree>
    <p:extLst>
      <p:ext uri="{BB962C8B-B14F-4D97-AF65-F5344CB8AC3E}">
        <p14:creationId xmlns:p14="http://schemas.microsoft.com/office/powerpoint/2010/main" val="159292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66" y="1066861"/>
            <a:ext cx="6093865" cy="1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6721" y="838358"/>
            <a:ext cx="1219630" cy="245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9176" y="838358"/>
            <a:ext cx="7065474" cy="4542264"/>
          </a:xfrm>
          <a:prstGeom prst="rect">
            <a:avLst/>
          </a:prstGeom>
        </p:spPr>
      </p:pic>
      <p:pic>
        <p:nvPicPr>
          <p:cNvPr id="7" name="Picture 6" descr="Screen Shot 2015-09-16 at 22.24.0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96458" y="1211499"/>
            <a:ext cx="5002619" cy="5514698"/>
          </a:xfrm>
          <a:prstGeom prst="rect">
            <a:avLst/>
          </a:prstGeom>
        </p:spPr>
      </p:pic>
    </p:spTree>
    <p:extLst>
      <p:ext uri="{BB962C8B-B14F-4D97-AF65-F5344CB8AC3E}">
        <p14:creationId xmlns:p14="http://schemas.microsoft.com/office/powerpoint/2010/main" val="13885799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455613" y="764704"/>
            <a:ext cx="8229600" cy="1066800"/>
          </a:xfrm>
        </p:spPr>
        <p:txBody>
          <a:bodyPr/>
          <a:lstStyle/>
          <a:p>
            <a:r>
              <a:rPr lang="en-AU" altLang="en-US" b="1">
                <a:effectLst>
                  <a:outerShdw blurRad="38100" dist="38100" dir="2700000" algn="tl">
                    <a:srgbClr val="C0C0C0"/>
                  </a:outerShdw>
                </a:effectLst>
              </a:rPr>
              <a:t>Appraisal of a systematic review</a:t>
            </a:r>
          </a:p>
        </p:txBody>
      </p:sp>
      <p:sp>
        <p:nvSpPr>
          <p:cNvPr id="267267" name="Rectangle 3"/>
          <p:cNvSpPr>
            <a:spLocks noGrp="1" noChangeArrowheads="1"/>
          </p:cNvSpPr>
          <p:nvPr>
            <p:ph type="body" idx="1"/>
          </p:nvPr>
        </p:nvSpPr>
        <p:spPr>
          <a:xfrm>
            <a:off x="684213" y="1628775"/>
            <a:ext cx="7772400" cy="4506913"/>
          </a:xfrm>
        </p:spPr>
        <p:txBody>
          <a:bodyPr/>
          <a:lstStyle/>
          <a:p>
            <a:pPr marL="533400" indent="-533400">
              <a:lnSpc>
                <a:spcPct val="90000"/>
              </a:lnSpc>
            </a:pPr>
            <a:r>
              <a:rPr lang="en-AU" altLang="en-US" sz="2800" dirty="0"/>
              <a:t>10 questions</a:t>
            </a:r>
          </a:p>
          <a:p>
            <a:pPr marL="914400" lvl="1" indent="-457200">
              <a:lnSpc>
                <a:spcPct val="90000"/>
              </a:lnSpc>
              <a:buSzPct val="90000"/>
              <a:buFont typeface="Wingdings" charset="2"/>
              <a:buAutoNum type="arabicPeriod"/>
            </a:pPr>
            <a:r>
              <a:rPr lang="en-AU" altLang="en-US" sz="2300" dirty="0"/>
              <a:t>Clearly-focused question</a:t>
            </a:r>
          </a:p>
          <a:p>
            <a:pPr marL="914400" lvl="1" indent="-457200">
              <a:lnSpc>
                <a:spcPct val="90000"/>
              </a:lnSpc>
              <a:buSzPct val="90000"/>
              <a:buFont typeface="Wingdings" charset="2"/>
              <a:buAutoNum type="arabicPeriod"/>
            </a:pPr>
            <a:r>
              <a:rPr lang="en-AU" altLang="en-US" sz="2300" dirty="0"/>
              <a:t>The right type of study included</a:t>
            </a:r>
          </a:p>
          <a:p>
            <a:pPr marL="914400" lvl="1" indent="-457200">
              <a:lnSpc>
                <a:spcPct val="90000"/>
              </a:lnSpc>
              <a:buSzPct val="90000"/>
              <a:buFont typeface="Wingdings" charset="2"/>
              <a:buAutoNum type="arabicPeriod"/>
            </a:pPr>
            <a:r>
              <a:rPr lang="en-AU" altLang="en-US" sz="2300" dirty="0"/>
              <a:t>Identifying all relevant studies</a:t>
            </a:r>
          </a:p>
          <a:p>
            <a:pPr marL="914400" lvl="1" indent="-457200">
              <a:lnSpc>
                <a:spcPct val="90000"/>
              </a:lnSpc>
              <a:buSzPct val="90000"/>
              <a:buFont typeface="Wingdings" charset="2"/>
              <a:buAutoNum type="arabicPeriod"/>
            </a:pPr>
            <a:r>
              <a:rPr lang="en-AU" altLang="en-US" sz="2300" dirty="0"/>
              <a:t>Assessment of quality of studies</a:t>
            </a:r>
          </a:p>
          <a:p>
            <a:pPr marL="914400" lvl="1" indent="-457200">
              <a:lnSpc>
                <a:spcPct val="90000"/>
              </a:lnSpc>
              <a:buSzPct val="90000"/>
              <a:buFont typeface="Wingdings" charset="2"/>
              <a:buAutoNum type="arabicPeriod"/>
            </a:pPr>
            <a:r>
              <a:rPr lang="en-AU" altLang="en-US" sz="2300" dirty="0"/>
              <a:t>Reasonable to combine studies</a:t>
            </a:r>
          </a:p>
          <a:p>
            <a:pPr marL="914400" lvl="1" indent="-457200">
              <a:lnSpc>
                <a:spcPct val="90000"/>
              </a:lnSpc>
              <a:buSzPct val="90000"/>
              <a:buFont typeface="Wingdings" charset="2"/>
              <a:buAutoNum type="arabicPeriod"/>
            </a:pPr>
            <a:r>
              <a:rPr lang="en-AU" altLang="en-US" sz="2300" dirty="0"/>
              <a:t>What were the results</a:t>
            </a:r>
          </a:p>
          <a:p>
            <a:pPr marL="914400" lvl="1" indent="-457200">
              <a:lnSpc>
                <a:spcPct val="90000"/>
              </a:lnSpc>
              <a:buSzPct val="90000"/>
              <a:buFont typeface="Wingdings" charset="2"/>
              <a:buAutoNum type="arabicPeriod"/>
            </a:pPr>
            <a:r>
              <a:rPr lang="en-AU" altLang="en-US" sz="2300" dirty="0"/>
              <a:t>Preciseness of results</a:t>
            </a:r>
          </a:p>
          <a:p>
            <a:pPr marL="914400" lvl="1" indent="-457200">
              <a:lnSpc>
                <a:spcPct val="90000"/>
              </a:lnSpc>
              <a:buSzPct val="90000"/>
              <a:buFont typeface="Wingdings" charset="2"/>
              <a:buAutoNum type="arabicPeriod"/>
            </a:pPr>
            <a:r>
              <a:rPr lang="en-AU" altLang="en-US" sz="2300" dirty="0"/>
              <a:t>Application of results to local population</a:t>
            </a:r>
          </a:p>
          <a:p>
            <a:pPr marL="914400" lvl="1" indent="-457200">
              <a:lnSpc>
                <a:spcPct val="90000"/>
              </a:lnSpc>
              <a:buSzPct val="90000"/>
              <a:buFont typeface="Wingdings" charset="2"/>
              <a:buAutoNum type="arabicPeriod"/>
            </a:pPr>
            <a:r>
              <a:rPr lang="en-AU" altLang="en-US" sz="2300" dirty="0"/>
              <a:t>Consideration of all outcomes</a:t>
            </a:r>
          </a:p>
          <a:p>
            <a:pPr marL="914400" lvl="1" indent="-457200">
              <a:lnSpc>
                <a:spcPct val="90000"/>
              </a:lnSpc>
              <a:buSzPct val="90000"/>
              <a:buFont typeface="Wingdings" charset="2"/>
              <a:buAutoNum type="arabicPeriod"/>
            </a:pPr>
            <a:r>
              <a:rPr lang="en-AU" altLang="en-US" sz="2300" dirty="0"/>
              <a:t>Policy or practice change as a result of evidence</a:t>
            </a:r>
          </a:p>
        </p:txBody>
      </p:sp>
      <p:sp>
        <p:nvSpPr>
          <p:cNvPr id="267268" name="Text Box 4"/>
          <p:cNvSpPr txBox="1">
            <a:spLocks noChangeArrowheads="1"/>
          </p:cNvSpPr>
          <p:nvPr/>
        </p:nvSpPr>
        <p:spPr bwMode="auto">
          <a:xfrm>
            <a:off x="6516688" y="6237288"/>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CASP</a:t>
            </a:r>
          </a:p>
        </p:txBody>
      </p:sp>
    </p:spTree>
    <p:extLst>
      <p:ext uri="{BB962C8B-B14F-4D97-AF65-F5344CB8AC3E}">
        <p14:creationId xmlns:p14="http://schemas.microsoft.com/office/powerpoint/2010/main" val="2077841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2-11"/>
          <p:cNvPicPr>
            <a:picLocks noChangeAspect="1" noChangeArrowheads="1"/>
          </p:cNvPicPr>
          <p:nvPr/>
        </p:nvPicPr>
        <p:blipFill>
          <a:blip r:embed="rId2" cstate="print"/>
          <a:srcRect b="8936"/>
          <a:stretch>
            <a:fillRect/>
          </a:stretch>
        </p:blipFill>
        <p:spPr bwMode="auto">
          <a:xfrm>
            <a:off x="2555875" y="312738"/>
            <a:ext cx="4141788" cy="6545262"/>
          </a:xfrm>
          <a:prstGeom prst="rect">
            <a:avLst/>
          </a:prstGeom>
          <a:noFill/>
          <a:ln w="9525">
            <a:noFill/>
            <a:miter lim="800000"/>
            <a:headEnd/>
            <a:tailEnd/>
          </a:ln>
        </p:spPr>
      </p:pic>
    </p:spTree>
    <p:extLst>
      <p:ext uri="{BB962C8B-B14F-4D97-AF65-F5344CB8AC3E}">
        <p14:creationId xmlns:p14="http://schemas.microsoft.com/office/powerpoint/2010/main" val="14245753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263631"/>
            <a:ext cx="6233072" cy="706035"/>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2962" dirty="0">
                <a:solidFill>
                  <a:srgbClr val="632523"/>
                </a:solidFill>
              </a:rPr>
              <a:t>Appraising a systematic review</a:t>
            </a:r>
          </a:p>
        </p:txBody>
      </p:sp>
      <p:pic>
        <p:nvPicPr>
          <p:cNvPr id="2" name="Picture 1" descr="Screen Shot 2014-10-03 at 22.26.4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814" y="920602"/>
            <a:ext cx="4643241" cy="5880950"/>
          </a:xfrm>
          <a:prstGeom prst="rect">
            <a:avLst/>
          </a:prstGeom>
          <a:ln>
            <a:solidFill>
              <a:schemeClr val="tx1"/>
            </a:solidFill>
          </a:ln>
        </p:spPr>
      </p:pic>
      <p:sp>
        <p:nvSpPr>
          <p:cNvPr id="4" name="TextBox 3"/>
          <p:cNvSpPr txBox="1"/>
          <p:nvPr/>
        </p:nvSpPr>
        <p:spPr>
          <a:xfrm>
            <a:off x="5566731" y="1346538"/>
            <a:ext cx="2072656" cy="548163"/>
          </a:xfrm>
          <a:prstGeom prst="rect">
            <a:avLst/>
          </a:prstGeom>
          <a:noFill/>
        </p:spPr>
        <p:txBody>
          <a:bodyPr wrap="square" rtlCol="0">
            <a:spAutoFit/>
          </a:bodyPr>
          <a:lstStyle/>
          <a:p>
            <a:r>
              <a:rPr lang="en-GB" sz="2962" dirty="0"/>
              <a:t>3 minutes</a:t>
            </a:r>
          </a:p>
        </p:txBody>
      </p:sp>
    </p:spTree>
    <p:extLst>
      <p:ext uri="{BB962C8B-B14F-4D97-AF65-F5344CB8AC3E}">
        <p14:creationId xmlns:p14="http://schemas.microsoft.com/office/powerpoint/2010/main" val="205569999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06" y="1738065"/>
            <a:ext cx="8020944" cy="3738716"/>
          </a:xfrm>
          <a:prstGeom prst="rect">
            <a:avLst/>
          </a:prstGeom>
          <a:noFill/>
        </p:spPr>
        <p:txBody>
          <a:bodyPr wrap="square" rtlCol="0">
            <a:spAutoFit/>
          </a:bodyPr>
          <a:lstStyle/>
          <a:p>
            <a:pPr marL="483626" indent="-483626" algn="l" rtl="0">
              <a:buFont typeface="Arial"/>
              <a:buChar char="•"/>
            </a:pPr>
            <a:r>
              <a:rPr lang="en-US" sz="3385" b="1" u="sng" dirty="0"/>
              <a:t>Q</a:t>
            </a:r>
            <a:r>
              <a:rPr lang="en-US" sz="3385" dirty="0"/>
              <a:t>uestion – what is the PICO (etc.) </a:t>
            </a:r>
          </a:p>
          <a:p>
            <a:pPr marL="483626" indent="-483626" algn="l" rtl="0">
              <a:buFont typeface="Arial"/>
              <a:buChar char="•"/>
            </a:pPr>
            <a:endParaRPr lang="en-US" sz="3385" b="1" u="sng" dirty="0"/>
          </a:p>
          <a:p>
            <a:pPr marL="483626" indent="-483626" algn="l" rtl="0">
              <a:buFont typeface="Arial"/>
              <a:buChar char="•"/>
            </a:pPr>
            <a:r>
              <a:rPr lang="en-US" sz="3385" b="1" u="sng" dirty="0"/>
              <a:t>F</a:t>
            </a:r>
            <a:r>
              <a:rPr lang="en-US" sz="3385" dirty="0"/>
              <a:t>inding – comprehensive?</a:t>
            </a:r>
          </a:p>
          <a:p>
            <a:pPr marL="483626" indent="-483626" algn="l" rtl="0">
              <a:buFont typeface="Arial"/>
              <a:buChar char="•"/>
            </a:pPr>
            <a:endParaRPr lang="en-US" sz="3385" b="1" u="sng" dirty="0"/>
          </a:p>
          <a:p>
            <a:pPr marL="483626" indent="-483626" algn="l" rtl="0">
              <a:buFont typeface="Arial"/>
              <a:buChar char="•"/>
            </a:pPr>
            <a:r>
              <a:rPr lang="en-US" sz="3385" b="1" u="sng" dirty="0"/>
              <a:t>A</a:t>
            </a:r>
            <a:r>
              <a:rPr lang="en-US" sz="3385" dirty="0"/>
              <a:t>ppraise – did they select good ones?</a:t>
            </a:r>
          </a:p>
          <a:p>
            <a:pPr marL="483626" indent="-483626" algn="l" rtl="0">
              <a:buFont typeface="Arial"/>
              <a:buChar char="•"/>
            </a:pPr>
            <a:endParaRPr lang="en-US" sz="3385" u="sng" dirty="0"/>
          </a:p>
          <a:p>
            <a:pPr marL="483626" indent="-483626" algn="l" rtl="0">
              <a:buFont typeface="Arial"/>
              <a:buChar char="•"/>
            </a:pPr>
            <a:r>
              <a:rPr lang="en-US" sz="3385" b="1" u="sng" dirty="0" err="1"/>
              <a:t>S</a:t>
            </a:r>
            <a:r>
              <a:rPr lang="en-US" sz="3385" dirty="0" err="1"/>
              <a:t>ynthesise</a:t>
            </a:r>
            <a:r>
              <a:rPr lang="en-US" sz="3385" dirty="0"/>
              <a:t> – numerically/appropriate?</a:t>
            </a:r>
          </a:p>
        </p:txBody>
      </p:sp>
      <p:sp>
        <p:nvSpPr>
          <p:cNvPr id="8" name="TextBox 7"/>
          <p:cNvSpPr txBox="1"/>
          <p:nvPr/>
        </p:nvSpPr>
        <p:spPr>
          <a:xfrm>
            <a:off x="175475" y="863933"/>
            <a:ext cx="8058774" cy="1655068"/>
          </a:xfrm>
          <a:prstGeom prst="rect">
            <a:avLst/>
          </a:prstGeom>
          <a:noFill/>
        </p:spPr>
        <p:txBody>
          <a:bodyPr wrap="square" rtlCol="0">
            <a:spAutoFit/>
          </a:bodyPr>
          <a:lstStyle/>
          <a:p>
            <a:pPr algn="l" rtl="0"/>
            <a:r>
              <a:rPr lang="en-US" sz="3385" dirty="0"/>
              <a:t>Step 1 – </a:t>
            </a:r>
            <a:r>
              <a:rPr lang="en-US" sz="3385" dirty="0">
                <a:solidFill>
                  <a:srgbClr val="632523"/>
                </a:solidFill>
              </a:rPr>
              <a:t>Are the results of the review valid?</a:t>
            </a:r>
          </a:p>
          <a:p>
            <a:pPr algn="l" rtl="0"/>
            <a:endParaRPr lang="en-US" sz="3385" b="1" dirty="0">
              <a:solidFill>
                <a:srgbClr val="632523"/>
              </a:solidFill>
            </a:endParaRPr>
          </a:p>
        </p:txBody>
      </p:sp>
    </p:spTree>
    <p:extLst>
      <p:ext uri="{BB962C8B-B14F-4D97-AF65-F5344CB8AC3E}">
        <p14:creationId xmlns:p14="http://schemas.microsoft.com/office/powerpoint/2010/main" val="12020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8964" y="1316293"/>
            <a:ext cx="8275141" cy="4280041"/>
          </a:xfrm>
        </p:spPr>
        <p:txBody>
          <a:bodyPr/>
          <a:lstStyle/>
          <a:p>
            <a:pPr marL="0" indent="0">
              <a:buClr>
                <a:schemeClr val="tx2"/>
              </a:buClr>
              <a:buNone/>
            </a:pPr>
            <a:r>
              <a:rPr lang="en-GB" sz="2539" b="1" dirty="0"/>
              <a:t>1. What question (PICO) did the systematic review address?</a:t>
            </a:r>
          </a:p>
          <a:p>
            <a:pPr marL="0" indent="0">
              <a:buClr>
                <a:schemeClr val="tx2"/>
              </a:buClr>
              <a:buNone/>
            </a:pPr>
            <a:endParaRPr lang="en-GB" sz="2539" b="1" dirty="0"/>
          </a:p>
          <a:p>
            <a:pPr marL="971182" lvl="1" indent="-514155"/>
            <a:r>
              <a:rPr lang="en-US" sz="2116" dirty="0">
                <a:latin typeface="Calibri" panose="020F0502020204030204" pitchFamily="34" charset="0"/>
              </a:rPr>
              <a:t>Is question clearly stated early on?</a:t>
            </a:r>
          </a:p>
          <a:p>
            <a:pPr marL="971182" lvl="1" indent="-514155"/>
            <a:r>
              <a:rPr lang="en-US" sz="2116" dirty="0">
                <a:latin typeface="Calibri" panose="020F0502020204030204" pitchFamily="34" charset="0"/>
              </a:rPr>
              <a:t>Treatment/exposure described?</a:t>
            </a:r>
          </a:p>
          <a:p>
            <a:pPr marL="971182" lvl="1" indent="-514155"/>
            <a:r>
              <a:rPr lang="en-US" sz="2116" dirty="0">
                <a:latin typeface="Calibri" panose="020F0502020204030204" pitchFamily="34" charset="0"/>
              </a:rPr>
              <a:t>Comparator/control described?</a:t>
            </a:r>
          </a:p>
          <a:p>
            <a:pPr marL="971182" lvl="1" indent="-514155"/>
            <a:r>
              <a:rPr lang="en-US" sz="2116" dirty="0">
                <a:latin typeface="Calibri" panose="020F0502020204030204" pitchFamily="34" charset="0"/>
              </a:rPr>
              <a:t>Outcome(s) described?</a:t>
            </a:r>
            <a:endParaRPr lang="en-US" sz="1692" dirty="0">
              <a:latin typeface="Calibri" panose="020F0502020204030204" pitchFamily="34" charset="0"/>
            </a:endParaRPr>
          </a:p>
        </p:txBody>
      </p:sp>
      <p:sp>
        <p:nvSpPr>
          <p:cNvPr id="2" name="TextBox 1"/>
          <p:cNvSpPr txBox="1"/>
          <p:nvPr/>
        </p:nvSpPr>
        <p:spPr>
          <a:xfrm>
            <a:off x="232975" y="5275057"/>
            <a:ext cx="4221358" cy="461537"/>
          </a:xfrm>
          <a:prstGeom prst="rect">
            <a:avLst/>
          </a:prstGeom>
          <a:noFill/>
        </p:spPr>
        <p:txBody>
          <a:bodyPr wrap="square" rtlCol="0">
            <a:spAutoFit/>
          </a:bodyPr>
          <a:lstStyle/>
          <a:p>
            <a:pPr algn="ctr" eaLnBrk="0" fontAlgn="base" hangingPunct="0">
              <a:spcBef>
                <a:spcPct val="0"/>
              </a:spcBef>
              <a:spcAft>
                <a:spcPct val="0"/>
              </a:spcAft>
            </a:pPr>
            <a:r>
              <a:rPr lang="en-GB" sz="2399" dirty="0">
                <a:solidFill>
                  <a:srgbClr val="632523"/>
                </a:solidFill>
                <a:ea typeface="ＭＳ Ｐゴシック" pitchFamily="1" charset="-128"/>
              </a:rPr>
              <a:t>Title, abstract, introduction</a:t>
            </a:r>
          </a:p>
        </p:txBody>
      </p:sp>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962694" y="6069699"/>
            <a:ext cx="2108633" cy="90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7"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chemeClr val="bg1">
                      <a:lumMod val="50000"/>
                    </a:schemeClr>
                  </a:solidFill>
                </a:rPr>
                <a:t>FIND</a:t>
              </a:r>
              <a:endParaRPr lang="en-US" altLang="en-US" sz="1481" dirty="0">
                <a:solidFill>
                  <a:schemeClr val="bg1">
                    <a:lumMod val="50000"/>
                  </a:schemeClr>
                </a:solidFill>
              </a:endParaRPr>
            </a:p>
          </p:txBody>
        </p:sp>
        <p:sp>
          <p:nvSpPr>
            <p:cNvPr id="8"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a:t>
              </a:r>
              <a:endParaRPr lang="en-US" altLang="en-US" sz="1481" dirty="0">
                <a:solidFill>
                  <a:srgbClr val="7F7F7F"/>
                </a:solidFill>
              </a:endParaRPr>
            </a:p>
          </p:txBody>
        </p:sp>
        <p:sp>
          <p:nvSpPr>
            <p:cNvPr id="9"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0" name="Rectangle 11"/>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QUESTION</a:t>
              </a:r>
              <a:endParaRPr lang="en-US" altLang="en-US" sz="1481" b="1" dirty="0"/>
            </a:p>
          </p:txBody>
        </p:sp>
      </p:grpSp>
    </p:spTree>
    <p:extLst>
      <p:ext uri="{BB962C8B-B14F-4D97-AF65-F5344CB8AC3E}">
        <p14:creationId xmlns:p14="http://schemas.microsoft.com/office/powerpoint/2010/main" val="7740264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3143" y="1197710"/>
            <a:ext cx="7125737" cy="4325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435727" y="3500978"/>
            <a:ext cx="359885" cy="353943"/>
          </a:xfrm>
          <a:prstGeom prst="rect">
            <a:avLst/>
          </a:prstGeom>
          <a:noFill/>
        </p:spPr>
        <p:txBody>
          <a:bodyPr wrap="square" rtlCol="0">
            <a:spAutoFit/>
          </a:bodyPr>
          <a:lstStyle/>
          <a:p>
            <a:r>
              <a:rPr lang="en-US" sz="1700" b="1" dirty="0">
                <a:solidFill>
                  <a:srgbClr val="FF0000"/>
                </a:solidFill>
              </a:rPr>
              <a:t>P</a:t>
            </a:r>
          </a:p>
        </p:txBody>
      </p:sp>
      <p:sp>
        <p:nvSpPr>
          <p:cNvPr id="13" name="TextBox 12"/>
          <p:cNvSpPr txBox="1"/>
          <p:nvPr/>
        </p:nvSpPr>
        <p:spPr>
          <a:xfrm>
            <a:off x="2916527" y="4148772"/>
            <a:ext cx="359885" cy="353943"/>
          </a:xfrm>
          <a:prstGeom prst="rect">
            <a:avLst/>
          </a:prstGeom>
          <a:noFill/>
        </p:spPr>
        <p:txBody>
          <a:bodyPr wrap="square" rtlCol="0">
            <a:spAutoFit/>
          </a:bodyPr>
          <a:lstStyle/>
          <a:p>
            <a:r>
              <a:rPr lang="en-US" sz="1700" b="1" dirty="0">
                <a:solidFill>
                  <a:srgbClr val="FF0000"/>
                </a:solidFill>
              </a:rPr>
              <a:t>I</a:t>
            </a:r>
          </a:p>
        </p:txBody>
      </p:sp>
      <p:sp>
        <p:nvSpPr>
          <p:cNvPr id="14" name="TextBox 13"/>
          <p:cNvSpPr txBox="1"/>
          <p:nvPr/>
        </p:nvSpPr>
        <p:spPr>
          <a:xfrm>
            <a:off x="3996182" y="4148772"/>
            <a:ext cx="368266" cy="353943"/>
          </a:xfrm>
          <a:prstGeom prst="rect">
            <a:avLst/>
          </a:prstGeom>
          <a:noFill/>
        </p:spPr>
        <p:txBody>
          <a:bodyPr wrap="square" rtlCol="0">
            <a:spAutoFit/>
          </a:bodyPr>
          <a:lstStyle/>
          <a:p>
            <a:r>
              <a:rPr lang="en-US" sz="1700" b="1" dirty="0">
                <a:solidFill>
                  <a:srgbClr val="FF0000"/>
                </a:solidFill>
              </a:rPr>
              <a:t>C</a:t>
            </a:r>
          </a:p>
        </p:txBody>
      </p:sp>
      <p:sp>
        <p:nvSpPr>
          <p:cNvPr id="15" name="TextBox 14"/>
          <p:cNvSpPr txBox="1"/>
          <p:nvPr/>
        </p:nvSpPr>
        <p:spPr>
          <a:xfrm>
            <a:off x="7667017" y="3995530"/>
            <a:ext cx="575817" cy="353943"/>
          </a:xfrm>
          <a:prstGeom prst="rect">
            <a:avLst/>
          </a:prstGeom>
          <a:noFill/>
        </p:spPr>
        <p:txBody>
          <a:bodyPr wrap="square" rtlCol="0">
            <a:spAutoFit/>
          </a:bodyPr>
          <a:lstStyle/>
          <a:p>
            <a:r>
              <a:rPr lang="en-US" sz="1700" b="1" dirty="0">
                <a:solidFill>
                  <a:srgbClr val="FF0000"/>
                </a:solidFill>
              </a:rPr>
              <a:t>O’s</a:t>
            </a:r>
          </a:p>
        </p:txBody>
      </p:sp>
      <p:grpSp>
        <p:nvGrpSpPr>
          <p:cNvPr id="12"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6"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chemeClr val="bg1">
                      <a:lumMod val="50000"/>
                    </a:schemeClr>
                  </a:solidFill>
                </a:rPr>
                <a:t>FIND</a:t>
              </a:r>
              <a:endParaRPr lang="en-US" altLang="en-US" sz="1481" dirty="0">
                <a:solidFill>
                  <a:schemeClr val="bg1">
                    <a:lumMod val="50000"/>
                  </a:schemeClr>
                </a:solidFill>
              </a:endParaRPr>
            </a:p>
          </p:txBody>
        </p:sp>
        <p:sp>
          <p:nvSpPr>
            <p:cNvPr id="17"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a:t>
              </a:r>
              <a:endParaRPr lang="en-US" altLang="en-US" sz="1481" dirty="0">
                <a:solidFill>
                  <a:srgbClr val="7F7F7F"/>
                </a:solidFill>
              </a:endParaRPr>
            </a:p>
          </p:txBody>
        </p:sp>
        <p:sp>
          <p:nvSpPr>
            <p:cNvPr id="18"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9" name="Rectangle 11"/>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QUESTION</a:t>
              </a:r>
              <a:endParaRPr lang="en-US" altLang="en-US" sz="1481" b="1" dirty="0"/>
            </a:p>
          </p:txBody>
        </p:sp>
      </p:grpSp>
    </p:spTree>
    <p:extLst>
      <p:ext uri="{BB962C8B-B14F-4D97-AF65-F5344CB8AC3E}">
        <p14:creationId xmlns:p14="http://schemas.microsoft.com/office/powerpoint/2010/main" val="98530540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8963" y="1171800"/>
            <a:ext cx="8449664" cy="4280041"/>
          </a:xfrm>
        </p:spPr>
        <p:txBody>
          <a:bodyPr/>
          <a:lstStyle/>
          <a:p>
            <a:pPr marL="0" indent="0">
              <a:buClr>
                <a:schemeClr val="tx2"/>
              </a:buClr>
              <a:buNone/>
            </a:pPr>
            <a:r>
              <a:rPr lang="en-GB" sz="2539" b="1" dirty="0"/>
              <a:t>2. Is it unlikely that important, relevant studies were missed?</a:t>
            </a:r>
          </a:p>
          <a:p>
            <a:pPr marL="0" indent="0">
              <a:spcBef>
                <a:spcPts val="0"/>
              </a:spcBef>
              <a:buClr>
                <a:schemeClr val="tx2"/>
              </a:buClr>
              <a:buNone/>
            </a:pPr>
            <a:endParaRPr lang="en-GB" sz="2539" i="1" dirty="0">
              <a:latin typeface="Calibri" panose="020F0502020204030204" pitchFamily="34" charset="0"/>
            </a:endParaRPr>
          </a:p>
          <a:p>
            <a:pPr marL="0" indent="0">
              <a:spcBef>
                <a:spcPts val="0"/>
              </a:spcBef>
              <a:buClr>
                <a:schemeClr val="tx2"/>
              </a:buClr>
              <a:buNone/>
            </a:pPr>
            <a:r>
              <a:rPr lang="en-GB" sz="2539" i="1" dirty="0">
                <a:latin typeface="Calibri" panose="020F0502020204030204" pitchFamily="34" charset="0"/>
              </a:rPr>
              <a:t>Look for</a:t>
            </a:r>
          </a:p>
          <a:p>
            <a:pPr marL="0" indent="0">
              <a:buClr>
                <a:schemeClr val="tx2"/>
              </a:buClr>
              <a:buNone/>
            </a:pPr>
            <a:endParaRPr lang="en-US" sz="2116" i="1" dirty="0">
              <a:latin typeface="Calibri" panose="020F0502020204030204" pitchFamily="34" charset="0"/>
            </a:endParaRPr>
          </a:p>
          <a:p>
            <a:pPr marL="971182" lvl="1" indent="-514155"/>
            <a:r>
              <a:rPr lang="en-US" sz="2116" dirty="0">
                <a:latin typeface="Calibri" panose="020F0502020204030204" pitchFamily="34" charset="0"/>
              </a:rPr>
              <a:t>Which bibliographic databases were used? More than 1?</a:t>
            </a:r>
          </a:p>
          <a:p>
            <a:pPr marL="971182" lvl="1" indent="-514155"/>
            <a:r>
              <a:rPr lang="en-US" sz="2116" dirty="0">
                <a:latin typeface="Calibri" panose="020F0502020204030204" pitchFamily="34" charset="0"/>
              </a:rPr>
              <a:t>Search terms used (text and </a:t>
            </a:r>
            <a:r>
              <a:rPr lang="en-US" sz="2116" dirty="0" err="1">
                <a:latin typeface="Calibri" panose="020F0502020204030204" pitchFamily="34" charset="0"/>
              </a:rPr>
              <a:t>MeSH</a:t>
            </a:r>
            <a:r>
              <a:rPr lang="en-US" sz="2116" dirty="0">
                <a:latin typeface="Calibri" panose="020F0502020204030204" pitchFamily="34" charset="0"/>
              </a:rPr>
              <a:t>)?</a:t>
            </a:r>
          </a:p>
          <a:p>
            <a:pPr marL="971182" lvl="1" indent="-514155"/>
            <a:r>
              <a:rPr lang="en-US" sz="2116" dirty="0">
                <a:latin typeface="Calibri" panose="020F0502020204030204" pitchFamily="34" charset="0"/>
              </a:rPr>
              <a:t>Search for unpublished as well as published studies?</a:t>
            </a:r>
          </a:p>
          <a:p>
            <a:pPr marL="971182" lvl="1" indent="-514155"/>
            <a:r>
              <a:rPr lang="en-US" sz="2116" dirty="0">
                <a:latin typeface="Calibri" panose="020F0502020204030204" pitchFamily="34" charset="0"/>
              </a:rPr>
              <a:t>Search for non-English studies?</a:t>
            </a:r>
          </a:p>
          <a:p>
            <a:pPr marL="971182" lvl="1" indent="-514155"/>
            <a:endParaRPr lang="en-US" sz="2116" dirty="0">
              <a:latin typeface="Calibri" panose="020F0502020204030204" pitchFamily="34" charset="0"/>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962694" y="6069699"/>
            <a:ext cx="2108633" cy="90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8963" y="5836277"/>
            <a:ext cx="1402107" cy="461537"/>
          </a:xfrm>
          <a:prstGeom prst="rect">
            <a:avLst/>
          </a:prstGeom>
          <a:noFill/>
        </p:spPr>
        <p:txBody>
          <a:bodyPr wrap="square" rtlCol="0">
            <a:spAutoFit/>
          </a:bodyPr>
          <a:lstStyle/>
          <a:p>
            <a:pPr eaLnBrk="0" fontAlgn="base" hangingPunct="0">
              <a:spcBef>
                <a:spcPct val="0"/>
              </a:spcBef>
              <a:spcAft>
                <a:spcPct val="0"/>
              </a:spcAft>
            </a:pPr>
            <a:r>
              <a:rPr lang="en-GB" sz="2399" dirty="0">
                <a:solidFill>
                  <a:srgbClr val="632523"/>
                </a:solidFill>
                <a:ea typeface="ＭＳ Ｐゴシック" pitchFamily="1" charset="-128"/>
              </a:rPr>
              <a:t>Methods</a:t>
            </a:r>
          </a:p>
        </p:txBody>
      </p:sp>
      <p:grpSp>
        <p:nvGrpSpPr>
          <p:cNvPr id="7"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8"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FIND</a:t>
              </a:r>
              <a:endParaRPr lang="en-US" altLang="en-US" sz="1481" b="1" dirty="0"/>
            </a:p>
          </p:txBody>
        </p:sp>
        <p:sp>
          <p:nvSpPr>
            <p:cNvPr id="9"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a:t>
              </a:r>
              <a:endParaRPr lang="en-US" altLang="en-US" sz="1481" dirty="0">
                <a:solidFill>
                  <a:srgbClr val="7F7F7F"/>
                </a:solidFill>
              </a:endParaRPr>
            </a:p>
          </p:txBody>
        </p:sp>
        <p:sp>
          <p:nvSpPr>
            <p:cNvPr id="10"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2" name="Rectangle 11"/>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61221132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13315" y="1039883"/>
            <a:ext cx="8348258" cy="627793"/>
          </a:xfrm>
        </p:spPr>
        <p:txBody>
          <a:bodyPr/>
          <a:lstStyle/>
          <a:p>
            <a:pPr algn="l"/>
            <a:r>
              <a:rPr lang="en-AU" altLang="en-US" sz="3597" dirty="0">
                <a:solidFill>
                  <a:srgbClr val="632523"/>
                </a:solidFill>
                <a:latin typeface="+mn-lt"/>
              </a:rPr>
              <a:t>Is finding all published studies enough?</a:t>
            </a:r>
          </a:p>
        </p:txBody>
      </p:sp>
      <p:sp>
        <p:nvSpPr>
          <p:cNvPr id="52226" name="Rectangle 3"/>
          <p:cNvSpPr>
            <a:spLocks noGrp="1" noChangeArrowheads="1"/>
          </p:cNvSpPr>
          <p:nvPr>
            <p:ph type="body" idx="1"/>
          </p:nvPr>
        </p:nvSpPr>
        <p:spPr>
          <a:xfrm>
            <a:off x="335499" y="1900529"/>
            <a:ext cx="8226074" cy="2738640"/>
          </a:xfrm>
        </p:spPr>
        <p:txBody>
          <a:bodyPr/>
          <a:lstStyle/>
          <a:p>
            <a:r>
              <a:rPr lang="en-AU" altLang="en-US" dirty="0" smtClean="0"/>
              <a:t>Negative studies less likely to be published than ‘Positive’ ones</a:t>
            </a:r>
          </a:p>
          <a:p>
            <a:r>
              <a:rPr lang="en-AU" altLang="en-US" dirty="0" smtClean="0"/>
              <a:t>How does this happen?</a:t>
            </a:r>
          </a:p>
          <a:p>
            <a:r>
              <a:rPr lang="en-AU" altLang="en-US" dirty="0" smtClean="0"/>
              <a:t>Positive studies SUBMITTED 2.5x more often than negative   </a:t>
            </a:r>
            <a:r>
              <a:rPr lang="en-AU" altLang="en-US" sz="2399" dirty="0"/>
              <a:t>(</a:t>
            </a:r>
            <a:r>
              <a:rPr lang="en-AU" altLang="en-US" sz="2399" dirty="0" err="1"/>
              <a:t>Dickersin</a:t>
            </a:r>
            <a:r>
              <a:rPr lang="en-AU" altLang="en-US" sz="2399" dirty="0"/>
              <a:t>, JAMA, 1992)</a:t>
            </a:r>
          </a:p>
          <a:p>
            <a:endParaRPr lang="en-AU" altLang="en-US" sz="2399" dirty="0"/>
          </a:p>
        </p:txBody>
      </p:sp>
      <p:grpSp>
        <p:nvGrpSpPr>
          <p:cNvPr id="9"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0"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FIND</a:t>
              </a:r>
              <a:endParaRPr lang="en-US" altLang="en-US" sz="1481" b="1" dirty="0"/>
            </a:p>
          </p:txBody>
        </p:sp>
        <p:sp>
          <p:nvSpPr>
            <p:cNvPr id="11"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2"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3" name="Rectangle 12"/>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95946941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92914" y="1485617"/>
            <a:ext cx="5614218" cy="48944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oup 1"/>
          <p:cNvGrpSpPr/>
          <p:nvPr/>
        </p:nvGrpSpPr>
        <p:grpSpPr>
          <a:xfrm>
            <a:off x="2138198" y="2821127"/>
            <a:ext cx="4828832" cy="471356"/>
            <a:chOff x="2019536" y="2667010"/>
            <a:chExt cx="4565035" cy="445606"/>
          </a:xfrm>
        </p:grpSpPr>
        <p:cxnSp>
          <p:nvCxnSpPr>
            <p:cNvPr id="9" name="Straight Connector 8"/>
            <p:cNvCxnSpPr/>
            <p:nvPr/>
          </p:nvCxnSpPr>
          <p:spPr>
            <a:xfrm>
              <a:off x="3941656" y="2889813"/>
              <a:ext cx="80088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23069" y="2667010"/>
              <a:ext cx="136150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19536" y="3112616"/>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22725" y="3112616"/>
              <a:ext cx="92069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2270212" y="3528163"/>
            <a:ext cx="4188519" cy="1193601"/>
            <a:chOff x="2144339" y="3335420"/>
            <a:chExt cx="3959702" cy="1128395"/>
          </a:xfrm>
        </p:grpSpPr>
        <p:cxnSp>
          <p:nvCxnSpPr>
            <p:cNvPr id="19" name="Straight Connector 18"/>
            <p:cNvCxnSpPr/>
            <p:nvPr/>
          </p:nvCxnSpPr>
          <p:spPr>
            <a:xfrm>
              <a:off x="3070027" y="3335420"/>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80154" y="4226633"/>
              <a:ext cx="35238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44339" y="4449436"/>
              <a:ext cx="64070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87655" y="4463815"/>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69665" y="4463815"/>
              <a:ext cx="5606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5569209" y="3528162"/>
            <a:ext cx="15672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125676" y="4942231"/>
            <a:ext cx="4532535" cy="1201834"/>
            <a:chOff x="2007699" y="4672239"/>
            <a:chExt cx="4284924" cy="1136178"/>
          </a:xfrm>
        </p:grpSpPr>
        <p:cxnSp>
          <p:nvCxnSpPr>
            <p:cNvPr id="32" name="Straight Connector 31"/>
            <p:cNvCxnSpPr/>
            <p:nvPr/>
          </p:nvCxnSpPr>
          <p:spPr>
            <a:xfrm>
              <a:off x="2299845" y="4672239"/>
              <a:ext cx="19524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19536" y="5125590"/>
              <a:ext cx="293028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57904" y="5570404"/>
              <a:ext cx="27347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07699" y="5808417"/>
              <a:ext cx="399240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5428704" y="5209847"/>
            <a:ext cx="16479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7"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31"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FIND</a:t>
              </a:r>
              <a:endParaRPr lang="en-US" altLang="en-US" sz="1481" b="1" dirty="0"/>
            </a:p>
          </p:txBody>
        </p:sp>
        <p:sp>
          <p:nvSpPr>
            <p:cNvPr id="33"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34"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35" name="Rectangle 34"/>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210974958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8963" y="1367861"/>
            <a:ext cx="8449664" cy="4280041"/>
          </a:xfrm>
        </p:spPr>
        <p:txBody>
          <a:bodyPr/>
          <a:lstStyle/>
          <a:p>
            <a:pPr marL="0" indent="0">
              <a:buClr>
                <a:schemeClr val="tx2"/>
              </a:buClr>
              <a:buNone/>
            </a:pPr>
            <a:r>
              <a:rPr lang="en-GB" sz="2539" b="1" dirty="0"/>
              <a:t>3. Were the criteria used to select articles for inclusion appropriate?</a:t>
            </a:r>
          </a:p>
          <a:p>
            <a:pPr marL="0" indent="0">
              <a:spcBef>
                <a:spcPts val="0"/>
              </a:spcBef>
              <a:buClr>
                <a:schemeClr val="tx2"/>
              </a:buClr>
              <a:buNone/>
            </a:pPr>
            <a:endParaRPr lang="en-GB" sz="2539" i="1" dirty="0"/>
          </a:p>
          <a:p>
            <a:pPr marL="0" indent="0">
              <a:spcBef>
                <a:spcPts val="0"/>
              </a:spcBef>
              <a:buClr>
                <a:schemeClr val="tx2"/>
              </a:buClr>
              <a:buNone/>
            </a:pPr>
            <a:r>
              <a:rPr lang="en-GB" sz="2539" i="1" dirty="0"/>
              <a:t>Look for</a:t>
            </a:r>
          </a:p>
          <a:p>
            <a:pPr marL="0" indent="0">
              <a:spcBef>
                <a:spcPts val="0"/>
              </a:spcBef>
              <a:buClr>
                <a:schemeClr val="tx2"/>
              </a:buClr>
              <a:buNone/>
            </a:pPr>
            <a:endParaRPr lang="en-GB" sz="2539" i="1" dirty="0"/>
          </a:p>
          <a:p>
            <a:pPr marL="971182" lvl="1" indent="-514155">
              <a:buClr>
                <a:schemeClr val="tx2"/>
              </a:buClr>
            </a:pPr>
            <a:r>
              <a:rPr lang="en-GB" sz="2116" dirty="0">
                <a:latin typeface="Calibri" panose="020F0502020204030204" pitchFamily="34" charset="0"/>
              </a:rPr>
              <a:t>Inclusion/exclusion criteria a priori?</a:t>
            </a:r>
          </a:p>
          <a:p>
            <a:pPr marL="971182" lvl="1" indent="-514155">
              <a:buClr>
                <a:schemeClr val="tx2"/>
              </a:buClr>
            </a:pPr>
            <a:r>
              <a:rPr lang="en-GB" sz="2116" dirty="0">
                <a:latin typeface="Calibri" panose="020F0502020204030204" pitchFamily="34" charset="0"/>
              </a:rPr>
              <a:t>Are eligibility criteria related to PICO?</a:t>
            </a:r>
          </a:p>
          <a:p>
            <a:pPr marL="971182" lvl="1" indent="-514155">
              <a:buClr>
                <a:schemeClr val="tx2"/>
              </a:buClr>
            </a:pPr>
            <a:r>
              <a:rPr lang="en-GB" sz="2116" dirty="0">
                <a:latin typeface="Calibri" panose="020F0502020204030204" pitchFamily="34" charset="0"/>
              </a:rPr>
              <a:t>Types of studies?</a:t>
            </a: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962694" y="6069699"/>
            <a:ext cx="2108633" cy="90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58964" y="5642536"/>
            <a:ext cx="1753830" cy="461537"/>
          </a:xfrm>
          <a:prstGeom prst="rect">
            <a:avLst/>
          </a:prstGeom>
          <a:noFill/>
        </p:spPr>
        <p:txBody>
          <a:bodyPr wrap="square" rtlCol="0">
            <a:spAutoFit/>
          </a:bodyPr>
          <a:lstStyle/>
          <a:p>
            <a:pPr eaLnBrk="0" fontAlgn="base" hangingPunct="0">
              <a:spcBef>
                <a:spcPct val="0"/>
              </a:spcBef>
              <a:spcAft>
                <a:spcPct val="0"/>
              </a:spcAft>
            </a:pPr>
            <a:r>
              <a:rPr lang="en-GB" sz="2399" dirty="0">
                <a:solidFill>
                  <a:srgbClr val="632523"/>
                </a:solidFill>
                <a:ea typeface="ＭＳ Ｐゴシック" pitchFamily="1" charset="-128"/>
              </a:rPr>
              <a:t>Methods</a:t>
            </a:r>
          </a:p>
        </p:txBody>
      </p:sp>
      <p:grpSp>
        <p:nvGrpSpPr>
          <p:cNvPr id="13"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4"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FIND</a:t>
              </a:r>
              <a:endParaRPr lang="en-US" altLang="en-US" sz="1481" b="1" dirty="0"/>
            </a:p>
          </p:txBody>
        </p:sp>
        <p:sp>
          <p:nvSpPr>
            <p:cNvPr id="15"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6"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7" name="Rectangle 16"/>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01578994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8"/>
          <p:cNvGrpSpPr>
            <a:grpSpLocks/>
          </p:cNvGrpSpPr>
          <p:nvPr/>
        </p:nvGrpSpPr>
        <p:grpSpPr bwMode="auto">
          <a:xfrm>
            <a:off x="272317" y="1000824"/>
            <a:ext cx="5096481" cy="3425642"/>
            <a:chOff x="4211960" y="3933056"/>
            <a:chExt cx="4400550" cy="2805286"/>
          </a:xfrm>
        </p:grpSpPr>
        <p:pic>
          <p:nvPicPr>
            <p:cNvPr id="7578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1960" y="3933056"/>
              <a:ext cx="4400550" cy="28052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4211960" y="4653629"/>
              <a:ext cx="4400550" cy="172717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075" eaLnBrk="0" hangingPunct="0">
                <a:defRPr/>
              </a:pPr>
              <a:endParaRPr lang="en-GB" sz="2399">
                <a:solidFill>
                  <a:srgbClr val="292934"/>
                </a:solidFill>
              </a:endParaRPr>
            </a:p>
          </p:txBody>
        </p:sp>
      </p:grpSp>
      <p:grpSp>
        <p:nvGrpSpPr>
          <p:cNvPr id="3" name="Group 2"/>
          <p:cNvGrpSpPr>
            <a:grpSpLocks/>
          </p:cNvGrpSpPr>
          <p:nvPr/>
        </p:nvGrpSpPr>
        <p:grpSpPr bwMode="auto">
          <a:xfrm>
            <a:off x="3367149" y="3989865"/>
            <a:ext cx="5613687" cy="2463440"/>
            <a:chOff x="3181350" y="3771900"/>
            <a:chExt cx="5307013" cy="2328863"/>
          </a:xfrm>
        </p:grpSpPr>
        <p:pic>
          <p:nvPicPr>
            <p:cNvPr id="7577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81350" y="3771900"/>
              <a:ext cx="5307013" cy="2328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bwMode="auto">
            <a:xfrm>
              <a:off x="3605213" y="5624513"/>
              <a:ext cx="3786187" cy="27305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457075" eaLnBrk="0" hangingPunct="0">
                <a:defRPr/>
              </a:pPr>
              <a:endParaRPr lang="en-GB" sz="2399">
                <a:solidFill>
                  <a:srgbClr val="292934"/>
                </a:solidFill>
              </a:endParaRPr>
            </a:p>
          </p:txBody>
        </p:sp>
      </p:grpSp>
      <p:grpSp>
        <p:nvGrpSpPr>
          <p:cNvPr id="15"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6"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t>FIND</a:t>
              </a:r>
              <a:endParaRPr lang="en-US" altLang="en-US" sz="1481" b="1" dirty="0"/>
            </a:p>
          </p:txBody>
        </p:sp>
        <p:sp>
          <p:nvSpPr>
            <p:cNvPr id="17"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8"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9" name="Rectangle 18"/>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687823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8963" y="1199415"/>
            <a:ext cx="8449664" cy="4280041"/>
          </a:xfrm>
        </p:spPr>
        <p:txBody>
          <a:bodyPr/>
          <a:lstStyle/>
          <a:p>
            <a:pPr marL="0" indent="0">
              <a:buClr>
                <a:schemeClr val="tx2"/>
              </a:buClr>
              <a:buNone/>
            </a:pPr>
            <a:r>
              <a:rPr lang="en-GB" sz="2539" b="1" dirty="0"/>
              <a:t>4. Were the included studies sufficiently valid for the type of question?</a:t>
            </a:r>
          </a:p>
          <a:p>
            <a:pPr marL="0" indent="0">
              <a:spcBef>
                <a:spcPts val="0"/>
              </a:spcBef>
              <a:buClr>
                <a:schemeClr val="tx2"/>
              </a:buClr>
              <a:buNone/>
            </a:pPr>
            <a:endParaRPr lang="en-GB" sz="2539" i="1" dirty="0"/>
          </a:p>
          <a:p>
            <a:pPr marL="0" indent="0">
              <a:spcBef>
                <a:spcPts val="0"/>
              </a:spcBef>
              <a:buClr>
                <a:schemeClr val="tx2"/>
              </a:buClr>
              <a:buNone/>
            </a:pPr>
            <a:r>
              <a:rPr lang="en-GB" sz="2539" i="1" dirty="0"/>
              <a:t>Look for</a:t>
            </a:r>
          </a:p>
          <a:p>
            <a:pPr marL="0" indent="0">
              <a:spcBef>
                <a:spcPts val="0"/>
              </a:spcBef>
              <a:buClr>
                <a:schemeClr val="tx2"/>
              </a:buClr>
              <a:buNone/>
            </a:pPr>
            <a:endParaRPr lang="en-GB" sz="2539" i="1" dirty="0"/>
          </a:p>
          <a:p>
            <a:pPr marL="971182" lvl="1" indent="-514155">
              <a:buClr>
                <a:schemeClr val="tx2"/>
              </a:buClr>
            </a:pPr>
            <a:r>
              <a:rPr lang="en-GB" sz="2116" dirty="0">
                <a:latin typeface="Calibri" panose="020F0502020204030204" pitchFamily="34" charset="0"/>
              </a:rPr>
              <a:t>Criteria for quality assessment defined?</a:t>
            </a:r>
          </a:p>
          <a:p>
            <a:pPr marL="971182" lvl="1" indent="-514155">
              <a:buClr>
                <a:schemeClr val="tx2"/>
              </a:buClr>
            </a:pPr>
            <a:r>
              <a:rPr lang="en-GB" sz="2116" dirty="0">
                <a:latin typeface="Calibri" panose="020F0502020204030204" pitchFamily="34" charset="0"/>
              </a:rPr>
              <a:t>Appropriate for the question?</a:t>
            </a:r>
          </a:p>
          <a:p>
            <a:pPr marL="971182" lvl="1" indent="-514155">
              <a:buClr>
                <a:schemeClr val="tx2"/>
              </a:buClr>
            </a:pPr>
            <a:r>
              <a:rPr lang="en-GB" sz="2116" dirty="0">
                <a:latin typeface="Calibri" panose="020F0502020204030204" pitchFamily="34" charset="0"/>
              </a:rPr>
              <a:t>Were the assessment results provided?</a:t>
            </a:r>
          </a:p>
        </p:txBody>
      </p:sp>
      <p:sp>
        <p:nvSpPr>
          <p:cNvPr id="2" name="TextBox 1"/>
          <p:cNvSpPr txBox="1"/>
          <p:nvPr/>
        </p:nvSpPr>
        <p:spPr>
          <a:xfrm>
            <a:off x="774068" y="5780937"/>
            <a:ext cx="2611111" cy="461537"/>
          </a:xfrm>
          <a:prstGeom prst="rect">
            <a:avLst/>
          </a:prstGeom>
          <a:noFill/>
        </p:spPr>
        <p:txBody>
          <a:bodyPr wrap="square" rtlCol="0">
            <a:spAutoFit/>
          </a:bodyPr>
          <a:lstStyle/>
          <a:p>
            <a:pPr eaLnBrk="0" fontAlgn="base" hangingPunct="0">
              <a:spcBef>
                <a:spcPct val="0"/>
              </a:spcBef>
              <a:spcAft>
                <a:spcPct val="0"/>
              </a:spcAft>
            </a:pPr>
            <a:r>
              <a:rPr lang="en-GB" sz="2399" dirty="0">
                <a:solidFill>
                  <a:srgbClr val="632523"/>
                </a:solidFill>
                <a:ea typeface="ＭＳ Ｐゴシック" pitchFamily="1" charset="-128"/>
              </a:rPr>
              <a:t>Methods, Results</a:t>
            </a: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962694" y="6069699"/>
            <a:ext cx="2108633" cy="90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7"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8"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APPRAISE</a:t>
              </a:r>
              <a:r>
                <a:rPr lang="en-GB" altLang="en-US" sz="1481" dirty="0">
                  <a:solidFill>
                    <a:srgbClr val="7F7F7F"/>
                  </a:solidFill>
                </a:rPr>
                <a:t>	</a:t>
              </a:r>
              <a:endParaRPr lang="en-US" altLang="en-US" sz="1481" dirty="0">
                <a:solidFill>
                  <a:srgbClr val="7F7F7F"/>
                </a:solidFill>
              </a:endParaRPr>
            </a:p>
          </p:txBody>
        </p:sp>
        <p:sp>
          <p:nvSpPr>
            <p:cNvPr id="9"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10" name="Rectangle 9"/>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780530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6" name="Rectangle 14"/>
          <p:cNvSpPr>
            <a:spLocks/>
          </p:cNvSpPr>
          <p:nvPr/>
        </p:nvSpPr>
        <p:spPr bwMode="auto">
          <a:xfrm>
            <a:off x="-1908720" y="620688"/>
            <a:ext cx="6426200" cy="5588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defTabSz="914400" fontAlgn="base">
              <a:spcBef>
                <a:spcPts val="1400"/>
              </a:spcBef>
              <a:spcAft>
                <a:spcPct val="0"/>
              </a:spcAft>
              <a:defRPr/>
            </a:pPr>
            <a:r>
              <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rPr>
              <a:t>5-step approach</a:t>
            </a:r>
          </a:p>
        </p:txBody>
      </p:sp>
      <p:sp>
        <p:nvSpPr>
          <p:cNvPr id="120847" name="Rectangle 15"/>
          <p:cNvSpPr>
            <a:spLocks/>
          </p:cNvSpPr>
          <p:nvPr/>
        </p:nvSpPr>
        <p:spPr bwMode="auto">
          <a:xfrm>
            <a:off x="630238" y="1554163"/>
            <a:ext cx="8140700" cy="44323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82588" indent="-342900" algn="ctr" defTabSz="914400" rtl="0" fontAlgn="base">
              <a:lnSpc>
                <a:spcPct val="130000"/>
              </a:lnSpc>
              <a:spcBef>
                <a:spcPts val="1400"/>
              </a:spcBef>
              <a:spcAft>
                <a:spcPct val="0"/>
              </a:spcAft>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r>
              <a:rPr lang="en-US" sz="2800" b="1" i="1" smtClean="0">
                <a:effectLst>
                  <a:outerShdw blurRad="38100" dist="38100" dir="2700000" algn="tl">
                    <a:srgbClr val="000000"/>
                  </a:outerShdw>
                </a:effectLst>
                <a:latin typeface="Arial" charset="0"/>
                <a:ea typeface="Arial" charset="0"/>
                <a:cs typeface="Arial" charset="0"/>
                <a:sym typeface="Arial" charset="0"/>
              </a:rPr>
              <a:t>EBM </a:t>
            </a:r>
            <a:r>
              <a:rPr lang="en-US" sz="2800" b="1" i="1">
                <a:effectLst>
                  <a:outerShdw blurRad="38100" dist="38100" dir="2700000" algn="tl">
                    <a:srgbClr val="000000"/>
                  </a:outerShdw>
                </a:effectLst>
                <a:latin typeface="Arial" charset="0"/>
                <a:ea typeface="Arial" charset="0"/>
                <a:cs typeface="Arial" charset="0"/>
                <a:sym typeface="Arial" charset="0"/>
              </a:rPr>
              <a:t>is a 5-step approach</a:t>
            </a:r>
          </a:p>
          <a:p>
            <a:pPr marL="382588" indent="-342900" algn="ctr" defTabSz="914400" rtl="0" fontAlgn="base">
              <a:lnSpc>
                <a:spcPct val="130000"/>
              </a:lnSpc>
              <a:spcBef>
                <a:spcPts val="1400"/>
              </a:spcBef>
              <a:spcAft>
                <a:spcPct val="0"/>
              </a:spcAft>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endParaRPr lang="en-US" sz="600" b="1" i="1">
              <a:effectLst>
                <a:outerShdw blurRad="38100" dist="38100" dir="2700000" algn="tl">
                  <a:srgbClr val="000000"/>
                </a:outerShdw>
              </a:effectLst>
              <a:latin typeface="Arial" charset="0"/>
              <a:ea typeface="Lucida Grande" charset="0"/>
              <a:cs typeface="Lucida Grande" charset="0"/>
              <a:sym typeface="Arial" charset="0"/>
            </a:endParaRPr>
          </a:p>
          <a:p>
            <a:pPr marL="496888" indent="-457200" algn="l" defTabSz="914400" rtl="0" fontAlgn="base">
              <a:lnSpc>
                <a:spcPct val="130000"/>
              </a:lnSpc>
              <a:spcBef>
                <a:spcPts val="1400"/>
              </a:spcBef>
              <a:spcAft>
                <a:spcPct val="0"/>
              </a:spcAft>
              <a:buFont typeface="+mj-lt"/>
              <a:buAutoNum type="arabicPeriod"/>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r>
              <a:rPr lang="en-US" sz="2400" b="1" i="1">
                <a:effectLst>
                  <a:outerShdw blurRad="38100" dist="38100" dir="2700000" algn="tl">
                    <a:srgbClr val="000000"/>
                  </a:outerShdw>
                </a:effectLst>
                <a:latin typeface="Arial" charset="0"/>
                <a:ea typeface="Lucida Grande" charset="0"/>
                <a:cs typeface="Lucida Grande" charset="0"/>
                <a:sym typeface="Arial" charset="0"/>
              </a:rPr>
              <a:t>	Formulate an answerable question (PICOC)</a:t>
            </a:r>
          </a:p>
          <a:p>
            <a:pPr marL="496888" indent="-457200" algn="l" defTabSz="914400" rtl="0" fontAlgn="base">
              <a:lnSpc>
                <a:spcPct val="130000"/>
              </a:lnSpc>
              <a:spcBef>
                <a:spcPts val="1400"/>
              </a:spcBef>
              <a:spcAft>
                <a:spcPct val="0"/>
              </a:spcAft>
              <a:buFont typeface="+mj-lt"/>
              <a:buAutoNum type="arabicPeriod"/>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r>
              <a:rPr lang="en-US" sz="2400" b="1" i="1">
                <a:effectLst>
                  <a:outerShdw blurRad="38100" dist="38100" dir="2700000" algn="tl">
                    <a:srgbClr val="000000"/>
                  </a:outerShdw>
                </a:effectLst>
                <a:latin typeface="Arial" charset="0"/>
                <a:ea typeface="Lucida Grande" charset="0"/>
                <a:cs typeface="Lucida Grande" charset="0"/>
                <a:sym typeface="Arial" charset="0"/>
              </a:rPr>
              <a:t>	Search for the best available evidence</a:t>
            </a:r>
          </a:p>
          <a:p>
            <a:pPr marL="496888" indent="-457200" algn="l" defTabSz="914400" rtl="0" fontAlgn="base">
              <a:lnSpc>
                <a:spcPct val="130000"/>
              </a:lnSpc>
              <a:spcBef>
                <a:spcPts val="1400"/>
              </a:spcBef>
              <a:spcAft>
                <a:spcPct val="0"/>
              </a:spcAft>
              <a:buFont typeface="+mj-lt"/>
              <a:buAutoNum type="arabicPeriod"/>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r>
              <a:rPr lang="en-US" sz="2400" b="1" i="1">
                <a:effectLst>
                  <a:outerShdw blurRad="38100" dist="38100" dir="2700000" algn="tl">
                    <a:srgbClr val="000000"/>
                  </a:outerShdw>
                </a:effectLst>
                <a:latin typeface="Arial" charset="0"/>
                <a:ea typeface="Lucida Grande" charset="0"/>
                <a:cs typeface="Lucida Grande" charset="0"/>
                <a:sym typeface="Arial" charset="0"/>
              </a:rPr>
              <a:t>	</a:t>
            </a:r>
            <a:r>
              <a:rPr lang="en-US" sz="2400" b="1" i="1" smtClean="0">
                <a:effectLst>
                  <a:outerShdw blurRad="38100" dist="38100" dir="2700000" algn="tl">
                    <a:srgbClr val="000000"/>
                  </a:outerShdw>
                </a:effectLst>
                <a:latin typeface="Arial" charset="0"/>
                <a:ea typeface="Lucida Grande" charset="0"/>
                <a:cs typeface="Lucida Grande" charset="0"/>
                <a:sym typeface="Arial" charset="0"/>
              </a:rPr>
              <a:t>Critically </a:t>
            </a:r>
            <a:r>
              <a:rPr lang="en-US" sz="2400" b="1" i="1">
                <a:effectLst>
                  <a:outerShdw blurRad="38100" dist="38100" dir="2700000" algn="tl">
                    <a:srgbClr val="000000"/>
                  </a:outerShdw>
                </a:effectLst>
                <a:latin typeface="Arial" charset="0"/>
                <a:ea typeface="Lucida Grande" charset="0"/>
                <a:cs typeface="Lucida Grande" charset="0"/>
                <a:sym typeface="Arial" charset="0"/>
              </a:rPr>
              <a:t>appraise the quality of the found evidence</a:t>
            </a:r>
          </a:p>
          <a:p>
            <a:pPr marL="496888" indent="-457200" algn="l" defTabSz="914400" rtl="0" fontAlgn="base">
              <a:lnSpc>
                <a:spcPct val="130000"/>
              </a:lnSpc>
              <a:spcBef>
                <a:spcPts val="1400"/>
              </a:spcBef>
              <a:spcAft>
                <a:spcPct val="0"/>
              </a:spcAft>
              <a:buFont typeface="+mj-lt"/>
              <a:buAutoNum type="arabicPeriod"/>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r>
              <a:rPr lang="en-US" sz="2400" b="1" i="1">
                <a:effectLst>
                  <a:outerShdw blurRad="38100" dist="38100" dir="2700000" algn="tl">
                    <a:srgbClr val="000000"/>
                  </a:outerShdw>
                </a:effectLst>
                <a:latin typeface="Arial" charset="0"/>
                <a:ea typeface="Lucida Grande" charset="0"/>
                <a:cs typeface="Lucida Grande" charset="0"/>
                <a:sym typeface="Arial" charset="0"/>
              </a:rPr>
              <a:t>	Integrate the evidence with managerial expertise 	and organizational concerns and apply</a:t>
            </a:r>
          </a:p>
          <a:p>
            <a:pPr marL="496888" indent="-457200" algn="l" defTabSz="914400" rtl="0" fontAlgn="base">
              <a:lnSpc>
                <a:spcPct val="130000"/>
              </a:lnSpc>
              <a:spcBef>
                <a:spcPts val="1400"/>
              </a:spcBef>
              <a:spcAft>
                <a:spcPct val="0"/>
              </a:spcAft>
              <a:buFont typeface="+mj-lt"/>
              <a:buAutoNum type="arabicPeriod"/>
              <a:tabLst>
                <a:tab pos="584200" algn="l"/>
                <a:tab pos="952500" algn="l"/>
                <a:tab pos="584200" algn="l"/>
                <a:tab pos="952500" algn="l"/>
                <a:tab pos="584200" algn="l"/>
                <a:tab pos="952500" algn="l"/>
                <a:tab pos="584200" algn="l"/>
                <a:tab pos="952500" algn="l"/>
                <a:tab pos="584200" algn="l"/>
                <a:tab pos="952500" algn="l"/>
                <a:tab pos="584200" algn="l"/>
                <a:tab pos="952500" algn="l"/>
                <a:tab pos="584200" algn="l"/>
                <a:tab pos="952500" algn="l"/>
              </a:tabLst>
              <a:defRPr/>
            </a:pPr>
            <a:r>
              <a:rPr lang="en-US" sz="2400" b="1" i="1">
                <a:effectLst>
                  <a:outerShdw blurRad="38100" dist="38100" dir="2700000" algn="tl">
                    <a:srgbClr val="000000"/>
                  </a:outerShdw>
                </a:effectLst>
                <a:latin typeface="Arial" charset="0"/>
                <a:ea typeface="Lucida Grande" charset="0"/>
                <a:cs typeface="Lucida Grande" charset="0"/>
                <a:sym typeface="Arial" charset="0"/>
              </a:rPr>
              <a:t>	Monitor and evaluate the results</a:t>
            </a:r>
          </a:p>
        </p:txBody>
      </p:sp>
      <p:sp>
        <p:nvSpPr>
          <p:cNvPr id="120848" name="Oval 16"/>
          <p:cNvSpPr>
            <a:spLocks/>
          </p:cNvSpPr>
          <p:nvPr/>
        </p:nvSpPr>
        <p:spPr bwMode="auto">
          <a:xfrm>
            <a:off x="584200" y="3912100"/>
            <a:ext cx="406400" cy="622300"/>
          </a:xfrm>
          <a:prstGeom prst="ellipse">
            <a:avLst/>
          </a:prstGeom>
          <a:noFill/>
          <a:ln w="38100">
            <a:solidFill>
              <a:srgbClr val="FF3300"/>
            </a:solidFill>
            <a:round/>
            <a:headEnd/>
            <a:tailEnd/>
          </a:ln>
        </p:spPr>
        <p:txBody>
          <a:bodyPr lIns="0" tIns="0" rIns="0" bIns="0">
            <a:prstTxWarp prst="textNoShape">
              <a:avLst/>
            </a:prstTxWarp>
          </a:bodyPr>
          <a:lstStyle/>
          <a:p>
            <a:pPr defTabSz="914400" fontAlgn="base">
              <a:lnSpc>
                <a:spcPct val="130000"/>
              </a:lnSpc>
              <a:spcBef>
                <a:spcPts val="1400"/>
              </a:spcBef>
              <a:spcAft>
                <a:spcPct val="0"/>
              </a:spcAft>
            </a:pPr>
            <a:endParaRPr lang="nl-NL" sz="2400" i="1">
              <a:solidFill>
                <a:srgbClr val="FFFFFF"/>
              </a:solidFill>
              <a:latin typeface="Arial" charset="0"/>
              <a:ea typeface="ヒラギノ角ゴ ProN W3" charset="-128"/>
              <a:cs typeface="ヒラギノ角ゴ ProN W3" charset="-128"/>
              <a:sym typeface="Arial" charset="0"/>
            </a:endParaRPr>
          </a:p>
        </p:txBody>
      </p:sp>
    </p:spTree>
    <p:extLst>
      <p:ext uri="{BB962C8B-B14F-4D97-AF65-F5344CB8AC3E}">
        <p14:creationId xmlns:p14="http://schemas.microsoft.com/office/powerpoint/2010/main" val="173253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0848"/>
                                        </p:tgtEl>
                                        <p:attrNameLst>
                                          <p:attrName>style.visibility</p:attrName>
                                        </p:attrNameLst>
                                      </p:cBhvr>
                                      <p:to>
                                        <p:strVal val="visible"/>
                                      </p:to>
                                    </p:set>
                                    <p:animEffect transition="in" filter="wipe(left)">
                                      <p:cBhvr>
                                        <p:cTn id="7" dur="500"/>
                                        <p:tgtEl>
                                          <p:spTgt spid="120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4682" y="2292877"/>
            <a:ext cx="6774491" cy="3247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1959" y="1327767"/>
            <a:ext cx="5895558" cy="483081"/>
          </a:xfrm>
          <a:prstGeom prst="rect">
            <a:avLst/>
          </a:prstGeom>
        </p:spPr>
        <p:txBody>
          <a:bodyPr wrap="square">
            <a:spAutoFit/>
          </a:bodyPr>
          <a:lstStyle/>
          <a:p>
            <a:pPr marL="971182" lvl="1" indent="-514155">
              <a:buClr>
                <a:schemeClr val="tx2"/>
              </a:buClr>
            </a:pPr>
            <a:r>
              <a:rPr lang="en-GB" sz="2539" dirty="0">
                <a:latin typeface="Calibri" panose="020F0502020204030204" pitchFamily="34" charset="0"/>
              </a:rPr>
              <a:t>Criteria for quality assessment defined?</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177096" y="4197212"/>
              <a:ext cx="3645428" cy="210203"/>
            </p14:xfrm>
          </p:contentPart>
        </mc:Choice>
        <mc:Fallback xmlns="">
          <p:pic>
            <p:nvPicPr>
              <p:cNvPr id="2" name="Ink 1"/>
              <p:cNvPicPr/>
              <p:nvPr/>
            </p:nvPicPr>
            <p:blipFill>
              <a:blip r:embed="rId5"/>
              <a:stretch>
                <a:fillRect/>
              </a:stretch>
            </p:blipFill>
            <p:spPr>
              <a:xfrm>
                <a:off x="2985840" y="3904560"/>
                <a:ext cx="3477960" cy="325440"/>
              </a:xfrm>
              <a:prstGeom prst="rect">
                <a:avLst/>
              </a:prstGeom>
            </p:spPr>
          </p:pic>
        </mc:Fallback>
      </mc:AlternateContent>
      <p:grpSp>
        <p:nvGrpSpPr>
          <p:cNvPr id="5"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6"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7"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APPRAISE</a:t>
              </a:r>
              <a:r>
                <a:rPr lang="en-GB" altLang="en-US" sz="1481" dirty="0">
                  <a:solidFill>
                    <a:srgbClr val="7F7F7F"/>
                  </a:solidFill>
                </a:rPr>
                <a:t>	</a:t>
              </a:r>
              <a:endParaRPr lang="en-US" altLang="en-US" sz="1481" dirty="0">
                <a:solidFill>
                  <a:srgbClr val="7F7F7F"/>
                </a:solidFill>
              </a:endParaRPr>
            </a:p>
          </p:txBody>
        </p:sp>
        <p:sp>
          <p:nvSpPr>
            <p:cNvPr id="8"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9" name="Rectangle 8"/>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85799976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4-10 at 00.19.3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9" y="1989458"/>
            <a:ext cx="9140082" cy="4141758"/>
          </a:xfrm>
          <a:prstGeom prst="rect">
            <a:avLst/>
          </a:prstGeom>
        </p:spPr>
      </p:pic>
      <p:sp>
        <p:nvSpPr>
          <p:cNvPr id="9" name="Rectangle 8"/>
          <p:cNvSpPr/>
          <p:nvPr/>
        </p:nvSpPr>
        <p:spPr>
          <a:xfrm>
            <a:off x="1548959" y="5372384"/>
            <a:ext cx="6909806" cy="5038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ln>
                <a:solidFill>
                  <a:srgbClr val="D2533C"/>
                </a:solidFill>
              </a:ln>
              <a:solidFill>
                <a:schemeClr val="tx2"/>
              </a:solidFill>
            </a:endParaRPr>
          </a:p>
        </p:txBody>
      </p:sp>
      <p:sp>
        <p:nvSpPr>
          <p:cNvPr id="11" name="Rectangle 2"/>
          <p:cNvSpPr>
            <a:spLocks noGrp="1" noChangeArrowheads="1"/>
          </p:cNvSpPr>
          <p:nvPr>
            <p:ph type="title"/>
          </p:nvPr>
        </p:nvSpPr>
        <p:spPr>
          <a:xfrm>
            <a:off x="191988" y="697197"/>
            <a:ext cx="5920472" cy="1166880"/>
          </a:xfrm>
        </p:spPr>
        <p:txBody>
          <a:bodyPr>
            <a:normAutofit fontScale="90000"/>
          </a:bodyPr>
          <a:lstStyle/>
          <a:p>
            <a:pPr algn="l" eaLnBrk="1" hangingPunct="1">
              <a:lnSpc>
                <a:spcPct val="150000"/>
              </a:lnSpc>
            </a:pPr>
            <a:r>
              <a:rPr lang="en-US" sz="2539" dirty="0">
                <a:latin typeface="+mn-lt"/>
              </a:rPr>
              <a:t>Appropriate for the question?</a:t>
            </a:r>
            <a:br>
              <a:rPr lang="en-US" sz="2539" dirty="0">
                <a:latin typeface="+mn-lt"/>
              </a:rPr>
            </a:br>
            <a:r>
              <a:rPr lang="en-US" sz="2539" dirty="0">
                <a:latin typeface="+mn-lt"/>
              </a:rPr>
              <a:t>Were assessment results provided?</a:t>
            </a:r>
          </a:p>
        </p:txBody>
      </p:sp>
      <p:grpSp>
        <p:nvGrpSpPr>
          <p:cNvPr id="17"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8"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9"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APPRAISE</a:t>
              </a:r>
              <a:r>
                <a:rPr lang="en-GB" altLang="en-US" sz="1481" dirty="0">
                  <a:solidFill>
                    <a:srgbClr val="7F7F7F"/>
                  </a:solidFill>
                </a:rPr>
                <a:t>	</a:t>
              </a:r>
              <a:endParaRPr lang="en-US" altLang="en-US" sz="1481" dirty="0">
                <a:solidFill>
                  <a:srgbClr val="7F7F7F"/>
                </a:solidFill>
              </a:endParaRPr>
            </a:p>
          </p:txBody>
        </p:sp>
        <p:sp>
          <p:nvSpPr>
            <p:cNvPr id="20"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SYNTHESISE</a:t>
              </a:r>
              <a:endParaRPr lang="en-US" altLang="en-US" sz="1481" dirty="0">
                <a:solidFill>
                  <a:srgbClr val="7F7F7F"/>
                </a:solidFill>
              </a:endParaRPr>
            </a:p>
          </p:txBody>
        </p:sp>
        <p:sp>
          <p:nvSpPr>
            <p:cNvPr id="21" name="Rectangle 20"/>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1248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8963" y="1303104"/>
            <a:ext cx="8449664" cy="4280041"/>
          </a:xfrm>
        </p:spPr>
        <p:txBody>
          <a:bodyPr/>
          <a:lstStyle/>
          <a:p>
            <a:pPr marL="0" indent="0">
              <a:buClr>
                <a:schemeClr val="tx2"/>
              </a:buClr>
              <a:buNone/>
            </a:pPr>
            <a:r>
              <a:rPr lang="en-GB" sz="2539" b="1" dirty="0"/>
              <a:t>5. Were the results similar from study to study?</a:t>
            </a:r>
          </a:p>
          <a:p>
            <a:pPr marL="0" indent="0">
              <a:spcBef>
                <a:spcPts val="0"/>
              </a:spcBef>
              <a:buClr>
                <a:schemeClr val="tx2"/>
              </a:buClr>
              <a:buNone/>
            </a:pPr>
            <a:endParaRPr lang="en-GB" sz="2539" i="1" dirty="0"/>
          </a:p>
          <a:p>
            <a:pPr marL="0" indent="0">
              <a:spcBef>
                <a:spcPts val="0"/>
              </a:spcBef>
              <a:buClr>
                <a:schemeClr val="tx2"/>
              </a:buClr>
              <a:buNone/>
            </a:pPr>
            <a:r>
              <a:rPr lang="en-GB" sz="2539" i="1" dirty="0"/>
              <a:t>Consider whether</a:t>
            </a:r>
          </a:p>
          <a:p>
            <a:pPr marL="971182" lvl="1" indent="-514155">
              <a:buClr>
                <a:schemeClr val="tx2"/>
              </a:buClr>
            </a:pPr>
            <a:r>
              <a:rPr lang="en-GB" sz="2116" dirty="0">
                <a:latin typeface="Calibri" panose="020F0502020204030204" pitchFamily="34" charset="0"/>
              </a:rPr>
              <a:t>The results of all the included studies are clearly displayed</a:t>
            </a:r>
          </a:p>
          <a:p>
            <a:pPr marL="971182" lvl="1" indent="-514155">
              <a:buClr>
                <a:schemeClr val="tx2"/>
              </a:buClr>
            </a:pPr>
            <a:r>
              <a:rPr lang="en-GB" sz="2116" dirty="0">
                <a:latin typeface="Calibri" panose="020F0502020204030204" pitchFamily="34" charset="0"/>
              </a:rPr>
              <a:t>The results are combined (meta-analysis)</a:t>
            </a:r>
          </a:p>
          <a:p>
            <a:pPr marL="1143575" lvl="2" indent="-188077">
              <a:buClr>
                <a:schemeClr val="tx2"/>
              </a:buClr>
              <a:buFont typeface="Wingdings" charset="2"/>
              <a:buChar char="§"/>
            </a:pPr>
            <a:r>
              <a:rPr lang="en-GB" sz="1692" i="1" dirty="0">
                <a:latin typeface="Calibri" panose="020F0502020204030204" pitchFamily="34" charset="0"/>
              </a:rPr>
              <a:t>Are studies sufficiently similar</a:t>
            </a:r>
          </a:p>
          <a:p>
            <a:pPr marL="971182" lvl="1" indent="-514155">
              <a:buClr>
                <a:schemeClr val="tx2"/>
              </a:buClr>
            </a:pPr>
            <a:r>
              <a:rPr lang="en-GB" sz="2116" dirty="0">
                <a:latin typeface="Calibri" panose="020F0502020204030204" pitchFamily="34" charset="0"/>
              </a:rPr>
              <a:t>The reasons for any variations in results are discussed</a:t>
            </a:r>
            <a:endParaRPr lang="en-US" sz="2116" dirty="0">
              <a:latin typeface="Calibri" panose="020F0502020204030204" pitchFamily="34" charset="0"/>
            </a:endParaRPr>
          </a:p>
        </p:txBody>
      </p:sp>
      <p:sp>
        <p:nvSpPr>
          <p:cNvPr id="11" name="Title 2"/>
          <p:cNvSpPr txBox="1">
            <a:spLocks/>
          </p:cNvSpPr>
          <p:nvPr/>
        </p:nvSpPr>
        <p:spPr>
          <a:xfrm>
            <a:off x="458964" y="1003120"/>
            <a:ext cx="6233072" cy="706035"/>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endParaRPr lang="en-GB" sz="3597" dirty="0">
              <a:solidFill>
                <a:srgbClr val="632523"/>
              </a:solidFill>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962694" y="6069699"/>
            <a:ext cx="2108633" cy="90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7"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8"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9"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0" name="Rectangle 9"/>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05277856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889214" y="1104542"/>
            <a:ext cx="3261547" cy="738155"/>
          </a:xfrm>
        </p:spPr>
        <p:txBody>
          <a:bodyPr/>
          <a:lstStyle/>
          <a:p>
            <a:pPr eaLnBrk="1" hangingPunct="1"/>
            <a:r>
              <a:rPr lang="en-GB" altLang="en-US" sz="3808" dirty="0">
                <a:solidFill>
                  <a:srgbClr val="632523"/>
                </a:solidFill>
              </a:rPr>
              <a:t>Meta-analysis</a:t>
            </a:r>
            <a:endParaRPr lang="en-US" altLang="en-US" sz="3808" dirty="0">
              <a:solidFill>
                <a:srgbClr val="632523"/>
              </a:solidFill>
            </a:endParaRPr>
          </a:p>
        </p:txBody>
      </p:sp>
      <p:sp>
        <p:nvSpPr>
          <p:cNvPr id="66563" name="Rectangle 3"/>
          <p:cNvSpPr>
            <a:spLocks noGrp="1" noChangeArrowheads="1"/>
          </p:cNvSpPr>
          <p:nvPr>
            <p:ph type="body" idx="1"/>
          </p:nvPr>
        </p:nvSpPr>
        <p:spPr>
          <a:xfrm>
            <a:off x="345585" y="2036295"/>
            <a:ext cx="8348807" cy="4351407"/>
          </a:xfrm>
        </p:spPr>
        <p:txBody>
          <a:bodyPr/>
          <a:lstStyle/>
          <a:p>
            <a:pPr marL="0" indent="0">
              <a:buNone/>
            </a:pPr>
            <a:r>
              <a:rPr lang="en-US" altLang="en-US" sz="3385" i="1" dirty="0"/>
              <a:t>= calculated “best guess” of the true effect size</a:t>
            </a:r>
          </a:p>
          <a:p>
            <a:pPr>
              <a:spcBef>
                <a:spcPts val="1904"/>
              </a:spcBef>
            </a:pPr>
            <a:r>
              <a:rPr lang="en-US" altLang="en-US" sz="2539" dirty="0"/>
              <a:t>The statistical combination of the results gives a pooled, weighted average of the primary results</a:t>
            </a:r>
          </a:p>
          <a:p>
            <a:pPr>
              <a:spcBef>
                <a:spcPts val="1269"/>
              </a:spcBef>
            </a:pPr>
            <a:r>
              <a:rPr lang="en-US" altLang="en-US" sz="2539" dirty="0"/>
              <a:t>It weights the effect size (result) of each study in relation to sample size of the study</a:t>
            </a:r>
          </a:p>
          <a:p>
            <a:pPr>
              <a:spcBef>
                <a:spcPts val="1269"/>
              </a:spcBef>
            </a:pPr>
            <a:r>
              <a:rPr lang="en-US" altLang="en-US" sz="2539" dirty="0"/>
              <a:t>Optional part of SR</a:t>
            </a:r>
          </a:p>
        </p:txBody>
      </p:sp>
      <p:grpSp>
        <p:nvGrpSpPr>
          <p:cNvPr id="4" name="Group 3"/>
          <p:cNvGrpSpPr/>
          <p:nvPr/>
        </p:nvGrpSpPr>
        <p:grpSpPr>
          <a:xfrm>
            <a:off x="5705717" y="4734203"/>
            <a:ext cx="3018936" cy="2148924"/>
            <a:chOff x="4387850" y="3254007"/>
            <a:chExt cx="4648200" cy="3581400"/>
          </a:xfrm>
        </p:grpSpPr>
        <p:sp>
          <p:nvSpPr>
            <p:cNvPr id="5" name="Oval 5"/>
            <p:cNvSpPr>
              <a:spLocks noChangeArrowheads="1"/>
            </p:cNvSpPr>
            <p:nvPr/>
          </p:nvSpPr>
          <p:spPr bwMode="auto">
            <a:xfrm>
              <a:off x="4387850" y="3254007"/>
              <a:ext cx="3810000" cy="3505200"/>
            </a:xfrm>
            <a:prstGeom prst="ellipse">
              <a:avLst/>
            </a:prstGeom>
            <a:solidFill>
              <a:schemeClr val="tx1"/>
            </a:solidFill>
            <a:ln w="9525">
              <a:solidFill>
                <a:schemeClr val="bg2"/>
              </a:solidFill>
              <a:round/>
              <a:headEnd/>
              <a:tailEnd/>
            </a:ln>
          </p:spPr>
          <p:txBody>
            <a:bodyPr wrap="none" anchor="ctr"/>
            <a:lstStyle/>
            <a:p>
              <a:pPr algn="ctr" eaLnBrk="1" hangingPunct="1"/>
              <a:endParaRPr lang="en-US" sz="1692">
                <a:solidFill>
                  <a:schemeClr val="accent1"/>
                </a:solidFill>
              </a:endParaRPr>
            </a:p>
          </p:txBody>
        </p:sp>
        <p:sp>
          <p:nvSpPr>
            <p:cNvPr id="6" name="Oval 6"/>
            <p:cNvSpPr>
              <a:spLocks noChangeArrowheads="1"/>
            </p:cNvSpPr>
            <p:nvPr/>
          </p:nvSpPr>
          <p:spPr bwMode="auto">
            <a:xfrm>
              <a:off x="6521450" y="4549407"/>
              <a:ext cx="2514600" cy="2286000"/>
            </a:xfrm>
            <a:prstGeom prst="ellipse">
              <a:avLst/>
            </a:prstGeom>
            <a:solidFill>
              <a:srgbClr val="FFFF99">
                <a:alpha val="50195"/>
              </a:srgbClr>
            </a:solidFill>
            <a:ln w="9525">
              <a:solidFill>
                <a:schemeClr val="bg2"/>
              </a:solidFill>
              <a:round/>
              <a:headEnd/>
              <a:tailEnd/>
            </a:ln>
          </p:spPr>
          <p:txBody>
            <a:bodyPr wrap="none" anchor="ctr"/>
            <a:lstStyle/>
            <a:p>
              <a:endParaRPr lang="en-US" sz="1692"/>
            </a:p>
          </p:txBody>
        </p:sp>
        <p:sp>
          <p:nvSpPr>
            <p:cNvPr id="7" name="Text Box 7"/>
            <p:cNvSpPr txBox="1">
              <a:spLocks noChangeArrowheads="1"/>
            </p:cNvSpPr>
            <p:nvPr/>
          </p:nvSpPr>
          <p:spPr bwMode="auto">
            <a:xfrm>
              <a:off x="4716127" y="3767427"/>
              <a:ext cx="2330393" cy="123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GB" sz="2116" smtClean="0">
                  <a:solidFill>
                    <a:schemeClr val="accent5">
                      <a:lumMod val="40000"/>
                      <a:lumOff val="60000"/>
                    </a:schemeClr>
                  </a:solidFill>
                  <a:latin typeface="Arial" panose="020B0604020202020204" pitchFamily="34" charset="0"/>
                </a:rPr>
                <a:t>Systematic</a:t>
              </a:r>
            </a:p>
            <a:p>
              <a:pPr eaLnBrk="1" hangingPunct="1"/>
              <a:r>
                <a:rPr lang="en-GB" sz="2116" dirty="0" smtClean="0">
                  <a:solidFill>
                    <a:schemeClr val="accent5">
                      <a:lumMod val="40000"/>
                      <a:lumOff val="60000"/>
                    </a:schemeClr>
                  </a:solidFill>
                  <a:latin typeface="Arial" panose="020B0604020202020204" pitchFamily="34" charset="0"/>
                </a:rPr>
                <a:t>reviews</a:t>
              </a:r>
              <a:endParaRPr lang="en-GB" sz="2116" dirty="0">
                <a:solidFill>
                  <a:schemeClr val="accent5">
                    <a:lumMod val="40000"/>
                    <a:lumOff val="60000"/>
                  </a:schemeClr>
                </a:solidFill>
                <a:latin typeface="Arial" panose="020B0604020202020204" pitchFamily="34" charset="0"/>
              </a:endParaRPr>
            </a:p>
          </p:txBody>
        </p:sp>
        <p:sp>
          <p:nvSpPr>
            <p:cNvPr id="8" name="Text Box 8"/>
            <p:cNvSpPr txBox="1">
              <a:spLocks noChangeArrowheads="1"/>
            </p:cNvSpPr>
            <p:nvPr/>
          </p:nvSpPr>
          <p:spPr bwMode="auto">
            <a:xfrm>
              <a:off x="6993850" y="5272113"/>
              <a:ext cx="1935494" cy="123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l" eaLnBrk="1" hangingPunct="1"/>
              <a:r>
                <a:rPr lang="en-GB" sz="2116" smtClean="0">
                  <a:solidFill>
                    <a:srgbClr val="000000"/>
                  </a:solidFill>
                  <a:latin typeface="Arial" panose="020B0604020202020204" pitchFamily="34" charset="0"/>
                </a:rPr>
                <a:t>Meta</a:t>
              </a:r>
            </a:p>
            <a:p>
              <a:pPr algn="l" eaLnBrk="1" hangingPunct="1"/>
              <a:r>
                <a:rPr lang="en-GB" sz="2116" dirty="0" smtClean="0">
                  <a:solidFill>
                    <a:srgbClr val="000000"/>
                  </a:solidFill>
                  <a:latin typeface="Arial" panose="020B0604020202020204" pitchFamily="34" charset="0"/>
                </a:rPr>
                <a:t>analyses</a:t>
              </a:r>
              <a:endParaRPr lang="en-GB" sz="2116" dirty="0">
                <a:solidFill>
                  <a:srgbClr val="000000"/>
                </a:solidFill>
                <a:latin typeface="Arial" panose="020B0604020202020204" pitchFamily="34" charset="0"/>
              </a:endParaRPr>
            </a:p>
          </p:txBody>
        </p:sp>
      </p:grpSp>
      <p:grpSp>
        <p:nvGrpSpPr>
          <p:cNvPr id="14"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5"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6"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7"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8" name="Rectangle 17"/>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209631847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148662" y="862097"/>
            <a:ext cx="8266866" cy="6200149"/>
          </a:xfrm>
          <a:prstGeom prst="rect">
            <a:avLst/>
          </a:prstGeom>
        </p:spPr>
      </p:pic>
      <p:sp>
        <p:nvSpPr>
          <p:cNvPr id="8" name="Oval Callout 7"/>
          <p:cNvSpPr/>
          <p:nvPr/>
        </p:nvSpPr>
        <p:spPr>
          <a:xfrm>
            <a:off x="228092" y="4081876"/>
            <a:ext cx="1751849" cy="1037781"/>
          </a:xfrm>
          <a:prstGeom prst="wedgeEllipseCallout">
            <a:avLst>
              <a:gd name="adj1" fmla="val 172751"/>
              <a:gd name="adj2" fmla="val 609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chemeClr val="tx1"/>
                </a:solidFill>
                <a:cs typeface="Arial" charset="0"/>
              </a:rPr>
              <a:t>Overall effect</a:t>
            </a:r>
          </a:p>
        </p:txBody>
      </p:sp>
      <p:sp>
        <p:nvSpPr>
          <p:cNvPr id="72710" name="TextBox 8"/>
          <p:cNvSpPr txBox="1">
            <a:spLocks noChangeArrowheads="1"/>
          </p:cNvSpPr>
          <p:nvPr/>
        </p:nvSpPr>
        <p:spPr bwMode="auto">
          <a:xfrm>
            <a:off x="3286677" y="1"/>
            <a:ext cx="2927280" cy="515526"/>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50" b="1" dirty="0">
                <a:latin typeface="Comic Sans MS" panose="030F0702030302020204" pitchFamily="66" charset="0"/>
              </a:rPr>
              <a:t>FOREST PLOTS</a:t>
            </a:r>
          </a:p>
        </p:txBody>
      </p:sp>
      <p:sp>
        <p:nvSpPr>
          <p:cNvPr id="6" name="Oval Callout 5"/>
          <p:cNvSpPr/>
          <p:nvPr/>
        </p:nvSpPr>
        <p:spPr>
          <a:xfrm>
            <a:off x="1959" y="2691532"/>
            <a:ext cx="2513523" cy="1132990"/>
          </a:xfrm>
          <a:prstGeom prst="wedgeEllipseCallout">
            <a:avLst>
              <a:gd name="adj1" fmla="val 95632"/>
              <a:gd name="adj2" fmla="val 252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chemeClr val="tx1"/>
                </a:solidFill>
                <a:cs typeface="Arial" charset="0"/>
              </a:rPr>
              <a:t>Confidence interval</a:t>
            </a:r>
          </a:p>
        </p:txBody>
      </p:sp>
      <p:sp>
        <p:nvSpPr>
          <p:cNvPr id="5" name="Oval Callout 4"/>
          <p:cNvSpPr/>
          <p:nvPr/>
        </p:nvSpPr>
        <p:spPr>
          <a:xfrm>
            <a:off x="1960" y="1501016"/>
            <a:ext cx="1285324" cy="642661"/>
          </a:xfrm>
          <a:prstGeom prst="wedgeEllipseCallout">
            <a:avLst>
              <a:gd name="adj1" fmla="val 279297"/>
              <a:gd name="adj2" fmla="val 2490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chemeClr val="tx1"/>
                </a:solidFill>
                <a:cs typeface="Arial" charset="0"/>
              </a:rPr>
              <a:t>trials</a:t>
            </a:r>
          </a:p>
        </p:txBody>
      </p:sp>
      <p:sp>
        <p:nvSpPr>
          <p:cNvPr id="7" name="Oval Callout 6"/>
          <p:cNvSpPr/>
          <p:nvPr/>
        </p:nvSpPr>
        <p:spPr>
          <a:xfrm>
            <a:off x="1449140" y="229972"/>
            <a:ext cx="1837537" cy="1128230"/>
          </a:xfrm>
          <a:prstGeom prst="wedgeEllipseCallout">
            <a:avLst>
              <a:gd name="adj1" fmla="val 133553"/>
              <a:gd name="adj2" fmla="val 2078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chemeClr val="tx1"/>
                </a:solidFill>
                <a:cs typeface="Arial" charset="0"/>
              </a:rPr>
              <a:t>Line of no effect</a:t>
            </a:r>
          </a:p>
        </p:txBody>
      </p:sp>
      <p:sp>
        <p:nvSpPr>
          <p:cNvPr id="9" name="Oval Callout 8"/>
          <p:cNvSpPr/>
          <p:nvPr/>
        </p:nvSpPr>
        <p:spPr>
          <a:xfrm>
            <a:off x="228092" y="5422175"/>
            <a:ext cx="1953928" cy="1251105"/>
          </a:xfrm>
          <a:prstGeom prst="wedgeEllipseCallout">
            <a:avLst>
              <a:gd name="adj1" fmla="val 124732"/>
              <a:gd name="adj2" fmla="val -276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chemeClr val="tx1"/>
                </a:solidFill>
                <a:cs typeface="Arial" charset="0"/>
              </a:rPr>
              <a:t>Measure of effect</a:t>
            </a:r>
          </a:p>
        </p:txBody>
      </p:sp>
    </p:spTree>
    <p:extLst>
      <p:ext uri="{BB962C8B-B14F-4D97-AF65-F5344CB8AC3E}">
        <p14:creationId xmlns:p14="http://schemas.microsoft.com/office/powerpoint/2010/main" val="3910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5" grpId="0" animBg="1"/>
      <p:bldP spid="7" grpId="0" animBg="1"/>
      <p:bldP spid="9"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betablockers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60" y="478583"/>
            <a:ext cx="5074651" cy="6510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782805" y="1556653"/>
            <a:ext cx="4925199" cy="211596"/>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75">
                <a:solidFill>
                  <a:srgbClr val="FF0000"/>
                </a:solidFill>
              </a:rPr>
              <a:t>Smallest</a:t>
            </a:r>
          </a:p>
        </p:txBody>
      </p:sp>
      <p:sp>
        <p:nvSpPr>
          <p:cNvPr id="7" name="TextBox 6"/>
          <p:cNvSpPr txBox="1">
            <a:spLocks noChangeArrowheads="1"/>
          </p:cNvSpPr>
          <p:nvPr/>
        </p:nvSpPr>
        <p:spPr bwMode="auto">
          <a:xfrm>
            <a:off x="710597" y="3627150"/>
            <a:ext cx="4997406" cy="211596"/>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75">
                <a:solidFill>
                  <a:srgbClr val="FF0000"/>
                </a:solidFill>
              </a:rPr>
              <a:t>Largest</a:t>
            </a:r>
          </a:p>
        </p:txBody>
      </p:sp>
      <p:sp>
        <p:nvSpPr>
          <p:cNvPr id="8" name="TextBox 7"/>
          <p:cNvSpPr txBox="1">
            <a:spLocks noChangeArrowheads="1"/>
          </p:cNvSpPr>
          <p:nvPr/>
        </p:nvSpPr>
        <p:spPr bwMode="auto">
          <a:xfrm>
            <a:off x="703880" y="3084757"/>
            <a:ext cx="5004123" cy="211596"/>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75">
                <a:solidFill>
                  <a:srgbClr val="FF0000"/>
                </a:solidFill>
              </a:rPr>
              <a:t>P&lt;0.05</a:t>
            </a:r>
          </a:p>
        </p:txBody>
      </p:sp>
      <p:sp>
        <p:nvSpPr>
          <p:cNvPr id="10" name="TextBox 9"/>
          <p:cNvSpPr txBox="1">
            <a:spLocks noChangeArrowheads="1"/>
          </p:cNvSpPr>
          <p:nvPr/>
        </p:nvSpPr>
        <p:spPr bwMode="auto">
          <a:xfrm>
            <a:off x="710597" y="3612037"/>
            <a:ext cx="5005803" cy="211596"/>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r>
              <a:rPr lang="en-GB" altLang="en-US" sz="1375">
                <a:solidFill>
                  <a:srgbClr val="FF0000"/>
                </a:solidFill>
              </a:rPr>
              <a:t>P&lt;0.05</a:t>
            </a:r>
          </a:p>
        </p:txBody>
      </p:sp>
      <p:sp>
        <p:nvSpPr>
          <p:cNvPr id="4" name="Rectangle 3"/>
          <p:cNvSpPr/>
          <p:nvPr/>
        </p:nvSpPr>
        <p:spPr>
          <a:xfrm>
            <a:off x="677013" y="1556653"/>
            <a:ext cx="587733" cy="51334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75" fontAlgn="auto">
              <a:spcBef>
                <a:spcPts val="0"/>
              </a:spcBef>
              <a:spcAft>
                <a:spcPts val="0"/>
              </a:spcAft>
              <a:defRPr/>
            </a:pPr>
            <a:endParaRPr lang="en-GB"/>
          </a:p>
        </p:txBody>
      </p:sp>
      <p:sp>
        <p:nvSpPr>
          <p:cNvPr id="2" name="TextBox 1"/>
          <p:cNvSpPr txBox="1">
            <a:spLocks noChangeArrowheads="1"/>
          </p:cNvSpPr>
          <p:nvPr/>
        </p:nvSpPr>
        <p:spPr bwMode="auto">
          <a:xfrm>
            <a:off x="5568628" y="4735460"/>
            <a:ext cx="3246502" cy="873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539" dirty="0"/>
              <a:t>Is treatment better than control?</a:t>
            </a:r>
          </a:p>
        </p:txBody>
      </p:sp>
      <p:sp>
        <p:nvSpPr>
          <p:cNvPr id="55305" name="Rectangle 5"/>
          <p:cNvSpPr>
            <a:spLocks noChangeArrowheads="1"/>
          </p:cNvSpPr>
          <p:nvPr/>
        </p:nvSpPr>
        <p:spPr bwMode="auto">
          <a:xfrm>
            <a:off x="5869218" y="1403842"/>
            <a:ext cx="3138493" cy="1850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74675" indent="-574675"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buFontTx/>
              <a:buAutoNum type="alphaUcPeriod"/>
            </a:pPr>
            <a:r>
              <a:rPr lang="en-GB" altLang="en-US" sz="1904" dirty="0"/>
              <a:t>Which is the smallest study?</a:t>
            </a:r>
          </a:p>
          <a:p>
            <a:pPr eaLnBrk="1" hangingPunct="1">
              <a:buFontTx/>
              <a:buAutoNum type="alphaUcPeriod"/>
            </a:pPr>
            <a:r>
              <a:rPr lang="en-GB" altLang="en-US" sz="1904" dirty="0"/>
              <a:t>Which is the largest study?</a:t>
            </a:r>
          </a:p>
          <a:p>
            <a:pPr eaLnBrk="1" hangingPunct="1">
              <a:buFontTx/>
              <a:buAutoNum type="alphaUcPeriod"/>
            </a:pPr>
            <a:r>
              <a:rPr lang="en-GB" altLang="en-US" sz="1904" dirty="0"/>
              <a:t>How many are statistically significant?</a:t>
            </a:r>
          </a:p>
        </p:txBody>
      </p:sp>
      <p:sp>
        <p:nvSpPr>
          <p:cNvPr id="5" name="Rectangle 4"/>
          <p:cNvSpPr/>
          <p:nvPr/>
        </p:nvSpPr>
        <p:spPr>
          <a:xfrm>
            <a:off x="3288225" y="6129212"/>
            <a:ext cx="1452539" cy="335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737465" y="6204771"/>
            <a:ext cx="4614541" cy="211596"/>
          </a:xfrm>
          <a:prstGeom prst="rect">
            <a:avLst/>
          </a:prstGeom>
          <a:noFill/>
          <a:ln w="19050">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algn="r"/>
            <a:endParaRPr lang="en-GB" altLang="en-US" sz="1375">
              <a:solidFill>
                <a:srgbClr val="FF0000"/>
              </a:solidFill>
            </a:endParaRPr>
          </a:p>
        </p:txBody>
      </p:sp>
      <p:sp>
        <p:nvSpPr>
          <p:cNvPr id="12" name="TextBox 11"/>
          <p:cNvSpPr txBox="1">
            <a:spLocks noChangeArrowheads="1"/>
          </p:cNvSpPr>
          <p:nvPr/>
        </p:nvSpPr>
        <p:spPr bwMode="auto">
          <a:xfrm>
            <a:off x="5568628" y="5646230"/>
            <a:ext cx="2614570" cy="873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539" dirty="0"/>
              <a:t>How much better?</a:t>
            </a:r>
          </a:p>
        </p:txBody>
      </p:sp>
      <p:grpSp>
        <p:nvGrpSpPr>
          <p:cNvPr id="13"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4"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5"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6"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7" name="Rectangle 16"/>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41878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8" grpId="0" animBg="1"/>
      <p:bldP spid="10" grpId="0" animBg="1"/>
      <p:bldP spid="4" grpId="0" animBg="1"/>
      <p:bldP spid="2" grpId="0"/>
      <p:bldP spid="11" grpId="0" animBg="1"/>
      <p:bldP spid="12" grpId="0"/>
      <p:bldP spid="12" grpId="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Shot 2015-09-16 at 23.08.47.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4012" y="2711860"/>
            <a:ext cx="1110447" cy="963612"/>
          </a:xfrm>
          <a:prstGeom prst="rect">
            <a:avLst/>
          </a:prstGeom>
        </p:spPr>
      </p:pic>
      <p:pic>
        <p:nvPicPr>
          <p:cNvPr id="3" name="Picture 2" descr="Screen Shot 2015-09-16 at 23.08.47.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0766" y="819738"/>
            <a:ext cx="8880751" cy="1730610"/>
          </a:xfrm>
          <a:prstGeom prst="rect">
            <a:avLst/>
          </a:prstGeom>
        </p:spPr>
      </p:pic>
      <p:sp>
        <p:nvSpPr>
          <p:cNvPr id="9" name="Oval 5"/>
          <p:cNvSpPr>
            <a:spLocks noChangeArrowheads="1"/>
          </p:cNvSpPr>
          <p:nvPr/>
        </p:nvSpPr>
        <p:spPr bwMode="auto">
          <a:xfrm>
            <a:off x="4250199" y="1103784"/>
            <a:ext cx="500432" cy="381000"/>
          </a:xfrm>
          <a:prstGeom prst="ellipse">
            <a:avLst/>
          </a:prstGeom>
          <a:noFill/>
          <a:ln w="381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lIns="91414" tIns="45707" rIns="91414" bIns="45707" anchor="ctr"/>
          <a:lstStyle/>
          <a:p>
            <a:endParaRPr lang="en-US"/>
          </a:p>
        </p:txBody>
      </p:sp>
      <p:sp>
        <p:nvSpPr>
          <p:cNvPr id="10" name="Oval 6"/>
          <p:cNvSpPr>
            <a:spLocks noChangeArrowheads="1"/>
          </p:cNvSpPr>
          <p:nvPr/>
        </p:nvSpPr>
        <p:spPr bwMode="auto">
          <a:xfrm>
            <a:off x="5518663" y="2476404"/>
            <a:ext cx="1572538" cy="1442360"/>
          </a:xfrm>
          <a:prstGeom prst="ellipse">
            <a:avLst/>
          </a:prstGeom>
          <a:noFill/>
          <a:ln w="3810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lIns="91414" tIns="45707" rIns="91414" bIns="45707" anchor="ctr"/>
          <a:lstStyle/>
          <a:p>
            <a:endParaRPr lang="en-US"/>
          </a:p>
        </p:txBody>
      </p:sp>
      <p:sp>
        <p:nvSpPr>
          <p:cNvPr id="11" name="Line 7"/>
          <p:cNvSpPr>
            <a:spLocks noChangeShapeType="1"/>
          </p:cNvSpPr>
          <p:nvPr/>
        </p:nvSpPr>
        <p:spPr bwMode="auto">
          <a:xfrm>
            <a:off x="4592120" y="1484784"/>
            <a:ext cx="1131514" cy="1224136"/>
          </a:xfrm>
          <a:prstGeom prst="line">
            <a:avLst/>
          </a:prstGeom>
          <a:ln>
            <a:headEnd/>
            <a:tailEnd/>
          </a:ln>
          <a:extLst/>
        </p:spPr>
        <p:style>
          <a:lnRef idx="3">
            <a:schemeClr val="accent1"/>
          </a:lnRef>
          <a:fillRef idx="0">
            <a:schemeClr val="accent1"/>
          </a:fillRef>
          <a:effectRef idx="2">
            <a:schemeClr val="accent1"/>
          </a:effectRef>
          <a:fontRef idx="minor">
            <a:schemeClr val="tx1"/>
          </a:fontRef>
        </p:style>
        <p:txBody>
          <a:bodyPr lIns="91414" tIns="45707" rIns="91414" bIns="45707"/>
          <a:lstStyle/>
          <a:p>
            <a:endParaRPr lang="en-US"/>
          </a:p>
        </p:txBody>
      </p:sp>
      <p:sp>
        <p:nvSpPr>
          <p:cNvPr id="18" name="Line 11"/>
          <p:cNvSpPr>
            <a:spLocks noChangeShapeType="1"/>
          </p:cNvSpPr>
          <p:nvPr/>
        </p:nvSpPr>
        <p:spPr bwMode="auto">
          <a:xfrm flipV="1">
            <a:off x="6587360" y="1409604"/>
            <a:ext cx="1141925" cy="1515340"/>
          </a:xfrm>
          <a:prstGeom prst="line">
            <a:avLst/>
          </a:prstGeom>
          <a:noFill/>
          <a:ln w="38100">
            <a:solidFill>
              <a:srgbClr val="00B050"/>
            </a:solidFill>
            <a:round/>
            <a:headEnd/>
            <a:tailEnd type="triangle" w="med" len="med"/>
          </a:ln>
          <a:extLst>
            <a:ext uri="{909E8E84-426E-40dd-AFC4-6F175D3DCCD1}">
              <a14:hiddenFill xmlns:a14="http://schemas.microsoft.com/office/drawing/2010/main" xmlns="">
                <a:noFill/>
              </a14:hiddenFill>
            </a:ext>
          </a:extLst>
        </p:spPr>
        <p:txBody>
          <a:bodyPr lIns="91414" tIns="45707" rIns="91414" bIns="45707"/>
          <a:lstStyle/>
          <a:p>
            <a:pPr defTabSz="914150">
              <a:defRPr/>
            </a:pPr>
            <a:endParaRPr lang="en-US" kern="0">
              <a:solidFill>
                <a:sysClr val="windowText" lastClr="000000"/>
              </a:solidFill>
            </a:endParaRPr>
          </a:p>
        </p:txBody>
      </p:sp>
      <p:sp>
        <p:nvSpPr>
          <p:cNvPr id="19" name="Text Box 3"/>
          <p:cNvSpPr txBox="1">
            <a:spLocks noChangeArrowheads="1"/>
          </p:cNvSpPr>
          <p:nvPr/>
        </p:nvSpPr>
        <p:spPr bwMode="auto">
          <a:xfrm>
            <a:off x="1184731" y="2924945"/>
            <a:ext cx="3720598" cy="2143509"/>
          </a:xfrm>
          <a:prstGeom prst="rect">
            <a:avLst/>
          </a:prstGeom>
          <a:ln/>
          <a:extLst/>
        </p:spPr>
        <p:style>
          <a:lnRef idx="2">
            <a:schemeClr val="accent1"/>
          </a:lnRef>
          <a:fillRef idx="1">
            <a:schemeClr val="lt1"/>
          </a:fillRef>
          <a:effectRef idx="0">
            <a:schemeClr val="accent1"/>
          </a:effectRef>
          <a:fontRef idx="minor">
            <a:schemeClr val="dk1"/>
          </a:fontRef>
        </p:style>
        <p:txBody>
          <a:bodyPr wrap="square" lIns="91414" tIns="45707" rIns="91414" bIns="45707">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AU" sz="1904" dirty="0">
                <a:solidFill>
                  <a:schemeClr val="bg2">
                    <a:lumMod val="25000"/>
                  </a:schemeClr>
                </a:solidFill>
                <a:latin typeface="Comic Sans MS" charset="0"/>
              </a:rPr>
              <a:t>Effect size = </a:t>
            </a:r>
          </a:p>
          <a:p>
            <a:pPr eaLnBrk="1" hangingPunct="1"/>
            <a:r>
              <a:rPr lang="en-AU" sz="1904" dirty="0">
                <a:solidFill>
                  <a:schemeClr val="bg2">
                    <a:lumMod val="25000"/>
                  </a:schemeClr>
                </a:solidFill>
                <a:latin typeface="Comic Sans MS" charset="0"/>
              </a:rPr>
              <a:t>1 – 0.66 = 0.34 </a:t>
            </a:r>
          </a:p>
          <a:p>
            <a:pPr eaLnBrk="1" hangingPunct="1"/>
            <a:r>
              <a:rPr lang="en-AU" sz="1904" dirty="0">
                <a:solidFill>
                  <a:schemeClr val="bg2">
                    <a:lumMod val="25000"/>
                  </a:schemeClr>
                </a:solidFill>
                <a:latin typeface="Comic Sans MS" charset="0"/>
              </a:rPr>
              <a:t>0.34 x 100 = 34%</a:t>
            </a:r>
          </a:p>
          <a:p>
            <a:pPr eaLnBrk="1" hangingPunct="1"/>
            <a:endParaRPr lang="en-AU" sz="1904" dirty="0">
              <a:solidFill>
                <a:schemeClr val="bg2">
                  <a:lumMod val="25000"/>
                </a:schemeClr>
              </a:solidFill>
              <a:latin typeface="Comic Sans MS" charset="0"/>
            </a:endParaRPr>
          </a:p>
          <a:p>
            <a:pPr eaLnBrk="1" hangingPunct="1"/>
            <a:r>
              <a:rPr lang="en-AU" sz="1904" dirty="0">
                <a:solidFill>
                  <a:schemeClr val="bg2">
                    <a:lumMod val="25000"/>
                  </a:schemeClr>
                </a:solidFill>
                <a:latin typeface="Comic Sans MS" charset="0"/>
              </a:rPr>
              <a:t>There is a 34% reduced risk of mortality in the treatment compared to the control group </a:t>
            </a:r>
          </a:p>
        </p:txBody>
      </p:sp>
      <p:sp>
        <p:nvSpPr>
          <p:cNvPr id="2" name="Rectangle 1"/>
          <p:cNvSpPr/>
          <p:nvPr/>
        </p:nvSpPr>
        <p:spPr>
          <a:xfrm>
            <a:off x="1184731" y="3295018"/>
            <a:ext cx="3627151" cy="1773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GB"/>
          </a:p>
        </p:txBody>
      </p:sp>
      <p:grpSp>
        <p:nvGrpSpPr>
          <p:cNvPr id="13"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6"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7"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20"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21" name="Rectangle 20"/>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550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097920" y="1116461"/>
            <a:ext cx="6696172" cy="738155"/>
          </a:xfrm>
        </p:spPr>
        <p:txBody>
          <a:bodyPr/>
          <a:lstStyle/>
          <a:p>
            <a:pPr eaLnBrk="1" hangingPunct="1"/>
            <a:r>
              <a:rPr lang="en-GB" altLang="en-US" sz="3808" dirty="0">
                <a:solidFill>
                  <a:srgbClr val="632523"/>
                </a:solidFill>
              </a:rPr>
              <a:t>Heterogeneity </a:t>
            </a:r>
            <a:endParaRPr lang="en-US" altLang="en-US" sz="3808" dirty="0">
              <a:solidFill>
                <a:srgbClr val="632523"/>
              </a:solidFill>
            </a:endParaRPr>
          </a:p>
        </p:txBody>
      </p:sp>
      <p:sp>
        <p:nvSpPr>
          <p:cNvPr id="2" name="Content Placeholder 1"/>
          <p:cNvSpPr>
            <a:spLocks noGrp="1"/>
          </p:cNvSpPr>
          <p:nvPr>
            <p:ph idx="1"/>
          </p:nvPr>
        </p:nvSpPr>
        <p:spPr>
          <a:xfrm>
            <a:off x="1909916" y="2316674"/>
            <a:ext cx="5472180" cy="1480638"/>
          </a:xfrm>
        </p:spPr>
        <p:txBody>
          <a:bodyPr/>
          <a:lstStyle/>
          <a:p>
            <a:pPr marL="0" indent="0">
              <a:buNone/>
            </a:pPr>
            <a:r>
              <a:rPr lang="en-US" i="1" dirty="0" smtClean="0"/>
              <a:t>“The </a:t>
            </a:r>
            <a:r>
              <a:rPr lang="en-US" i="1" dirty="0"/>
              <a:t>quality or state of </a:t>
            </a:r>
            <a:r>
              <a:rPr lang="en-US" i="1" dirty="0" smtClean="0"/>
              <a:t>being diverse in character or content”</a:t>
            </a:r>
          </a:p>
          <a:p>
            <a:pPr marL="0" indent="0">
              <a:buNone/>
            </a:pPr>
            <a:endParaRPr lang="en-US" i="1" dirty="0"/>
          </a:p>
          <a:p>
            <a:pPr marL="0" indent="0">
              <a:buNone/>
            </a:pPr>
            <a:endParaRPr lang="en-US" i="1" dirty="0"/>
          </a:p>
        </p:txBody>
      </p:sp>
      <p:grpSp>
        <p:nvGrpSpPr>
          <p:cNvPr id="9"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0"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1"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2"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3" name="Rectangle 12"/>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4247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26434" y="943268"/>
            <a:ext cx="5245224" cy="738155"/>
          </a:xfrm>
        </p:spPr>
        <p:txBody>
          <a:bodyPr/>
          <a:lstStyle/>
          <a:p>
            <a:pPr eaLnBrk="1" hangingPunct="1"/>
            <a:r>
              <a:rPr lang="en-GB" altLang="en-US" sz="3808" dirty="0">
                <a:solidFill>
                  <a:srgbClr val="632523"/>
                </a:solidFill>
              </a:rPr>
              <a:t>Heterogeneity (diversity)</a:t>
            </a:r>
            <a:endParaRPr lang="en-US" altLang="en-US" sz="3808" dirty="0">
              <a:solidFill>
                <a:srgbClr val="632523"/>
              </a:solidFill>
            </a:endParaRPr>
          </a:p>
        </p:txBody>
      </p:sp>
      <p:sp>
        <p:nvSpPr>
          <p:cNvPr id="66563" name="Rectangle 3"/>
          <p:cNvSpPr>
            <a:spLocks noGrp="1" noChangeArrowheads="1"/>
          </p:cNvSpPr>
          <p:nvPr>
            <p:ph type="body" idx="1"/>
          </p:nvPr>
        </p:nvSpPr>
        <p:spPr>
          <a:xfrm>
            <a:off x="202281" y="1824719"/>
            <a:ext cx="8796457" cy="4351407"/>
          </a:xfrm>
        </p:spPr>
        <p:txBody>
          <a:bodyPr/>
          <a:lstStyle/>
          <a:p>
            <a:pPr>
              <a:spcBef>
                <a:spcPts val="846"/>
              </a:spcBef>
              <a:spcAft>
                <a:spcPts val="846"/>
              </a:spcAft>
            </a:pPr>
            <a:r>
              <a:rPr lang="en-US" altLang="en-US" sz="2539" b="1" dirty="0"/>
              <a:t>Clinical heterogeneity</a:t>
            </a:r>
          </a:p>
          <a:p>
            <a:pPr marL="0" indent="0">
              <a:spcBef>
                <a:spcPts val="846"/>
              </a:spcBef>
              <a:spcAft>
                <a:spcPts val="846"/>
              </a:spcAft>
              <a:buNone/>
            </a:pPr>
            <a:r>
              <a:rPr lang="en-US" altLang="en-US" sz="2539" dirty="0"/>
              <a:t>Variability in the participants, interventions and/or outcomes studied</a:t>
            </a:r>
          </a:p>
          <a:p>
            <a:pPr>
              <a:spcBef>
                <a:spcPts val="846"/>
              </a:spcBef>
              <a:spcAft>
                <a:spcPts val="846"/>
              </a:spcAft>
            </a:pPr>
            <a:r>
              <a:rPr lang="en-US" altLang="en-US" sz="2539" b="1" dirty="0"/>
              <a:t>Methodological heterogeneity</a:t>
            </a:r>
          </a:p>
          <a:p>
            <a:pPr marL="0" indent="0">
              <a:spcBef>
                <a:spcPts val="846"/>
              </a:spcBef>
              <a:spcAft>
                <a:spcPts val="846"/>
              </a:spcAft>
              <a:buNone/>
            </a:pPr>
            <a:r>
              <a:rPr lang="en-US" altLang="en-US" sz="2539" dirty="0"/>
              <a:t>Variability in study deign and risk of bias</a:t>
            </a:r>
          </a:p>
          <a:p>
            <a:pPr>
              <a:spcBef>
                <a:spcPts val="846"/>
              </a:spcBef>
              <a:spcAft>
                <a:spcPts val="846"/>
              </a:spcAft>
            </a:pPr>
            <a:r>
              <a:rPr lang="en-US" altLang="en-US" sz="2539" b="1" dirty="0"/>
              <a:t>Statistical heterogeneity</a:t>
            </a:r>
          </a:p>
          <a:p>
            <a:pPr marL="0" indent="0">
              <a:spcBef>
                <a:spcPts val="846"/>
              </a:spcBef>
              <a:spcAft>
                <a:spcPts val="846"/>
              </a:spcAft>
              <a:buNone/>
            </a:pPr>
            <a:r>
              <a:rPr lang="en-US" altLang="en-US" sz="2539" dirty="0"/>
              <a:t>The observed intervention effects being more different from each other than we would expect due to random error (chance) alone</a:t>
            </a:r>
          </a:p>
        </p:txBody>
      </p:sp>
      <p:sp>
        <p:nvSpPr>
          <p:cNvPr id="8" name="Down Arrow 7"/>
          <p:cNvSpPr/>
          <p:nvPr/>
        </p:nvSpPr>
        <p:spPr>
          <a:xfrm>
            <a:off x="1076736" y="2364363"/>
            <a:ext cx="394085" cy="2310629"/>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2029391" y="3886871"/>
            <a:ext cx="394085" cy="788121"/>
          </a:xfrm>
          <a:prstGeom prst="downArrow">
            <a:avLst/>
          </a:prstGeom>
          <a:solidFill>
            <a:srgbClr val="7793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7"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9"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0"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1" name="Rectangle 10"/>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0219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960" y="1898658"/>
            <a:ext cx="9140082" cy="889597"/>
          </a:xfrm>
        </p:spPr>
        <p:txBody>
          <a:bodyPr/>
          <a:lstStyle/>
          <a:p>
            <a:pPr eaLnBrk="1" hangingPunct="1"/>
            <a:r>
              <a:rPr lang="en-GB" altLang="en-US" sz="5712" dirty="0">
                <a:latin typeface="Arial" panose="020B0604020202020204" pitchFamily="34" charset="0"/>
                <a:cs typeface="Arial" panose="020B0604020202020204" pitchFamily="34" charset="0"/>
              </a:rPr>
              <a:t>High heterogeneity </a:t>
            </a:r>
            <a:br>
              <a:rPr lang="en-GB" altLang="en-US" sz="5712" dirty="0">
                <a:latin typeface="Arial" panose="020B0604020202020204" pitchFamily="34" charset="0"/>
                <a:cs typeface="Arial" panose="020B0604020202020204" pitchFamily="34" charset="0"/>
              </a:rPr>
            </a:br>
            <a:r>
              <a:rPr lang="en-GB" altLang="en-US" sz="5712" dirty="0">
                <a:latin typeface="Arial" panose="020B0604020202020204" pitchFamily="34" charset="0"/>
                <a:cs typeface="Arial" panose="020B0604020202020204" pitchFamily="34" charset="0"/>
              </a:rPr>
              <a:t>= </a:t>
            </a:r>
            <a:br>
              <a:rPr lang="en-GB" altLang="en-US" sz="5712" dirty="0">
                <a:latin typeface="Arial" panose="020B0604020202020204" pitchFamily="34" charset="0"/>
                <a:cs typeface="Arial" panose="020B0604020202020204" pitchFamily="34" charset="0"/>
              </a:rPr>
            </a:br>
            <a:r>
              <a:rPr lang="en-GB" altLang="en-US" sz="5712" dirty="0">
                <a:latin typeface="Arial" panose="020B0604020202020204" pitchFamily="34" charset="0"/>
                <a:cs typeface="Arial" panose="020B0604020202020204" pitchFamily="34" charset="0"/>
              </a:rPr>
              <a:t>appropriate to pool data?</a:t>
            </a:r>
            <a:endParaRPr lang="en-US" altLang="en-US" sz="5712" dirty="0">
              <a:latin typeface="Arial" panose="020B0604020202020204" pitchFamily="34" charset="0"/>
              <a:cs typeface="Arial" panose="020B0604020202020204" pitchFamily="34" charset="0"/>
            </a:endParaRPr>
          </a:p>
        </p:txBody>
      </p:sp>
      <p:grpSp>
        <p:nvGrpSpPr>
          <p:cNvPr id="3"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4"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5"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6"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7" name="Rectangle 6"/>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026906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APPRAISING THE EVIDENCE</a:t>
            </a:r>
          </a:p>
        </p:txBody>
      </p:sp>
      <p:sp>
        <p:nvSpPr>
          <p:cNvPr id="3" name="Content Placeholder 2"/>
          <p:cNvSpPr>
            <a:spLocks noGrp="1"/>
          </p:cNvSpPr>
          <p:nvPr>
            <p:ph idx="1"/>
          </p:nvPr>
        </p:nvSpPr>
        <p:spPr/>
        <p:txBody>
          <a:bodyPr/>
          <a:lstStyle/>
          <a:p>
            <a:r>
              <a:rPr lang="en-US" b="1" dirty="0"/>
              <a:t>1. Is the study valid</a:t>
            </a:r>
            <a:r>
              <a:rPr lang="en-US" b="1" dirty="0" smtClean="0"/>
              <a:t>?</a:t>
            </a:r>
          </a:p>
          <a:p>
            <a:pPr lvl="1"/>
            <a:r>
              <a:rPr lang="en-US" b="1" dirty="0"/>
              <a:t>Decide whether studies have been undertaken in a way that makes their findings reliable</a:t>
            </a:r>
            <a:r>
              <a:rPr lang="en-US" b="1" dirty="0" smtClean="0"/>
              <a:t>.</a:t>
            </a:r>
            <a:r>
              <a:rPr lang="en-US" dirty="0"/>
              <a:t> </a:t>
            </a:r>
          </a:p>
          <a:p>
            <a:r>
              <a:rPr lang="en-US" b="1" dirty="0"/>
              <a:t>2. What are the results</a:t>
            </a:r>
            <a:r>
              <a:rPr lang="en-US" b="1" dirty="0" smtClean="0"/>
              <a:t>?</a:t>
            </a:r>
          </a:p>
          <a:p>
            <a:pPr lvl="1"/>
            <a:r>
              <a:rPr lang="en-US" b="1" dirty="0"/>
              <a:t>Make sense of the results</a:t>
            </a:r>
            <a:r>
              <a:rPr lang="en-US" b="1" dirty="0" smtClean="0"/>
              <a:t>.</a:t>
            </a:r>
            <a:endParaRPr lang="en-US" dirty="0"/>
          </a:p>
          <a:p>
            <a:r>
              <a:rPr lang="en-US" b="1" dirty="0" smtClean="0"/>
              <a:t>3</a:t>
            </a:r>
            <a:r>
              <a:rPr lang="en-US" b="1" dirty="0"/>
              <a:t>. Are the results useful</a:t>
            </a:r>
            <a:r>
              <a:rPr lang="en-US" b="1" dirty="0" smtClean="0"/>
              <a:t>?</a:t>
            </a:r>
          </a:p>
          <a:p>
            <a:pPr lvl="1"/>
            <a:r>
              <a:rPr lang="en-US" b="1" dirty="0"/>
              <a:t>Know what these results mean in the context of the decision that needs to be made.</a:t>
            </a:r>
            <a:endParaRPr lang="en-US" dirty="0"/>
          </a:p>
          <a:p>
            <a:endParaRPr lang="en-US" dirty="0"/>
          </a:p>
        </p:txBody>
      </p:sp>
      <p:pic>
        <p:nvPicPr>
          <p:cNvPr id="4" name="Picture 4" descr="2-11"/>
          <p:cNvPicPr>
            <a:picLocks noChangeAspect="1" noChangeArrowheads="1"/>
          </p:cNvPicPr>
          <p:nvPr/>
        </p:nvPicPr>
        <p:blipFill>
          <a:blip r:embed="rId3" cstate="print"/>
          <a:srcRect b="8936"/>
          <a:stretch>
            <a:fillRect/>
          </a:stretch>
        </p:blipFill>
        <p:spPr bwMode="auto">
          <a:xfrm>
            <a:off x="7092280" y="188640"/>
            <a:ext cx="1800101" cy="2844697"/>
          </a:xfrm>
          <a:prstGeom prst="rect">
            <a:avLst/>
          </a:prstGeom>
          <a:noFill/>
          <a:ln w="9525">
            <a:noFill/>
            <a:miter lim="800000"/>
            <a:headEnd/>
            <a:tailEnd/>
          </a:ln>
        </p:spPr>
      </p:pic>
    </p:spTree>
    <p:extLst>
      <p:ext uri="{BB962C8B-B14F-4D97-AF65-F5344CB8AC3E}">
        <p14:creationId xmlns:p14="http://schemas.microsoft.com/office/powerpoint/2010/main" val="21743039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idx="4294967295"/>
          </p:nvPr>
        </p:nvSpPr>
        <p:spPr>
          <a:xfrm>
            <a:off x="262961" y="3726282"/>
            <a:ext cx="7602534" cy="3019275"/>
          </a:xfrm>
          <a:prstGeom prst="rect">
            <a:avLst/>
          </a:prstGeom>
        </p:spPr>
        <p:txBody>
          <a:bodyPr>
            <a:normAutofit fontScale="85000" lnSpcReduction="20000"/>
          </a:bodyPr>
          <a:lstStyle/>
          <a:p>
            <a:pPr marL="457075" indent="-457075">
              <a:lnSpc>
                <a:spcPct val="80000"/>
              </a:lnSpc>
              <a:buNone/>
            </a:pPr>
            <a:r>
              <a:rPr lang="en-GB" altLang="en-US" sz="2433" dirty="0"/>
              <a:t>Are the results </a:t>
            </a:r>
            <a:r>
              <a:rPr lang="en-GB" altLang="en-US" sz="2433" u="sng" dirty="0"/>
              <a:t>similar</a:t>
            </a:r>
            <a:r>
              <a:rPr lang="en-GB" altLang="en-US" sz="2433" dirty="0"/>
              <a:t> across studies? 3 tests:</a:t>
            </a:r>
          </a:p>
          <a:p>
            <a:pPr marL="837971" lvl="1" indent="-380896">
              <a:lnSpc>
                <a:spcPct val="80000"/>
              </a:lnSpc>
              <a:spcBef>
                <a:spcPts val="1200"/>
              </a:spcBef>
              <a:buFont typeface="Wingdings" pitchFamily="2" charset="2"/>
              <a:buAutoNum type="arabicPeriod"/>
            </a:pPr>
            <a:r>
              <a:rPr lang="en-GB" altLang="en-US" sz="2327" dirty="0"/>
              <a:t>‘Eyeball’ test – do they look they same?</a:t>
            </a:r>
          </a:p>
          <a:p>
            <a:pPr marL="837971" lvl="1" indent="-380896">
              <a:lnSpc>
                <a:spcPct val="120000"/>
              </a:lnSpc>
              <a:spcBef>
                <a:spcPts val="1269"/>
              </a:spcBef>
              <a:buFont typeface="Wingdings" pitchFamily="2" charset="2"/>
              <a:buAutoNum type="arabicPeriod"/>
            </a:pPr>
            <a:r>
              <a:rPr lang="en-US" altLang="en-US" sz="2327" dirty="0"/>
              <a:t>Formal tests</a:t>
            </a:r>
          </a:p>
          <a:p>
            <a:pPr marL="1112216" lvl="2" indent="-380896">
              <a:lnSpc>
                <a:spcPct val="80000"/>
              </a:lnSpc>
              <a:buFont typeface="Wingdings" pitchFamily="2" charset="2"/>
              <a:buAutoNum type="alphaLcParenR"/>
            </a:pPr>
            <a:r>
              <a:rPr lang="en-US" altLang="en-US" sz="2327" dirty="0"/>
              <a:t>Proportion of variation not due to chance (</a:t>
            </a:r>
            <a:r>
              <a:rPr lang="en-US" altLang="en-US" sz="2327" dirty="0">
                <a:solidFill>
                  <a:schemeClr val="tx2"/>
                </a:solidFill>
              </a:rPr>
              <a:t>I</a:t>
            </a:r>
            <a:r>
              <a:rPr lang="en-US" altLang="en-US" sz="2327" baseline="30000" dirty="0">
                <a:solidFill>
                  <a:schemeClr val="tx2"/>
                </a:solidFill>
              </a:rPr>
              <a:t>2</a:t>
            </a:r>
            <a:r>
              <a:rPr lang="en-US" altLang="en-US" sz="2327" dirty="0"/>
              <a:t>)</a:t>
            </a:r>
          </a:p>
          <a:p>
            <a:pPr marL="1386461" lvl="3" indent="-380896">
              <a:lnSpc>
                <a:spcPct val="80000"/>
              </a:lnSpc>
            </a:pPr>
            <a:r>
              <a:rPr lang="en-US" altLang="en-US" sz="2116" dirty="0"/>
              <a:t>Variation between tests, now preferred estimate</a:t>
            </a:r>
          </a:p>
          <a:p>
            <a:pPr marL="1843536" lvl="4" indent="-380896">
              <a:lnSpc>
                <a:spcPct val="80000"/>
              </a:lnSpc>
            </a:pPr>
            <a:r>
              <a:rPr lang="en-US" altLang="en-US" sz="2116" dirty="0"/>
              <a:t>0% to 40%: might not be important;</a:t>
            </a:r>
          </a:p>
          <a:p>
            <a:pPr marL="1843536" lvl="4" indent="-380896">
              <a:lnSpc>
                <a:spcPct val="80000"/>
              </a:lnSpc>
            </a:pPr>
            <a:r>
              <a:rPr lang="en-US" altLang="en-US" sz="2116" dirty="0"/>
              <a:t>30% to 60%: may represent moderate heterogeneity;</a:t>
            </a:r>
          </a:p>
          <a:p>
            <a:pPr marL="1843536" lvl="4" indent="-380896">
              <a:lnSpc>
                <a:spcPct val="80000"/>
              </a:lnSpc>
            </a:pPr>
            <a:r>
              <a:rPr lang="en-US" altLang="en-US" sz="2116" dirty="0"/>
              <a:t>50% to 90%: may represent substantial heterogeneity;</a:t>
            </a:r>
          </a:p>
          <a:p>
            <a:pPr marL="1843536" lvl="4" indent="-380896">
              <a:lnSpc>
                <a:spcPct val="80000"/>
              </a:lnSpc>
            </a:pPr>
            <a:r>
              <a:rPr lang="en-US" altLang="en-US" sz="2116" dirty="0"/>
              <a:t>75% to 100%: considerable heterogeneity</a:t>
            </a:r>
          </a:p>
          <a:p>
            <a:pPr marL="1112216" lvl="2" indent="-380896">
              <a:lnSpc>
                <a:spcPct val="80000"/>
              </a:lnSpc>
              <a:buFont typeface="+mj-lt"/>
              <a:buAutoNum type="alphaLcParenR"/>
            </a:pPr>
            <a:endParaRPr lang="en-US" altLang="en-US" sz="2116" dirty="0"/>
          </a:p>
          <a:p>
            <a:pPr marL="1112216" lvl="2" indent="-380896">
              <a:lnSpc>
                <a:spcPct val="80000"/>
              </a:lnSpc>
              <a:buFont typeface="+mj-lt"/>
              <a:buAutoNum type="alphaLcParenR"/>
            </a:pPr>
            <a:r>
              <a:rPr lang="en-US" altLang="en-US" sz="2116" dirty="0"/>
              <a:t>Test of ‘Null hypothesis’ of no variation (</a:t>
            </a:r>
            <a:r>
              <a:rPr lang="en-US" altLang="en-US" sz="2116" dirty="0">
                <a:solidFill>
                  <a:schemeClr val="tx2"/>
                </a:solidFill>
              </a:rPr>
              <a:t>p-value</a:t>
            </a:r>
            <a:r>
              <a:rPr lang="en-US" altLang="en-US" sz="2116" dirty="0"/>
              <a:t>)</a:t>
            </a:r>
          </a:p>
          <a:p>
            <a:pPr marL="1386461" lvl="3" indent="-380896">
              <a:lnSpc>
                <a:spcPct val="80000"/>
              </a:lnSpc>
            </a:pPr>
            <a:r>
              <a:rPr lang="en-GB" sz="2116" dirty="0"/>
              <a:t>Cochrane Chi-square: p&lt;0.10 = heterogeneity</a:t>
            </a:r>
          </a:p>
          <a:p>
            <a:pPr marL="1386461" lvl="3" indent="-380896">
              <a:lnSpc>
                <a:spcPct val="80000"/>
              </a:lnSpc>
              <a:buFont typeface="Wingdings" pitchFamily="2" charset="2"/>
              <a:buAutoNum type="arabicPeriod"/>
            </a:pPr>
            <a:endParaRPr lang="en-US" altLang="en-US" sz="2116"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930" y="970692"/>
            <a:ext cx="8765327"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 11"/>
          <p:cNvGrpSpPr/>
          <p:nvPr/>
        </p:nvGrpSpPr>
        <p:grpSpPr>
          <a:xfrm>
            <a:off x="1446277" y="2686980"/>
            <a:ext cx="1835503" cy="391283"/>
            <a:chOff x="1520133" y="5471325"/>
            <a:chExt cx="1836290" cy="273174"/>
          </a:xfrm>
        </p:grpSpPr>
        <p:sp>
          <p:nvSpPr>
            <p:cNvPr id="13" name="Oval 12"/>
            <p:cNvSpPr/>
            <p:nvPr/>
          </p:nvSpPr>
          <p:spPr bwMode="auto">
            <a:xfrm>
              <a:off x="1520133" y="5471325"/>
              <a:ext cx="791294" cy="273174"/>
            </a:xfrm>
            <a:prstGeom prst="ellipse">
              <a:avLst/>
            </a:prstGeom>
            <a:noFill/>
            <a:ln w="12700" cap="flat" cmpd="sng" algn="ctr">
              <a:solidFill>
                <a:srgbClr val="FF0000"/>
              </a:solidFill>
              <a:prstDash val="solid"/>
              <a:round/>
              <a:headEnd type="none" w="med" len="med"/>
              <a:tailEnd type="none" w="med" len="med"/>
            </a:ln>
            <a:effectLst/>
          </p:spPr>
          <p:txBody>
            <a:bodyPr vert="horz" wrap="square" lIns="96724" tIns="48362" rIns="96724" bIns="48362" numCol="1" rtlCol="0" anchor="t" anchorCtr="0" compatLnSpc="1">
              <a:prstTxWarp prst="textNoShape">
                <a:avLst/>
              </a:prstTxWarp>
            </a:bodyPr>
            <a:lstStyle/>
            <a:p>
              <a:pPr defTabSz="914150" eaLnBrk="0" hangingPunct="0"/>
              <a:endParaRPr lang="en-GB" sz="2433">
                <a:latin typeface="Arial" charset="0"/>
                <a:ea typeface="ＭＳ Ｐゴシック" pitchFamily="1" charset="-128"/>
              </a:endParaRPr>
            </a:p>
          </p:txBody>
        </p:sp>
        <p:sp>
          <p:nvSpPr>
            <p:cNvPr id="14" name="Oval 13"/>
            <p:cNvSpPr/>
            <p:nvPr/>
          </p:nvSpPr>
          <p:spPr bwMode="auto">
            <a:xfrm>
              <a:off x="2793845" y="5471325"/>
              <a:ext cx="562578" cy="273174"/>
            </a:xfrm>
            <a:prstGeom prst="ellipse">
              <a:avLst/>
            </a:prstGeom>
            <a:noFill/>
            <a:ln w="12700" cap="flat" cmpd="sng" algn="ctr">
              <a:solidFill>
                <a:srgbClr val="FF0000"/>
              </a:solidFill>
              <a:prstDash val="solid"/>
              <a:round/>
              <a:headEnd type="none" w="med" len="med"/>
              <a:tailEnd type="none" w="med" len="med"/>
            </a:ln>
            <a:effectLst/>
          </p:spPr>
          <p:txBody>
            <a:bodyPr vert="horz" wrap="square" lIns="96724" tIns="48362" rIns="96724" bIns="48362" numCol="1" rtlCol="0" anchor="t" anchorCtr="0" compatLnSpc="1">
              <a:prstTxWarp prst="textNoShape">
                <a:avLst/>
              </a:prstTxWarp>
            </a:bodyPr>
            <a:lstStyle/>
            <a:p>
              <a:pPr defTabSz="914150" eaLnBrk="0" hangingPunct="0"/>
              <a:endParaRPr lang="en-GB" sz="2433">
                <a:latin typeface="Arial" charset="0"/>
                <a:ea typeface="ＭＳ Ｐゴシック" pitchFamily="1" charset="-128"/>
              </a:endParaRPr>
            </a:p>
          </p:txBody>
        </p:sp>
      </p:grpSp>
      <p:grpSp>
        <p:nvGrpSpPr>
          <p:cNvPr id="7"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8"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9"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0"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5" name="Rectangle 14"/>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94526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0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509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50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50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509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509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509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509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5091">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18924" y="1008216"/>
            <a:ext cx="4570042" cy="663538"/>
          </a:xfrm>
          <a:prstGeom prst="rect">
            <a:avLst/>
          </a:prstGeom>
        </p:spPr>
        <p:txBody>
          <a:bodyPr>
            <a:normAutofit fontScale="90000"/>
          </a:bodyPr>
          <a:lstStyle/>
          <a:p>
            <a:r>
              <a:rPr lang="en-GB" altLang="en-US" sz="3173" dirty="0"/>
              <a:t>Are these trials different?</a:t>
            </a:r>
            <a:endParaRPr lang="en-US" altLang="en-US" sz="3173" dirty="0"/>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5671" y="1700213"/>
            <a:ext cx="8135626"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2" name="Rectangle 1"/>
          <p:cNvSpPr/>
          <p:nvPr/>
        </p:nvSpPr>
        <p:spPr>
          <a:xfrm>
            <a:off x="541281" y="6238649"/>
            <a:ext cx="5614218" cy="21782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GB"/>
          </a:p>
        </p:txBody>
      </p:sp>
      <p:sp>
        <p:nvSpPr>
          <p:cNvPr id="3" name="Rectangle 2"/>
          <p:cNvSpPr/>
          <p:nvPr/>
        </p:nvSpPr>
        <p:spPr>
          <a:xfrm>
            <a:off x="586931" y="4478132"/>
            <a:ext cx="2663154" cy="383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GB"/>
          </a:p>
        </p:txBody>
      </p:sp>
      <p:sp>
        <p:nvSpPr>
          <p:cNvPr id="5" name="Rectangle 4"/>
          <p:cNvSpPr/>
          <p:nvPr/>
        </p:nvSpPr>
        <p:spPr>
          <a:xfrm>
            <a:off x="757617" y="4408652"/>
            <a:ext cx="2662751" cy="327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en-GB"/>
          </a:p>
        </p:txBody>
      </p:sp>
      <p:grpSp>
        <p:nvGrpSpPr>
          <p:cNvPr id="8"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9"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0"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1"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2" name="Rectangle 11"/>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105530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8050" y="1858888"/>
            <a:ext cx="8889242" cy="4508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5275" y="1038742"/>
            <a:ext cx="8099794" cy="548137"/>
          </a:xfrm>
          <a:prstGeom prst="rect">
            <a:avLst/>
          </a:prstGeom>
        </p:spPr>
        <p:txBody>
          <a:bodyPr wrap="none" lIns="91414" tIns="45707" rIns="91414" bIns="45707">
            <a:spAutoFit/>
          </a:bodyPr>
          <a:lstStyle/>
          <a:p>
            <a:r>
              <a:rPr lang="en-GB" sz="2962" dirty="0"/>
              <a:t>5. Were the results similar from study to study?</a:t>
            </a:r>
          </a:p>
        </p:txBody>
      </p:sp>
      <p:sp>
        <p:nvSpPr>
          <p:cNvPr id="4" name="Rectangle 3"/>
          <p:cNvSpPr/>
          <p:nvPr/>
        </p:nvSpPr>
        <p:spPr bwMode="auto">
          <a:xfrm>
            <a:off x="7264746" y="2149794"/>
            <a:ext cx="1202961" cy="3903822"/>
          </a:xfrm>
          <a:prstGeom prst="rect">
            <a:avLst/>
          </a:prstGeom>
          <a:noFill/>
          <a:ln w="28575" cap="flat" cmpd="sng" algn="ctr">
            <a:solidFill>
              <a:srgbClr val="C00000"/>
            </a:solid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bodyPr>
          <a:lstStyle/>
          <a:p>
            <a:pPr defTabSz="914150" eaLnBrk="0" hangingPunct="0"/>
            <a:endParaRPr lang="en-GB" sz="2433" dirty="0">
              <a:latin typeface="Arial" charset="0"/>
              <a:ea typeface="ＭＳ Ｐゴシック" pitchFamily="1" charset="-128"/>
            </a:endParaRPr>
          </a:p>
        </p:txBody>
      </p:sp>
      <p:sp>
        <p:nvSpPr>
          <p:cNvPr id="5" name="Left Arrow 4"/>
          <p:cNvSpPr/>
          <p:nvPr/>
        </p:nvSpPr>
        <p:spPr>
          <a:xfrm>
            <a:off x="8560485" y="2810987"/>
            <a:ext cx="323433" cy="1616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8560485" y="3805539"/>
            <a:ext cx="323433" cy="1616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8560485" y="5011537"/>
            <a:ext cx="323433" cy="1616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10"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11"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12"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3" name="Rectangle 12"/>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44659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36291" y="1182026"/>
            <a:ext cx="9005751" cy="3220826"/>
          </a:xfrm>
        </p:spPr>
        <p:txBody>
          <a:bodyPr/>
          <a:lstStyle/>
          <a:p>
            <a:pPr marL="0" indent="0">
              <a:buClr>
                <a:schemeClr val="tx2"/>
              </a:buClr>
              <a:buNone/>
            </a:pPr>
            <a:r>
              <a:rPr lang="en-GB" sz="2962" u="sng" dirty="0"/>
              <a:t>Step 2 </a:t>
            </a:r>
            <a:r>
              <a:rPr lang="en-GB" sz="2539" dirty="0"/>
              <a:t>– </a:t>
            </a:r>
            <a:r>
              <a:rPr lang="en-GB" sz="2962" dirty="0">
                <a:solidFill>
                  <a:srgbClr val="632523"/>
                </a:solidFill>
              </a:rPr>
              <a:t>What were the results?</a:t>
            </a:r>
            <a:endParaRPr lang="en-GB" sz="2539" i="1" dirty="0"/>
          </a:p>
          <a:p>
            <a:pPr marL="0" indent="0">
              <a:spcBef>
                <a:spcPts val="0"/>
              </a:spcBef>
              <a:buClr>
                <a:schemeClr val="tx2"/>
              </a:buClr>
              <a:buNone/>
            </a:pPr>
            <a:endParaRPr lang="en-GB" sz="2539" i="1" dirty="0"/>
          </a:p>
          <a:p>
            <a:pPr marL="0" indent="0">
              <a:spcBef>
                <a:spcPts val="0"/>
              </a:spcBef>
              <a:buClr>
                <a:schemeClr val="tx2"/>
              </a:buClr>
              <a:buNone/>
            </a:pPr>
            <a:r>
              <a:rPr lang="en-GB" sz="2539" i="1" dirty="0"/>
              <a:t>Consider</a:t>
            </a:r>
          </a:p>
          <a:p>
            <a:pPr marL="0" indent="0">
              <a:spcBef>
                <a:spcPts val="0"/>
              </a:spcBef>
              <a:buClr>
                <a:schemeClr val="tx2"/>
              </a:buClr>
              <a:buNone/>
            </a:pPr>
            <a:endParaRPr lang="en-GB" sz="2539" i="1" dirty="0"/>
          </a:p>
          <a:p>
            <a:pPr marL="971182" lvl="1" indent="-514155">
              <a:buClr>
                <a:schemeClr val="tx2"/>
              </a:buClr>
            </a:pPr>
            <a:r>
              <a:rPr lang="en-GB" sz="2116" dirty="0">
                <a:latin typeface="Calibri" panose="020F0502020204030204" pitchFamily="34" charset="0"/>
              </a:rPr>
              <a:t>What these are (numerically if appropriate)</a:t>
            </a:r>
          </a:p>
          <a:p>
            <a:pPr marL="971182" lvl="1" indent="-514155">
              <a:buClr>
                <a:schemeClr val="tx2"/>
              </a:buClr>
            </a:pPr>
            <a:r>
              <a:rPr lang="en-GB" sz="2116" dirty="0">
                <a:latin typeface="Calibri" panose="020F0502020204030204" pitchFamily="34" charset="0"/>
              </a:rPr>
              <a:t>How were the results presented/expressed (risk ratio, odds ratio, etc.)</a:t>
            </a:r>
          </a:p>
          <a:p>
            <a:pPr marL="971182" lvl="1" indent="-514155">
              <a:buClr>
                <a:schemeClr val="tx2"/>
              </a:buClr>
            </a:pPr>
            <a:r>
              <a:rPr lang="en-GB" sz="2116" dirty="0">
                <a:latin typeface="Calibri" panose="020F0502020204030204" pitchFamily="34" charset="0"/>
              </a:rPr>
              <a:t>If you are clear about the review’s ‘bottom line’ results</a:t>
            </a:r>
            <a:endParaRPr lang="en-US" sz="2116" dirty="0">
              <a:latin typeface="Calibri" panose="020F0502020204030204" pitchFamily="34" charset="0"/>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8295"/>
          <a:stretch/>
        </p:blipFill>
        <p:spPr bwMode="auto">
          <a:xfrm>
            <a:off x="6962694" y="6069699"/>
            <a:ext cx="2108633" cy="90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7"/>
          <p:cNvGrpSpPr>
            <a:grpSpLocks/>
          </p:cNvGrpSpPr>
          <p:nvPr/>
        </p:nvGrpSpPr>
        <p:grpSpPr bwMode="auto">
          <a:xfrm>
            <a:off x="1960" y="18844"/>
            <a:ext cx="9140082" cy="321455"/>
            <a:chOff x="0" y="-15"/>
            <a:chExt cx="5738" cy="240"/>
          </a:xfrm>
          <a:solidFill>
            <a:schemeClr val="accent3">
              <a:lumMod val="60000"/>
              <a:lumOff val="40000"/>
            </a:schemeClr>
          </a:solidFill>
        </p:grpSpPr>
        <p:sp>
          <p:nvSpPr>
            <p:cNvPr id="7" name="Rectangle 8"/>
            <p:cNvSpPr>
              <a:spLocks noChangeArrowheads="1"/>
            </p:cNvSpPr>
            <p:nvPr/>
          </p:nvSpPr>
          <p:spPr bwMode="auto">
            <a:xfrm>
              <a:off x="1429" y="-14"/>
              <a:ext cx="1451"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FIND</a:t>
              </a:r>
              <a:endParaRPr lang="en-US" altLang="en-US" sz="1481" dirty="0">
                <a:solidFill>
                  <a:srgbClr val="7F7F7F"/>
                </a:solidFill>
              </a:endParaRPr>
            </a:p>
          </p:txBody>
        </p:sp>
        <p:sp>
          <p:nvSpPr>
            <p:cNvPr id="8" name="Rectangle 9"/>
            <p:cNvSpPr>
              <a:spLocks noChangeArrowheads="1"/>
            </p:cNvSpPr>
            <p:nvPr/>
          </p:nvSpPr>
          <p:spPr bwMode="auto">
            <a:xfrm>
              <a:off x="2880"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APPRAISE	</a:t>
              </a:r>
              <a:endParaRPr lang="en-US" altLang="en-US" sz="1481" dirty="0">
                <a:solidFill>
                  <a:srgbClr val="7F7F7F"/>
                </a:solidFill>
              </a:endParaRPr>
            </a:p>
          </p:txBody>
        </p:sp>
        <p:sp>
          <p:nvSpPr>
            <p:cNvPr id="9" name="Rectangle 10"/>
            <p:cNvSpPr>
              <a:spLocks noChangeArrowheads="1"/>
            </p:cNvSpPr>
            <p:nvPr/>
          </p:nvSpPr>
          <p:spPr bwMode="auto">
            <a:xfrm>
              <a:off x="4309" y="-14"/>
              <a:ext cx="1429"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b="1" dirty="0">
                  <a:solidFill>
                    <a:srgbClr val="000000"/>
                  </a:solidFill>
                </a:rPr>
                <a:t>SYNTHESISE</a:t>
              </a:r>
              <a:endParaRPr lang="en-US" altLang="en-US" sz="1481" b="1" dirty="0">
                <a:solidFill>
                  <a:srgbClr val="000000"/>
                </a:solidFill>
              </a:endParaRPr>
            </a:p>
          </p:txBody>
        </p:sp>
        <p:sp>
          <p:nvSpPr>
            <p:cNvPr id="10" name="Rectangle 9"/>
            <p:cNvSpPr>
              <a:spLocks noChangeArrowheads="1"/>
            </p:cNvSpPr>
            <p:nvPr/>
          </p:nvSpPr>
          <p:spPr bwMode="auto">
            <a:xfrm>
              <a:off x="0" y="-15"/>
              <a:ext cx="1428" cy="239"/>
            </a:xfrm>
            <a:prstGeom prst="rect">
              <a:avLst/>
            </a:prstGeom>
            <a:grpFill/>
            <a:ln>
              <a:headEnd/>
              <a:tailEnd/>
            </a:ln>
            <a:extLst/>
          </p:spPr>
          <p:style>
            <a:lnRef idx="1">
              <a:schemeClr val="accent3"/>
            </a:lnRef>
            <a:fillRef idx="2">
              <a:schemeClr val="accent3"/>
            </a:fillRef>
            <a:effectRef idx="1">
              <a:schemeClr val="accent3"/>
            </a:effectRef>
            <a:fontRef idx="minor">
              <a:schemeClr val="dk1"/>
            </a:fontRef>
          </p:style>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1481" dirty="0">
                  <a:solidFill>
                    <a:srgbClr val="7F7F7F"/>
                  </a:solidFill>
                </a:rPr>
                <a:t>QUESTION</a:t>
              </a:r>
              <a:endParaRPr lang="en-US" altLang="en-US" sz="1481" dirty="0">
                <a:solidFill>
                  <a:srgbClr val="7F7F7F"/>
                </a:solidFill>
              </a:endParaRPr>
            </a:p>
          </p:txBody>
        </p:sp>
      </p:grpSp>
    </p:spTree>
    <p:extLst>
      <p:ext uri="{BB962C8B-B14F-4D97-AF65-F5344CB8AC3E}">
        <p14:creationId xmlns:p14="http://schemas.microsoft.com/office/powerpoint/2010/main" val="182815474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3654" y="1848011"/>
            <a:ext cx="8672738" cy="4397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341691" y="1036265"/>
            <a:ext cx="7269692" cy="461537"/>
          </a:xfrm>
          <a:prstGeom prst="rect">
            <a:avLst/>
          </a:prstGeom>
          <a:noFill/>
        </p:spPr>
        <p:txBody>
          <a:bodyPr wrap="square" rtlCol="0">
            <a:spAutoFit/>
          </a:bodyPr>
          <a:lstStyle/>
          <a:p>
            <a:pPr eaLnBrk="0" fontAlgn="base" hangingPunct="0">
              <a:spcBef>
                <a:spcPct val="0"/>
              </a:spcBef>
              <a:spcAft>
                <a:spcPct val="0"/>
              </a:spcAft>
            </a:pPr>
            <a:r>
              <a:rPr lang="en-GB" sz="2399" dirty="0">
                <a:solidFill>
                  <a:srgbClr val="292934"/>
                </a:solidFill>
                <a:ea typeface="ＭＳ Ｐゴシック" pitchFamily="1" charset="-128"/>
              </a:rPr>
              <a:t>What are we interested in?</a:t>
            </a:r>
          </a:p>
        </p:txBody>
      </p:sp>
    </p:spTree>
    <p:extLst>
      <p:ext uri="{BB962C8B-B14F-4D97-AF65-F5344CB8AC3E}">
        <p14:creationId xmlns:p14="http://schemas.microsoft.com/office/powerpoint/2010/main" val="8787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677" y="136019"/>
            <a:ext cx="4293806" cy="735505"/>
          </a:xfrm>
          <a:prstGeom prst="rect">
            <a:avLst/>
          </a:prstGeom>
        </p:spPr>
        <p:txBody>
          <a:bodyPr/>
          <a:lstStyle/>
          <a:p>
            <a:pPr defTabSz="457075" fontAlgn="auto">
              <a:spcAft>
                <a:spcPts val="0"/>
              </a:spcAft>
              <a:defRPr/>
            </a:pPr>
            <a:r>
              <a:rPr lang="en-US" sz="2962" dirty="0">
                <a:solidFill>
                  <a:srgbClr val="632523"/>
                </a:solidFill>
                <a:cs typeface="Calibri"/>
              </a:rPr>
              <a:t>Our clinical question</a:t>
            </a:r>
          </a:p>
        </p:txBody>
      </p:sp>
      <p:sp>
        <p:nvSpPr>
          <p:cNvPr id="3" name="Content Placeholder 2"/>
          <p:cNvSpPr>
            <a:spLocks noGrp="1"/>
          </p:cNvSpPr>
          <p:nvPr>
            <p:ph idx="4294967295"/>
          </p:nvPr>
        </p:nvSpPr>
        <p:spPr bwMode="auto">
          <a:xfrm>
            <a:off x="307581" y="1012580"/>
            <a:ext cx="8226578" cy="49671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nSpc>
                <a:spcPct val="200000"/>
              </a:lnSpc>
              <a:buNone/>
            </a:pPr>
            <a:r>
              <a:rPr lang="en-US" altLang="en-US" sz="2962" dirty="0">
                <a:solidFill>
                  <a:srgbClr val="002060"/>
                </a:solidFill>
              </a:rPr>
              <a:t>Amongst </a:t>
            </a:r>
            <a:r>
              <a:rPr lang="en-US" altLang="en-US" sz="2962" u="sng" dirty="0">
                <a:solidFill>
                  <a:srgbClr val="002060"/>
                </a:solidFill>
              </a:rPr>
              <a:t>adults with acute ACL injuries</a:t>
            </a:r>
            <a:r>
              <a:rPr lang="en-US" altLang="en-US" sz="2962" dirty="0">
                <a:solidFill>
                  <a:srgbClr val="002060"/>
                </a:solidFill>
              </a:rPr>
              <a:t>, does </a:t>
            </a:r>
          </a:p>
          <a:p>
            <a:pPr marL="0" indent="0">
              <a:lnSpc>
                <a:spcPct val="200000"/>
              </a:lnSpc>
              <a:buNone/>
            </a:pPr>
            <a:r>
              <a:rPr lang="en-US" altLang="en-US" sz="2962" u="sng" dirty="0">
                <a:solidFill>
                  <a:srgbClr val="002060"/>
                </a:solidFill>
              </a:rPr>
              <a:t>early reconstructive surgery</a:t>
            </a:r>
            <a:r>
              <a:rPr lang="en-US" altLang="en-US" sz="2962" dirty="0">
                <a:solidFill>
                  <a:srgbClr val="002060"/>
                </a:solidFill>
              </a:rPr>
              <a:t> compared with </a:t>
            </a:r>
          </a:p>
          <a:p>
            <a:pPr marL="0" indent="0">
              <a:lnSpc>
                <a:spcPct val="200000"/>
              </a:lnSpc>
              <a:buNone/>
            </a:pPr>
            <a:r>
              <a:rPr lang="en-US" altLang="en-US" sz="2962" u="sng" dirty="0">
                <a:solidFill>
                  <a:srgbClr val="002060"/>
                </a:solidFill>
              </a:rPr>
              <a:t>delayed reconstructive surgery</a:t>
            </a:r>
            <a:r>
              <a:rPr lang="en-US" altLang="en-US" sz="2962" dirty="0">
                <a:solidFill>
                  <a:srgbClr val="002060"/>
                </a:solidFill>
              </a:rPr>
              <a:t> lead to </a:t>
            </a:r>
          </a:p>
          <a:p>
            <a:pPr marL="0" indent="0">
              <a:lnSpc>
                <a:spcPct val="200000"/>
              </a:lnSpc>
              <a:buNone/>
            </a:pPr>
            <a:r>
              <a:rPr lang="en-US" altLang="en-US" sz="2962" dirty="0" err="1">
                <a:solidFill>
                  <a:srgbClr val="002060"/>
                </a:solidFill>
              </a:rPr>
              <a:t>favourable</a:t>
            </a:r>
            <a:r>
              <a:rPr lang="en-US" altLang="en-US" sz="2962" dirty="0">
                <a:solidFill>
                  <a:srgbClr val="002060"/>
                </a:solidFill>
              </a:rPr>
              <a:t> </a:t>
            </a:r>
            <a:r>
              <a:rPr lang="en-US" altLang="en-US" sz="2962" u="sng" dirty="0">
                <a:solidFill>
                  <a:srgbClr val="002060"/>
                </a:solidFill>
              </a:rPr>
              <a:t>return to former activity </a:t>
            </a:r>
            <a:r>
              <a:rPr lang="en-US" altLang="en-US" sz="2962" dirty="0">
                <a:solidFill>
                  <a:srgbClr val="002060"/>
                </a:solidFill>
              </a:rPr>
              <a:t>and/or </a:t>
            </a:r>
            <a:r>
              <a:rPr lang="en-US" altLang="en-US" sz="2962" u="sng" dirty="0">
                <a:solidFill>
                  <a:srgbClr val="002060"/>
                </a:solidFill>
              </a:rPr>
              <a:t>risk of recurrent knee injury?</a:t>
            </a:r>
          </a:p>
        </p:txBody>
      </p:sp>
      <p:grpSp>
        <p:nvGrpSpPr>
          <p:cNvPr id="9" name="Group 8"/>
          <p:cNvGrpSpPr>
            <a:grpSpLocks/>
          </p:cNvGrpSpPr>
          <p:nvPr/>
        </p:nvGrpSpPr>
        <p:grpSpPr bwMode="auto">
          <a:xfrm>
            <a:off x="282283" y="1167070"/>
            <a:ext cx="3247752" cy="4346043"/>
            <a:chOff x="265597" y="1824148"/>
            <a:chExt cx="3069963" cy="4110142"/>
          </a:xfrm>
        </p:grpSpPr>
        <p:sp>
          <p:nvSpPr>
            <p:cNvPr id="39940" name="Text Box 4"/>
            <p:cNvSpPr txBox="1">
              <a:spLocks noChangeArrowheads="1"/>
            </p:cNvSpPr>
            <p:nvPr/>
          </p:nvSpPr>
          <p:spPr bwMode="auto">
            <a:xfrm>
              <a:off x="1780763" y="1824148"/>
              <a:ext cx="1323068" cy="3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010" i="1">
                  <a:solidFill>
                    <a:srgbClr val="FF0000"/>
                  </a:solidFill>
                  <a:latin typeface="Arial" pitchFamily="34" charset="0"/>
                </a:rPr>
                <a:t>P</a:t>
              </a:r>
              <a:r>
                <a:rPr lang="en-US" altLang="en-US" sz="2010" i="1">
                  <a:solidFill>
                    <a:schemeClr val="accent1"/>
                  </a:solidFill>
                  <a:latin typeface="Arial" pitchFamily="34" charset="0"/>
                </a:rPr>
                <a:t>opulation</a:t>
              </a:r>
            </a:p>
          </p:txBody>
        </p:sp>
        <p:sp>
          <p:nvSpPr>
            <p:cNvPr id="39941" name="Text Box 5"/>
            <p:cNvSpPr txBox="1">
              <a:spLocks noChangeArrowheads="1"/>
            </p:cNvSpPr>
            <p:nvPr/>
          </p:nvSpPr>
          <p:spPr bwMode="auto">
            <a:xfrm>
              <a:off x="1971581" y="4681008"/>
              <a:ext cx="1363979" cy="3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010" i="1">
                  <a:solidFill>
                    <a:srgbClr val="FF0000"/>
                  </a:solidFill>
                  <a:latin typeface="Arial" pitchFamily="34" charset="0"/>
                </a:rPr>
                <a:t>O</a:t>
              </a:r>
              <a:r>
                <a:rPr lang="en-US" altLang="en-US" sz="2010" i="1">
                  <a:solidFill>
                    <a:schemeClr val="accent1"/>
                  </a:solidFill>
                  <a:latin typeface="Arial" pitchFamily="34" charset="0"/>
                </a:rPr>
                <a:t>utcome 1</a:t>
              </a:r>
            </a:p>
          </p:txBody>
        </p:sp>
        <p:sp>
          <p:nvSpPr>
            <p:cNvPr id="39942" name="Text Box 6"/>
            <p:cNvSpPr txBox="1">
              <a:spLocks noChangeArrowheads="1"/>
            </p:cNvSpPr>
            <p:nvPr/>
          </p:nvSpPr>
          <p:spPr bwMode="auto">
            <a:xfrm>
              <a:off x="336834" y="2767855"/>
              <a:ext cx="1445803" cy="3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010" i="1">
                  <a:solidFill>
                    <a:srgbClr val="FF0000"/>
                  </a:solidFill>
                  <a:latin typeface="Arial" pitchFamily="34" charset="0"/>
                </a:rPr>
                <a:t>I</a:t>
              </a:r>
              <a:r>
                <a:rPr lang="en-US" altLang="en-US" sz="2010" i="1">
                  <a:solidFill>
                    <a:schemeClr val="accent1"/>
                  </a:solidFill>
                  <a:latin typeface="Arial" pitchFamily="34" charset="0"/>
                </a:rPr>
                <a:t>ntervention</a:t>
              </a:r>
            </a:p>
          </p:txBody>
        </p:sp>
        <p:sp>
          <p:nvSpPr>
            <p:cNvPr id="39943" name="Text Box 7"/>
            <p:cNvSpPr txBox="1">
              <a:spLocks noChangeArrowheads="1"/>
            </p:cNvSpPr>
            <p:nvPr/>
          </p:nvSpPr>
          <p:spPr bwMode="auto">
            <a:xfrm>
              <a:off x="265597" y="3681627"/>
              <a:ext cx="959407" cy="3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GB" altLang="en-US" sz="2010" i="1">
                  <a:solidFill>
                    <a:srgbClr val="FF0000"/>
                  </a:solidFill>
                  <a:latin typeface="Arial" pitchFamily="34" charset="0"/>
                </a:rPr>
                <a:t>C</a:t>
              </a:r>
              <a:r>
                <a:rPr lang="en-GB" altLang="en-US" sz="2010" i="1">
                  <a:solidFill>
                    <a:schemeClr val="accent1"/>
                  </a:solidFill>
                  <a:latin typeface="Arial" pitchFamily="34" charset="0"/>
                </a:rPr>
                <a:t>ontrol</a:t>
              </a:r>
              <a:endParaRPr lang="en-US" altLang="en-US" sz="2010" i="1">
                <a:solidFill>
                  <a:schemeClr val="accent1"/>
                </a:solidFill>
                <a:latin typeface="Arial" pitchFamily="34" charset="0"/>
              </a:endParaRPr>
            </a:p>
          </p:txBody>
        </p:sp>
        <p:sp>
          <p:nvSpPr>
            <p:cNvPr id="39944" name="Text Box 5"/>
            <p:cNvSpPr txBox="1">
              <a:spLocks noChangeArrowheads="1"/>
            </p:cNvSpPr>
            <p:nvPr/>
          </p:nvSpPr>
          <p:spPr bwMode="auto">
            <a:xfrm>
              <a:off x="339649" y="5554468"/>
              <a:ext cx="1363980" cy="37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4" tIns="45707" rIns="91414" bIns="45707">
              <a:spAutoFit/>
            </a:bodyPr>
            <a:lstStyle>
              <a:lvl1pPr eaLnBrk="0" hangingPunct="0">
                <a:defRPr sz="1700">
                  <a:solidFill>
                    <a:schemeClr val="tx1"/>
                  </a:solidFill>
                  <a:latin typeface="Calibri" pitchFamily="34" charset="0"/>
                  <a:ea typeface="MS PGothic" pitchFamily="34" charset="-128"/>
                </a:defRPr>
              </a:lvl1pPr>
              <a:lvl2pPr marL="742950" indent="-285750" eaLnBrk="0" hangingPunct="0">
                <a:defRPr sz="1700">
                  <a:solidFill>
                    <a:schemeClr val="tx1"/>
                  </a:solidFill>
                  <a:latin typeface="Calibri" pitchFamily="34" charset="0"/>
                  <a:ea typeface="MS PGothic" pitchFamily="34" charset="-128"/>
                </a:defRPr>
              </a:lvl2pPr>
              <a:lvl3pPr marL="1143000" indent="-228600" eaLnBrk="0" hangingPunct="0">
                <a:defRPr sz="1700">
                  <a:solidFill>
                    <a:schemeClr val="tx1"/>
                  </a:solidFill>
                  <a:latin typeface="Calibri" pitchFamily="34" charset="0"/>
                  <a:ea typeface="MS PGothic" pitchFamily="34" charset="-128"/>
                </a:defRPr>
              </a:lvl3pPr>
              <a:lvl4pPr marL="1600200" indent="-228600" eaLnBrk="0" hangingPunct="0">
                <a:defRPr sz="1700">
                  <a:solidFill>
                    <a:schemeClr val="tx1"/>
                  </a:solidFill>
                  <a:latin typeface="Calibri" pitchFamily="34" charset="0"/>
                  <a:ea typeface="MS PGothic" pitchFamily="34" charset="-128"/>
                </a:defRPr>
              </a:lvl4pPr>
              <a:lvl5pPr marL="2057400" indent="-228600" eaLnBrk="0" hangingPunct="0">
                <a:defRPr sz="1700">
                  <a:solidFill>
                    <a:schemeClr val="tx1"/>
                  </a:solidFill>
                  <a:latin typeface="Calibri" pitchFamily="34" charset="0"/>
                  <a:ea typeface="MS PGothic" pitchFamily="34" charset="-128"/>
                </a:defRPr>
              </a:lvl5pPr>
              <a:lvl6pPr marL="25146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6pPr>
              <a:lvl7pPr marL="29718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7pPr>
              <a:lvl8pPr marL="34290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8pPr>
              <a:lvl9pPr marL="3886200" indent="-228600" defTabSz="431800" eaLnBrk="0" fontAlgn="base" hangingPunct="0">
                <a:spcBef>
                  <a:spcPct val="0"/>
                </a:spcBef>
                <a:spcAft>
                  <a:spcPct val="0"/>
                </a:spcAft>
                <a:defRPr sz="1700">
                  <a:solidFill>
                    <a:schemeClr val="tx1"/>
                  </a:solidFill>
                  <a:latin typeface="Calibri" pitchFamily="34" charset="0"/>
                  <a:ea typeface="MS PGothic" pitchFamily="34" charset="-128"/>
                </a:defRPr>
              </a:lvl9pPr>
            </a:lstStyle>
            <a:p>
              <a:pPr eaLnBrk="1" hangingPunct="1"/>
              <a:r>
                <a:rPr lang="en-US" altLang="en-US" sz="2010" i="1">
                  <a:solidFill>
                    <a:srgbClr val="FF0000"/>
                  </a:solidFill>
                  <a:latin typeface="Arial" pitchFamily="34" charset="0"/>
                </a:rPr>
                <a:t>O</a:t>
              </a:r>
              <a:r>
                <a:rPr lang="en-US" altLang="en-US" sz="2010" i="1">
                  <a:solidFill>
                    <a:schemeClr val="accent1"/>
                  </a:solidFill>
                  <a:latin typeface="Arial" pitchFamily="34" charset="0"/>
                </a:rPr>
                <a:t>utcome 2</a:t>
              </a:r>
            </a:p>
          </p:txBody>
        </p:sp>
      </p:grpSp>
    </p:spTree>
    <p:extLst>
      <p:ext uri="{BB962C8B-B14F-4D97-AF65-F5344CB8AC3E}">
        <p14:creationId xmlns:p14="http://schemas.microsoft.com/office/powerpoint/2010/main" val="112277197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392" y="1050293"/>
            <a:ext cx="8226073" cy="651419"/>
          </a:xfrm>
        </p:spPr>
        <p:txBody>
          <a:bodyPr/>
          <a:lstStyle/>
          <a:p>
            <a:pPr marL="0" indent="0">
              <a:buNone/>
            </a:pPr>
            <a:r>
              <a:rPr lang="en-US" sz="2962" dirty="0"/>
              <a:t>Return to former activity (page 306):</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2393" y="1855943"/>
            <a:ext cx="5172164" cy="3572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3845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60" y="1767116"/>
            <a:ext cx="8672738" cy="4397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bwMode="auto">
          <a:xfrm>
            <a:off x="469305" y="4796566"/>
            <a:ext cx="7618471" cy="391776"/>
          </a:xfrm>
          <a:prstGeom prst="rect">
            <a:avLst/>
          </a:prstGeom>
          <a:noFill/>
          <a:ln w="25400" cap="flat" cmpd="sng" algn="ctr">
            <a:solidFill>
              <a:srgbClr val="00B0F0"/>
            </a:solidFill>
            <a:prstDash val="solid"/>
            <a:round/>
            <a:headEnd type="none" w="med" len="med"/>
            <a:tailEnd type="none" w="med" len="med"/>
          </a:ln>
          <a:effectLst/>
        </p:spPr>
        <p:txBody>
          <a:bodyPr vert="horz" wrap="square" lIns="91401" tIns="45701" rIns="91401" bIns="45701" numCol="1" rtlCol="0" anchor="t" anchorCtr="0" compatLnSpc="1">
            <a:prstTxWarp prst="textNoShape">
              <a:avLst/>
            </a:prstTxWarp>
          </a:bodyPr>
          <a:lstStyle/>
          <a:p>
            <a:pPr eaLnBrk="0" fontAlgn="base" hangingPunct="0">
              <a:spcBef>
                <a:spcPct val="0"/>
              </a:spcBef>
              <a:spcAft>
                <a:spcPct val="0"/>
              </a:spcAft>
            </a:pPr>
            <a:endParaRPr lang="en-GB" sz="2399">
              <a:solidFill>
                <a:srgbClr val="292934"/>
              </a:solidFill>
              <a:ea typeface="ＭＳ Ｐゴシック" pitchFamily="1" charset="-128"/>
            </a:endParaRPr>
          </a:p>
        </p:txBody>
      </p:sp>
      <p:sp>
        <p:nvSpPr>
          <p:cNvPr id="21" name="Title 1"/>
          <p:cNvSpPr txBox="1">
            <a:spLocks/>
          </p:cNvSpPr>
          <p:nvPr/>
        </p:nvSpPr>
        <p:spPr>
          <a:xfrm>
            <a:off x="225292" y="889795"/>
            <a:ext cx="4022036" cy="771665"/>
          </a:xfrm>
          <a:prstGeom prst="rect">
            <a:avLst/>
          </a:prstGeom>
        </p:spPr>
        <p:txBody>
          <a:bodyPr vert="horz" lIns="91401" tIns="45701" rIns="91401" bIns="45701"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sz="2962" dirty="0">
                <a:solidFill>
                  <a:schemeClr val="tx1"/>
                </a:solidFill>
                <a:latin typeface="Calibri" panose="020F0502020204030204" pitchFamily="34" charset="0"/>
              </a:rPr>
              <a:t>Risk of recurrent knee injury</a:t>
            </a:r>
          </a:p>
        </p:txBody>
      </p:sp>
    </p:spTree>
    <p:extLst>
      <p:ext uri="{BB962C8B-B14F-4D97-AF65-F5344CB8AC3E}">
        <p14:creationId xmlns:p14="http://schemas.microsoft.com/office/powerpoint/2010/main" val="145391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19408" y="1130846"/>
            <a:ext cx="6655812" cy="714075"/>
          </a:xfrm>
          <a:prstGeom prst="rect">
            <a:avLst/>
          </a:prstGeom>
        </p:spPr>
        <p:txBody>
          <a:bodyPr>
            <a:normAutofit fontScale="90000"/>
          </a:bodyPr>
          <a:lstStyle/>
          <a:p>
            <a:pPr algn="l" eaLnBrk="1" hangingPunct="1"/>
            <a:r>
              <a:rPr lang="en-US" sz="3385" dirty="0">
                <a:latin typeface="Calibri" panose="020F0502020204030204" pitchFamily="34" charset="0"/>
              </a:rPr>
              <a:t>What’s the ‘bottom line’ of the review?</a:t>
            </a: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9408" y="2064759"/>
            <a:ext cx="6026670" cy="33774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3767848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3400" y="1072491"/>
            <a:ext cx="8203549" cy="768471"/>
          </a:xfrm>
          <a:prstGeom prst="rect">
            <a:avLst/>
          </a:prstGeom>
        </p:spPr>
        <p:txBody>
          <a:bodyPr>
            <a:normAutofit/>
          </a:bodyPr>
          <a:lstStyle/>
          <a:p>
            <a:pPr algn="l" eaLnBrk="1" hangingPunct="1"/>
            <a:r>
              <a:rPr lang="en-US" sz="3597" dirty="0">
                <a:solidFill>
                  <a:srgbClr val="632523"/>
                </a:solidFill>
                <a:latin typeface="Calibri" panose="020F0502020204030204" pitchFamily="34" charset="0"/>
              </a:rPr>
              <a:t>Can I apply these results to my case?</a:t>
            </a:r>
          </a:p>
        </p:txBody>
      </p:sp>
      <p:sp>
        <p:nvSpPr>
          <p:cNvPr id="19459" name="Rectangle 3"/>
          <p:cNvSpPr>
            <a:spLocks noGrp="1" noChangeArrowheads="1"/>
          </p:cNvSpPr>
          <p:nvPr>
            <p:ph idx="4294967295"/>
          </p:nvPr>
        </p:nvSpPr>
        <p:spPr>
          <a:xfrm>
            <a:off x="383400" y="1484584"/>
            <a:ext cx="7920957" cy="5104878"/>
          </a:xfrm>
          <a:prstGeom prst="rect">
            <a:avLst/>
          </a:prstGeom>
        </p:spPr>
        <p:txBody>
          <a:bodyPr>
            <a:normAutofit/>
          </a:bodyPr>
          <a:lstStyle/>
          <a:p>
            <a:pPr marL="651332" indent="-514209">
              <a:buNone/>
            </a:pPr>
            <a:endParaRPr lang="en-US" sz="2750" b="1" dirty="0">
              <a:latin typeface="Calibri" panose="020F0502020204030204" pitchFamily="34" charset="0"/>
            </a:endParaRPr>
          </a:p>
          <a:p>
            <a:r>
              <a:rPr lang="en-GB" sz="2750" dirty="0">
                <a:latin typeface="Calibri" panose="020F0502020204030204" pitchFamily="34" charset="0"/>
              </a:rPr>
              <a:t>Is my patient so different to those in the study that the results cannot apply?</a:t>
            </a:r>
            <a:endParaRPr lang="en-GB" sz="2750" b="1" dirty="0">
              <a:latin typeface="Calibri" panose="020F0502020204030204" pitchFamily="34" charset="0"/>
            </a:endParaRPr>
          </a:p>
          <a:p>
            <a:pPr marL="651332" indent="-514209"/>
            <a:endParaRPr lang="en-GB" b="1" dirty="0" smtClean="0"/>
          </a:p>
          <a:p>
            <a:pPr marL="651332" indent="-514209">
              <a:buNone/>
            </a:pPr>
            <a:endParaRPr lang="en-US" dirty="0" smtClean="0">
              <a:latin typeface="Lucida Sans" pitchFamily="34" charset="0"/>
            </a:endParaRPr>
          </a:p>
          <a:p>
            <a:pPr marL="651332" indent="-514209">
              <a:buNone/>
            </a:pPr>
            <a:endParaRPr lang="en-US" baseline="30000" dirty="0">
              <a:latin typeface="Lucida Sans" pitchFamily="34" charset="0"/>
            </a:endParaRPr>
          </a:p>
          <a:p>
            <a:pPr marL="651332" indent="-514209">
              <a:buNone/>
            </a:pPr>
            <a:endParaRPr lang="en-US" dirty="0" smtClean="0">
              <a:latin typeface="Lucida Sans" pitchFamily="34" charset="0"/>
            </a:endParaRPr>
          </a:p>
        </p:txBody>
      </p:sp>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83077" y="3429012"/>
            <a:ext cx="6055267" cy="1235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7018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p:cNvSpPr>
            <a:spLocks noGrp="1" noChangeArrowheads="1"/>
          </p:cNvSpPr>
          <p:nvPr>
            <p:ph type="sldNum" sz="quarter" idx="12"/>
          </p:nvPr>
        </p:nvSpPr>
        <p:spPr>
          <a:xfrm>
            <a:off x="6858000" y="6062133"/>
            <a:ext cx="1600200" cy="40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33">
                <a:solidFill>
                  <a:schemeClr val="tx1"/>
                </a:solidFill>
                <a:latin typeface="Arial" charset="0"/>
                <a:ea typeface="ＭＳ Ｐゴシック" charset="-128"/>
              </a:defRPr>
            </a:lvl1pPr>
            <a:lvl2pPr marL="33717510" indent="-33311105">
              <a:defRPr sz="2133">
                <a:solidFill>
                  <a:schemeClr val="tx1"/>
                </a:solidFill>
                <a:latin typeface="Arial" charset="0"/>
                <a:ea typeface="ＭＳ Ｐゴシック" charset="-128"/>
              </a:defRPr>
            </a:lvl2pPr>
            <a:lvl3pPr>
              <a:defRPr sz="2133">
                <a:solidFill>
                  <a:schemeClr val="tx1"/>
                </a:solidFill>
                <a:latin typeface="Arial" charset="0"/>
                <a:ea typeface="ＭＳ Ｐゴシック" charset="-128"/>
              </a:defRPr>
            </a:lvl3pPr>
            <a:lvl4pPr>
              <a:defRPr sz="2133">
                <a:solidFill>
                  <a:schemeClr val="tx1"/>
                </a:solidFill>
                <a:latin typeface="Arial" charset="0"/>
                <a:ea typeface="ＭＳ Ｐゴシック" charset="-128"/>
              </a:defRPr>
            </a:lvl4pPr>
            <a:lvl5pPr>
              <a:defRPr sz="2133">
                <a:solidFill>
                  <a:schemeClr val="tx1"/>
                </a:solidFill>
                <a:latin typeface="Arial" charset="0"/>
                <a:ea typeface="ＭＳ Ｐゴシック" charset="-128"/>
              </a:defRPr>
            </a:lvl5pPr>
            <a:lvl6pPr marL="406405" eaLnBrk="0" fontAlgn="base" hangingPunct="0">
              <a:spcBef>
                <a:spcPct val="0"/>
              </a:spcBef>
              <a:spcAft>
                <a:spcPct val="0"/>
              </a:spcAft>
              <a:defRPr sz="2133">
                <a:solidFill>
                  <a:schemeClr val="tx1"/>
                </a:solidFill>
                <a:latin typeface="Arial" charset="0"/>
                <a:ea typeface="ＭＳ Ｐゴシック" charset="-128"/>
              </a:defRPr>
            </a:lvl6pPr>
            <a:lvl7pPr marL="812810" eaLnBrk="0" fontAlgn="base" hangingPunct="0">
              <a:spcBef>
                <a:spcPct val="0"/>
              </a:spcBef>
              <a:spcAft>
                <a:spcPct val="0"/>
              </a:spcAft>
              <a:defRPr sz="2133">
                <a:solidFill>
                  <a:schemeClr val="tx1"/>
                </a:solidFill>
                <a:latin typeface="Arial" charset="0"/>
                <a:ea typeface="ＭＳ Ｐゴシック" charset="-128"/>
              </a:defRPr>
            </a:lvl7pPr>
            <a:lvl8pPr marL="1219215" eaLnBrk="0" fontAlgn="base" hangingPunct="0">
              <a:spcBef>
                <a:spcPct val="0"/>
              </a:spcBef>
              <a:spcAft>
                <a:spcPct val="0"/>
              </a:spcAft>
              <a:defRPr sz="2133">
                <a:solidFill>
                  <a:schemeClr val="tx1"/>
                </a:solidFill>
                <a:latin typeface="Arial" charset="0"/>
                <a:ea typeface="ＭＳ Ｐゴシック" charset="-128"/>
              </a:defRPr>
            </a:lvl8pPr>
            <a:lvl9pPr marL="1625620" eaLnBrk="0" fontAlgn="base" hangingPunct="0">
              <a:spcBef>
                <a:spcPct val="0"/>
              </a:spcBef>
              <a:spcAft>
                <a:spcPct val="0"/>
              </a:spcAft>
              <a:defRPr sz="2133">
                <a:solidFill>
                  <a:schemeClr val="tx1"/>
                </a:solidFill>
                <a:latin typeface="Arial" charset="0"/>
                <a:ea typeface="ＭＳ Ｐゴシック" charset="-128"/>
              </a:defRPr>
            </a:lvl9pPr>
          </a:lstStyle>
          <a:p>
            <a:fld id="{9893D117-4964-9B4D-A087-036C1FD834E6}" type="slidenum">
              <a:rPr lang="en-US" altLang="zh-TW" sz="1244">
                <a:ea typeface="新細明體" charset="-120"/>
              </a:rPr>
              <a:pPr/>
              <a:t>16</a:t>
            </a:fld>
            <a:endParaRPr lang="en-US" altLang="zh-TW" sz="1244">
              <a:ea typeface="新細明體" charset="-120"/>
            </a:endParaRPr>
          </a:p>
        </p:txBody>
      </p:sp>
      <p:sp>
        <p:nvSpPr>
          <p:cNvPr id="69635" name="Rectangle 2"/>
          <p:cNvSpPr>
            <a:spLocks noGrp="1" noChangeArrowheads="1"/>
          </p:cNvSpPr>
          <p:nvPr>
            <p:ph type="ctrTitle" idx="4294967295"/>
          </p:nvPr>
        </p:nvSpPr>
        <p:spPr>
          <a:xfrm>
            <a:off x="685800" y="1143000"/>
            <a:ext cx="7772400" cy="2015067"/>
          </a:xfrm>
        </p:spPr>
        <p:txBody>
          <a:bodyPr anchor="ctr" anchorCtr="1"/>
          <a:lstStyle/>
          <a:p>
            <a:pPr algn="ctr" eaLnBrk="1" hangingPunct="1"/>
            <a:endParaRPr lang="zh-TW" altLang="en-US" sz="3644" i="1">
              <a:ea typeface="新細明體" charset="-120"/>
            </a:endParaRPr>
          </a:p>
        </p:txBody>
      </p:sp>
      <p:sp>
        <p:nvSpPr>
          <p:cNvPr id="69636" name="Rectangle 3"/>
          <p:cNvSpPr>
            <a:spLocks noGrp="1" noChangeArrowheads="1"/>
          </p:cNvSpPr>
          <p:nvPr>
            <p:ph type="subTitle" idx="4294967295"/>
          </p:nvPr>
        </p:nvSpPr>
        <p:spPr>
          <a:xfrm>
            <a:off x="1752600" y="3551767"/>
            <a:ext cx="5410200" cy="1693333"/>
          </a:xfrm>
        </p:spPr>
        <p:txBody>
          <a:bodyPr anchor="ctr"/>
          <a:lstStyle/>
          <a:p>
            <a:pPr marL="0" indent="0" algn="ctr">
              <a:buNone/>
            </a:pPr>
            <a:endParaRPr lang="zh-TW" altLang="en-US" sz="2933">
              <a:ea typeface="新細明體" charset="-120"/>
            </a:endParaRPr>
          </a:p>
        </p:txBody>
      </p:sp>
      <p:pic>
        <p:nvPicPr>
          <p:cNvPr id="69637" name="Picture 5"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089"/>
            <a:ext cx="9144000" cy="603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1314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251520" y="404664"/>
            <a:ext cx="3685142" cy="708339"/>
          </a:xfrm>
        </p:spPr>
        <p:txBody>
          <a:bodyPr/>
          <a:lstStyle/>
          <a:p>
            <a:pPr algn="l"/>
            <a:r>
              <a:rPr lang="en-GB" altLang="en-US" sz="3385" dirty="0">
                <a:solidFill>
                  <a:srgbClr val="632523"/>
                </a:solidFill>
              </a:rPr>
              <a:t>‘</a:t>
            </a:r>
            <a:r>
              <a:rPr lang="en-GB" altLang="en-US" sz="3385" dirty="0">
                <a:solidFill>
                  <a:srgbClr val="632423"/>
                </a:solidFill>
              </a:rPr>
              <a:t>Clinical</a:t>
            </a:r>
            <a:r>
              <a:rPr lang="en-GB" altLang="en-US" sz="3385" dirty="0">
                <a:solidFill>
                  <a:srgbClr val="632523"/>
                </a:solidFill>
              </a:rPr>
              <a:t> pearls’</a:t>
            </a:r>
            <a:endParaRPr lang="en-US" altLang="en-US" sz="3385" dirty="0">
              <a:solidFill>
                <a:srgbClr val="632523"/>
              </a:solidFill>
            </a:endParaRPr>
          </a:p>
        </p:txBody>
      </p:sp>
      <p:sp>
        <p:nvSpPr>
          <p:cNvPr id="95234" name="Rectangle 4"/>
          <p:cNvSpPr>
            <a:spLocks noGrp="1" noChangeArrowheads="1"/>
          </p:cNvSpPr>
          <p:nvPr>
            <p:ph type="body" idx="1"/>
          </p:nvPr>
        </p:nvSpPr>
        <p:spPr>
          <a:xfrm>
            <a:off x="408185" y="1247447"/>
            <a:ext cx="8250835" cy="5038363"/>
          </a:xfrm>
        </p:spPr>
        <p:txBody>
          <a:bodyPr/>
          <a:lstStyle/>
          <a:p>
            <a:pPr>
              <a:spcBef>
                <a:spcPts val="1058"/>
              </a:spcBef>
              <a:spcAft>
                <a:spcPts val="1058"/>
              </a:spcAft>
            </a:pPr>
            <a:r>
              <a:rPr lang="en-GB" altLang="en-US" sz="2539" dirty="0" smtClean="0"/>
              <a:t>Don’t </a:t>
            </a:r>
            <a:r>
              <a:rPr lang="en-GB" altLang="en-US" sz="2539" dirty="0"/>
              <a:t>forget to ask “Is it worth continuing?”</a:t>
            </a:r>
          </a:p>
          <a:p>
            <a:pPr>
              <a:spcBef>
                <a:spcPts val="1058"/>
              </a:spcBef>
              <a:spcAft>
                <a:spcPts val="1058"/>
              </a:spcAft>
            </a:pPr>
            <a:r>
              <a:rPr lang="en-GB" altLang="en-US" sz="2539" dirty="0"/>
              <a:t>Look for ‘key’ references: Cochrane Risk of Bias, GRADE, PRISMA</a:t>
            </a:r>
          </a:p>
          <a:p>
            <a:pPr>
              <a:spcBef>
                <a:spcPts val="1058"/>
              </a:spcBef>
              <a:spcAft>
                <a:spcPts val="1058"/>
              </a:spcAft>
            </a:pPr>
            <a:r>
              <a:rPr lang="en-GB" altLang="en-US" sz="2539" dirty="0"/>
              <a:t>I</a:t>
            </a:r>
            <a:r>
              <a:rPr lang="en-GB" altLang="en-US" sz="2539" baseline="30000" dirty="0"/>
              <a:t>2</a:t>
            </a:r>
            <a:r>
              <a:rPr lang="en-GB" altLang="en-US" sz="2539" dirty="0"/>
              <a:t> &gt;50%: adequate statistical heterogeneity to suggest looking deeper into clinical, methodological heterogeneity reported</a:t>
            </a:r>
          </a:p>
          <a:p>
            <a:pPr>
              <a:spcBef>
                <a:spcPts val="1058"/>
              </a:spcBef>
              <a:spcAft>
                <a:spcPts val="1058"/>
              </a:spcAft>
            </a:pPr>
            <a:r>
              <a:rPr lang="en-GB" altLang="en-US" sz="2539" dirty="0"/>
              <a:t>Would your patient meet the inclusion criteria of trials/studies in the review?</a:t>
            </a:r>
          </a:p>
        </p:txBody>
      </p:sp>
    </p:spTree>
    <p:extLst>
      <p:ext uri="{BB962C8B-B14F-4D97-AF65-F5344CB8AC3E}">
        <p14:creationId xmlns:p14="http://schemas.microsoft.com/office/powerpoint/2010/main" val="73743434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82610" y="1028700"/>
            <a:ext cx="6236910" cy="721544"/>
          </a:xfrm>
        </p:spPr>
        <p:txBody>
          <a:bodyPr/>
          <a:lstStyle/>
          <a:p>
            <a:pPr algn="l"/>
            <a:r>
              <a:rPr lang="en-AU" altLang="en-US" sz="3597" dirty="0">
                <a:solidFill>
                  <a:srgbClr val="632523"/>
                </a:solidFill>
                <a:latin typeface="+mn-lt"/>
              </a:rPr>
              <a:t>Publication Bias: Solution</a:t>
            </a:r>
          </a:p>
        </p:txBody>
      </p:sp>
      <p:sp>
        <p:nvSpPr>
          <p:cNvPr id="193539" name="Rectangle 3"/>
          <p:cNvSpPr>
            <a:spLocks noGrp="1" noChangeArrowheads="1"/>
          </p:cNvSpPr>
          <p:nvPr>
            <p:ph type="body" idx="1"/>
          </p:nvPr>
        </p:nvSpPr>
        <p:spPr>
          <a:xfrm>
            <a:off x="597142" y="1815143"/>
            <a:ext cx="8226074" cy="4525963"/>
          </a:xfrm>
        </p:spPr>
        <p:txBody>
          <a:bodyPr/>
          <a:lstStyle/>
          <a:p>
            <a:r>
              <a:rPr lang="en-AU" altLang="en-US" dirty="0" smtClean="0"/>
              <a:t>All trials registered at inception,</a:t>
            </a:r>
          </a:p>
          <a:p>
            <a:pPr lvl="2"/>
            <a:r>
              <a:rPr lang="en-US" altLang="en-US" dirty="0" smtClean="0"/>
              <a:t>The National Clinical Trials Registry: Cancer Trials</a:t>
            </a:r>
          </a:p>
          <a:p>
            <a:pPr lvl="2"/>
            <a:r>
              <a:rPr lang="en-US" altLang="en-US" dirty="0" smtClean="0"/>
              <a:t>National Institutes of Health Inventory of Clinical Trials and Studies</a:t>
            </a:r>
          </a:p>
          <a:p>
            <a:pPr lvl="2"/>
            <a:r>
              <a:rPr lang="en-US" altLang="en-US" dirty="0" smtClean="0"/>
              <a:t>International Registry of Perinatal Trials</a:t>
            </a:r>
          </a:p>
          <a:p>
            <a:r>
              <a:rPr lang="en-US" altLang="en-US" dirty="0" smtClean="0"/>
              <a:t>Meta-Registry of trial Registries</a:t>
            </a:r>
          </a:p>
          <a:p>
            <a:pPr lvl="1"/>
            <a:r>
              <a:rPr lang="en-US" altLang="en-US" dirty="0" err="1" smtClean="0"/>
              <a:t>www.clinicaltrials.org</a:t>
            </a:r>
            <a:r>
              <a:rPr lang="en-US" altLang="en-US" dirty="0" smtClean="0"/>
              <a:t> </a:t>
            </a:r>
          </a:p>
          <a:p>
            <a:pPr lvl="1"/>
            <a:r>
              <a:rPr lang="en-US" altLang="en-US" dirty="0" err="1" smtClean="0"/>
              <a:t>www.controlled-trials.com</a:t>
            </a: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6870" y="4651723"/>
            <a:ext cx="2646345" cy="1960846"/>
          </a:xfrm>
          <a:prstGeom prst="rect">
            <a:avLst/>
          </a:prstGeom>
        </p:spPr>
      </p:pic>
    </p:spTree>
    <p:extLst>
      <p:ext uri="{BB962C8B-B14F-4D97-AF65-F5344CB8AC3E}">
        <p14:creationId xmlns:p14="http://schemas.microsoft.com/office/powerpoint/2010/main" val="1378909051"/>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21256392">
            <a:off x="1018871" y="1034204"/>
            <a:ext cx="1614894" cy="1895745"/>
          </a:xfrm>
          <a:prstGeom prst="rect">
            <a:avLst/>
          </a:prstGeom>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252363">
            <a:off x="2787572" y="1092532"/>
            <a:ext cx="3726995" cy="1861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51826" y="174641"/>
            <a:ext cx="3936129" cy="1003993"/>
          </a:xfrm>
          <a:prstGeom prst="rect">
            <a:avLst/>
          </a:prstGeom>
          <a:noFill/>
        </p:spPr>
        <p:txBody>
          <a:bodyPr wrap="square" rtlCol="0">
            <a:spAutoFit/>
          </a:bodyPr>
          <a:lstStyle/>
          <a:p>
            <a:r>
              <a:rPr lang="en-GB" sz="2962" b="1" dirty="0"/>
              <a:t>COCHRANE &amp; GRADE</a:t>
            </a:r>
          </a:p>
        </p:txBody>
      </p:sp>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21261052">
            <a:off x="1269850" y="4852161"/>
            <a:ext cx="3697898" cy="1750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5044934" y="5789617"/>
            <a:ext cx="2738214" cy="374396"/>
          </a:xfrm>
          <a:prstGeom prst="rect">
            <a:avLst/>
          </a:prstGeom>
          <a:noFill/>
        </p:spPr>
        <p:txBody>
          <a:bodyPr wrap="square" rtlCol="0">
            <a:spAutoFit/>
          </a:bodyPr>
          <a:lstStyle/>
          <a:p>
            <a:r>
              <a:rPr lang="en-GB" b="1" dirty="0" smtClean="0"/>
              <a:t>JEBM; 6:50-54</a:t>
            </a:r>
            <a:endParaRPr lang="en-GB" b="1" dirty="0"/>
          </a:p>
        </p:txBody>
      </p:sp>
      <p:pic>
        <p:nvPicPr>
          <p:cNvPr id="1029" name="Picture 5" descr="http://drevidence.com/wp-content/uploads/2013/02/guidelinedevelopment.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76663" y="2830597"/>
            <a:ext cx="6119283" cy="1697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957673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body" idx="1"/>
          </p:nvPr>
        </p:nvSpPr>
        <p:spPr>
          <a:xfrm>
            <a:off x="1959" y="890956"/>
            <a:ext cx="4768324" cy="5526605"/>
          </a:xfrm>
        </p:spPr>
        <p:txBody>
          <a:bodyPr/>
          <a:lstStyle/>
          <a:p>
            <a:pPr marL="0" indent="0">
              <a:buNone/>
            </a:pPr>
            <a:endParaRPr lang="en-GB" altLang="en-US" sz="1164" dirty="0"/>
          </a:p>
          <a:p>
            <a:pPr marL="0" indent="0" algn="ctr">
              <a:spcBef>
                <a:spcPts val="0"/>
              </a:spcBef>
              <a:spcAft>
                <a:spcPts val="1269"/>
              </a:spcAft>
              <a:buNone/>
            </a:pPr>
            <a:r>
              <a:rPr lang="en-GB" altLang="en-US" sz="2116" b="1" i="1" dirty="0"/>
              <a:t>P</a:t>
            </a:r>
            <a:r>
              <a:rPr lang="en-GB" altLang="en-US" sz="2116" i="1" dirty="0"/>
              <a:t>referred</a:t>
            </a:r>
            <a:r>
              <a:rPr lang="en-GB" altLang="en-US" sz="2116" b="1" i="1" dirty="0"/>
              <a:t> R</a:t>
            </a:r>
            <a:r>
              <a:rPr lang="en-GB" altLang="en-US" sz="2116" i="1" dirty="0"/>
              <a:t>eporting</a:t>
            </a:r>
            <a:r>
              <a:rPr lang="en-GB" altLang="en-US" sz="2116" b="1" i="1" dirty="0"/>
              <a:t> I</a:t>
            </a:r>
            <a:r>
              <a:rPr lang="en-GB" altLang="en-US" sz="2116" i="1" dirty="0"/>
              <a:t>tems</a:t>
            </a:r>
            <a:r>
              <a:rPr lang="en-GB" altLang="en-US" sz="2116" b="1" i="1" dirty="0"/>
              <a:t> </a:t>
            </a:r>
            <a:r>
              <a:rPr lang="en-GB" altLang="en-US" sz="2116" i="1" dirty="0"/>
              <a:t>for </a:t>
            </a:r>
            <a:r>
              <a:rPr lang="en-GB" altLang="en-US" sz="2116" b="1" i="1" dirty="0"/>
              <a:t>S</a:t>
            </a:r>
            <a:r>
              <a:rPr lang="en-GB" altLang="en-US" sz="2116" i="1" dirty="0"/>
              <a:t>ystematic</a:t>
            </a:r>
            <a:r>
              <a:rPr lang="en-GB" altLang="en-US" sz="2116" b="1" i="1" dirty="0"/>
              <a:t> R</a:t>
            </a:r>
            <a:r>
              <a:rPr lang="en-GB" altLang="en-US" sz="2116" i="1" dirty="0"/>
              <a:t>eviews</a:t>
            </a:r>
            <a:r>
              <a:rPr lang="en-GB" altLang="en-US" sz="2116" b="1" i="1" dirty="0"/>
              <a:t> </a:t>
            </a:r>
            <a:r>
              <a:rPr lang="en-GB" altLang="en-US" sz="2116" i="1" dirty="0"/>
              <a:t>and</a:t>
            </a:r>
            <a:r>
              <a:rPr lang="en-GB" altLang="en-US" sz="2116" b="1" i="1" dirty="0"/>
              <a:t> M</a:t>
            </a:r>
            <a:r>
              <a:rPr lang="en-GB" altLang="en-US" sz="2116" i="1" dirty="0"/>
              <a:t>eta-</a:t>
            </a:r>
            <a:r>
              <a:rPr lang="en-GB" altLang="en-US" sz="2116" b="1" i="1" dirty="0"/>
              <a:t>A</a:t>
            </a:r>
            <a:r>
              <a:rPr lang="en-GB" altLang="en-US" sz="2116" i="1" dirty="0"/>
              <a:t>nalyses</a:t>
            </a:r>
          </a:p>
          <a:p>
            <a:r>
              <a:rPr lang="en-GB" altLang="en-US" sz="2116" dirty="0"/>
              <a:t>Consists of a 27-item checklist and four phase flow diagram</a:t>
            </a:r>
          </a:p>
          <a:p>
            <a:r>
              <a:rPr lang="en-GB" altLang="en-US" sz="2116" dirty="0"/>
              <a:t>Evidence-based minimum set of items for reporting in systematic reviews and meta-analyses</a:t>
            </a:r>
          </a:p>
          <a:p>
            <a:r>
              <a:rPr lang="en-GB" altLang="en-US" sz="2116" dirty="0"/>
              <a:t>Can be used for critical appraisal but not designed for it</a:t>
            </a:r>
          </a:p>
          <a:p>
            <a:endParaRPr lang="en-GB" altLang="en-US" sz="2116" dirty="0"/>
          </a:p>
          <a:p>
            <a:pPr marL="0" indent="0">
              <a:buNone/>
            </a:pPr>
            <a:r>
              <a:rPr lang="en-GB" altLang="en-US" sz="2116" dirty="0"/>
              <a:t>	http://www.prisma-statement.org/</a:t>
            </a:r>
          </a:p>
        </p:txBody>
      </p:sp>
      <p:pic>
        <p:nvPicPr>
          <p:cNvPr id="3" name="Picture 2"/>
          <p:cNvPicPr>
            <a:picLocks noChangeAspect="1"/>
          </p:cNvPicPr>
          <p:nvPr/>
        </p:nvPicPr>
        <p:blipFill>
          <a:blip r:embed="rId3"/>
          <a:stretch>
            <a:fillRect/>
          </a:stretch>
        </p:blipFill>
        <p:spPr>
          <a:xfrm rot="289871">
            <a:off x="4572500" y="1078909"/>
            <a:ext cx="4232659" cy="5590614"/>
          </a:xfrm>
          <a:prstGeom prst="rect">
            <a:avLst/>
          </a:prstGeom>
        </p:spPr>
      </p:pic>
      <p:sp>
        <p:nvSpPr>
          <p:cNvPr id="2" name="TextBox 1"/>
          <p:cNvSpPr txBox="1"/>
          <p:nvPr/>
        </p:nvSpPr>
        <p:spPr>
          <a:xfrm>
            <a:off x="134634" y="197027"/>
            <a:ext cx="3645070" cy="1003993"/>
          </a:xfrm>
          <a:prstGeom prst="rect">
            <a:avLst/>
          </a:prstGeom>
          <a:noFill/>
        </p:spPr>
        <p:txBody>
          <a:bodyPr wrap="square" rtlCol="0">
            <a:spAutoFit/>
          </a:bodyPr>
          <a:lstStyle/>
          <a:p>
            <a:r>
              <a:rPr lang="en-GB" altLang="en-US" sz="2962" b="1" dirty="0">
                <a:solidFill>
                  <a:srgbClr val="632523"/>
                </a:solidFill>
              </a:rPr>
              <a:t>PRISMA (QUORUM)</a:t>
            </a:r>
          </a:p>
        </p:txBody>
      </p:sp>
    </p:spTree>
    <p:extLst>
      <p:ext uri="{BB962C8B-B14F-4D97-AF65-F5344CB8AC3E}">
        <p14:creationId xmlns:p14="http://schemas.microsoft.com/office/powerpoint/2010/main" val="3255333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239931" y="1071352"/>
            <a:ext cx="8226578" cy="4876501"/>
          </a:xfrm>
          <a:prstGeom prst="rect">
            <a:avLst/>
          </a:prstGeom>
        </p:spPr>
        <p:txBody>
          <a:bodyPr/>
          <a:lstStyle/>
          <a:p>
            <a:r>
              <a:rPr lang="en-GB" sz="2539" dirty="0"/>
              <a:t>Occurs when publication of research results depends on their nature and direction</a:t>
            </a:r>
          </a:p>
          <a:p>
            <a:r>
              <a:rPr lang="en-GB" sz="2539" dirty="0"/>
              <a:t>Often happens because smaller (n and effect size) studies not submitted/rejected, selective reporting, selective citation (of +</a:t>
            </a:r>
            <a:r>
              <a:rPr lang="en-GB" sz="2539" dirty="0" err="1"/>
              <a:t>ve</a:t>
            </a:r>
            <a:r>
              <a:rPr lang="en-GB" sz="2539" dirty="0"/>
              <a:t> results)</a:t>
            </a:r>
          </a:p>
          <a:p>
            <a:r>
              <a:rPr lang="en-GB" sz="2539" dirty="0"/>
              <a:t>Funnel plots help identify if there is a bias:</a:t>
            </a:r>
          </a:p>
          <a:p>
            <a:pPr lvl="1"/>
            <a:r>
              <a:rPr lang="en-GB" sz="2116" dirty="0"/>
              <a:t>Treatment effect vs. study size</a:t>
            </a:r>
          </a:p>
          <a:p>
            <a:pPr lvl="1"/>
            <a:r>
              <a:rPr lang="en-GB" sz="2116" dirty="0"/>
              <a:t>Smaller the study = wider the effects</a:t>
            </a:r>
          </a:p>
          <a:p>
            <a:pPr lvl="1"/>
            <a:r>
              <a:rPr lang="en-GB" sz="2116" dirty="0"/>
              <a:t>Largest studies will be near the average (truth), small studies will spread on both sides = symmetric funnel</a:t>
            </a:r>
          </a:p>
          <a:p>
            <a:pPr lvl="1"/>
            <a:r>
              <a:rPr lang="en-GB" sz="2116" dirty="0" err="1"/>
              <a:t>Asymetric</a:t>
            </a:r>
            <a:r>
              <a:rPr lang="en-GB" sz="2116" dirty="0"/>
              <a:t> funnel indicates publication bias – but not all the time (e.g. heterogeneity)</a:t>
            </a:r>
          </a:p>
          <a:p>
            <a:pPr lvl="1"/>
            <a:r>
              <a:rPr lang="en-GB" sz="2116" dirty="0"/>
              <a:t>Interpretation difficult if only a few studies in meta-analysis</a:t>
            </a:r>
          </a:p>
        </p:txBody>
      </p:sp>
      <p:sp>
        <p:nvSpPr>
          <p:cNvPr id="13" name="Title 1"/>
          <p:cNvSpPr>
            <a:spLocks noGrp="1"/>
          </p:cNvSpPr>
          <p:nvPr>
            <p:ph type="title" idx="4294967295"/>
          </p:nvPr>
        </p:nvSpPr>
        <p:spPr>
          <a:xfrm>
            <a:off x="239931" y="377246"/>
            <a:ext cx="3665154" cy="694106"/>
          </a:xfrm>
          <a:prstGeom prst="rect">
            <a:avLst/>
          </a:prstGeom>
        </p:spPr>
        <p:txBody>
          <a:bodyPr>
            <a:normAutofit/>
          </a:bodyPr>
          <a:lstStyle/>
          <a:p>
            <a:pPr algn="l"/>
            <a:r>
              <a:rPr lang="en-GB" sz="3597" b="1" dirty="0">
                <a:solidFill>
                  <a:srgbClr val="632523"/>
                </a:solidFill>
                <a:latin typeface="Calibri" panose="020F0502020204030204" pitchFamily="34" charset="0"/>
              </a:rPr>
              <a:t>Publication bias</a:t>
            </a:r>
          </a:p>
        </p:txBody>
      </p:sp>
    </p:spTree>
    <p:extLst>
      <p:ext uri="{BB962C8B-B14F-4D97-AF65-F5344CB8AC3E}">
        <p14:creationId xmlns:p14="http://schemas.microsoft.com/office/powerpoint/2010/main" val="68692365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48365" y="3661293"/>
            <a:ext cx="3601672" cy="30374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39453" y="954304"/>
            <a:ext cx="4008722" cy="2706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4218" y="954304"/>
            <a:ext cx="4256403" cy="2555092"/>
          </a:xfrm>
          <a:prstGeom prst="rect">
            <a:avLst/>
          </a:prstGeom>
        </p:spPr>
      </p:pic>
      <p:sp>
        <p:nvSpPr>
          <p:cNvPr id="5" name="Title 1"/>
          <p:cNvSpPr txBox="1">
            <a:spLocks/>
          </p:cNvSpPr>
          <p:nvPr/>
        </p:nvSpPr>
        <p:spPr>
          <a:xfrm>
            <a:off x="499842" y="455354"/>
            <a:ext cx="3665154" cy="694106"/>
          </a:xfrm>
          <a:prstGeom prst="rect">
            <a:avLst/>
          </a:prstGeom>
        </p:spPr>
        <p:txBody>
          <a:bodyPr>
            <a:normAutofit/>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597" b="1" dirty="0">
                <a:solidFill>
                  <a:srgbClr val="632523"/>
                </a:solidFill>
                <a:latin typeface="Calibri" panose="020F0502020204030204" pitchFamily="34" charset="0"/>
              </a:rPr>
              <a:t>Funnel plots</a:t>
            </a:r>
          </a:p>
        </p:txBody>
      </p:sp>
    </p:spTree>
    <p:extLst>
      <p:ext uri="{BB962C8B-B14F-4D97-AF65-F5344CB8AC3E}">
        <p14:creationId xmlns:p14="http://schemas.microsoft.com/office/powerpoint/2010/main" val="14647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574323" y="6121400"/>
            <a:ext cx="7168444"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zh-TW" sz="1778">
                <a:latin typeface="Times New Roman" charset="0"/>
                <a:ea typeface="新細明體" charset="-120"/>
              </a:rPr>
              <a:t>From:  Cooper &amp; Hedges: The handbook of research synthesis. 1994</a:t>
            </a:r>
          </a:p>
        </p:txBody>
      </p:sp>
      <p:pic>
        <p:nvPicPr>
          <p:cNvPr id="60418" name="Picture 3" descr="LMDO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4" y="1329267"/>
            <a:ext cx="6324600" cy="480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p:cNvSpPr>
            <a:spLocks noGrp="1" noChangeArrowheads="1"/>
          </p:cNvSpPr>
          <p:nvPr>
            <p:ph type="title"/>
          </p:nvPr>
        </p:nvSpPr>
        <p:spPr>
          <a:xfrm>
            <a:off x="976489" y="881945"/>
            <a:ext cx="7270044" cy="678744"/>
          </a:xfrm>
        </p:spPr>
        <p:txBody>
          <a:bodyPr/>
          <a:lstStyle/>
          <a:p>
            <a:r>
              <a:rPr lang="en-US" altLang="zh-TW">
                <a:ea typeface="新細明體" charset="-120"/>
              </a:rPr>
              <a:t>Funnel plot examples</a:t>
            </a:r>
          </a:p>
        </p:txBody>
      </p:sp>
      <p:grpSp>
        <p:nvGrpSpPr>
          <p:cNvPr id="2" name="Group 5"/>
          <p:cNvGrpSpPr>
            <a:grpSpLocks/>
          </p:cNvGrpSpPr>
          <p:nvPr/>
        </p:nvGrpSpPr>
        <p:grpSpPr bwMode="auto">
          <a:xfrm>
            <a:off x="3318933" y="1397000"/>
            <a:ext cx="3793067" cy="4064000"/>
            <a:chOff x="2352" y="720"/>
            <a:chExt cx="2688" cy="2880"/>
          </a:xfrm>
        </p:grpSpPr>
        <p:sp>
          <p:nvSpPr>
            <p:cNvPr id="60421" name="Line 6"/>
            <p:cNvSpPr>
              <a:spLocks noChangeShapeType="1"/>
            </p:cNvSpPr>
            <p:nvPr/>
          </p:nvSpPr>
          <p:spPr bwMode="auto">
            <a:xfrm flipH="1">
              <a:off x="2352" y="720"/>
              <a:ext cx="1248" cy="2832"/>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22" name="Line 7"/>
            <p:cNvSpPr>
              <a:spLocks noChangeShapeType="1"/>
            </p:cNvSpPr>
            <p:nvPr/>
          </p:nvSpPr>
          <p:spPr bwMode="auto">
            <a:xfrm>
              <a:off x="3792" y="768"/>
              <a:ext cx="1248" cy="2832"/>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544531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1280804" y="5843411"/>
            <a:ext cx="6456319"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zh-TW" sz="1778">
                <a:latin typeface="Times New Roman" charset="0"/>
                <a:ea typeface="新細明體" charset="-120"/>
              </a:rPr>
              <a:t>From:  Cooper &amp; Hedges: The handbook of research synthesis. 1994</a:t>
            </a:r>
            <a:endParaRPr lang="en-US" altLang="zh-TW" sz="2133">
              <a:latin typeface="Times New Roman" charset="0"/>
              <a:ea typeface="新細明體" charset="-120"/>
            </a:endParaRPr>
          </a:p>
        </p:txBody>
      </p:sp>
      <p:pic>
        <p:nvPicPr>
          <p:cNvPr id="61442" name="Picture 3" descr="LMDO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22866"/>
            <a:ext cx="6400800" cy="47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3048000" y="855133"/>
            <a:ext cx="3793067" cy="4064000"/>
            <a:chOff x="2352" y="720"/>
            <a:chExt cx="2688" cy="2880"/>
          </a:xfrm>
        </p:grpSpPr>
        <p:sp>
          <p:nvSpPr>
            <p:cNvPr id="61445" name="Line 5"/>
            <p:cNvSpPr>
              <a:spLocks noChangeShapeType="1"/>
            </p:cNvSpPr>
            <p:nvPr/>
          </p:nvSpPr>
          <p:spPr bwMode="auto">
            <a:xfrm flipH="1">
              <a:off x="2352" y="720"/>
              <a:ext cx="1248" cy="2832"/>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6" name="Line 6"/>
            <p:cNvSpPr>
              <a:spLocks noChangeShapeType="1"/>
            </p:cNvSpPr>
            <p:nvPr/>
          </p:nvSpPr>
          <p:spPr bwMode="auto">
            <a:xfrm>
              <a:off x="3792" y="768"/>
              <a:ext cx="1248" cy="2832"/>
            </a:xfrm>
            <a:prstGeom prst="line">
              <a:avLst/>
            </a:prstGeom>
            <a:noFill/>
            <a:ln w="3810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84039" name="Oval 7"/>
          <p:cNvSpPr>
            <a:spLocks noChangeArrowheads="1"/>
          </p:cNvSpPr>
          <p:nvPr/>
        </p:nvSpPr>
        <p:spPr bwMode="auto">
          <a:xfrm>
            <a:off x="3386667" y="3429000"/>
            <a:ext cx="1219200" cy="1422400"/>
          </a:xfrm>
          <a:prstGeom prst="ellipse">
            <a:avLst/>
          </a:prstGeom>
          <a:noFill/>
          <a:ln w="381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zh-TW" altLang="en-US">
              <a:ea typeface="新細明體" charset="-120"/>
            </a:endParaRPr>
          </a:p>
        </p:txBody>
      </p:sp>
    </p:spTree>
    <p:extLst>
      <p:ext uri="{BB962C8B-B14F-4D97-AF65-F5344CB8AC3E}">
        <p14:creationId xmlns:p14="http://schemas.microsoft.com/office/powerpoint/2010/main" val="953814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84039"/>
                                        </p:tgtEl>
                                        <p:attrNameLst>
                                          <p:attrName>style.visibility</p:attrName>
                                        </p:attrNameLst>
                                      </p:cBhvr>
                                      <p:to>
                                        <p:strVal val="visible"/>
                                      </p:to>
                                    </p:set>
                                    <p:anim calcmode="lin" valueType="num">
                                      <p:cBhvr additive="base">
                                        <p:cTn id="11" dur="500" fill="hold"/>
                                        <p:tgtEl>
                                          <p:spTgt spid="684039"/>
                                        </p:tgtEl>
                                        <p:attrNameLst>
                                          <p:attrName>ppt_x</p:attrName>
                                        </p:attrNameLst>
                                      </p:cBhvr>
                                      <p:tavLst>
                                        <p:tav tm="0">
                                          <p:val>
                                            <p:strVal val="0-#ppt_w/2"/>
                                          </p:val>
                                        </p:tav>
                                        <p:tav tm="100000">
                                          <p:val>
                                            <p:strVal val="#ppt_x"/>
                                          </p:val>
                                        </p:tav>
                                      </p:tavLst>
                                    </p:anim>
                                    <p:anim calcmode="lin" valueType="num">
                                      <p:cBhvr additive="base">
                                        <p:cTn id="12" dur="500" fill="hold"/>
                                        <p:tgtEl>
                                          <p:spTgt spid="68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9"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ea typeface="ＭＳ Ｐゴシック" charset="-128"/>
              </a:rPr>
              <a:t>Practice Guidelines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047677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Clinical Practice Guidelines</a:t>
            </a:r>
            <a:r>
              <a:rPr lang="en-US" dirty="0" smtClean="0"/>
              <a:t>:</a:t>
            </a:r>
            <a:endParaRPr lang="en-US" dirty="0"/>
          </a:p>
        </p:txBody>
      </p:sp>
      <p:sp>
        <p:nvSpPr>
          <p:cNvPr id="3" name="Content Placeholder 2"/>
          <p:cNvSpPr>
            <a:spLocks noGrp="1"/>
          </p:cNvSpPr>
          <p:nvPr>
            <p:ph idx="1"/>
          </p:nvPr>
        </p:nvSpPr>
        <p:spPr>
          <a:solidFill>
            <a:schemeClr val="tx2"/>
          </a:solidFill>
        </p:spPr>
        <p:txBody>
          <a:bodyPr/>
          <a:lstStyle/>
          <a:p>
            <a:r>
              <a:rPr lang="en-US" dirty="0" smtClean="0"/>
              <a:t>Search </a:t>
            </a:r>
            <a:r>
              <a:rPr lang="en-US" dirty="0"/>
              <a:t>the </a:t>
            </a:r>
            <a:r>
              <a:rPr lang="en-US" dirty="0">
                <a:hlinkClick r:id="rId2"/>
              </a:rPr>
              <a:t>National Guideline Clearinghouse</a:t>
            </a:r>
          </a:p>
          <a:p>
            <a:r>
              <a:rPr lang="en-US" dirty="0" smtClean="0"/>
              <a:t>Go </a:t>
            </a:r>
            <a:r>
              <a:rPr lang="en-US" dirty="0"/>
              <a:t>to </a:t>
            </a:r>
            <a:r>
              <a:rPr lang="en-US" dirty="0">
                <a:hlinkClick r:id="rId3"/>
              </a:rPr>
              <a:t>ClinicalKey and click on the link to "Practice Guidelines" at the top of the page.</a:t>
            </a:r>
          </a:p>
          <a:p>
            <a:r>
              <a:rPr lang="en-US" dirty="0" smtClean="0"/>
              <a:t>When </a:t>
            </a:r>
            <a:r>
              <a:rPr lang="en-US" dirty="0"/>
              <a:t>searching </a:t>
            </a:r>
            <a:r>
              <a:rPr lang="en-US" dirty="0">
                <a:hlinkClick r:id="rId4"/>
              </a:rPr>
              <a:t>MEDLINE, click on "Additional Limits", and limit by publication type (Practice Guideline).</a:t>
            </a:r>
            <a:endParaRPr lang="en-US" dirty="0"/>
          </a:p>
        </p:txBody>
      </p:sp>
    </p:spTree>
    <p:extLst>
      <p:ext uri="{BB962C8B-B14F-4D97-AF65-F5344CB8AC3E}">
        <p14:creationId xmlns:p14="http://schemas.microsoft.com/office/powerpoint/2010/main" val="77148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ea typeface="ＭＳ Ｐゴシック" charset="-128"/>
              </a:rPr>
              <a:t>Clarification</a:t>
            </a:r>
            <a:endParaRPr lang="en-US" altLang="en-US">
              <a:ea typeface="ＭＳ Ｐゴシック" charset="-128"/>
            </a:endParaRPr>
          </a:p>
        </p:txBody>
      </p:sp>
      <p:sp>
        <p:nvSpPr>
          <p:cNvPr id="71683" name="Rectangle 3"/>
          <p:cNvSpPr>
            <a:spLocks noGrp="1" noChangeArrowheads="1"/>
          </p:cNvSpPr>
          <p:nvPr>
            <p:ph type="body" idx="1"/>
          </p:nvPr>
        </p:nvSpPr>
        <p:spPr/>
        <p:txBody>
          <a:bodyPr/>
          <a:lstStyle/>
          <a:p>
            <a:r>
              <a:rPr lang="en-GB" altLang="en-US">
                <a:ea typeface="ＭＳ Ｐゴシック" charset="-128"/>
              </a:rPr>
              <a:t>Now let’s say that the same patient has heard from a friend that there is a vitamin that will help prevent migraines. What study design could answer the question of whether there is a vitamin that is useful in preventing migraine headaches in this patient?</a:t>
            </a:r>
            <a:r>
              <a:rPr lang="en-US" altLang="en-US">
                <a:ea typeface="ＭＳ Ｐゴシック" charset="-128"/>
              </a:rPr>
              <a:t> </a:t>
            </a:r>
          </a:p>
        </p:txBody>
      </p:sp>
    </p:spTree>
    <p:extLst>
      <p:ext uri="{BB962C8B-B14F-4D97-AF65-F5344CB8AC3E}">
        <p14:creationId xmlns:p14="http://schemas.microsoft.com/office/powerpoint/2010/main" val="83765687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5"/>
          <p:cNvSpPr txBox="1">
            <a:spLocks noGrp="1"/>
          </p:cNvSpPr>
          <p:nvPr/>
        </p:nvSpPr>
        <p:spPr bwMode="auto">
          <a:xfrm>
            <a:off x="6858000" y="6070600"/>
            <a:ext cx="1600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fld id="{16FBE2DD-E0E6-F94B-9440-CE1AA567EACB}" type="slidenum">
              <a:rPr lang="en-US" altLang="en-US" sz="1244"/>
              <a:pPr algn="ctr" eaLnBrk="1" hangingPunct="1"/>
              <a:t>170</a:t>
            </a:fld>
            <a:endParaRPr lang="en-US" altLang="en-US" sz="1244"/>
          </a:p>
        </p:txBody>
      </p:sp>
      <p:sp>
        <p:nvSpPr>
          <p:cNvPr id="95234" name="Rectangle 2"/>
          <p:cNvSpPr>
            <a:spLocks noGrp="1" noChangeArrowheads="1"/>
          </p:cNvSpPr>
          <p:nvPr>
            <p:ph type="title" idx="4294967295"/>
          </p:nvPr>
        </p:nvSpPr>
        <p:spPr/>
        <p:txBody>
          <a:bodyPr/>
          <a:lstStyle/>
          <a:p>
            <a:pPr eaLnBrk="1" hangingPunct="1"/>
            <a:r>
              <a:rPr lang="en-US" altLang="en-US">
                <a:ea typeface="ＭＳ Ｐゴシック" charset="-128"/>
              </a:rPr>
              <a:t>National Guideline Clearinghouse</a:t>
            </a:r>
          </a:p>
        </p:txBody>
      </p:sp>
      <p:sp>
        <p:nvSpPr>
          <p:cNvPr id="95235" name="Rectangle 3"/>
          <p:cNvSpPr>
            <a:spLocks noGrp="1" noChangeArrowheads="1"/>
          </p:cNvSpPr>
          <p:nvPr>
            <p:ph type="body" idx="4294967295"/>
          </p:nvPr>
        </p:nvSpPr>
        <p:spPr>
          <a:xfrm>
            <a:off x="677333" y="2277533"/>
            <a:ext cx="7772400" cy="3996267"/>
          </a:xfrm>
        </p:spPr>
        <p:txBody>
          <a:bodyPr/>
          <a:lstStyle/>
          <a:p>
            <a:pPr eaLnBrk="1" hangingPunct="1">
              <a:lnSpc>
                <a:spcPct val="80000"/>
              </a:lnSpc>
            </a:pPr>
            <a:r>
              <a:rPr lang="en-US" altLang="en-US" sz="2400">
                <a:ea typeface="ＭＳ Ｐゴシック" charset="-128"/>
                <a:hlinkClick r:id="rId3"/>
              </a:rPr>
              <a:t>www.ngc.gov</a:t>
            </a:r>
            <a:endParaRPr lang="en-US" altLang="en-US" sz="2400">
              <a:ea typeface="ＭＳ Ｐゴシック" charset="-128"/>
            </a:endParaRPr>
          </a:p>
          <a:p>
            <a:pPr eaLnBrk="1" hangingPunct="1">
              <a:lnSpc>
                <a:spcPct val="80000"/>
              </a:lnSpc>
            </a:pPr>
            <a:r>
              <a:rPr lang="en-US" altLang="en-US" sz="2400">
                <a:ea typeface="ＭＳ Ｐゴシック" charset="-128"/>
              </a:rPr>
              <a:t>Vetted guidelines from various groups </a:t>
            </a:r>
          </a:p>
          <a:p>
            <a:pPr eaLnBrk="1" hangingPunct="1">
              <a:lnSpc>
                <a:spcPct val="80000"/>
              </a:lnSpc>
            </a:pPr>
            <a:r>
              <a:rPr lang="en-US" altLang="en-US" sz="2400">
                <a:ea typeface="ＭＳ Ｐゴシック" charset="-128"/>
              </a:rPr>
              <a:t>Standard organization so that information can be compared across various guidelines</a:t>
            </a:r>
          </a:p>
        </p:txBody>
      </p:sp>
    </p:spTree>
    <p:extLst>
      <p:ext uri="{BB962C8B-B14F-4D97-AF65-F5344CB8AC3E}">
        <p14:creationId xmlns:p14="http://schemas.microsoft.com/office/powerpoint/2010/main" val="194533161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lstStyle/>
          <a:p>
            <a:r>
              <a:rPr lang="en-US" altLang="en-US" dirty="0">
                <a:ea typeface="ＭＳ Ｐゴシック" charset="-128"/>
              </a:rPr>
              <a:t>Practice Guidelines</a:t>
            </a:r>
          </a:p>
        </p:txBody>
      </p:sp>
      <p:sp>
        <p:nvSpPr>
          <p:cNvPr id="60418" name="Content Placeholder 2"/>
          <p:cNvSpPr>
            <a:spLocks noGrp="1"/>
          </p:cNvSpPr>
          <p:nvPr>
            <p:ph idx="4294967295"/>
          </p:nvPr>
        </p:nvSpPr>
        <p:spPr/>
        <p:txBody>
          <a:bodyPr/>
          <a:lstStyle/>
          <a:p>
            <a:r>
              <a:rPr lang="en-US" altLang="en-US">
                <a:ea typeface="ＭＳ Ｐゴシック" charset="-128"/>
              </a:rPr>
              <a:t>The Good, </a:t>
            </a:r>
          </a:p>
          <a:p>
            <a:r>
              <a:rPr lang="en-US" altLang="en-US">
                <a:ea typeface="ＭＳ Ｐゴシック" charset="-128"/>
              </a:rPr>
              <a:t>The Not-So-Good</a:t>
            </a:r>
          </a:p>
          <a:p>
            <a:r>
              <a:rPr lang="en-US" altLang="en-US">
                <a:ea typeface="ＭＳ Ｐゴシック" charset="-128"/>
              </a:rPr>
              <a:t>The Ugly</a:t>
            </a:r>
          </a:p>
        </p:txBody>
      </p:sp>
      <p:sp>
        <p:nvSpPr>
          <p:cNvPr id="60419" name="Slide Number Placeholder 3"/>
          <p:cNvSpPr txBox="1">
            <a:spLocks noGrp="1"/>
          </p:cNvSpPr>
          <p:nvPr/>
        </p:nvSpPr>
        <p:spPr bwMode="auto">
          <a:xfrm>
            <a:off x="6858000" y="6070600"/>
            <a:ext cx="1600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fld id="{336EE3F3-474B-FB43-ADC2-028D0DBEF849}" type="slidenum">
              <a:rPr lang="en-US" altLang="en-US" sz="1244"/>
              <a:pPr algn="ctr" eaLnBrk="1" hangingPunct="1"/>
              <a:t>171</a:t>
            </a:fld>
            <a:endParaRPr lang="en-US" altLang="en-US" sz="1244"/>
          </a:p>
        </p:txBody>
      </p:sp>
    </p:spTree>
    <p:extLst>
      <p:ext uri="{BB962C8B-B14F-4D97-AF65-F5344CB8AC3E}">
        <p14:creationId xmlns:p14="http://schemas.microsoft.com/office/powerpoint/2010/main" val="25980162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607" y="642415"/>
            <a:ext cx="8312811" cy="6205836"/>
          </a:xfrm>
        </p:spPr>
      </p:pic>
    </p:spTree>
    <p:extLst>
      <p:ext uri="{BB962C8B-B14F-4D97-AF65-F5344CB8AC3E}">
        <p14:creationId xmlns:p14="http://schemas.microsoft.com/office/powerpoint/2010/main" val="1439763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2-11"/>
          <p:cNvPicPr>
            <a:picLocks noChangeAspect="1" noChangeArrowheads="1"/>
          </p:cNvPicPr>
          <p:nvPr/>
        </p:nvPicPr>
        <p:blipFill>
          <a:blip r:embed="rId2" cstate="print"/>
          <a:srcRect b="8936"/>
          <a:stretch>
            <a:fillRect/>
          </a:stretch>
        </p:blipFill>
        <p:spPr bwMode="auto">
          <a:xfrm>
            <a:off x="2555875" y="312738"/>
            <a:ext cx="4141788" cy="6545262"/>
          </a:xfrm>
          <a:prstGeom prst="rect">
            <a:avLst/>
          </a:prstGeom>
          <a:noFill/>
          <a:ln w="9525">
            <a:noFill/>
            <a:miter lim="800000"/>
            <a:headEnd/>
            <a:tailEnd/>
          </a:ln>
        </p:spPr>
      </p:pic>
    </p:spTree>
    <p:extLst>
      <p:ext uri="{BB962C8B-B14F-4D97-AF65-F5344CB8AC3E}">
        <p14:creationId xmlns:p14="http://schemas.microsoft.com/office/powerpoint/2010/main" val="209081418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dirty="0" err="1" smtClean="0"/>
              <a:t>Refrences</a:t>
            </a:r>
            <a:endParaRPr lang="ar-SA" dirty="0"/>
          </a:p>
        </p:txBody>
      </p:sp>
      <p:sp>
        <p:nvSpPr>
          <p:cNvPr id="6" name="عنصر نائب للمحتوى 5"/>
          <p:cNvSpPr>
            <a:spLocks noGrp="1"/>
          </p:cNvSpPr>
          <p:nvPr>
            <p:ph idx="1"/>
          </p:nvPr>
        </p:nvSpPr>
        <p:spPr/>
        <p:txBody>
          <a:bodyPr/>
          <a:lstStyle/>
          <a:p>
            <a:pPr lvl="0"/>
            <a:r>
              <a:rPr lang="en-US" sz="2000" dirty="0" smtClean="0"/>
              <a:t>Critical Appraisal tools and Work sheets </a:t>
            </a:r>
            <a:r>
              <a:rPr lang="en-US" sz="2000" dirty="0" smtClean="0">
                <a:hlinkClick r:id="rId2"/>
              </a:rPr>
              <a:t>http://www.cebm.net/critical-appraisal/</a:t>
            </a:r>
            <a:endParaRPr lang="en-US" sz="2000" b="1" u="words" dirty="0" smtClean="0"/>
          </a:p>
          <a:p>
            <a:pPr lvl="0"/>
            <a:r>
              <a:rPr lang="en-US" sz="2000" dirty="0" smtClean="0"/>
              <a:t>Jane M Young &amp; Michael J </a:t>
            </a:r>
            <a:r>
              <a:rPr lang="en-US" sz="2000" dirty="0" err="1" smtClean="0"/>
              <a:t>Solomo</a:t>
            </a:r>
            <a:r>
              <a:rPr lang="en-US" sz="2000" dirty="0" smtClean="0"/>
              <a:t>. How to critically appraise an article. Nature Reviews Gastroenterology and Hepatology 6, 82-91 (February 2009) | doi:10.1038/ncpgasthep1331</a:t>
            </a:r>
            <a:endParaRPr lang="en-US" sz="2000" b="1" u="words" dirty="0" smtClean="0"/>
          </a:p>
          <a:p>
            <a:pPr lvl="0"/>
            <a:r>
              <a:rPr lang="en-US" sz="2000" dirty="0" smtClean="0"/>
              <a:t>What is a critical appraisal? </a:t>
            </a:r>
            <a:r>
              <a:rPr lang="en-US" sz="2000" dirty="0" smtClean="0">
                <a:hlinkClick r:id="rId3"/>
              </a:rPr>
              <a:t>http://www.medicine.ox.ac.uk/bandolier/painres/download/whatis/what_is_critical_appraisal.pdf</a:t>
            </a:r>
            <a:endParaRPr lang="en-US" sz="2000" b="1" u="words" dirty="0" smtClean="0"/>
          </a:p>
          <a:p>
            <a:pPr lvl="0"/>
            <a:r>
              <a:rPr lang="en-US" sz="2000" dirty="0" smtClean="0"/>
              <a:t>The BMJ - How to Read a Paper </a:t>
            </a:r>
            <a:r>
              <a:rPr lang="en-US" sz="2000" dirty="0" smtClean="0">
                <a:hlinkClick r:id="rId4"/>
              </a:rPr>
              <a:t>http://www.bmj.com/about-bmj/resources-readers/publications/how-read-paper</a:t>
            </a:r>
            <a:endParaRPr lang="en-US" sz="2000" b="1" u="words" dirty="0" smtClean="0"/>
          </a:p>
          <a:p>
            <a:pPr lvl="0"/>
            <a:r>
              <a:rPr lang="en-US" sz="2000" dirty="0" smtClean="0"/>
              <a:t>Evidently Cochrane  </a:t>
            </a:r>
            <a:r>
              <a:rPr lang="en-US" sz="2000" dirty="0" smtClean="0">
                <a:hlinkClick r:id="rId5"/>
              </a:rPr>
              <a:t>http://www.evidentlycochrane.net/</a:t>
            </a:r>
            <a:endParaRPr lang="en-US" sz="2000" b="1" u="words" dirty="0" smtClean="0"/>
          </a:p>
          <a:p>
            <a:pPr lvl="0"/>
            <a:r>
              <a:rPr lang="en-US" sz="2000" dirty="0" smtClean="0"/>
              <a:t>CEBM </a:t>
            </a:r>
            <a:r>
              <a:rPr lang="en-US" sz="2000" dirty="0" smtClean="0">
                <a:hlinkClick r:id="rId6"/>
              </a:rPr>
              <a:t>http://www.cebm.net/</a:t>
            </a:r>
            <a:endParaRPr lang="en-US" sz="2000" dirty="0" smtClean="0"/>
          </a:p>
          <a:p>
            <a:pPr lvl="0"/>
            <a:endParaRPr lang="en-US" sz="2000" b="1" u="words" dirty="0" smtClean="0"/>
          </a:p>
          <a:p>
            <a:endParaRPr lang="ar-SA" sz="2000" dirty="0"/>
          </a:p>
        </p:txBody>
      </p:sp>
    </p:spTree>
    <p:extLst>
      <p:ext uri="{BB962C8B-B14F-4D97-AF65-F5344CB8AC3E}">
        <p14:creationId xmlns:p14="http://schemas.microsoft.com/office/powerpoint/2010/main" val="103909143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404664"/>
            <a:ext cx="8229600" cy="1066800"/>
          </a:xfrm>
        </p:spPr>
        <p:txBody>
          <a:bodyPr/>
          <a:lstStyle/>
          <a:p>
            <a:r>
              <a:rPr lang="en-US" err="1" smtClean="0"/>
              <a:t>Refrences</a:t>
            </a:r>
            <a:endParaRPr lang="ar-SA"/>
          </a:p>
        </p:txBody>
      </p:sp>
      <p:sp>
        <p:nvSpPr>
          <p:cNvPr id="6" name="عنصر نائب للمحتوى 5"/>
          <p:cNvSpPr>
            <a:spLocks noGrp="1"/>
          </p:cNvSpPr>
          <p:nvPr>
            <p:ph idx="1"/>
          </p:nvPr>
        </p:nvSpPr>
        <p:spPr>
          <a:xfrm>
            <a:off x="457200" y="1462336"/>
            <a:ext cx="8229600" cy="4324350"/>
          </a:xfrm>
        </p:spPr>
        <p:txBody>
          <a:bodyPr/>
          <a:lstStyle/>
          <a:p>
            <a:pPr lvl="0"/>
            <a:r>
              <a:rPr lang="en-US" sz="2000">
                <a:hlinkClick r:id="rId2"/>
              </a:rPr>
              <a:t>http://</a:t>
            </a:r>
            <a:r>
              <a:rPr lang="en-US" sz="2000" smtClean="0">
                <a:hlinkClick r:id="rId2"/>
              </a:rPr>
              <a:t>www.casp-uk.net/e-learning</a:t>
            </a:r>
            <a:endParaRPr lang="en-US" sz="2000"/>
          </a:p>
          <a:p>
            <a:pPr lvl="0"/>
            <a:r>
              <a:rPr lang="en-US" sz="2000">
                <a:hlinkClick r:id="rId3"/>
              </a:rPr>
              <a:t>http://</a:t>
            </a:r>
            <a:r>
              <a:rPr lang="en-US" sz="2000" smtClean="0">
                <a:hlinkClick r:id="rId3"/>
              </a:rPr>
              <a:t>www.casp-uk.net/checklists</a:t>
            </a:r>
            <a:endParaRPr lang="en-US" sz="2000" smtClean="0"/>
          </a:p>
          <a:p>
            <a:pPr lvl="0"/>
            <a:r>
              <a:rPr lang="en-US" sz="2000">
                <a:hlinkClick r:id="rId4"/>
              </a:rPr>
              <a:t>http://</a:t>
            </a:r>
            <a:r>
              <a:rPr lang="en-US" sz="2000" smtClean="0">
                <a:hlinkClick r:id="rId4"/>
              </a:rPr>
              <a:t>clinicalevidence.bmj.com/x/set/static/ebm/toolbox/665061.html</a:t>
            </a:r>
            <a:endParaRPr lang="en-US" sz="2000"/>
          </a:p>
          <a:p>
            <a:pPr lvl="0"/>
            <a:r>
              <a:rPr lang="en-US" sz="2000" smtClean="0"/>
              <a:t>Critical Appraisal tools and Work sheets </a:t>
            </a:r>
            <a:r>
              <a:rPr lang="en-US" sz="2000" smtClean="0">
                <a:hlinkClick r:id="rId5"/>
              </a:rPr>
              <a:t>http://www.cebm.net/critical-appraisal/</a:t>
            </a:r>
            <a:endParaRPr lang="en-US" sz="2000" b="1" u="words" smtClean="0"/>
          </a:p>
          <a:p>
            <a:pPr lvl="0"/>
            <a:r>
              <a:rPr lang="en-US" sz="2000" smtClean="0"/>
              <a:t>Jane M Young &amp; Michael J </a:t>
            </a:r>
            <a:r>
              <a:rPr lang="en-US" sz="2000" err="1" smtClean="0"/>
              <a:t>Solomo</a:t>
            </a:r>
            <a:r>
              <a:rPr lang="en-US" sz="2000" smtClean="0"/>
              <a:t>. How to critically appraise an article. Nature Reviews Gastroenterology and </a:t>
            </a:r>
            <a:r>
              <a:rPr lang="en-US" sz="2000" err="1" smtClean="0"/>
              <a:t>Hepatology</a:t>
            </a:r>
            <a:r>
              <a:rPr lang="en-US" sz="2000" smtClean="0"/>
              <a:t> 6, 82-91 (February 2009) | doi:10.1038/ncpgasthep1331</a:t>
            </a:r>
            <a:endParaRPr lang="en-US" sz="2000" b="1" u="words" smtClean="0"/>
          </a:p>
          <a:p>
            <a:pPr lvl="0"/>
            <a:r>
              <a:rPr lang="en-US" sz="2000" smtClean="0"/>
              <a:t>What is a critical appraisal? </a:t>
            </a:r>
            <a:r>
              <a:rPr lang="en-US" sz="2000" smtClean="0">
                <a:hlinkClick r:id="rId6"/>
              </a:rPr>
              <a:t>http://www.medicine.ox.ac.uk/bandolier/painres/download/whatis/what_is_critical_appraisal.pdf</a:t>
            </a:r>
            <a:endParaRPr lang="en-US" sz="2000" b="1" u="words" smtClean="0"/>
          </a:p>
          <a:p>
            <a:pPr lvl="0"/>
            <a:r>
              <a:rPr lang="en-US" sz="2000" smtClean="0"/>
              <a:t>The BMJ - How to Read a Paper </a:t>
            </a:r>
            <a:r>
              <a:rPr lang="en-US" sz="2000" smtClean="0">
                <a:hlinkClick r:id="rId7"/>
              </a:rPr>
              <a:t>http://www.bmj.com/about-bmj/resources-readers/publications/how-read-paper</a:t>
            </a:r>
            <a:endParaRPr lang="en-US" sz="2000" b="1" u="words" smtClean="0"/>
          </a:p>
          <a:p>
            <a:pPr lvl="0"/>
            <a:r>
              <a:rPr lang="en-US" sz="2000" smtClean="0"/>
              <a:t>Evidently Cochrane  </a:t>
            </a:r>
            <a:r>
              <a:rPr lang="en-US" sz="2000" smtClean="0">
                <a:hlinkClick r:id="rId8"/>
              </a:rPr>
              <a:t>http://www.evidentlycochrane.net/</a:t>
            </a:r>
            <a:endParaRPr lang="en-US" sz="2000" b="1" u="words" smtClean="0"/>
          </a:p>
          <a:p>
            <a:pPr lvl="0"/>
            <a:r>
              <a:rPr lang="en-US" sz="2000" smtClean="0"/>
              <a:t>CEBM </a:t>
            </a:r>
            <a:r>
              <a:rPr lang="en-US" sz="2000" smtClean="0">
                <a:hlinkClick r:id="rId9"/>
              </a:rPr>
              <a:t>http://www.cebm.net/</a:t>
            </a:r>
            <a:endParaRPr lang="en-US" sz="2000" smtClean="0"/>
          </a:p>
          <a:p>
            <a:pPr lvl="0"/>
            <a:endParaRPr lang="en-US" sz="2000" b="1" u="words" smtClean="0"/>
          </a:p>
          <a:p>
            <a:endParaRPr lang="ar-SA" sz="200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ar-SA" smtClean="0"/>
          </a:p>
        </p:txBody>
      </p:sp>
      <p:pic>
        <p:nvPicPr>
          <p:cNvPr id="101379" name="Picture 2" descr="E:\Pictures\thanks-thank-you-10.jpg"/>
          <p:cNvPicPr>
            <a:picLocks noGrp="1" noChangeAspect="1" noChangeArrowheads="1"/>
          </p:cNvPicPr>
          <p:nvPr>
            <p:ph sz="quarter" idx="1"/>
          </p:nvPr>
        </p:nvPicPr>
        <p:blipFill>
          <a:blip r:embed="rId2" cstate="print"/>
          <a:srcRect/>
          <a:stretch>
            <a:fillRect/>
          </a:stretch>
        </p:blipFill>
        <p:spPr>
          <a:xfrm>
            <a:off x="285750" y="571500"/>
            <a:ext cx="8358188" cy="585787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33">
                <a:solidFill>
                  <a:schemeClr val="tx1"/>
                </a:solidFill>
                <a:latin typeface="Arial" charset="0"/>
                <a:ea typeface="ＭＳ Ｐゴシック" charset="-128"/>
              </a:defRPr>
            </a:lvl1pPr>
            <a:lvl2pPr marL="33717510" indent="-33311105">
              <a:defRPr sz="2133">
                <a:solidFill>
                  <a:schemeClr val="tx1"/>
                </a:solidFill>
                <a:latin typeface="Arial" charset="0"/>
                <a:ea typeface="ＭＳ Ｐゴシック" charset="-128"/>
              </a:defRPr>
            </a:lvl2pPr>
            <a:lvl3pPr>
              <a:defRPr sz="2133">
                <a:solidFill>
                  <a:schemeClr val="tx1"/>
                </a:solidFill>
                <a:latin typeface="Arial" charset="0"/>
                <a:ea typeface="ＭＳ Ｐゴシック" charset="-128"/>
              </a:defRPr>
            </a:lvl3pPr>
            <a:lvl4pPr>
              <a:defRPr sz="2133">
                <a:solidFill>
                  <a:schemeClr val="tx1"/>
                </a:solidFill>
                <a:latin typeface="Arial" charset="0"/>
                <a:ea typeface="ＭＳ Ｐゴシック" charset="-128"/>
              </a:defRPr>
            </a:lvl4pPr>
            <a:lvl5pPr>
              <a:defRPr sz="2133">
                <a:solidFill>
                  <a:schemeClr val="tx1"/>
                </a:solidFill>
                <a:latin typeface="Arial" charset="0"/>
                <a:ea typeface="ＭＳ Ｐゴシック" charset="-128"/>
              </a:defRPr>
            </a:lvl5pPr>
            <a:lvl6pPr marL="406405" eaLnBrk="0" fontAlgn="base" hangingPunct="0">
              <a:spcBef>
                <a:spcPct val="0"/>
              </a:spcBef>
              <a:spcAft>
                <a:spcPct val="0"/>
              </a:spcAft>
              <a:defRPr sz="2133">
                <a:solidFill>
                  <a:schemeClr val="tx1"/>
                </a:solidFill>
                <a:latin typeface="Arial" charset="0"/>
                <a:ea typeface="ＭＳ Ｐゴシック" charset="-128"/>
              </a:defRPr>
            </a:lvl6pPr>
            <a:lvl7pPr marL="812810" eaLnBrk="0" fontAlgn="base" hangingPunct="0">
              <a:spcBef>
                <a:spcPct val="0"/>
              </a:spcBef>
              <a:spcAft>
                <a:spcPct val="0"/>
              </a:spcAft>
              <a:defRPr sz="2133">
                <a:solidFill>
                  <a:schemeClr val="tx1"/>
                </a:solidFill>
                <a:latin typeface="Arial" charset="0"/>
                <a:ea typeface="ＭＳ Ｐゴシック" charset="-128"/>
              </a:defRPr>
            </a:lvl7pPr>
            <a:lvl8pPr marL="1219215" eaLnBrk="0" fontAlgn="base" hangingPunct="0">
              <a:spcBef>
                <a:spcPct val="0"/>
              </a:spcBef>
              <a:spcAft>
                <a:spcPct val="0"/>
              </a:spcAft>
              <a:defRPr sz="2133">
                <a:solidFill>
                  <a:schemeClr val="tx1"/>
                </a:solidFill>
                <a:latin typeface="Arial" charset="0"/>
                <a:ea typeface="ＭＳ Ｐゴシック" charset="-128"/>
              </a:defRPr>
            </a:lvl8pPr>
            <a:lvl9pPr marL="1625620" eaLnBrk="0" fontAlgn="base" hangingPunct="0">
              <a:spcBef>
                <a:spcPct val="0"/>
              </a:spcBef>
              <a:spcAft>
                <a:spcPct val="0"/>
              </a:spcAft>
              <a:defRPr sz="2133">
                <a:solidFill>
                  <a:schemeClr val="tx1"/>
                </a:solidFill>
                <a:latin typeface="Arial" charset="0"/>
                <a:ea typeface="ＭＳ Ｐゴシック" charset="-128"/>
              </a:defRPr>
            </a:lvl9pPr>
          </a:lstStyle>
          <a:p>
            <a:fld id="{8EE17855-D4CC-804C-9459-B9F9F51E3A0A}" type="slidenum">
              <a:rPr lang="en-US" altLang="zh-TW" sz="1244">
                <a:ea typeface="新細明體" charset="-120"/>
              </a:rPr>
              <a:pPr/>
              <a:t>18</a:t>
            </a:fld>
            <a:endParaRPr lang="en-US" altLang="zh-TW" sz="1244">
              <a:ea typeface="新細明體" charset="-120"/>
            </a:endParaRPr>
          </a:p>
        </p:txBody>
      </p:sp>
      <p:sp>
        <p:nvSpPr>
          <p:cNvPr id="72707" name="Rectangle 2"/>
          <p:cNvSpPr>
            <a:spLocks noGrp="1" noChangeArrowheads="1"/>
          </p:cNvSpPr>
          <p:nvPr>
            <p:ph type="title"/>
          </p:nvPr>
        </p:nvSpPr>
        <p:spPr/>
        <p:txBody>
          <a:bodyPr/>
          <a:lstStyle/>
          <a:p>
            <a:pPr eaLnBrk="1" hangingPunct="1"/>
            <a:r>
              <a:rPr lang="en-US" altLang="zh-TW">
                <a:ea typeface="新細明體" charset="-120"/>
              </a:rPr>
              <a:t>Study Methods</a:t>
            </a:r>
            <a:br>
              <a:rPr lang="en-US" altLang="zh-TW">
                <a:ea typeface="新細明體" charset="-120"/>
              </a:rPr>
            </a:br>
            <a:r>
              <a:rPr lang="en-US" altLang="zh-TW">
                <a:ea typeface="新細明體" charset="-120"/>
              </a:rPr>
              <a:t>to Answer This Question</a:t>
            </a:r>
          </a:p>
        </p:txBody>
      </p:sp>
      <p:sp>
        <p:nvSpPr>
          <p:cNvPr id="637955" name="Rectangle 3"/>
          <p:cNvSpPr>
            <a:spLocks noGrp="1" noChangeArrowheads="1"/>
          </p:cNvSpPr>
          <p:nvPr>
            <p:ph type="body" idx="1"/>
          </p:nvPr>
        </p:nvSpPr>
        <p:spPr>
          <a:xfrm>
            <a:off x="685800" y="2435696"/>
            <a:ext cx="8077200" cy="3657600"/>
          </a:xfrm>
        </p:spPr>
        <p:txBody>
          <a:bodyPr/>
          <a:lstStyle/>
          <a:p>
            <a:pPr eaLnBrk="1" hangingPunct="1"/>
            <a:r>
              <a:rPr lang="en-US" altLang="zh-TW" sz="2400" dirty="0">
                <a:ea typeface="新細明體" charset="-120"/>
              </a:rPr>
              <a:t>Epidemiology: Patients taking a vitamin are less likely to have migraines</a:t>
            </a:r>
          </a:p>
          <a:p>
            <a:pPr eaLnBrk="1" hangingPunct="1"/>
            <a:r>
              <a:rPr lang="en-US" altLang="zh-TW" sz="2400" dirty="0">
                <a:ea typeface="新細明體" charset="-120"/>
              </a:rPr>
              <a:t>Pharmacology: Drug x affects cerebral vasculature in rat brain isolates </a:t>
            </a:r>
          </a:p>
          <a:p>
            <a:pPr eaLnBrk="1" hangingPunct="1"/>
            <a:r>
              <a:rPr lang="en-US" altLang="zh-TW" sz="2400" dirty="0">
                <a:ea typeface="新細明體" charset="-120"/>
              </a:rPr>
              <a:t>Case report: “It worked on one patient”</a:t>
            </a:r>
          </a:p>
          <a:p>
            <a:pPr eaLnBrk="1" hangingPunct="1"/>
            <a:r>
              <a:rPr lang="en-US" altLang="zh-TW" sz="2400" dirty="0">
                <a:ea typeface="新細明體" charset="-120"/>
              </a:rPr>
              <a:t>Case-series: “It worked on a bunch of patients”</a:t>
            </a:r>
          </a:p>
          <a:p>
            <a:pPr eaLnBrk="1" hangingPunct="1"/>
            <a:r>
              <a:rPr lang="en-US" altLang="zh-TW" sz="2400" dirty="0">
                <a:ea typeface="新細明體" charset="-120"/>
              </a:rPr>
              <a:t>Randomized controlled trial: 1/2 get drug, 1/2 placebo. No one knows who ‘til the end who took what</a:t>
            </a:r>
          </a:p>
          <a:p>
            <a:pPr eaLnBrk="1" hangingPunct="1"/>
            <a:endParaRPr lang="en-US" altLang="zh-TW" sz="2400" dirty="0">
              <a:ea typeface="新細明體" charset="-120"/>
            </a:endParaRPr>
          </a:p>
          <a:p>
            <a:pPr eaLnBrk="1" hangingPunct="1"/>
            <a:endParaRPr lang="en-US" altLang="zh-TW" dirty="0">
              <a:ea typeface="新細明體" charset="-120"/>
            </a:endParaRPr>
          </a:p>
        </p:txBody>
      </p:sp>
    </p:spTree>
    <p:extLst>
      <p:ext uri="{BB962C8B-B14F-4D97-AF65-F5344CB8AC3E}">
        <p14:creationId xmlns:p14="http://schemas.microsoft.com/office/powerpoint/2010/main" val="1743842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7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7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79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79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7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C0066"/>
                </a:solidFill>
                <a:cs typeface="Tahoma" pitchFamily="34" charset="0"/>
              </a:rPr>
              <a:t>What’s A Paper on Therapy</a:t>
            </a:r>
            <a:r>
              <a:rPr lang="en-US" b="1" smtClean="0">
                <a:solidFill>
                  <a:srgbClr val="CC0066"/>
                </a:solidFill>
                <a:cs typeface="Tahoma" pitchFamily="34" charset="0"/>
              </a:rPr>
              <a:t>?</a:t>
            </a:r>
            <a:br>
              <a:rPr lang="en-US" b="1" smtClean="0">
                <a:solidFill>
                  <a:srgbClr val="CC0066"/>
                </a:solidFill>
                <a:cs typeface="Tahoma" pitchFamily="34" charset="0"/>
              </a:rPr>
            </a:br>
            <a:r>
              <a:rPr lang="en-US" b="1" err="1" smtClean="0"/>
              <a:t>Randomised</a:t>
            </a:r>
            <a:r>
              <a:rPr lang="en-US" b="1" smtClean="0"/>
              <a:t> </a:t>
            </a:r>
            <a:r>
              <a:rPr lang="en-US" b="1"/>
              <a:t>Control </a:t>
            </a:r>
            <a:r>
              <a:rPr lang="en-US" b="1" smtClean="0"/>
              <a:t>Trials</a:t>
            </a:r>
            <a:endParaRPr lang="en-US"/>
          </a:p>
        </p:txBody>
      </p:sp>
      <p:sp>
        <p:nvSpPr>
          <p:cNvPr id="3" name="Content Placeholder 2"/>
          <p:cNvSpPr>
            <a:spLocks noGrp="1"/>
          </p:cNvSpPr>
          <p:nvPr>
            <p:ph idx="1"/>
          </p:nvPr>
        </p:nvSpPr>
        <p:spPr/>
        <p:txBody>
          <a:bodyPr/>
          <a:lstStyle/>
          <a:p>
            <a:r>
              <a:rPr lang="en-US" b="1" smtClean="0">
                <a:solidFill>
                  <a:srgbClr val="FF0000"/>
                </a:solidFill>
              </a:rPr>
              <a:t>Objectives</a:t>
            </a:r>
            <a:endParaRPr lang="en-US" b="1">
              <a:solidFill>
                <a:srgbClr val="FF0000"/>
              </a:solidFill>
            </a:endParaRPr>
          </a:p>
          <a:p>
            <a:pPr lvl="1"/>
            <a:r>
              <a:rPr lang="en-US" sz="2800" b="1" smtClean="0">
                <a:solidFill>
                  <a:schemeClr val="tx1"/>
                </a:solidFill>
              </a:rPr>
              <a:t>Understand </a:t>
            </a:r>
            <a:r>
              <a:rPr lang="en-US" sz="2800" b="1">
                <a:solidFill>
                  <a:schemeClr val="tx1"/>
                </a:solidFill>
              </a:rPr>
              <a:t>why </a:t>
            </a:r>
            <a:r>
              <a:rPr lang="en-US" sz="2800" b="1" err="1">
                <a:solidFill>
                  <a:schemeClr val="tx1"/>
                </a:solidFill>
              </a:rPr>
              <a:t>randomised</a:t>
            </a:r>
            <a:r>
              <a:rPr lang="en-US" sz="2800" b="1">
                <a:solidFill>
                  <a:schemeClr val="tx1"/>
                </a:solidFill>
              </a:rPr>
              <a:t> controlled trials produce the most reliable evidence for questions about effectiveness</a:t>
            </a:r>
          </a:p>
          <a:p>
            <a:pPr lvl="1"/>
            <a:r>
              <a:rPr lang="en-US" sz="2800" b="1">
                <a:solidFill>
                  <a:schemeClr val="tx1"/>
                </a:solidFill>
              </a:rPr>
              <a:t>Understand the important elements of trial design to </a:t>
            </a:r>
            <a:r>
              <a:rPr lang="en-US" sz="2800" b="1" err="1">
                <a:solidFill>
                  <a:schemeClr val="tx1"/>
                </a:solidFill>
              </a:rPr>
              <a:t>minimise</a:t>
            </a:r>
            <a:r>
              <a:rPr lang="en-US" sz="2800" b="1">
                <a:solidFill>
                  <a:schemeClr val="tx1"/>
                </a:solidFill>
              </a:rPr>
              <a:t> bias</a:t>
            </a:r>
          </a:p>
          <a:p>
            <a:pPr lvl="1"/>
            <a:r>
              <a:rPr lang="en-US" sz="2800" b="1">
                <a:solidFill>
                  <a:schemeClr val="tx1"/>
                </a:solidFill>
              </a:rPr>
              <a:t>Have critically appraised a </a:t>
            </a:r>
            <a:r>
              <a:rPr lang="en-US" sz="2800" b="1" err="1">
                <a:solidFill>
                  <a:schemeClr val="tx1"/>
                </a:solidFill>
              </a:rPr>
              <a:t>randomised</a:t>
            </a:r>
            <a:r>
              <a:rPr lang="en-US" sz="2800" b="1">
                <a:solidFill>
                  <a:schemeClr val="tx1"/>
                </a:solidFill>
              </a:rPr>
              <a:t> controlled trial</a:t>
            </a:r>
          </a:p>
        </p:txBody>
      </p:sp>
    </p:spTree>
    <p:extLst>
      <p:ext uri="{BB962C8B-B14F-4D97-AF65-F5344CB8AC3E}">
        <p14:creationId xmlns:p14="http://schemas.microsoft.com/office/powerpoint/2010/main" val="36405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Introduction to Critical Appraisal</a:t>
            </a:r>
            <a:endParaRPr lang="en-US"/>
          </a:p>
        </p:txBody>
      </p:sp>
      <p:sp>
        <p:nvSpPr>
          <p:cNvPr id="3" name="Content Placeholder 2"/>
          <p:cNvSpPr>
            <a:spLocks noGrp="1"/>
          </p:cNvSpPr>
          <p:nvPr>
            <p:ph idx="1"/>
          </p:nvPr>
        </p:nvSpPr>
        <p:spPr/>
        <p:txBody>
          <a:bodyPr/>
          <a:lstStyle/>
          <a:p>
            <a:r>
              <a:rPr lang="en-US" b="1"/>
              <a:t>WHY APPRAISE THE EVIDENCE</a:t>
            </a:r>
            <a:r>
              <a:rPr lang="en-US" b="1" smtClean="0"/>
              <a:t>?</a:t>
            </a:r>
            <a:endParaRPr lang="en-US"/>
          </a:p>
          <a:p>
            <a:pPr lvl="1"/>
            <a:r>
              <a:rPr lang="en-US"/>
              <a:t>Where an article is published, or who wrote it should not be an indication of its trustworthiness and relevance. Using critical appraisal skills and tools enables users of research evidence to reach their own judgements.</a:t>
            </a:r>
          </a:p>
        </p:txBody>
      </p:sp>
    </p:spTree>
    <p:extLst>
      <p:ext uri="{BB962C8B-B14F-4D97-AF65-F5344CB8AC3E}">
        <p14:creationId xmlns:p14="http://schemas.microsoft.com/office/powerpoint/2010/main" val="87553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b="1" smtClean="0">
                <a:solidFill>
                  <a:srgbClr val="CC0066"/>
                </a:solidFill>
                <a:cs typeface="Tahoma" pitchFamily="34" charset="0"/>
              </a:rPr>
              <a:t>What’s A Paper on Therapy?</a:t>
            </a:r>
            <a:endParaRPr lang="ar-SA" b="1" smtClean="0">
              <a:solidFill>
                <a:srgbClr val="CC0066"/>
              </a:solidFill>
            </a:endParaRPr>
          </a:p>
        </p:txBody>
      </p:sp>
      <p:sp>
        <p:nvSpPr>
          <p:cNvPr id="21507" name="Content Placeholder 2"/>
          <p:cNvSpPr>
            <a:spLocks noGrp="1"/>
          </p:cNvSpPr>
          <p:nvPr>
            <p:ph sz="quarter" idx="1"/>
          </p:nvPr>
        </p:nvSpPr>
        <p:spPr>
          <a:xfrm>
            <a:off x="457200" y="2198688"/>
            <a:ext cx="7467600" cy="4873625"/>
          </a:xfrm>
        </p:spPr>
        <p:txBody>
          <a:bodyPr>
            <a:normAutofit/>
          </a:bodyPr>
          <a:lstStyle/>
          <a:p>
            <a:pPr marL="365760" indent="-256032" fontAlgn="auto">
              <a:lnSpc>
                <a:spcPct val="90000"/>
              </a:lnSpc>
              <a:spcAft>
                <a:spcPts val="0"/>
              </a:spcAft>
              <a:buClr>
                <a:schemeClr val="accent3"/>
              </a:buClr>
              <a:buFont typeface="Georgia"/>
              <a:buChar char="•"/>
              <a:defRPr/>
            </a:pPr>
            <a:r>
              <a:rPr lang="en-US" sz="3200" smtClean="0">
                <a:cs typeface="Times New Roman" pitchFamily="18" charset="0"/>
              </a:rPr>
              <a:t>Clinical Trial (Controlled) Compares</a:t>
            </a:r>
            <a:endParaRPr lang="en-US" smtClean="0">
              <a:cs typeface="Times New Roman" pitchFamily="18" charset="0"/>
            </a:endParaRPr>
          </a:p>
          <a:p>
            <a:pPr marL="365760" indent="-256032" fontAlgn="auto">
              <a:lnSpc>
                <a:spcPct val="90000"/>
              </a:lnSpc>
              <a:spcAft>
                <a:spcPts val="0"/>
              </a:spcAft>
              <a:buClr>
                <a:schemeClr val="accent3"/>
              </a:buClr>
              <a:buFontTx/>
              <a:buNone/>
              <a:defRPr/>
            </a:pPr>
            <a:r>
              <a:rPr lang="en-US" smtClean="0">
                <a:cs typeface="Times New Roman" pitchFamily="18" charset="0"/>
              </a:rPr>
              <a:t>	                         </a:t>
            </a:r>
          </a:p>
          <a:p>
            <a:pPr marL="365760" indent="-256032" fontAlgn="auto">
              <a:lnSpc>
                <a:spcPct val="90000"/>
              </a:lnSpc>
              <a:spcAft>
                <a:spcPts val="0"/>
              </a:spcAft>
              <a:buClr>
                <a:schemeClr val="accent3"/>
              </a:buClr>
              <a:buFontTx/>
              <a:buNone/>
              <a:defRPr/>
            </a:pPr>
            <a:r>
              <a:rPr lang="en-US" smtClean="0">
                <a:cs typeface="Times New Roman" pitchFamily="18" charset="0"/>
              </a:rPr>
              <a:t>			   </a:t>
            </a:r>
          </a:p>
          <a:p>
            <a:pPr marL="365760" indent="-256032" fontAlgn="auto">
              <a:lnSpc>
                <a:spcPct val="90000"/>
              </a:lnSpc>
              <a:spcAft>
                <a:spcPts val="0"/>
              </a:spcAft>
              <a:buClr>
                <a:schemeClr val="accent3"/>
              </a:buClr>
              <a:buFontTx/>
              <a:buNone/>
              <a:defRPr/>
            </a:pPr>
            <a:r>
              <a:rPr lang="en-US" smtClean="0">
                <a:cs typeface="Times New Roman" pitchFamily="18" charset="0"/>
              </a:rPr>
              <a:t>			   </a:t>
            </a:r>
            <a:r>
              <a:rPr lang="en-US" smtClean="0">
                <a:solidFill>
                  <a:srgbClr val="CC0066"/>
                </a:solidFill>
                <a:cs typeface="Times New Roman" pitchFamily="18" charset="0"/>
              </a:rPr>
              <a:t> INTERVENTION   </a:t>
            </a:r>
          </a:p>
          <a:p>
            <a:pPr marL="365760" indent="-256032" algn="ctr" fontAlgn="auto">
              <a:lnSpc>
                <a:spcPct val="90000"/>
              </a:lnSpc>
              <a:spcAft>
                <a:spcPts val="0"/>
              </a:spcAft>
              <a:buClr>
                <a:schemeClr val="accent3"/>
              </a:buClr>
              <a:buFontTx/>
              <a:buNone/>
              <a:defRPr/>
            </a:pPr>
            <a:r>
              <a:rPr lang="en-US" smtClean="0">
                <a:cs typeface="Times New Roman" pitchFamily="18" charset="0"/>
              </a:rPr>
              <a:t>with </a:t>
            </a:r>
          </a:p>
          <a:p>
            <a:pPr marL="365760" indent="-256032" algn="ctr" fontAlgn="auto">
              <a:lnSpc>
                <a:spcPct val="90000"/>
              </a:lnSpc>
              <a:spcAft>
                <a:spcPts val="0"/>
              </a:spcAft>
              <a:buClr>
                <a:schemeClr val="accent3"/>
              </a:buClr>
              <a:buFontTx/>
              <a:buNone/>
              <a:defRPr/>
            </a:pPr>
            <a:r>
              <a:rPr lang="en-US" smtClean="0">
                <a:solidFill>
                  <a:schemeClr val="accent1">
                    <a:lumMod val="50000"/>
                  </a:schemeClr>
                </a:solidFill>
                <a:cs typeface="Times New Roman" pitchFamily="18" charset="0"/>
              </a:rPr>
              <a:t>CONTROL</a:t>
            </a:r>
          </a:p>
          <a:p>
            <a:pPr marL="365760" indent="-256032" fontAlgn="auto">
              <a:spcAft>
                <a:spcPts val="0"/>
              </a:spcAft>
              <a:buClr>
                <a:schemeClr val="accent3"/>
              </a:buClr>
              <a:buFont typeface="Georgia"/>
              <a:buChar char="•"/>
              <a:defRPr/>
            </a:pPr>
            <a:endParaRPr lang="ar-SA"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200" b="1" smtClean="0">
                <a:solidFill>
                  <a:srgbClr val="00B0F0"/>
                </a:solidFill>
                <a:latin typeface="Times New Roman" pitchFamily="18" charset="0"/>
                <a:cs typeface="Times New Roman" pitchFamily="18" charset="0"/>
              </a:rPr>
              <a:t>Clinical Trial Compares</a:t>
            </a:r>
            <a:br>
              <a:rPr lang="en-US" sz="3200" b="1" smtClean="0">
                <a:solidFill>
                  <a:srgbClr val="00B0F0"/>
                </a:solidFill>
                <a:latin typeface="Times New Roman" pitchFamily="18" charset="0"/>
                <a:cs typeface="Times New Roman" pitchFamily="18" charset="0"/>
              </a:rPr>
            </a:br>
            <a:endParaRPr lang="ar-SA"/>
          </a:p>
        </p:txBody>
      </p:sp>
      <p:sp>
        <p:nvSpPr>
          <p:cNvPr id="3" name="Content Placeholder 2"/>
          <p:cNvSpPr>
            <a:spLocks noGrp="1"/>
          </p:cNvSpPr>
          <p:nvPr>
            <p:ph sz="quarter" idx="1"/>
          </p:nvPr>
        </p:nvSpPr>
        <p:spPr>
          <a:xfrm>
            <a:off x="457200" y="1600200"/>
            <a:ext cx="7467600" cy="4873625"/>
          </a:xfrm>
        </p:spPr>
        <p:txBody>
          <a:bodyPr>
            <a:normAutofit/>
          </a:bodyPr>
          <a:lstStyle/>
          <a:p>
            <a:pPr marL="742950" lvl="1" indent="-285750" fontAlgn="auto">
              <a:lnSpc>
                <a:spcPct val="90000"/>
              </a:lnSpc>
              <a:spcAft>
                <a:spcPts val="0"/>
              </a:spcAft>
              <a:buClr>
                <a:schemeClr val="tx1"/>
              </a:buClr>
              <a:buFontTx/>
              <a:buChar char="–"/>
              <a:defRPr/>
            </a:pPr>
            <a:r>
              <a:rPr lang="en-US" b="1" smtClean="0">
                <a:solidFill>
                  <a:srgbClr val="CC0066"/>
                </a:solidFill>
                <a:latin typeface="Times New Roman" pitchFamily="18" charset="0"/>
                <a:cs typeface="Times New Roman" pitchFamily="18" charset="0"/>
              </a:rPr>
              <a:t>INTERVENTION</a:t>
            </a:r>
          </a:p>
          <a:p>
            <a:pPr marL="1143000" lvl="2" indent="-228600" fontAlgn="auto">
              <a:lnSpc>
                <a:spcPct val="90000"/>
              </a:lnSpc>
              <a:spcAft>
                <a:spcPts val="0"/>
              </a:spcAft>
              <a:buClr>
                <a:schemeClr val="hlink"/>
              </a:buClr>
              <a:buSzPct val="70000"/>
              <a:buFont typeface="Wingdings" pitchFamily="2" charset="2"/>
              <a:buChar char="n"/>
              <a:defRPr/>
            </a:pPr>
            <a:r>
              <a:rPr lang="en-US" smtClean="0">
                <a:solidFill>
                  <a:schemeClr val="bg2">
                    <a:lumMod val="10000"/>
                  </a:schemeClr>
                </a:solidFill>
                <a:latin typeface="Times New Roman" pitchFamily="18" charset="0"/>
                <a:cs typeface="Times New Roman" pitchFamily="18" charset="0"/>
              </a:rPr>
              <a:t> Drug (New)</a:t>
            </a:r>
          </a:p>
          <a:p>
            <a:pPr marL="1143000" lvl="2" indent="-228600" fontAlgn="auto">
              <a:lnSpc>
                <a:spcPct val="90000"/>
              </a:lnSpc>
              <a:spcAft>
                <a:spcPts val="0"/>
              </a:spcAft>
              <a:buClr>
                <a:schemeClr val="hlink"/>
              </a:buClr>
              <a:buSzPct val="70000"/>
              <a:buFont typeface="Wingdings" pitchFamily="2" charset="2"/>
              <a:buChar char="n"/>
              <a:defRPr/>
            </a:pPr>
            <a:r>
              <a:rPr lang="en-US" smtClean="0">
                <a:solidFill>
                  <a:schemeClr val="bg2">
                    <a:lumMod val="10000"/>
                  </a:schemeClr>
                </a:solidFill>
                <a:latin typeface="Times New Roman" pitchFamily="18" charset="0"/>
                <a:cs typeface="Times New Roman" pitchFamily="18" charset="0"/>
              </a:rPr>
              <a:t> Structured exercise program (e.g. osteoporosis)</a:t>
            </a:r>
          </a:p>
          <a:p>
            <a:pPr marL="1143000" lvl="2" indent="-228600" fontAlgn="auto">
              <a:lnSpc>
                <a:spcPct val="90000"/>
              </a:lnSpc>
              <a:spcAft>
                <a:spcPct val="30000"/>
              </a:spcAft>
              <a:buClr>
                <a:schemeClr val="hlink"/>
              </a:buClr>
              <a:buSzPct val="70000"/>
              <a:buFont typeface="Wingdings" pitchFamily="2" charset="2"/>
              <a:buChar char="n"/>
              <a:defRPr/>
            </a:pPr>
            <a:r>
              <a:rPr lang="en-US" smtClean="0">
                <a:solidFill>
                  <a:schemeClr val="bg2">
                    <a:lumMod val="10000"/>
                  </a:schemeClr>
                </a:solidFill>
                <a:latin typeface="Times New Roman" pitchFamily="18" charset="0"/>
                <a:cs typeface="Times New Roman" pitchFamily="18" charset="0"/>
              </a:rPr>
              <a:t> Surgical procedure</a:t>
            </a:r>
          </a:p>
          <a:p>
            <a:pPr marL="1143000" lvl="2" indent="-228600" fontAlgn="auto">
              <a:lnSpc>
                <a:spcPct val="90000"/>
              </a:lnSpc>
              <a:spcAft>
                <a:spcPct val="30000"/>
              </a:spcAft>
              <a:buClr>
                <a:schemeClr val="hlink"/>
              </a:buClr>
              <a:buSzPct val="70000"/>
              <a:buFont typeface="Wingdings" pitchFamily="2" charset="2"/>
              <a:buNone/>
              <a:defRPr/>
            </a:pPr>
            <a:endParaRPr lang="en-US" smtClean="0">
              <a:solidFill>
                <a:schemeClr val="bg2">
                  <a:lumMod val="10000"/>
                </a:schemeClr>
              </a:solidFill>
              <a:latin typeface="Times New Roman" pitchFamily="18" charset="0"/>
              <a:cs typeface="Times New Roman" pitchFamily="18" charset="0"/>
            </a:endParaRPr>
          </a:p>
          <a:p>
            <a:pPr marL="742950" lvl="1" indent="-285750" fontAlgn="auto">
              <a:lnSpc>
                <a:spcPct val="90000"/>
              </a:lnSpc>
              <a:spcAft>
                <a:spcPts val="0"/>
              </a:spcAft>
              <a:buClr>
                <a:schemeClr val="tx1"/>
              </a:buClr>
              <a:buFontTx/>
              <a:buChar char="–"/>
              <a:defRPr/>
            </a:pPr>
            <a:r>
              <a:rPr lang="en-US" smtClean="0">
                <a:solidFill>
                  <a:srgbClr val="CC0066"/>
                </a:solidFill>
                <a:latin typeface="Times New Roman" pitchFamily="18" charset="0"/>
                <a:cs typeface="Times New Roman" pitchFamily="18" charset="0"/>
              </a:rPr>
              <a:t> </a:t>
            </a:r>
            <a:r>
              <a:rPr lang="en-US" b="1" smtClean="0">
                <a:solidFill>
                  <a:srgbClr val="CC0066"/>
                </a:solidFill>
                <a:latin typeface="Times New Roman" pitchFamily="18" charset="0"/>
                <a:cs typeface="Times New Roman" pitchFamily="18" charset="0"/>
              </a:rPr>
              <a:t>CONTROL</a:t>
            </a:r>
          </a:p>
          <a:p>
            <a:pPr marL="1143000" lvl="2" indent="-228600" fontAlgn="auto">
              <a:lnSpc>
                <a:spcPct val="90000"/>
              </a:lnSpc>
              <a:spcAft>
                <a:spcPts val="0"/>
              </a:spcAft>
              <a:buClr>
                <a:schemeClr val="hlink"/>
              </a:buClr>
              <a:buSzPct val="70000"/>
              <a:buFont typeface="Wingdings" pitchFamily="2" charset="2"/>
              <a:buChar char="n"/>
              <a:defRPr/>
            </a:pPr>
            <a:r>
              <a:rPr lang="en-US" smtClean="0">
                <a:solidFill>
                  <a:schemeClr val="bg2">
                    <a:lumMod val="10000"/>
                  </a:schemeClr>
                </a:solidFill>
                <a:latin typeface="Times New Roman" pitchFamily="18" charset="0"/>
                <a:cs typeface="Times New Roman" pitchFamily="18" charset="0"/>
              </a:rPr>
              <a:t> Placebo, old drug or old intervention</a:t>
            </a:r>
          </a:p>
          <a:p>
            <a:pPr marL="1143000" lvl="2" indent="-228600" fontAlgn="auto">
              <a:lnSpc>
                <a:spcPct val="90000"/>
              </a:lnSpc>
              <a:spcAft>
                <a:spcPts val="0"/>
              </a:spcAft>
              <a:buClr>
                <a:schemeClr val="hlink"/>
              </a:buClr>
              <a:buSzPct val="70000"/>
              <a:buFont typeface="Wingdings" pitchFamily="2" charset="2"/>
              <a:buChar char="n"/>
              <a:defRPr/>
            </a:pPr>
            <a:r>
              <a:rPr lang="en-US" smtClean="0">
                <a:solidFill>
                  <a:schemeClr val="bg2">
                    <a:lumMod val="10000"/>
                  </a:schemeClr>
                </a:solidFill>
                <a:latin typeface="Times New Roman" pitchFamily="18" charset="0"/>
                <a:cs typeface="Times New Roman" pitchFamily="18" charset="0"/>
              </a:rPr>
              <a:t> Usual regular advise given (osteoporosis)</a:t>
            </a:r>
          </a:p>
          <a:p>
            <a:pPr marL="1143000" lvl="2" indent="-228600" fontAlgn="auto">
              <a:lnSpc>
                <a:spcPct val="90000"/>
              </a:lnSpc>
              <a:spcAft>
                <a:spcPts val="0"/>
              </a:spcAft>
              <a:buClr>
                <a:schemeClr val="hlink"/>
              </a:buClr>
              <a:buSzPct val="70000"/>
              <a:buFont typeface="Wingdings" pitchFamily="2" charset="2"/>
              <a:buChar char="n"/>
              <a:defRPr/>
            </a:pPr>
            <a:r>
              <a:rPr lang="en-US" smtClean="0">
                <a:solidFill>
                  <a:schemeClr val="bg2">
                    <a:lumMod val="10000"/>
                  </a:schemeClr>
                </a:solidFill>
                <a:latin typeface="Times New Roman" pitchFamily="18" charset="0"/>
                <a:cs typeface="Times New Roman" pitchFamily="18" charset="0"/>
              </a:rPr>
              <a:t> Another surgical procedure / No surgery</a:t>
            </a:r>
            <a:endParaRPr lang="en-GB" smtClean="0">
              <a:solidFill>
                <a:schemeClr val="bg2">
                  <a:lumMod val="10000"/>
                </a:schemeClr>
              </a:solidFill>
              <a:latin typeface="Times New Roman" pitchFamily="18" charset="0"/>
              <a:cs typeface="Times New Roman" pitchFamily="18" charset="0"/>
            </a:endParaRPr>
          </a:p>
          <a:p>
            <a:pPr marL="365760" indent="-256032" fontAlgn="auto">
              <a:spcAft>
                <a:spcPts val="0"/>
              </a:spcAft>
              <a:buClr>
                <a:schemeClr val="accent3"/>
              </a:buClr>
              <a:buFont typeface="Georgia"/>
              <a:buChar char="•"/>
              <a:defRPr/>
            </a:pP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4294967295"/>
          </p:nvPr>
        </p:nvSpPr>
        <p:spPr>
          <a:xfrm>
            <a:off x="481013" y="1493838"/>
            <a:ext cx="8448675" cy="4649787"/>
          </a:xfrm>
        </p:spPr>
        <p:txBody>
          <a:bodyPr>
            <a:normAutofit lnSpcReduction="10000"/>
          </a:bodyPr>
          <a:lstStyle/>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Preparation: Randomization,  Computer generated  list  </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Eligibility assessment (Inclusion/exclusion)</a:t>
            </a:r>
          </a:p>
          <a:p>
            <a:pPr marL="566737" indent="-45720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Consent</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Allocation to study arms (Concealment)</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Baseline assessment</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Initiation of intervention (Blind)</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Follow-up </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Outcome assessment</a:t>
            </a:r>
          </a:p>
          <a:p>
            <a:pPr marL="623887" indent="-514350" algn="l" rtl="0" fontAlgn="auto">
              <a:spcAft>
                <a:spcPts val="0"/>
              </a:spcAft>
              <a:buClr>
                <a:schemeClr val="accent3"/>
              </a:buClr>
              <a:buFont typeface="Wingdings" pitchFamily="2" charset="2"/>
              <a:buChar char="ü"/>
              <a:defRPr/>
            </a:pPr>
            <a:r>
              <a:rPr lang="en-US" smtClean="0">
                <a:latin typeface="Times New Roman" pitchFamily="18" charset="0"/>
                <a:cs typeface="Times New Roman" pitchFamily="18" charset="0"/>
              </a:rPr>
              <a:t>Data analysis</a:t>
            </a:r>
          </a:p>
        </p:txBody>
      </p:sp>
      <p:sp>
        <p:nvSpPr>
          <p:cNvPr id="69635" name="Title 2"/>
          <p:cNvSpPr>
            <a:spLocks noGrp="1"/>
          </p:cNvSpPr>
          <p:nvPr>
            <p:ph type="title" idx="4294967295"/>
          </p:nvPr>
        </p:nvSpPr>
        <p:spPr>
          <a:xfrm>
            <a:off x="481013" y="350838"/>
            <a:ext cx="8429625" cy="1143000"/>
          </a:xfrm>
        </p:spPr>
        <p:txBody>
          <a:bodyPr/>
          <a:lstStyle/>
          <a:p>
            <a:pPr algn="ctr"/>
            <a:r>
              <a:rPr lang="en-US" sz="4800" b="1" smtClean="0">
                <a:solidFill>
                  <a:srgbClr val="0070C0"/>
                </a:solidFill>
                <a:cs typeface="Tahoma" pitchFamily="34" charset="0"/>
              </a:rPr>
              <a:t>Process of RCTs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RCT"/>
          <p:cNvPicPr>
            <a:picLocks noChangeAspect="1" noChangeArrowheads="1"/>
          </p:cNvPicPr>
          <p:nvPr/>
        </p:nvPicPr>
        <p:blipFill>
          <a:blip r:embed="rId2" cstate="print"/>
          <a:srcRect/>
          <a:stretch>
            <a:fillRect/>
          </a:stretch>
        </p:blipFill>
        <p:spPr bwMode="auto">
          <a:xfrm>
            <a:off x="571500" y="428625"/>
            <a:ext cx="80010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765175"/>
            <a:ext cx="8229600" cy="1066800"/>
          </a:xfrm>
        </p:spPr>
        <p:txBody>
          <a:bodyPr/>
          <a:lstStyle/>
          <a:p>
            <a:r>
              <a:rPr lang="en-US" smtClean="0">
                <a:cs typeface="Traditional Arabic" pitchFamily="18" charset="-78"/>
              </a:rPr>
              <a:t>Appraise the Evidence</a:t>
            </a:r>
            <a:endParaRPr lang="ar-SA" smtClean="0"/>
          </a:p>
        </p:txBody>
      </p:sp>
      <p:sp>
        <p:nvSpPr>
          <p:cNvPr id="3" name="Content Placeholder 2"/>
          <p:cNvSpPr>
            <a:spLocks noGrp="1"/>
          </p:cNvSpPr>
          <p:nvPr>
            <p:ph sz="quarter" idx="1"/>
          </p:nvPr>
        </p:nvSpPr>
        <p:spPr>
          <a:xfrm>
            <a:off x="457200" y="1600200"/>
            <a:ext cx="7467600" cy="4873625"/>
          </a:xfrm>
        </p:spPr>
        <p:txBody>
          <a:bodyPr>
            <a:normAutofit/>
          </a:bodyPr>
          <a:lstStyle/>
          <a:p>
            <a:pPr marL="533400" indent="-533400" fontAlgn="auto">
              <a:spcAft>
                <a:spcPct val="50000"/>
              </a:spcAft>
              <a:buClr>
                <a:schemeClr val="accent3"/>
              </a:buClr>
              <a:buFont typeface="Georgia"/>
              <a:buChar char="•"/>
              <a:defRPr/>
            </a:pPr>
            <a:r>
              <a:rPr lang="en-US" smtClean="0">
                <a:solidFill>
                  <a:srgbClr val="C8084D"/>
                </a:solidFill>
                <a:cs typeface="Majalla UI"/>
              </a:rPr>
              <a:t>Assess </a:t>
            </a:r>
            <a:r>
              <a:rPr lang="en-US" sz="3600" b="1" smtClean="0">
                <a:solidFill>
                  <a:srgbClr val="C8084D"/>
                </a:solidFill>
                <a:cs typeface="Majalla UI"/>
              </a:rPr>
              <a:t>validity</a:t>
            </a:r>
            <a:r>
              <a:rPr lang="en-US" smtClean="0">
                <a:solidFill>
                  <a:srgbClr val="C8084D"/>
                </a:solidFill>
                <a:cs typeface="Majalla UI"/>
              </a:rPr>
              <a:t>? </a:t>
            </a:r>
            <a:r>
              <a:rPr lang="en-US" smtClean="0">
                <a:latin typeface="Arial" pitchFamily="34" charset="0"/>
                <a:cs typeface="Arial" pitchFamily="34" charset="0"/>
              </a:rPr>
              <a:t>Correctness (likely to be true)</a:t>
            </a:r>
            <a:endParaRPr lang="en-US" smtClean="0">
              <a:solidFill>
                <a:srgbClr val="FFFF00"/>
              </a:solidFill>
              <a:latin typeface="Arial" pitchFamily="34" charset="0"/>
              <a:cs typeface="Arial" pitchFamily="34" charset="0"/>
            </a:endParaRPr>
          </a:p>
          <a:p>
            <a:pPr marL="533400" indent="-533400" fontAlgn="auto">
              <a:spcAft>
                <a:spcPct val="50000"/>
              </a:spcAft>
              <a:buClr>
                <a:schemeClr val="accent3"/>
              </a:buClr>
              <a:buFont typeface="Georgia"/>
              <a:buChar char="•"/>
              <a:defRPr/>
            </a:pPr>
            <a:r>
              <a:rPr lang="en-US" smtClean="0">
                <a:solidFill>
                  <a:srgbClr val="C8084D"/>
                </a:solidFill>
                <a:cs typeface="Majalla UI"/>
              </a:rPr>
              <a:t>What are the </a:t>
            </a:r>
            <a:r>
              <a:rPr lang="en-US" sz="3600" b="1" smtClean="0">
                <a:solidFill>
                  <a:srgbClr val="C8084D"/>
                </a:solidFill>
                <a:cs typeface="Majalla UI"/>
              </a:rPr>
              <a:t>results</a:t>
            </a:r>
            <a:r>
              <a:rPr lang="en-US" smtClean="0">
                <a:solidFill>
                  <a:srgbClr val="C8084D"/>
                </a:solidFill>
                <a:cs typeface="Majalla UI"/>
              </a:rPr>
              <a:t>? </a:t>
            </a:r>
            <a:r>
              <a:rPr lang="en-US" smtClean="0">
                <a:latin typeface="Arial" pitchFamily="34" charset="0"/>
                <a:cs typeface="Arial" pitchFamily="34" charset="0"/>
              </a:rPr>
              <a:t>Clinically important</a:t>
            </a:r>
            <a:r>
              <a:rPr lang="en-US" sz="4400" b="1" u="sng" smtClean="0">
                <a:solidFill>
                  <a:srgbClr val="FF3300"/>
                </a:solidFill>
                <a:cs typeface="Majalla UI"/>
              </a:rPr>
              <a:t> </a:t>
            </a:r>
            <a:endParaRPr lang="en-US" smtClean="0">
              <a:solidFill>
                <a:srgbClr val="FFFF00"/>
              </a:solidFill>
              <a:cs typeface="Majalla UI"/>
            </a:endParaRPr>
          </a:p>
          <a:p>
            <a:pPr marL="533400" indent="-533400" fontAlgn="auto">
              <a:spcAft>
                <a:spcPct val="50000"/>
              </a:spcAft>
              <a:buClr>
                <a:schemeClr val="accent3"/>
              </a:buClr>
              <a:buFont typeface="Georgia"/>
              <a:buChar char="•"/>
              <a:defRPr/>
            </a:pPr>
            <a:r>
              <a:rPr lang="en-US" smtClean="0">
                <a:solidFill>
                  <a:srgbClr val="C8084D"/>
                </a:solidFill>
                <a:cs typeface="Majalla UI"/>
              </a:rPr>
              <a:t>Can we </a:t>
            </a:r>
            <a:r>
              <a:rPr lang="en-US" sz="3600" b="1" smtClean="0">
                <a:solidFill>
                  <a:srgbClr val="C8084D"/>
                </a:solidFill>
                <a:cs typeface="Majalla UI"/>
              </a:rPr>
              <a:t>apply</a:t>
            </a:r>
            <a:r>
              <a:rPr lang="en-US" smtClean="0">
                <a:solidFill>
                  <a:srgbClr val="C8084D"/>
                </a:solidFill>
                <a:cs typeface="Majalla UI"/>
              </a:rPr>
              <a:t> the results to our patient?             </a:t>
            </a:r>
            <a:r>
              <a:rPr lang="en-US" smtClean="0">
                <a:latin typeface="Arial" pitchFamily="34" charset="0"/>
                <a:cs typeface="Arial" pitchFamily="34" charset="0"/>
              </a:rPr>
              <a:t>Applicable in and useful for my patients</a:t>
            </a:r>
            <a:endParaRPr lang="en-US" b="1" smtClean="0">
              <a:solidFill>
                <a:srgbClr val="FF3300"/>
              </a:solidFill>
              <a:latin typeface="Arial" pitchFamily="34" charset="0"/>
              <a:cs typeface="Arial" pitchFamily="34" charset="0"/>
            </a:endParaRPr>
          </a:p>
          <a:p>
            <a:pPr marL="365760" indent="-256032" fontAlgn="auto">
              <a:spcAft>
                <a:spcPts val="0"/>
              </a:spcAft>
              <a:buClr>
                <a:schemeClr val="accent3"/>
              </a:buClr>
              <a:buFont typeface="Georgia"/>
              <a:buChar char="•"/>
              <a:defRPr/>
            </a:pP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B1FAC979-AF8F-4D42-938A-106CB13C16B2}" type="datetime3">
              <a:rPr lang="en-US">
                <a:cs typeface="Arial" pitchFamily="34" charset="0"/>
              </a:rPr>
              <a:pPr fontAlgn="base">
                <a:spcBef>
                  <a:spcPct val="0"/>
                </a:spcBef>
                <a:spcAft>
                  <a:spcPct val="0"/>
                </a:spcAft>
              </a:pPr>
              <a:t>7 March 2017</a:t>
            </a:fld>
            <a:endParaRPr lang="en-GB">
              <a:cs typeface="Arial" pitchFamily="34" charset="0"/>
            </a:endParaRPr>
          </a:p>
        </p:txBody>
      </p:sp>
      <p:sp>
        <p:nvSpPr>
          <p:cNvPr id="72707" name="Footer Placeholder 4"/>
          <p:cNvSpPr>
            <a:spLocks noGrp="1"/>
          </p:cNvSpPr>
          <p:nvPr>
            <p:ph type="ftr" sz="quarter" idx="11"/>
          </p:nvPr>
        </p:nvSpPr>
        <p:spPr bwMode="auto">
          <a:xfrm>
            <a:off x="8129588" y="5734050"/>
            <a:ext cx="609600" cy="520700"/>
          </a:xfrm>
          <a:noFill/>
          <a:ln>
            <a:miter lim="800000"/>
            <a:headEnd/>
            <a:tailEnd/>
          </a:ln>
        </p:spPr>
        <p:txBody>
          <a:bodyPr wrap="square" lIns="91440" tIns="45720" rIns="91440" bIns="45720" numCol="1" anchor="b" anchorCtr="0" compatLnSpc="1">
            <a:prstTxWarp prst="textNoShape">
              <a:avLst/>
            </a:prstTxWarp>
          </a:bodyPr>
          <a:lstStyle/>
          <a:p>
            <a:pPr algn="ctr" fontAlgn="base">
              <a:spcBef>
                <a:spcPct val="0"/>
              </a:spcBef>
              <a:spcAft>
                <a:spcPct val="0"/>
              </a:spcAft>
            </a:pPr>
            <a:r>
              <a:rPr lang="en-GB" sz="1400" b="1" smtClean="0">
                <a:solidFill>
                  <a:srgbClr val="FFFFFF"/>
                </a:solidFill>
                <a:cs typeface="Arial" pitchFamily="34" charset="0"/>
              </a:rPr>
              <a:t>EBM Jeddah Working Group</a:t>
            </a:r>
          </a:p>
        </p:txBody>
      </p:sp>
      <p:sp>
        <p:nvSpPr>
          <p:cNvPr id="72708" name="Slide Number Placeholder 5"/>
          <p:cNvSpPr>
            <a:spLocks noGrp="1"/>
          </p:cNvSpPr>
          <p:nvPr>
            <p:ph type="sldNum" sz="quarter" idx="12"/>
          </p:nvPr>
        </p:nvSpPr>
        <p:spPr bwMode="auto">
          <a:xfrm rot="5400000">
            <a:off x="6989763" y="3736975"/>
            <a:ext cx="3200400" cy="365125"/>
          </a:xfrm>
          <a:noFill/>
          <a:ln>
            <a:miter lim="800000"/>
            <a:headEnd/>
            <a:tailEnd/>
          </a:ln>
        </p:spPr>
        <p:txBody>
          <a:bodyPr wrap="square" lIns="91440" tIns="45720" rIns="91440" bIns="45720" numCol="1" anchor="t" anchorCtr="0" compatLnSpc="1">
            <a:prstTxWarp prst="textNoShape">
              <a:avLst/>
            </a:prstTxWarp>
          </a:bodyPr>
          <a:lstStyle/>
          <a:p>
            <a:pPr algn="l" fontAlgn="base">
              <a:spcBef>
                <a:spcPct val="0"/>
              </a:spcBef>
              <a:spcAft>
                <a:spcPct val="0"/>
              </a:spcAft>
            </a:pPr>
            <a:fld id="{BC864B3D-5263-467F-9E02-1113374D4011}" type="slidenum">
              <a:rPr lang="ar-SA" sz="1200">
                <a:solidFill>
                  <a:schemeClr val="tx2"/>
                </a:solidFill>
              </a:rPr>
              <a:pPr algn="l" fontAlgn="base">
                <a:spcBef>
                  <a:spcPct val="0"/>
                </a:spcBef>
                <a:spcAft>
                  <a:spcPct val="0"/>
                </a:spcAft>
              </a:pPr>
              <a:t>25</a:t>
            </a:fld>
            <a:endParaRPr lang="en-GB" sz="1200">
              <a:solidFill>
                <a:schemeClr val="tx2"/>
              </a:solidFill>
              <a:cs typeface="Arial" pitchFamily="34" charset="0"/>
            </a:endParaRPr>
          </a:p>
        </p:txBody>
      </p:sp>
      <p:pic>
        <p:nvPicPr>
          <p:cNvPr id="72709" name="Picture 2"/>
          <p:cNvPicPr>
            <a:picLocks noChangeAspect="1" noChangeArrowheads="1"/>
          </p:cNvPicPr>
          <p:nvPr/>
        </p:nvPicPr>
        <p:blipFill>
          <a:blip r:embed="rId2" cstate="print"/>
          <a:srcRect l="20897" t="21875" r="20700" b="25179"/>
          <a:stretch>
            <a:fillRect/>
          </a:stretch>
        </p:blipFill>
        <p:spPr bwMode="auto">
          <a:xfrm>
            <a:off x="0" y="0"/>
            <a:ext cx="9144000" cy="6858000"/>
          </a:xfrm>
          <a:prstGeom prst="rect">
            <a:avLst/>
          </a:prstGeom>
          <a:noFill/>
          <a:ln w="9525">
            <a:noFill/>
            <a:miter lim="800000"/>
            <a:headEnd/>
            <a:tailEnd/>
          </a:ln>
        </p:spPr>
      </p:pic>
      <p:sp>
        <p:nvSpPr>
          <p:cNvPr id="441347" name="WordArt 3"/>
          <p:cNvSpPr>
            <a:spLocks noChangeArrowheads="1" noChangeShapeType="1" noTextEdit="1"/>
          </p:cNvSpPr>
          <p:nvPr/>
        </p:nvSpPr>
        <p:spPr bwMode="auto">
          <a:xfrm rot="-5400000">
            <a:off x="6947694" y="4580732"/>
            <a:ext cx="3024187" cy="431800"/>
          </a:xfrm>
          <a:prstGeom prst="rect">
            <a:avLst/>
          </a:prstGeom>
        </p:spPr>
        <p:txBody>
          <a:bodyPr wrap="none" fromWordArt="1">
            <a:prstTxWarp prst="textPlain">
              <a:avLst>
                <a:gd name="adj" fmla="val 50000"/>
              </a:avLst>
            </a:prstTxWarp>
          </a:bodyPr>
          <a:lstStyle/>
          <a:p>
            <a:pPr algn="ctr" rtl="0"/>
            <a:r>
              <a:rPr lang="en-US" sz="3600" kern="10">
                <a:ln w="9525" cap="sq">
                  <a:solidFill>
                    <a:srgbClr val="4D4D4D"/>
                  </a:solidFill>
                  <a:round/>
                  <a:headEnd type="none" w="sm" len="sm"/>
                  <a:tailEnd type="none" w="sm" len="sm"/>
                </a:ln>
                <a:solidFill>
                  <a:srgbClr val="993366"/>
                </a:solidFill>
                <a:effectLst>
                  <a:outerShdw dist="53882" dir="2700000" algn="ctr" rotWithShape="0">
                    <a:srgbClr val="000000">
                      <a:alpha val="79999"/>
                    </a:srgbClr>
                  </a:outerShdw>
                </a:effectLst>
                <a:latin typeface="Tahoma"/>
                <a:ea typeface="Tahoma"/>
                <a:cs typeface="Tahoma"/>
              </a:rPr>
              <a:t>VALIDITY</a:t>
            </a:r>
            <a:endParaRPr lang="ar-SA" sz="3600" kern="10">
              <a:ln w="9525" cap="sq">
                <a:solidFill>
                  <a:srgbClr val="4D4D4D"/>
                </a:solidFill>
                <a:round/>
                <a:headEnd type="none" w="sm" len="sm"/>
                <a:tailEnd type="none" w="sm" len="sm"/>
              </a:ln>
              <a:solidFill>
                <a:srgbClr val="993366"/>
              </a:solidFill>
              <a:effectLst>
                <a:outerShdw dist="53882" dir="2700000" algn="ctr" rotWithShape="0">
                  <a:srgbClr val="000000">
                    <a:alpha val="79999"/>
                  </a:srgbClr>
                </a:outerShdw>
              </a:effectLst>
              <a:latin typeface="Tahoma"/>
              <a:ea typeface="Tahoma"/>
              <a:cs typeface="Tahoma"/>
            </a:endParaRPr>
          </a:p>
        </p:txBody>
      </p:sp>
      <p:sp>
        <p:nvSpPr>
          <p:cNvPr id="441348" name="WordArt 4"/>
          <p:cNvSpPr>
            <a:spLocks noChangeArrowheads="1" noChangeShapeType="1" noTextEdit="1"/>
          </p:cNvSpPr>
          <p:nvPr/>
        </p:nvSpPr>
        <p:spPr bwMode="auto">
          <a:xfrm rot="-5400000">
            <a:off x="5723731" y="4653757"/>
            <a:ext cx="3024187" cy="431800"/>
          </a:xfrm>
          <a:prstGeom prst="rect">
            <a:avLst/>
          </a:prstGeom>
        </p:spPr>
        <p:txBody>
          <a:bodyPr wrap="none" fromWordArt="1">
            <a:prstTxWarp prst="textPlain">
              <a:avLst>
                <a:gd name="adj" fmla="val 50000"/>
              </a:avLst>
            </a:prstTxWarp>
          </a:bodyPr>
          <a:lstStyle/>
          <a:p>
            <a:pPr algn="ctr" rtl="0"/>
            <a:r>
              <a:rPr lang="en-US" sz="3600" kern="10">
                <a:ln w="9525" cap="sq">
                  <a:solidFill>
                    <a:srgbClr val="4D4D4D"/>
                  </a:solidFill>
                  <a:round/>
                  <a:headEnd type="none" w="sm" len="sm"/>
                  <a:tailEnd type="none" w="sm" len="sm"/>
                </a:ln>
                <a:solidFill>
                  <a:srgbClr val="993366"/>
                </a:solidFill>
                <a:effectLst>
                  <a:outerShdw dist="53882" dir="2700000" algn="ctr" rotWithShape="0">
                    <a:srgbClr val="000000">
                      <a:alpha val="79999"/>
                    </a:srgbClr>
                  </a:outerShdw>
                </a:effectLst>
                <a:latin typeface="Tahoma"/>
                <a:ea typeface="Tahoma"/>
                <a:cs typeface="Tahoma"/>
              </a:rPr>
              <a:t>RESULTS</a:t>
            </a:r>
            <a:endParaRPr lang="ar-SA" sz="3600" kern="10">
              <a:ln w="9525" cap="sq">
                <a:solidFill>
                  <a:srgbClr val="4D4D4D"/>
                </a:solidFill>
                <a:round/>
                <a:headEnd type="none" w="sm" len="sm"/>
                <a:tailEnd type="none" w="sm" len="sm"/>
              </a:ln>
              <a:solidFill>
                <a:srgbClr val="993366"/>
              </a:solidFill>
              <a:effectLst>
                <a:outerShdw dist="53882" dir="2700000" algn="ctr" rotWithShape="0">
                  <a:srgbClr val="000000">
                    <a:alpha val="79999"/>
                  </a:srgbClr>
                </a:outerShdw>
              </a:effectLst>
              <a:latin typeface="Tahoma"/>
              <a:ea typeface="Tahoma"/>
              <a:cs typeface="Tahoma"/>
            </a:endParaRPr>
          </a:p>
        </p:txBody>
      </p:sp>
      <p:sp>
        <p:nvSpPr>
          <p:cNvPr id="441349" name="WordArt 5"/>
          <p:cNvSpPr>
            <a:spLocks noChangeArrowheads="1" noChangeShapeType="1" noTextEdit="1"/>
          </p:cNvSpPr>
          <p:nvPr/>
        </p:nvSpPr>
        <p:spPr bwMode="auto">
          <a:xfrm rot="-5400000">
            <a:off x="4210844" y="4639469"/>
            <a:ext cx="3716338" cy="431800"/>
          </a:xfrm>
          <a:prstGeom prst="rect">
            <a:avLst/>
          </a:prstGeom>
        </p:spPr>
        <p:txBody>
          <a:bodyPr wrap="none" fromWordArt="1">
            <a:prstTxWarp prst="textPlain">
              <a:avLst>
                <a:gd name="adj" fmla="val 50000"/>
              </a:avLst>
            </a:prstTxWarp>
          </a:bodyPr>
          <a:lstStyle/>
          <a:p>
            <a:pPr algn="ctr" rtl="0"/>
            <a:r>
              <a:rPr lang="en-US" sz="3600" kern="10">
                <a:ln w="9525" cap="sq">
                  <a:solidFill>
                    <a:srgbClr val="4D4D4D"/>
                  </a:solidFill>
                  <a:round/>
                  <a:headEnd type="none" w="sm" len="sm"/>
                  <a:tailEnd type="none" w="sm" len="sm"/>
                </a:ln>
                <a:solidFill>
                  <a:srgbClr val="993366"/>
                </a:solidFill>
                <a:effectLst>
                  <a:outerShdw dist="53882" dir="2700000" algn="ctr" rotWithShape="0">
                    <a:srgbClr val="000000">
                      <a:alpha val="79999"/>
                    </a:srgbClr>
                  </a:outerShdw>
                </a:effectLst>
                <a:latin typeface="Tahoma"/>
                <a:ea typeface="Tahoma"/>
                <a:cs typeface="Tahoma"/>
              </a:rPr>
              <a:t>APPLICABILITY</a:t>
            </a:r>
            <a:endParaRPr lang="ar-SA" sz="3600" kern="10">
              <a:ln w="9525" cap="sq">
                <a:solidFill>
                  <a:srgbClr val="4D4D4D"/>
                </a:solidFill>
                <a:round/>
                <a:headEnd type="none" w="sm" len="sm"/>
                <a:tailEnd type="none" w="sm" len="sm"/>
              </a:ln>
              <a:solidFill>
                <a:srgbClr val="993366"/>
              </a:solidFill>
              <a:effectLst>
                <a:outerShdw dist="53882" dir="2700000" algn="ctr" rotWithShape="0">
                  <a:srgbClr val="000000">
                    <a:alpha val="79999"/>
                  </a:srgbClr>
                </a:outerShdw>
              </a:effectLst>
              <a:latin typeface="Tahoma"/>
              <a:ea typeface="Tahoma"/>
              <a:cs typeface="Taho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41347"/>
                                        </p:tgtEl>
                                        <p:attrNameLst>
                                          <p:attrName>style.visibility</p:attrName>
                                        </p:attrNameLst>
                                      </p:cBhvr>
                                      <p:to>
                                        <p:strVal val="visible"/>
                                      </p:to>
                                    </p:set>
                                    <p:animScale>
                                      <p:cBhvr>
                                        <p:cTn id="7" dur="1000" decel="50000" fill="hold">
                                          <p:stCondLst>
                                            <p:cond delay="0"/>
                                          </p:stCondLst>
                                        </p:cTn>
                                        <p:tgtEl>
                                          <p:spTgt spid="441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41347"/>
                                        </p:tgtEl>
                                        <p:attrNameLst>
                                          <p:attrName>ppt_x</p:attrName>
                                          <p:attrName>ppt_y</p:attrName>
                                        </p:attrNameLst>
                                      </p:cBhvr>
                                    </p:animMotion>
                                    <p:animEffect transition="in" filter="fade">
                                      <p:cBhvr>
                                        <p:cTn id="9" dur="1000"/>
                                        <p:tgtEl>
                                          <p:spTgt spid="441347"/>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41348"/>
                                        </p:tgtEl>
                                        <p:attrNameLst>
                                          <p:attrName>style.visibility</p:attrName>
                                        </p:attrNameLst>
                                      </p:cBhvr>
                                      <p:to>
                                        <p:strVal val="visible"/>
                                      </p:to>
                                    </p:set>
                                    <p:animScale>
                                      <p:cBhvr>
                                        <p:cTn id="14" dur="1000" decel="50000" fill="hold">
                                          <p:stCondLst>
                                            <p:cond delay="0"/>
                                          </p:stCondLst>
                                        </p:cTn>
                                        <p:tgtEl>
                                          <p:spTgt spid="4413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41348"/>
                                        </p:tgtEl>
                                        <p:attrNameLst>
                                          <p:attrName>ppt_x</p:attrName>
                                          <p:attrName>ppt_y</p:attrName>
                                        </p:attrNameLst>
                                      </p:cBhvr>
                                    </p:animMotion>
                                    <p:animEffect transition="in" filter="fade">
                                      <p:cBhvr>
                                        <p:cTn id="16" dur="1000"/>
                                        <p:tgtEl>
                                          <p:spTgt spid="44134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41349"/>
                                        </p:tgtEl>
                                        <p:attrNameLst>
                                          <p:attrName>style.visibility</p:attrName>
                                        </p:attrNameLst>
                                      </p:cBhvr>
                                      <p:to>
                                        <p:strVal val="visible"/>
                                      </p:to>
                                    </p:set>
                                    <p:animScale>
                                      <p:cBhvr>
                                        <p:cTn id="21" dur="1000" decel="50000" fill="hold">
                                          <p:stCondLst>
                                            <p:cond delay="0"/>
                                          </p:stCondLst>
                                        </p:cTn>
                                        <p:tgtEl>
                                          <p:spTgt spid="4413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41349"/>
                                        </p:tgtEl>
                                        <p:attrNameLst>
                                          <p:attrName>ppt_x</p:attrName>
                                          <p:attrName>ppt_y</p:attrName>
                                        </p:attrNameLst>
                                      </p:cBhvr>
                                    </p:animMotion>
                                    <p:animEffect transition="in" filter="fade">
                                      <p:cBhvr>
                                        <p:cTn id="23" dur="1000"/>
                                        <p:tgtEl>
                                          <p:spTgt spid="441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animBg="1"/>
      <p:bldP spid="441348" grpId="0" animBg="1"/>
      <p:bldP spid="4413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33">
                <a:solidFill>
                  <a:schemeClr val="tx1"/>
                </a:solidFill>
                <a:latin typeface="Arial" charset="0"/>
                <a:ea typeface="ＭＳ Ｐゴシック" charset="-128"/>
              </a:defRPr>
            </a:lvl1pPr>
            <a:lvl2pPr marL="33717510" indent="-33311105">
              <a:defRPr sz="2133">
                <a:solidFill>
                  <a:schemeClr val="tx1"/>
                </a:solidFill>
                <a:latin typeface="Arial" charset="0"/>
                <a:ea typeface="ＭＳ Ｐゴシック" charset="-128"/>
              </a:defRPr>
            </a:lvl2pPr>
            <a:lvl3pPr>
              <a:defRPr sz="2133">
                <a:solidFill>
                  <a:schemeClr val="tx1"/>
                </a:solidFill>
                <a:latin typeface="Arial" charset="0"/>
                <a:ea typeface="ＭＳ Ｐゴシック" charset="-128"/>
              </a:defRPr>
            </a:lvl3pPr>
            <a:lvl4pPr>
              <a:defRPr sz="2133">
                <a:solidFill>
                  <a:schemeClr val="tx1"/>
                </a:solidFill>
                <a:latin typeface="Arial" charset="0"/>
                <a:ea typeface="ＭＳ Ｐゴシック" charset="-128"/>
              </a:defRPr>
            </a:lvl4pPr>
            <a:lvl5pPr>
              <a:defRPr sz="2133">
                <a:solidFill>
                  <a:schemeClr val="tx1"/>
                </a:solidFill>
                <a:latin typeface="Arial" charset="0"/>
                <a:ea typeface="ＭＳ Ｐゴシック" charset="-128"/>
              </a:defRPr>
            </a:lvl5pPr>
            <a:lvl6pPr marL="406405" eaLnBrk="0" fontAlgn="base" hangingPunct="0">
              <a:spcBef>
                <a:spcPct val="0"/>
              </a:spcBef>
              <a:spcAft>
                <a:spcPct val="0"/>
              </a:spcAft>
              <a:defRPr sz="2133">
                <a:solidFill>
                  <a:schemeClr val="tx1"/>
                </a:solidFill>
                <a:latin typeface="Arial" charset="0"/>
                <a:ea typeface="ＭＳ Ｐゴシック" charset="-128"/>
              </a:defRPr>
            </a:lvl6pPr>
            <a:lvl7pPr marL="812810" eaLnBrk="0" fontAlgn="base" hangingPunct="0">
              <a:spcBef>
                <a:spcPct val="0"/>
              </a:spcBef>
              <a:spcAft>
                <a:spcPct val="0"/>
              </a:spcAft>
              <a:defRPr sz="2133">
                <a:solidFill>
                  <a:schemeClr val="tx1"/>
                </a:solidFill>
                <a:latin typeface="Arial" charset="0"/>
                <a:ea typeface="ＭＳ Ｐゴシック" charset="-128"/>
              </a:defRPr>
            </a:lvl7pPr>
            <a:lvl8pPr marL="1219215" eaLnBrk="0" fontAlgn="base" hangingPunct="0">
              <a:spcBef>
                <a:spcPct val="0"/>
              </a:spcBef>
              <a:spcAft>
                <a:spcPct val="0"/>
              </a:spcAft>
              <a:defRPr sz="2133">
                <a:solidFill>
                  <a:schemeClr val="tx1"/>
                </a:solidFill>
                <a:latin typeface="Arial" charset="0"/>
                <a:ea typeface="ＭＳ Ｐゴシック" charset="-128"/>
              </a:defRPr>
            </a:lvl8pPr>
            <a:lvl9pPr marL="1625620" eaLnBrk="0" fontAlgn="base" hangingPunct="0">
              <a:spcBef>
                <a:spcPct val="0"/>
              </a:spcBef>
              <a:spcAft>
                <a:spcPct val="0"/>
              </a:spcAft>
              <a:defRPr sz="2133">
                <a:solidFill>
                  <a:schemeClr val="tx1"/>
                </a:solidFill>
                <a:latin typeface="Arial" charset="0"/>
                <a:ea typeface="ＭＳ Ｐゴシック" charset="-128"/>
              </a:defRPr>
            </a:lvl9pPr>
          </a:lstStyle>
          <a:p>
            <a:fld id="{23334B95-5D4F-2640-8CE5-C54414EC1147}" type="slidenum">
              <a:rPr lang="en-US" altLang="zh-TW" sz="1244">
                <a:ea typeface="新細明體" charset="-120"/>
              </a:rPr>
              <a:pPr/>
              <a:t>26</a:t>
            </a:fld>
            <a:endParaRPr lang="en-US" altLang="zh-TW" sz="1244">
              <a:ea typeface="新細明體" charset="-120"/>
            </a:endParaRPr>
          </a:p>
        </p:txBody>
      </p:sp>
      <p:sp>
        <p:nvSpPr>
          <p:cNvPr id="77827" name="Rectangle 2"/>
          <p:cNvSpPr>
            <a:spLocks noChangeArrowheads="1"/>
          </p:cNvSpPr>
          <p:nvPr/>
        </p:nvSpPr>
        <p:spPr bwMode="auto">
          <a:xfrm>
            <a:off x="685800" y="5935133"/>
            <a:ext cx="190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sz="1600">
              <a:ea typeface="新細明體" charset="-120"/>
            </a:endParaRPr>
          </a:p>
        </p:txBody>
      </p:sp>
      <p:sp>
        <p:nvSpPr>
          <p:cNvPr id="77828" name="Rectangle 3"/>
          <p:cNvSpPr>
            <a:spLocks noChangeArrowheads="1"/>
          </p:cNvSpPr>
          <p:nvPr/>
        </p:nvSpPr>
        <p:spPr bwMode="auto">
          <a:xfrm>
            <a:off x="3124200" y="5935133"/>
            <a:ext cx="2895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sz="1600">
              <a:ea typeface="新細明體" charset="-120"/>
            </a:endParaRPr>
          </a:p>
        </p:txBody>
      </p:sp>
      <p:sp>
        <p:nvSpPr>
          <p:cNvPr id="77829" name="Rectangle 4"/>
          <p:cNvSpPr>
            <a:spLocks noGrp="1" noChangeArrowheads="1"/>
          </p:cNvSpPr>
          <p:nvPr>
            <p:ph type="title"/>
          </p:nvPr>
        </p:nvSpPr>
        <p:spPr>
          <a:noFill/>
        </p:spPr>
        <p:txBody>
          <a:bodyPr vert="horz" wrap="square" lIns="81844" tIns="40923" rIns="81844" bIns="40923" numCol="1" anchor="ctr" anchorCtr="0" compatLnSpc="1">
            <a:prstTxWarp prst="textNoShape">
              <a:avLst/>
            </a:prstTxWarp>
          </a:bodyPr>
          <a:lstStyle/>
          <a:p>
            <a:pPr eaLnBrk="1" hangingPunct="1"/>
            <a:r>
              <a:rPr lang="en-US" altLang="zh-TW">
                <a:ea typeface="新細明體" charset="-120"/>
              </a:rPr>
              <a:t>Validity</a:t>
            </a:r>
          </a:p>
        </p:txBody>
      </p:sp>
      <p:sp>
        <p:nvSpPr>
          <p:cNvPr id="77830" name="Rectangle 5"/>
          <p:cNvSpPr>
            <a:spLocks noGrp="1" noChangeArrowheads="1"/>
          </p:cNvSpPr>
          <p:nvPr>
            <p:ph type="body" idx="1"/>
          </p:nvPr>
        </p:nvSpPr>
        <p:spPr>
          <a:noFill/>
        </p:spPr>
        <p:txBody>
          <a:bodyPr vert="horz" wrap="square" lIns="81844" tIns="40923" rIns="81844" bIns="40923" numCol="1" anchor="t" anchorCtr="0" compatLnSpc="1">
            <a:prstTxWarp prst="textNoShape">
              <a:avLst/>
            </a:prstTxWarp>
          </a:bodyPr>
          <a:lstStyle/>
          <a:p>
            <a:pPr eaLnBrk="1" hangingPunct="1">
              <a:lnSpc>
                <a:spcPct val="120000"/>
              </a:lnSpc>
            </a:pPr>
            <a:r>
              <a:rPr lang="en-US" altLang="zh-TW">
                <a:ea typeface="新細明體" charset="-120"/>
              </a:rPr>
              <a:t>Internal validity: How well was the study done? Do the results reflect the </a:t>
            </a:r>
            <a:r>
              <a:rPr lang="en-US" altLang="zh-TW" i="1">
                <a:ea typeface="新細明體" charset="-120"/>
              </a:rPr>
              <a:t>truth</a:t>
            </a:r>
            <a:r>
              <a:rPr lang="en-US" altLang="zh-TW">
                <a:ea typeface="新細明體" charset="-120"/>
              </a:rPr>
              <a:t>?</a:t>
            </a:r>
          </a:p>
          <a:p>
            <a:pPr eaLnBrk="1" hangingPunct="1">
              <a:lnSpc>
                <a:spcPct val="120000"/>
              </a:lnSpc>
              <a:buFont typeface="Wingdings" charset="2"/>
              <a:buNone/>
            </a:pPr>
            <a:endParaRPr lang="en-US" altLang="zh-TW">
              <a:ea typeface="新細明體" charset="-120"/>
            </a:endParaRPr>
          </a:p>
          <a:p>
            <a:pPr eaLnBrk="1" hangingPunct="1">
              <a:lnSpc>
                <a:spcPct val="120000"/>
              </a:lnSpc>
            </a:pPr>
            <a:r>
              <a:rPr lang="en-US" altLang="zh-TW">
                <a:ea typeface="新細明體" charset="-120"/>
              </a:rPr>
              <a:t>External validity: can I apply these results to MY patients?</a:t>
            </a:r>
          </a:p>
        </p:txBody>
      </p:sp>
    </p:spTree>
    <p:extLst>
      <p:ext uri="{BB962C8B-B14F-4D97-AF65-F5344CB8AC3E}">
        <p14:creationId xmlns:p14="http://schemas.microsoft.com/office/powerpoint/2010/main" val="18005595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468313" y="620713"/>
            <a:ext cx="8229600" cy="1066800"/>
          </a:xfrm>
        </p:spPr>
        <p:txBody>
          <a:bodyPr/>
          <a:lstStyle/>
          <a:p>
            <a:r>
              <a:rPr lang="en-US" b="1" smtClean="0">
                <a:solidFill>
                  <a:srgbClr val="CC0066"/>
                </a:solidFill>
                <a:cs typeface="Tahoma" pitchFamily="34" charset="0"/>
              </a:rPr>
              <a:t>VALIDITY</a:t>
            </a:r>
          </a:p>
        </p:txBody>
      </p:sp>
      <p:sp>
        <p:nvSpPr>
          <p:cNvPr id="473091" name="Rectangle 3"/>
          <p:cNvSpPr>
            <a:spLocks noGrp="1" noChangeArrowheads="1"/>
          </p:cNvSpPr>
          <p:nvPr>
            <p:ph type="body" idx="1"/>
          </p:nvPr>
        </p:nvSpPr>
        <p:spPr>
          <a:xfrm>
            <a:off x="457200" y="1500188"/>
            <a:ext cx="7467600" cy="4873625"/>
          </a:xfrm>
        </p:spPr>
        <p:txBody>
          <a:bodyPr/>
          <a:lstStyle/>
          <a:p>
            <a:pPr>
              <a:buClr>
                <a:srgbClr val="CC0066"/>
              </a:buClr>
              <a:buFont typeface="Wingdings" pitchFamily="2" charset="2"/>
              <a:buChar char="Ø"/>
            </a:pPr>
            <a:r>
              <a:rPr lang="en-US" sz="3200" dirty="0" smtClean="0">
                <a:cs typeface="Times New Roman" pitchFamily="18" charset="0"/>
              </a:rPr>
              <a:t>Randomization.</a:t>
            </a:r>
          </a:p>
          <a:p>
            <a:pPr>
              <a:buClr>
                <a:srgbClr val="CC0066"/>
              </a:buClr>
              <a:buFont typeface="Wingdings" pitchFamily="2" charset="2"/>
              <a:buChar char="Ø"/>
            </a:pPr>
            <a:r>
              <a:rPr lang="en-US" sz="3200" dirty="0" smtClean="0">
                <a:cs typeface="Times New Roman" pitchFamily="18" charset="0"/>
              </a:rPr>
              <a:t>Concealment. </a:t>
            </a:r>
          </a:p>
          <a:p>
            <a:pPr>
              <a:buClr>
                <a:srgbClr val="CC0066"/>
              </a:buClr>
              <a:buFont typeface="Wingdings" pitchFamily="2" charset="2"/>
              <a:buChar char="Ø"/>
            </a:pPr>
            <a:r>
              <a:rPr lang="en-US" sz="3200" dirty="0" smtClean="0">
                <a:cs typeface="Times New Roman" pitchFamily="18" charset="0"/>
              </a:rPr>
              <a:t>Blindness. </a:t>
            </a:r>
          </a:p>
          <a:p>
            <a:pPr>
              <a:buClr>
                <a:srgbClr val="CC0066"/>
              </a:buClr>
              <a:buFont typeface="Wingdings" pitchFamily="2" charset="2"/>
              <a:buChar char="Ø"/>
            </a:pPr>
            <a:r>
              <a:rPr lang="en-US" sz="3200" dirty="0" smtClean="0">
                <a:cs typeface="Times New Roman" pitchFamily="18" charset="0"/>
              </a:rPr>
              <a:t>Follow up complete.</a:t>
            </a:r>
          </a:p>
          <a:p>
            <a:pPr>
              <a:buClr>
                <a:srgbClr val="CC0066"/>
              </a:buClr>
              <a:buFont typeface="Wingdings" pitchFamily="2" charset="2"/>
              <a:buChar char="Ø"/>
            </a:pPr>
            <a:r>
              <a:rPr lang="en-US" sz="3200" dirty="0" smtClean="0">
                <a:cs typeface="Times New Roman" pitchFamily="18" charset="0"/>
              </a:rPr>
              <a:t>Intention to treat.</a:t>
            </a:r>
          </a:p>
          <a:p>
            <a:pPr>
              <a:buClr>
                <a:srgbClr val="CC0066"/>
              </a:buClr>
              <a:buFont typeface="Wingdings" pitchFamily="2" charset="2"/>
              <a:buChar char="Ø"/>
            </a:pPr>
            <a:r>
              <a:rPr lang="en-US" sz="3200" dirty="0" smtClean="0">
                <a:cs typeface="Times New Roman" pitchFamily="18" charset="0"/>
              </a:rPr>
              <a:t>Similar groups at start.</a:t>
            </a:r>
          </a:p>
          <a:p>
            <a:pPr>
              <a:buClr>
                <a:srgbClr val="CC0066"/>
              </a:buClr>
              <a:buFont typeface="Wingdings" pitchFamily="2" charset="2"/>
              <a:buChar char="Ø"/>
            </a:pPr>
            <a:r>
              <a:rPr lang="en-US" sz="3200" dirty="0" smtClean="0">
                <a:cs typeface="Times New Roman" pitchFamily="18" charset="0"/>
              </a:rPr>
              <a:t>Both groups treated equally.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3090"/>
                                        </p:tgtEl>
                                        <p:attrNameLst>
                                          <p:attrName>style.visibility</p:attrName>
                                        </p:attrNameLst>
                                      </p:cBhvr>
                                      <p:to>
                                        <p:strVal val="visible"/>
                                      </p:to>
                                    </p:set>
                                    <p:animEffect transition="in" filter="fade">
                                      <p:cBhvr>
                                        <p:cTn id="7" dur="2000"/>
                                        <p:tgtEl>
                                          <p:spTgt spid="4730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3091">
                                            <p:txEl>
                                              <p:pRg st="0" end="0"/>
                                            </p:txEl>
                                          </p:spTgt>
                                        </p:tgtEl>
                                        <p:attrNameLst>
                                          <p:attrName>style.visibility</p:attrName>
                                        </p:attrNameLst>
                                      </p:cBhvr>
                                      <p:to>
                                        <p:strVal val="visible"/>
                                      </p:to>
                                    </p:set>
                                    <p:animEffect transition="in" filter="wipe(left)">
                                      <p:cBhvr>
                                        <p:cTn id="12" dur="500"/>
                                        <p:tgtEl>
                                          <p:spTgt spid="4730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3091">
                                            <p:txEl>
                                              <p:pRg st="1" end="1"/>
                                            </p:txEl>
                                          </p:spTgt>
                                        </p:tgtEl>
                                        <p:attrNameLst>
                                          <p:attrName>style.visibility</p:attrName>
                                        </p:attrNameLst>
                                      </p:cBhvr>
                                      <p:to>
                                        <p:strVal val="visible"/>
                                      </p:to>
                                    </p:set>
                                    <p:animEffect transition="in" filter="wipe(left)">
                                      <p:cBhvr>
                                        <p:cTn id="17" dur="500"/>
                                        <p:tgtEl>
                                          <p:spTgt spid="4730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3091">
                                            <p:txEl>
                                              <p:pRg st="2" end="2"/>
                                            </p:txEl>
                                          </p:spTgt>
                                        </p:tgtEl>
                                        <p:attrNameLst>
                                          <p:attrName>style.visibility</p:attrName>
                                        </p:attrNameLst>
                                      </p:cBhvr>
                                      <p:to>
                                        <p:strVal val="visible"/>
                                      </p:to>
                                    </p:set>
                                    <p:animEffect transition="in" filter="wipe(left)">
                                      <p:cBhvr>
                                        <p:cTn id="22" dur="500"/>
                                        <p:tgtEl>
                                          <p:spTgt spid="4730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3091">
                                            <p:txEl>
                                              <p:pRg st="3" end="3"/>
                                            </p:txEl>
                                          </p:spTgt>
                                        </p:tgtEl>
                                        <p:attrNameLst>
                                          <p:attrName>style.visibility</p:attrName>
                                        </p:attrNameLst>
                                      </p:cBhvr>
                                      <p:to>
                                        <p:strVal val="visible"/>
                                      </p:to>
                                    </p:set>
                                    <p:animEffect transition="in" filter="wipe(left)">
                                      <p:cBhvr>
                                        <p:cTn id="27" dur="500"/>
                                        <p:tgtEl>
                                          <p:spTgt spid="4730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3091">
                                            <p:txEl>
                                              <p:pRg st="4" end="4"/>
                                            </p:txEl>
                                          </p:spTgt>
                                        </p:tgtEl>
                                        <p:attrNameLst>
                                          <p:attrName>style.visibility</p:attrName>
                                        </p:attrNameLst>
                                      </p:cBhvr>
                                      <p:to>
                                        <p:strVal val="visible"/>
                                      </p:to>
                                    </p:set>
                                    <p:animEffect transition="in" filter="wipe(left)">
                                      <p:cBhvr>
                                        <p:cTn id="32" dur="500"/>
                                        <p:tgtEl>
                                          <p:spTgt spid="4730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3091">
                                            <p:txEl>
                                              <p:pRg st="5" end="5"/>
                                            </p:txEl>
                                          </p:spTgt>
                                        </p:tgtEl>
                                        <p:attrNameLst>
                                          <p:attrName>style.visibility</p:attrName>
                                        </p:attrNameLst>
                                      </p:cBhvr>
                                      <p:to>
                                        <p:strVal val="visible"/>
                                      </p:to>
                                    </p:set>
                                    <p:animEffect transition="in" filter="wipe(left)">
                                      <p:cBhvr>
                                        <p:cTn id="37" dur="500"/>
                                        <p:tgtEl>
                                          <p:spTgt spid="4730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3091">
                                            <p:txEl>
                                              <p:pRg st="6" end="6"/>
                                            </p:txEl>
                                          </p:spTgt>
                                        </p:tgtEl>
                                        <p:attrNameLst>
                                          <p:attrName>style.visibility</p:attrName>
                                        </p:attrNameLst>
                                      </p:cBhvr>
                                      <p:to>
                                        <p:strVal val="visible"/>
                                      </p:to>
                                    </p:set>
                                    <p:animEffect transition="in" filter="wipe(left)">
                                      <p:cBhvr>
                                        <p:cTn id="42" dur="500"/>
                                        <p:tgtEl>
                                          <p:spTgt spid="473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0" grpId="0"/>
      <p:bldP spid="4730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87313"/>
            <a:ext cx="8032750" cy="823912"/>
          </a:xfrm>
          <a:prstGeom prst="rect">
            <a:avLst/>
          </a:prstGeom>
          <a:noFill/>
          <a:ln w="9525">
            <a:noFill/>
            <a:miter lim="800000"/>
            <a:headEnd/>
            <a:tailEnd/>
          </a:ln>
        </p:spPr>
        <p:txBody>
          <a:bodyPr wrap="none" anchor="ctr">
            <a:spAutoFit/>
          </a:bodyPr>
          <a:lstStyle/>
          <a:p>
            <a:pPr algn="l" rtl="0"/>
            <a:r>
              <a:rPr lang="en-US" sz="2000" b="1">
                <a:cs typeface="Times New Roman" pitchFamily="18" charset="0"/>
              </a:rPr>
              <a:t>Are the results of this single preventive or therapeutic trial valid?</a:t>
            </a:r>
            <a:endParaRPr lang="en-US" sz="1400" b="1"/>
          </a:p>
          <a:p>
            <a:pPr algn="l" rtl="0" eaLnBrk="0" hangingPunct="0"/>
            <a:endParaRPr lang="en-US" sz="2800" b="1"/>
          </a:p>
        </p:txBody>
      </p:sp>
      <p:graphicFrame>
        <p:nvGraphicFramePr>
          <p:cNvPr id="4193" name="Group 97"/>
          <p:cNvGraphicFramePr>
            <a:graphicFrameLocks noGrp="1"/>
          </p:cNvGraphicFramePr>
          <p:nvPr>
            <p:extLst>
              <p:ext uri="{D42A27DB-BD31-4B8C-83A1-F6EECF244321}">
                <p14:modId xmlns:p14="http://schemas.microsoft.com/office/powerpoint/2010/main" val="1924737977"/>
              </p:ext>
            </p:extLst>
          </p:nvPr>
        </p:nvGraphicFramePr>
        <p:xfrm>
          <a:off x="215900" y="787400"/>
          <a:ext cx="8820150" cy="5486400"/>
        </p:xfrm>
        <a:graphic>
          <a:graphicData uri="http://schemas.openxmlformats.org/drawingml/2006/table">
            <a:tbl>
              <a:tblPr rtl="1"/>
              <a:tblGrid>
                <a:gridCol w="706655"/>
                <a:gridCol w="8113495"/>
              </a:tblGrid>
              <a:tr h="339725">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ar-SA" sz="3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Was the assignment of patients to treatments </a:t>
                      </a:r>
                      <a:r>
                        <a:rPr kumimoji="0" lang="en-US" sz="2400" b="0" i="0" u="sng" strike="noStrike" cap="none" normalizeH="0" baseline="0" dirty="0" err="1" smtClean="0">
                          <a:ln>
                            <a:noFill/>
                          </a:ln>
                          <a:solidFill>
                            <a:schemeClr val="bg2">
                              <a:lumMod val="50000"/>
                            </a:schemeClr>
                          </a:solidFill>
                          <a:effectLst/>
                          <a:latin typeface="Verdana" pitchFamily="34" charset="0"/>
                          <a:cs typeface="Times New Roman" pitchFamily="18" charset="0"/>
                        </a:rPr>
                        <a:t>randomised</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
                      </a:r>
                      <a:br>
                        <a:rPr kumimoji="0" lang="en-US" sz="2400" b="0" i="0" u="none" strike="noStrike" cap="none" normalizeH="0" baseline="0" dirty="0" smtClean="0">
                          <a:ln>
                            <a:noFill/>
                          </a:ln>
                          <a:solidFill>
                            <a:schemeClr val="tx1"/>
                          </a:solidFill>
                          <a:effectLst/>
                          <a:latin typeface="Verdana" pitchFamily="34" charset="0"/>
                          <a:cs typeface="Times New Roman" pitchFamily="18" charset="0"/>
                        </a:rPr>
                      </a:b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Was the </a:t>
                      </a:r>
                      <a:r>
                        <a:rPr kumimoji="0" lang="en-US" sz="2400" b="0" i="0" u="none" strike="noStrike" cap="none" normalizeH="0" baseline="0" dirty="0" err="1" smtClean="0">
                          <a:ln>
                            <a:noFill/>
                          </a:ln>
                          <a:solidFill>
                            <a:schemeClr val="tx1"/>
                          </a:solidFill>
                          <a:effectLst/>
                          <a:latin typeface="Verdana" pitchFamily="34" charset="0"/>
                          <a:cs typeface="Times New Roman" pitchFamily="18" charset="0"/>
                        </a:rPr>
                        <a:t>randomisation</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 list </a:t>
                      </a:r>
                      <a:r>
                        <a:rPr kumimoji="0" lang="en-US" sz="2400" b="0" i="0" u="sng" strike="noStrike" cap="none" normalizeH="0" baseline="0" dirty="0" smtClean="0">
                          <a:ln>
                            <a:noFill/>
                          </a:ln>
                          <a:solidFill>
                            <a:schemeClr val="tx1"/>
                          </a:solidFill>
                          <a:effectLst/>
                          <a:latin typeface="Verdana" pitchFamily="34" charset="0"/>
                          <a:cs typeface="Times New Roman" pitchFamily="18" charset="0"/>
                        </a:rPr>
                        <a:t>concealed</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r>
              <a:tr h="304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ar-SA" sz="3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Was follow-up of patients sufficiently </a:t>
                      </a:r>
                      <a:r>
                        <a:rPr kumimoji="0" lang="en-US" sz="2400" b="0" i="0" u="sng" strike="noStrike" cap="none" normalizeH="0" baseline="0" dirty="0" smtClean="0">
                          <a:ln>
                            <a:noFill/>
                          </a:ln>
                          <a:solidFill>
                            <a:schemeClr val="bg2">
                              <a:lumMod val="50000"/>
                            </a:schemeClr>
                          </a:solidFill>
                          <a:effectLst/>
                          <a:latin typeface="Verdana" pitchFamily="34" charset="0"/>
                          <a:cs typeface="Times New Roman" pitchFamily="18" charset="0"/>
                        </a:rPr>
                        <a:t>long</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 and </a:t>
                      </a:r>
                      <a:r>
                        <a:rPr kumimoji="0" lang="en-US" sz="2400" b="0" i="0" u="sng" strike="noStrike" cap="none" normalizeH="0" baseline="0" dirty="0" smtClean="0">
                          <a:ln>
                            <a:noFill/>
                          </a:ln>
                          <a:solidFill>
                            <a:schemeClr val="bg2">
                              <a:lumMod val="50000"/>
                            </a:schemeClr>
                          </a:solidFill>
                          <a:effectLst/>
                          <a:latin typeface="Verdana" pitchFamily="34" charset="0"/>
                          <a:cs typeface="Times New Roman" pitchFamily="18" charset="0"/>
                        </a:rPr>
                        <a:t>complete</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r>
              <a:tr h="304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ar-SA" sz="3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Were all patients </a:t>
                      </a:r>
                      <a:r>
                        <a:rPr kumimoji="0" lang="en-US" sz="2400" b="0" i="0" u="sng" strike="noStrike" cap="none" normalizeH="0" baseline="0" dirty="0" err="1" smtClean="0">
                          <a:ln>
                            <a:noFill/>
                          </a:ln>
                          <a:solidFill>
                            <a:schemeClr val="bg2">
                              <a:lumMod val="50000"/>
                            </a:schemeClr>
                          </a:solidFill>
                          <a:effectLst/>
                          <a:latin typeface="Verdana" pitchFamily="34" charset="0"/>
                          <a:cs typeface="Times New Roman" pitchFamily="18" charset="0"/>
                        </a:rPr>
                        <a:t>analysed</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 in the groups to which they were </a:t>
                      </a:r>
                      <a:r>
                        <a:rPr kumimoji="0" lang="en-US" sz="2400" b="0" i="0" u="none" strike="noStrike" cap="none" normalizeH="0" baseline="0" dirty="0" err="1" smtClean="0">
                          <a:ln>
                            <a:noFill/>
                          </a:ln>
                          <a:solidFill>
                            <a:schemeClr val="tx1"/>
                          </a:solidFill>
                          <a:effectLst/>
                          <a:latin typeface="Verdana" pitchFamily="34" charset="0"/>
                          <a:cs typeface="Times New Roman" pitchFamily="18" charset="0"/>
                        </a:rPr>
                        <a:t>randomised</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r>
              <a:tr h="304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ar-SA" sz="3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Were patients and clinicians kept </a:t>
                      </a:r>
                      <a:r>
                        <a:rPr kumimoji="0" lang="en-US" sz="2400" b="0" i="0" u="sng" strike="noStrike" cap="none" normalizeH="0" baseline="0" dirty="0" smtClean="0">
                          <a:ln>
                            <a:noFill/>
                          </a:ln>
                          <a:solidFill>
                            <a:schemeClr val="bg2">
                              <a:lumMod val="50000"/>
                            </a:schemeClr>
                          </a:solidFill>
                          <a:effectLst/>
                          <a:latin typeface="Verdana" pitchFamily="34" charset="0"/>
                          <a:cs typeface="Times New Roman" pitchFamily="18" charset="0"/>
                        </a:rPr>
                        <a:t>"blind" </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to treatment?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r>
              <a:tr h="304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ar-SA" sz="3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Were the groups </a:t>
                      </a:r>
                      <a:r>
                        <a:rPr kumimoji="0" lang="en-US" sz="2400" b="0" i="0" u="sng" strike="noStrike" cap="none" normalizeH="0" baseline="0" dirty="0" smtClean="0">
                          <a:ln>
                            <a:noFill/>
                          </a:ln>
                          <a:solidFill>
                            <a:schemeClr val="bg2">
                              <a:lumMod val="50000"/>
                            </a:schemeClr>
                          </a:solidFill>
                          <a:effectLst/>
                          <a:latin typeface="Verdana" pitchFamily="34" charset="0"/>
                          <a:cs typeface="Times New Roman" pitchFamily="18" charset="0"/>
                        </a:rPr>
                        <a:t>treated equally</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 apart from the experimental treatment?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marL="91443" marR="91443"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r>
              <a:tr h="30480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0" lang="ar-SA" sz="3600" b="0" i="0" u="none" strike="noStrike" cap="none" normalizeH="0" baseline="0" smtClean="0">
                        <a:ln>
                          <a:noFill/>
                        </a:ln>
                        <a:solidFill>
                          <a:schemeClr val="tx1"/>
                        </a:solidFill>
                        <a:effectLst>
                          <a:outerShdw blurRad="38100" dist="38100" dir="2700000" algn="tl">
                            <a:srgbClr val="010199"/>
                          </a:outerShdw>
                        </a:effectLst>
                        <a:latin typeface="Arial" pitchFamily="34" charset="0"/>
                        <a:cs typeface="Arial" pitchFamily="34" charset="0"/>
                      </a:endParaRPr>
                    </a:p>
                  </a:txBody>
                  <a:tcPr marL="91443" marR="91443"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Were the groups </a:t>
                      </a:r>
                      <a:r>
                        <a:rPr kumimoji="0" lang="en-US" sz="2400" b="0" i="0" u="none" strike="noStrike" cap="none" normalizeH="0" baseline="0" dirty="0" smtClean="0">
                          <a:ln>
                            <a:noFill/>
                          </a:ln>
                          <a:solidFill>
                            <a:schemeClr val="bg2">
                              <a:lumMod val="50000"/>
                            </a:schemeClr>
                          </a:solidFill>
                          <a:effectLst/>
                          <a:latin typeface="Verdana" pitchFamily="34" charset="0"/>
                          <a:cs typeface="Times New Roman" pitchFamily="18" charset="0"/>
                        </a:rPr>
                        <a:t>s</a:t>
                      </a:r>
                      <a:r>
                        <a:rPr kumimoji="0" lang="en-US" sz="2400" b="0" i="0" u="sng" strike="noStrike" cap="none" normalizeH="0" baseline="0" dirty="0" smtClean="0">
                          <a:ln>
                            <a:noFill/>
                          </a:ln>
                          <a:solidFill>
                            <a:schemeClr val="bg2">
                              <a:lumMod val="50000"/>
                            </a:schemeClr>
                          </a:solidFill>
                          <a:effectLst/>
                          <a:latin typeface="Verdana" pitchFamily="34" charset="0"/>
                          <a:cs typeface="Times New Roman" pitchFamily="18" charset="0"/>
                        </a:rPr>
                        <a:t>imilar at the start </a:t>
                      </a: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of the trial?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noFill/>
                  </a:tcPr>
                </a:tc>
              </a:tr>
            </a:tbl>
          </a:graphicData>
        </a:graphic>
      </p:graphicFrame>
      <p:sp>
        <p:nvSpPr>
          <p:cNvPr id="31774" name="Rectangle 85"/>
          <p:cNvSpPr>
            <a:spLocks noChangeArrowheads="1"/>
          </p:cNvSpPr>
          <p:nvPr/>
        </p:nvSpPr>
        <p:spPr bwMode="auto">
          <a:xfrm>
            <a:off x="0" y="6648450"/>
            <a:ext cx="9144000" cy="0"/>
          </a:xfrm>
          <a:prstGeom prst="rect">
            <a:avLst/>
          </a:prstGeom>
          <a:noFill/>
          <a:ln w="9525">
            <a:noFill/>
            <a:miter lim="800000"/>
            <a:headEnd/>
            <a:tailEnd/>
          </a:ln>
        </p:spPr>
        <p:txBody>
          <a:bodyPr wrap="none" anchor="ctr">
            <a:spAutoFit/>
          </a:bodyPr>
          <a:lstStyle/>
          <a:p>
            <a:endParaRPr lang="ar-SA"/>
          </a:p>
        </p:txBody>
      </p:sp>
    </p:spTree>
    <p:extLst>
      <p:ext uri="{BB962C8B-B14F-4D97-AF65-F5344CB8AC3E}">
        <p14:creationId xmlns:p14="http://schemas.microsoft.com/office/powerpoint/2010/main" val="1700761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b="1" smtClean="0">
                <a:solidFill>
                  <a:srgbClr val="CC0066"/>
                </a:solidFill>
                <a:cs typeface="Tahoma" pitchFamily="34" charset="0"/>
              </a:rPr>
              <a:t>Randomization</a:t>
            </a:r>
            <a:r>
              <a:rPr lang="en-US" smtClean="0">
                <a:cs typeface="Tahoma" pitchFamily="34" charset="0"/>
              </a:rPr>
              <a:t> </a:t>
            </a:r>
          </a:p>
        </p:txBody>
      </p:sp>
      <p:sp>
        <p:nvSpPr>
          <p:cNvPr id="475139" name="Rectangle 3"/>
          <p:cNvSpPr>
            <a:spLocks noGrp="1" noChangeArrowheads="1"/>
          </p:cNvSpPr>
          <p:nvPr>
            <p:ph type="body" idx="1"/>
          </p:nvPr>
        </p:nvSpPr>
        <p:spPr>
          <a:xfrm>
            <a:off x="685800" y="1981200"/>
            <a:ext cx="8305800" cy="4114800"/>
          </a:xfrm>
        </p:spPr>
        <p:txBody>
          <a:bodyPr/>
          <a:lstStyle/>
          <a:p>
            <a:pPr>
              <a:buClr>
                <a:srgbClr val="FFFF00"/>
              </a:buClr>
              <a:buFont typeface="Wingdings" pitchFamily="2" charset="2"/>
              <a:buChar char="Ø"/>
            </a:pPr>
            <a:r>
              <a:rPr lang="en-AU" smtClean="0">
                <a:cs typeface="Times New Roman" pitchFamily="18" charset="0"/>
              </a:rPr>
              <a:t>Randomisation = similar groups at baseline</a:t>
            </a:r>
            <a:r>
              <a:rPr lang="en-US" smtClean="0">
                <a:cs typeface="Times New Roman" pitchFamily="18" charset="0"/>
              </a:rPr>
              <a:t> </a:t>
            </a:r>
          </a:p>
          <a:p>
            <a:pPr>
              <a:buClr>
                <a:srgbClr val="FFFF00"/>
              </a:buClr>
              <a:buFont typeface="Wingdings" pitchFamily="2" charset="2"/>
              <a:buChar char="Ø"/>
            </a:pPr>
            <a:r>
              <a:rPr lang="en-US" smtClean="0">
                <a:cs typeface="Times New Roman" pitchFamily="18" charset="0"/>
              </a:rPr>
              <a:t>Equal (50%) chance to be in either group</a:t>
            </a:r>
          </a:p>
          <a:p>
            <a:pPr>
              <a:buClr>
                <a:srgbClr val="FFFF00"/>
              </a:buClr>
              <a:buFont typeface="Wingdings" pitchFamily="2" charset="2"/>
              <a:buChar char="Ø"/>
            </a:pPr>
            <a:r>
              <a:rPr lang="en-US" smtClean="0">
                <a:cs typeface="Times New Roman" pitchFamily="18" charset="0"/>
              </a:rPr>
              <a:t>How was it randomized?</a:t>
            </a:r>
          </a:p>
          <a:p>
            <a:pPr>
              <a:buClr>
                <a:srgbClr val="FFFF00"/>
              </a:buClr>
              <a:buFont typeface="Wingdings" pitchFamily="2" charset="2"/>
              <a:buChar char="Ø"/>
            </a:pPr>
            <a:r>
              <a:rPr lang="en-US" smtClean="0">
                <a:cs typeface="Times New Roman" pitchFamily="18" charset="0"/>
              </a:rPr>
              <a:t>Was randomization concealed?</a:t>
            </a:r>
          </a:p>
          <a:p>
            <a:pPr>
              <a:buClr>
                <a:srgbClr val="FFFF00"/>
              </a:buClr>
              <a:buFont typeface="Wingdings" pitchFamily="2" charset="2"/>
              <a:buNone/>
            </a:pPr>
            <a:r>
              <a:rPr lang="en-US" smtClean="0">
                <a:cs typeface="Times New Roman" pitchFamily="18" charset="0"/>
              </a:rPr>
              <a:t>		- selection</a:t>
            </a:r>
          </a:p>
          <a:p>
            <a:pPr>
              <a:buClr>
                <a:srgbClr val="FFFF00"/>
              </a:buClr>
              <a:buFont typeface="Wingdings" pitchFamily="2" charset="2"/>
              <a:buNone/>
            </a:pPr>
            <a:r>
              <a:rPr lang="en-US" smtClean="0">
                <a:cs typeface="Times New Roman" pitchFamily="18" charset="0"/>
              </a:rPr>
              <a:t>		- allocation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5138"/>
                                        </p:tgtEl>
                                        <p:attrNameLst>
                                          <p:attrName>style.visibility</p:attrName>
                                        </p:attrNameLst>
                                      </p:cBhvr>
                                      <p:to>
                                        <p:strVal val="visible"/>
                                      </p:to>
                                    </p:set>
                                    <p:animEffect transition="in" filter="fade">
                                      <p:cBhvr>
                                        <p:cTn id="7" dur="2000"/>
                                        <p:tgtEl>
                                          <p:spTgt spid="4751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5139">
                                            <p:txEl>
                                              <p:pRg st="0" end="0"/>
                                            </p:txEl>
                                          </p:spTgt>
                                        </p:tgtEl>
                                        <p:attrNameLst>
                                          <p:attrName>style.visibility</p:attrName>
                                        </p:attrNameLst>
                                      </p:cBhvr>
                                      <p:to>
                                        <p:strVal val="visible"/>
                                      </p:to>
                                    </p:set>
                                    <p:animEffect transition="in" filter="wipe(left)">
                                      <p:cBhvr>
                                        <p:cTn id="12" dur="500"/>
                                        <p:tgtEl>
                                          <p:spTgt spid="4751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5139">
                                            <p:txEl>
                                              <p:pRg st="1" end="1"/>
                                            </p:txEl>
                                          </p:spTgt>
                                        </p:tgtEl>
                                        <p:attrNameLst>
                                          <p:attrName>style.visibility</p:attrName>
                                        </p:attrNameLst>
                                      </p:cBhvr>
                                      <p:to>
                                        <p:strVal val="visible"/>
                                      </p:to>
                                    </p:set>
                                    <p:animEffect transition="in" filter="wipe(left)">
                                      <p:cBhvr>
                                        <p:cTn id="17" dur="500"/>
                                        <p:tgtEl>
                                          <p:spTgt spid="4751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5139">
                                            <p:txEl>
                                              <p:pRg st="2" end="2"/>
                                            </p:txEl>
                                          </p:spTgt>
                                        </p:tgtEl>
                                        <p:attrNameLst>
                                          <p:attrName>style.visibility</p:attrName>
                                        </p:attrNameLst>
                                      </p:cBhvr>
                                      <p:to>
                                        <p:strVal val="visible"/>
                                      </p:to>
                                    </p:set>
                                    <p:animEffect transition="in" filter="wipe(left)">
                                      <p:cBhvr>
                                        <p:cTn id="22" dur="500"/>
                                        <p:tgtEl>
                                          <p:spTgt spid="4751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5139">
                                            <p:txEl>
                                              <p:pRg st="3" end="3"/>
                                            </p:txEl>
                                          </p:spTgt>
                                        </p:tgtEl>
                                        <p:attrNameLst>
                                          <p:attrName>style.visibility</p:attrName>
                                        </p:attrNameLst>
                                      </p:cBhvr>
                                      <p:to>
                                        <p:strVal val="visible"/>
                                      </p:to>
                                    </p:set>
                                    <p:animEffect transition="in" filter="wipe(left)">
                                      <p:cBhvr>
                                        <p:cTn id="27" dur="500"/>
                                        <p:tgtEl>
                                          <p:spTgt spid="4751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5139">
                                            <p:txEl>
                                              <p:pRg st="4" end="4"/>
                                            </p:txEl>
                                          </p:spTgt>
                                        </p:tgtEl>
                                        <p:attrNameLst>
                                          <p:attrName>style.visibility</p:attrName>
                                        </p:attrNameLst>
                                      </p:cBhvr>
                                      <p:to>
                                        <p:strVal val="visible"/>
                                      </p:to>
                                    </p:set>
                                    <p:animEffect transition="in" filter="wipe(left)">
                                      <p:cBhvr>
                                        <p:cTn id="32" dur="500"/>
                                        <p:tgtEl>
                                          <p:spTgt spid="4751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5139">
                                            <p:txEl>
                                              <p:pRg st="5" end="5"/>
                                            </p:txEl>
                                          </p:spTgt>
                                        </p:tgtEl>
                                        <p:attrNameLst>
                                          <p:attrName>style.visibility</p:attrName>
                                        </p:attrNameLst>
                                      </p:cBhvr>
                                      <p:to>
                                        <p:strVal val="visible"/>
                                      </p:to>
                                    </p:set>
                                    <p:animEffect transition="in" filter="wipe(left)">
                                      <p:cBhvr>
                                        <p:cTn id="37" dur="500"/>
                                        <p:tgtEl>
                                          <p:spTgt spid="475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8" grpId="0"/>
      <p:bldP spid="475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Introduction to Critical </a:t>
            </a:r>
            <a:r>
              <a:rPr lang="en-US" b="1" smtClean="0"/>
              <a:t>Appraisal</a:t>
            </a:r>
            <a:endParaRPr lang="en-US"/>
          </a:p>
        </p:txBody>
      </p:sp>
      <p:sp>
        <p:nvSpPr>
          <p:cNvPr id="3" name="Content Placeholder 2"/>
          <p:cNvSpPr>
            <a:spLocks noGrp="1"/>
          </p:cNvSpPr>
          <p:nvPr>
            <p:ph idx="1"/>
          </p:nvPr>
        </p:nvSpPr>
        <p:spPr/>
        <p:txBody>
          <a:bodyPr/>
          <a:lstStyle/>
          <a:p>
            <a:r>
              <a:rPr lang="en-US" b="1" smtClean="0"/>
              <a:t>Critical </a:t>
            </a:r>
            <a:r>
              <a:rPr lang="en-US" b="1"/>
              <a:t>appraisal is the process of carefully and systematically examining research to judge its trustworthiness, and its value and relevance in a particular context.</a:t>
            </a:r>
            <a:endParaRPr lang="en-US"/>
          </a:p>
          <a:p>
            <a:r>
              <a:rPr lang="en-US"/>
              <a:t>It is an essential skill for evidence-based practice because it allows public health professionals and clinicians to find and use research evidence reliably and efficiently to inform their decision-making</a:t>
            </a:r>
            <a:r>
              <a:rPr lang="en-US" smtClean="0"/>
              <a:t>.</a:t>
            </a:r>
            <a:endParaRPr lang="en-US"/>
          </a:p>
        </p:txBody>
      </p:sp>
    </p:spTree>
    <p:extLst>
      <p:ext uri="{BB962C8B-B14F-4D97-AF65-F5344CB8AC3E}">
        <p14:creationId xmlns:p14="http://schemas.microsoft.com/office/powerpoint/2010/main" val="1739047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altLang="zh-TW">
                <a:ea typeface="新細明體" charset="-120"/>
              </a:rPr>
              <a:t>Was allocation assignment “concealed”?</a:t>
            </a:r>
          </a:p>
        </p:txBody>
      </p:sp>
      <p:sp>
        <p:nvSpPr>
          <p:cNvPr id="83972" name="Rectangle 3"/>
          <p:cNvSpPr>
            <a:spLocks noGrp="1" noChangeArrowheads="1"/>
          </p:cNvSpPr>
          <p:nvPr>
            <p:ph type="body" idx="1"/>
          </p:nvPr>
        </p:nvSpPr>
        <p:spPr>
          <a:xfrm>
            <a:off x="914400" y="2480733"/>
            <a:ext cx="4572000" cy="3657600"/>
          </a:xfrm>
        </p:spPr>
        <p:txBody>
          <a:bodyPr/>
          <a:lstStyle/>
          <a:p>
            <a:pPr eaLnBrk="1" hangingPunct="1">
              <a:buFont typeface="Wingdings" charset="2"/>
              <a:buNone/>
            </a:pPr>
            <a:r>
              <a:rPr lang="en-US" altLang="zh-TW">
                <a:ea typeface="新細明體" charset="-120"/>
              </a:rPr>
              <a:t>Did investigators know to which group the potential subject would be assigned </a:t>
            </a:r>
            <a:r>
              <a:rPr lang="en-US" altLang="zh-TW" b="1">
                <a:ea typeface="新細明體" charset="-120"/>
              </a:rPr>
              <a:t>before</a:t>
            </a:r>
            <a:r>
              <a:rPr lang="en-US" altLang="zh-TW">
                <a:ea typeface="新細明體" charset="-120"/>
              </a:rPr>
              <a:t> enrolling them?</a:t>
            </a:r>
          </a:p>
          <a:p>
            <a:pPr eaLnBrk="1" hangingPunct="1">
              <a:buFont typeface="Wingdings" charset="2"/>
              <a:buNone/>
            </a:pPr>
            <a:endParaRPr lang="en-US" altLang="zh-TW" sz="3556">
              <a:ea typeface="新細明體" charset="-120"/>
            </a:endParaRPr>
          </a:p>
        </p:txBody>
      </p:sp>
      <p:pic>
        <p:nvPicPr>
          <p:cNvPr id="83973" name="Picture 4" descr="concealme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51667"/>
            <a:ext cx="2286000" cy="281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050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altLang="zh-TW">
                <a:ea typeface="新細明體" charset="-120"/>
              </a:rPr>
              <a:t>Importance of concealed allocation</a:t>
            </a:r>
          </a:p>
        </p:txBody>
      </p:sp>
      <p:sp>
        <p:nvSpPr>
          <p:cNvPr id="86020" name="Rectangle 3"/>
          <p:cNvSpPr>
            <a:spLocks noGrp="1" noChangeArrowheads="1"/>
          </p:cNvSpPr>
          <p:nvPr>
            <p:ph type="body" idx="1"/>
          </p:nvPr>
        </p:nvSpPr>
        <p:spPr>
          <a:xfrm>
            <a:off x="762000" y="2606323"/>
            <a:ext cx="7696200" cy="3057877"/>
          </a:xfrm>
        </p:spPr>
        <p:txBody>
          <a:bodyPr/>
          <a:lstStyle/>
          <a:p>
            <a:pPr eaLnBrk="1" hangingPunct="1">
              <a:buFont typeface="Wingdings" charset="2"/>
              <a:buNone/>
            </a:pPr>
            <a:r>
              <a:rPr lang="en-US" altLang="zh-TW">
                <a:ea typeface="新細明體" charset="-120"/>
              </a:rPr>
              <a:t>Trials with unconcealed allocation consistently overestimate benefit by ~40%</a:t>
            </a:r>
          </a:p>
          <a:p>
            <a:pPr eaLnBrk="1" hangingPunct="1">
              <a:buFont typeface="Wingdings" charset="2"/>
              <a:buNone/>
            </a:pPr>
            <a:endParaRPr lang="en-US" altLang="zh-TW">
              <a:ea typeface="新細明體" charset="-120"/>
            </a:endParaRPr>
          </a:p>
          <a:p>
            <a:pPr eaLnBrk="1" hangingPunct="1">
              <a:buFont typeface="Wingdings" charset="2"/>
              <a:buNone/>
            </a:pPr>
            <a:r>
              <a:rPr lang="en-US" altLang="zh-TW" sz="1956">
                <a:ea typeface="新細明體" charset="-120"/>
              </a:rPr>
              <a:t>Schulz KF, Chalmers I, Hayes RJ, et al. JAMA 1995;273:408-12</a:t>
            </a:r>
          </a:p>
          <a:p>
            <a:pPr eaLnBrk="1" hangingPunct="1">
              <a:buFont typeface="Wingdings" charset="2"/>
              <a:buNone/>
            </a:pPr>
            <a:r>
              <a:rPr lang="en-US" altLang="zh-TW" sz="1956">
                <a:ea typeface="新細明體" charset="-120"/>
              </a:rPr>
              <a:t>Schulz KF, Grimes DA. Lancet 2002;359:614-18.</a:t>
            </a:r>
          </a:p>
          <a:p>
            <a:pPr eaLnBrk="1" hangingPunct="1">
              <a:buFont typeface="Wingdings" charset="2"/>
              <a:buNone/>
            </a:pPr>
            <a:r>
              <a:rPr lang="en-US" altLang="zh-TW" sz="1956">
                <a:ea typeface="新細明體" charset="-120"/>
              </a:rPr>
              <a:t>Pildal J, et al. Int J Epidemiol 2007;36:847-857</a:t>
            </a:r>
          </a:p>
          <a:p>
            <a:pPr eaLnBrk="1" hangingPunct="1">
              <a:buFont typeface="Wingdings" charset="2"/>
              <a:buNone/>
            </a:pPr>
            <a:r>
              <a:rPr lang="en-US" altLang="zh-TW" sz="1956">
                <a:ea typeface="新細明體" charset="-120"/>
              </a:rPr>
              <a:t>Moher D, et al. Lancet 1998;352:609-13.</a:t>
            </a:r>
          </a:p>
        </p:txBody>
      </p:sp>
    </p:spTree>
    <p:extLst>
      <p:ext uri="{BB962C8B-B14F-4D97-AF65-F5344CB8AC3E}">
        <p14:creationId xmlns:p14="http://schemas.microsoft.com/office/powerpoint/2010/main" val="1101012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pPr eaLnBrk="1" hangingPunct="1">
              <a:defRPr/>
            </a:pPr>
            <a:r>
              <a:rPr lang="en-US" smtClean="0">
                <a:solidFill>
                  <a:schemeClr val="tx1"/>
                </a:solidFill>
              </a:rPr>
              <a:t>Ensuring Allocation Concealment</a:t>
            </a:r>
          </a:p>
        </p:txBody>
      </p:sp>
      <p:grpSp>
        <p:nvGrpSpPr>
          <p:cNvPr id="2" name="Group 6"/>
          <p:cNvGrpSpPr>
            <a:grpSpLocks/>
          </p:cNvGrpSpPr>
          <p:nvPr/>
        </p:nvGrpSpPr>
        <p:grpSpPr bwMode="auto">
          <a:xfrm>
            <a:off x="684213" y="2133600"/>
            <a:ext cx="7227887" cy="1843088"/>
            <a:chOff x="391" y="1056"/>
            <a:chExt cx="4553" cy="1161"/>
          </a:xfrm>
        </p:grpSpPr>
        <p:graphicFrame>
          <p:nvGraphicFramePr>
            <p:cNvPr id="33800" name="Object 7"/>
            <p:cNvGraphicFramePr>
              <a:graphicFrameLocks noChangeAspect="1"/>
            </p:cNvGraphicFramePr>
            <p:nvPr/>
          </p:nvGraphicFramePr>
          <p:xfrm>
            <a:off x="3744" y="1056"/>
            <a:ext cx="1200" cy="1161"/>
          </p:xfrm>
          <a:graphic>
            <a:graphicData uri="http://schemas.openxmlformats.org/presentationml/2006/ole">
              <mc:AlternateContent xmlns:mc="http://schemas.openxmlformats.org/markup-compatibility/2006">
                <mc:Choice xmlns:v="urn:schemas-microsoft-com:vml" Requires="v">
                  <p:oleObj spid="_x0000_s63580" name="Clip" r:id="rId4" imgW="1113739" imgH="1076249" progId="">
                    <p:embed/>
                  </p:oleObj>
                </mc:Choice>
                <mc:Fallback>
                  <p:oleObj name="Clip" r:id="rId4" imgW="1113739" imgH="107624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1056"/>
                          <a:ext cx="1200" cy="1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1" name="Text Box 8"/>
            <p:cNvSpPr txBox="1">
              <a:spLocks noChangeArrowheads="1"/>
            </p:cNvSpPr>
            <p:nvPr/>
          </p:nvSpPr>
          <p:spPr bwMode="auto">
            <a:xfrm>
              <a:off x="391" y="1056"/>
              <a:ext cx="2976" cy="748"/>
            </a:xfrm>
            <a:prstGeom prst="rect">
              <a:avLst/>
            </a:prstGeom>
            <a:noFill/>
            <a:ln w="9525">
              <a:noFill/>
              <a:miter lim="800000"/>
              <a:headEnd/>
              <a:tailEnd/>
            </a:ln>
          </p:spPr>
          <p:txBody>
            <a:bodyPr>
              <a:spAutoFit/>
            </a:bodyPr>
            <a:lstStyle/>
            <a:p>
              <a:pPr>
                <a:spcBef>
                  <a:spcPct val="20000"/>
                </a:spcBef>
                <a:buClr>
                  <a:schemeClr val="accent2"/>
                </a:buClr>
                <a:buSzPct val="120000"/>
                <a:buFont typeface="Wingdings" pitchFamily="2" charset="2"/>
                <a:buNone/>
              </a:pPr>
              <a:r>
                <a:rPr kumimoji="1" lang="en-US" sz="2800">
                  <a:solidFill>
                    <a:schemeClr val="bg2">
                      <a:lumMod val="50000"/>
                    </a:schemeClr>
                  </a:solidFill>
                  <a:latin typeface="Tahoma" pitchFamily="34" charset="0"/>
                </a:rPr>
                <a:t>BEST – most valid technique</a:t>
              </a:r>
            </a:p>
            <a:p>
              <a:pPr algn="l" rtl="0">
                <a:spcBef>
                  <a:spcPct val="20000"/>
                </a:spcBef>
                <a:buClr>
                  <a:schemeClr val="accent2"/>
                </a:buClr>
                <a:buSzPct val="120000"/>
                <a:buFont typeface="Wingdings" pitchFamily="2" charset="2"/>
                <a:buChar char="§"/>
              </a:pPr>
              <a:r>
                <a:rPr kumimoji="1" lang="en-US">
                  <a:solidFill>
                    <a:schemeClr val="bg2">
                      <a:lumMod val="50000"/>
                    </a:schemeClr>
                  </a:solidFill>
                  <a:latin typeface="Tahoma" pitchFamily="34" charset="0"/>
                </a:rPr>
                <a:t> Central computer randomization</a:t>
              </a:r>
              <a:endParaRPr kumimoji="1" lang="en-AU" sz="3600">
                <a:solidFill>
                  <a:schemeClr val="bg2">
                    <a:lumMod val="50000"/>
                  </a:schemeClr>
                </a:solidFill>
                <a:latin typeface="Tahoma" pitchFamily="34" charset="0"/>
              </a:endParaRPr>
            </a:p>
          </p:txBody>
        </p:sp>
      </p:grpSp>
      <p:grpSp>
        <p:nvGrpSpPr>
          <p:cNvPr id="3" name="Group 9"/>
          <p:cNvGrpSpPr>
            <a:grpSpLocks/>
          </p:cNvGrpSpPr>
          <p:nvPr/>
        </p:nvGrpSpPr>
        <p:grpSpPr bwMode="auto">
          <a:xfrm>
            <a:off x="684213" y="3357563"/>
            <a:ext cx="4800600" cy="1966912"/>
            <a:chOff x="384" y="1776"/>
            <a:chExt cx="3024" cy="1239"/>
          </a:xfrm>
        </p:grpSpPr>
        <p:pic>
          <p:nvPicPr>
            <p:cNvPr id="33798" name="Picture 10"/>
            <p:cNvPicPr>
              <a:picLocks noChangeAspect="1" noChangeArrowheads="1"/>
            </p:cNvPicPr>
            <p:nvPr/>
          </p:nvPicPr>
          <p:blipFill>
            <a:blip r:embed="rId6" cstate="print"/>
            <a:srcRect l="6851" t="6451" r="7507" b="32259"/>
            <a:stretch>
              <a:fillRect/>
            </a:stretch>
          </p:blipFill>
          <p:spPr bwMode="auto">
            <a:xfrm>
              <a:off x="2208" y="1776"/>
              <a:ext cx="1200" cy="1239"/>
            </a:xfrm>
            <a:prstGeom prst="rect">
              <a:avLst/>
            </a:prstGeom>
            <a:noFill/>
            <a:ln w="9525">
              <a:noFill/>
              <a:miter lim="800000"/>
              <a:headEnd/>
              <a:tailEnd/>
            </a:ln>
          </p:spPr>
        </p:pic>
        <p:sp>
          <p:nvSpPr>
            <p:cNvPr id="33799" name="Text Box 11"/>
            <p:cNvSpPr txBox="1">
              <a:spLocks noChangeArrowheads="1"/>
            </p:cNvSpPr>
            <p:nvPr/>
          </p:nvSpPr>
          <p:spPr bwMode="auto">
            <a:xfrm>
              <a:off x="384" y="2085"/>
              <a:ext cx="2016" cy="539"/>
            </a:xfrm>
            <a:prstGeom prst="rect">
              <a:avLst/>
            </a:prstGeom>
            <a:noFill/>
            <a:ln w="9525">
              <a:noFill/>
              <a:miter lim="800000"/>
              <a:headEnd/>
              <a:tailEnd/>
            </a:ln>
          </p:spPr>
          <p:txBody>
            <a:bodyPr>
              <a:spAutoFit/>
            </a:bodyPr>
            <a:lstStyle/>
            <a:p>
              <a:pPr>
                <a:spcBef>
                  <a:spcPct val="20000"/>
                </a:spcBef>
                <a:buClr>
                  <a:schemeClr val="accent2"/>
                </a:buClr>
                <a:buSzPct val="120000"/>
                <a:buFont typeface="Wingdings" pitchFamily="2" charset="2"/>
                <a:buNone/>
              </a:pPr>
              <a:r>
                <a:rPr kumimoji="1" lang="en-US" sz="2800">
                  <a:solidFill>
                    <a:schemeClr val="bg2">
                      <a:lumMod val="50000"/>
                    </a:schemeClr>
                  </a:solidFill>
                  <a:latin typeface="Tahoma" pitchFamily="34" charset="0"/>
                </a:rPr>
                <a:t>DOUBTFUL</a:t>
              </a:r>
            </a:p>
            <a:p>
              <a:pPr algn="l" rtl="0">
                <a:spcBef>
                  <a:spcPct val="20000"/>
                </a:spcBef>
                <a:buClr>
                  <a:schemeClr val="accent2"/>
                </a:buClr>
                <a:buSzPct val="120000"/>
                <a:buFont typeface="Wingdings" pitchFamily="2" charset="2"/>
                <a:buChar char="§"/>
              </a:pPr>
              <a:r>
                <a:rPr kumimoji="1" lang="en-US">
                  <a:solidFill>
                    <a:schemeClr val="bg2">
                      <a:lumMod val="50000"/>
                    </a:schemeClr>
                  </a:solidFill>
                  <a:latin typeface="Tahoma" pitchFamily="34" charset="0"/>
                </a:rPr>
                <a:t> Envelopes, etc</a:t>
              </a:r>
              <a:endParaRPr lang="en-AU">
                <a:solidFill>
                  <a:schemeClr val="bg2">
                    <a:lumMod val="50000"/>
                  </a:schemeClr>
                </a:solidFill>
              </a:endParaRPr>
            </a:p>
          </p:txBody>
        </p:sp>
      </p:grpSp>
      <p:sp>
        <p:nvSpPr>
          <p:cNvPr id="34828" name="Text Box 12"/>
          <p:cNvSpPr txBox="1">
            <a:spLocks noChangeArrowheads="1"/>
          </p:cNvSpPr>
          <p:nvPr/>
        </p:nvSpPr>
        <p:spPr bwMode="auto">
          <a:xfrm>
            <a:off x="684213" y="5661025"/>
            <a:ext cx="5181600" cy="784830"/>
          </a:xfrm>
          <a:prstGeom prst="rect">
            <a:avLst/>
          </a:prstGeom>
          <a:noFill/>
          <a:ln w="9525">
            <a:noFill/>
            <a:miter lim="800000"/>
            <a:headEnd/>
            <a:tailEnd/>
          </a:ln>
        </p:spPr>
        <p:txBody>
          <a:bodyPr>
            <a:spAutoFit/>
          </a:bodyPr>
          <a:lstStyle/>
          <a:p>
            <a:pPr>
              <a:lnSpc>
                <a:spcPct val="90000"/>
              </a:lnSpc>
              <a:spcBef>
                <a:spcPct val="20000"/>
              </a:spcBef>
              <a:buClr>
                <a:schemeClr val="accent2"/>
              </a:buClr>
              <a:buSzPct val="120000"/>
              <a:buFont typeface="Wingdings" pitchFamily="2" charset="2"/>
              <a:buNone/>
            </a:pPr>
            <a:r>
              <a:rPr kumimoji="1" lang="en-US" sz="2800">
                <a:solidFill>
                  <a:schemeClr val="bg2">
                    <a:lumMod val="50000"/>
                  </a:schemeClr>
                </a:solidFill>
                <a:latin typeface="Tahoma" pitchFamily="34" charset="0"/>
              </a:rPr>
              <a:t>NOT RANDOMIZED</a:t>
            </a:r>
          </a:p>
          <a:p>
            <a:pPr>
              <a:lnSpc>
                <a:spcPct val="90000"/>
              </a:lnSpc>
              <a:spcBef>
                <a:spcPct val="20000"/>
              </a:spcBef>
              <a:buClr>
                <a:schemeClr val="accent2"/>
              </a:buClr>
              <a:buSzPct val="120000"/>
              <a:buFont typeface="Wingdings" pitchFamily="2" charset="2"/>
              <a:buChar char="§"/>
            </a:pPr>
            <a:r>
              <a:rPr kumimoji="1" lang="en-US">
                <a:solidFill>
                  <a:schemeClr val="bg2">
                    <a:lumMod val="50000"/>
                  </a:schemeClr>
                </a:solidFill>
                <a:latin typeface="Tahoma" pitchFamily="34" charset="0"/>
              </a:rPr>
              <a:t> Date of birth, alternate days, etc</a:t>
            </a:r>
            <a:endParaRPr lang="en-AU">
              <a:solidFill>
                <a:schemeClr val="bg2">
                  <a:lumMod val="50000"/>
                </a:schemeClr>
              </a:solidFill>
            </a:endParaRPr>
          </a:p>
        </p:txBody>
      </p:sp>
    </p:spTree>
    <p:extLst>
      <p:ext uri="{BB962C8B-B14F-4D97-AF65-F5344CB8AC3E}">
        <p14:creationId xmlns:p14="http://schemas.microsoft.com/office/powerpoint/2010/main" val="54661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16"/>
          <p:cNvSpPr>
            <a:spLocks noChangeArrowheads="1"/>
          </p:cNvSpPr>
          <p:nvPr/>
        </p:nvSpPr>
        <p:spPr bwMode="auto">
          <a:xfrm>
            <a:off x="0" y="2074333"/>
            <a:ext cx="9144000" cy="4199467"/>
          </a:xfrm>
          <a:prstGeom prst="rect">
            <a:avLst/>
          </a:prstGeom>
          <a:solidFill>
            <a:schemeClr val="folHlink"/>
          </a:solid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sz="1600">
              <a:ea typeface="新細明體" charset="-120"/>
            </a:endParaRPr>
          </a:p>
        </p:txBody>
      </p:sp>
      <p:sp>
        <p:nvSpPr>
          <p:cNvPr id="90116" name="Oval 2"/>
          <p:cNvSpPr>
            <a:spLocks noChangeArrowheads="1"/>
          </p:cNvSpPr>
          <p:nvPr/>
        </p:nvSpPr>
        <p:spPr bwMode="auto">
          <a:xfrm>
            <a:off x="2362200" y="2074333"/>
            <a:ext cx="3886200" cy="948267"/>
          </a:xfrm>
          <a:prstGeom prst="ellipse">
            <a:avLst/>
          </a:prstGeom>
          <a:solidFill>
            <a:srgbClr val="00FFFF"/>
          </a:solidFill>
          <a:ln w="12700">
            <a:solidFill>
              <a:schemeClr val="tx1"/>
            </a:solidFill>
            <a:round/>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zh-TW" sz="2133" b="1">
                <a:solidFill>
                  <a:schemeClr val="bg1"/>
                </a:solidFill>
                <a:ea typeface="新細明體" charset="-120"/>
              </a:rPr>
              <a:t>Potential Subjects</a:t>
            </a:r>
          </a:p>
        </p:txBody>
      </p:sp>
      <p:sp>
        <p:nvSpPr>
          <p:cNvPr id="90117" name="Rectangle 3"/>
          <p:cNvSpPr>
            <a:spLocks noGrp="1" noChangeArrowheads="1"/>
          </p:cNvSpPr>
          <p:nvPr>
            <p:ph type="title"/>
          </p:nvPr>
        </p:nvSpPr>
        <p:spPr>
          <a:xfrm>
            <a:off x="609600" y="990600"/>
            <a:ext cx="7772400" cy="1016000"/>
          </a:xfrm>
        </p:spPr>
        <p:txBody>
          <a:bodyPr/>
          <a:lstStyle/>
          <a:p>
            <a:pPr eaLnBrk="1" hangingPunct="1"/>
            <a:r>
              <a:rPr lang="en-US" altLang="zh-TW">
                <a:ea typeface="新細明體" charset="-120"/>
              </a:rPr>
              <a:t>Conducting a Study</a:t>
            </a:r>
          </a:p>
        </p:txBody>
      </p:sp>
      <p:sp>
        <p:nvSpPr>
          <p:cNvPr id="90118" name="Oval 4"/>
          <p:cNvSpPr>
            <a:spLocks noChangeArrowheads="1"/>
          </p:cNvSpPr>
          <p:nvPr/>
        </p:nvSpPr>
        <p:spPr bwMode="auto">
          <a:xfrm>
            <a:off x="3048000" y="3699933"/>
            <a:ext cx="2514600" cy="745067"/>
          </a:xfrm>
          <a:prstGeom prst="ellipse">
            <a:avLst/>
          </a:prstGeom>
          <a:solidFill>
            <a:srgbClr val="00FFFF"/>
          </a:solidFill>
          <a:ln w="12700">
            <a:solidFill>
              <a:schemeClr val="tx1"/>
            </a:solidFill>
            <a:round/>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zh-TW" sz="2133" b="1">
                <a:solidFill>
                  <a:schemeClr val="bg1"/>
                </a:solidFill>
                <a:ea typeface="新細明體" charset="-120"/>
              </a:rPr>
              <a:t>Actual</a:t>
            </a:r>
          </a:p>
          <a:p>
            <a:pPr algn="ctr"/>
            <a:r>
              <a:rPr lang="en-US" altLang="zh-TW" sz="2133" b="1">
                <a:solidFill>
                  <a:schemeClr val="bg1"/>
                </a:solidFill>
                <a:ea typeface="新細明體" charset="-120"/>
              </a:rPr>
              <a:t>Subjects</a:t>
            </a:r>
          </a:p>
        </p:txBody>
      </p:sp>
      <p:sp>
        <p:nvSpPr>
          <p:cNvPr id="90119" name="Line 5"/>
          <p:cNvSpPr>
            <a:spLocks noChangeShapeType="1"/>
          </p:cNvSpPr>
          <p:nvPr/>
        </p:nvSpPr>
        <p:spPr bwMode="auto">
          <a:xfrm>
            <a:off x="4343400" y="3022600"/>
            <a:ext cx="0" cy="677333"/>
          </a:xfrm>
          <a:prstGeom prst="line">
            <a:avLst/>
          </a:prstGeom>
          <a:noFill/>
          <a:ln w="28575">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90120" name="Oval 6"/>
          <p:cNvSpPr>
            <a:spLocks noChangeArrowheads="1"/>
          </p:cNvSpPr>
          <p:nvPr/>
        </p:nvSpPr>
        <p:spPr bwMode="auto">
          <a:xfrm>
            <a:off x="1676400" y="5461000"/>
            <a:ext cx="762000" cy="541867"/>
          </a:xfrm>
          <a:prstGeom prst="ellipse">
            <a:avLst/>
          </a:prstGeom>
          <a:solidFill>
            <a:srgbClr val="00FFFF"/>
          </a:solidFill>
          <a:ln w="12700">
            <a:solidFill>
              <a:schemeClr val="tx1"/>
            </a:solidFill>
            <a:round/>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zh-TW" sz="2133" b="1">
                <a:solidFill>
                  <a:schemeClr val="bg1"/>
                </a:solidFill>
                <a:ea typeface="新細明體" charset="-120"/>
              </a:rPr>
              <a:t>A</a:t>
            </a:r>
          </a:p>
        </p:txBody>
      </p:sp>
      <p:sp>
        <p:nvSpPr>
          <p:cNvPr id="90121" name="Line 7"/>
          <p:cNvSpPr>
            <a:spLocks noChangeShapeType="1"/>
          </p:cNvSpPr>
          <p:nvPr/>
        </p:nvSpPr>
        <p:spPr bwMode="auto">
          <a:xfrm flipH="1">
            <a:off x="2438400" y="4445000"/>
            <a:ext cx="1828800" cy="1151467"/>
          </a:xfrm>
          <a:prstGeom prst="line">
            <a:avLst/>
          </a:prstGeom>
          <a:noFill/>
          <a:ln w="28575">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90122" name="Line 8"/>
          <p:cNvSpPr>
            <a:spLocks noChangeShapeType="1"/>
          </p:cNvSpPr>
          <p:nvPr/>
        </p:nvSpPr>
        <p:spPr bwMode="auto">
          <a:xfrm>
            <a:off x="4267200" y="4445000"/>
            <a:ext cx="1828800" cy="1151467"/>
          </a:xfrm>
          <a:prstGeom prst="line">
            <a:avLst/>
          </a:prstGeom>
          <a:noFill/>
          <a:ln w="28575">
            <a:solidFill>
              <a:schemeClr val="bg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90123" name="Oval 9"/>
          <p:cNvSpPr>
            <a:spLocks noChangeArrowheads="1"/>
          </p:cNvSpPr>
          <p:nvPr/>
        </p:nvSpPr>
        <p:spPr bwMode="auto">
          <a:xfrm>
            <a:off x="6019800" y="5528733"/>
            <a:ext cx="762000" cy="541867"/>
          </a:xfrm>
          <a:prstGeom prst="ellipse">
            <a:avLst/>
          </a:prstGeom>
          <a:solidFill>
            <a:srgbClr val="00FFFF"/>
          </a:solidFill>
          <a:ln w="12700">
            <a:solidFill>
              <a:schemeClr val="tx1"/>
            </a:solidFill>
            <a:round/>
            <a:headEnd type="none" w="sm" len="sm"/>
            <a:tailEnd type="none" w="sm" len="sm"/>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zh-TW" sz="2133" b="1">
                <a:solidFill>
                  <a:schemeClr val="bg1"/>
                </a:solidFill>
                <a:ea typeface="新細明體" charset="-120"/>
              </a:rPr>
              <a:t>B</a:t>
            </a:r>
          </a:p>
        </p:txBody>
      </p:sp>
      <p:sp>
        <p:nvSpPr>
          <p:cNvPr id="660490" name="Text Box 10"/>
          <p:cNvSpPr txBox="1">
            <a:spLocks noChangeArrowheads="1"/>
          </p:cNvSpPr>
          <p:nvPr/>
        </p:nvSpPr>
        <p:spPr bwMode="auto">
          <a:xfrm>
            <a:off x="3166600" y="5325534"/>
            <a:ext cx="2141933" cy="748795"/>
          </a:xfrm>
          <a:prstGeom prst="rect">
            <a:avLst/>
          </a:prstGeom>
          <a:noFill/>
          <a:ln w="12700">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zh-TW" sz="2133" b="1">
                <a:solidFill>
                  <a:schemeClr val="bg1"/>
                </a:solidFill>
                <a:ea typeface="新細明體" charset="-120"/>
              </a:rPr>
              <a:t>Randomization</a:t>
            </a:r>
          </a:p>
          <a:p>
            <a:pPr algn="ctr"/>
            <a:r>
              <a:rPr lang="en-US" altLang="zh-TW" sz="2133" b="1">
                <a:solidFill>
                  <a:schemeClr val="bg1"/>
                </a:solidFill>
                <a:ea typeface="新細明體" charset="-120"/>
              </a:rPr>
              <a:t>Blinding, etc</a:t>
            </a:r>
          </a:p>
        </p:txBody>
      </p:sp>
      <p:sp>
        <p:nvSpPr>
          <p:cNvPr id="90125" name="Line 11"/>
          <p:cNvSpPr>
            <a:spLocks noChangeShapeType="1"/>
          </p:cNvSpPr>
          <p:nvPr/>
        </p:nvSpPr>
        <p:spPr bwMode="auto">
          <a:xfrm>
            <a:off x="381000" y="3632200"/>
            <a:ext cx="8458200" cy="0"/>
          </a:xfrm>
          <a:prstGeom prst="line">
            <a:avLst/>
          </a:prstGeom>
          <a:noFill/>
          <a:ln w="285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0126" name="Text Box 12"/>
          <p:cNvSpPr txBox="1">
            <a:spLocks noChangeArrowheads="1"/>
          </p:cNvSpPr>
          <p:nvPr/>
        </p:nvSpPr>
        <p:spPr bwMode="auto">
          <a:xfrm>
            <a:off x="492057" y="3235678"/>
            <a:ext cx="1242200"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sz="1778">
                <a:solidFill>
                  <a:schemeClr val="bg1"/>
                </a:solidFill>
                <a:ea typeface="新細明體" charset="-120"/>
              </a:rPr>
              <a:t>Trial starts</a:t>
            </a:r>
          </a:p>
        </p:txBody>
      </p:sp>
      <p:grpSp>
        <p:nvGrpSpPr>
          <p:cNvPr id="2" name="Group 13"/>
          <p:cNvGrpSpPr>
            <a:grpSpLocks/>
          </p:cNvGrpSpPr>
          <p:nvPr/>
        </p:nvGrpSpPr>
        <p:grpSpPr bwMode="auto">
          <a:xfrm>
            <a:off x="4648200" y="2616199"/>
            <a:ext cx="3872089" cy="749300"/>
            <a:chOff x="2928" y="1584"/>
            <a:chExt cx="2439" cy="531"/>
          </a:xfrm>
        </p:grpSpPr>
        <p:sp>
          <p:nvSpPr>
            <p:cNvPr id="90128" name="Text Box 14"/>
            <p:cNvSpPr txBox="1">
              <a:spLocks noChangeArrowheads="1"/>
            </p:cNvSpPr>
            <p:nvPr/>
          </p:nvSpPr>
          <p:spPr bwMode="auto">
            <a:xfrm>
              <a:off x="4380" y="1584"/>
              <a:ext cx="987" cy="531"/>
            </a:xfrm>
            <a:prstGeom prst="rect">
              <a:avLst/>
            </a:prstGeom>
            <a:noFill/>
            <a:ln w="12700">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sz="2133" b="1">
                  <a:solidFill>
                    <a:schemeClr val="bg1"/>
                  </a:solidFill>
                  <a:ea typeface="新細明體" charset="-120"/>
                </a:rPr>
                <a:t>Concealed</a:t>
              </a:r>
            </a:p>
            <a:p>
              <a:r>
                <a:rPr lang="en-US" altLang="zh-TW" sz="2133" b="1">
                  <a:solidFill>
                    <a:schemeClr val="bg1"/>
                  </a:solidFill>
                  <a:ea typeface="新細明體" charset="-120"/>
                </a:rPr>
                <a:t>Allocation</a:t>
              </a:r>
            </a:p>
          </p:txBody>
        </p:sp>
        <p:sp>
          <p:nvSpPr>
            <p:cNvPr id="90129" name="Line 15"/>
            <p:cNvSpPr>
              <a:spLocks noChangeShapeType="1"/>
            </p:cNvSpPr>
            <p:nvPr/>
          </p:nvSpPr>
          <p:spPr bwMode="auto">
            <a:xfrm flipH="1">
              <a:off x="2928" y="1872"/>
              <a:ext cx="1344" cy="240"/>
            </a:xfrm>
            <a:prstGeom prst="line">
              <a:avLst/>
            </a:prstGeom>
            <a:noFill/>
            <a:ln w="57150" cap="rnd">
              <a:solidFill>
                <a:schemeClr val="bg1"/>
              </a:solidFill>
              <a:prstDash val="sysDot"/>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933563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0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9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7716" y="484187"/>
            <a:ext cx="7543800" cy="1431926"/>
          </a:xfrm>
        </p:spPr>
        <p:txBody>
          <a:bodyPr/>
          <a:lstStyle/>
          <a:p>
            <a:r>
              <a:rPr lang="en-AU" b="1" smtClean="0">
                <a:solidFill>
                  <a:srgbClr val="CC0066"/>
                </a:solidFill>
                <a:cs typeface="Tahoma" pitchFamily="34" charset="0"/>
              </a:rPr>
              <a:t>Selection bias</a:t>
            </a:r>
          </a:p>
        </p:txBody>
      </p:sp>
      <p:sp>
        <p:nvSpPr>
          <p:cNvPr id="76803" name="Rectangle 3"/>
          <p:cNvSpPr>
            <a:spLocks noGrp="1" noChangeArrowheads="1"/>
          </p:cNvSpPr>
          <p:nvPr>
            <p:ph type="body" sz="half" idx="1"/>
          </p:nvPr>
        </p:nvSpPr>
        <p:spPr>
          <a:xfrm>
            <a:off x="971550" y="1916113"/>
            <a:ext cx="7921625" cy="4751387"/>
          </a:xfrm>
        </p:spPr>
        <p:txBody>
          <a:bodyPr/>
          <a:lstStyle/>
          <a:p>
            <a:pPr marL="544513" indent="-544513" algn="l" rtl="0">
              <a:buFont typeface="Wingdings" pitchFamily="2" charset="2"/>
              <a:buNone/>
            </a:pPr>
            <a:r>
              <a:rPr lang="en-AU" smtClean="0">
                <a:solidFill>
                  <a:srgbClr val="CC0099"/>
                </a:solidFill>
                <a:cs typeface="Times New Roman" pitchFamily="18" charset="0"/>
              </a:rPr>
              <a:t>Reduced by:</a:t>
            </a:r>
            <a:endParaRPr lang="en-AU" smtClean="0">
              <a:solidFill>
                <a:srgbClr val="002060"/>
              </a:solidFill>
              <a:cs typeface="Times New Roman" pitchFamily="18" charset="0"/>
            </a:endParaRPr>
          </a:p>
          <a:p>
            <a:pPr marL="544513" indent="-544513" algn="l" rtl="0">
              <a:buFont typeface="Wingdings" pitchFamily="2" charset="2"/>
              <a:buChar char="ü"/>
            </a:pPr>
            <a:r>
              <a:rPr lang="en-AU" smtClean="0">
                <a:solidFill>
                  <a:srgbClr val="002060"/>
                </a:solidFill>
                <a:cs typeface="Times New Roman" pitchFamily="18" charset="0"/>
              </a:rPr>
              <a:t>centralised randomisation</a:t>
            </a:r>
          </a:p>
          <a:p>
            <a:pPr marL="544513" indent="-544513" algn="l" rtl="0">
              <a:buFont typeface="Wingdings" pitchFamily="2" charset="2"/>
              <a:buChar char="ü"/>
            </a:pPr>
            <a:r>
              <a:rPr lang="en-AU" smtClean="0">
                <a:solidFill>
                  <a:srgbClr val="002060"/>
                </a:solidFill>
                <a:cs typeface="Times New Roman" pitchFamily="18" charset="0"/>
              </a:rPr>
              <a:t>on-site computer system with group assignments in a locked file</a:t>
            </a:r>
          </a:p>
          <a:p>
            <a:pPr marL="544513" indent="-544513" algn="l" rtl="0">
              <a:buFont typeface="Wingdings" pitchFamily="2" charset="2"/>
              <a:buChar char="ü"/>
            </a:pPr>
            <a:r>
              <a:rPr lang="en-AU" smtClean="0">
                <a:solidFill>
                  <a:srgbClr val="002060"/>
                </a:solidFill>
                <a:cs typeface="Times New Roman" pitchFamily="18" charset="0"/>
              </a:rPr>
              <a:t>sequentially numbered, sealed, opaque envelopes</a:t>
            </a:r>
          </a:p>
          <a:p>
            <a:pPr marL="544513" indent="-544513" algn="l" rtl="0">
              <a:buFont typeface="Wingdings" pitchFamily="2" charset="2"/>
              <a:buNone/>
            </a:pPr>
            <a:endParaRPr lang="en-AU" smtClean="0">
              <a:solidFill>
                <a:srgbClr val="002060"/>
              </a:solidFill>
              <a:cs typeface="Times New Roman" pitchFamily="18" charset="0"/>
            </a:endParaRPr>
          </a:p>
          <a:p>
            <a:pPr marL="544513" indent="-544513" algn="l" rtl="0">
              <a:buFont typeface="Wingdings" pitchFamily="2" charset="2"/>
              <a:buChar char="û"/>
            </a:pPr>
            <a:r>
              <a:rPr lang="en-AU" smtClean="0">
                <a:solidFill>
                  <a:srgbClr val="002060"/>
                </a:solidFill>
                <a:cs typeface="Times New Roman" pitchFamily="18" charset="0"/>
              </a:rPr>
              <a:t>Not: alternation, dates of birth, day of week</a:t>
            </a:r>
            <a:r>
              <a:rPr lang="en-AU" smtClean="0">
                <a:solidFill>
                  <a:srgbClr val="FFFF66"/>
                </a:solidFill>
                <a:cs typeface="Times New Roman" pitchFamily="18"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noFill/>
        </p:spPr>
        <p:txBody>
          <a:bodyPr vert="horz" wrap="square" lIns="81844" tIns="40923" rIns="81844" bIns="40923" numCol="1" anchor="ctr" anchorCtr="0" compatLnSpc="1">
            <a:prstTxWarp prst="textNoShape">
              <a:avLst/>
            </a:prstTxWarp>
          </a:bodyPr>
          <a:lstStyle/>
          <a:p>
            <a:r>
              <a:rPr lang="en-US" b="1" smtClean="0">
                <a:solidFill>
                  <a:srgbClr val="CC0066"/>
                </a:solidFill>
                <a:cs typeface="Tahoma" pitchFamily="34" charset="0"/>
              </a:rPr>
              <a:t>Blindness</a:t>
            </a:r>
            <a:br>
              <a:rPr lang="en-US" b="1" smtClean="0">
                <a:solidFill>
                  <a:srgbClr val="CC0066"/>
                </a:solidFill>
                <a:cs typeface="Tahoma" pitchFamily="34" charset="0"/>
              </a:rPr>
            </a:br>
            <a:r>
              <a:rPr lang="en-US" altLang="zh-TW" smtClean="0">
                <a:ea typeface="新細明體" charset="-120"/>
              </a:rPr>
              <a:t>Was </a:t>
            </a:r>
            <a:r>
              <a:rPr lang="en-US" altLang="zh-TW">
                <a:ea typeface="新細明體" charset="-120"/>
              </a:rPr>
              <a:t>study “double-blinded”?</a:t>
            </a:r>
          </a:p>
        </p:txBody>
      </p:sp>
      <p:sp>
        <p:nvSpPr>
          <p:cNvPr id="106500" name="Rectangle 3"/>
          <p:cNvSpPr>
            <a:spLocks noGrp="1" noChangeArrowheads="1"/>
          </p:cNvSpPr>
          <p:nvPr>
            <p:ph type="body" idx="1"/>
          </p:nvPr>
        </p:nvSpPr>
        <p:spPr>
          <a:noFill/>
        </p:spPr>
        <p:txBody>
          <a:bodyPr vert="horz" wrap="square" lIns="81844" tIns="40923" rIns="81844" bIns="40923" numCol="1" anchor="t" anchorCtr="0" compatLnSpc="1">
            <a:prstTxWarp prst="textNoShape">
              <a:avLst/>
            </a:prstTxWarp>
          </a:bodyPr>
          <a:lstStyle/>
          <a:p>
            <a:pPr eaLnBrk="1" hangingPunct="1">
              <a:lnSpc>
                <a:spcPct val="130000"/>
              </a:lnSpc>
            </a:pPr>
            <a:r>
              <a:rPr lang="en-US" altLang="zh-TW" sz="2400">
                <a:ea typeface="新細明體" charset="-120"/>
              </a:rPr>
              <a:t>Did the </a:t>
            </a:r>
            <a:r>
              <a:rPr lang="en-US" altLang="zh-TW" sz="2400" b="1" i="1">
                <a:ea typeface="新細明體" charset="-120"/>
              </a:rPr>
              <a:t>patients</a:t>
            </a:r>
            <a:r>
              <a:rPr lang="en-US" altLang="zh-TW" sz="2400">
                <a:ea typeface="新細明體" charset="-120"/>
              </a:rPr>
              <a:t> know to which group they were assigned?</a:t>
            </a:r>
          </a:p>
          <a:p>
            <a:pPr eaLnBrk="1" hangingPunct="1">
              <a:lnSpc>
                <a:spcPct val="130000"/>
              </a:lnSpc>
            </a:pPr>
            <a:r>
              <a:rPr lang="en-US" altLang="zh-TW" sz="2400">
                <a:ea typeface="新細明體" charset="-120"/>
              </a:rPr>
              <a:t>Did the </a:t>
            </a:r>
            <a:r>
              <a:rPr lang="en-US" altLang="zh-TW" sz="2400" b="1" i="1">
                <a:ea typeface="新細明體" charset="-120"/>
              </a:rPr>
              <a:t>treating</a:t>
            </a:r>
            <a:r>
              <a:rPr lang="en-US" altLang="zh-TW" sz="2400">
                <a:ea typeface="新細明體" charset="-120"/>
              </a:rPr>
              <a:t> physician know?</a:t>
            </a:r>
          </a:p>
          <a:p>
            <a:pPr eaLnBrk="1" hangingPunct="1">
              <a:lnSpc>
                <a:spcPct val="130000"/>
              </a:lnSpc>
            </a:pPr>
            <a:r>
              <a:rPr lang="en-US" altLang="zh-TW" sz="2400">
                <a:ea typeface="新細明體" charset="-120"/>
              </a:rPr>
              <a:t>Did </a:t>
            </a:r>
            <a:r>
              <a:rPr lang="en-US" altLang="zh-TW" sz="2400" b="1" i="1">
                <a:ea typeface="新細明體" charset="-120"/>
              </a:rPr>
              <a:t>investigators</a:t>
            </a:r>
            <a:r>
              <a:rPr lang="en-US" altLang="zh-TW" sz="2400">
                <a:ea typeface="新細明體" charset="-120"/>
              </a:rPr>
              <a:t> assessing outcomes know (“triple-blinding” – up to 7 levels!)?</a:t>
            </a:r>
          </a:p>
          <a:p>
            <a:pPr lvl="1" eaLnBrk="1" hangingPunct="1">
              <a:lnSpc>
                <a:spcPct val="130000"/>
              </a:lnSpc>
            </a:pPr>
            <a:r>
              <a:rPr lang="en-US" altLang="zh-TW" sz="1956">
                <a:ea typeface="新細明體" charset="-120"/>
              </a:rPr>
              <a:t>Judicial assessor blind + allocation concealment = surgery RCTs</a:t>
            </a:r>
          </a:p>
          <a:p>
            <a:pPr eaLnBrk="1" hangingPunct="1">
              <a:lnSpc>
                <a:spcPct val="130000"/>
              </a:lnSpc>
              <a:buFont typeface="Wingdings" charset="2"/>
              <a:buNone/>
            </a:pPr>
            <a:r>
              <a:rPr lang="en-US" altLang="zh-TW" sz="1778" b="1" i="1">
                <a:ea typeface="新細明體" charset="-120"/>
              </a:rPr>
              <a:t>Schulz KF. Ann Int Med 2002;136:254-9.</a:t>
            </a:r>
          </a:p>
        </p:txBody>
      </p:sp>
    </p:spTree>
    <p:extLst>
      <p:ext uri="{BB962C8B-B14F-4D97-AF65-F5344CB8AC3E}">
        <p14:creationId xmlns:p14="http://schemas.microsoft.com/office/powerpoint/2010/main" val="5525167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600" smtClean="0">
                <a:solidFill>
                  <a:schemeClr val="bg2">
                    <a:lumMod val="50000"/>
                  </a:schemeClr>
                </a:solidFill>
              </a:rPr>
              <a:t>Measurement Bias -</a:t>
            </a:r>
            <a:br>
              <a:rPr lang="en-US" sz="3600" smtClean="0">
                <a:solidFill>
                  <a:schemeClr val="bg2">
                    <a:lumMod val="50000"/>
                  </a:schemeClr>
                </a:solidFill>
              </a:rPr>
            </a:br>
            <a:r>
              <a:rPr lang="en-US" sz="3600" smtClean="0">
                <a:solidFill>
                  <a:schemeClr val="bg2">
                    <a:lumMod val="50000"/>
                  </a:schemeClr>
                </a:solidFill>
              </a:rPr>
              <a:t>minimizing differential error</a:t>
            </a:r>
            <a:endParaRPr lang="en-AU" sz="3600" smtClean="0">
              <a:solidFill>
                <a:schemeClr val="bg2">
                  <a:lumMod val="50000"/>
                </a:schemeClr>
              </a:solidFill>
            </a:endParaRPr>
          </a:p>
        </p:txBody>
      </p:sp>
      <p:sp>
        <p:nvSpPr>
          <p:cNvPr id="41987" name="Rectangle 3"/>
          <p:cNvSpPr>
            <a:spLocks noGrp="1" noChangeArrowheads="1"/>
          </p:cNvSpPr>
          <p:nvPr>
            <p:ph type="body" sz="half" idx="1"/>
          </p:nvPr>
        </p:nvSpPr>
        <p:spPr>
          <a:xfrm>
            <a:off x="827584" y="2178050"/>
            <a:ext cx="4608512" cy="4679950"/>
          </a:xfrm>
        </p:spPr>
        <p:txBody>
          <a:bodyPr/>
          <a:lstStyle/>
          <a:p>
            <a:pPr algn="l" rtl="0" eaLnBrk="1" hangingPunct="1">
              <a:lnSpc>
                <a:spcPct val="80000"/>
              </a:lnSpc>
            </a:pPr>
            <a:r>
              <a:rPr lang="en-US" sz="2400" smtClean="0">
                <a:effectLst/>
              </a:rPr>
              <a:t>Blinding – Who?</a:t>
            </a:r>
          </a:p>
          <a:p>
            <a:pPr lvl="1" algn="l" rtl="0" eaLnBrk="1" hangingPunct="1">
              <a:lnSpc>
                <a:spcPct val="80000"/>
              </a:lnSpc>
            </a:pPr>
            <a:r>
              <a:rPr lang="en-US" sz="2000" smtClean="0">
                <a:effectLst/>
              </a:rPr>
              <a:t>Participants?</a:t>
            </a:r>
          </a:p>
          <a:p>
            <a:pPr lvl="1" algn="l" rtl="0" eaLnBrk="1" hangingPunct="1">
              <a:lnSpc>
                <a:spcPct val="80000"/>
              </a:lnSpc>
            </a:pPr>
            <a:r>
              <a:rPr lang="en-US" sz="2000" smtClean="0">
                <a:effectLst/>
              </a:rPr>
              <a:t>Investigators?</a:t>
            </a:r>
          </a:p>
          <a:p>
            <a:pPr lvl="1" algn="l" rtl="0" eaLnBrk="1" hangingPunct="1">
              <a:lnSpc>
                <a:spcPct val="80000"/>
              </a:lnSpc>
            </a:pPr>
            <a:r>
              <a:rPr lang="en-US" sz="2000" smtClean="0">
                <a:effectLst/>
              </a:rPr>
              <a:t>Outcome assessors?</a:t>
            </a:r>
          </a:p>
          <a:p>
            <a:pPr lvl="1" algn="l" rtl="0" eaLnBrk="1" hangingPunct="1">
              <a:lnSpc>
                <a:spcPct val="80000"/>
              </a:lnSpc>
            </a:pPr>
            <a:r>
              <a:rPr lang="en-US" sz="2000" smtClean="0">
                <a:effectLst/>
              </a:rPr>
              <a:t>Analysts?</a:t>
            </a:r>
          </a:p>
          <a:p>
            <a:pPr lvl="1" algn="l" rtl="0" eaLnBrk="1" hangingPunct="1">
              <a:lnSpc>
                <a:spcPct val="80000"/>
              </a:lnSpc>
            </a:pPr>
            <a:endParaRPr lang="en-US" sz="2000" smtClean="0">
              <a:effectLst/>
            </a:endParaRPr>
          </a:p>
          <a:p>
            <a:pPr algn="l" rtl="0" eaLnBrk="1" hangingPunct="1">
              <a:lnSpc>
                <a:spcPct val="80000"/>
              </a:lnSpc>
            </a:pPr>
            <a:r>
              <a:rPr lang="en-US" sz="2400" smtClean="0">
                <a:effectLst/>
              </a:rPr>
              <a:t>Most important to use "blinded" outcome assessors when outcome is </a:t>
            </a:r>
            <a:r>
              <a:rPr lang="en-US" sz="2400" smtClean="0">
                <a:solidFill>
                  <a:schemeClr val="bg2">
                    <a:lumMod val="50000"/>
                  </a:schemeClr>
                </a:solidFill>
                <a:effectLst/>
              </a:rPr>
              <a:t>not objective!</a:t>
            </a:r>
          </a:p>
          <a:p>
            <a:pPr algn="l" rtl="0" eaLnBrk="1" hangingPunct="1">
              <a:lnSpc>
                <a:spcPct val="80000"/>
              </a:lnSpc>
              <a:buFont typeface="Wingdings" pitchFamily="2" charset="2"/>
              <a:buNone/>
            </a:pPr>
            <a:endParaRPr lang="en-US" sz="2400" smtClean="0">
              <a:solidFill>
                <a:srgbClr val="FFFF00"/>
              </a:solidFill>
              <a:effectLst/>
            </a:endParaRPr>
          </a:p>
          <a:p>
            <a:pPr algn="l" rtl="0" eaLnBrk="1" hangingPunct="1">
              <a:lnSpc>
                <a:spcPct val="80000"/>
              </a:lnSpc>
            </a:pPr>
            <a:r>
              <a:rPr lang="en-US" sz="2400" smtClean="0">
                <a:effectLst/>
              </a:rPr>
              <a:t>Papers should report </a:t>
            </a:r>
            <a:r>
              <a:rPr lang="en-US" sz="2400" smtClean="0">
                <a:solidFill>
                  <a:schemeClr val="bg2">
                    <a:lumMod val="50000"/>
                  </a:schemeClr>
                </a:solidFill>
                <a:effectLst/>
              </a:rPr>
              <a:t>WHO</a:t>
            </a:r>
            <a:r>
              <a:rPr lang="en-US" sz="2400" smtClean="0">
                <a:effectLst/>
              </a:rPr>
              <a:t> was blinded and </a:t>
            </a:r>
            <a:r>
              <a:rPr lang="en-US" sz="2400" smtClean="0">
                <a:solidFill>
                  <a:schemeClr val="bg2">
                    <a:lumMod val="50000"/>
                  </a:schemeClr>
                </a:solidFill>
                <a:effectLst/>
              </a:rPr>
              <a:t>HOW</a:t>
            </a:r>
            <a:r>
              <a:rPr lang="en-US" sz="2400" smtClean="0">
                <a:solidFill>
                  <a:srgbClr val="FF0000"/>
                </a:solidFill>
                <a:effectLst/>
              </a:rPr>
              <a:t> </a:t>
            </a:r>
            <a:r>
              <a:rPr lang="en-US" sz="2400" smtClean="0">
                <a:effectLst/>
              </a:rPr>
              <a:t>it was done</a:t>
            </a:r>
          </a:p>
          <a:p>
            <a:pPr algn="l" rtl="0" eaLnBrk="1" hangingPunct="1">
              <a:lnSpc>
                <a:spcPct val="80000"/>
              </a:lnSpc>
              <a:buFont typeface="Wingdings" pitchFamily="2" charset="2"/>
              <a:buNone/>
            </a:pPr>
            <a:endParaRPr lang="en-AU" smtClean="0">
              <a:effectLst/>
            </a:endParaRPr>
          </a:p>
        </p:txBody>
      </p:sp>
      <p:pic>
        <p:nvPicPr>
          <p:cNvPr id="41988" name="Picture 4"/>
          <p:cNvPicPr>
            <a:picLocks noGrp="1" noChangeAspect="1" noChangeArrowheads="1"/>
          </p:cNvPicPr>
          <p:nvPr>
            <p:ph type="body" sz="half" idx="2"/>
          </p:nvPr>
        </p:nvPicPr>
        <p:blipFill>
          <a:blip r:embed="rId3" cstate="print"/>
          <a:srcRect/>
          <a:stretch>
            <a:fillRect/>
          </a:stretch>
        </p:blipFill>
        <p:spPr>
          <a:xfrm>
            <a:off x="5219700" y="1844675"/>
            <a:ext cx="3433763" cy="2197100"/>
          </a:xfrm>
          <a:noFill/>
        </p:spPr>
      </p:pic>
      <p:pic>
        <p:nvPicPr>
          <p:cNvPr id="41989" name="Picture 5"/>
          <p:cNvPicPr>
            <a:picLocks noChangeAspect="1" noChangeArrowheads="1"/>
          </p:cNvPicPr>
          <p:nvPr/>
        </p:nvPicPr>
        <p:blipFill>
          <a:blip r:embed="rId4" cstate="print"/>
          <a:srcRect/>
          <a:stretch>
            <a:fillRect/>
          </a:stretch>
        </p:blipFill>
        <p:spPr bwMode="auto">
          <a:xfrm>
            <a:off x="5580063" y="4149725"/>
            <a:ext cx="3181350" cy="2085975"/>
          </a:xfrm>
          <a:prstGeom prst="rect">
            <a:avLst/>
          </a:prstGeom>
          <a:noFill/>
          <a:ln w="9525">
            <a:noFill/>
            <a:miter lim="800000"/>
            <a:headEnd/>
            <a:tailEnd/>
          </a:ln>
        </p:spPr>
      </p:pic>
      <p:sp>
        <p:nvSpPr>
          <p:cNvPr id="41990" name="Text Box 6"/>
          <p:cNvSpPr txBox="1">
            <a:spLocks noChangeArrowheads="1"/>
          </p:cNvSpPr>
          <p:nvPr/>
        </p:nvSpPr>
        <p:spPr bwMode="auto">
          <a:xfrm>
            <a:off x="5638800" y="6172200"/>
            <a:ext cx="3352800" cy="366713"/>
          </a:xfrm>
          <a:prstGeom prst="rect">
            <a:avLst/>
          </a:prstGeom>
          <a:noFill/>
          <a:ln w="9525">
            <a:noFill/>
            <a:miter lim="800000"/>
            <a:headEnd/>
            <a:tailEnd/>
          </a:ln>
        </p:spPr>
        <p:txBody>
          <a:bodyPr>
            <a:spAutoFit/>
          </a:bodyPr>
          <a:lstStyle/>
          <a:p>
            <a:pPr>
              <a:spcBef>
                <a:spcPct val="50000"/>
              </a:spcBef>
            </a:pPr>
            <a:r>
              <a:rPr lang="en-AU"/>
              <a:t>Schulz and Grimes. Lancet, 2002</a:t>
            </a:r>
          </a:p>
        </p:txBody>
      </p:sp>
    </p:spTree>
    <p:extLst>
      <p:ext uri="{BB962C8B-B14F-4D97-AF65-F5344CB8AC3E}">
        <p14:creationId xmlns:p14="http://schemas.microsoft.com/office/powerpoint/2010/main" val="797556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kepticstoolbox.org/hall/m1a0b9d9f.gif"/>
          <p:cNvPicPr>
            <a:picLocks noChangeAspect="1" noChangeArrowheads="1"/>
          </p:cNvPicPr>
          <p:nvPr/>
        </p:nvPicPr>
        <p:blipFill>
          <a:blip r:embed="rId2" cstate="print"/>
          <a:srcRect/>
          <a:stretch>
            <a:fillRect/>
          </a:stretch>
        </p:blipFill>
        <p:spPr bwMode="auto">
          <a:xfrm>
            <a:off x="0" y="1268760"/>
            <a:ext cx="9221817" cy="4680520"/>
          </a:xfrm>
          <a:prstGeom prst="rect">
            <a:avLst/>
          </a:prstGeom>
          <a:noFill/>
          <a:ln w="9525">
            <a:noFill/>
            <a:miter lim="800000"/>
            <a:headEnd/>
            <a:tailEnd/>
          </a:ln>
        </p:spPr>
      </p:pic>
    </p:spTree>
    <p:extLst>
      <p:ext uri="{BB962C8B-B14F-4D97-AF65-F5344CB8AC3E}">
        <p14:creationId xmlns:p14="http://schemas.microsoft.com/office/powerpoint/2010/main" val="170749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http://www.mja.com.au/public/issues/182_02_170105/for10877_fm-1.jpg"/>
          <p:cNvPicPr>
            <a:picLocks noChangeAspect="1" noChangeArrowheads="1"/>
          </p:cNvPicPr>
          <p:nvPr/>
        </p:nvPicPr>
        <p:blipFill>
          <a:blip r:embed="rId3" cstate="print"/>
          <a:srcRect/>
          <a:stretch>
            <a:fillRect/>
          </a:stretch>
        </p:blipFill>
        <p:spPr bwMode="auto">
          <a:xfrm>
            <a:off x="2339752" y="1484784"/>
            <a:ext cx="4032473" cy="4489487"/>
          </a:xfrm>
          <a:prstGeom prst="rect">
            <a:avLst/>
          </a:prstGeom>
          <a:noFill/>
          <a:ln w="9525">
            <a:noFill/>
            <a:miter lim="800000"/>
            <a:headEnd/>
            <a:tailEnd/>
          </a:ln>
        </p:spPr>
      </p:pic>
    </p:spTree>
    <p:extLst>
      <p:ext uri="{BB962C8B-B14F-4D97-AF65-F5344CB8AC3E}">
        <p14:creationId xmlns:p14="http://schemas.microsoft.com/office/powerpoint/2010/main" val="753383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cs typeface="Tahoma" pitchFamily="34" charset="0"/>
              </a:rPr>
              <a:t>Blindness</a:t>
            </a:r>
          </a:p>
        </p:txBody>
      </p:sp>
      <p:sp>
        <p:nvSpPr>
          <p:cNvPr id="78851" name="Rectangle 3"/>
          <p:cNvSpPr>
            <a:spLocks noGrp="1" noChangeArrowheads="1"/>
          </p:cNvSpPr>
          <p:nvPr>
            <p:ph type="body" idx="1"/>
          </p:nvPr>
        </p:nvSpPr>
        <p:spPr>
          <a:xfrm>
            <a:off x="457200" y="1600200"/>
            <a:ext cx="7467600" cy="4873625"/>
          </a:xfrm>
        </p:spPr>
        <p:txBody>
          <a:bodyPr/>
          <a:lstStyle/>
          <a:p>
            <a:pPr>
              <a:lnSpc>
                <a:spcPct val="90000"/>
              </a:lnSpc>
              <a:buFont typeface="Wingdings" pitchFamily="2" charset="2"/>
              <a:buNone/>
            </a:pPr>
            <a:endParaRPr lang="en-US" smtClean="0">
              <a:cs typeface="Times New Roman" pitchFamily="18" charset="0"/>
            </a:endParaRPr>
          </a:p>
          <a:p>
            <a:pPr>
              <a:lnSpc>
                <a:spcPct val="90000"/>
              </a:lnSpc>
            </a:pPr>
            <a:r>
              <a:rPr lang="en-US" smtClean="0">
                <a:cs typeface="Times New Roman" pitchFamily="18" charset="0"/>
              </a:rPr>
              <a:t>If patient knows: </a:t>
            </a:r>
            <a:r>
              <a:rPr lang="en-US" b="1" i="1" smtClean="0">
                <a:cs typeface="Times New Roman" pitchFamily="18" charset="0"/>
              </a:rPr>
              <a:t>Placebo effect</a:t>
            </a:r>
            <a:r>
              <a:rPr lang="en-US" smtClean="0">
                <a:cs typeface="Times New Roman" pitchFamily="18" charset="0"/>
              </a:rPr>
              <a:t> Those who are on effective treatment perform better than those who receive Placebo</a:t>
            </a:r>
          </a:p>
          <a:p>
            <a:pPr>
              <a:lnSpc>
                <a:spcPct val="90000"/>
              </a:lnSpc>
            </a:pPr>
            <a:endParaRPr lang="en-US" smtClean="0">
              <a:cs typeface="Times New Roman" pitchFamily="18" charset="0"/>
            </a:endParaRPr>
          </a:p>
          <a:p>
            <a:pPr>
              <a:lnSpc>
                <a:spcPct val="90000"/>
              </a:lnSpc>
            </a:pPr>
            <a:r>
              <a:rPr lang="en-US" smtClean="0">
                <a:cs typeface="Times New Roman" pitchFamily="18" charset="0"/>
              </a:rPr>
              <a:t>If Physician knows: </a:t>
            </a:r>
            <a:r>
              <a:rPr lang="en-US" b="1" i="1" smtClean="0">
                <a:cs typeface="Times New Roman" pitchFamily="18" charset="0"/>
              </a:rPr>
              <a:t>Overestimate Treatment effect </a:t>
            </a:r>
            <a:r>
              <a:rPr lang="en-US" smtClean="0">
                <a:cs typeface="Times New Roman" pitchFamily="18" charset="0"/>
              </a:rPr>
              <a:t>(More care, Co-intervention)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2-11"/>
          <p:cNvPicPr>
            <a:picLocks noChangeAspect="1" noChangeArrowheads="1"/>
          </p:cNvPicPr>
          <p:nvPr/>
        </p:nvPicPr>
        <p:blipFill>
          <a:blip r:embed="rId2" cstate="print"/>
          <a:srcRect b="8936"/>
          <a:stretch>
            <a:fillRect/>
          </a:stretch>
        </p:blipFill>
        <p:spPr bwMode="auto">
          <a:xfrm>
            <a:off x="2555875" y="312738"/>
            <a:ext cx="4141788" cy="654526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3"/>
          <p:cNvSpPr>
            <a:spLocks noChangeShapeType="1"/>
          </p:cNvSpPr>
          <p:nvPr/>
        </p:nvSpPr>
        <p:spPr bwMode="auto">
          <a:xfrm>
            <a:off x="1704975" y="2193925"/>
            <a:ext cx="0" cy="2895600"/>
          </a:xfrm>
          <a:prstGeom prst="line">
            <a:avLst/>
          </a:prstGeom>
          <a:noFill/>
          <a:ln w="57150">
            <a:solidFill>
              <a:schemeClr val="folHlink"/>
            </a:solidFill>
            <a:round/>
            <a:headEnd/>
            <a:tailEnd/>
          </a:ln>
        </p:spPr>
        <p:txBody>
          <a:bodyPr/>
          <a:lstStyle/>
          <a:p>
            <a:endParaRPr lang="ar-SA"/>
          </a:p>
        </p:txBody>
      </p:sp>
      <p:sp>
        <p:nvSpPr>
          <p:cNvPr id="23556" name="Line 4"/>
          <p:cNvSpPr>
            <a:spLocks noChangeShapeType="1"/>
          </p:cNvSpPr>
          <p:nvPr/>
        </p:nvSpPr>
        <p:spPr bwMode="auto">
          <a:xfrm flipV="1">
            <a:off x="3990975" y="5089525"/>
            <a:ext cx="0" cy="609600"/>
          </a:xfrm>
          <a:prstGeom prst="line">
            <a:avLst/>
          </a:prstGeom>
          <a:noFill/>
          <a:ln w="76200">
            <a:solidFill>
              <a:schemeClr val="accent1">
                <a:lumMod val="60000"/>
                <a:lumOff val="40000"/>
              </a:schemeClr>
            </a:solidFill>
            <a:round/>
            <a:headEnd/>
            <a:tailEnd type="triangle" w="med" len="med"/>
          </a:ln>
        </p:spPr>
        <p:txBody>
          <a:bodyPr/>
          <a:lstStyle/>
          <a:p>
            <a:pPr fontAlgn="auto">
              <a:spcBef>
                <a:spcPts val="0"/>
              </a:spcBef>
              <a:spcAft>
                <a:spcPts val="0"/>
              </a:spcAft>
              <a:defRPr/>
            </a:pPr>
            <a:endParaRPr lang="en-US">
              <a:latin typeface="+mn-lt"/>
              <a:cs typeface="Arial" charset="0"/>
            </a:endParaRPr>
          </a:p>
        </p:txBody>
      </p:sp>
      <p:sp>
        <p:nvSpPr>
          <p:cNvPr id="79876" name="Line 5"/>
          <p:cNvSpPr>
            <a:spLocks noChangeShapeType="1"/>
          </p:cNvSpPr>
          <p:nvPr/>
        </p:nvSpPr>
        <p:spPr bwMode="auto">
          <a:xfrm flipV="1">
            <a:off x="1781175" y="2574925"/>
            <a:ext cx="457200" cy="457200"/>
          </a:xfrm>
          <a:prstGeom prst="line">
            <a:avLst/>
          </a:prstGeom>
          <a:noFill/>
          <a:ln w="57150">
            <a:solidFill>
              <a:schemeClr val="tx1"/>
            </a:solidFill>
            <a:round/>
            <a:headEnd/>
            <a:tailEnd type="triangle" w="med" len="med"/>
          </a:ln>
        </p:spPr>
        <p:txBody>
          <a:bodyPr/>
          <a:lstStyle/>
          <a:p>
            <a:endParaRPr lang="ar-SA"/>
          </a:p>
        </p:txBody>
      </p:sp>
      <p:sp>
        <p:nvSpPr>
          <p:cNvPr id="79877" name="Line 6"/>
          <p:cNvSpPr>
            <a:spLocks noChangeShapeType="1"/>
          </p:cNvSpPr>
          <p:nvPr/>
        </p:nvSpPr>
        <p:spPr bwMode="auto">
          <a:xfrm>
            <a:off x="1781175" y="3641725"/>
            <a:ext cx="381000" cy="381000"/>
          </a:xfrm>
          <a:prstGeom prst="line">
            <a:avLst/>
          </a:prstGeom>
          <a:noFill/>
          <a:ln w="57150">
            <a:solidFill>
              <a:schemeClr val="tx1"/>
            </a:solidFill>
            <a:round/>
            <a:headEnd/>
            <a:tailEnd type="triangle" w="med" len="med"/>
          </a:ln>
        </p:spPr>
        <p:txBody>
          <a:bodyPr/>
          <a:lstStyle/>
          <a:p>
            <a:endParaRPr lang="ar-SA"/>
          </a:p>
        </p:txBody>
      </p:sp>
      <p:sp>
        <p:nvSpPr>
          <p:cNvPr id="79878" name="Text Box 7"/>
          <p:cNvSpPr txBox="1">
            <a:spLocks noChangeArrowheads="1"/>
          </p:cNvSpPr>
          <p:nvPr/>
        </p:nvSpPr>
        <p:spPr bwMode="auto">
          <a:xfrm>
            <a:off x="2390775" y="2060848"/>
            <a:ext cx="838200" cy="457200"/>
          </a:xfrm>
          <a:prstGeom prst="rect">
            <a:avLst/>
          </a:prstGeom>
          <a:noFill/>
          <a:ln w="9525">
            <a:noFill/>
            <a:miter lim="800000"/>
            <a:headEnd/>
            <a:tailEnd/>
          </a:ln>
        </p:spPr>
        <p:txBody>
          <a:bodyPr>
            <a:spAutoFit/>
          </a:bodyPr>
          <a:lstStyle/>
          <a:p>
            <a:pPr>
              <a:spcBef>
                <a:spcPct val="50000"/>
              </a:spcBef>
            </a:pPr>
            <a:r>
              <a:rPr lang="en-US" sz="2400" b="1">
                <a:latin typeface="Cataneo BT"/>
              </a:rPr>
              <a:t>Rx</a:t>
            </a:r>
          </a:p>
        </p:txBody>
      </p:sp>
      <p:sp>
        <p:nvSpPr>
          <p:cNvPr id="79879" name="Text Box 8"/>
          <p:cNvSpPr txBox="1">
            <a:spLocks noChangeArrowheads="1"/>
          </p:cNvSpPr>
          <p:nvPr/>
        </p:nvSpPr>
        <p:spPr bwMode="auto">
          <a:xfrm>
            <a:off x="2314575" y="4221088"/>
            <a:ext cx="777875" cy="519113"/>
          </a:xfrm>
          <a:prstGeom prst="rect">
            <a:avLst/>
          </a:prstGeom>
          <a:noFill/>
          <a:ln w="9525">
            <a:noFill/>
            <a:miter lim="800000"/>
            <a:headEnd/>
            <a:tailEnd/>
          </a:ln>
        </p:spPr>
        <p:txBody>
          <a:bodyPr>
            <a:spAutoFit/>
          </a:bodyPr>
          <a:lstStyle/>
          <a:p>
            <a:r>
              <a:rPr lang="en-US" b="1">
                <a:latin typeface="Cataneo BT"/>
              </a:rPr>
              <a:t>C</a:t>
            </a:r>
          </a:p>
        </p:txBody>
      </p:sp>
      <p:sp>
        <p:nvSpPr>
          <p:cNvPr id="79880" name="Oval 9"/>
          <p:cNvSpPr>
            <a:spLocks noChangeArrowheads="1"/>
          </p:cNvSpPr>
          <p:nvPr/>
        </p:nvSpPr>
        <p:spPr bwMode="auto">
          <a:xfrm>
            <a:off x="104775" y="2270125"/>
            <a:ext cx="1447800" cy="1981200"/>
          </a:xfrm>
          <a:prstGeom prst="ellipse">
            <a:avLst/>
          </a:prstGeom>
          <a:solidFill>
            <a:srgbClr val="CCCCFF"/>
          </a:solidFill>
          <a:ln w="57150">
            <a:solidFill>
              <a:srgbClr val="993366"/>
            </a:solidFill>
            <a:round/>
            <a:headEnd type="none" w="sm" len="sm"/>
            <a:tailEnd type="none" w="sm" len="sm"/>
          </a:ln>
        </p:spPr>
        <p:txBody>
          <a:bodyPr wrap="none" anchor="ctr"/>
          <a:lstStyle/>
          <a:p>
            <a:pPr algn="ctr" eaLnBrk="0" hangingPunct="0"/>
            <a:r>
              <a:rPr lang="en-US" sz="2400" b="1">
                <a:solidFill>
                  <a:srgbClr val="FF3300"/>
                </a:solidFill>
                <a:latin typeface="Cataneo BT"/>
              </a:rPr>
              <a:t>Potential</a:t>
            </a:r>
            <a:r>
              <a:rPr lang="en-US" b="1">
                <a:latin typeface="Cataneo BT"/>
              </a:rPr>
              <a:t> </a:t>
            </a:r>
          </a:p>
          <a:p>
            <a:pPr algn="ctr" eaLnBrk="0" hangingPunct="0"/>
            <a:r>
              <a:rPr lang="en-US" b="1">
                <a:solidFill>
                  <a:srgbClr val="FF3300"/>
                </a:solidFill>
                <a:latin typeface="Cataneo BT"/>
              </a:rPr>
              <a:t>Subjects</a:t>
            </a:r>
          </a:p>
        </p:txBody>
      </p:sp>
      <p:sp>
        <p:nvSpPr>
          <p:cNvPr id="79881" name="Text Box 10"/>
          <p:cNvSpPr txBox="1">
            <a:spLocks noChangeArrowheads="1"/>
          </p:cNvSpPr>
          <p:nvPr/>
        </p:nvSpPr>
        <p:spPr bwMode="auto">
          <a:xfrm>
            <a:off x="2381250" y="5765800"/>
            <a:ext cx="3190875" cy="431800"/>
          </a:xfrm>
          <a:prstGeom prst="rect">
            <a:avLst/>
          </a:prstGeom>
          <a:noFill/>
          <a:ln w="34925">
            <a:solidFill>
              <a:srgbClr val="FF6600"/>
            </a:solidFill>
            <a:miter lim="800000"/>
            <a:headEnd type="none" w="sm" len="sm"/>
            <a:tailEnd type="none" w="sm" len="sm"/>
          </a:ln>
        </p:spPr>
        <p:txBody>
          <a:bodyPr>
            <a:spAutoFit/>
          </a:bodyPr>
          <a:lstStyle/>
          <a:p>
            <a:pPr algn="ctr" eaLnBrk="0" hangingPunct="0"/>
            <a:r>
              <a:rPr lang="en-US" sz="2200" b="1">
                <a:solidFill>
                  <a:srgbClr val="993366"/>
                </a:solidFill>
                <a:latin typeface="Cataneo BT"/>
              </a:rPr>
              <a:t>Intervention starts</a:t>
            </a:r>
          </a:p>
        </p:txBody>
      </p:sp>
      <p:sp>
        <p:nvSpPr>
          <p:cNvPr id="79882" name="AutoShape 11"/>
          <p:cNvSpPr>
            <a:spLocks noChangeArrowheads="1"/>
          </p:cNvSpPr>
          <p:nvPr/>
        </p:nvSpPr>
        <p:spPr bwMode="auto">
          <a:xfrm>
            <a:off x="2924175" y="2498725"/>
            <a:ext cx="990600" cy="304800"/>
          </a:xfrm>
          <a:prstGeom prst="rightArrow">
            <a:avLst>
              <a:gd name="adj1" fmla="val 50000"/>
              <a:gd name="adj2" fmla="val 81250"/>
            </a:avLst>
          </a:prstGeom>
          <a:solidFill>
            <a:srgbClr val="669900"/>
          </a:solidFill>
          <a:ln w="9525" algn="ctr">
            <a:noFill/>
            <a:miter lim="800000"/>
            <a:headEnd/>
            <a:tailEnd/>
          </a:ln>
        </p:spPr>
        <p:txBody>
          <a:bodyPr wrap="none" anchor="ctr"/>
          <a:lstStyle/>
          <a:p>
            <a:pPr algn="ctr"/>
            <a:endParaRPr lang="en-US">
              <a:latin typeface="Cataneo BT"/>
            </a:endParaRPr>
          </a:p>
        </p:txBody>
      </p:sp>
      <p:sp>
        <p:nvSpPr>
          <p:cNvPr id="79883" name="AutoShape 12"/>
          <p:cNvSpPr>
            <a:spLocks noChangeArrowheads="1"/>
          </p:cNvSpPr>
          <p:nvPr/>
        </p:nvSpPr>
        <p:spPr bwMode="auto">
          <a:xfrm>
            <a:off x="2771775" y="4022725"/>
            <a:ext cx="1066800" cy="304800"/>
          </a:xfrm>
          <a:prstGeom prst="rightArrow">
            <a:avLst>
              <a:gd name="adj1" fmla="val 50000"/>
              <a:gd name="adj2" fmla="val 87500"/>
            </a:avLst>
          </a:prstGeom>
          <a:solidFill>
            <a:srgbClr val="669900"/>
          </a:solidFill>
          <a:ln w="9525" algn="ctr">
            <a:noFill/>
            <a:miter lim="800000"/>
            <a:headEnd/>
            <a:tailEnd/>
          </a:ln>
        </p:spPr>
        <p:txBody>
          <a:bodyPr wrap="none" anchor="ctr"/>
          <a:lstStyle/>
          <a:p>
            <a:pPr algn="ctr"/>
            <a:endParaRPr lang="en-US">
              <a:latin typeface="Cataneo BT"/>
            </a:endParaRPr>
          </a:p>
        </p:txBody>
      </p:sp>
      <p:sp>
        <p:nvSpPr>
          <p:cNvPr id="79884" name="AutoShape 13"/>
          <p:cNvSpPr>
            <a:spLocks noChangeArrowheads="1"/>
          </p:cNvSpPr>
          <p:nvPr/>
        </p:nvSpPr>
        <p:spPr bwMode="auto">
          <a:xfrm>
            <a:off x="4143375" y="4022725"/>
            <a:ext cx="3124200" cy="304800"/>
          </a:xfrm>
          <a:prstGeom prst="rightArrow">
            <a:avLst>
              <a:gd name="adj1" fmla="val 50000"/>
              <a:gd name="adj2" fmla="val 256250"/>
            </a:avLst>
          </a:prstGeom>
          <a:solidFill>
            <a:srgbClr val="669900"/>
          </a:solidFill>
          <a:ln w="9525" algn="ctr">
            <a:noFill/>
            <a:miter lim="800000"/>
            <a:headEnd/>
            <a:tailEnd/>
          </a:ln>
        </p:spPr>
        <p:txBody>
          <a:bodyPr wrap="none" anchor="ctr"/>
          <a:lstStyle/>
          <a:p>
            <a:pPr algn="ctr"/>
            <a:endParaRPr lang="en-US">
              <a:latin typeface="Cataneo BT"/>
            </a:endParaRPr>
          </a:p>
        </p:txBody>
      </p:sp>
      <p:sp>
        <p:nvSpPr>
          <p:cNvPr id="79885" name="AutoShape 14"/>
          <p:cNvSpPr>
            <a:spLocks noChangeArrowheads="1"/>
          </p:cNvSpPr>
          <p:nvPr/>
        </p:nvSpPr>
        <p:spPr bwMode="auto">
          <a:xfrm>
            <a:off x="4143375" y="2498725"/>
            <a:ext cx="3276600" cy="304800"/>
          </a:xfrm>
          <a:prstGeom prst="rightArrow">
            <a:avLst>
              <a:gd name="adj1" fmla="val 50000"/>
              <a:gd name="adj2" fmla="val 268750"/>
            </a:avLst>
          </a:prstGeom>
          <a:solidFill>
            <a:srgbClr val="669900"/>
          </a:solidFill>
          <a:ln w="9525" algn="ctr">
            <a:noFill/>
            <a:miter lim="800000"/>
            <a:headEnd/>
            <a:tailEnd/>
          </a:ln>
        </p:spPr>
        <p:txBody>
          <a:bodyPr wrap="none" anchor="ctr"/>
          <a:lstStyle/>
          <a:p>
            <a:pPr algn="ctr"/>
            <a:endParaRPr lang="en-US">
              <a:latin typeface="Cataneo BT"/>
            </a:endParaRPr>
          </a:p>
        </p:txBody>
      </p:sp>
      <p:sp>
        <p:nvSpPr>
          <p:cNvPr id="23567" name="Line 15"/>
          <p:cNvSpPr>
            <a:spLocks noChangeShapeType="1"/>
          </p:cNvSpPr>
          <p:nvPr/>
        </p:nvSpPr>
        <p:spPr bwMode="auto">
          <a:xfrm>
            <a:off x="3990975" y="2117725"/>
            <a:ext cx="0" cy="2895600"/>
          </a:xfrm>
          <a:prstGeom prst="line">
            <a:avLst/>
          </a:prstGeom>
          <a:noFill/>
          <a:ln w="57150">
            <a:solidFill>
              <a:schemeClr val="tx2">
                <a:lumMod val="75000"/>
              </a:schemeClr>
            </a:solidFill>
            <a:round/>
            <a:headEnd/>
            <a:tailEnd/>
          </a:ln>
        </p:spPr>
        <p:txBody>
          <a:bodyPr/>
          <a:lstStyle/>
          <a:p>
            <a:pPr fontAlgn="auto">
              <a:spcBef>
                <a:spcPts val="0"/>
              </a:spcBef>
              <a:spcAft>
                <a:spcPts val="0"/>
              </a:spcAft>
              <a:defRPr/>
            </a:pPr>
            <a:endParaRPr lang="en-US">
              <a:latin typeface="+mn-lt"/>
              <a:cs typeface="Arial" charset="0"/>
            </a:endParaRPr>
          </a:p>
        </p:txBody>
      </p:sp>
      <p:sp>
        <p:nvSpPr>
          <p:cNvPr id="79887" name="Oval 16"/>
          <p:cNvSpPr>
            <a:spLocks noChangeArrowheads="1"/>
          </p:cNvSpPr>
          <p:nvPr/>
        </p:nvSpPr>
        <p:spPr bwMode="auto">
          <a:xfrm>
            <a:off x="7419975" y="2498725"/>
            <a:ext cx="1447800" cy="1981200"/>
          </a:xfrm>
          <a:prstGeom prst="ellipse">
            <a:avLst/>
          </a:prstGeom>
          <a:solidFill>
            <a:srgbClr val="FFCC00"/>
          </a:solidFill>
          <a:ln w="57150">
            <a:solidFill>
              <a:srgbClr val="993300"/>
            </a:solidFill>
            <a:round/>
            <a:headEnd type="none" w="sm" len="sm"/>
            <a:tailEnd type="none" w="sm" len="sm"/>
          </a:ln>
        </p:spPr>
        <p:txBody>
          <a:bodyPr wrap="none" anchor="ctr"/>
          <a:lstStyle/>
          <a:p>
            <a:pPr algn="ctr" eaLnBrk="0" hangingPunct="0"/>
            <a:r>
              <a:rPr lang="en-US" b="1">
                <a:solidFill>
                  <a:srgbClr val="663300"/>
                </a:solidFill>
                <a:latin typeface="Cataneo BT"/>
              </a:rPr>
              <a:t>Outcome</a:t>
            </a:r>
          </a:p>
        </p:txBody>
      </p:sp>
      <p:sp>
        <p:nvSpPr>
          <p:cNvPr id="79888" name="Text Box 19"/>
          <p:cNvSpPr txBox="1">
            <a:spLocks noChangeArrowheads="1"/>
          </p:cNvSpPr>
          <p:nvPr/>
        </p:nvSpPr>
        <p:spPr bwMode="auto">
          <a:xfrm>
            <a:off x="4513263" y="1965325"/>
            <a:ext cx="1319212" cy="430213"/>
          </a:xfrm>
          <a:prstGeom prst="rect">
            <a:avLst/>
          </a:prstGeom>
          <a:noFill/>
          <a:ln w="34925">
            <a:solidFill>
              <a:srgbClr val="FF6600"/>
            </a:solidFill>
            <a:miter lim="800000"/>
            <a:headEnd type="none" w="sm" len="sm"/>
            <a:tailEnd type="none" w="sm" len="sm"/>
          </a:ln>
        </p:spPr>
        <p:txBody>
          <a:bodyPr wrap="none">
            <a:spAutoFit/>
          </a:bodyPr>
          <a:lstStyle/>
          <a:p>
            <a:pPr algn="ctr" eaLnBrk="0" hangingPunct="0"/>
            <a:r>
              <a:rPr lang="en-US" sz="2200" b="1">
                <a:solidFill>
                  <a:srgbClr val="993366"/>
                </a:solidFill>
                <a:latin typeface="Cataneo BT"/>
              </a:rPr>
              <a:t>Follow-up</a:t>
            </a:r>
          </a:p>
        </p:txBody>
      </p:sp>
      <p:sp>
        <p:nvSpPr>
          <p:cNvPr id="27666" name="Text Box 20"/>
          <p:cNvSpPr txBox="1">
            <a:spLocks noChangeArrowheads="1"/>
          </p:cNvSpPr>
          <p:nvPr/>
        </p:nvSpPr>
        <p:spPr bwMode="auto">
          <a:xfrm>
            <a:off x="1422400" y="755650"/>
            <a:ext cx="2808288" cy="292100"/>
          </a:xfrm>
          <a:prstGeom prst="rect">
            <a:avLst/>
          </a:prstGeom>
          <a:solidFill>
            <a:srgbClr val="0000FF"/>
          </a:solidFill>
          <a:ln w="50800">
            <a:solidFill>
              <a:srgbClr val="00CCFF"/>
            </a:solidFill>
            <a:miter lim="800000"/>
            <a:headEnd/>
            <a:tailEnd/>
          </a:ln>
        </p:spPr>
        <p:txBody>
          <a:bodyPr>
            <a:spAutoFit/>
          </a:bodyPr>
          <a:lstStyle/>
          <a:p>
            <a:pPr algn="ctr">
              <a:lnSpc>
                <a:spcPct val="70000"/>
              </a:lnSpc>
              <a:spcBef>
                <a:spcPct val="50000"/>
              </a:spcBef>
              <a:buFontTx/>
              <a:buChar char="•"/>
            </a:pPr>
            <a:r>
              <a:rPr lang="en-US" b="1">
                <a:solidFill>
                  <a:srgbClr val="FFFF00"/>
                </a:solidFill>
                <a:latin typeface="Times New Roman" pitchFamily="18" charset="0"/>
                <a:cs typeface="Times New Roman" pitchFamily="18" charset="0"/>
              </a:rPr>
              <a:t> Selection bias</a:t>
            </a:r>
          </a:p>
        </p:txBody>
      </p:sp>
      <p:sp>
        <p:nvSpPr>
          <p:cNvPr id="27667" name="Text Box 21"/>
          <p:cNvSpPr txBox="1">
            <a:spLocks noChangeArrowheads="1"/>
          </p:cNvSpPr>
          <p:nvPr/>
        </p:nvSpPr>
        <p:spPr bwMode="auto">
          <a:xfrm>
            <a:off x="4911725" y="755650"/>
            <a:ext cx="3189288" cy="292100"/>
          </a:xfrm>
          <a:prstGeom prst="rect">
            <a:avLst/>
          </a:prstGeom>
          <a:solidFill>
            <a:srgbClr val="0000FF"/>
          </a:solidFill>
          <a:ln w="50800">
            <a:solidFill>
              <a:srgbClr val="00CCFF"/>
            </a:solidFill>
            <a:miter lim="800000"/>
            <a:headEnd/>
            <a:tailEnd/>
          </a:ln>
        </p:spPr>
        <p:txBody>
          <a:bodyPr>
            <a:spAutoFit/>
          </a:bodyPr>
          <a:lstStyle/>
          <a:p>
            <a:pPr algn="ctr">
              <a:lnSpc>
                <a:spcPct val="70000"/>
              </a:lnSpc>
              <a:spcBef>
                <a:spcPct val="50000"/>
              </a:spcBef>
              <a:buFontTx/>
              <a:buChar char="•"/>
            </a:pPr>
            <a:r>
              <a:rPr lang="en-US" b="1">
                <a:solidFill>
                  <a:srgbClr val="FFFF00"/>
                </a:solidFill>
                <a:latin typeface="Times New Roman" pitchFamily="18" charset="0"/>
                <a:cs typeface="Times New Roman" pitchFamily="18" charset="0"/>
              </a:rPr>
              <a:t> Performance bias</a:t>
            </a:r>
          </a:p>
        </p:txBody>
      </p:sp>
      <p:sp>
        <p:nvSpPr>
          <p:cNvPr id="20" name="Oval 19"/>
          <p:cNvSpPr>
            <a:spLocks noChangeArrowheads="1"/>
          </p:cNvSpPr>
          <p:nvPr/>
        </p:nvSpPr>
        <p:spPr bwMode="auto">
          <a:xfrm>
            <a:off x="4302125" y="2857500"/>
            <a:ext cx="2286000" cy="1112838"/>
          </a:xfrm>
          <a:prstGeom prst="ellipse">
            <a:avLst/>
          </a:prstGeom>
          <a:solidFill>
            <a:srgbClr val="99CC00"/>
          </a:solidFill>
          <a:ln w="50800">
            <a:solidFill>
              <a:srgbClr val="006666"/>
            </a:solidFill>
            <a:round/>
            <a:headEnd/>
            <a:tailEnd/>
          </a:ln>
        </p:spPr>
        <p:txBody>
          <a:bodyPr wrap="none" anchor="ctr"/>
          <a:lstStyle/>
          <a:p>
            <a:pPr algn="ctr"/>
            <a:r>
              <a:rPr lang="en-US" b="1">
                <a:solidFill>
                  <a:srgbClr val="993366"/>
                </a:solidFill>
                <a:latin typeface="Cataneo BT"/>
              </a:rPr>
              <a:t>Blindness</a:t>
            </a:r>
          </a:p>
        </p:txBody>
      </p:sp>
      <p:sp>
        <p:nvSpPr>
          <p:cNvPr id="79892" name="Oval 17"/>
          <p:cNvSpPr>
            <a:spLocks noChangeArrowheads="1"/>
          </p:cNvSpPr>
          <p:nvPr/>
        </p:nvSpPr>
        <p:spPr bwMode="auto">
          <a:xfrm>
            <a:off x="1928813" y="2786063"/>
            <a:ext cx="1928812" cy="1162050"/>
          </a:xfrm>
          <a:prstGeom prst="ellipse">
            <a:avLst/>
          </a:prstGeom>
          <a:solidFill>
            <a:srgbClr val="FFC000"/>
          </a:solidFill>
          <a:ln w="57150">
            <a:solidFill>
              <a:srgbClr val="FF0000"/>
            </a:solidFill>
            <a:round/>
            <a:headEnd type="none" w="sm" len="sm"/>
            <a:tailEnd type="none" w="sm" len="sm"/>
          </a:ln>
        </p:spPr>
        <p:txBody>
          <a:bodyPr wrap="none" anchor="ctr"/>
          <a:lstStyle/>
          <a:p>
            <a:pPr algn="ctr" eaLnBrk="0" hangingPunct="0"/>
            <a:r>
              <a:rPr lang="en-US" b="1">
                <a:solidFill>
                  <a:srgbClr val="663300"/>
                </a:solidFill>
                <a:latin typeface="Cataneo BT"/>
              </a:rPr>
              <a:t>Concealed </a:t>
            </a:r>
          </a:p>
          <a:p>
            <a:pPr algn="ctr" eaLnBrk="0" hangingPunct="0"/>
            <a:r>
              <a:rPr lang="en-US" b="1">
                <a:solidFill>
                  <a:srgbClr val="663300"/>
                </a:solidFill>
                <a:latin typeface="Cataneo BT"/>
              </a:rPr>
              <a:t>Allocation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diamond(in)">
                                      <p:cBhvr>
                                        <p:cTn id="7" dur="2000"/>
                                        <p:tgtEl>
                                          <p:spTgt spid="276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667"/>
                                        </p:tgtEl>
                                        <p:attrNameLst>
                                          <p:attrName>style.visibility</p:attrName>
                                        </p:attrNameLst>
                                      </p:cBhvr>
                                      <p:to>
                                        <p:strVal val="visible"/>
                                      </p:to>
                                    </p:set>
                                    <p:anim calcmode="lin" valueType="num">
                                      <p:cBhvr additive="base">
                                        <p:cTn id="18" dur="500" fill="hold"/>
                                        <p:tgtEl>
                                          <p:spTgt spid="27667"/>
                                        </p:tgtEl>
                                        <p:attrNameLst>
                                          <p:attrName>ppt_x</p:attrName>
                                        </p:attrNameLst>
                                      </p:cBhvr>
                                      <p:tavLst>
                                        <p:tav tm="0">
                                          <p:val>
                                            <p:strVal val="#ppt_x"/>
                                          </p:val>
                                        </p:tav>
                                        <p:tav tm="100000">
                                          <p:val>
                                            <p:strVal val="#ppt_x"/>
                                          </p:val>
                                        </p:tav>
                                      </p:tavLst>
                                    </p:anim>
                                    <p:anim calcmode="lin" valueType="num">
                                      <p:cBhvr additive="base">
                                        <p:cTn id="19" dur="500" fill="hold"/>
                                        <p:tgtEl>
                                          <p:spTgt spid="27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animBg="1"/>
      <p:bldP spid="27667"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28625" y="1571625"/>
            <a:ext cx="8229600" cy="5000625"/>
          </a:xfrm>
        </p:spPr>
        <p:txBody>
          <a:bodyPr>
            <a:normAutofit lnSpcReduction="10000"/>
          </a:bodyPr>
          <a:lstStyle/>
          <a:p>
            <a:pPr marL="622300" indent="-514350" fontAlgn="auto">
              <a:spcAft>
                <a:spcPts val="0"/>
              </a:spcAft>
              <a:buClr>
                <a:schemeClr val="accent3"/>
              </a:buClr>
              <a:buFont typeface="Wingdings" pitchFamily="2" charset="2"/>
              <a:buNone/>
              <a:defRPr/>
            </a:pPr>
            <a:r>
              <a:rPr lang="en-US" b="1" u="sng" smtClean="0">
                <a:solidFill>
                  <a:srgbClr val="CC0066"/>
                </a:solidFill>
                <a:latin typeface="Times New Roman" pitchFamily="18" charset="0"/>
                <a:cs typeface="Times New Roman" pitchFamily="18" charset="0"/>
              </a:rPr>
              <a:t>Two balanced groups: </a:t>
            </a:r>
          </a:p>
          <a:p>
            <a:pPr marL="622300" indent="-514350" fontAlgn="auto">
              <a:spcAft>
                <a:spcPts val="0"/>
              </a:spcAft>
              <a:buClr>
                <a:schemeClr val="accent3"/>
              </a:buClr>
              <a:buFont typeface="Wingdings 3" pitchFamily="18" charset="2"/>
              <a:buNone/>
              <a:defRPr/>
            </a:pPr>
            <a:endParaRPr lang="en-US" sz="1000" b="1" u="sng" smtClean="0">
              <a:solidFill>
                <a:srgbClr val="0070C0"/>
              </a:solidFill>
              <a:latin typeface="Times New Roman" pitchFamily="18" charset="0"/>
              <a:cs typeface="Times New Roman" pitchFamily="18" charset="0"/>
            </a:endParaRPr>
          </a:p>
          <a:p>
            <a:pPr marL="622300" indent="-514350" fontAlgn="auto">
              <a:spcAft>
                <a:spcPts val="0"/>
              </a:spcAft>
              <a:buClr>
                <a:schemeClr val="accent3"/>
              </a:buClr>
              <a:buFont typeface="Georgia"/>
              <a:buChar char="•"/>
              <a:defRPr/>
            </a:pPr>
            <a:r>
              <a:rPr lang="en-US" b="1" smtClean="0">
                <a:solidFill>
                  <a:schemeClr val="accent1">
                    <a:lumMod val="75000"/>
                  </a:schemeClr>
                </a:solidFill>
                <a:latin typeface="Times New Roman" pitchFamily="18" charset="0"/>
                <a:cs typeface="Times New Roman" pitchFamily="18" charset="0"/>
              </a:rPr>
              <a:t>Start Balanced</a:t>
            </a:r>
            <a:r>
              <a:rPr lang="en-US" b="1" smtClean="0">
                <a:latin typeface="Times New Roman" pitchFamily="18" charset="0"/>
                <a:cs typeface="Times New Roman" pitchFamily="18" charset="0"/>
              </a:rPr>
              <a:t>:</a:t>
            </a:r>
            <a:r>
              <a:rPr lang="en-US" smtClean="0">
                <a:latin typeface="Times New Roman" pitchFamily="18" charset="0"/>
                <a:cs typeface="Times New Roman" pitchFamily="18" charset="0"/>
              </a:rPr>
              <a:t> All prognostic factors are equally distributed at the start </a:t>
            </a:r>
            <a:r>
              <a:rPr lang="en-US" smtClean="0">
                <a:solidFill>
                  <a:srgbClr val="0070C0"/>
                </a:solidFill>
                <a:latin typeface="Cataneo BT" pitchFamily="66" charset="0"/>
                <a:cs typeface="Times New Roman" pitchFamily="18" charset="0"/>
              </a:rPr>
              <a:t>(Concealed Randomization)</a:t>
            </a:r>
          </a:p>
          <a:p>
            <a:pPr marL="622300" indent="-514350" fontAlgn="auto">
              <a:spcAft>
                <a:spcPts val="0"/>
              </a:spcAft>
              <a:buClr>
                <a:schemeClr val="accent3"/>
              </a:buClr>
              <a:buFont typeface="Georgia"/>
              <a:buChar char="•"/>
              <a:defRPr/>
            </a:pPr>
            <a:endParaRPr lang="en-US" sz="1000" smtClean="0">
              <a:latin typeface="Cataneo BT" pitchFamily="66" charset="0"/>
              <a:cs typeface="Times New Roman" pitchFamily="18" charset="0"/>
            </a:endParaRPr>
          </a:p>
          <a:p>
            <a:pPr marL="622300" indent="-514350" fontAlgn="auto">
              <a:spcAft>
                <a:spcPts val="0"/>
              </a:spcAft>
              <a:buClr>
                <a:schemeClr val="accent3"/>
              </a:buClr>
              <a:buFont typeface="Georgia"/>
              <a:buChar char="•"/>
              <a:defRPr/>
            </a:pPr>
            <a:r>
              <a:rPr lang="en-US" b="1" smtClean="0">
                <a:solidFill>
                  <a:schemeClr val="accent1">
                    <a:lumMod val="75000"/>
                  </a:schemeClr>
                </a:solidFill>
                <a:latin typeface="Times New Roman" pitchFamily="18" charset="0"/>
                <a:cs typeface="Times New Roman" pitchFamily="18" charset="0"/>
              </a:rPr>
              <a:t>Run Balanced: </a:t>
            </a:r>
            <a:r>
              <a:rPr lang="en-US" smtClean="0">
                <a:latin typeface="Times New Roman" pitchFamily="18" charset="0"/>
                <a:cs typeface="Times New Roman" pitchFamily="18" charset="0"/>
              </a:rPr>
              <a:t>All prognostic factors are maintained balanced throughout</a:t>
            </a:r>
            <a:r>
              <a:rPr lang="en-US" smtClean="0">
                <a:solidFill>
                  <a:srgbClr val="FF0000"/>
                </a:solidFill>
                <a:latin typeface="Times New Roman" pitchFamily="18" charset="0"/>
                <a:cs typeface="Times New Roman" pitchFamily="18" charset="0"/>
              </a:rPr>
              <a:t> </a:t>
            </a:r>
            <a:r>
              <a:rPr lang="en-US" smtClean="0">
                <a:latin typeface="Times New Roman" pitchFamily="18" charset="0"/>
                <a:cs typeface="Times New Roman" pitchFamily="18" charset="0"/>
              </a:rPr>
              <a:t>the study </a:t>
            </a:r>
            <a:r>
              <a:rPr lang="en-US" smtClean="0">
                <a:solidFill>
                  <a:srgbClr val="0070C0"/>
                </a:solidFill>
                <a:latin typeface="Cataneo BT" pitchFamily="66" charset="0"/>
                <a:cs typeface="Times New Roman" pitchFamily="18" charset="0"/>
              </a:rPr>
              <a:t>(Blindness and the 3C)</a:t>
            </a:r>
          </a:p>
          <a:p>
            <a:pPr marL="622300" indent="-514350" fontAlgn="auto">
              <a:spcAft>
                <a:spcPts val="0"/>
              </a:spcAft>
              <a:buClr>
                <a:schemeClr val="accent3"/>
              </a:buClr>
              <a:buFont typeface="Georgia"/>
              <a:buChar char="•"/>
              <a:defRPr/>
            </a:pPr>
            <a:endParaRPr lang="en-US" sz="1000" smtClean="0">
              <a:latin typeface="Cataneo BT" pitchFamily="66" charset="0"/>
              <a:cs typeface="Times New Roman" pitchFamily="18" charset="0"/>
            </a:endParaRPr>
          </a:p>
          <a:p>
            <a:pPr marL="622300" indent="-514350" fontAlgn="auto">
              <a:spcAft>
                <a:spcPts val="0"/>
              </a:spcAft>
              <a:buClr>
                <a:schemeClr val="accent3"/>
              </a:buClr>
              <a:buFont typeface="Georgia"/>
              <a:buChar char="•"/>
              <a:defRPr/>
            </a:pPr>
            <a:r>
              <a:rPr lang="en-US" b="1" smtClean="0">
                <a:solidFill>
                  <a:schemeClr val="accent1">
                    <a:lumMod val="75000"/>
                  </a:schemeClr>
                </a:solidFill>
                <a:latin typeface="Times New Roman" pitchFamily="18" charset="0"/>
                <a:cs typeface="Times New Roman" pitchFamily="18" charset="0"/>
              </a:rPr>
              <a:t>End Balanced: </a:t>
            </a:r>
            <a:r>
              <a:rPr lang="en-US" smtClean="0">
                <a:latin typeface="Times New Roman" pitchFamily="18" charset="0"/>
                <a:cs typeface="Times New Roman" pitchFamily="18" charset="0"/>
              </a:rPr>
              <a:t>All prognostic factors are maintained balanced at the end of the study </a:t>
            </a:r>
            <a:r>
              <a:rPr lang="en-US" smtClean="0">
                <a:solidFill>
                  <a:srgbClr val="0070C0"/>
                </a:solidFill>
                <a:latin typeface="Cataneo BT" pitchFamily="66" charset="0"/>
                <a:cs typeface="Times New Roman" pitchFamily="18" charset="0"/>
              </a:rPr>
              <a:t>(ITT)</a:t>
            </a:r>
          </a:p>
          <a:p>
            <a:pPr marL="622300" indent="-514350" fontAlgn="auto">
              <a:spcAft>
                <a:spcPts val="0"/>
              </a:spcAft>
              <a:buClr>
                <a:schemeClr val="accent3"/>
              </a:buClr>
              <a:buFont typeface="Georgia"/>
              <a:buChar char="•"/>
              <a:defRPr/>
            </a:pPr>
            <a:endParaRPr lang="en-US" smtClean="0">
              <a:solidFill>
                <a:srgbClr val="0070C0"/>
              </a:solidFill>
              <a:latin typeface="Cataneo BT" pitchFamily="66" charset="0"/>
              <a:cs typeface="Times New Roman" pitchFamily="18" charset="0"/>
            </a:endParaRPr>
          </a:p>
          <a:p>
            <a:pPr marL="622300" indent="-514350" fontAlgn="auto">
              <a:spcAft>
                <a:spcPts val="0"/>
              </a:spcAft>
              <a:buClr>
                <a:schemeClr val="accent3"/>
              </a:buClr>
              <a:buFont typeface="Wingdings 3" pitchFamily="18" charset="2"/>
              <a:buNone/>
              <a:defRPr/>
            </a:pPr>
            <a:r>
              <a:rPr lang="en-US" smtClean="0">
                <a:solidFill>
                  <a:srgbClr val="CC0066"/>
                </a:solidFill>
                <a:latin typeface="Times New Roman" pitchFamily="18" charset="0"/>
                <a:cs typeface="Times New Roman" pitchFamily="18" charset="0"/>
              </a:rPr>
              <a:t> </a:t>
            </a:r>
            <a:r>
              <a:rPr lang="en-US" b="1" u="sng" smtClean="0">
                <a:solidFill>
                  <a:srgbClr val="CC0066"/>
                </a:solidFill>
                <a:latin typeface="Times New Roman" pitchFamily="18" charset="0"/>
                <a:cs typeface="Times New Roman" pitchFamily="18" charset="0"/>
              </a:rPr>
              <a:t>Intervention</a:t>
            </a:r>
          </a:p>
        </p:txBody>
      </p:sp>
      <p:pic>
        <p:nvPicPr>
          <p:cNvPr id="84995" name="Title 1"/>
          <p:cNvPicPr>
            <a:picLocks noChangeArrowheads="1"/>
          </p:cNvPicPr>
          <p:nvPr/>
        </p:nvPicPr>
        <p:blipFill>
          <a:blip r:embed="rId2" cstate="print"/>
          <a:srcRect/>
          <a:stretch>
            <a:fillRect/>
          </a:stretch>
        </p:blipFill>
        <p:spPr bwMode="auto">
          <a:xfrm>
            <a:off x="0" y="285750"/>
            <a:ext cx="8858250"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457200" y="2430463"/>
            <a:ext cx="8229600" cy="1570037"/>
          </a:xfrm>
        </p:spPr>
        <p:txBody>
          <a:bodyPr>
            <a:normAutofit fontScale="62500" lnSpcReduction="20000"/>
          </a:bodyPr>
          <a:lstStyle/>
          <a:p>
            <a:pPr marL="609600" indent="-609600" algn="ctr" fontAlgn="auto">
              <a:spcAft>
                <a:spcPts val="0"/>
              </a:spcAft>
              <a:buClr>
                <a:srgbClr val="FFFF00"/>
              </a:buClr>
              <a:buFont typeface="Wingdings" pitchFamily="2" charset="2"/>
              <a:buNone/>
              <a:defRPr/>
            </a:pPr>
            <a:r>
              <a:rPr lang="en-US" sz="4000" b="1" smtClean="0">
                <a:solidFill>
                  <a:schemeClr val="tx2"/>
                </a:solidFill>
                <a:latin typeface="Times New Roman" pitchFamily="18" charset="0"/>
                <a:cs typeface="Times New Roman" pitchFamily="18" charset="0"/>
              </a:rPr>
              <a:t>All patients analyzed in the groups </a:t>
            </a:r>
          </a:p>
          <a:p>
            <a:pPr marL="609600" indent="-609600" algn="ctr" fontAlgn="auto">
              <a:spcAft>
                <a:spcPts val="0"/>
              </a:spcAft>
              <a:buClr>
                <a:srgbClr val="FFFF00"/>
              </a:buClr>
              <a:buFont typeface="Wingdings" pitchFamily="2" charset="2"/>
              <a:buNone/>
              <a:defRPr/>
            </a:pPr>
            <a:r>
              <a:rPr lang="en-US" sz="4000" b="1" smtClean="0">
                <a:solidFill>
                  <a:schemeClr val="tx2"/>
                </a:solidFill>
                <a:latin typeface="Times New Roman" pitchFamily="18" charset="0"/>
                <a:cs typeface="Times New Roman" pitchFamily="18" charset="0"/>
              </a:rPr>
              <a:t>to which they were allocated</a:t>
            </a:r>
          </a:p>
          <a:p>
            <a:pPr marL="609600" indent="-609600" fontAlgn="auto">
              <a:spcAft>
                <a:spcPts val="0"/>
              </a:spcAft>
              <a:buClr>
                <a:srgbClr val="FFFF00"/>
              </a:buClr>
              <a:buFont typeface="Wingdings" pitchFamily="2" charset="2"/>
              <a:buNone/>
              <a:defRPr/>
            </a:pPr>
            <a:endParaRPr lang="en-US" sz="4000" b="1" smtClean="0">
              <a:solidFill>
                <a:schemeClr val="tx2"/>
              </a:solidFill>
              <a:latin typeface="Times New Roman" pitchFamily="18" charset="0"/>
              <a:cs typeface="Times New Roman" pitchFamily="18" charset="0"/>
            </a:endParaRPr>
          </a:p>
          <a:p>
            <a:pPr marL="609600" indent="-609600" fontAlgn="auto">
              <a:spcAft>
                <a:spcPts val="0"/>
              </a:spcAft>
              <a:buClr>
                <a:srgbClr val="FFFF00"/>
              </a:buClr>
              <a:buFont typeface="Wingdings" pitchFamily="2" charset="2"/>
              <a:buNone/>
              <a:defRPr/>
            </a:pPr>
            <a:r>
              <a:rPr lang="en-US" sz="4000" smtClean="0">
                <a:cs typeface="Times New Roman" pitchFamily="18" charset="0"/>
              </a:rPr>
              <a:t>	</a:t>
            </a:r>
          </a:p>
        </p:txBody>
      </p:sp>
      <p:sp>
        <p:nvSpPr>
          <p:cNvPr id="7" name="Rectangle 6"/>
          <p:cNvSpPr/>
          <p:nvPr/>
        </p:nvSpPr>
        <p:spPr>
          <a:xfrm>
            <a:off x="629254" y="785794"/>
            <a:ext cx="750737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solidFill>
                  <a:srgbClr val="CC0066"/>
                </a:solidFill>
                <a:effectLst>
                  <a:outerShdw blurRad="50800" dist="39000" dir="5460000" algn="tl">
                    <a:srgbClr val="000000">
                      <a:alpha val="38000"/>
                    </a:srgbClr>
                  </a:outerShdw>
                </a:effectLst>
                <a:latin typeface="+mn-lt"/>
                <a:cs typeface="Arial" charset="0"/>
              </a:rPr>
              <a:t>INTENTION TO TREAT</a:t>
            </a:r>
            <a:endParaRPr lang="ar-SA" sz="5400" b="1">
              <a:ln w="11430"/>
              <a:solidFill>
                <a:srgbClr val="CC0066"/>
              </a:solidFill>
              <a:effectLst>
                <a:outerShdw blurRad="50800" dist="39000" dir="5460000" algn="tl">
                  <a:srgbClr val="000000">
                    <a:alpha val="38000"/>
                  </a:srgbClr>
                </a:outerShdw>
              </a:effectLst>
              <a:latin typeface="+mn-lt"/>
              <a:cs typeface="+mn-cs"/>
            </a:endParaRPr>
          </a:p>
        </p:txBody>
      </p:sp>
    </p:spTree>
    <p:extLst>
      <p:ext uri="{BB962C8B-B14F-4D97-AF65-F5344CB8AC3E}">
        <p14:creationId xmlns:p14="http://schemas.microsoft.com/office/powerpoint/2010/main" val="204729642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anim calcmode="lin" valueType="num">
                                      <p:cBhvr additive="base">
                                        <p:cTn id="7" dur="500" fill="hold"/>
                                        <p:tgtEl>
                                          <p:spTgt spid="481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283">
                                            <p:txEl>
                                              <p:pRg st="1" end="1"/>
                                            </p:txEl>
                                          </p:spTgt>
                                        </p:tgtEl>
                                        <p:attrNameLst>
                                          <p:attrName>style.visibility</p:attrName>
                                        </p:attrNameLst>
                                      </p:cBhvr>
                                      <p:to>
                                        <p:strVal val="visible"/>
                                      </p:to>
                                    </p:set>
                                    <p:anim calcmode="lin" valueType="num">
                                      <p:cBhvr additive="base">
                                        <p:cTn id="13" dur="500" fill="hold"/>
                                        <p:tgtEl>
                                          <p:spTgt spid="481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283">
                                            <p:txEl>
                                              <p:pRg st="3" end="3"/>
                                            </p:txEl>
                                          </p:spTgt>
                                        </p:tgtEl>
                                        <p:attrNameLst>
                                          <p:attrName>style.visibility</p:attrName>
                                        </p:attrNameLst>
                                      </p:cBhvr>
                                      <p:to>
                                        <p:strVal val="visible"/>
                                      </p:to>
                                    </p:set>
                                    <p:anim calcmode="lin" valueType="num">
                                      <p:cBhvr additive="base">
                                        <p:cTn id="19" dur="500" fill="hold"/>
                                        <p:tgtEl>
                                          <p:spTgt spid="4812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2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1066800" y="304800"/>
            <a:ext cx="7392988" cy="1108075"/>
          </a:xfrm>
        </p:spPr>
        <p:txBody>
          <a:bodyPr>
            <a:normAutofit fontScale="90000"/>
          </a:bodyPr>
          <a:lstStyle/>
          <a:p>
            <a:pPr fontAlgn="auto">
              <a:spcAft>
                <a:spcPts val="0"/>
              </a:spcAft>
              <a:defRPr/>
            </a:pPr>
            <a:r>
              <a:rPr lang="en-US" smtClean="0"/>
              <a:t/>
            </a:r>
            <a:br>
              <a:rPr lang="en-US" smtClean="0"/>
            </a:br>
            <a:r>
              <a:rPr lang="en-US" smtClean="0">
                <a:solidFill>
                  <a:srgbClr val="CC0066"/>
                </a:solidFill>
              </a:rPr>
              <a:t>INTENTION TO TREAT (ITT)</a:t>
            </a:r>
            <a:r>
              <a:rPr lang="en-US" smtClean="0"/>
              <a:t/>
            </a:r>
            <a:br>
              <a:rPr lang="en-US" smtClean="0"/>
            </a:br>
            <a:endParaRPr lang="en-US" smtClean="0"/>
          </a:p>
        </p:txBody>
      </p:sp>
      <p:sp>
        <p:nvSpPr>
          <p:cNvPr id="82947" name="Text Box 3"/>
          <p:cNvSpPr txBox="1">
            <a:spLocks noChangeArrowheads="1"/>
          </p:cNvSpPr>
          <p:nvPr/>
        </p:nvSpPr>
        <p:spPr bwMode="auto">
          <a:xfrm>
            <a:off x="3348038" y="1484313"/>
            <a:ext cx="1063625" cy="457200"/>
          </a:xfrm>
          <a:prstGeom prst="rect">
            <a:avLst/>
          </a:prstGeom>
          <a:noFill/>
          <a:ln w="9525">
            <a:noFill/>
            <a:miter lim="800000"/>
            <a:headEnd/>
            <a:tailEnd/>
          </a:ln>
        </p:spPr>
        <p:txBody>
          <a:bodyPr>
            <a:spAutoFit/>
          </a:bodyPr>
          <a:lstStyle/>
          <a:p>
            <a:pPr>
              <a:spcBef>
                <a:spcPct val="50000"/>
              </a:spcBef>
            </a:pPr>
            <a:r>
              <a:rPr lang="en-US" sz="2400" b="1">
                <a:latin typeface="Georgia" pitchFamily="18" charset="0"/>
              </a:rPr>
              <a:t>200</a:t>
            </a:r>
          </a:p>
        </p:txBody>
      </p:sp>
      <p:sp>
        <p:nvSpPr>
          <p:cNvPr id="82948" name="Text Box 4"/>
          <p:cNvSpPr txBox="1">
            <a:spLocks noChangeArrowheads="1"/>
          </p:cNvSpPr>
          <p:nvPr/>
        </p:nvSpPr>
        <p:spPr bwMode="auto">
          <a:xfrm>
            <a:off x="2362200" y="2667000"/>
            <a:ext cx="8382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100</a:t>
            </a:r>
          </a:p>
        </p:txBody>
      </p:sp>
      <p:sp>
        <p:nvSpPr>
          <p:cNvPr id="82949" name="Text Box 5"/>
          <p:cNvSpPr txBox="1">
            <a:spLocks noChangeArrowheads="1"/>
          </p:cNvSpPr>
          <p:nvPr/>
        </p:nvSpPr>
        <p:spPr bwMode="auto">
          <a:xfrm>
            <a:off x="4724400" y="2667000"/>
            <a:ext cx="8382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100</a:t>
            </a:r>
          </a:p>
        </p:txBody>
      </p:sp>
      <p:sp>
        <p:nvSpPr>
          <p:cNvPr id="82950" name="Text Box 6"/>
          <p:cNvSpPr txBox="1">
            <a:spLocks noChangeArrowheads="1"/>
          </p:cNvSpPr>
          <p:nvPr/>
        </p:nvSpPr>
        <p:spPr bwMode="auto">
          <a:xfrm>
            <a:off x="2362200" y="3886200"/>
            <a:ext cx="8382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50</a:t>
            </a:r>
          </a:p>
        </p:txBody>
      </p:sp>
      <p:sp>
        <p:nvSpPr>
          <p:cNvPr id="82951" name="Text Box 7"/>
          <p:cNvSpPr txBox="1">
            <a:spLocks noChangeArrowheads="1"/>
          </p:cNvSpPr>
          <p:nvPr/>
        </p:nvSpPr>
        <p:spPr bwMode="auto">
          <a:xfrm>
            <a:off x="4876800" y="3886200"/>
            <a:ext cx="6096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70</a:t>
            </a:r>
          </a:p>
        </p:txBody>
      </p:sp>
      <p:sp>
        <p:nvSpPr>
          <p:cNvPr id="82952" name="Text Box 8"/>
          <p:cNvSpPr txBox="1">
            <a:spLocks noChangeArrowheads="1"/>
          </p:cNvSpPr>
          <p:nvPr/>
        </p:nvSpPr>
        <p:spPr bwMode="auto">
          <a:xfrm>
            <a:off x="6096000" y="3276600"/>
            <a:ext cx="609600" cy="396875"/>
          </a:xfrm>
          <a:prstGeom prst="rect">
            <a:avLst/>
          </a:prstGeom>
          <a:noFill/>
          <a:ln w="9525">
            <a:noFill/>
            <a:miter lim="800000"/>
            <a:headEnd/>
            <a:tailEnd/>
          </a:ln>
        </p:spPr>
        <p:txBody>
          <a:bodyPr>
            <a:spAutoFit/>
          </a:bodyPr>
          <a:lstStyle/>
          <a:p>
            <a:pPr>
              <a:spcBef>
                <a:spcPct val="50000"/>
              </a:spcBef>
            </a:pPr>
            <a:r>
              <a:rPr lang="en-US" sz="2000" b="1">
                <a:solidFill>
                  <a:srgbClr val="FF3300"/>
                </a:solidFill>
                <a:latin typeface="Georgia" pitchFamily="18" charset="0"/>
              </a:rPr>
              <a:t>30</a:t>
            </a:r>
          </a:p>
        </p:txBody>
      </p:sp>
      <p:sp>
        <p:nvSpPr>
          <p:cNvPr id="82953" name="Text Box 9"/>
          <p:cNvSpPr txBox="1">
            <a:spLocks noChangeArrowheads="1"/>
          </p:cNvSpPr>
          <p:nvPr/>
        </p:nvSpPr>
        <p:spPr bwMode="auto">
          <a:xfrm>
            <a:off x="1295400" y="3276600"/>
            <a:ext cx="609600" cy="396875"/>
          </a:xfrm>
          <a:prstGeom prst="rect">
            <a:avLst/>
          </a:prstGeom>
          <a:noFill/>
          <a:ln w="9525">
            <a:noFill/>
            <a:miter lim="800000"/>
            <a:headEnd/>
            <a:tailEnd/>
          </a:ln>
        </p:spPr>
        <p:txBody>
          <a:bodyPr>
            <a:spAutoFit/>
          </a:bodyPr>
          <a:lstStyle/>
          <a:p>
            <a:pPr>
              <a:spcBef>
                <a:spcPct val="50000"/>
              </a:spcBef>
            </a:pPr>
            <a:r>
              <a:rPr lang="en-US" sz="2000" b="1">
                <a:solidFill>
                  <a:srgbClr val="FF3300"/>
                </a:solidFill>
                <a:latin typeface="Georgia" pitchFamily="18" charset="0"/>
              </a:rPr>
              <a:t>50</a:t>
            </a:r>
          </a:p>
        </p:txBody>
      </p:sp>
      <p:sp>
        <p:nvSpPr>
          <p:cNvPr id="82954" name="Text Box 10"/>
          <p:cNvSpPr txBox="1">
            <a:spLocks noChangeArrowheads="1"/>
          </p:cNvSpPr>
          <p:nvPr/>
        </p:nvSpPr>
        <p:spPr bwMode="auto">
          <a:xfrm>
            <a:off x="4953000" y="5029200"/>
            <a:ext cx="6096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40</a:t>
            </a:r>
          </a:p>
        </p:txBody>
      </p:sp>
      <p:sp>
        <p:nvSpPr>
          <p:cNvPr id="82955" name="Text Box 11"/>
          <p:cNvSpPr txBox="1">
            <a:spLocks noChangeArrowheads="1"/>
          </p:cNvSpPr>
          <p:nvPr/>
        </p:nvSpPr>
        <p:spPr bwMode="auto">
          <a:xfrm>
            <a:off x="2339975" y="5013325"/>
            <a:ext cx="6096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40</a:t>
            </a:r>
          </a:p>
        </p:txBody>
      </p:sp>
      <p:sp>
        <p:nvSpPr>
          <p:cNvPr id="82956" name="Text Box 12"/>
          <p:cNvSpPr txBox="1">
            <a:spLocks noChangeArrowheads="1"/>
          </p:cNvSpPr>
          <p:nvPr/>
        </p:nvSpPr>
        <p:spPr bwMode="auto">
          <a:xfrm>
            <a:off x="3132138" y="5013325"/>
            <a:ext cx="1800225"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IMPROVED</a:t>
            </a:r>
          </a:p>
        </p:txBody>
      </p:sp>
      <p:sp>
        <p:nvSpPr>
          <p:cNvPr id="82957" name="Line 13"/>
          <p:cNvSpPr>
            <a:spLocks noChangeShapeType="1"/>
          </p:cNvSpPr>
          <p:nvPr/>
        </p:nvSpPr>
        <p:spPr bwMode="auto">
          <a:xfrm flipH="1">
            <a:off x="2895600" y="1981200"/>
            <a:ext cx="838200" cy="609600"/>
          </a:xfrm>
          <a:prstGeom prst="line">
            <a:avLst/>
          </a:prstGeom>
          <a:noFill/>
          <a:ln w="57150">
            <a:solidFill>
              <a:schemeClr val="tx1"/>
            </a:solidFill>
            <a:round/>
            <a:headEnd/>
            <a:tailEnd type="triangle" w="med" len="med"/>
          </a:ln>
        </p:spPr>
        <p:txBody>
          <a:bodyPr/>
          <a:lstStyle/>
          <a:p>
            <a:endParaRPr lang="ar-SA"/>
          </a:p>
        </p:txBody>
      </p:sp>
      <p:sp>
        <p:nvSpPr>
          <p:cNvPr id="82958" name="Line 14"/>
          <p:cNvSpPr>
            <a:spLocks noChangeShapeType="1"/>
          </p:cNvSpPr>
          <p:nvPr/>
        </p:nvSpPr>
        <p:spPr bwMode="auto">
          <a:xfrm>
            <a:off x="3733800" y="1981200"/>
            <a:ext cx="1066800" cy="609600"/>
          </a:xfrm>
          <a:prstGeom prst="line">
            <a:avLst/>
          </a:prstGeom>
          <a:noFill/>
          <a:ln w="57150">
            <a:solidFill>
              <a:schemeClr val="tx1"/>
            </a:solidFill>
            <a:round/>
            <a:headEnd/>
            <a:tailEnd type="triangle" w="med" len="med"/>
          </a:ln>
        </p:spPr>
        <p:txBody>
          <a:bodyPr/>
          <a:lstStyle/>
          <a:p>
            <a:endParaRPr lang="ar-SA"/>
          </a:p>
        </p:txBody>
      </p:sp>
      <p:sp>
        <p:nvSpPr>
          <p:cNvPr id="82959" name="Line 15"/>
          <p:cNvSpPr>
            <a:spLocks noChangeShapeType="1"/>
          </p:cNvSpPr>
          <p:nvPr/>
        </p:nvSpPr>
        <p:spPr bwMode="auto">
          <a:xfrm>
            <a:off x="2590800" y="3068638"/>
            <a:ext cx="36513" cy="720725"/>
          </a:xfrm>
          <a:prstGeom prst="line">
            <a:avLst/>
          </a:prstGeom>
          <a:noFill/>
          <a:ln w="57150">
            <a:solidFill>
              <a:schemeClr val="tx1"/>
            </a:solidFill>
            <a:round/>
            <a:headEnd/>
            <a:tailEnd type="triangle" w="med" len="med"/>
          </a:ln>
        </p:spPr>
        <p:txBody>
          <a:bodyPr/>
          <a:lstStyle/>
          <a:p>
            <a:endParaRPr lang="ar-SA"/>
          </a:p>
        </p:txBody>
      </p:sp>
      <p:sp>
        <p:nvSpPr>
          <p:cNvPr id="82960" name="Line 16"/>
          <p:cNvSpPr>
            <a:spLocks noChangeShapeType="1"/>
          </p:cNvSpPr>
          <p:nvPr/>
        </p:nvSpPr>
        <p:spPr bwMode="auto">
          <a:xfrm>
            <a:off x="5029200" y="3124200"/>
            <a:ext cx="0" cy="762000"/>
          </a:xfrm>
          <a:prstGeom prst="line">
            <a:avLst/>
          </a:prstGeom>
          <a:noFill/>
          <a:ln w="57150">
            <a:solidFill>
              <a:schemeClr val="tx1"/>
            </a:solidFill>
            <a:round/>
            <a:headEnd/>
            <a:tailEnd type="triangle" w="med" len="med"/>
          </a:ln>
        </p:spPr>
        <p:txBody>
          <a:bodyPr/>
          <a:lstStyle/>
          <a:p>
            <a:endParaRPr lang="ar-SA"/>
          </a:p>
        </p:txBody>
      </p:sp>
      <p:sp>
        <p:nvSpPr>
          <p:cNvPr id="82961" name="Line 17"/>
          <p:cNvSpPr>
            <a:spLocks noChangeShapeType="1"/>
          </p:cNvSpPr>
          <p:nvPr/>
        </p:nvSpPr>
        <p:spPr bwMode="auto">
          <a:xfrm>
            <a:off x="2590800" y="4267200"/>
            <a:ext cx="0" cy="762000"/>
          </a:xfrm>
          <a:prstGeom prst="line">
            <a:avLst/>
          </a:prstGeom>
          <a:noFill/>
          <a:ln w="57150">
            <a:solidFill>
              <a:schemeClr val="tx1"/>
            </a:solidFill>
            <a:round/>
            <a:headEnd/>
            <a:tailEnd type="triangle" w="med" len="med"/>
          </a:ln>
        </p:spPr>
        <p:txBody>
          <a:bodyPr/>
          <a:lstStyle/>
          <a:p>
            <a:endParaRPr lang="ar-SA"/>
          </a:p>
        </p:txBody>
      </p:sp>
      <p:sp>
        <p:nvSpPr>
          <p:cNvPr id="82962" name="Line 18"/>
          <p:cNvSpPr>
            <a:spLocks noChangeShapeType="1"/>
          </p:cNvSpPr>
          <p:nvPr/>
        </p:nvSpPr>
        <p:spPr bwMode="auto">
          <a:xfrm>
            <a:off x="5105400" y="4267200"/>
            <a:ext cx="0" cy="762000"/>
          </a:xfrm>
          <a:prstGeom prst="line">
            <a:avLst/>
          </a:prstGeom>
          <a:noFill/>
          <a:ln w="57150">
            <a:solidFill>
              <a:schemeClr val="tx1"/>
            </a:solidFill>
            <a:round/>
            <a:headEnd/>
            <a:tailEnd type="triangle" w="med" len="med"/>
          </a:ln>
        </p:spPr>
        <p:txBody>
          <a:bodyPr/>
          <a:lstStyle/>
          <a:p>
            <a:endParaRPr lang="ar-SA"/>
          </a:p>
        </p:txBody>
      </p:sp>
      <p:sp>
        <p:nvSpPr>
          <p:cNvPr id="82963" name="Line 19"/>
          <p:cNvSpPr>
            <a:spLocks noChangeShapeType="1"/>
          </p:cNvSpPr>
          <p:nvPr/>
        </p:nvSpPr>
        <p:spPr bwMode="auto">
          <a:xfrm flipH="1">
            <a:off x="1752600" y="3276600"/>
            <a:ext cx="838200" cy="152400"/>
          </a:xfrm>
          <a:prstGeom prst="line">
            <a:avLst/>
          </a:prstGeom>
          <a:noFill/>
          <a:ln w="38100">
            <a:solidFill>
              <a:schemeClr val="tx1"/>
            </a:solidFill>
            <a:round/>
            <a:headEnd/>
            <a:tailEnd type="triangle" w="med" len="med"/>
          </a:ln>
        </p:spPr>
        <p:txBody>
          <a:bodyPr/>
          <a:lstStyle/>
          <a:p>
            <a:endParaRPr lang="ar-SA"/>
          </a:p>
        </p:txBody>
      </p:sp>
      <p:sp>
        <p:nvSpPr>
          <p:cNvPr id="82964" name="Line 20"/>
          <p:cNvSpPr>
            <a:spLocks noChangeShapeType="1"/>
          </p:cNvSpPr>
          <p:nvPr/>
        </p:nvSpPr>
        <p:spPr bwMode="auto">
          <a:xfrm>
            <a:off x="5029200" y="3352800"/>
            <a:ext cx="990600" cy="76200"/>
          </a:xfrm>
          <a:prstGeom prst="line">
            <a:avLst/>
          </a:prstGeom>
          <a:noFill/>
          <a:ln w="38100">
            <a:solidFill>
              <a:schemeClr val="tx1"/>
            </a:solidFill>
            <a:round/>
            <a:headEnd/>
            <a:tailEnd type="triangle" w="med" len="med"/>
          </a:ln>
        </p:spPr>
        <p:txBody>
          <a:bodyPr/>
          <a:lstStyle/>
          <a:p>
            <a:endParaRPr lang="ar-SA"/>
          </a:p>
        </p:txBody>
      </p:sp>
      <p:sp>
        <p:nvSpPr>
          <p:cNvPr id="82965" name="Text Box 21"/>
          <p:cNvSpPr txBox="1">
            <a:spLocks noChangeArrowheads="1"/>
          </p:cNvSpPr>
          <p:nvPr/>
        </p:nvSpPr>
        <p:spPr bwMode="auto">
          <a:xfrm>
            <a:off x="2124075" y="5546725"/>
            <a:ext cx="1190625" cy="1311275"/>
          </a:xfrm>
          <a:prstGeom prst="rect">
            <a:avLst/>
          </a:prstGeom>
          <a:noFill/>
          <a:ln w="9525">
            <a:noFill/>
            <a:miter lim="800000"/>
            <a:headEnd/>
            <a:tailEnd/>
          </a:ln>
        </p:spPr>
        <p:txBody>
          <a:bodyPr>
            <a:spAutoFit/>
          </a:bodyPr>
          <a:lstStyle/>
          <a:p>
            <a:pPr>
              <a:spcBef>
                <a:spcPct val="50000"/>
              </a:spcBef>
            </a:pPr>
            <a:r>
              <a:rPr lang="en-US" sz="2000" b="1">
                <a:solidFill>
                  <a:srgbClr val="FF3399"/>
                </a:solidFill>
                <a:latin typeface="Georgia" pitchFamily="18" charset="0"/>
              </a:rPr>
              <a:t>80%</a:t>
            </a:r>
          </a:p>
          <a:p>
            <a:pPr>
              <a:spcBef>
                <a:spcPct val="50000"/>
              </a:spcBef>
            </a:pPr>
            <a:r>
              <a:rPr lang="en-US" sz="2000" b="1">
                <a:solidFill>
                  <a:srgbClr val="FF3399"/>
                </a:solidFill>
                <a:latin typeface="Georgia" pitchFamily="18" charset="0"/>
              </a:rPr>
              <a:t>OR </a:t>
            </a:r>
          </a:p>
          <a:p>
            <a:pPr>
              <a:spcBef>
                <a:spcPct val="50000"/>
              </a:spcBef>
            </a:pPr>
            <a:r>
              <a:rPr lang="en-US" sz="2000" b="1">
                <a:solidFill>
                  <a:srgbClr val="FF3399"/>
                </a:solidFill>
                <a:latin typeface="Georgia" pitchFamily="18" charset="0"/>
              </a:rPr>
              <a:t>40%</a:t>
            </a:r>
          </a:p>
        </p:txBody>
      </p:sp>
      <p:sp>
        <p:nvSpPr>
          <p:cNvPr id="82966" name="Text Box 22"/>
          <p:cNvSpPr txBox="1">
            <a:spLocks noChangeArrowheads="1"/>
          </p:cNvSpPr>
          <p:nvPr/>
        </p:nvSpPr>
        <p:spPr bwMode="auto">
          <a:xfrm>
            <a:off x="4876800" y="5562600"/>
            <a:ext cx="1423988" cy="1311275"/>
          </a:xfrm>
          <a:prstGeom prst="rect">
            <a:avLst/>
          </a:prstGeom>
          <a:noFill/>
          <a:ln w="9525">
            <a:noFill/>
            <a:miter lim="800000"/>
            <a:headEnd/>
            <a:tailEnd/>
          </a:ln>
        </p:spPr>
        <p:txBody>
          <a:bodyPr>
            <a:spAutoFit/>
          </a:bodyPr>
          <a:lstStyle/>
          <a:p>
            <a:pPr>
              <a:spcBef>
                <a:spcPct val="50000"/>
              </a:spcBef>
            </a:pPr>
            <a:r>
              <a:rPr lang="en-US" sz="2000" b="1">
                <a:solidFill>
                  <a:srgbClr val="FF3399"/>
                </a:solidFill>
                <a:latin typeface="Georgia" pitchFamily="18" charset="0"/>
              </a:rPr>
              <a:t>57% </a:t>
            </a:r>
          </a:p>
          <a:p>
            <a:pPr>
              <a:spcBef>
                <a:spcPct val="50000"/>
              </a:spcBef>
            </a:pPr>
            <a:r>
              <a:rPr lang="en-US" sz="2000" b="1">
                <a:solidFill>
                  <a:srgbClr val="FF3399"/>
                </a:solidFill>
                <a:latin typeface="Georgia" pitchFamily="18" charset="0"/>
              </a:rPr>
              <a:t>OR</a:t>
            </a:r>
          </a:p>
          <a:p>
            <a:pPr>
              <a:spcBef>
                <a:spcPct val="50000"/>
              </a:spcBef>
            </a:pPr>
            <a:r>
              <a:rPr lang="en-US" sz="2000" b="1">
                <a:solidFill>
                  <a:srgbClr val="FF3399"/>
                </a:solidFill>
                <a:latin typeface="Georgia" pitchFamily="18" charset="0"/>
              </a:rPr>
              <a:t>40%</a:t>
            </a:r>
          </a:p>
        </p:txBody>
      </p:sp>
      <p:sp>
        <p:nvSpPr>
          <p:cNvPr id="82967" name="Text Box 23"/>
          <p:cNvSpPr txBox="1">
            <a:spLocks noChangeArrowheads="1"/>
          </p:cNvSpPr>
          <p:nvPr/>
        </p:nvSpPr>
        <p:spPr bwMode="auto">
          <a:xfrm>
            <a:off x="684213" y="3657600"/>
            <a:ext cx="1525587"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Drop out</a:t>
            </a:r>
          </a:p>
        </p:txBody>
      </p:sp>
      <p:sp>
        <p:nvSpPr>
          <p:cNvPr id="82968" name="Text Box 24"/>
          <p:cNvSpPr txBox="1">
            <a:spLocks noChangeArrowheads="1"/>
          </p:cNvSpPr>
          <p:nvPr/>
        </p:nvSpPr>
        <p:spPr bwMode="auto">
          <a:xfrm>
            <a:off x="5638800" y="3657600"/>
            <a:ext cx="145415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Drop out</a:t>
            </a:r>
          </a:p>
        </p:txBody>
      </p:sp>
      <p:sp>
        <p:nvSpPr>
          <p:cNvPr id="82969" name="Text Box 25"/>
          <p:cNvSpPr txBox="1">
            <a:spLocks noChangeArrowheads="1"/>
          </p:cNvSpPr>
          <p:nvPr/>
        </p:nvSpPr>
        <p:spPr bwMode="auto">
          <a:xfrm>
            <a:off x="1258888" y="1773238"/>
            <a:ext cx="1928812"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intervention</a:t>
            </a:r>
          </a:p>
        </p:txBody>
      </p:sp>
      <p:sp>
        <p:nvSpPr>
          <p:cNvPr id="82970" name="Text Box 26"/>
          <p:cNvSpPr txBox="1">
            <a:spLocks noChangeArrowheads="1"/>
          </p:cNvSpPr>
          <p:nvPr/>
        </p:nvSpPr>
        <p:spPr bwMode="auto">
          <a:xfrm>
            <a:off x="4724400" y="1752600"/>
            <a:ext cx="1295400" cy="396875"/>
          </a:xfrm>
          <a:prstGeom prst="rect">
            <a:avLst/>
          </a:prstGeom>
          <a:noFill/>
          <a:ln w="9525">
            <a:noFill/>
            <a:miter lim="800000"/>
            <a:headEnd/>
            <a:tailEnd/>
          </a:ln>
        </p:spPr>
        <p:txBody>
          <a:bodyPr>
            <a:spAutoFit/>
          </a:bodyPr>
          <a:lstStyle/>
          <a:p>
            <a:pPr>
              <a:spcBef>
                <a:spcPct val="50000"/>
              </a:spcBef>
            </a:pPr>
            <a:r>
              <a:rPr lang="en-US" sz="2000" b="1">
                <a:latin typeface="Georgia" pitchFamily="18" charset="0"/>
              </a:rPr>
              <a:t>control</a:t>
            </a:r>
          </a:p>
        </p:txBody>
      </p:sp>
    </p:spTree>
    <p:extLst>
      <p:ext uri="{BB962C8B-B14F-4D97-AF65-F5344CB8AC3E}">
        <p14:creationId xmlns:p14="http://schemas.microsoft.com/office/powerpoint/2010/main" val="500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9234"/>
                                        </p:tgtEl>
                                        <p:attrNameLst>
                                          <p:attrName>style.visibility</p:attrName>
                                        </p:attrNameLst>
                                      </p:cBhvr>
                                      <p:to>
                                        <p:strVal val="visible"/>
                                      </p:to>
                                    </p:set>
                                    <p:animEffect transition="in" filter="fade">
                                      <p:cBhvr>
                                        <p:cTn id="7" dur="2000"/>
                                        <p:tgtEl>
                                          <p:spTgt spid="47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مستطيل 3"/>
          <p:cNvSpPr>
            <a:spLocks noChangeArrowheads="1"/>
          </p:cNvSpPr>
          <p:nvPr/>
        </p:nvSpPr>
        <p:spPr bwMode="auto">
          <a:xfrm>
            <a:off x="250825" y="2565400"/>
            <a:ext cx="8424863" cy="1754188"/>
          </a:xfrm>
          <a:prstGeom prst="rect">
            <a:avLst/>
          </a:prstGeom>
          <a:noFill/>
          <a:ln w="9525">
            <a:noFill/>
            <a:miter lim="800000"/>
            <a:headEnd/>
            <a:tailEnd/>
          </a:ln>
        </p:spPr>
        <p:txBody>
          <a:bodyPr>
            <a:spAutoFit/>
          </a:bodyPr>
          <a:lstStyle/>
          <a:p>
            <a:pPr marL="342900" indent="-342900" algn="l" rtl="0"/>
            <a:r>
              <a:rPr lang="en-US" sz="3600">
                <a:latin typeface="Verdana" pitchFamily="34" charset="0"/>
                <a:cs typeface="Times New Roman" pitchFamily="18" charset="0"/>
              </a:rPr>
              <a:t>Were all patients </a:t>
            </a:r>
            <a:r>
              <a:rPr lang="en-US" sz="3600" err="1">
                <a:solidFill>
                  <a:schemeClr val="bg2">
                    <a:lumMod val="50000"/>
                  </a:schemeClr>
                </a:solidFill>
                <a:latin typeface="Verdana" pitchFamily="34" charset="0"/>
                <a:cs typeface="Times New Roman" pitchFamily="18" charset="0"/>
              </a:rPr>
              <a:t>analysed</a:t>
            </a:r>
            <a:r>
              <a:rPr lang="en-US" sz="3600">
                <a:latin typeface="Verdana" pitchFamily="34" charset="0"/>
                <a:cs typeface="Times New Roman" pitchFamily="18" charset="0"/>
              </a:rPr>
              <a:t> in the groups to which they were </a:t>
            </a:r>
            <a:r>
              <a:rPr lang="en-US" sz="3600" err="1">
                <a:latin typeface="Verdana" pitchFamily="34" charset="0"/>
                <a:cs typeface="Times New Roman" pitchFamily="18" charset="0"/>
              </a:rPr>
              <a:t>randomised</a:t>
            </a:r>
            <a:r>
              <a:rPr lang="en-US" sz="3600">
                <a:latin typeface="Verdana" pitchFamily="34" charset="0"/>
                <a:cs typeface="Times New Roman" pitchFamily="18" charset="0"/>
              </a:rPr>
              <a:t>?</a:t>
            </a:r>
            <a:endParaRPr lang="en-US" sz="4400"/>
          </a:p>
        </p:txBody>
      </p:sp>
    </p:spTree>
    <p:extLst>
      <p:ext uri="{BB962C8B-B14F-4D97-AF65-F5344CB8AC3E}">
        <p14:creationId xmlns:p14="http://schemas.microsoft.com/office/powerpoint/2010/main" val="815557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3194050" y="476250"/>
            <a:ext cx="2314575" cy="369888"/>
          </a:xfrm>
          <a:prstGeom prst="rect">
            <a:avLst/>
          </a:prstGeom>
          <a:noFill/>
          <a:ln w="9525">
            <a:noFill/>
            <a:miter lim="800000"/>
            <a:headEnd/>
            <a:tailEnd/>
          </a:ln>
        </p:spPr>
        <p:txBody>
          <a:bodyPr wrap="none">
            <a:spAutoFit/>
          </a:bodyPr>
          <a:lstStyle/>
          <a:p>
            <a:r>
              <a:rPr lang="en-US"/>
              <a:t>2000 RANDOMIZED</a:t>
            </a:r>
            <a:endParaRPr lang="ar-SA"/>
          </a:p>
        </p:txBody>
      </p:sp>
      <p:sp>
        <p:nvSpPr>
          <p:cNvPr id="3" name="Down Arrow 2"/>
          <p:cNvSpPr/>
          <p:nvPr/>
        </p:nvSpPr>
        <p:spPr>
          <a:xfrm>
            <a:off x="4067175" y="981075"/>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38916" name="TextBox 3"/>
          <p:cNvSpPr txBox="1">
            <a:spLocks noChangeArrowheads="1"/>
          </p:cNvSpPr>
          <p:nvPr/>
        </p:nvSpPr>
        <p:spPr bwMode="auto">
          <a:xfrm>
            <a:off x="2259013" y="1989138"/>
            <a:ext cx="696912" cy="646112"/>
          </a:xfrm>
          <a:prstGeom prst="rect">
            <a:avLst/>
          </a:prstGeom>
          <a:noFill/>
          <a:ln w="9525">
            <a:noFill/>
            <a:miter lim="800000"/>
            <a:headEnd/>
            <a:tailEnd/>
          </a:ln>
        </p:spPr>
        <p:txBody>
          <a:bodyPr wrap="none">
            <a:spAutoFit/>
          </a:bodyPr>
          <a:lstStyle/>
          <a:p>
            <a:pPr algn="l" rtl="0"/>
            <a:r>
              <a:rPr lang="en-US"/>
              <a:t>A</a:t>
            </a:r>
          </a:p>
          <a:p>
            <a:pPr algn="l" rtl="0"/>
            <a:r>
              <a:rPr lang="en-US"/>
              <a:t>1000</a:t>
            </a:r>
            <a:endParaRPr lang="ar-SA"/>
          </a:p>
        </p:txBody>
      </p:sp>
      <p:sp>
        <p:nvSpPr>
          <p:cNvPr id="38917" name="TextBox 4"/>
          <p:cNvSpPr txBox="1">
            <a:spLocks noChangeArrowheads="1"/>
          </p:cNvSpPr>
          <p:nvPr/>
        </p:nvSpPr>
        <p:spPr bwMode="auto">
          <a:xfrm>
            <a:off x="5386388" y="1989138"/>
            <a:ext cx="698500" cy="646112"/>
          </a:xfrm>
          <a:prstGeom prst="rect">
            <a:avLst/>
          </a:prstGeom>
          <a:noFill/>
          <a:ln w="9525">
            <a:noFill/>
            <a:miter lim="800000"/>
            <a:headEnd/>
            <a:tailEnd/>
          </a:ln>
        </p:spPr>
        <p:txBody>
          <a:bodyPr wrap="none">
            <a:spAutoFit/>
          </a:bodyPr>
          <a:lstStyle/>
          <a:p>
            <a:pPr algn="l" rtl="0"/>
            <a:r>
              <a:rPr lang="en-US"/>
              <a:t>B</a:t>
            </a:r>
          </a:p>
          <a:p>
            <a:pPr algn="l" rtl="0"/>
            <a:r>
              <a:rPr lang="en-US"/>
              <a:t>1000</a:t>
            </a:r>
            <a:endParaRPr lang="ar-SA"/>
          </a:p>
        </p:txBody>
      </p:sp>
      <p:sp>
        <p:nvSpPr>
          <p:cNvPr id="6" name="Left Arrow 5"/>
          <p:cNvSpPr/>
          <p:nvPr/>
        </p:nvSpPr>
        <p:spPr>
          <a:xfrm>
            <a:off x="3059113" y="2060575"/>
            <a:ext cx="97948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Right Arrow 6"/>
          <p:cNvSpPr/>
          <p:nvPr/>
        </p:nvSpPr>
        <p:spPr>
          <a:xfrm>
            <a:off x="4356100" y="206057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Down Arrow 8"/>
          <p:cNvSpPr/>
          <p:nvPr/>
        </p:nvSpPr>
        <p:spPr>
          <a:xfrm>
            <a:off x="5580063" y="2781300"/>
            <a:ext cx="484187" cy="2016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0" name="Down Arrow 9"/>
          <p:cNvSpPr/>
          <p:nvPr/>
        </p:nvSpPr>
        <p:spPr>
          <a:xfrm>
            <a:off x="2627313" y="2708275"/>
            <a:ext cx="485775" cy="1944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12" name="Straight Arrow Connector 11"/>
          <p:cNvCxnSpPr/>
          <p:nvPr/>
        </p:nvCxnSpPr>
        <p:spPr>
          <a:xfrm>
            <a:off x="6227763" y="3429000"/>
            <a:ext cx="576262"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619250" y="3284538"/>
            <a:ext cx="72072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24" name="TextBox 16"/>
          <p:cNvSpPr txBox="1">
            <a:spLocks noChangeArrowheads="1"/>
          </p:cNvSpPr>
          <p:nvPr/>
        </p:nvSpPr>
        <p:spPr bwMode="auto">
          <a:xfrm>
            <a:off x="6923088" y="4005263"/>
            <a:ext cx="569912" cy="369887"/>
          </a:xfrm>
          <a:prstGeom prst="rect">
            <a:avLst/>
          </a:prstGeom>
          <a:noFill/>
          <a:ln w="9525">
            <a:noFill/>
            <a:miter lim="800000"/>
            <a:headEnd/>
            <a:tailEnd/>
          </a:ln>
        </p:spPr>
        <p:txBody>
          <a:bodyPr wrap="none">
            <a:spAutoFit/>
          </a:bodyPr>
          <a:lstStyle/>
          <a:p>
            <a:r>
              <a:rPr lang="en-US">
                <a:solidFill>
                  <a:srgbClr val="FF0000"/>
                </a:solidFill>
              </a:rPr>
              <a:t>100</a:t>
            </a:r>
            <a:endParaRPr lang="ar-SA">
              <a:solidFill>
                <a:srgbClr val="FF0000"/>
              </a:solidFill>
            </a:endParaRPr>
          </a:p>
        </p:txBody>
      </p:sp>
      <p:sp>
        <p:nvSpPr>
          <p:cNvPr id="38925" name="TextBox 17"/>
          <p:cNvSpPr txBox="1">
            <a:spLocks noChangeArrowheads="1"/>
          </p:cNvSpPr>
          <p:nvPr/>
        </p:nvSpPr>
        <p:spPr bwMode="auto">
          <a:xfrm>
            <a:off x="1019175" y="4005263"/>
            <a:ext cx="569913" cy="369887"/>
          </a:xfrm>
          <a:prstGeom prst="rect">
            <a:avLst/>
          </a:prstGeom>
          <a:noFill/>
          <a:ln w="9525">
            <a:noFill/>
            <a:miter lim="800000"/>
            <a:headEnd/>
            <a:tailEnd/>
          </a:ln>
        </p:spPr>
        <p:txBody>
          <a:bodyPr wrap="none">
            <a:spAutoFit/>
          </a:bodyPr>
          <a:lstStyle/>
          <a:p>
            <a:r>
              <a:rPr lang="en-US">
                <a:solidFill>
                  <a:srgbClr val="FF0000"/>
                </a:solidFill>
              </a:rPr>
              <a:t>200</a:t>
            </a:r>
            <a:endParaRPr lang="ar-SA">
              <a:solidFill>
                <a:srgbClr val="FF0000"/>
              </a:solidFill>
            </a:endParaRPr>
          </a:p>
        </p:txBody>
      </p:sp>
      <p:sp>
        <p:nvSpPr>
          <p:cNvPr id="38926" name="TextBox 18"/>
          <p:cNvSpPr txBox="1">
            <a:spLocks noChangeArrowheads="1"/>
          </p:cNvSpPr>
          <p:nvPr/>
        </p:nvSpPr>
        <p:spPr bwMode="auto">
          <a:xfrm>
            <a:off x="5514975" y="5013325"/>
            <a:ext cx="569913" cy="369888"/>
          </a:xfrm>
          <a:prstGeom prst="rect">
            <a:avLst/>
          </a:prstGeom>
          <a:noFill/>
          <a:ln w="9525">
            <a:noFill/>
            <a:miter lim="800000"/>
            <a:headEnd/>
            <a:tailEnd/>
          </a:ln>
        </p:spPr>
        <p:txBody>
          <a:bodyPr wrap="none">
            <a:spAutoFit/>
          </a:bodyPr>
          <a:lstStyle/>
          <a:p>
            <a:r>
              <a:rPr lang="en-US"/>
              <a:t>900</a:t>
            </a:r>
            <a:endParaRPr lang="ar-SA"/>
          </a:p>
        </p:txBody>
      </p:sp>
      <p:sp>
        <p:nvSpPr>
          <p:cNvPr id="38927" name="TextBox 19"/>
          <p:cNvSpPr txBox="1">
            <a:spLocks noChangeArrowheads="1"/>
          </p:cNvSpPr>
          <p:nvPr/>
        </p:nvSpPr>
        <p:spPr bwMode="auto">
          <a:xfrm>
            <a:off x="2635250" y="4868863"/>
            <a:ext cx="568325" cy="369887"/>
          </a:xfrm>
          <a:prstGeom prst="rect">
            <a:avLst/>
          </a:prstGeom>
          <a:noFill/>
          <a:ln w="9525">
            <a:noFill/>
            <a:miter lim="800000"/>
            <a:headEnd/>
            <a:tailEnd/>
          </a:ln>
        </p:spPr>
        <p:txBody>
          <a:bodyPr wrap="none">
            <a:spAutoFit/>
          </a:bodyPr>
          <a:lstStyle/>
          <a:p>
            <a:r>
              <a:rPr lang="en-US"/>
              <a:t>800</a:t>
            </a:r>
            <a:endParaRPr lang="ar-SA"/>
          </a:p>
        </p:txBody>
      </p:sp>
      <p:sp>
        <p:nvSpPr>
          <p:cNvPr id="38928" name="TextBox 20"/>
          <p:cNvSpPr txBox="1">
            <a:spLocks noChangeArrowheads="1"/>
          </p:cNvSpPr>
          <p:nvPr/>
        </p:nvSpPr>
        <p:spPr bwMode="auto">
          <a:xfrm>
            <a:off x="247650" y="5732463"/>
            <a:ext cx="5116513" cy="955675"/>
          </a:xfrm>
          <a:prstGeom prst="rect">
            <a:avLst/>
          </a:prstGeom>
          <a:noFill/>
          <a:ln w="9525">
            <a:noFill/>
            <a:miter lim="800000"/>
            <a:headEnd/>
            <a:tailEnd/>
          </a:ln>
        </p:spPr>
        <p:txBody>
          <a:bodyPr>
            <a:spAutoFit/>
          </a:bodyPr>
          <a:lstStyle/>
          <a:p>
            <a:pPr algn="l" rtl="0"/>
            <a:r>
              <a:rPr lang="en-US" sz="2800"/>
              <a:t>EER= 270/? </a:t>
            </a:r>
          </a:p>
          <a:p>
            <a:pPr algn="l" rtl="0"/>
            <a:r>
              <a:rPr lang="en-US" sz="2800">
                <a:solidFill>
                  <a:schemeClr val="bg2">
                    <a:lumMod val="50000"/>
                  </a:schemeClr>
                </a:solidFill>
              </a:rPr>
              <a:t>CER=130/?</a:t>
            </a:r>
            <a:endParaRPr lang="ar-SA" sz="2800">
              <a:solidFill>
                <a:schemeClr val="bg2">
                  <a:lumMod val="50000"/>
                </a:schemeClr>
              </a:solidFill>
            </a:endParaRPr>
          </a:p>
        </p:txBody>
      </p:sp>
      <p:sp>
        <p:nvSpPr>
          <p:cNvPr id="22" name="Left Arrow 21"/>
          <p:cNvSpPr/>
          <p:nvPr/>
        </p:nvSpPr>
        <p:spPr>
          <a:xfrm>
            <a:off x="1403350" y="4941888"/>
            <a:ext cx="97948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38930" name="TextBox 22"/>
          <p:cNvSpPr txBox="1">
            <a:spLocks noChangeArrowheads="1"/>
          </p:cNvSpPr>
          <p:nvPr/>
        </p:nvSpPr>
        <p:spPr bwMode="auto">
          <a:xfrm>
            <a:off x="250825" y="5148263"/>
            <a:ext cx="1935163" cy="368300"/>
          </a:xfrm>
          <a:prstGeom prst="rect">
            <a:avLst/>
          </a:prstGeom>
          <a:noFill/>
          <a:ln w="9525">
            <a:noFill/>
            <a:miter lim="800000"/>
            <a:headEnd/>
            <a:tailEnd/>
          </a:ln>
        </p:spPr>
        <p:txBody>
          <a:bodyPr wrap="none">
            <a:spAutoFit/>
          </a:bodyPr>
          <a:lstStyle/>
          <a:p>
            <a:pPr algn="l" rtl="0"/>
            <a:r>
              <a:rPr lang="en-US"/>
              <a:t>270=</a:t>
            </a:r>
            <a:r>
              <a:rPr lang="en-US">
                <a:solidFill>
                  <a:schemeClr val="bg2">
                    <a:lumMod val="50000"/>
                  </a:schemeClr>
                </a:solidFill>
              </a:rPr>
              <a:t>IMPROVED</a:t>
            </a:r>
            <a:endParaRPr lang="ar-SA">
              <a:solidFill>
                <a:schemeClr val="bg2">
                  <a:lumMod val="50000"/>
                </a:schemeClr>
              </a:solidFill>
            </a:endParaRPr>
          </a:p>
        </p:txBody>
      </p:sp>
      <p:sp>
        <p:nvSpPr>
          <p:cNvPr id="24" name="Right Arrow 23"/>
          <p:cNvSpPr/>
          <p:nvPr/>
        </p:nvSpPr>
        <p:spPr>
          <a:xfrm>
            <a:off x="6156325" y="5157788"/>
            <a:ext cx="97790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38932" name="TextBox 24"/>
          <p:cNvSpPr txBox="1">
            <a:spLocks noChangeArrowheads="1"/>
          </p:cNvSpPr>
          <p:nvPr/>
        </p:nvSpPr>
        <p:spPr bwMode="auto">
          <a:xfrm>
            <a:off x="7145338" y="5085184"/>
            <a:ext cx="1998662" cy="369888"/>
          </a:xfrm>
          <a:prstGeom prst="rect">
            <a:avLst/>
          </a:prstGeom>
          <a:noFill/>
          <a:ln w="9525">
            <a:noFill/>
            <a:miter lim="800000"/>
            <a:headEnd/>
            <a:tailEnd/>
          </a:ln>
        </p:spPr>
        <p:txBody>
          <a:bodyPr wrap="none">
            <a:spAutoFit/>
          </a:bodyPr>
          <a:lstStyle/>
          <a:p>
            <a:pPr algn="l" rtl="0"/>
            <a:r>
              <a:rPr lang="en-US">
                <a:solidFill>
                  <a:schemeClr val="bg2">
                    <a:lumMod val="50000"/>
                  </a:schemeClr>
                </a:solidFill>
              </a:rPr>
              <a:t>IMPROVED</a:t>
            </a:r>
            <a:r>
              <a:rPr lang="en-US"/>
              <a:t>= 130</a:t>
            </a:r>
            <a:endParaRPr lang="ar-SA"/>
          </a:p>
        </p:txBody>
      </p:sp>
    </p:spTree>
    <p:extLst>
      <p:ext uri="{BB962C8B-B14F-4D97-AF65-F5344CB8AC3E}">
        <p14:creationId xmlns:p14="http://schemas.microsoft.com/office/powerpoint/2010/main" val="1826031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14662" t="28172" r="60986" b="13751"/>
          <a:stretch>
            <a:fillRect/>
          </a:stretch>
        </p:blipFill>
        <p:spPr bwMode="auto">
          <a:xfrm>
            <a:off x="0" y="0"/>
            <a:ext cx="89646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8022" t="27188" r="60832" b="7845"/>
          <a:stretch>
            <a:fillRect/>
          </a:stretch>
        </p:blipFill>
        <p:spPr bwMode="auto">
          <a:xfrm>
            <a:off x="0" y="0"/>
            <a:ext cx="910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enerba Phase 3 Clinical Trial Design"/>
          <p:cNvPicPr>
            <a:picLocks noChangeAspect="1" noChangeArrowheads="1"/>
          </p:cNvPicPr>
          <p:nvPr/>
        </p:nvPicPr>
        <p:blipFill>
          <a:blip r:embed="rId2" cstate="print"/>
          <a:srcRect/>
          <a:stretch>
            <a:fillRect/>
          </a:stretch>
        </p:blipFill>
        <p:spPr bwMode="auto">
          <a:xfrm>
            <a:off x="857250" y="233363"/>
            <a:ext cx="7340600" cy="591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sycnet.apa.org/journals/fam/23/1/images/fam_23_1_32_fig1a.gif"/>
          <p:cNvPicPr>
            <a:picLocks noChangeAspect="1" noChangeArrowheads="1"/>
          </p:cNvPicPr>
          <p:nvPr/>
        </p:nvPicPr>
        <p:blipFill>
          <a:blip r:embed="rId2" cstate="print"/>
          <a:srcRect/>
          <a:stretch>
            <a:fillRect/>
          </a:stretch>
        </p:blipFill>
        <p:spPr bwMode="auto">
          <a:xfrm>
            <a:off x="357188" y="357188"/>
            <a:ext cx="8643937"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1" name="Rectangle 15"/>
          <p:cNvSpPr>
            <a:spLocks/>
          </p:cNvSpPr>
          <p:nvPr/>
        </p:nvSpPr>
        <p:spPr bwMode="auto">
          <a:xfrm>
            <a:off x="698500" y="1727200"/>
            <a:ext cx="7785100" cy="13462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ctr" defTabSz="914400" fontAlgn="base">
              <a:lnSpc>
                <a:spcPct val="120000"/>
              </a:lnSpc>
              <a:spcBef>
                <a:spcPct val="0"/>
              </a:spcBef>
              <a:spcAft>
                <a:spcPct val="0"/>
              </a:spcAft>
              <a:defRPr/>
            </a:pPr>
            <a:r>
              <a:rPr lang="en-US" sz="3600" i="1" smtClean="0">
                <a:solidFill>
                  <a:schemeClr val="tx2"/>
                </a:solidFill>
                <a:effectLst>
                  <a:outerShdw blurRad="38100" dist="38100" dir="2700000" algn="tl">
                    <a:srgbClr val="000000"/>
                  </a:outerShdw>
                </a:effectLst>
                <a:latin typeface="Arial" charset="0"/>
                <a:ea typeface="Arial" charset="0"/>
                <a:cs typeface="Arial" charset="0"/>
                <a:sym typeface="Arial" charset="0"/>
              </a:rPr>
              <a:t>How to read a </a:t>
            </a:r>
            <a:r>
              <a:rPr lang="en-US" sz="3600" i="1">
                <a:solidFill>
                  <a:schemeClr val="tx2"/>
                </a:solidFill>
                <a:effectLst>
                  <a:outerShdw blurRad="38100" dist="38100" dir="2700000" algn="tl">
                    <a:srgbClr val="000000"/>
                  </a:outerShdw>
                </a:effectLst>
                <a:latin typeface="Arial" charset="0"/>
                <a:ea typeface="Arial" charset="0"/>
                <a:cs typeface="Arial" charset="0"/>
                <a:sym typeface="Arial" charset="0"/>
              </a:rPr>
              <a:t>research article?</a:t>
            </a:r>
          </a:p>
        </p:txBody>
      </p:sp>
      <p:grpSp>
        <p:nvGrpSpPr>
          <p:cNvPr id="200710" name="Group 16"/>
          <p:cNvGrpSpPr>
            <a:grpSpLocks/>
          </p:cNvGrpSpPr>
          <p:nvPr/>
        </p:nvGrpSpPr>
        <p:grpSpPr bwMode="auto">
          <a:xfrm>
            <a:off x="2667000" y="3517900"/>
            <a:ext cx="3810000" cy="2540000"/>
            <a:chOff x="0" y="0"/>
            <a:chExt cx="2400" cy="1600"/>
          </a:xfrm>
        </p:grpSpPr>
        <p:sp>
          <p:nvSpPr>
            <p:cNvPr id="200711" name="Rectangle 17"/>
            <p:cNvSpPr>
              <a:spLocks/>
            </p:cNvSpPr>
            <p:nvPr/>
          </p:nvSpPr>
          <p:spPr bwMode="auto">
            <a:xfrm>
              <a:off x="79" y="96"/>
              <a:ext cx="193" cy="349"/>
            </a:xfrm>
            <a:prstGeom prst="rect">
              <a:avLst/>
            </a:prstGeom>
            <a:solidFill>
              <a:srgbClr val="000514"/>
            </a:solidFill>
            <a:ln w="9525">
              <a:noFill/>
              <a:miter lim="800000"/>
              <a:headEnd/>
              <a:tailEnd/>
            </a:ln>
          </p:spPr>
          <p:txBody>
            <a:bodyPr wrap="none" lIns="0" tIns="0" rIns="0" bIns="0">
              <a:prstTxWarp prst="textNoShape">
                <a:avLst/>
              </a:prstTxWarp>
              <a:spAutoFit/>
            </a:bodyPr>
            <a:lstStyle/>
            <a:p>
              <a:pPr defTabSz="914400" fontAlgn="base">
                <a:lnSpc>
                  <a:spcPct val="130000"/>
                </a:lnSpc>
                <a:spcBef>
                  <a:spcPts val="1400"/>
                </a:spcBef>
                <a:spcAft>
                  <a:spcPct val="0"/>
                </a:spcAft>
              </a:pPr>
              <a:endParaRPr lang="nl-NL" sz="2400" i="1">
                <a:solidFill>
                  <a:srgbClr val="FFFFFF"/>
                </a:solidFill>
                <a:latin typeface="Arial" charset="0"/>
                <a:ea typeface="ヒラギノ角ゴ ProN W3" charset="-128"/>
                <a:cs typeface="ヒラギノ角ゴ ProN W3" charset="-128"/>
                <a:sym typeface="Arial" charset="0"/>
              </a:endParaRPr>
            </a:p>
          </p:txBody>
        </p:sp>
        <p:pic>
          <p:nvPicPr>
            <p:cNvPr id="200712" name="Picture 18"/>
            <p:cNvPicPr>
              <a:picLocks noChangeArrowheads="1"/>
            </p:cNvPicPr>
            <p:nvPr/>
          </p:nvPicPr>
          <p:blipFill>
            <a:blip r:embed="rId2"/>
            <a:srcRect/>
            <a:stretch>
              <a:fillRect/>
            </a:stretch>
          </p:blipFill>
          <p:spPr bwMode="auto">
            <a:xfrm>
              <a:off x="0" y="0"/>
              <a:ext cx="2400" cy="1600"/>
            </a:xfrm>
            <a:prstGeom prst="rect">
              <a:avLst/>
            </a:prstGeom>
            <a:noFill/>
            <a:ln w="12700">
              <a:solidFill>
                <a:srgbClr val="000000"/>
              </a:solidFill>
              <a:miter lim="800000"/>
              <a:headEnd/>
              <a:tailEnd/>
            </a:ln>
          </p:spPr>
        </p:pic>
      </p:grpSp>
    </p:spTree>
    <p:extLst>
      <p:ext uri="{BB962C8B-B14F-4D97-AF65-F5344CB8AC3E}">
        <p14:creationId xmlns:p14="http://schemas.microsoft.com/office/powerpoint/2010/main" val="338575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artoonstock.com/lowres/dco0185l.jpg"/>
          <p:cNvPicPr>
            <a:picLocks noChangeAspect="1" noChangeArrowheads="1"/>
          </p:cNvPicPr>
          <p:nvPr/>
        </p:nvPicPr>
        <p:blipFill>
          <a:blip r:embed="rId2" cstate="print"/>
          <a:srcRect/>
          <a:stretch>
            <a:fillRect/>
          </a:stretch>
        </p:blipFill>
        <p:spPr bwMode="auto">
          <a:xfrm>
            <a:off x="571500" y="500063"/>
            <a:ext cx="78581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7" name="Rectangle 3"/>
          <p:cNvSpPr>
            <a:spLocks noGrp="1" noChangeArrowheads="1"/>
          </p:cNvSpPr>
          <p:nvPr>
            <p:ph idx="1"/>
          </p:nvPr>
        </p:nvSpPr>
        <p:spPr>
          <a:xfrm>
            <a:off x="2000250" y="2420938"/>
            <a:ext cx="4392613" cy="2149475"/>
          </a:xfrm>
        </p:spPr>
        <p:txBody>
          <a:bodyPr/>
          <a:lstStyle/>
          <a:p>
            <a:pPr marL="609600" indent="-609600">
              <a:lnSpc>
                <a:spcPct val="150000"/>
              </a:lnSpc>
              <a:buClr>
                <a:srgbClr val="FFFF00"/>
              </a:buClr>
              <a:buFont typeface="Wingdings" pitchFamily="2" charset="2"/>
              <a:buNone/>
            </a:pPr>
            <a:r>
              <a:rPr lang="en-US" sz="3200" b="1" smtClean="0">
                <a:solidFill>
                  <a:schemeClr val="tx2"/>
                </a:solidFill>
                <a:latin typeface="Times New Roman" pitchFamily="18" charset="0"/>
                <a:cs typeface="Times New Roman" pitchFamily="18" charset="0"/>
              </a:rPr>
              <a:t>●  duration of study.</a:t>
            </a:r>
          </a:p>
          <a:p>
            <a:pPr marL="609600" indent="-609600">
              <a:lnSpc>
                <a:spcPct val="150000"/>
              </a:lnSpc>
              <a:buClr>
                <a:srgbClr val="FFFF00"/>
              </a:buClr>
              <a:buFont typeface="Wingdings" pitchFamily="2" charset="2"/>
              <a:buNone/>
            </a:pPr>
            <a:r>
              <a:rPr lang="en-US" sz="3200" b="1" smtClean="0">
                <a:solidFill>
                  <a:schemeClr val="tx2"/>
                </a:solidFill>
                <a:latin typeface="Times New Roman" pitchFamily="18" charset="0"/>
                <a:cs typeface="Times New Roman" pitchFamily="18" charset="0"/>
              </a:rPr>
              <a:t>●  drop out &lt; 20%.</a:t>
            </a:r>
          </a:p>
        </p:txBody>
      </p:sp>
      <p:sp>
        <p:nvSpPr>
          <p:cNvPr id="6" name="Rectangle 5"/>
          <p:cNvSpPr/>
          <p:nvPr/>
        </p:nvSpPr>
        <p:spPr>
          <a:xfrm>
            <a:off x="1142976" y="785794"/>
            <a:ext cx="341632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solidFill>
                  <a:srgbClr val="CC0066"/>
                </a:solidFill>
                <a:effectLst>
                  <a:outerShdw blurRad="50800" dist="39000" dir="5460000" algn="tl">
                    <a:srgbClr val="000000">
                      <a:alpha val="38000"/>
                    </a:srgbClr>
                  </a:outerShdw>
                </a:effectLst>
                <a:latin typeface="+mn-lt"/>
                <a:cs typeface="Arial" charset="0"/>
              </a:rPr>
              <a:t>Follow up</a:t>
            </a:r>
          </a:p>
        </p:txBody>
      </p:sp>
    </p:spTree>
    <p:extLst>
      <p:ext uri="{BB962C8B-B14F-4D97-AF65-F5344CB8AC3E}">
        <p14:creationId xmlns:p14="http://schemas.microsoft.com/office/powerpoint/2010/main" val="9728250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7187">
                                            <p:txEl>
                                              <p:pRg st="0" end="0"/>
                                            </p:txEl>
                                          </p:spTgt>
                                        </p:tgtEl>
                                        <p:attrNameLst>
                                          <p:attrName>style.visibility</p:attrName>
                                        </p:attrNameLst>
                                      </p:cBhvr>
                                      <p:to>
                                        <p:strVal val="visible"/>
                                      </p:to>
                                    </p:set>
                                    <p:animEffect transition="in" filter="wipe(left)">
                                      <p:cBhvr>
                                        <p:cTn id="7" dur="500"/>
                                        <p:tgtEl>
                                          <p:spTgt spid="477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7187">
                                            <p:txEl>
                                              <p:pRg st="1" end="1"/>
                                            </p:txEl>
                                          </p:spTgt>
                                        </p:tgtEl>
                                        <p:attrNameLst>
                                          <p:attrName>style.visibility</p:attrName>
                                        </p:attrNameLst>
                                      </p:cBhvr>
                                      <p:to>
                                        <p:strVal val="visible"/>
                                      </p:to>
                                    </p:set>
                                    <p:animEffect transition="in" filter="wipe(left)">
                                      <p:cBhvr>
                                        <p:cTn id="12" dur="500"/>
                                        <p:tgtEl>
                                          <p:spTgt spid="477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مستطيل 2"/>
          <p:cNvSpPr>
            <a:spLocks noChangeArrowheads="1"/>
          </p:cNvSpPr>
          <p:nvPr/>
        </p:nvSpPr>
        <p:spPr bwMode="auto">
          <a:xfrm>
            <a:off x="323850" y="2516188"/>
            <a:ext cx="8135938" cy="1200150"/>
          </a:xfrm>
          <a:prstGeom prst="rect">
            <a:avLst/>
          </a:prstGeom>
          <a:noFill/>
          <a:ln w="9525">
            <a:noFill/>
            <a:miter lim="800000"/>
            <a:headEnd/>
            <a:tailEnd/>
          </a:ln>
        </p:spPr>
        <p:txBody>
          <a:bodyPr>
            <a:spAutoFit/>
          </a:bodyPr>
          <a:lstStyle/>
          <a:p>
            <a:pPr marL="342900" indent="-342900" algn="l" rtl="0"/>
            <a:r>
              <a:rPr lang="en-US" sz="3600">
                <a:latin typeface="Verdana" pitchFamily="34" charset="0"/>
                <a:cs typeface="Times New Roman" pitchFamily="18" charset="0"/>
              </a:rPr>
              <a:t>Was follow-up of patients sufficiently </a:t>
            </a:r>
            <a:r>
              <a:rPr lang="en-US" sz="3600">
                <a:solidFill>
                  <a:schemeClr val="bg2">
                    <a:lumMod val="50000"/>
                  </a:schemeClr>
                </a:solidFill>
                <a:latin typeface="Verdana" pitchFamily="34" charset="0"/>
                <a:cs typeface="Times New Roman" pitchFamily="18" charset="0"/>
              </a:rPr>
              <a:t>long</a:t>
            </a:r>
            <a:r>
              <a:rPr lang="en-US" sz="3600">
                <a:latin typeface="Verdana" pitchFamily="34" charset="0"/>
                <a:cs typeface="Times New Roman" pitchFamily="18" charset="0"/>
              </a:rPr>
              <a:t> and </a:t>
            </a:r>
            <a:r>
              <a:rPr lang="en-US" sz="3600">
                <a:solidFill>
                  <a:schemeClr val="bg2">
                    <a:lumMod val="50000"/>
                  </a:schemeClr>
                </a:solidFill>
                <a:latin typeface="Verdana" pitchFamily="34" charset="0"/>
                <a:cs typeface="Times New Roman" pitchFamily="18" charset="0"/>
              </a:rPr>
              <a:t>complete</a:t>
            </a:r>
            <a:r>
              <a:rPr lang="en-US" sz="3600">
                <a:latin typeface="Verdana" pitchFamily="34" charset="0"/>
                <a:cs typeface="Times New Roman" pitchFamily="18" charset="0"/>
              </a:rPr>
              <a:t>?</a:t>
            </a:r>
            <a:endParaRPr lang="en-US" sz="4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solidFill>
                  <a:schemeClr val="tx1"/>
                </a:solidFill>
              </a:rPr>
              <a:t>Losses-to-follow-up </a:t>
            </a:r>
            <a:br>
              <a:rPr lang="en-US" smtClean="0">
                <a:solidFill>
                  <a:schemeClr val="tx1"/>
                </a:solidFill>
              </a:rPr>
            </a:br>
            <a:r>
              <a:rPr lang="en-US" sz="3600" smtClean="0">
                <a:solidFill>
                  <a:schemeClr val="tx1"/>
                </a:solidFill>
              </a:rPr>
              <a:t>How many is too many?</a:t>
            </a:r>
            <a:endParaRPr lang="en-AU" smtClean="0">
              <a:solidFill>
                <a:schemeClr val="tx1"/>
              </a:solidFill>
            </a:endParaRPr>
          </a:p>
        </p:txBody>
      </p:sp>
      <p:sp>
        <p:nvSpPr>
          <p:cNvPr id="52227" name="Rectangle 3"/>
          <p:cNvSpPr>
            <a:spLocks noGrp="1" noChangeArrowheads="1"/>
          </p:cNvSpPr>
          <p:nvPr>
            <p:ph type="body" idx="1"/>
          </p:nvPr>
        </p:nvSpPr>
        <p:spPr/>
        <p:txBody>
          <a:bodyPr/>
          <a:lstStyle/>
          <a:p>
            <a:pPr eaLnBrk="1" hangingPunct="1">
              <a:buFont typeface="Wingdings" pitchFamily="2" charset="2"/>
              <a:buNone/>
              <a:defRPr/>
            </a:pPr>
            <a:endParaRPr lang="en-US" smtClean="0">
              <a:solidFill>
                <a:schemeClr val="tx2"/>
              </a:solidFill>
            </a:endParaRPr>
          </a:p>
          <a:p>
            <a:pPr eaLnBrk="1" hangingPunct="1">
              <a:buFont typeface="Wingdings" pitchFamily="2" charset="2"/>
              <a:buNone/>
              <a:defRPr/>
            </a:pPr>
            <a:endParaRPr lang="en-US" smtClean="0">
              <a:solidFill>
                <a:schemeClr val="tx2"/>
              </a:solidFill>
            </a:endParaRPr>
          </a:p>
          <a:p>
            <a:pPr eaLnBrk="1" hangingPunct="1">
              <a:defRPr/>
            </a:pPr>
            <a:endParaRPr lang="en-US" smtClean="0">
              <a:solidFill>
                <a:srgbClr val="FF0000"/>
              </a:solidFill>
            </a:endParaRPr>
          </a:p>
          <a:p>
            <a:pPr eaLnBrk="1" hangingPunct="1">
              <a:defRPr/>
            </a:pPr>
            <a:endParaRPr lang="en-US" smtClean="0">
              <a:solidFill>
                <a:srgbClr val="FF0000"/>
              </a:solidFill>
            </a:endParaRPr>
          </a:p>
        </p:txBody>
      </p:sp>
      <p:sp>
        <p:nvSpPr>
          <p:cNvPr id="24580" name="Text Box 4"/>
          <p:cNvSpPr txBox="1">
            <a:spLocks noChangeArrowheads="1"/>
          </p:cNvSpPr>
          <p:nvPr/>
        </p:nvSpPr>
        <p:spPr bwMode="auto">
          <a:xfrm>
            <a:off x="1874838" y="3071813"/>
            <a:ext cx="7269162" cy="1603375"/>
          </a:xfrm>
          <a:prstGeom prst="rect">
            <a:avLst/>
          </a:prstGeom>
          <a:noFill/>
          <a:ln w="9525">
            <a:noFill/>
            <a:miter lim="800000"/>
            <a:headEnd/>
            <a:tailEnd/>
          </a:ln>
        </p:spPr>
        <p:txBody>
          <a:bodyPr>
            <a:spAutoFit/>
          </a:bodyPr>
          <a:lstStyle/>
          <a:p>
            <a:pPr algn="l" rtl="0">
              <a:spcBef>
                <a:spcPct val="20000"/>
              </a:spcBef>
              <a:buClr>
                <a:schemeClr val="accent2"/>
              </a:buClr>
              <a:buSzPct val="120000"/>
              <a:buFont typeface="Wingdings" pitchFamily="2" charset="2"/>
              <a:buNone/>
            </a:pPr>
            <a:r>
              <a:rPr kumimoji="1" lang="en-US" sz="2800">
                <a:solidFill>
                  <a:schemeClr val="bg2">
                    <a:lumMod val="50000"/>
                  </a:schemeClr>
                </a:solidFill>
                <a:latin typeface="Tahoma" pitchFamily="34" charset="0"/>
              </a:rPr>
              <a:t>“5-and-20 rule of thumb”</a:t>
            </a:r>
          </a:p>
          <a:p>
            <a:pPr lvl="1" algn="l" rtl="0">
              <a:spcBef>
                <a:spcPct val="20000"/>
              </a:spcBef>
              <a:buClr>
                <a:schemeClr val="accent2"/>
              </a:buClr>
              <a:buSzPct val="120000"/>
              <a:buFontTx/>
              <a:buChar char="•"/>
            </a:pPr>
            <a:r>
              <a:rPr kumimoji="1" lang="en-US">
                <a:latin typeface="Tahoma" pitchFamily="34" charset="0"/>
              </a:rPr>
              <a:t>5% probably leads to little bias</a:t>
            </a:r>
          </a:p>
          <a:p>
            <a:pPr lvl="1" algn="l" rtl="0">
              <a:spcBef>
                <a:spcPct val="20000"/>
              </a:spcBef>
              <a:buClr>
                <a:schemeClr val="accent2"/>
              </a:buClr>
              <a:buSzPct val="120000"/>
              <a:buFontTx/>
              <a:buChar char="•"/>
            </a:pPr>
            <a:r>
              <a:rPr kumimoji="1" lang="en-US">
                <a:latin typeface="Tahoma" pitchFamily="34" charset="0"/>
              </a:rPr>
              <a:t>&gt;20% poses serious threats to validity</a:t>
            </a:r>
          </a:p>
          <a:p>
            <a:pPr algn="l" rtl="0">
              <a:spcBef>
                <a:spcPct val="50000"/>
              </a:spcBef>
            </a:pPr>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24580">
                                            <p:txEl>
                                              <p:pRg st="0" end="0"/>
                                            </p:txEl>
                                          </p:spTgt>
                                        </p:tgtEl>
                                        <p:attrNameLst>
                                          <p:attrName>style.visibility</p:attrName>
                                        </p:attrNameLst>
                                      </p:cBhvr>
                                      <p:to>
                                        <p:strVal val="visible"/>
                                      </p:to>
                                    </p:set>
                                    <p:animEffect transition="in" filter="slide(fromBottom)">
                                      <p:cBhvr>
                                        <p:cTn id="14" dur="500"/>
                                        <p:tgtEl>
                                          <p:spTgt spid="24580">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4580">
                                            <p:txEl>
                                              <p:pRg st="1" end="1"/>
                                            </p:txEl>
                                          </p:spTgt>
                                        </p:tgtEl>
                                        <p:attrNameLst>
                                          <p:attrName>style.visibility</p:attrName>
                                        </p:attrNameLst>
                                      </p:cBhvr>
                                      <p:to>
                                        <p:strVal val="visible"/>
                                      </p:to>
                                    </p:set>
                                    <p:animEffect transition="in" filter="slide(fromBottom)">
                                      <p:cBhvr>
                                        <p:cTn id="17" dur="500"/>
                                        <p:tgtEl>
                                          <p:spTgt spid="24580">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4580">
                                            <p:txEl>
                                              <p:pRg st="2" end="2"/>
                                            </p:txEl>
                                          </p:spTgt>
                                        </p:tgtEl>
                                        <p:attrNameLst>
                                          <p:attrName>style.visibility</p:attrName>
                                        </p:attrNameLst>
                                      </p:cBhvr>
                                      <p:to>
                                        <p:strVal val="visible"/>
                                      </p:to>
                                    </p:set>
                                    <p:animEffect transition="in" filter="slide(fromBottom)">
                                      <p:cBhvr>
                                        <p:cTn id="20" dur="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مستطيل 1"/>
          <p:cNvSpPr>
            <a:spLocks noChangeArrowheads="1"/>
          </p:cNvSpPr>
          <p:nvPr/>
        </p:nvSpPr>
        <p:spPr bwMode="auto">
          <a:xfrm>
            <a:off x="468313" y="2921000"/>
            <a:ext cx="7991475" cy="1754188"/>
          </a:xfrm>
          <a:prstGeom prst="rect">
            <a:avLst/>
          </a:prstGeom>
          <a:noFill/>
          <a:ln w="9525">
            <a:noFill/>
            <a:miter lim="800000"/>
            <a:headEnd/>
            <a:tailEnd/>
          </a:ln>
        </p:spPr>
        <p:txBody>
          <a:bodyPr>
            <a:spAutoFit/>
          </a:bodyPr>
          <a:lstStyle/>
          <a:p>
            <a:pPr marL="342900" indent="-342900" algn="l" rtl="0"/>
            <a:r>
              <a:rPr lang="en-US" sz="3600">
                <a:latin typeface="Verdana" pitchFamily="34" charset="0"/>
                <a:cs typeface="Times New Roman" pitchFamily="18" charset="0"/>
              </a:rPr>
              <a:t>Were the groups </a:t>
            </a:r>
            <a:r>
              <a:rPr lang="en-US" sz="3600">
                <a:solidFill>
                  <a:schemeClr val="bg2">
                    <a:lumMod val="50000"/>
                  </a:schemeClr>
                </a:solidFill>
                <a:latin typeface="Verdana" pitchFamily="34" charset="0"/>
                <a:cs typeface="Times New Roman" pitchFamily="18" charset="0"/>
              </a:rPr>
              <a:t>treated equally</a:t>
            </a:r>
            <a:r>
              <a:rPr lang="en-US" sz="3600">
                <a:latin typeface="Verdana" pitchFamily="34" charset="0"/>
                <a:cs typeface="Times New Roman" pitchFamily="18" charset="0"/>
              </a:rPr>
              <a:t>, apart from the experimental treatment?</a:t>
            </a:r>
            <a:endParaRPr lang="en-US" sz="4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مستطيل 1"/>
          <p:cNvSpPr>
            <a:spLocks noChangeArrowheads="1"/>
          </p:cNvSpPr>
          <p:nvPr/>
        </p:nvSpPr>
        <p:spPr bwMode="auto">
          <a:xfrm>
            <a:off x="395288" y="2708275"/>
            <a:ext cx="7848600" cy="1201738"/>
          </a:xfrm>
          <a:prstGeom prst="rect">
            <a:avLst/>
          </a:prstGeom>
          <a:noFill/>
          <a:ln w="9525">
            <a:noFill/>
            <a:miter lim="800000"/>
            <a:headEnd/>
            <a:tailEnd/>
          </a:ln>
        </p:spPr>
        <p:txBody>
          <a:bodyPr>
            <a:spAutoFit/>
          </a:bodyPr>
          <a:lstStyle/>
          <a:p>
            <a:pPr marL="342900" indent="-342900" algn="l" rtl="0"/>
            <a:r>
              <a:rPr lang="en-US" sz="3600">
                <a:latin typeface="Verdana" pitchFamily="34" charset="0"/>
                <a:cs typeface="Times New Roman" pitchFamily="18" charset="0"/>
              </a:rPr>
              <a:t>Were the groups </a:t>
            </a:r>
            <a:r>
              <a:rPr lang="en-US" sz="3600">
                <a:solidFill>
                  <a:schemeClr val="bg2">
                    <a:lumMod val="50000"/>
                  </a:schemeClr>
                </a:solidFill>
                <a:latin typeface="Verdana" pitchFamily="34" charset="0"/>
                <a:cs typeface="Times New Roman" pitchFamily="18" charset="0"/>
              </a:rPr>
              <a:t>similar at the start </a:t>
            </a:r>
            <a:r>
              <a:rPr lang="en-US" sz="3600">
                <a:latin typeface="Verdana" pitchFamily="34" charset="0"/>
                <a:cs typeface="Times New Roman" pitchFamily="18" charset="0"/>
              </a:rPr>
              <a:t>of the trial?</a:t>
            </a:r>
            <a:endParaRPr lang="en-US" sz="4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467544" y="4293096"/>
            <a:ext cx="7772400" cy="1555750"/>
          </a:xfrm>
        </p:spPr>
        <p:txBody>
          <a:bodyPr/>
          <a:lstStyle/>
          <a:p>
            <a:pPr marL="365760" indent="-256032" algn="ctr" fontAlgn="auto">
              <a:spcAft>
                <a:spcPts val="0"/>
              </a:spcAft>
              <a:buClr>
                <a:schemeClr val="accent3"/>
              </a:buClr>
              <a:buFont typeface="Wingdings" pitchFamily="2" charset="2"/>
              <a:buNone/>
              <a:defRPr/>
            </a:pPr>
            <a:r>
              <a:rPr lang="ar-SA" sz="6600" smtClean="0">
                <a:solidFill>
                  <a:schemeClr val="accent4"/>
                </a:solidFill>
              </a:rPr>
              <a:t/>
            </a:r>
            <a:br>
              <a:rPr lang="ar-SA" sz="6600" smtClean="0">
                <a:solidFill>
                  <a:schemeClr val="accent4"/>
                </a:solidFill>
              </a:rPr>
            </a:br>
            <a:r>
              <a:rPr lang="en-US" sz="6600" smtClean="0">
                <a:solidFill>
                  <a:schemeClr val="accent4"/>
                </a:solidFill>
              </a:rPr>
              <a:t>Results</a:t>
            </a:r>
            <a:br>
              <a:rPr lang="en-US" sz="6600" smtClean="0">
                <a:solidFill>
                  <a:schemeClr val="accent4"/>
                </a:solidFill>
              </a:rPr>
            </a:br>
            <a:r>
              <a:rPr lang="en-US" sz="6600" smtClean="0">
                <a:solidFill>
                  <a:schemeClr val="accent4"/>
                </a:solidFill>
              </a:rPr>
              <a:t>“Importance”</a:t>
            </a:r>
            <a:br>
              <a:rPr lang="en-US" sz="6600" smtClean="0">
                <a:solidFill>
                  <a:schemeClr val="accent4"/>
                </a:solidFill>
              </a:rPr>
            </a:br>
            <a:r>
              <a:rPr lang="en-US" sz="6600" b="1" u="sng">
                <a:solidFill>
                  <a:schemeClr val="accent4"/>
                </a:solidFill>
                <a:effectLst>
                  <a:outerShdw blurRad="38100" dist="38100" dir="2700000" algn="tl">
                    <a:srgbClr val="C0C0C0"/>
                  </a:outerShdw>
                </a:effectLst>
                <a:latin typeface="Cataneo BT" pitchFamily="66" charset="0"/>
              </a:rPr>
              <a:t>Magnitude (treatment effect</a:t>
            </a:r>
            <a:r>
              <a:rPr lang="en-US" sz="6600" b="1" u="sng" smtClean="0">
                <a:solidFill>
                  <a:schemeClr val="accent4"/>
                </a:solidFill>
                <a:effectLst>
                  <a:outerShdw blurRad="38100" dist="38100" dir="2700000" algn="tl">
                    <a:srgbClr val="C0C0C0"/>
                  </a:outerShdw>
                </a:effectLst>
                <a:latin typeface="Cataneo BT" pitchFamily="66" charset="0"/>
              </a:rPr>
              <a:t>)</a:t>
            </a:r>
            <a:endParaRPr lang="en-US" sz="6600" b="1" u="sng">
              <a:solidFill>
                <a:schemeClr val="accent4"/>
              </a:solidFill>
              <a:latin typeface="Cataneo BT"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CA" smtClean="0"/>
              <a:t>Definition</a:t>
            </a:r>
            <a:endParaRPr lang="en-US" smtClean="0"/>
          </a:p>
        </p:txBody>
      </p:sp>
      <p:sp>
        <p:nvSpPr>
          <p:cNvPr id="6147" name="Rectangle 3"/>
          <p:cNvSpPr>
            <a:spLocks noGrp="1" noChangeArrowheads="1"/>
          </p:cNvSpPr>
          <p:nvPr>
            <p:ph type="body" idx="1"/>
          </p:nvPr>
        </p:nvSpPr>
        <p:spPr>
          <a:xfrm>
            <a:off x="914400" y="2260600"/>
            <a:ext cx="8001000" cy="4064000"/>
          </a:xfrm>
        </p:spPr>
        <p:txBody>
          <a:bodyPr/>
          <a:lstStyle/>
          <a:p>
            <a:pPr algn="l" rtl="0" eaLnBrk="1" hangingPunct="1">
              <a:defRPr/>
            </a:pPr>
            <a:r>
              <a:rPr lang="en-CA" sz="4000" smtClean="0"/>
              <a:t>Number Needed to Treat (NNT):</a:t>
            </a:r>
          </a:p>
          <a:p>
            <a:pPr lvl="1" algn="l" rtl="0" eaLnBrk="1" hangingPunct="1">
              <a:defRPr/>
            </a:pPr>
            <a:r>
              <a:rPr lang="en-CA" smtClean="0"/>
              <a:t>Number of persons who would have to receive an intervention for 1 to benefit.</a:t>
            </a:r>
          </a:p>
          <a:p>
            <a:pPr lvl="1" algn="l" rtl="0" eaLnBrk="1" hangingPunct="1">
              <a:buFont typeface="Wingdings" pitchFamily="2" charset="2"/>
              <a:buNone/>
              <a:defRPr/>
            </a:pPr>
            <a:endParaRPr lang="en-CA" smtClean="0"/>
          </a:p>
          <a:p>
            <a:pPr lvl="1" algn="l" rtl="0" eaLnBrk="1" hangingPunct="1">
              <a:buFont typeface="Wingdings" pitchFamily="2" charset="2"/>
              <a:buNone/>
              <a:defRPr/>
            </a:pPr>
            <a:r>
              <a:rPr lang="en-CA" smtClean="0"/>
              <a:t>                NNT=1/ARR </a:t>
            </a: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3194050" y="476250"/>
            <a:ext cx="2314575" cy="369888"/>
          </a:xfrm>
          <a:prstGeom prst="rect">
            <a:avLst/>
          </a:prstGeom>
          <a:noFill/>
          <a:ln w="9525">
            <a:noFill/>
            <a:miter lim="800000"/>
            <a:headEnd/>
            <a:tailEnd/>
          </a:ln>
        </p:spPr>
        <p:txBody>
          <a:bodyPr wrap="none">
            <a:spAutoFit/>
          </a:bodyPr>
          <a:lstStyle/>
          <a:p>
            <a:r>
              <a:rPr lang="en-US"/>
              <a:t>2000 RANDOMIZED</a:t>
            </a:r>
            <a:endParaRPr lang="ar-SA"/>
          </a:p>
        </p:txBody>
      </p:sp>
      <p:sp>
        <p:nvSpPr>
          <p:cNvPr id="3" name="Down Arrow 2"/>
          <p:cNvSpPr/>
          <p:nvPr/>
        </p:nvSpPr>
        <p:spPr>
          <a:xfrm>
            <a:off x="4067175" y="981075"/>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53252" name="TextBox 3"/>
          <p:cNvSpPr txBox="1">
            <a:spLocks noChangeArrowheads="1"/>
          </p:cNvSpPr>
          <p:nvPr/>
        </p:nvSpPr>
        <p:spPr bwMode="auto">
          <a:xfrm>
            <a:off x="2259013" y="1989138"/>
            <a:ext cx="696912" cy="646112"/>
          </a:xfrm>
          <a:prstGeom prst="rect">
            <a:avLst/>
          </a:prstGeom>
          <a:noFill/>
          <a:ln w="9525">
            <a:noFill/>
            <a:miter lim="800000"/>
            <a:headEnd/>
            <a:tailEnd/>
          </a:ln>
        </p:spPr>
        <p:txBody>
          <a:bodyPr wrap="none">
            <a:spAutoFit/>
          </a:bodyPr>
          <a:lstStyle/>
          <a:p>
            <a:pPr algn="l" rtl="0"/>
            <a:r>
              <a:rPr lang="en-US"/>
              <a:t>A</a:t>
            </a:r>
          </a:p>
          <a:p>
            <a:pPr algn="l" rtl="0"/>
            <a:r>
              <a:rPr lang="en-US"/>
              <a:t>1000</a:t>
            </a:r>
            <a:endParaRPr lang="ar-SA"/>
          </a:p>
        </p:txBody>
      </p:sp>
      <p:sp>
        <p:nvSpPr>
          <p:cNvPr id="53253" name="TextBox 4"/>
          <p:cNvSpPr txBox="1">
            <a:spLocks noChangeArrowheads="1"/>
          </p:cNvSpPr>
          <p:nvPr/>
        </p:nvSpPr>
        <p:spPr bwMode="auto">
          <a:xfrm>
            <a:off x="5386388" y="1989138"/>
            <a:ext cx="698500" cy="646112"/>
          </a:xfrm>
          <a:prstGeom prst="rect">
            <a:avLst/>
          </a:prstGeom>
          <a:noFill/>
          <a:ln w="9525">
            <a:noFill/>
            <a:miter lim="800000"/>
            <a:headEnd/>
            <a:tailEnd/>
          </a:ln>
        </p:spPr>
        <p:txBody>
          <a:bodyPr wrap="none">
            <a:spAutoFit/>
          </a:bodyPr>
          <a:lstStyle/>
          <a:p>
            <a:pPr algn="l" rtl="0"/>
            <a:r>
              <a:rPr lang="en-US"/>
              <a:t>B</a:t>
            </a:r>
          </a:p>
          <a:p>
            <a:pPr algn="l" rtl="0"/>
            <a:r>
              <a:rPr lang="en-US"/>
              <a:t>1000</a:t>
            </a:r>
            <a:endParaRPr lang="ar-SA"/>
          </a:p>
        </p:txBody>
      </p:sp>
      <p:sp>
        <p:nvSpPr>
          <p:cNvPr id="6" name="Left Arrow 5"/>
          <p:cNvSpPr/>
          <p:nvPr/>
        </p:nvSpPr>
        <p:spPr>
          <a:xfrm>
            <a:off x="3059113" y="2060575"/>
            <a:ext cx="979487"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Right Arrow 6"/>
          <p:cNvSpPr/>
          <p:nvPr/>
        </p:nvSpPr>
        <p:spPr>
          <a:xfrm>
            <a:off x="4356100" y="206057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Down Arrow 8"/>
          <p:cNvSpPr/>
          <p:nvPr/>
        </p:nvSpPr>
        <p:spPr>
          <a:xfrm>
            <a:off x="5580063" y="2781300"/>
            <a:ext cx="484187" cy="2016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0" name="Down Arrow 9"/>
          <p:cNvSpPr/>
          <p:nvPr/>
        </p:nvSpPr>
        <p:spPr>
          <a:xfrm>
            <a:off x="2627313" y="2708275"/>
            <a:ext cx="485775" cy="1944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cxnSp>
        <p:nvCxnSpPr>
          <p:cNvPr id="12" name="Straight Arrow Connector 11"/>
          <p:cNvCxnSpPr/>
          <p:nvPr/>
        </p:nvCxnSpPr>
        <p:spPr>
          <a:xfrm>
            <a:off x="6227763" y="3429000"/>
            <a:ext cx="576262"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1619250" y="3284538"/>
            <a:ext cx="72072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260" name="TextBox 16"/>
          <p:cNvSpPr txBox="1">
            <a:spLocks noChangeArrowheads="1"/>
          </p:cNvSpPr>
          <p:nvPr/>
        </p:nvSpPr>
        <p:spPr bwMode="auto">
          <a:xfrm>
            <a:off x="6923088" y="4005263"/>
            <a:ext cx="569912" cy="369887"/>
          </a:xfrm>
          <a:prstGeom prst="rect">
            <a:avLst/>
          </a:prstGeom>
          <a:noFill/>
          <a:ln w="9525">
            <a:noFill/>
            <a:miter lim="800000"/>
            <a:headEnd/>
            <a:tailEnd/>
          </a:ln>
        </p:spPr>
        <p:txBody>
          <a:bodyPr wrap="none">
            <a:spAutoFit/>
          </a:bodyPr>
          <a:lstStyle/>
          <a:p>
            <a:r>
              <a:rPr lang="en-US">
                <a:solidFill>
                  <a:srgbClr val="FF0000"/>
                </a:solidFill>
              </a:rPr>
              <a:t>100</a:t>
            </a:r>
            <a:endParaRPr lang="ar-SA">
              <a:solidFill>
                <a:srgbClr val="FF0000"/>
              </a:solidFill>
            </a:endParaRPr>
          </a:p>
        </p:txBody>
      </p:sp>
      <p:sp>
        <p:nvSpPr>
          <p:cNvPr id="53261" name="TextBox 17"/>
          <p:cNvSpPr txBox="1">
            <a:spLocks noChangeArrowheads="1"/>
          </p:cNvSpPr>
          <p:nvPr/>
        </p:nvSpPr>
        <p:spPr bwMode="auto">
          <a:xfrm>
            <a:off x="1019175" y="4005263"/>
            <a:ext cx="569913" cy="369887"/>
          </a:xfrm>
          <a:prstGeom prst="rect">
            <a:avLst/>
          </a:prstGeom>
          <a:noFill/>
          <a:ln w="9525">
            <a:noFill/>
            <a:miter lim="800000"/>
            <a:headEnd/>
            <a:tailEnd/>
          </a:ln>
        </p:spPr>
        <p:txBody>
          <a:bodyPr wrap="none">
            <a:spAutoFit/>
          </a:bodyPr>
          <a:lstStyle/>
          <a:p>
            <a:r>
              <a:rPr lang="en-US">
                <a:solidFill>
                  <a:srgbClr val="FF0000"/>
                </a:solidFill>
              </a:rPr>
              <a:t>200</a:t>
            </a:r>
            <a:endParaRPr lang="ar-SA">
              <a:solidFill>
                <a:srgbClr val="FF0000"/>
              </a:solidFill>
            </a:endParaRPr>
          </a:p>
        </p:txBody>
      </p:sp>
      <p:sp>
        <p:nvSpPr>
          <p:cNvPr id="53262" name="TextBox 18"/>
          <p:cNvSpPr txBox="1">
            <a:spLocks noChangeArrowheads="1"/>
          </p:cNvSpPr>
          <p:nvPr/>
        </p:nvSpPr>
        <p:spPr bwMode="auto">
          <a:xfrm>
            <a:off x="5514975" y="5013325"/>
            <a:ext cx="569913" cy="369888"/>
          </a:xfrm>
          <a:prstGeom prst="rect">
            <a:avLst/>
          </a:prstGeom>
          <a:noFill/>
          <a:ln w="9525">
            <a:noFill/>
            <a:miter lim="800000"/>
            <a:headEnd/>
            <a:tailEnd/>
          </a:ln>
        </p:spPr>
        <p:txBody>
          <a:bodyPr wrap="none">
            <a:spAutoFit/>
          </a:bodyPr>
          <a:lstStyle/>
          <a:p>
            <a:r>
              <a:rPr lang="en-US"/>
              <a:t>900</a:t>
            </a:r>
            <a:endParaRPr lang="ar-SA"/>
          </a:p>
        </p:txBody>
      </p:sp>
      <p:sp>
        <p:nvSpPr>
          <p:cNvPr id="53263" name="TextBox 19"/>
          <p:cNvSpPr txBox="1">
            <a:spLocks noChangeArrowheads="1"/>
          </p:cNvSpPr>
          <p:nvPr/>
        </p:nvSpPr>
        <p:spPr bwMode="auto">
          <a:xfrm>
            <a:off x="2635250" y="4868863"/>
            <a:ext cx="568325" cy="369887"/>
          </a:xfrm>
          <a:prstGeom prst="rect">
            <a:avLst/>
          </a:prstGeom>
          <a:noFill/>
          <a:ln w="9525">
            <a:noFill/>
            <a:miter lim="800000"/>
            <a:headEnd/>
            <a:tailEnd/>
          </a:ln>
        </p:spPr>
        <p:txBody>
          <a:bodyPr wrap="none">
            <a:spAutoFit/>
          </a:bodyPr>
          <a:lstStyle/>
          <a:p>
            <a:r>
              <a:rPr lang="en-US"/>
              <a:t>800</a:t>
            </a:r>
            <a:endParaRPr lang="ar-SA"/>
          </a:p>
        </p:txBody>
      </p:sp>
      <p:sp>
        <p:nvSpPr>
          <p:cNvPr id="53264" name="TextBox 20"/>
          <p:cNvSpPr txBox="1">
            <a:spLocks noChangeArrowheads="1"/>
          </p:cNvSpPr>
          <p:nvPr/>
        </p:nvSpPr>
        <p:spPr bwMode="auto">
          <a:xfrm>
            <a:off x="247650" y="5732463"/>
            <a:ext cx="5116513" cy="955675"/>
          </a:xfrm>
          <a:prstGeom prst="rect">
            <a:avLst/>
          </a:prstGeom>
          <a:noFill/>
          <a:ln w="9525">
            <a:noFill/>
            <a:miter lim="800000"/>
            <a:headEnd/>
            <a:tailEnd/>
          </a:ln>
        </p:spPr>
        <p:txBody>
          <a:bodyPr>
            <a:spAutoFit/>
          </a:bodyPr>
          <a:lstStyle/>
          <a:p>
            <a:pPr algn="l" rtl="0"/>
            <a:r>
              <a:rPr lang="en-US" sz="2800">
                <a:solidFill>
                  <a:schemeClr val="bg2">
                    <a:lumMod val="50000"/>
                  </a:schemeClr>
                </a:solidFill>
              </a:rPr>
              <a:t>EER= 270/? </a:t>
            </a:r>
          </a:p>
          <a:p>
            <a:pPr algn="l" rtl="0"/>
            <a:r>
              <a:rPr lang="en-US" sz="2800">
                <a:solidFill>
                  <a:schemeClr val="bg2">
                    <a:lumMod val="50000"/>
                  </a:schemeClr>
                </a:solidFill>
              </a:rPr>
              <a:t>CER=130/?</a:t>
            </a:r>
            <a:endParaRPr lang="ar-SA" sz="2800">
              <a:solidFill>
                <a:schemeClr val="bg2">
                  <a:lumMod val="50000"/>
                </a:schemeClr>
              </a:solidFill>
            </a:endParaRPr>
          </a:p>
        </p:txBody>
      </p:sp>
      <p:sp>
        <p:nvSpPr>
          <p:cNvPr id="22" name="Left Arrow 21"/>
          <p:cNvSpPr/>
          <p:nvPr/>
        </p:nvSpPr>
        <p:spPr>
          <a:xfrm>
            <a:off x="1403350" y="4941888"/>
            <a:ext cx="979488"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53266" name="TextBox 22"/>
          <p:cNvSpPr txBox="1">
            <a:spLocks noChangeArrowheads="1"/>
          </p:cNvSpPr>
          <p:nvPr/>
        </p:nvSpPr>
        <p:spPr bwMode="auto">
          <a:xfrm>
            <a:off x="250825" y="5148263"/>
            <a:ext cx="1935163" cy="368300"/>
          </a:xfrm>
          <a:prstGeom prst="rect">
            <a:avLst/>
          </a:prstGeom>
          <a:noFill/>
          <a:ln w="9525">
            <a:noFill/>
            <a:miter lim="800000"/>
            <a:headEnd/>
            <a:tailEnd/>
          </a:ln>
        </p:spPr>
        <p:txBody>
          <a:bodyPr wrap="none">
            <a:spAutoFit/>
          </a:bodyPr>
          <a:lstStyle/>
          <a:p>
            <a:pPr algn="l" rtl="0"/>
            <a:r>
              <a:rPr lang="en-US">
                <a:solidFill>
                  <a:schemeClr val="bg2">
                    <a:lumMod val="50000"/>
                  </a:schemeClr>
                </a:solidFill>
              </a:rPr>
              <a:t>270=IMPROVED</a:t>
            </a:r>
            <a:endParaRPr lang="ar-SA">
              <a:solidFill>
                <a:schemeClr val="bg2">
                  <a:lumMod val="50000"/>
                </a:schemeClr>
              </a:solidFill>
            </a:endParaRPr>
          </a:p>
        </p:txBody>
      </p:sp>
      <p:sp>
        <p:nvSpPr>
          <p:cNvPr id="24" name="Right Arrow 23"/>
          <p:cNvSpPr/>
          <p:nvPr/>
        </p:nvSpPr>
        <p:spPr>
          <a:xfrm>
            <a:off x="6156325" y="5157788"/>
            <a:ext cx="97790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53268" name="TextBox 24"/>
          <p:cNvSpPr txBox="1">
            <a:spLocks noChangeArrowheads="1"/>
          </p:cNvSpPr>
          <p:nvPr/>
        </p:nvSpPr>
        <p:spPr bwMode="auto">
          <a:xfrm>
            <a:off x="7164388" y="5013325"/>
            <a:ext cx="1998662" cy="369888"/>
          </a:xfrm>
          <a:prstGeom prst="rect">
            <a:avLst/>
          </a:prstGeom>
          <a:noFill/>
          <a:ln w="9525">
            <a:noFill/>
            <a:miter lim="800000"/>
            <a:headEnd/>
            <a:tailEnd/>
          </a:ln>
        </p:spPr>
        <p:txBody>
          <a:bodyPr wrap="none">
            <a:spAutoFit/>
          </a:bodyPr>
          <a:lstStyle/>
          <a:p>
            <a:pPr algn="l" rtl="0"/>
            <a:r>
              <a:rPr lang="en-US">
                <a:solidFill>
                  <a:schemeClr val="bg2">
                    <a:lumMod val="50000"/>
                  </a:schemeClr>
                </a:solidFill>
              </a:rPr>
              <a:t>IMPROVED= 130</a:t>
            </a:r>
            <a:endParaRPr lang="ar-SA">
              <a:solidFill>
                <a:schemeClr val="bg2">
                  <a:lumMod val="5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sp>
        <p:nvSpPr>
          <p:cNvPr id="3" name="Content Placeholder 2"/>
          <p:cNvSpPr>
            <a:spLocks noGrp="1"/>
          </p:cNvSpPr>
          <p:nvPr>
            <p:ph idx="1"/>
          </p:nvPr>
        </p:nvSpPr>
        <p:spPr/>
        <p:txBody>
          <a:bodyPr/>
          <a:lstStyle/>
          <a:p>
            <a:pPr algn="l" rtl="0">
              <a:buFont typeface="Wingdings" pitchFamily="2" charset="2"/>
              <a:buNone/>
              <a:defRPr/>
            </a:pPr>
            <a:r>
              <a:rPr lang="en-US" smtClean="0"/>
              <a:t>EER=270/800 = 33%= 0.33</a:t>
            </a:r>
          </a:p>
          <a:p>
            <a:pPr algn="l" rtl="0">
              <a:buFont typeface="Wingdings" pitchFamily="2" charset="2"/>
              <a:buNone/>
              <a:defRPr/>
            </a:pPr>
            <a:r>
              <a:rPr lang="en-US" smtClean="0">
                <a:solidFill>
                  <a:schemeClr val="bg2">
                    <a:lumMod val="50000"/>
                  </a:schemeClr>
                </a:solidFill>
              </a:rPr>
              <a:t> CER= 130/900=14 %=0.14</a:t>
            </a:r>
          </a:p>
          <a:p>
            <a:pPr algn="l" rtl="0">
              <a:buFont typeface="Wingdings" pitchFamily="2" charset="2"/>
              <a:buNone/>
              <a:defRPr/>
            </a:pPr>
            <a:r>
              <a:rPr lang="en-US" smtClean="0"/>
              <a:t>ARR= 0.33-0.14= 0.19</a:t>
            </a:r>
          </a:p>
          <a:p>
            <a:pPr algn="l" rtl="0">
              <a:buFont typeface="Wingdings" pitchFamily="2" charset="2"/>
              <a:buNone/>
              <a:defRPr/>
            </a:pPr>
            <a:r>
              <a:rPr lang="en-US" smtClean="0">
                <a:solidFill>
                  <a:schemeClr val="bg2">
                    <a:lumMod val="50000"/>
                  </a:schemeClr>
                </a:solidFill>
              </a:rPr>
              <a:t>NNT=1/0.19= 5.2=6</a:t>
            </a:r>
          </a:p>
          <a:p>
            <a:pPr algn="l" rtl="0">
              <a:buFont typeface="Wingdings" pitchFamily="2" charset="2"/>
              <a:buNone/>
              <a:defRPr/>
            </a:pPr>
            <a:endParaRPr lang="en-US" smtClean="0"/>
          </a:p>
          <a:p>
            <a:pPr algn="l" rtl="0">
              <a:buFont typeface="Wingdings" pitchFamily="2" charset="2"/>
              <a:buNone/>
              <a:defRPr/>
            </a:pPr>
            <a:r>
              <a:rPr lang="en-US" smtClean="0"/>
              <a:t>EER=270/1000=27%=0.27</a:t>
            </a:r>
          </a:p>
          <a:p>
            <a:pPr algn="l" rtl="0">
              <a:buFont typeface="Wingdings" pitchFamily="2" charset="2"/>
              <a:buNone/>
              <a:defRPr/>
            </a:pPr>
            <a:r>
              <a:rPr lang="en-US" smtClean="0">
                <a:solidFill>
                  <a:schemeClr val="bg2">
                    <a:lumMod val="50000"/>
                  </a:schemeClr>
                </a:solidFill>
              </a:rPr>
              <a:t>CEER=130/1000= 13%=0.13</a:t>
            </a:r>
          </a:p>
          <a:p>
            <a:pPr algn="l" rtl="0">
              <a:buFont typeface="Wingdings" pitchFamily="2" charset="2"/>
              <a:buNone/>
              <a:defRPr/>
            </a:pPr>
            <a:r>
              <a:rPr lang="en-US" smtClean="0"/>
              <a:t>ARR=0.27-0.13=0.14</a:t>
            </a:r>
          </a:p>
          <a:p>
            <a:pPr algn="l" rtl="0">
              <a:buFont typeface="Wingdings" pitchFamily="2" charset="2"/>
              <a:buNone/>
              <a:defRPr/>
            </a:pPr>
            <a:r>
              <a:rPr lang="en-US" smtClean="0">
                <a:solidFill>
                  <a:schemeClr val="bg2">
                    <a:lumMod val="50000"/>
                  </a:schemeClr>
                </a:solidFill>
              </a:rPr>
              <a:t>NNT=1/0.14=7</a:t>
            </a:r>
          </a:p>
          <a:p>
            <a:pPr algn="l" rtl="0">
              <a:buFont typeface="Wingdings" pitchFamily="2" charset="2"/>
              <a:buNone/>
              <a:defRPr/>
            </a:pPr>
            <a:endParaRPr lang="en-US" smtClean="0"/>
          </a:p>
          <a:p>
            <a:pPr algn="l" rtl="0">
              <a:buFont typeface="Wingdings" pitchFamily="2" charset="2"/>
              <a:buNone/>
              <a:defRPr/>
            </a:pPr>
            <a:r>
              <a:rPr lang="en-US" smtClean="0">
                <a:solidFill>
                  <a:srgbClr val="FFFF00"/>
                </a:solidFill>
              </a:rPr>
              <a:t> </a:t>
            </a:r>
          </a:p>
          <a:p>
            <a:pPr algn="l" rtl="0">
              <a:buFont typeface="Wingdings" pitchFamily="2" charset="2"/>
              <a:buNone/>
              <a:defRPr/>
            </a:pP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4" name="Rectangle 14"/>
          <p:cNvSpPr>
            <a:spLocks/>
          </p:cNvSpPr>
          <p:nvPr/>
        </p:nvSpPr>
        <p:spPr bwMode="auto">
          <a:xfrm>
            <a:off x="746125" y="1490663"/>
            <a:ext cx="7848600" cy="45847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fontAlgn="base">
              <a:spcBef>
                <a:spcPts val="1400"/>
              </a:spcBef>
              <a:spcAft>
                <a:spcPct val="0"/>
              </a:spcAft>
              <a:defRPr/>
            </a:pPr>
            <a:r>
              <a:rPr lang="en-US" sz="2800" dirty="0">
                <a:effectLst>
                  <a:outerShdw blurRad="38100" dist="38100" dir="2700000" algn="tl">
                    <a:srgbClr val="000000"/>
                  </a:outerShdw>
                </a:effectLst>
                <a:latin typeface="Arial" charset="0"/>
                <a:ea typeface="Arial" charset="0"/>
                <a:cs typeface="Arial" charset="0"/>
                <a:sym typeface="Arial" charset="0"/>
              </a:rPr>
              <a:t>1. Title</a:t>
            </a:r>
          </a:p>
          <a:p>
            <a:pPr marL="39688" algn="l" defTabSz="914400" fontAlgn="base">
              <a:spcBef>
                <a:spcPts val="1400"/>
              </a:spcBef>
              <a:spcAft>
                <a:spcPct val="0"/>
              </a:spcAft>
              <a:defRPr/>
            </a:pPr>
            <a:r>
              <a:rPr lang="en-US" sz="2800" dirty="0">
                <a:effectLst>
                  <a:outerShdw blurRad="38100" dist="38100" dir="2700000" algn="tl">
                    <a:srgbClr val="000000"/>
                  </a:outerShdw>
                </a:effectLst>
                <a:latin typeface="Arial" charset="0"/>
                <a:ea typeface="Arial" charset="0"/>
                <a:cs typeface="Arial" charset="0"/>
                <a:sym typeface="Arial" charset="0"/>
              </a:rPr>
              <a:t>2. Abstract</a:t>
            </a:r>
          </a:p>
          <a:p>
            <a:pPr marL="39688" algn="l" defTabSz="914400" fontAlgn="base">
              <a:spcBef>
                <a:spcPts val="1400"/>
              </a:spcBef>
              <a:spcAft>
                <a:spcPct val="0"/>
              </a:spcAft>
              <a:defRPr/>
            </a:pPr>
            <a:r>
              <a:rPr lang="en-US" sz="2800" dirty="0">
                <a:effectLst>
                  <a:outerShdw blurRad="38100" dist="38100" dir="2700000" algn="tl">
                    <a:srgbClr val="000000"/>
                  </a:outerShdw>
                </a:effectLst>
                <a:latin typeface="Arial" charset="0"/>
                <a:ea typeface="Arial" charset="0"/>
                <a:cs typeface="Arial" charset="0"/>
                <a:sym typeface="Arial" charset="0"/>
              </a:rPr>
              <a:t>3. Introduction</a:t>
            </a:r>
          </a:p>
          <a:p>
            <a:pPr marL="39688" algn="l" defTabSz="914400" fontAlgn="base">
              <a:spcBef>
                <a:spcPts val="1400"/>
              </a:spcBef>
              <a:spcAft>
                <a:spcPct val="0"/>
              </a:spcAft>
              <a:defRPr/>
            </a:pPr>
            <a:r>
              <a:rPr lang="en-US" sz="2800" dirty="0">
                <a:effectLst>
                  <a:outerShdw blurRad="38100" dist="38100" dir="2700000" algn="tl">
                    <a:srgbClr val="000000"/>
                  </a:outerShdw>
                </a:effectLst>
                <a:latin typeface="Arial" charset="0"/>
                <a:ea typeface="Arial" charset="0"/>
                <a:cs typeface="Arial" charset="0"/>
                <a:sym typeface="Arial" charset="0"/>
              </a:rPr>
              <a:t>4. Background / review of literature</a:t>
            </a:r>
          </a:p>
          <a:p>
            <a:pPr marL="39688" algn="l" defTabSz="914400" fontAlgn="base">
              <a:spcBef>
                <a:spcPts val="1400"/>
              </a:spcBef>
              <a:spcAft>
                <a:spcPct val="0"/>
              </a:spcAft>
              <a:defRPr/>
            </a:pPr>
            <a:r>
              <a:rPr lang="en-US" sz="2800" dirty="0" smtClean="0">
                <a:effectLst>
                  <a:outerShdw blurRad="38100" dist="38100" dir="2700000" algn="tl">
                    <a:srgbClr val="000000"/>
                  </a:outerShdw>
                </a:effectLst>
                <a:latin typeface="Arial" charset="0"/>
                <a:ea typeface="Arial" charset="0"/>
                <a:cs typeface="Arial" charset="0"/>
                <a:sym typeface="Arial" charset="0"/>
              </a:rPr>
              <a:t>5. </a:t>
            </a:r>
            <a:r>
              <a:rPr lang="en-US" sz="2800" dirty="0">
                <a:effectLst>
                  <a:outerShdw blurRad="38100" dist="38100" dir="2700000" algn="tl">
                    <a:srgbClr val="000000"/>
                  </a:outerShdw>
                </a:effectLst>
                <a:latin typeface="Arial" charset="0"/>
                <a:ea typeface="Arial" charset="0"/>
                <a:cs typeface="Arial" charset="0"/>
                <a:sym typeface="Arial" charset="0"/>
              </a:rPr>
              <a:t>Methodology</a:t>
            </a:r>
          </a:p>
          <a:p>
            <a:pPr marL="39688" algn="l" defTabSz="914400" fontAlgn="base">
              <a:spcBef>
                <a:spcPts val="1400"/>
              </a:spcBef>
              <a:spcAft>
                <a:spcPct val="0"/>
              </a:spcAft>
              <a:defRPr/>
            </a:pPr>
            <a:r>
              <a:rPr lang="en-US" sz="2800" dirty="0" smtClean="0">
                <a:effectLst>
                  <a:outerShdw blurRad="38100" dist="38100" dir="2700000" algn="tl">
                    <a:srgbClr val="000000"/>
                  </a:outerShdw>
                </a:effectLst>
                <a:latin typeface="Arial" charset="0"/>
                <a:ea typeface="Arial" charset="0"/>
                <a:cs typeface="Arial" charset="0"/>
                <a:sym typeface="Arial" charset="0"/>
              </a:rPr>
              <a:t>6. </a:t>
            </a:r>
            <a:r>
              <a:rPr lang="en-US" sz="2800" dirty="0">
                <a:effectLst>
                  <a:outerShdw blurRad="38100" dist="38100" dir="2700000" algn="tl">
                    <a:srgbClr val="000000"/>
                  </a:outerShdw>
                </a:effectLst>
                <a:latin typeface="Arial" charset="0"/>
                <a:ea typeface="Arial" charset="0"/>
                <a:cs typeface="Arial" charset="0"/>
                <a:sym typeface="Arial" charset="0"/>
              </a:rPr>
              <a:t>Results</a:t>
            </a:r>
          </a:p>
          <a:p>
            <a:pPr marL="39688" algn="l" defTabSz="914400" fontAlgn="base">
              <a:spcBef>
                <a:spcPts val="1400"/>
              </a:spcBef>
              <a:spcAft>
                <a:spcPct val="0"/>
              </a:spcAft>
              <a:defRPr/>
            </a:pPr>
            <a:r>
              <a:rPr lang="en-US" sz="2800" dirty="0" smtClean="0">
                <a:effectLst>
                  <a:outerShdw blurRad="38100" dist="38100" dir="2700000" algn="tl">
                    <a:srgbClr val="000000"/>
                  </a:outerShdw>
                </a:effectLst>
                <a:latin typeface="Arial" charset="0"/>
                <a:ea typeface="Arial" charset="0"/>
                <a:cs typeface="Arial" charset="0"/>
                <a:sym typeface="Arial" charset="0"/>
              </a:rPr>
              <a:t>7. </a:t>
            </a:r>
            <a:r>
              <a:rPr lang="en-US" sz="2800" dirty="0">
                <a:effectLst>
                  <a:outerShdw blurRad="38100" dist="38100" dir="2700000" algn="tl">
                    <a:srgbClr val="000000"/>
                  </a:outerShdw>
                </a:effectLst>
                <a:latin typeface="Arial" charset="0"/>
                <a:ea typeface="Arial" charset="0"/>
                <a:cs typeface="Arial" charset="0"/>
                <a:sym typeface="Arial" charset="0"/>
              </a:rPr>
              <a:t>Discussion</a:t>
            </a:r>
          </a:p>
        </p:txBody>
      </p:sp>
      <p:sp>
        <p:nvSpPr>
          <p:cNvPr id="5" name="Rectangle 14"/>
          <p:cNvSpPr>
            <a:spLocks/>
          </p:cNvSpPr>
          <p:nvPr/>
        </p:nvSpPr>
        <p:spPr bwMode="auto">
          <a:xfrm>
            <a:off x="186984" y="125069"/>
            <a:ext cx="4673048" cy="1365594"/>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defTabSz="914400" fontAlgn="base">
              <a:lnSpc>
                <a:spcPct val="130000"/>
              </a:lnSpc>
              <a:spcBef>
                <a:spcPct val="0"/>
              </a:spcBef>
              <a:spcAft>
                <a:spcPct val="0"/>
              </a:spcAft>
              <a:defRPr/>
            </a:pPr>
            <a:r>
              <a:rPr lang="en-US" sz="3200" i="1" smtClean="0">
                <a:solidFill>
                  <a:schemeClr val="tx2"/>
                </a:solidFill>
                <a:effectLst>
                  <a:outerShdw blurRad="38100" dist="38100" dir="2700000" algn="tl">
                    <a:srgbClr val="000000"/>
                  </a:outerShdw>
                </a:effectLst>
                <a:latin typeface="Arial" charset="0"/>
                <a:ea typeface="Arial" charset="0"/>
                <a:cs typeface="Arial" charset="0"/>
                <a:sym typeface="Arial" charset="0"/>
              </a:rPr>
              <a:t>Structure of an article</a:t>
            </a:r>
            <a:endPar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176019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ctrTitle"/>
          </p:nvPr>
        </p:nvSpPr>
        <p:spPr>
          <a:xfrm>
            <a:off x="323850" y="3182938"/>
            <a:ext cx="8820150" cy="1470025"/>
          </a:xfrm>
          <a:noFill/>
        </p:spPr>
        <p:txBody>
          <a:bodyPr/>
          <a:lstStyle/>
          <a:p>
            <a:r>
              <a:rPr lang="en-US" smtClean="0">
                <a:solidFill>
                  <a:schemeClr val="tx1">
                    <a:lumMod val="75000"/>
                    <a:lumOff val="25000"/>
                  </a:schemeClr>
                </a:solidFill>
                <a:effectLst/>
              </a:rPr>
              <a:t>NUMBER NEED TO HARM(NNH)</a:t>
            </a:r>
            <a:r>
              <a:rPr lang="en-US" smtClean="0">
                <a:solidFill>
                  <a:schemeClr val="bg2">
                    <a:lumMod val="50000"/>
                  </a:schemeClr>
                </a:solidFill>
                <a:effectLst/>
              </a:rPr>
              <a:t/>
            </a:r>
            <a:br>
              <a:rPr lang="en-US" smtClean="0">
                <a:solidFill>
                  <a:schemeClr val="bg2">
                    <a:lumMod val="50000"/>
                  </a:schemeClr>
                </a:solidFill>
                <a:effectLst/>
              </a:rPr>
            </a:br>
            <a:r>
              <a:rPr lang="en-US" smtClean="0">
                <a:solidFill>
                  <a:schemeClr val="bg2">
                    <a:lumMod val="50000"/>
                  </a:schemeClr>
                </a:solidFill>
                <a:effectLst/>
              </a:rPr>
              <a:t/>
            </a:r>
            <a:br>
              <a:rPr lang="en-US" smtClean="0">
                <a:solidFill>
                  <a:schemeClr val="bg2">
                    <a:lumMod val="50000"/>
                  </a:schemeClr>
                </a:solidFill>
                <a:effectLst/>
              </a:rPr>
            </a:br>
            <a:r>
              <a:rPr lang="en-US" sz="2800" smtClean="0">
                <a:solidFill>
                  <a:schemeClr val="bg2">
                    <a:lumMod val="50000"/>
                  </a:schemeClr>
                </a:solidFill>
                <a:effectLst/>
              </a:rPr>
              <a:t>WHAEN THE OUTCOME IS UNFAVOURABLE</a:t>
            </a:r>
            <a:endParaRPr lang="en-US" sz="5400" smtClean="0">
              <a:solidFill>
                <a:schemeClr val="bg2">
                  <a:lumMod val="50000"/>
                </a:schemeClr>
              </a:solidFill>
              <a:effectLst/>
            </a:endParaRPr>
          </a:p>
        </p:txBody>
      </p:sp>
      <p:pic>
        <p:nvPicPr>
          <p:cNvPr id="56323" name="Picture 4" descr="http://latimesblogs.latimes.com/.a/6a00d8341c630a53ef0120a6197a5f970b-300wi"/>
          <p:cNvPicPr>
            <a:picLocks noChangeAspect="1" noChangeArrowheads="1"/>
          </p:cNvPicPr>
          <p:nvPr/>
        </p:nvPicPr>
        <p:blipFill>
          <a:blip r:embed="rId2" cstate="print"/>
          <a:srcRect/>
          <a:stretch>
            <a:fillRect/>
          </a:stretch>
        </p:blipFill>
        <p:spPr bwMode="auto">
          <a:xfrm>
            <a:off x="3132138" y="79375"/>
            <a:ext cx="28575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249363" y="765175"/>
            <a:ext cx="7354887" cy="4824413"/>
          </a:xfrm>
        </p:spPr>
        <p:txBody>
          <a:bodyPr>
            <a:normAutofit/>
          </a:bodyPr>
          <a:lstStyle/>
          <a:p>
            <a:pPr marL="365760" indent="-256032" fontAlgn="auto">
              <a:spcAft>
                <a:spcPts val="0"/>
              </a:spcAft>
              <a:buClr>
                <a:schemeClr val="accent3"/>
              </a:buClr>
              <a:buFont typeface="Wingdings" pitchFamily="2" charset="2"/>
              <a:buNone/>
              <a:defRPr/>
            </a:pPr>
            <a:r>
              <a:rPr lang="en-US" sz="3600" b="1" u="sng" smtClean="0">
                <a:solidFill>
                  <a:schemeClr val="accent2"/>
                </a:solidFill>
                <a:effectLst>
                  <a:outerShdw blurRad="38100" dist="38100" dir="2700000" algn="tl">
                    <a:srgbClr val="C0C0C0"/>
                  </a:outerShdw>
                </a:effectLst>
                <a:latin typeface="Cataneo BT" pitchFamily="66" charset="0"/>
              </a:rPr>
              <a:t>Magnitude (treatment effect)</a:t>
            </a:r>
            <a:r>
              <a:rPr lang="en-US" sz="3600" b="1" u="sng" smtClean="0">
                <a:solidFill>
                  <a:schemeClr val="accent2"/>
                </a:solidFill>
                <a:latin typeface="Cataneo BT" pitchFamily="66" charset="0"/>
              </a:rPr>
              <a:t>:</a:t>
            </a:r>
          </a:p>
          <a:p>
            <a:pPr marL="365760" indent="-256032" fontAlgn="auto">
              <a:spcAft>
                <a:spcPts val="0"/>
              </a:spcAft>
              <a:buClr>
                <a:schemeClr val="accent3"/>
              </a:buClr>
              <a:buFont typeface="Wingdings" pitchFamily="2" charset="2"/>
              <a:buNone/>
              <a:defRPr/>
            </a:pPr>
            <a:endParaRPr lang="en-US" sz="800" b="1" u="sng" smtClean="0">
              <a:solidFill>
                <a:schemeClr val="accent2"/>
              </a:solidFill>
              <a:latin typeface="Cataneo BT" pitchFamily="66" charset="0"/>
            </a:endParaRPr>
          </a:p>
          <a:p>
            <a:pPr marL="365760" indent="-256032" fontAlgn="auto">
              <a:spcAft>
                <a:spcPts val="0"/>
              </a:spcAft>
              <a:buClr>
                <a:schemeClr val="tx1"/>
              </a:buClr>
              <a:buFont typeface="Georgia"/>
              <a:buChar char="•"/>
              <a:defRPr/>
            </a:pPr>
            <a:r>
              <a:rPr lang="en-US" smtClean="0">
                <a:latin typeface="Comic Sans MS" pitchFamily="66" charset="0"/>
              </a:rPr>
              <a:t>Absolute effects (ARR &amp; NNT)</a:t>
            </a:r>
          </a:p>
          <a:p>
            <a:pPr marL="365760" indent="-256032" fontAlgn="auto">
              <a:spcAft>
                <a:spcPts val="0"/>
              </a:spcAft>
              <a:buClr>
                <a:schemeClr val="tx1"/>
              </a:buClr>
              <a:buFont typeface="Georgia"/>
              <a:buChar char="•"/>
              <a:defRPr/>
            </a:pPr>
            <a:r>
              <a:rPr lang="en-US" smtClean="0">
                <a:latin typeface="Comic Sans MS" pitchFamily="66" charset="0"/>
              </a:rPr>
              <a:t>Relative effects (RR, RRR )</a:t>
            </a:r>
          </a:p>
          <a:p>
            <a:pPr marL="365760" indent="-256032" fontAlgn="auto">
              <a:spcAft>
                <a:spcPts val="0"/>
              </a:spcAft>
              <a:buClr>
                <a:schemeClr val="tx1"/>
              </a:buClr>
              <a:buFont typeface="Wingdings" pitchFamily="2" charset="2"/>
              <a:buNone/>
              <a:defRPr/>
            </a:pPr>
            <a:endParaRPr lang="en-US" sz="1400" smtClean="0">
              <a:latin typeface="Comic Sans MS" pitchFamily="66" charset="0"/>
            </a:endParaRPr>
          </a:p>
          <a:p>
            <a:pPr marL="365760" indent="-256032" fontAlgn="auto">
              <a:spcAft>
                <a:spcPts val="0"/>
              </a:spcAft>
              <a:buClr>
                <a:schemeClr val="tx1"/>
              </a:buClr>
              <a:buFont typeface="Wingdings" pitchFamily="2" charset="2"/>
              <a:buNone/>
              <a:defRPr/>
            </a:pPr>
            <a:r>
              <a:rPr lang="en-US" sz="3600" b="1" u="sng" smtClean="0">
                <a:solidFill>
                  <a:schemeClr val="accent2"/>
                </a:solidFill>
                <a:effectLst>
                  <a:outerShdw blurRad="38100" dist="38100" dir="2700000" algn="tl">
                    <a:srgbClr val="C0C0C0"/>
                  </a:outerShdw>
                </a:effectLst>
                <a:latin typeface="Cataneo BT" pitchFamily="66" charset="0"/>
              </a:rPr>
              <a:t>Precision:</a:t>
            </a:r>
          </a:p>
          <a:p>
            <a:pPr marL="365760" indent="-256032" fontAlgn="auto">
              <a:spcAft>
                <a:spcPts val="0"/>
              </a:spcAft>
              <a:buClr>
                <a:schemeClr val="tx1"/>
              </a:buClr>
              <a:buFont typeface="Courier New" pitchFamily="49" charset="0"/>
              <a:buChar char="o"/>
              <a:defRPr/>
            </a:pPr>
            <a:r>
              <a:rPr lang="en-US" sz="3600" smtClean="0">
                <a:solidFill>
                  <a:srgbClr val="002060"/>
                </a:solidFill>
                <a:effectLst>
                  <a:outerShdw blurRad="38100" dist="38100" dir="2700000" algn="tl">
                    <a:srgbClr val="C0C0C0"/>
                  </a:outerShdw>
                </a:effectLst>
                <a:latin typeface="Cataneo BT" pitchFamily="66" charset="0"/>
              </a:rPr>
              <a:t>P value.</a:t>
            </a:r>
          </a:p>
          <a:p>
            <a:pPr marL="365760" indent="-256032" fontAlgn="auto">
              <a:spcAft>
                <a:spcPts val="0"/>
              </a:spcAft>
              <a:buClr>
                <a:schemeClr val="tx1"/>
              </a:buClr>
              <a:buFont typeface="Wingdings" pitchFamily="2" charset="2"/>
              <a:buNone/>
              <a:defRPr/>
            </a:pPr>
            <a:endParaRPr lang="en-US" sz="800" b="1" u="sng" smtClean="0">
              <a:solidFill>
                <a:schemeClr val="accent2"/>
              </a:solidFill>
              <a:effectLst>
                <a:outerShdw blurRad="38100" dist="38100" dir="2700000" algn="tl">
                  <a:srgbClr val="C0C0C0"/>
                </a:outerShdw>
              </a:effectLst>
              <a:latin typeface="Cataneo BT" pitchFamily="66" charset="0"/>
            </a:endParaRPr>
          </a:p>
          <a:p>
            <a:pPr marL="365760" indent="-256032" fontAlgn="auto">
              <a:spcAft>
                <a:spcPts val="0"/>
              </a:spcAft>
              <a:buClr>
                <a:schemeClr val="tx1"/>
              </a:buClr>
              <a:buFont typeface="Georgia"/>
              <a:buChar char="•"/>
              <a:defRPr/>
            </a:pPr>
            <a:r>
              <a:rPr lang="en-US" smtClean="0">
                <a:latin typeface="Comic Sans MS" pitchFamily="66" charset="0"/>
              </a:rPr>
              <a:t>Confidence interval? </a:t>
            </a:r>
          </a:p>
        </p:txBody>
      </p:sp>
    </p:spTree>
  </p:cSld>
  <p:clrMapOvr>
    <a:masterClrMapping/>
  </p:clrMapOvr>
  <p:transition spd="slow">
    <p:wipe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4"/>
          <p:cNvSpPr>
            <a:spLocks noGrp="1" noChangeArrowheads="1"/>
          </p:cNvSpPr>
          <p:nvPr>
            <p:ph type="title"/>
          </p:nvPr>
        </p:nvSpPr>
        <p:spPr/>
        <p:txBody>
          <a:bodyPr/>
          <a:lstStyle/>
          <a:p>
            <a:r>
              <a:rPr lang="en-US" smtClean="0">
                <a:cs typeface="Tahoma" pitchFamily="34" charset="0"/>
              </a:rPr>
              <a:t>Result Tabulation</a:t>
            </a:r>
          </a:p>
        </p:txBody>
      </p:sp>
      <p:graphicFrame>
        <p:nvGraphicFramePr>
          <p:cNvPr id="635947" name="Group 43"/>
          <p:cNvGraphicFramePr>
            <a:graphicFrameLocks noGrp="1"/>
          </p:cNvGraphicFramePr>
          <p:nvPr>
            <p:ph sz="half" idx="1"/>
          </p:nvPr>
        </p:nvGraphicFramePr>
        <p:xfrm>
          <a:off x="642938" y="2505075"/>
          <a:ext cx="7543800" cy="2066544"/>
        </p:xfrm>
        <a:graphic>
          <a:graphicData uri="http://schemas.openxmlformats.org/drawingml/2006/table">
            <a:tbl>
              <a:tblPr/>
              <a:tblGrid>
                <a:gridCol w="2065338"/>
                <a:gridCol w="1706562"/>
                <a:gridCol w="1885950"/>
                <a:gridCol w="1885950"/>
              </a:tblGrid>
              <a:tr h="639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gradFill rotWithShape="0">
                      <a:gsLst>
                        <a:gs pos="0">
                          <a:srgbClr val="FF9900"/>
                        </a:gs>
                        <a:gs pos="100000">
                          <a:srgbClr val="FF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Event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 Ve</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gradFill rotWithShape="0">
                      <a:gsLst>
                        <a:gs pos="0">
                          <a:srgbClr val="FF9900"/>
                        </a:gs>
                        <a:gs pos="100000">
                          <a:srgbClr val="FF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Event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 Ve</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gradFill rotWithShape="0">
                      <a:gsLst>
                        <a:gs pos="0">
                          <a:srgbClr val="FF9900"/>
                        </a:gs>
                        <a:gs pos="100000">
                          <a:srgbClr val="FF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Total</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gradFill rotWithShape="0">
                      <a:gsLst>
                        <a:gs pos="0">
                          <a:srgbClr val="FF9900"/>
                        </a:gs>
                        <a:gs pos="100000">
                          <a:srgbClr val="FFFF00"/>
                        </a:gs>
                      </a:gsLst>
                      <a:lin ang="5400000" scaled="1"/>
                    </a:grad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Experimental </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gradFill rotWithShape="0">
                      <a:gsLst>
                        <a:gs pos="0">
                          <a:srgbClr val="FF9900"/>
                        </a:gs>
                        <a:gs pos="100000">
                          <a:srgbClr val="FF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omic Sans MS" pitchFamily="66" charset="0"/>
                          <a:cs typeface="Arial" pitchFamily="34" charset="0"/>
                        </a:rPr>
                        <a:t>a</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omic Sans MS" pitchFamily="66" charset="0"/>
                          <a:cs typeface="Arial" pitchFamily="34" charset="0"/>
                        </a:rPr>
                        <a:t>b</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omic Sans MS" pitchFamily="66" charset="0"/>
                          <a:cs typeface="Arial" pitchFamily="34" charset="0"/>
                        </a:rPr>
                        <a:t>a+b</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r h="466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rgbClr val="990000"/>
                          </a:solidFill>
                          <a:effectLst>
                            <a:outerShdw blurRad="38100" dist="38100" dir="2700000" algn="tl">
                              <a:srgbClr val="000000"/>
                            </a:outerShdw>
                          </a:effectLst>
                          <a:latin typeface="Comic Sans MS" pitchFamily="66" charset="0"/>
                          <a:cs typeface="Arial" pitchFamily="34" charset="0"/>
                        </a:rPr>
                        <a:t>Control</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gradFill rotWithShape="0">
                      <a:gsLst>
                        <a:gs pos="0">
                          <a:srgbClr val="FF9900"/>
                        </a:gs>
                        <a:gs pos="100000">
                          <a:srgbClr val="FF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omic Sans MS" pitchFamily="66" charset="0"/>
                          <a:cs typeface="Arial" pitchFamily="34" charset="0"/>
                        </a:rPr>
                        <a:t>c</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omic Sans MS" pitchFamily="66" charset="0"/>
                          <a:cs typeface="Arial" pitchFamily="34" charset="0"/>
                        </a:rPr>
                        <a:t>d</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err="1" smtClean="0">
                          <a:ln>
                            <a:noFill/>
                          </a:ln>
                          <a:solidFill>
                            <a:srgbClr val="000000"/>
                          </a:solidFill>
                          <a:effectLst>
                            <a:outerShdw blurRad="38100" dist="38100" dir="2700000" algn="tl">
                              <a:srgbClr val="FFFFFF"/>
                            </a:outerShdw>
                          </a:effectLst>
                          <a:latin typeface="Comic Sans MS" pitchFamily="66" charset="0"/>
                          <a:cs typeface="Arial" pitchFamily="34" charset="0"/>
                        </a:rPr>
                        <a:t>c+d</a:t>
                      </a:r>
                      <a:endParaRPr kumimoji="0" lang="en-US" sz="2800" b="0" i="0" u="none" strike="noStrike" cap="none" normalizeH="0" baseline="0" smtClean="0">
                        <a:ln>
                          <a:noFill/>
                        </a:ln>
                        <a:solidFill>
                          <a:srgbClr val="000000"/>
                        </a:solidFill>
                        <a:effectLst>
                          <a:outerShdw blurRad="38100" dist="38100" dir="2700000" algn="tl">
                            <a:srgbClr val="FFFFFF"/>
                          </a:outerShdw>
                        </a:effectLst>
                        <a:latin typeface="Comic Sans MS" pitchFamily="66" charset="0"/>
                        <a:cs typeface="Arial" pitchFamily="34" charset="0"/>
                      </a:endParaRP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
        <p:nvSpPr>
          <p:cNvPr id="93209" name="Rectangle 35"/>
          <p:cNvSpPr>
            <a:spLocks noGrp="1" noChangeArrowheads="1"/>
          </p:cNvSpPr>
          <p:nvPr>
            <p:ph type="body" sz="half" idx="2"/>
          </p:nvPr>
        </p:nvSpPr>
        <p:spPr>
          <a:xfrm>
            <a:off x="1042988" y="5013325"/>
            <a:ext cx="7543800" cy="1620838"/>
          </a:xfrm>
        </p:spPr>
        <p:txBody>
          <a:bodyPr/>
          <a:lstStyle/>
          <a:p>
            <a:pPr>
              <a:buClr>
                <a:schemeClr val="tx1"/>
              </a:buClr>
            </a:pPr>
            <a:r>
              <a:rPr lang="en-US" smtClean="0">
                <a:latin typeface="Comic Sans MS" pitchFamily="66" charset="0"/>
                <a:cs typeface="Times New Roman" pitchFamily="18" charset="0"/>
              </a:rPr>
              <a:t>EER = Experimental Event Rate (a/a+b)</a:t>
            </a:r>
          </a:p>
          <a:p>
            <a:pPr>
              <a:buClr>
                <a:schemeClr val="tx1"/>
              </a:buClr>
            </a:pPr>
            <a:r>
              <a:rPr lang="en-US" smtClean="0">
                <a:latin typeface="Comic Sans MS" pitchFamily="66" charset="0"/>
                <a:cs typeface="Times New Roman" pitchFamily="18" charset="0"/>
              </a:rPr>
              <a:t>CER = Control Event Rate (c/c+d)</a:t>
            </a:r>
          </a:p>
          <a:p>
            <a:pPr>
              <a:buClr>
                <a:schemeClr val="tx1"/>
              </a:buClr>
            </a:pPr>
            <a:endParaRPr lang="en-US" smtClean="0">
              <a:latin typeface="Comic Sans MS" pitchFamily="66" charset="0"/>
              <a:cs typeface="Times New Roman" pitchFamily="18" charset="0"/>
            </a:endParaRPr>
          </a:p>
          <a:p>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15" name="Group 27"/>
          <p:cNvGraphicFramePr>
            <a:graphicFrameLocks noGrp="1"/>
          </p:cNvGraphicFramePr>
          <p:nvPr>
            <p:ph sz="half" idx="1"/>
          </p:nvPr>
        </p:nvGraphicFramePr>
        <p:xfrm>
          <a:off x="500063" y="2500313"/>
          <a:ext cx="7543800" cy="2066544"/>
        </p:xfrm>
        <a:graphic>
          <a:graphicData uri="http://schemas.openxmlformats.org/drawingml/2006/table">
            <a:tbl>
              <a:tblPr/>
              <a:tblGrid>
                <a:gridCol w="2065337"/>
                <a:gridCol w="1706563"/>
                <a:gridCol w="1885950"/>
                <a:gridCol w="1885950"/>
              </a:tblGrid>
              <a:tr h="639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Cataneo BT" pitchFamily="66" charset="0"/>
                        <a:cs typeface="Times New Roman" pitchFamily="18" charset="0"/>
                      </a:endParaRP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Bleeding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present</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Bleeding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Absent</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Total</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Drug A</a:t>
                      </a:r>
                      <a:r>
                        <a:rPr kumimoji="0" lang="en-US" sz="2400" b="0" i="0" u="none" strike="noStrike" cap="none" normalizeH="0" baseline="0" smtClean="0">
                          <a:ln>
                            <a:noFill/>
                          </a:ln>
                          <a:solidFill>
                            <a:srgbClr val="990000"/>
                          </a:solidFill>
                          <a:effectLst>
                            <a:outerShdw blurRad="38100" dist="38100" dir="2700000" algn="tl">
                              <a:srgbClr val="000000"/>
                            </a:outerShdw>
                          </a:effectLst>
                          <a:latin typeface="Cataneo BT" pitchFamily="66" charset="0"/>
                          <a:cs typeface="Times New Roman" pitchFamily="18" charset="0"/>
                        </a:rPr>
                        <a:t> </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20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80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100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Drug B</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40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60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100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
        <p:nvSpPr>
          <p:cNvPr id="94232" name="Rectangle 35"/>
          <p:cNvSpPr>
            <a:spLocks noGrp="1" noChangeArrowheads="1"/>
          </p:cNvSpPr>
          <p:nvPr>
            <p:ph type="body" sz="half" idx="2"/>
          </p:nvPr>
        </p:nvSpPr>
        <p:spPr>
          <a:xfrm>
            <a:off x="428625" y="4929188"/>
            <a:ext cx="7543800" cy="1620837"/>
          </a:xfrm>
        </p:spPr>
        <p:txBody>
          <a:bodyPr/>
          <a:lstStyle/>
          <a:p>
            <a:pPr>
              <a:buClr>
                <a:schemeClr val="tx1"/>
              </a:buClr>
            </a:pPr>
            <a:r>
              <a:rPr lang="en-US" smtClean="0">
                <a:latin typeface="Times New Roman" pitchFamily="18" charset="0"/>
                <a:cs typeface="Times New Roman" pitchFamily="18" charset="0"/>
              </a:rPr>
              <a:t>EER-A (Risk A) = 20/100 = 20% (0.2)</a:t>
            </a:r>
          </a:p>
          <a:p>
            <a:pPr>
              <a:buClr>
                <a:schemeClr val="tx1"/>
              </a:buClr>
            </a:pPr>
            <a:r>
              <a:rPr lang="en-US" smtClean="0">
                <a:latin typeface="Times New Roman" pitchFamily="18" charset="0"/>
                <a:cs typeface="Times New Roman" pitchFamily="18" charset="0"/>
              </a:rPr>
              <a:t>CER-B (Risk B) = 40/100 = 40% (0.4)</a:t>
            </a:r>
          </a:p>
          <a:p>
            <a:pPr>
              <a:buClr>
                <a:schemeClr val="tx1"/>
              </a:buClr>
            </a:pPr>
            <a:endParaRPr lang="en-US" smtClean="0">
              <a:latin typeface="Times New Roman" pitchFamily="18" charset="0"/>
              <a:cs typeface="Times New Roman" pitchFamily="18" charset="0"/>
            </a:endParaRPr>
          </a:p>
          <a:p>
            <a:endParaRPr lang="en-US" smtClean="0">
              <a:cs typeface="Times New Roman" pitchFamily="18" charset="0"/>
            </a:endParaRPr>
          </a:p>
        </p:txBody>
      </p:sp>
      <p:sp>
        <p:nvSpPr>
          <p:cNvPr id="28" name="Rectangle 27"/>
          <p:cNvSpPr/>
          <p:nvPr/>
        </p:nvSpPr>
        <p:spPr>
          <a:xfrm>
            <a:off x="1000100" y="285728"/>
            <a:ext cx="594252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solidFill>
                  <a:srgbClr val="CC0066"/>
                </a:solidFill>
                <a:effectLst>
                  <a:outerShdw blurRad="50800" dist="39000" dir="5460000" algn="tl">
                    <a:srgbClr val="000000">
                      <a:alpha val="38000"/>
                    </a:srgbClr>
                  </a:outerShdw>
                </a:effectLst>
                <a:latin typeface="+mn-lt"/>
                <a:cs typeface="Arial" charset="0"/>
              </a:rPr>
              <a:t>Result Tabulation</a:t>
            </a:r>
          </a:p>
        </p:txBody>
      </p:sp>
      <p:sp>
        <p:nvSpPr>
          <p:cNvPr id="5" name="Curved Down Arrow 4"/>
          <p:cNvSpPr/>
          <p:nvPr/>
        </p:nvSpPr>
        <p:spPr>
          <a:xfrm>
            <a:off x="3571875" y="1428750"/>
            <a:ext cx="3857625" cy="1071563"/>
          </a:xfrm>
          <a:prstGeom prst="curvedDownArrow">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solidFill>
                <a:schemeClr val="tx1"/>
              </a:solidFill>
            </a:endParaRPr>
          </a:p>
        </p:txBody>
      </p:sp>
    </p:spTree>
  </p:cSld>
  <p:clrMapOvr>
    <a:masterClrMapping/>
  </p:clrMapOvr>
  <p:transition>
    <p:plu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571480"/>
            <a:ext cx="2666115"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cs typeface="Arial" charset="0"/>
              </a:rPr>
              <a:t>Calculations</a:t>
            </a:r>
            <a:endPar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Arial" charset="0"/>
            </a:endParaRPr>
          </a:p>
        </p:txBody>
      </p:sp>
      <p:sp>
        <p:nvSpPr>
          <p:cNvPr id="36867" name="Rectangle 1027"/>
          <p:cNvSpPr>
            <a:spLocks noChangeArrowheads="1"/>
          </p:cNvSpPr>
          <p:nvPr/>
        </p:nvSpPr>
        <p:spPr bwMode="auto">
          <a:xfrm>
            <a:off x="557213" y="1643063"/>
            <a:ext cx="8229600" cy="4157662"/>
          </a:xfrm>
          <a:prstGeom prst="rect">
            <a:avLst/>
          </a:prstGeom>
          <a:noFill/>
          <a:ln w="9525">
            <a:noFill/>
            <a:miter lim="800000"/>
            <a:headEnd/>
            <a:tailEnd/>
          </a:ln>
        </p:spPr>
        <p:txBody>
          <a:bodyPr/>
          <a:lstStyle/>
          <a:p>
            <a:pPr marL="365125" indent="-255588" algn="l" rtl="0">
              <a:lnSpc>
                <a:spcPct val="150000"/>
              </a:lnSpc>
              <a:spcBef>
                <a:spcPts val="400"/>
              </a:spcBef>
              <a:buClr>
                <a:schemeClr val="tx1"/>
              </a:buClr>
              <a:buSzPct val="68000"/>
              <a:buFont typeface="Wingdings" pitchFamily="2" charset="2"/>
              <a:buChar char="Ø"/>
            </a:pPr>
            <a:r>
              <a:rPr lang="en-US" sz="3200" b="1">
                <a:latin typeface="Cataneo BT"/>
              </a:rPr>
              <a:t>ARR = CER - EER </a:t>
            </a:r>
          </a:p>
          <a:p>
            <a:pPr marL="365125" indent="-255588" algn="l" rtl="0">
              <a:lnSpc>
                <a:spcPct val="150000"/>
              </a:lnSpc>
              <a:spcBef>
                <a:spcPts val="400"/>
              </a:spcBef>
              <a:buClr>
                <a:schemeClr val="tx1"/>
              </a:buClr>
              <a:buSzPct val="68000"/>
              <a:buFont typeface="Wingdings" pitchFamily="2" charset="2"/>
              <a:buChar char="Ø"/>
            </a:pPr>
            <a:r>
              <a:rPr lang="en-US" sz="3200" b="1">
                <a:latin typeface="Cataneo BT"/>
              </a:rPr>
              <a:t>NNT = 1 / ARR</a:t>
            </a:r>
          </a:p>
          <a:p>
            <a:pPr marL="365125" indent="-255588" algn="l" rtl="0">
              <a:lnSpc>
                <a:spcPct val="150000"/>
              </a:lnSpc>
              <a:spcBef>
                <a:spcPts val="400"/>
              </a:spcBef>
              <a:buClr>
                <a:schemeClr val="tx1"/>
              </a:buClr>
              <a:buSzPct val="68000"/>
              <a:buFont typeface="Wingdings" pitchFamily="2" charset="2"/>
              <a:buChar char="Ø"/>
            </a:pPr>
            <a:r>
              <a:rPr lang="en-US" sz="3200" b="1">
                <a:latin typeface="Cataneo BT"/>
              </a:rPr>
              <a:t>RR = EER/CER (Risk A/Risk B)</a:t>
            </a:r>
          </a:p>
          <a:p>
            <a:pPr marL="365125" indent="-255588" algn="l" rtl="0">
              <a:lnSpc>
                <a:spcPct val="150000"/>
              </a:lnSpc>
              <a:spcBef>
                <a:spcPts val="400"/>
              </a:spcBef>
              <a:buClr>
                <a:schemeClr val="tx1"/>
              </a:buClr>
              <a:buSzPct val="68000"/>
              <a:buFont typeface="Wingdings" pitchFamily="2" charset="2"/>
              <a:buChar char="Ø"/>
            </a:pPr>
            <a:r>
              <a:rPr lang="en-US" sz="3200" b="1">
                <a:latin typeface="Cataneo BT"/>
              </a:rPr>
              <a:t>RRR = 1- RR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15" name="Group 27"/>
          <p:cNvGraphicFramePr>
            <a:graphicFrameLocks noGrp="1"/>
          </p:cNvGraphicFramePr>
          <p:nvPr>
            <p:ph sz="half" idx="1"/>
          </p:nvPr>
        </p:nvGraphicFramePr>
        <p:xfrm>
          <a:off x="857250" y="1643063"/>
          <a:ext cx="7543800" cy="2066544"/>
        </p:xfrm>
        <a:graphic>
          <a:graphicData uri="http://schemas.openxmlformats.org/drawingml/2006/table">
            <a:tbl>
              <a:tblPr/>
              <a:tblGrid>
                <a:gridCol w="2065337"/>
                <a:gridCol w="1706563"/>
                <a:gridCol w="1885950"/>
                <a:gridCol w="1885950"/>
              </a:tblGrid>
              <a:tr h="639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FFFFFF"/>
                          </a:outerShdw>
                        </a:effectLst>
                        <a:latin typeface="Cataneo BT" pitchFamily="66" charset="0"/>
                        <a:cs typeface="Times New Roman" pitchFamily="18" charset="0"/>
                      </a:endParaRP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Bleeding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present</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Bleeding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Absent</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Total</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r h="452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Drug A</a:t>
                      </a:r>
                      <a:r>
                        <a:rPr kumimoji="0" lang="en-US" sz="2400" b="0" i="0" u="none" strike="noStrike" cap="none" normalizeH="0" baseline="0" smtClean="0">
                          <a:ln>
                            <a:noFill/>
                          </a:ln>
                          <a:solidFill>
                            <a:srgbClr val="990000"/>
                          </a:solidFill>
                          <a:effectLst>
                            <a:outerShdw blurRad="38100" dist="38100" dir="2700000" algn="tl">
                              <a:srgbClr val="000000"/>
                            </a:outerShdw>
                          </a:effectLst>
                          <a:latin typeface="Cataneo BT" pitchFamily="66" charset="0"/>
                          <a:cs typeface="Times New Roman" pitchFamily="18" charset="0"/>
                        </a:rPr>
                        <a:t> </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20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80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100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smtClean="0">
                          <a:ln>
                            <a:noFill/>
                          </a:ln>
                          <a:solidFill>
                            <a:schemeClr val="accent2"/>
                          </a:solidFill>
                          <a:effectLst>
                            <a:outerShdw blurRad="38100" dist="38100" dir="2700000" algn="tl">
                              <a:srgbClr val="000000"/>
                            </a:outerShdw>
                          </a:effectLst>
                          <a:latin typeface="Cataneo BT" pitchFamily="66" charset="0"/>
                          <a:cs typeface="Times New Roman" pitchFamily="18" charset="0"/>
                        </a:rPr>
                        <a:t>Drug B</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40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60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Cataneo BT" pitchFamily="66" charset="0"/>
                          <a:cs typeface="Times New Roman" pitchFamily="18" charset="0"/>
                        </a:rPr>
                        <a:t>100</a:t>
                      </a:r>
                    </a:p>
                  </a:txBody>
                  <a:tcP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FFFF66"/>
                    </a:solidFill>
                  </a:tcPr>
                </a:tc>
              </a:tr>
            </a:tbl>
          </a:graphicData>
        </a:graphic>
      </p:graphicFrame>
      <p:sp>
        <p:nvSpPr>
          <p:cNvPr id="28" name="Rectangle 27"/>
          <p:cNvSpPr/>
          <p:nvPr/>
        </p:nvSpPr>
        <p:spPr>
          <a:xfrm>
            <a:off x="1000100" y="428604"/>
            <a:ext cx="631454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Arial" charset="0"/>
              </a:rPr>
              <a:t>Result Tabulation</a:t>
            </a:r>
          </a:p>
        </p:txBody>
      </p:sp>
      <p:sp>
        <p:nvSpPr>
          <p:cNvPr id="96281" name="Rectangle 1027"/>
          <p:cNvSpPr>
            <a:spLocks noGrp="1" noChangeArrowheads="1"/>
          </p:cNvSpPr>
          <p:nvPr>
            <p:ph type="body" sz="half" idx="2"/>
          </p:nvPr>
        </p:nvSpPr>
        <p:spPr>
          <a:xfrm>
            <a:off x="857250" y="3857625"/>
            <a:ext cx="7543800" cy="2643188"/>
          </a:xfrm>
        </p:spPr>
        <p:txBody>
          <a:bodyPr/>
          <a:lstStyle/>
          <a:p>
            <a:pPr>
              <a:lnSpc>
                <a:spcPct val="150000"/>
              </a:lnSpc>
              <a:buClr>
                <a:schemeClr val="tx1"/>
              </a:buClr>
            </a:pPr>
            <a:r>
              <a:rPr lang="en-US" smtClean="0">
                <a:latin typeface="Cataneo BT"/>
                <a:cs typeface="Times New Roman" pitchFamily="18" charset="0"/>
              </a:rPr>
              <a:t>ARR = CER - EER                                  NNT = 1 / ARR</a:t>
            </a:r>
          </a:p>
          <a:p>
            <a:pPr>
              <a:lnSpc>
                <a:spcPct val="150000"/>
              </a:lnSpc>
              <a:buClr>
                <a:schemeClr val="tx1"/>
              </a:buClr>
            </a:pPr>
            <a:r>
              <a:rPr lang="en-US" smtClean="0">
                <a:latin typeface="Cataneo BT"/>
                <a:cs typeface="Times New Roman" pitchFamily="18" charset="0"/>
              </a:rPr>
              <a:t>RR = EER/CER                                       RRR = 1- RR </a:t>
            </a:r>
          </a:p>
          <a:p>
            <a:pPr>
              <a:lnSpc>
                <a:spcPct val="150000"/>
              </a:lnSpc>
              <a:buClr>
                <a:schemeClr val="tx1"/>
              </a:buClr>
            </a:pPr>
            <a:endParaRPr lang="en-US" smtClean="0">
              <a:latin typeface="Cataneo BT"/>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1000108"/>
            <a:ext cx="2666115"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cs typeface="Arial" charset="0"/>
              </a:rPr>
              <a:t>Calculations</a:t>
            </a:r>
            <a:endParaRPr lang="en-US"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Arial" charset="0"/>
            </a:endParaRPr>
          </a:p>
        </p:txBody>
      </p:sp>
      <p:sp>
        <p:nvSpPr>
          <p:cNvPr id="97283" name="Rectangle 1027"/>
          <p:cNvSpPr>
            <a:spLocks noChangeArrowheads="1"/>
          </p:cNvSpPr>
          <p:nvPr/>
        </p:nvSpPr>
        <p:spPr bwMode="auto">
          <a:xfrm>
            <a:off x="214313" y="1357313"/>
            <a:ext cx="8572500" cy="4357687"/>
          </a:xfrm>
          <a:prstGeom prst="rect">
            <a:avLst/>
          </a:prstGeom>
          <a:noFill/>
          <a:ln w="9525">
            <a:noFill/>
            <a:miter lim="800000"/>
            <a:headEnd/>
            <a:tailEnd/>
          </a:ln>
        </p:spPr>
        <p:txBody>
          <a:bodyPr/>
          <a:lstStyle/>
          <a:p>
            <a:pPr marL="365125" indent="-255588">
              <a:lnSpc>
                <a:spcPct val="150000"/>
              </a:lnSpc>
              <a:spcBef>
                <a:spcPts val="400"/>
              </a:spcBef>
              <a:buClr>
                <a:schemeClr val="tx1"/>
              </a:buClr>
              <a:buSzPct val="68000"/>
              <a:buFont typeface="Wingdings 3" pitchFamily="18" charset="2"/>
              <a:buNone/>
            </a:pPr>
            <a:endParaRPr lang="en-US" sz="2700">
              <a:latin typeface="Cataneo BT"/>
            </a:endParaRPr>
          </a:p>
          <a:p>
            <a:pPr marL="365125" indent="-255588" algn="l" rtl="0">
              <a:lnSpc>
                <a:spcPct val="150000"/>
              </a:lnSpc>
              <a:spcBef>
                <a:spcPts val="400"/>
              </a:spcBef>
              <a:buClr>
                <a:schemeClr val="tx1"/>
              </a:buClr>
              <a:buSzPct val="68000"/>
              <a:buFont typeface="Wingdings 3" pitchFamily="18" charset="2"/>
              <a:buChar char=""/>
            </a:pPr>
            <a:r>
              <a:rPr lang="en-US" sz="2700">
                <a:latin typeface="Cataneo BT"/>
              </a:rPr>
              <a:t>ARR = CER – EER = 0.4 – 0.2 =                      0.2 (20%) </a:t>
            </a:r>
          </a:p>
          <a:p>
            <a:pPr marL="365125" indent="-255588" algn="l" rtl="0">
              <a:lnSpc>
                <a:spcPct val="150000"/>
              </a:lnSpc>
              <a:spcBef>
                <a:spcPts val="400"/>
              </a:spcBef>
              <a:buClr>
                <a:schemeClr val="tx1"/>
              </a:buClr>
              <a:buSzPct val="68000"/>
              <a:buFont typeface="Wingdings 3" pitchFamily="18" charset="2"/>
              <a:buChar char=""/>
            </a:pPr>
            <a:r>
              <a:rPr lang="en-US" sz="2700">
                <a:latin typeface="Cataneo BT"/>
              </a:rPr>
              <a:t>NNT = 1 / ARR    = 1/0.2 =                             5</a:t>
            </a:r>
          </a:p>
          <a:p>
            <a:pPr marL="365125" indent="-255588" algn="l" rtl="0">
              <a:lnSpc>
                <a:spcPct val="150000"/>
              </a:lnSpc>
              <a:spcBef>
                <a:spcPts val="400"/>
              </a:spcBef>
              <a:buClr>
                <a:schemeClr val="tx1"/>
              </a:buClr>
              <a:buSzPct val="68000"/>
              <a:buFont typeface="Wingdings 3" pitchFamily="18" charset="2"/>
              <a:buChar char=""/>
            </a:pPr>
            <a:r>
              <a:rPr lang="en-US" sz="2700">
                <a:latin typeface="Cataneo BT"/>
              </a:rPr>
              <a:t>RR = EER/CER     = 0.2/0.4   =                       0.5</a:t>
            </a:r>
          </a:p>
          <a:p>
            <a:pPr marL="365125" indent="-255588" algn="l" rtl="0">
              <a:lnSpc>
                <a:spcPct val="150000"/>
              </a:lnSpc>
              <a:spcBef>
                <a:spcPts val="400"/>
              </a:spcBef>
              <a:buClr>
                <a:schemeClr val="tx1"/>
              </a:buClr>
              <a:buSzPct val="68000"/>
              <a:buFont typeface="Wingdings 3" pitchFamily="18" charset="2"/>
              <a:buChar char=""/>
            </a:pPr>
            <a:r>
              <a:rPr lang="en-US" sz="2700">
                <a:latin typeface="Cataneo BT"/>
              </a:rPr>
              <a:t>RRR = 1- RR         = 1- 0.5=                            0.5 (50%)</a:t>
            </a:r>
          </a:p>
          <a:p>
            <a:pPr marL="365125" indent="-255588" algn="l" rtl="0">
              <a:lnSpc>
                <a:spcPct val="150000"/>
              </a:lnSpc>
              <a:spcBef>
                <a:spcPts val="400"/>
              </a:spcBef>
              <a:buClr>
                <a:schemeClr val="tx1"/>
              </a:buClr>
              <a:buSzPct val="68000"/>
            </a:pPr>
            <a:endParaRPr lang="en-US" sz="2700">
              <a:latin typeface="Cataneo BT"/>
            </a:endParaRPr>
          </a:p>
          <a:p>
            <a:pPr marL="365125" indent="-255588">
              <a:lnSpc>
                <a:spcPct val="150000"/>
              </a:lnSpc>
              <a:spcBef>
                <a:spcPts val="400"/>
              </a:spcBef>
              <a:buClr>
                <a:schemeClr val="tx1"/>
              </a:buClr>
              <a:buSzPct val="68000"/>
              <a:buFont typeface="Wingdings 3" pitchFamily="18" charset="2"/>
              <a:buChar char=""/>
            </a:pPr>
            <a:endParaRPr lang="en-US" sz="2700">
              <a:latin typeface="Cataneo BT"/>
            </a:endParaRPr>
          </a:p>
        </p:txBody>
      </p:sp>
    </p:spTree>
  </p:cSld>
  <p:clrMapOvr>
    <a:masterClrMapping/>
  </p:clrMapOvr>
  <p:transition spd="slow">
    <p:comb/>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p:txBody>
          <a:bodyPr/>
          <a:lstStyle/>
          <a:p>
            <a:r>
              <a:rPr lang="en-US" sz="3200" b="1" smtClean="0">
                <a:solidFill>
                  <a:srgbClr val="CC0066"/>
                </a:solidFill>
                <a:cs typeface="Tahoma" pitchFamily="34" charset="0"/>
              </a:rPr>
              <a:t>Confidence intervals?</a:t>
            </a:r>
          </a:p>
        </p:txBody>
      </p:sp>
      <p:sp>
        <p:nvSpPr>
          <p:cNvPr id="49155" name="Rectangle 3"/>
          <p:cNvSpPr>
            <a:spLocks noGrp="1" noChangeArrowheads="1"/>
          </p:cNvSpPr>
          <p:nvPr>
            <p:ph type="body" idx="4294967295"/>
          </p:nvPr>
        </p:nvSpPr>
        <p:spPr>
          <a:xfrm>
            <a:off x="467544" y="2132856"/>
            <a:ext cx="7516813" cy="2620963"/>
          </a:xfrm>
        </p:spPr>
        <p:txBody>
          <a:bodyPr>
            <a:normAutofit fontScale="92500" lnSpcReduction="20000"/>
          </a:bodyPr>
          <a:lstStyle/>
          <a:p>
            <a:pPr marL="365760" indent="-256032" algn="l" rtl="0" fontAlgn="auto">
              <a:spcAft>
                <a:spcPts val="0"/>
              </a:spcAft>
              <a:buClr>
                <a:schemeClr val="accent3"/>
              </a:buClr>
              <a:buFont typeface="Georgia"/>
              <a:buChar char="•"/>
              <a:defRPr/>
            </a:pPr>
            <a:r>
              <a:rPr lang="en-US" sz="3200" smtClean="0">
                <a:latin typeface="Times New Roman" pitchFamily="18" charset="0"/>
                <a:cs typeface="Times New Roman" pitchFamily="18" charset="0"/>
              </a:rPr>
              <a:t>The range within which the likelihood of a true value is expected to be within a given degree of certainty, usually evaluated at 95% CI</a:t>
            </a:r>
            <a:r>
              <a:rPr lang="en-US" sz="3600" smtClean="0">
                <a:latin typeface="Times New Roman" pitchFamily="18" charset="0"/>
                <a:cs typeface="Times New Roman" pitchFamily="18" charset="0"/>
              </a:rPr>
              <a:t>.</a:t>
            </a:r>
          </a:p>
          <a:p>
            <a:pPr marL="365760" indent="-256032" fontAlgn="auto">
              <a:spcAft>
                <a:spcPts val="0"/>
              </a:spcAft>
              <a:buClr>
                <a:schemeClr val="accent3"/>
              </a:buClr>
              <a:buFont typeface="Wingdings" pitchFamily="2" charset="2"/>
              <a:buNone/>
              <a:defRPr/>
            </a:pPr>
            <a:endParaRPr lang="en-US" sz="3600" smtClean="0">
              <a:latin typeface="Times New Roman" pitchFamily="18" charset="0"/>
              <a:cs typeface="Times New Roman" pitchFamily="18" charset="0"/>
            </a:endParaRPr>
          </a:p>
          <a:p>
            <a:pPr marL="365760" indent="-256032" algn="l" rtl="0" fontAlgn="auto">
              <a:spcAft>
                <a:spcPts val="0"/>
              </a:spcAft>
              <a:buClr>
                <a:schemeClr val="accent3"/>
              </a:buClr>
              <a:buFont typeface="Georgia"/>
              <a:buChar char="•"/>
              <a:defRPr/>
            </a:pPr>
            <a:r>
              <a:rPr lang="en-US" sz="3600" smtClean="0">
                <a:latin typeface="Times New Roman" pitchFamily="18" charset="0"/>
                <a:cs typeface="Times New Roman" pitchFamily="18" charset="0"/>
              </a:rPr>
              <a:t>Precision</a:t>
            </a:r>
          </a:p>
          <a:p>
            <a:pPr marL="365760" indent="-256032" fontAlgn="auto">
              <a:spcAft>
                <a:spcPts val="0"/>
              </a:spcAft>
              <a:buClr>
                <a:schemeClr val="accent3"/>
              </a:buClr>
              <a:buFontTx/>
              <a:buNone/>
              <a:defRPr/>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sz="quarter"/>
          </p:nvPr>
        </p:nvSpPr>
        <p:spPr>
          <a:xfrm>
            <a:off x="685800" y="2089150"/>
            <a:ext cx="7772400" cy="1555750"/>
          </a:xfrm>
        </p:spPr>
        <p:txBody>
          <a:bodyPr/>
          <a:lstStyle/>
          <a:p>
            <a:pPr>
              <a:defRPr/>
            </a:pPr>
            <a:r>
              <a:rPr lang="en-US" sz="6000" smtClean="0"/>
              <a:t>APPLICABILITY</a:t>
            </a:r>
            <a:endParaRPr lang="ar-SA" sz="6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sz="3200" b="1" smtClean="0">
                <a:solidFill>
                  <a:schemeClr val="bg2">
                    <a:lumMod val="50000"/>
                  </a:schemeClr>
                </a:solidFill>
              </a:rPr>
              <a:t>CAN I APPLY THESE VALID, IMPORTANT RESULTS TO MY PATIENT?</a:t>
            </a:r>
            <a:endParaRPr lang="ar-SA" sz="3200">
              <a:solidFill>
                <a:schemeClr val="bg2">
                  <a:lumMod val="50000"/>
                </a:schemeClr>
              </a:solidFill>
            </a:endParaRPr>
          </a:p>
        </p:txBody>
      </p:sp>
      <p:sp>
        <p:nvSpPr>
          <p:cNvPr id="3" name="عنصر نائب للمحتوى 2"/>
          <p:cNvSpPr>
            <a:spLocks noGrp="1"/>
          </p:cNvSpPr>
          <p:nvPr>
            <p:ph idx="1"/>
          </p:nvPr>
        </p:nvSpPr>
        <p:spPr>
          <a:xfrm>
            <a:off x="457200" y="2211388"/>
            <a:ext cx="8507413" cy="4530725"/>
          </a:xfrm>
        </p:spPr>
        <p:txBody>
          <a:bodyPr/>
          <a:lstStyle/>
          <a:p>
            <a:pPr algn="l" rtl="0">
              <a:defRPr/>
            </a:pPr>
            <a:r>
              <a:rPr lang="en-US" b="1" smtClean="0"/>
              <a:t>Do these results apply to my patient?</a:t>
            </a:r>
          </a:p>
          <a:p>
            <a:pPr algn="l" rtl="0">
              <a:buFont typeface="Wingdings" pitchFamily="2" charset="2"/>
              <a:buNone/>
              <a:defRPr/>
            </a:pPr>
            <a:r>
              <a:rPr lang="en-US" b="1" smtClean="0"/>
              <a:t>         </a:t>
            </a:r>
            <a:r>
              <a:rPr lang="en-US" b="1" smtClean="0">
                <a:solidFill>
                  <a:srgbClr val="FFC000"/>
                </a:solidFill>
              </a:rPr>
              <a:t>-</a:t>
            </a:r>
            <a:r>
              <a:rPr lang="en-US" sz="2400" b="1" smtClean="0">
                <a:solidFill>
                  <a:srgbClr val="FFC000"/>
                </a:solidFill>
              </a:rPr>
              <a:t> IS OUR PATIENT SO DIFFERENT?</a:t>
            </a:r>
          </a:p>
          <a:p>
            <a:pPr algn="l" rtl="0">
              <a:buFont typeface="Wingdings" pitchFamily="2" charset="2"/>
              <a:buNone/>
              <a:defRPr/>
            </a:pPr>
            <a:r>
              <a:rPr lang="en-US" sz="2400" b="1" smtClean="0"/>
              <a:t>           - IS THE TREATMENT FEASIBLE?</a:t>
            </a:r>
          </a:p>
          <a:p>
            <a:pPr algn="l" rtl="0">
              <a:buFont typeface="Wingdings" pitchFamily="2" charset="2"/>
              <a:buNone/>
              <a:defRPr/>
            </a:pPr>
            <a:r>
              <a:rPr lang="en-US" sz="2400" b="1" smtClean="0"/>
              <a:t>           - </a:t>
            </a:r>
            <a:r>
              <a:rPr lang="en-US" sz="2400" b="1" smtClean="0">
                <a:solidFill>
                  <a:schemeClr val="bg2">
                    <a:lumMod val="50000"/>
                  </a:schemeClr>
                </a:solidFill>
              </a:rPr>
              <a:t>POTENTIAL BENEFITS AND HARMS</a:t>
            </a:r>
            <a:endParaRPr lang="en-US" b="1" smtClean="0">
              <a:solidFill>
                <a:schemeClr val="bg2">
                  <a:lumMod val="50000"/>
                </a:schemeClr>
              </a:solidFill>
            </a:endParaRPr>
          </a:p>
          <a:p>
            <a:pPr algn="l" rtl="0">
              <a:buFont typeface="Wingdings" pitchFamily="2" charset="2"/>
              <a:buNone/>
              <a:defRPr/>
            </a:pPr>
            <a:endParaRPr lang="en-US" b="1" smtClean="0"/>
          </a:p>
          <a:p>
            <a:pPr algn="l" rtl="0">
              <a:defRPr/>
            </a:pPr>
            <a:endParaRPr lang="en-US" b="1" smtClean="0"/>
          </a:p>
          <a:p>
            <a:pPr algn="l" rtl="0">
              <a:defRPr/>
            </a:pPr>
            <a:r>
              <a:rPr lang="en-US" b="1" smtClean="0"/>
              <a:t>Are my patient’s values and preferences satisfied by the intervention offered?</a:t>
            </a:r>
          </a:p>
          <a:p>
            <a:pPr algn="l" rtl="0">
              <a:defRPr/>
            </a:pPr>
            <a:endParaRPr lang="en-US" b="1" smtClean="0"/>
          </a:p>
          <a:p>
            <a:pPr algn="l" rtl="0">
              <a:defRPr/>
            </a:pPr>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9" name="Rectangle 15"/>
          <p:cNvSpPr>
            <a:spLocks/>
          </p:cNvSpPr>
          <p:nvPr/>
        </p:nvSpPr>
        <p:spPr bwMode="auto">
          <a:xfrm>
            <a:off x="882847" y="2016816"/>
            <a:ext cx="7747000" cy="3599085"/>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82588" indent="-342900" algn="l" defTabSz="914400" rtl="0" fontAlgn="base">
              <a:lnSpc>
                <a:spcPct val="130000"/>
              </a:lnSpc>
              <a:spcBef>
                <a:spcPts val="1400"/>
              </a:spcBef>
              <a:spcAft>
                <a:spcPct val="0"/>
              </a:spcAft>
              <a:buFontTx/>
              <a:buAutoNum type="arabicPeriod"/>
              <a:defRPr/>
            </a:pPr>
            <a:r>
              <a:rPr lang="en-US" sz="3200" smtClean="0">
                <a:effectLst>
                  <a:outerShdw blurRad="38100" dist="38100" dir="2700000" algn="tl">
                    <a:srgbClr val="000000"/>
                  </a:outerShdw>
                </a:effectLst>
                <a:latin typeface="Arial" charset="0"/>
                <a:ea typeface="Arial" charset="0"/>
                <a:cs typeface="Arial" charset="0"/>
                <a:sym typeface="Arial" charset="0"/>
              </a:rPr>
              <a:t>Title </a:t>
            </a:r>
          </a:p>
          <a:p>
            <a:pPr marL="39688" algn="l" defTabSz="914400" rtl="0" fontAlgn="base">
              <a:lnSpc>
                <a:spcPct val="130000"/>
              </a:lnSpc>
              <a:spcBef>
                <a:spcPts val="1400"/>
              </a:spcBef>
              <a:spcAft>
                <a:spcPct val="0"/>
              </a:spcAft>
              <a:defRPr/>
            </a:pPr>
            <a:r>
              <a:rPr lang="en-US" sz="2800" dirty="0">
                <a:effectLst>
                  <a:outerShdw blurRad="38100" dist="38100" dir="2700000" algn="tl">
                    <a:srgbClr val="000000"/>
                  </a:outerShdw>
                </a:effectLst>
                <a:latin typeface="Arial" charset="0"/>
                <a:ea typeface="Arial" charset="0"/>
                <a:cs typeface="Arial" charset="0"/>
                <a:sym typeface="Arial" charset="0"/>
              </a:rPr>
              <a:t>N</a:t>
            </a:r>
            <a:r>
              <a:rPr lang="en-US" sz="2800" dirty="0" smtClean="0">
                <a:effectLst>
                  <a:outerShdw blurRad="38100" dist="38100" dir="2700000" algn="tl">
                    <a:srgbClr val="000000"/>
                  </a:outerShdw>
                </a:effectLst>
                <a:latin typeface="Arial" charset="0"/>
                <a:ea typeface="Arial" charset="0"/>
                <a:cs typeface="Arial" charset="0"/>
                <a:sym typeface="Arial" charset="0"/>
              </a:rPr>
              <a:t>ot </a:t>
            </a:r>
            <a:r>
              <a:rPr lang="en-US" sz="2800" dirty="0">
                <a:effectLst>
                  <a:outerShdw blurRad="38100" dist="38100" dir="2700000" algn="tl">
                    <a:srgbClr val="000000"/>
                  </a:outerShdw>
                </a:effectLst>
                <a:latin typeface="Arial" charset="0"/>
                <a:ea typeface="Arial" charset="0"/>
                <a:cs typeface="Arial" charset="0"/>
                <a:sym typeface="Arial" charset="0"/>
              </a:rPr>
              <a:t>always a good indication of the content of the article</a:t>
            </a:r>
          </a:p>
          <a:p>
            <a:pPr algn="l" defTabSz="914400" rtl="0" fontAlgn="base">
              <a:lnSpc>
                <a:spcPct val="130000"/>
              </a:lnSpc>
              <a:spcBef>
                <a:spcPts val="1400"/>
              </a:spcBef>
              <a:spcAft>
                <a:spcPct val="0"/>
              </a:spcAft>
              <a:defRPr/>
            </a:pPr>
            <a:r>
              <a:rPr lang="en-US" sz="2800" dirty="0" smtClean="0">
                <a:effectLst>
                  <a:outerShdw blurRad="38100" dist="38100" dir="2700000" algn="tl">
                    <a:srgbClr val="000000"/>
                  </a:outerShdw>
                </a:effectLst>
                <a:latin typeface="Arial" charset="0"/>
                <a:ea typeface="Lucida Grande" charset="0"/>
                <a:cs typeface="Lucida Grande" charset="0"/>
                <a:sym typeface="Arial" charset="0"/>
              </a:rPr>
              <a:t>Example</a:t>
            </a:r>
            <a:r>
              <a:rPr lang="en-US" sz="2800" dirty="0">
                <a:effectLst>
                  <a:outerShdw blurRad="38100" dist="38100" dir="2700000" algn="tl">
                    <a:srgbClr val="000000"/>
                  </a:outerShdw>
                </a:effectLst>
                <a:latin typeface="Arial" charset="0"/>
                <a:ea typeface="Lucida Grande" charset="0"/>
                <a:cs typeface="Lucida Grande" charset="0"/>
                <a:sym typeface="Arial" charset="0"/>
              </a:rPr>
              <a:t>: </a:t>
            </a:r>
            <a:r>
              <a:rPr lang="en-US" sz="2800" i="1" dirty="0">
                <a:effectLst>
                  <a:outerShdw blurRad="38100" dist="38100" dir="2700000" algn="tl">
                    <a:srgbClr val="000000"/>
                  </a:outerShdw>
                </a:effectLst>
                <a:latin typeface="Arial" charset="0"/>
                <a:ea typeface="Arial" charset="0"/>
                <a:cs typeface="Arial" charset="0"/>
                <a:sym typeface="Arial" charset="0"/>
              </a:rPr>
              <a:t>“</a:t>
            </a:r>
            <a:r>
              <a:rPr lang="en-US" sz="2000" i="1" dirty="0">
                <a:effectLst>
                  <a:outerShdw blurRad="38100" dist="38100" dir="2700000" algn="tl">
                    <a:srgbClr val="000000"/>
                  </a:outerShdw>
                </a:effectLst>
                <a:latin typeface="Arial" charset="0"/>
                <a:ea typeface="Arial" charset="0"/>
                <a:cs typeface="Arial" charset="0"/>
                <a:sym typeface="Arial" charset="0"/>
              </a:rPr>
              <a:t>The Risks of Autonomy: Empirical Evidence for </a:t>
            </a:r>
            <a:r>
              <a:rPr lang="en-US" sz="2000" i="1" dirty="0" smtClean="0">
                <a:effectLst>
                  <a:outerShdw blurRad="38100" dist="38100" dir="2700000" algn="tl">
                    <a:srgbClr val="000000"/>
                  </a:outerShdw>
                </a:effectLst>
                <a:latin typeface="Arial" charset="0"/>
                <a:ea typeface="Arial" charset="0"/>
                <a:cs typeface="Arial" charset="0"/>
                <a:sym typeface="Arial" charset="0"/>
              </a:rPr>
              <a:t>the Necessity </a:t>
            </a:r>
            <a:r>
              <a:rPr lang="en-US" sz="2000" i="1" dirty="0">
                <a:effectLst>
                  <a:outerShdw blurRad="38100" dist="38100" dir="2700000" algn="tl">
                    <a:srgbClr val="000000"/>
                  </a:outerShdw>
                </a:effectLst>
                <a:latin typeface="Arial" charset="0"/>
                <a:ea typeface="Arial" charset="0"/>
                <a:cs typeface="Arial" charset="0"/>
                <a:sym typeface="Arial" charset="0"/>
              </a:rPr>
              <a:t>of a Balance Management in Promoting Organizational Innovativeness</a:t>
            </a:r>
            <a:r>
              <a:rPr lang="en-US" sz="2000" i="1" dirty="0" smtClean="0">
                <a:effectLst>
                  <a:outerShdw blurRad="38100" dist="38100" dir="2700000" algn="tl">
                    <a:srgbClr val="000000"/>
                  </a:outerShdw>
                </a:effectLst>
                <a:latin typeface="Arial" charset="0"/>
                <a:ea typeface="Arial" charset="0"/>
                <a:cs typeface="Arial" charset="0"/>
                <a:sym typeface="Arial" charset="0"/>
              </a:rPr>
              <a:t>”  ??????</a:t>
            </a:r>
            <a:endParaRPr lang="en-US" sz="2000" i="1" dirty="0">
              <a:effectLst>
                <a:outerShdw blurRad="38100" dist="38100" dir="2700000" algn="tl">
                  <a:srgbClr val="000000"/>
                </a:outerShdw>
              </a:effectLst>
              <a:latin typeface="Arial" charset="0"/>
              <a:ea typeface="Arial" charset="0"/>
              <a:cs typeface="Arial" charset="0"/>
              <a:sym typeface="Arial" charset="0"/>
            </a:endParaRPr>
          </a:p>
        </p:txBody>
      </p:sp>
      <p:sp>
        <p:nvSpPr>
          <p:cNvPr id="5" name="Rectangle 14"/>
          <p:cNvSpPr>
            <a:spLocks/>
          </p:cNvSpPr>
          <p:nvPr/>
        </p:nvSpPr>
        <p:spPr bwMode="auto">
          <a:xfrm>
            <a:off x="179512" y="980728"/>
            <a:ext cx="8242300" cy="5588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defTabSz="914400" fontAlgn="base">
              <a:lnSpc>
                <a:spcPct val="130000"/>
              </a:lnSpc>
              <a:spcBef>
                <a:spcPct val="0"/>
              </a:spcBef>
              <a:spcAft>
                <a:spcPct val="0"/>
              </a:spcAft>
              <a:defRPr/>
            </a:pPr>
            <a:r>
              <a:rPr lang="en-US" sz="3200" i="1" smtClean="0">
                <a:solidFill>
                  <a:schemeClr val="accent1"/>
                </a:solidFill>
                <a:effectLst>
                  <a:outerShdw blurRad="38100" dist="38100" dir="2700000" algn="tl">
                    <a:srgbClr val="000000"/>
                  </a:outerShdw>
                </a:effectLst>
                <a:latin typeface="Arial" charset="0"/>
                <a:ea typeface="Arial" charset="0"/>
                <a:cs typeface="Arial" charset="0"/>
                <a:sym typeface="Arial" charset="0"/>
              </a:rPr>
              <a:t>Structure of an article</a:t>
            </a:r>
            <a:endParaRPr lang="en-US" sz="3200" i="1">
              <a:solidFill>
                <a:schemeClr val="accent1"/>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204836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5400" smtClean="0">
                <a:solidFill>
                  <a:srgbClr val="CC0066"/>
                </a:solidFill>
                <a:latin typeface="Impact" pitchFamily="34" charset="0"/>
                <a:cs typeface="Tahoma" pitchFamily="34" charset="0"/>
              </a:rPr>
              <a:t>Summary</a:t>
            </a:r>
          </a:p>
        </p:txBody>
      </p:sp>
      <p:sp>
        <p:nvSpPr>
          <p:cNvPr id="40963" name="Rectangle 3"/>
          <p:cNvSpPr>
            <a:spLocks noGrp="1" noChangeArrowheads="1"/>
          </p:cNvSpPr>
          <p:nvPr>
            <p:ph sz="half" idx="1"/>
          </p:nvPr>
        </p:nvSpPr>
        <p:spPr>
          <a:xfrm>
            <a:off x="457200" y="2249488"/>
            <a:ext cx="4475163" cy="4525962"/>
          </a:xfrm>
        </p:spPr>
        <p:txBody>
          <a:bodyPr>
            <a:normAutofit lnSpcReduction="10000"/>
          </a:bodyPr>
          <a:lstStyle/>
          <a:p>
            <a:pPr marL="365760" indent="-256032" algn="l" rtl="0" fontAlgn="auto">
              <a:spcAft>
                <a:spcPts val="0"/>
              </a:spcAft>
              <a:buClr>
                <a:schemeClr val="accent3"/>
              </a:buClr>
              <a:buFont typeface="Georgia"/>
              <a:buChar char="•"/>
              <a:defRPr/>
            </a:pPr>
            <a:r>
              <a:rPr lang="en-GB" sz="3000" smtClean="0">
                <a:latin typeface="Elephant" pitchFamily="18" charset="0"/>
                <a:cs typeface="Times New Roman" pitchFamily="18" charset="0"/>
              </a:rPr>
              <a:t>Validity - is the paper likely to be  true</a:t>
            </a:r>
          </a:p>
          <a:p>
            <a:pPr marL="365760" indent="-256032" algn="l" rtl="0" fontAlgn="auto">
              <a:spcAft>
                <a:spcPts val="0"/>
              </a:spcAft>
              <a:buClr>
                <a:schemeClr val="accent3"/>
              </a:buClr>
              <a:buFont typeface="Wingdings" pitchFamily="2" charset="2"/>
              <a:buNone/>
              <a:defRPr/>
            </a:pPr>
            <a:endParaRPr lang="en-GB" sz="3000" smtClean="0">
              <a:latin typeface="Elephant" pitchFamily="18" charset="0"/>
              <a:cs typeface="Times New Roman" pitchFamily="18" charset="0"/>
            </a:endParaRPr>
          </a:p>
          <a:p>
            <a:pPr marL="365760" indent="-256032" algn="l" rtl="0" fontAlgn="auto">
              <a:spcAft>
                <a:spcPts val="0"/>
              </a:spcAft>
              <a:buClr>
                <a:schemeClr val="accent3"/>
              </a:buClr>
              <a:buFont typeface="Georgia"/>
              <a:buChar char="•"/>
              <a:defRPr/>
            </a:pPr>
            <a:r>
              <a:rPr lang="en-GB" sz="3000" smtClean="0">
                <a:latin typeface="Elephant" pitchFamily="18" charset="0"/>
                <a:cs typeface="Times New Roman" pitchFamily="18" charset="0"/>
              </a:rPr>
              <a:t>Importance - size of effect</a:t>
            </a:r>
          </a:p>
          <a:p>
            <a:pPr marL="658368" lvl="1" indent="-246888" algn="l" rtl="0" fontAlgn="auto">
              <a:spcAft>
                <a:spcPts val="0"/>
              </a:spcAft>
              <a:buFont typeface="Georgia"/>
              <a:buChar char="▫"/>
              <a:defRPr/>
            </a:pPr>
            <a:r>
              <a:rPr lang="en-GB" sz="3200" smtClean="0">
                <a:latin typeface="Franklin Gothic Heavy" pitchFamily="34" charset="0"/>
                <a:cs typeface="Times New Roman" pitchFamily="18" charset="0"/>
              </a:rPr>
              <a:t>NNT 	</a:t>
            </a:r>
            <a:endParaRPr lang="ar-SA" sz="3200" smtClean="0">
              <a:latin typeface="Franklin Gothic Heavy" pitchFamily="34" charset="0"/>
            </a:endParaRPr>
          </a:p>
          <a:p>
            <a:pPr marL="658368" lvl="1" indent="-246888" algn="l" rtl="0" fontAlgn="auto">
              <a:spcAft>
                <a:spcPts val="0"/>
              </a:spcAft>
              <a:buFont typeface="Georgia"/>
              <a:buChar char="▫"/>
              <a:defRPr/>
            </a:pPr>
            <a:r>
              <a:rPr lang="en-US" sz="3200" smtClean="0">
                <a:latin typeface="Franklin Gothic Heavy" pitchFamily="34" charset="0"/>
                <a:cs typeface="Times New Roman" pitchFamily="18" charset="0"/>
              </a:rPr>
              <a:t>P</a:t>
            </a:r>
            <a:r>
              <a:rPr lang="ar-SA" sz="3200" smtClean="0">
                <a:latin typeface="Franklin Gothic Heavy" pitchFamily="34" charset="0"/>
              </a:rPr>
              <a:t>ercision</a:t>
            </a:r>
          </a:p>
          <a:p>
            <a:pPr marL="658368" lvl="1" indent="-246888" algn="l" rtl="0" fontAlgn="auto">
              <a:spcAft>
                <a:spcPts val="0"/>
              </a:spcAft>
              <a:buFont typeface="Wingdings 2" pitchFamily="18" charset="2"/>
              <a:buNone/>
              <a:defRPr/>
            </a:pPr>
            <a:endParaRPr lang="en-GB" sz="3200" smtClean="0">
              <a:latin typeface="Franklin Gothic Heavy" pitchFamily="34" charset="0"/>
              <a:cs typeface="Times New Roman" pitchFamily="18" charset="0"/>
            </a:endParaRPr>
          </a:p>
          <a:p>
            <a:pPr marL="365760" indent="-256032" algn="l" rtl="0" fontAlgn="auto">
              <a:spcAft>
                <a:spcPts val="0"/>
              </a:spcAft>
              <a:buClr>
                <a:schemeClr val="accent3"/>
              </a:buClr>
              <a:buFont typeface="Georgia"/>
              <a:buChar char="•"/>
              <a:defRPr/>
            </a:pPr>
            <a:r>
              <a:rPr lang="en-GB" sz="3000" smtClean="0">
                <a:latin typeface="Elephant" pitchFamily="18" charset="0"/>
                <a:cs typeface="Times New Roman" pitchFamily="18" charset="0"/>
              </a:rPr>
              <a:t>Applicability - can it work for me/my setting</a:t>
            </a:r>
          </a:p>
          <a:p>
            <a:pPr marL="365760" indent="-256032" algn="l" rtl="0" fontAlgn="auto">
              <a:spcAft>
                <a:spcPts val="0"/>
              </a:spcAft>
              <a:buClr>
                <a:schemeClr val="accent3"/>
              </a:buClr>
              <a:buFontTx/>
              <a:buNone/>
              <a:defRPr/>
            </a:pPr>
            <a:endParaRPr lang="en-US" sz="3400" b="1" smtClean="0">
              <a:cs typeface="Times New Roman" pitchFamily="18" charset="0"/>
            </a:endParaRPr>
          </a:p>
        </p:txBody>
      </p:sp>
      <p:pic>
        <p:nvPicPr>
          <p:cNvPr id="100357" name="Picture 5" descr="209842_f520"/>
          <p:cNvPicPr>
            <a:picLocks noGrp="1" noChangeAspect="1" noChangeArrowheads="1"/>
          </p:cNvPicPr>
          <p:nvPr>
            <p:ph sz="half" idx="2"/>
          </p:nvPr>
        </p:nvPicPr>
        <p:blipFill>
          <a:blip r:embed="rId2" cstate="print"/>
          <a:srcRect/>
          <a:stretch>
            <a:fillRect/>
          </a:stretch>
        </p:blipFill>
        <p:spPr>
          <a:xfrm>
            <a:off x="4648200" y="3068638"/>
            <a:ext cx="4038600" cy="28876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strVal val="4*#ppt_w"/>
                                          </p:val>
                                        </p:tav>
                                        <p:tav tm="100000">
                                          <p:val>
                                            <p:strVal val="#ppt_w"/>
                                          </p:val>
                                        </p:tav>
                                      </p:tavLst>
                                    </p:anim>
                                    <p:anim calcmode="lin" valueType="num">
                                      <p:cBhvr>
                                        <p:cTn id="8" dur="500" fill="hold"/>
                                        <p:tgtEl>
                                          <p:spTgt spid="4096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p:cTn id="13" dur="500" fill="hold"/>
                                        <p:tgtEl>
                                          <p:spTgt spid="40963">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40963">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2/3*#ppt_h"/>
                                          </p:val>
                                        </p:tav>
                                        <p:tav tm="100000">
                                          <p:val>
                                            <p:strVal val="#ppt_h"/>
                                          </p:val>
                                        </p:tav>
                                      </p:tavLst>
                                    </p:anim>
                                  </p:childTnLst>
                                </p:cTn>
                              </p:par>
                              <p:par>
                                <p:cTn id="21" presetID="23" presetClass="entr" presetSubtype="272" fill="hold" grpId="0" nodeType="with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 calcmode="lin" valueType="num">
                                      <p:cBhvr>
                                        <p:cTn id="23" dur="500" fill="hold"/>
                                        <p:tgtEl>
                                          <p:spTgt spid="40963">
                                            <p:txEl>
                                              <p:pRg st="3" end="3"/>
                                            </p:txEl>
                                          </p:spTgt>
                                        </p:tgtEl>
                                        <p:attrNameLst>
                                          <p:attrName>ppt_w</p:attrName>
                                        </p:attrNameLst>
                                      </p:cBhvr>
                                      <p:tavLst>
                                        <p:tav tm="0">
                                          <p:val>
                                            <p:strVal val="2/3*#ppt_w"/>
                                          </p:val>
                                        </p:tav>
                                        <p:tav tm="100000">
                                          <p:val>
                                            <p:strVal val="#ppt_w"/>
                                          </p:val>
                                        </p:tav>
                                      </p:tavLst>
                                    </p:anim>
                                    <p:anim calcmode="lin" valueType="num">
                                      <p:cBhvr>
                                        <p:cTn id="24" dur="500" fill="hold"/>
                                        <p:tgtEl>
                                          <p:spTgt spid="40963">
                                            <p:txEl>
                                              <p:pRg st="3" end="3"/>
                                            </p:txEl>
                                          </p:spTgt>
                                        </p:tgtEl>
                                        <p:attrNameLst>
                                          <p:attrName>ppt_h</p:attrName>
                                        </p:attrNameLst>
                                      </p:cBhvr>
                                      <p:tavLst>
                                        <p:tav tm="0">
                                          <p:val>
                                            <p:strVal val="2/3*#ppt_h"/>
                                          </p:val>
                                        </p:tav>
                                        <p:tav tm="100000">
                                          <p:val>
                                            <p:strVal val="#ppt_h"/>
                                          </p:val>
                                        </p:tav>
                                      </p:tavLst>
                                    </p:anim>
                                  </p:childTnLst>
                                </p:cTn>
                              </p:par>
                              <p:par>
                                <p:cTn id="25" presetID="23" presetClass="entr" presetSubtype="272" fill="hold" grpId="0" nodeType="with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 calcmode="lin" valueType="num">
                                      <p:cBhvr>
                                        <p:cTn id="27" dur="500" fill="hold"/>
                                        <p:tgtEl>
                                          <p:spTgt spid="40963">
                                            <p:txEl>
                                              <p:pRg st="4" end="4"/>
                                            </p:txEl>
                                          </p:spTgt>
                                        </p:tgtEl>
                                        <p:attrNameLst>
                                          <p:attrName>ppt_w</p:attrName>
                                        </p:attrNameLst>
                                      </p:cBhvr>
                                      <p:tavLst>
                                        <p:tav tm="0">
                                          <p:val>
                                            <p:strVal val="2/3*#ppt_w"/>
                                          </p:val>
                                        </p:tav>
                                        <p:tav tm="100000">
                                          <p:val>
                                            <p:strVal val="#ppt_w"/>
                                          </p:val>
                                        </p:tav>
                                      </p:tavLst>
                                    </p:anim>
                                    <p:anim calcmode="lin" valueType="num">
                                      <p:cBhvr>
                                        <p:cTn id="28" dur="500" fill="hold"/>
                                        <p:tgtEl>
                                          <p:spTgt spid="4096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40963">
                                            <p:txEl>
                                              <p:pRg st="6" end="6"/>
                                            </p:txEl>
                                          </p:spTgt>
                                        </p:tgtEl>
                                        <p:attrNameLst>
                                          <p:attrName>style.visibility</p:attrName>
                                        </p:attrNameLst>
                                      </p:cBhvr>
                                      <p:to>
                                        <p:strVal val="visible"/>
                                      </p:to>
                                    </p:set>
                                    <p:anim calcmode="lin" valueType="num">
                                      <p:cBhvr>
                                        <p:cTn id="33" dur="500" fill="hold"/>
                                        <p:tgtEl>
                                          <p:spTgt spid="40963">
                                            <p:txEl>
                                              <p:pRg st="6" end="6"/>
                                            </p:txEl>
                                          </p:spTgt>
                                        </p:tgtEl>
                                        <p:attrNameLst>
                                          <p:attrName>ppt_w</p:attrName>
                                        </p:attrNameLst>
                                      </p:cBhvr>
                                      <p:tavLst>
                                        <p:tav tm="0">
                                          <p:val>
                                            <p:strVal val="2/3*#ppt_w"/>
                                          </p:val>
                                        </p:tav>
                                        <p:tav tm="100000">
                                          <p:val>
                                            <p:strVal val="#ppt_w"/>
                                          </p:val>
                                        </p:tav>
                                      </p:tavLst>
                                    </p:anim>
                                    <p:anim calcmode="lin" valueType="num">
                                      <p:cBhvr>
                                        <p:cTn id="34" dur="500" fill="hold"/>
                                        <p:tgtEl>
                                          <p:spTgt spid="40963">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r>
              <a:rPr lang="en-US" altLang="zh-TW" smtClean="0">
                <a:ea typeface="新細明體" charset="-120"/>
              </a:rPr>
              <a:t>Evaluating </a:t>
            </a:r>
            <a:r>
              <a:rPr lang="en-US" altLang="zh-TW">
                <a:ea typeface="新細明體" charset="-120"/>
              </a:rPr>
              <a:t>Research about Diagnostic Tests</a:t>
            </a:r>
          </a:p>
        </p:txBody>
      </p: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20" y="3997235"/>
            <a:ext cx="4690552" cy="2744133"/>
          </a:xfrm>
          <a:prstGeom prst="rect">
            <a:avLst/>
          </a:prstGeom>
        </p:spPr>
      </p:pic>
    </p:spTree>
    <p:extLst>
      <p:ext uri="{BB962C8B-B14F-4D97-AF65-F5344CB8AC3E}">
        <p14:creationId xmlns:p14="http://schemas.microsoft.com/office/powerpoint/2010/main" val="5285853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sz="half" idx="1"/>
          </p:nvPr>
        </p:nvSpPr>
        <p:spPr>
          <a:xfrm>
            <a:off x="328613" y="1941513"/>
            <a:ext cx="4027487" cy="4114800"/>
          </a:xfrm>
        </p:spPr>
        <p:txBody>
          <a:bodyPr/>
          <a:lstStyle/>
          <a:p>
            <a:pPr eaLnBrk="1" hangingPunct="1">
              <a:lnSpc>
                <a:spcPct val="90000"/>
              </a:lnSpc>
            </a:pPr>
            <a:endParaRPr lang="en-GB" altLang="en-US" sz="2000"/>
          </a:p>
        </p:txBody>
      </p:sp>
      <p:sp>
        <p:nvSpPr>
          <p:cNvPr id="70659" name="Rectangle 3"/>
          <p:cNvSpPr>
            <a:spLocks noGrp="1" noChangeArrowheads="1"/>
          </p:cNvSpPr>
          <p:nvPr>
            <p:ph type="body" sz="half" idx="2"/>
          </p:nvPr>
        </p:nvSpPr>
        <p:spPr>
          <a:xfrm>
            <a:off x="4500563" y="404813"/>
            <a:ext cx="4643437" cy="6264275"/>
          </a:xfrm>
        </p:spPr>
        <p:txBody>
          <a:bodyPr/>
          <a:lstStyle/>
          <a:p>
            <a:pPr eaLnBrk="1" hangingPunct="1"/>
            <a:r>
              <a:rPr lang="en-GB" altLang="en-US" sz="2800"/>
              <a:t>2/3 malpractice claims against GPs in UK</a:t>
            </a:r>
          </a:p>
          <a:p>
            <a:pPr eaLnBrk="1" hangingPunct="1"/>
            <a:endParaRPr lang="en-GB" altLang="en-US" sz="2800"/>
          </a:p>
          <a:p>
            <a:pPr eaLnBrk="1" hangingPunct="1"/>
            <a:endParaRPr lang="en-GB" altLang="en-US" sz="2800"/>
          </a:p>
          <a:p>
            <a:pPr eaLnBrk="1" hangingPunct="1"/>
            <a:r>
              <a:rPr lang="en-GB" altLang="en-US" sz="2800"/>
              <a:t>40,000-80,000 US hospital deaths from misdiagnosis per year</a:t>
            </a:r>
          </a:p>
          <a:p>
            <a:pPr eaLnBrk="1" hangingPunct="1">
              <a:buFont typeface="Wingdings" charset="2"/>
              <a:buNone/>
            </a:pPr>
            <a:endParaRPr lang="en-GB" altLang="en-US" sz="2800"/>
          </a:p>
          <a:p>
            <a:pPr eaLnBrk="1" hangingPunct="1"/>
            <a:r>
              <a:rPr lang="en-GB" altLang="en-US" sz="2800"/>
              <a:t>Diagnosis uses &lt;5% of hospital costs, but influences 60% of decision making  </a:t>
            </a:r>
          </a:p>
          <a:p>
            <a:pPr eaLnBrk="1" hangingPunct="1">
              <a:buFont typeface="Wingdings" charset="2"/>
              <a:buNone/>
            </a:pPr>
            <a:endParaRPr lang="en-GB" altLang="en-US"/>
          </a:p>
        </p:txBody>
      </p:sp>
      <p:pic>
        <p:nvPicPr>
          <p:cNvPr id="70660" name="Picture 4" descr="diag e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4294187"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5102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17500" y="492125"/>
            <a:ext cx="8637588" cy="650875"/>
          </a:xfrm>
        </p:spPr>
        <p:txBody>
          <a:bodyPr/>
          <a:lstStyle/>
          <a:p>
            <a:pPr eaLnBrk="1" hangingPunct="1"/>
            <a:r>
              <a:rPr lang="en-GB" altLang="en-US" sz="3600"/>
              <a:t>Roles of a new test</a:t>
            </a:r>
            <a:endParaRPr lang="en-US" altLang="en-US" sz="3600"/>
          </a:p>
        </p:txBody>
      </p:sp>
      <p:sp>
        <p:nvSpPr>
          <p:cNvPr id="75779" name="Rectangle 3"/>
          <p:cNvSpPr>
            <a:spLocks noGrp="1" noChangeArrowheads="1"/>
          </p:cNvSpPr>
          <p:nvPr>
            <p:ph type="body" idx="1"/>
          </p:nvPr>
        </p:nvSpPr>
        <p:spPr>
          <a:xfrm>
            <a:off x="250825" y="1628775"/>
            <a:ext cx="6480175" cy="3311525"/>
          </a:xfrm>
        </p:spPr>
        <p:txBody>
          <a:bodyPr/>
          <a:lstStyle/>
          <a:p>
            <a:pPr eaLnBrk="1" hangingPunct="1"/>
            <a:r>
              <a:rPr lang="en-GB" altLang="en-US" sz="2400"/>
              <a:t>Replacement – new replaces old</a:t>
            </a:r>
          </a:p>
          <a:p>
            <a:pPr lvl="1" eaLnBrk="1" hangingPunct="1"/>
            <a:r>
              <a:rPr lang="en-GB" altLang="en-US" sz="2000"/>
              <a:t>E.g., CT colonography for barium enema</a:t>
            </a:r>
          </a:p>
          <a:p>
            <a:pPr eaLnBrk="1" hangingPunct="1"/>
            <a:r>
              <a:rPr lang="en-GB" altLang="en-US" sz="2400"/>
              <a:t>Triage – new determines need for old</a:t>
            </a:r>
          </a:p>
          <a:p>
            <a:pPr lvl="1" eaLnBrk="1" hangingPunct="1"/>
            <a:r>
              <a:rPr lang="en-GB" altLang="en-US" sz="2000"/>
              <a:t>E.g., B-natriuretic peptide for echocardiography</a:t>
            </a:r>
          </a:p>
          <a:p>
            <a:pPr eaLnBrk="1" hangingPunct="1"/>
            <a:r>
              <a:rPr lang="en-GB" altLang="en-US" sz="2400"/>
              <a:t>Add-on – new combined with old</a:t>
            </a:r>
          </a:p>
          <a:p>
            <a:pPr lvl="1" eaLnBrk="1" hangingPunct="1"/>
            <a:r>
              <a:rPr lang="en-GB" altLang="en-US" sz="2000"/>
              <a:t>ECG and myocardial perfusion scan</a:t>
            </a:r>
            <a:endParaRPr lang="en-US" altLang="en-US" sz="2000"/>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930650"/>
            <a:ext cx="52197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179388" y="5589588"/>
            <a:ext cx="37131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r>
              <a:rPr lang="en-US" altLang="en-US" sz="1800" b="0"/>
              <a:t>Bossuyt et al BMJ 2006;332:1089–92</a:t>
            </a:r>
          </a:p>
        </p:txBody>
      </p:sp>
    </p:spTree>
    <p:extLst>
      <p:ext uri="{BB962C8B-B14F-4D97-AF65-F5344CB8AC3E}">
        <p14:creationId xmlns:p14="http://schemas.microsoft.com/office/powerpoint/2010/main" val="5804472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pPr eaLnBrk="1" hangingPunct="1"/>
            <a:r>
              <a:rPr lang="en-GB" altLang="en-US"/>
              <a:t>Scan in UTI abstract</a:t>
            </a:r>
          </a:p>
        </p:txBody>
      </p:sp>
      <p:pic>
        <p:nvPicPr>
          <p:cNvPr id="81924" name="Picture 4" descr="ut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 y="817418"/>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p:cNvSpPr>
            <a:spLocks noGrp="1" noChangeArrowheads="1"/>
          </p:cNvSpPr>
          <p:nvPr>
            <p:ph type="title"/>
          </p:nvPr>
        </p:nvSpPr>
        <p:spPr>
          <a:xfrm>
            <a:off x="683568" y="494362"/>
            <a:ext cx="7315200" cy="646112"/>
          </a:xfrm>
        </p:spPr>
        <p:txBody>
          <a:bodyPr/>
          <a:lstStyle/>
          <a:p>
            <a:pPr eaLnBrk="1" hangingPunct="1"/>
            <a:r>
              <a:rPr lang="en-GB" altLang="en-US" sz="3600" i="1"/>
              <a:t>R</a:t>
            </a:r>
            <a:r>
              <a:rPr lang="en-GB" altLang="en-US" sz="3600" i="1" smtClean="0"/>
              <a:t>ead </a:t>
            </a:r>
            <a:r>
              <a:rPr lang="en-GB" altLang="en-US" sz="3600" i="1"/>
              <a:t>this abstract</a:t>
            </a:r>
          </a:p>
        </p:txBody>
      </p:sp>
    </p:spTree>
    <p:extLst>
      <p:ext uri="{BB962C8B-B14F-4D97-AF65-F5344CB8AC3E}">
        <p14:creationId xmlns:p14="http://schemas.microsoft.com/office/powerpoint/2010/main" val="55700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9" name="Text Box 3"/>
          <p:cNvSpPr txBox="1">
            <a:spLocks noChangeArrowheads="1"/>
          </p:cNvSpPr>
          <p:nvPr/>
        </p:nvSpPr>
        <p:spPr bwMode="auto">
          <a:xfrm>
            <a:off x="179388" y="1196975"/>
            <a:ext cx="5329237" cy="528638"/>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Series of patients</a:t>
            </a:r>
            <a:endParaRPr lang="nl-NL" altLang="en-US" sz="2800" b="0">
              <a:solidFill>
                <a:schemeClr val="tx2"/>
              </a:solidFill>
              <a:effectLst>
                <a:outerShdw blurRad="38100" dist="38100" dir="2700000" algn="tl">
                  <a:srgbClr val="000000"/>
                </a:outerShdw>
              </a:effectLst>
              <a:latin typeface="Verdana" charset="0"/>
            </a:endParaRPr>
          </a:p>
        </p:txBody>
      </p:sp>
      <p:sp>
        <p:nvSpPr>
          <p:cNvPr id="1632260" name="Text Box 4"/>
          <p:cNvSpPr txBox="1">
            <a:spLocks noChangeArrowheads="1"/>
          </p:cNvSpPr>
          <p:nvPr/>
        </p:nvSpPr>
        <p:spPr bwMode="auto">
          <a:xfrm>
            <a:off x="250825" y="2708275"/>
            <a:ext cx="5329238" cy="528638"/>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Index test</a:t>
            </a:r>
            <a:endParaRPr lang="nl-NL" altLang="en-US" sz="2000" b="0">
              <a:solidFill>
                <a:schemeClr val="tx2"/>
              </a:solidFill>
              <a:effectLst>
                <a:outerShdw blurRad="38100" dist="38100" dir="2700000" algn="tl">
                  <a:srgbClr val="000000"/>
                </a:outerShdw>
              </a:effectLst>
              <a:latin typeface="Verdana" charset="0"/>
            </a:endParaRPr>
          </a:p>
        </p:txBody>
      </p:sp>
      <p:sp>
        <p:nvSpPr>
          <p:cNvPr id="1632261" name="Text Box 5"/>
          <p:cNvSpPr txBox="1">
            <a:spLocks noChangeArrowheads="1"/>
          </p:cNvSpPr>
          <p:nvPr/>
        </p:nvSpPr>
        <p:spPr bwMode="auto">
          <a:xfrm>
            <a:off x="250825" y="4292600"/>
            <a:ext cx="5400675" cy="528638"/>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Reference (“gold”) standard</a:t>
            </a:r>
            <a:endParaRPr lang="nl-NL" altLang="en-US" sz="2800" b="0">
              <a:solidFill>
                <a:schemeClr val="tx2"/>
              </a:solidFill>
              <a:effectLst>
                <a:outerShdw blurRad="38100" dist="38100" dir="2700000" algn="tl">
                  <a:srgbClr val="000000"/>
                </a:outerShdw>
              </a:effectLst>
              <a:latin typeface="Verdana" charset="0"/>
            </a:endParaRPr>
          </a:p>
        </p:txBody>
      </p:sp>
      <p:sp>
        <p:nvSpPr>
          <p:cNvPr id="1632262" name="Text Box 6"/>
          <p:cNvSpPr txBox="1">
            <a:spLocks noChangeArrowheads="1"/>
          </p:cNvSpPr>
          <p:nvPr/>
        </p:nvSpPr>
        <p:spPr bwMode="auto">
          <a:xfrm>
            <a:off x="323850" y="5378450"/>
            <a:ext cx="5472113" cy="1382713"/>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Compare the results of the index test with the reference standard, blinded</a:t>
            </a:r>
            <a:endParaRPr lang="nl-NL" altLang="en-US" sz="2800" b="0">
              <a:solidFill>
                <a:schemeClr val="tx2"/>
              </a:solidFill>
              <a:effectLst>
                <a:outerShdw blurRad="38100" dist="38100" dir="2700000" algn="tl">
                  <a:srgbClr val="000000"/>
                </a:outerShdw>
              </a:effectLst>
              <a:latin typeface="Verdana" charset="0"/>
            </a:endParaRPr>
          </a:p>
        </p:txBody>
      </p:sp>
      <p:sp>
        <p:nvSpPr>
          <p:cNvPr id="80902" name="Line 7"/>
          <p:cNvSpPr>
            <a:spLocks noChangeShapeType="1"/>
          </p:cNvSpPr>
          <p:nvPr/>
        </p:nvSpPr>
        <p:spPr bwMode="auto">
          <a:xfrm>
            <a:off x="2627313" y="1773238"/>
            <a:ext cx="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nchor="ctr"/>
          <a:lstStyle/>
          <a:p>
            <a:endParaRPr lang="en-US"/>
          </a:p>
        </p:txBody>
      </p:sp>
      <p:sp>
        <p:nvSpPr>
          <p:cNvPr id="80903" name="Line 10"/>
          <p:cNvSpPr>
            <a:spLocks noChangeShapeType="1"/>
          </p:cNvSpPr>
          <p:nvPr/>
        </p:nvSpPr>
        <p:spPr bwMode="auto">
          <a:xfrm>
            <a:off x="2627313" y="3284538"/>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nchor="ctr"/>
          <a:lstStyle/>
          <a:p>
            <a:endParaRPr lang="en-US"/>
          </a:p>
        </p:txBody>
      </p:sp>
      <p:sp>
        <p:nvSpPr>
          <p:cNvPr id="80904" name="Line 11"/>
          <p:cNvSpPr>
            <a:spLocks noChangeShapeType="1"/>
          </p:cNvSpPr>
          <p:nvPr/>
        </p:nvSpPr>
        <p:spPr bwMode="auto">
          <a:xfrm>
            <a:off x="2627313" y="4941888"/>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nchor="ctr"/>
          <a:lstStyle/>
          <a:p>
            <a:endParaRPr lang="en-US"/>
          </a:p>
        </p:txBody>
      </p:sp>
    </p:spTree>
    <p:extLst>
      <p:ext uri="{BB962C8B-B14F-4D97-AF65-F5344CB8AC3E}">
        <p14:creationId xmlns:p14="http://schemas.microsoft.com/office/powerpoint/2010/main" val="46480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p:txBody>
          <a:bodyPr/>
          <a:lstStyle/>
          <a:p>
            <a:pPr eaLnBrk="1" hangingPunct="1"/>
            <a:r>
              <a:rPr lang="en-GB" altLang="en-US"/>
              <a:t>Scan in UTI abstract</a:t>
            </a:r>
          </a:p>
        </p:txBody>
      </p:sp>
      <p:pic>
        <p:nvPicPr>
          <p:cNvPr id="82947" name="Picture 3" descr="ut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36" name="Oval 4"/>
          <p:cNvSpPr>
            <a:spLocks noChangeArrowheads="1"/>
          </p:cNvSpPr>
          <p:nvPr/>
        </p:nvSpPr>
        <p:spPr bwMode="auto">
          <a:xfrm>
            <a:off x="1116013" y="4581525"/>
            <a:ext cx="3527425" cy="7921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
        <p:nvSpPr>
          <p:cNvPr id="479237" name="Text Box 5"/>
          <p:cNvSpPr txBox="1">
            <a:spLocks noChangeArrowheads="1"/>
          </p:cNvSpPr>
          <p:nvPr/>
        </p:nvSpPr>
        <p:spPr bwMode="auto">
          <a:xfrm>
            <a:off x="0" y="5589588"/>
            <a:ext cx="900113" cy="650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1800">
                <a:solidFill>
                  <a:srgbClr val="FF0000"/>
                </a:solidFill>
              </a:rPr>
              <a:t>Index test</a:t>
            </a:r>
          </a:p>
        </p:txBody>
      </p:sp>
      <p:sp>
        <p:nvSpPr>
          <p:cNvPr id="479238" name="Oval 6"/>
          <p:cNvSpPr>
            <a:spLocks noChangeArrowheads="1"/>
          </p:cNvSpPr>
          <p:nvPr/>
        </p:nvSpPr>
        <p:spPr bwMode="auto">
          <a:xfrm>
            <a:off x="971550" y="5445125"/>
            <a:ext cx="3527425" cy="7921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
        <p:nvSpPr>
          <p:cNvPr id="479239" name="Text Box 7"/>
          <p:cNvSpPr txBox="1">
            <a:spLocks noChangeArrowheads="1"/>
          </p:cNvSpPr>
          <p:nvPr/>
        </p:nvSpPr>
        <p:spPr bwMode="auto">
          <a:xfrm>
            <a:off x="0" y="4292600"/>
            <a:ext cx="1219200"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1800">
                <a:solidFill>
                  <a:srgbClr val="FF0000"/>
                </a:solidFill>
              </a:rPr>
              <a:t>Series of patients</a:t>
            </a:r>
          </a:p>
        </p:txBody>
      </p:sp>
      <p:sp>
        <p:nvSpPr>
          <p:cNvPr id="479240" name="Text Box 8"/>
          <p:cNvSpPr txBox="1">
            <a:spLocks noChangeArrowheads="1"/>
          </p:cNvSpPr>
          <p:nvPr/>
        </p:nvSpPr>
        <p:spPr bwMode="auto">
          <a:xfrm>
            <a:off x="7596336" y="1412875"/>
            <a:ext cx="1369864" cy="6461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1800">
                <a:solidFill>
                  <a:srgbClr val="FF0000"/>
                </a:solidFill>
              </a:rPr>
              <a:t>Reference standard</a:t>
            </a:r>
          </a:p>
        </p:txBody>
      </p:sp>
      <p:sp>
        <p:nvSpPr>
          <p:cNvPr id="479241" name="Oval 9"/>
          <p:cNvSpPr>
            <a:spLocks noChangeArrowheads="1"/>
          </p:cNvSpPr>
          <p:nvPr/>
        </p:nvSpPr>
        <p:spPr bwMode="auto">
          <a:xfrm>
            <a:off x="4427538" y="1989138"/>
            <a:ext cx="4465637" cy="10795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
        <p:nvSpPr>
          <p:cNvPr id="479242" name="Oval 10"/>
          <p:cNvSpPr>
            <a:spLocks noChangeArrowheads="1"/>
          </p:cNvSpPr>
          <p:nvPr/>
        </p:nvSpPr>
        <p:spPr bwMode="auto">
          <a:xfrm>
            <a:off x="4356100" y="3860800"/>
            <a:ext cx="4465638" cy="108108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380" tIns="45692" rIns="91380" bIns="45692" anchor="ct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endParaRPr lang="en-US" altLang="en-US"/>
          </a:p>
        </p:txBody>
      </p:sp>
      <p:sp>
        <p:nvSpPr>
          <p:cNvPr id="479243" name="Text Box 11"/>
          <p:cNvSpPr txBox="1">
            <a:spLocks noChangeArrowheads="1"/>
          </p:cNvSpPr>
          <p:nvPr/>
        </p:nvSpPr>
        <p:spPr bwMode="auto">
          <a:xfrm>
            <a:off x="7812088" y="3429000"/>
            <a:ext cx="1154112"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380" tIns="45692" rIns="91380" bIns="45692">
            <a:spAutoFit/>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eaLnBrk="1" hangingPunct="1">
              <a:spcBef>
                <a:spcPct val="50000"/>
              </a:spcBef>
            </a:pPr>
            <a:r>
              <a:rPr lang="en-GB" altLang="en-US" sz="1800">
                <a:solidFill>
                  <a:srgbClr val="FF0000"/>
                </a:solidFill>
              </a:rPr>
              <a:t>Accuracy </a:t>
            </a:r>
          </a:p>
        </p:txBody>
      </p:sp>
      <p:sp>
        <p:nvSpPr>
          <p:cNvPr id="82956" name="Rectangle 12"/>
          <p:cNvSpPr>
            <a:spLocks noGrp="1" noChangeArrowheads="1"/>
          </p:cNvSpPr>
          <p:nvPr>
            <p:ph type="title"/>
          </p:nvPr>
        </p:nvSpPr>
        <p:spPr/>
        <p:txBody>
          <a:bodyPr/>
          <a:lstStyle/>
          <a:p>
            <a:pPr eaLnBrk="1" hangingPunct="1"/>
            <a:endParaRPr lang="en-GB" altLang="en-US"/>
          </a:p>
        </p:txBody>
      </p:sp>
    </p:spTree>
    <p:extLst>
      <p:ext uri="{BB962C8B-B14F-4D97-AF65-F5344CB8AC3E}">
        <p14:creationId xmlns:p14="http://schemas.microsoft.com/office/powerpoint/2010/main" val="73709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92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92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92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92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92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92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9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animBg="1"/>
      <p:bldP spid="479237" grpId="0" animBg="1"/>
      <p:bldP spid="479238" grpId="0" animBg="1"/>
      <p:bldP spid="479239" grpId="0" animBg="1"/>
      <p:bldP spid="479240" grpId="0" animBg="1"/>
      <p:bldP spid="479241" grpId="0" animBg="1"/>
      <p:bldP spid="479242" grpId="0" animBg="1"/>
      <p:bldP spid="47924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4213" y="1700213"/>
            <a:ext cx="7772400" cy="1470025"/>
          </a:xfrm>
        </p:spPr>
        <p:txBody>
          <a:bodyPr/>
          <a:lstStyle/>
          <a:p>
            <a:r>
              <a:rPr lang="en-GB" altLang="en-US" sz="4000">
                <a:latin typeface="Arial" charset="0"/>
                <a:cs typeface="Arial" charset="0"/>
              </a:rPr>
              <a:t>Appraising a diagnostic test study using a critical appraisal checklist</a:t>
            </a:r>
          </a:p>
        </p:txBody>
      </p:sp>
      <p:sp>
        <p:nvSpPr>
          <p:cNvPr id="3" name="Subtitle 2"/>
          <p:cNvSpPr>
            <a:spLocks noGrp="1"/>
          </p:cNvSpPr>
          <p:nvPr>
            <p:ph type="subTitle" idx="1"/>
          </p:nvPr>
        </p:nvSpPr>
        <p:spPr>
          <a:xfrm>
            <a:off x="323528" y="4221088"/>
            <a:ext cx="5904656" cy="1536576"/>
          </a:xfrm>
        </p:spPr>
        <p:txBody>
          <a:bodyPr rtlCol="0">
            <a:normAutofit fontScale="85000" lnSpcReduction="20000"/>
          </a:bodyPr>
          <a:lstStyle/>
          <a:p>
            <a:pPr fontAlgn="auto">
              <a:spcAft>
                <a:spcPts val="0"/>
              </a:spcAft>
              <a:buFont typeface="Arial" pitchFamily="34" charset="0"/>
              <a:buNone/>
              <a:defRPr/>
            </a:pPr>
            <a:r>
              <a:rPr lang="en-GB" sz="2600" err="1"/>
              <a:t>Mahilum-Tapay</a:t>
            </a:r>
            <a:r>
              <a:rPr lang="en-GB" sz="2600"/>
              <a:t> L, et al. New point of care </a:t>
            </a:r>
            <a:r>
              <a:rPr lang="en-GB" sz="2600" i="1"/>
              <a:t>Chlamydia </a:t>
            </a:r>
            <a:r>
              <a:rPr lang="en-GB" sz="2600"/>
              <a:t>Rapid Test – bridging the gap between diagnosis and treatment: performance evaluation study. </a:t>
            </a:r>
            <a:r>
              <a:rPr lang="en-GB" sz="2600" i="1" smtClean="0"/>
              <a:t>BMJ</a:t>
            </a:r>
            <a:r>
              <a:rPr lang="en-GB" sz="2600" smtClean="0"/>
              <a:t> </a:t>
            </a:r>
            <a:r>
              <a:rPr lang="en-GB" sz="2600"/>
              <a:t>2007;335:1190.</a:t>
            </a:r>
          </a:p>
          <a:p>
            <a:pPr fontAlgn="auto">
              <a:spcAft>
                <a:spcPts val="0"/>
              </a:spcAft>
              <a:buFont typeface="Arial" pitchFamily="34" charset="0"/>
              <a:buNone/>
              <a:defRPr/>
            </a:pP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733256"/>
            <a:ext cx="8928992" cy="1053015"/>
          </a:xfrm>
          <a:prstGeom prst="rect">
            <a:avLst/>
          </a:prstGeom>
        </p:spPr>
      </p:pic>
    </p:spTree>
    <p:extLst>
      <p:ext uri="{BB962C8B-B14F-4D97-AF65-F5344CB8AC3E}">
        <p14:creationId xmlns:p14="http://schemas.microsoft.com/office/powerpoint/2010/main" val="9842293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a:latin typeface="Arial" charset="0"/>
                <a:cs typeface="Arial" charset="0"/>
              </a:rPr>
              <a:t>Why are we looking at the test?</a:t>
            </a:r>
          </a:p>
        </p:txBody>
      </p:sp>
      <p:sp>
        <p:nvSpPr>
          <p:cNvPr id="3075" name="Content Placeholder 2"/>
          <p:cNvSpPr>
            <a:spLocks noGrp="1"/>
          </p:cNvSpPr>
          <p:nvPr>
            <p:ph idx="1"/>
          </p:nvPr>
        </p:nvSpPr>
        <p:spPr/>
        <p:txBody>
          <a:bodyPr/>
          <a:lstStyle/>
          <a:p>
            <a:r>
              <a:rPr lang="en-GB" altLang="en-US" sz="2800" b="1"/>
              <a:t>The problem:</a:t>
            </a:r>
          </a:p>
          <a:p>
            <a:r>
              <a:rPr lang="en-GB" altLang="en-US" sz="2400"/>
              <a:t>An 18-year-old women comes to your </a:t>
            </a:r>
            <a:r>
              <a:rPr lang="en-GB" altLang="en-US" sz="2400" smtClean="0"/>
              <a:t>clinic </a:t>
            </a:r>
            <a:r>
              <a:rPr lang="en-GB" altLang="en-US" sz="2400"/>
              <a:t>because she has pain when passing urine and has noticed a change in her vaginal discharge. You suspect that she has might have </a:t>
            </a:r>
            <a:r>
              <a:rPr lang="en-GB" altLang="en-US" sz="2400" i="1"/>
              <a:t>Chlamydia</a:t>
            </a:r>
            <a:r>
              <a:rPr lang="en-GB" altLang="en-US" sz="2400"/>
              <a:t>, but the women hates the idea of going to the hospital or being examined by a clinician and asks if there is a test she can do herself instead</a:t>
            </a:r>
          </a:p>
          <a:p>
            <a:r>
              <a:rPr lang="en-GB" altLang="en-US" sz="2400"/>
              <a:t>So, we research alternative test methods for </a:t>
            </a:r>
            <a:r>
              <a:rPr lang="en-GB" altLang="en-US" sz="2400" i="1"/>
              <a:t>Chlamydia</a:t>
            </a:r>
          </a:p>
          <a:p>
            <a:endParaRPr lang="en-GB" altLang="en-US" sz="28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5733256"/>
            <a:ext cx="8928992" cy="1053015"/>
          </a:xfrm>
          <a:prstGeom prst="rect">
            <a:avLst/>
          </a:prstGeom>
        </p:spPr>
      </p:pic>
    </p:spTree>
    <p:extLst>
      <p:ext uri="{BB962C8B-B14F-4D97-AF65-F5344CB8AC3E}">
        <p14:creationId xmlns:p14="http://schemas.microsoft.com/office/powerpoint/2010/main" val="2023989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a:latin typeface="Arial" charset="0"/>
                <a:cs typeface="Arial" charset="0"/>
              </a:rPr>
              <a:t>Results of our search</a:t>
            </a:r>
          </a:p>
        </p:txBody>
      </p:sp>
      <p:sp>
        <p:nvSpPr>
          <p:cNvPr id="4099" name="Content Placeholder 2"/>
          <p:cNvSpPr>
            <a:spLocks noGrp="1"/>
          </p:cNvSpPr>
          <p:nvPr>
            <p:ph idx="1"/>
          </p:nvPr>
        </p:nvSpPr>
        <p:spPr/>
        <p:txBody>
          <a:bodyPr/>
          <a:lstStyle/>
          <a:p>
            <a:r>
              <a:rPr lang="en-GB" altLang="en-US" sz="2000"/>
              <a:t>We find this reference, which assesses a new </a:t>
            </a:r>
            <a:r>
              <a:rPr lang="en-GB" altLang="en-US" sz="2000" i="1"/>
              <a:t>Chlamydia</a:t>
            </a:r>
            <a:r>
              <a:rPr lang="en-GB" altLang="en-US" sz="2000"/>
              <a:t> Rapid Test: </a:t>
            </a:r>
          </a:p>
          <a:p>
            <a:pPr>
              <a:buFont typeface="Arial" charset="0"/>
              <a:buNone/>
            </a:pPr>
            <a:r>
              <a:rPr lang="en-GB" altLang="en-US" sz="2000"/>
              <a:t>	Mahilum-Tapay L, et al. New point of care </a:t>
            </a:r>
            <a:r>
              <a:rPr lang="en-GB" altLang="en-US" sz="2000" i="1"/>
              <a:t>Chlamydia </a:t>
            </a:r>
            <a:r>
              <a:rPr lang="en-GB" altLang="en-US" sz="2000"/>
              <a:t>Rapid Test – bridging the gap between diagnosis and treatment: performance evaluation study. </a:t>
            </a:r>
            <a:r>
              <a:rPr lang="en-GB" altLang="en-US" sz="2000" i="1"/>
              <a:t>BMJ</a:t>
            </a:r>
            <a:r>
              <a:rPr lang="en-GB" altLang="en-US" sz="2000"/>
              <a:t> 2007;335:1190</a:t>
            </a:r>
          </a:p>
          <a:p>
            <a:pPr algn="just"/>
            <a:r>
              <a:rPr lang="en-GB" altLang="en-US" sz="2000"/>
              <a:t>The objective of this study is to evaluate the performance of a new </a:t>
            </a:r>
            <a:r>
              <a:rPr lang="en-GB" altLang="en-US" sz="2000" i="1"/>
              <a:t>Chlamydia</a:t>
            </a:r>
            <a:r>
              <a:rPr lang="en-GB" altLang="en-US" sz="2000"/>
              <a:t> Rapid Test with vaginal swab specimens as a potential tool for </a:t>
            </a:r>
            <a:r>
              <a:rPr lang="en-GB" altLang="en-US" sz="2000" i="1"/>
              <a:t>Chlamydia</a:t>
            </a:r>
            <a:r>
              <a:rPr lang="en-GB" altLang="en-US" sz="2000"/>
              <a:t> diagnosis and screening compared with nucleic acid amplification tests with first void urine, and vulvo-vaginal swab specimens. </a:t>
            </a:r>
          </a:p>
          <a:p>
            <a:pPr algn="just"/>
            <a:r>
              <a:rPr lang="en-GB" altLang="en-US" sz="2000"/>
              <a:t>Importantly for us, the study also assessed if there is any difference between results of the </a:t>
            </a:r>
            <a:r>
              <a:rPr lang="en-GB" altLang="en-US" sz="2000" i="1"/>
              <a:t>Chlamydia </a:t>
            </a:r>
            <a:r>
              <a:rPr lang="en-GB" altLang="en-US" sz="2000"/>
              <a:t>Rapid Test when the swabs are self collected compared with clinician collected</a:t>
            </a:r>
          </a:p>
          <a:p>
            <a:endParaRPr lang="en-GB" altLang="en-US"/>
          </a:p>
        </p:txBody>
      </p:sp>
    </p:spTree>
    <p:extLst>
      <p:ext uri="{BB962C8B-B14F-4D97-AF65-F5344CB8AC3E}">
        <p14:creationId xmlns:p14="http://schemas.microsoft.com/office/powerpoint/2010/main" val="104556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2" name="Rectangle 14"/>
          <p:cNvSpPr>
            <a:spLocks/>
          </p:cNvSpPr>
          <p:nvPr/>
        </p:nvSpPr>
        <p:spPr bwMode="auto">
          <a:xfrm>
            <a:off x="746125" y="2405063"/>
            <a:ext cx="7848600" cy="23368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fontAlgn="base">
              <a:lnSpc>
                <a:spcPct val="130000"/>
              </a:lnSpc>
              <a:spcBef>
                <a:spcPts val="1400"/>
              </a:spcBef>
              <a:spcAft>
                <a:spcPct val="0"/>
              </a:spcAft>
              <a:defRPr/>
            </a:pPr>
            <a:r>
              <a:rPr lang="en-US" sz="3200" i="1">
                <a:effectLst>
                  <a:outerShdw blurRad="38100" dist="38100" dir="2700000" algn="tl">
                    <a:srgbClr val="000000"/>
                  </a:outerShdw>
                </a:effectLst>
                <a:latin typeface="Arial" charset="0"/>
                <a:ea typeface="Arial" charset="0"/>
                <a:cs typeface="Arial" charset="0"/>
                <a:sym typeface="Arial" charset="0"/>
              </a:rPr>
              <a:t>2. Abstract</a:t>
            </a:r>
          </a:p>
          <a:p>
            <a:pPr marL="39688" algn="l" defTabSz="914400" fontAlgn="base">
              <a:lnSpc>
                <a:spcPct val="130000"/>
              </a:lnSpc>
              <a:spcBef>
                <a:spcPts val="1400"/>
              </a:spcBef>
              <a:spcAft>
                <a:spcPct val="0"/>
              </a:spcAft>
              <a:defRPr/>
            </a:pPr>
            <a:r>
              <a:rPr lang="en-US" sz="2800" smtClean="0">
                <a:effectLst>
                  <a:outerShdw blurRad="38100" dist="38100" dir="2700000" algn="tl">
                    <a:srgbClr val="000000"/>
                  </a:outerShdw>
                </a:effectLst>
                <a:latin typeface="Arial" charset="0"/>
                <a:ea typeface="Arial" charset="0"/>
                <a:cs typeface="Arial" charset="0"/>
                <a:sym typeface="Arial" charset="0"/>
              </a:rPr>
              <a:t>Sometimes unclear</a:t>
            </a:r>
            <a:r>
              <a:rPr lang="en-US" sz="2800">
                <a:effectLst>
                  <a:outerShdw blurRad="38100" dist="38100" dir="2700000" algn="tl">
                    <a:srgbClr val="000000"/>
                  </a:outerShdw>
                </a:effectLst>
                <a:latin typeface="Arial" charset="0"/>
                <a:ea typeface="Arial" charset="0"/>
                <a:cs typeface="Arial" charset="0"/>
                <a:sym typeface="Arial" charset="0"/>
              </a:rPr>
              <a:t>. What should be in it: </a:t>
            </a:r>
            <a:r>
              <a:rPr lang="en-US" sz="2800" smtClean="0">
                <a:effectLst>
                  <a:outerShdw blurRad="38100" dist="38100" dir="2700000" algn="tl">
                    <a:srgbClr val="000000"/>
                  </a:outerShdw>
                </a:effectLst>
                <a:latin typeface="Arial" charset="0"/>
                <a:ea typeface="Arial" charset="0"/>
                <a:cs typeface="Arial" charset="0"/>
                <a:sym typeface="Arial" charset="0"/>
              </a:rPr>
              <a:t>           a </a:t>
            </a:r>
            <a:r>
              <a:rPr lang="en-US" sz="2800">
                <a:effectLst>
                  <a:outerShdw blurRad="38100" dist="38100" dir="2700000" algn="tl">
                    <a:srgbClr val="000000"/>
                  </a:outerShdw>
                </a:effectLst>
                <a:latin typeface="Arial" charset="0"/>
                <a:ea typeface="Arial" charset="0"/>
                <a:cs typeface="Arial" charset="0"/>
                <a:sym typeface="Arial" charset="0"/>
              </a:rPr>
              <a:t>summary of the the research question, key methods, results and conclusions of the study</a:t>
            </a:r>
          </a:p>
        </p:txBody>
      </p:sp>
      <p:sp>
        <p:nvSpPr>
          <p:cNvPr id="5" name="Rectangle 14"/>
          <p:cNvSpPr>
            <a:spLocks/>
          </p:cNvSpPr>
          <p:nvPr/>
        </p:nvSpPr>
        <p:spPr bwMode="auto">
          <a:xfrm>
            <a:off x="347525" y="620688"/>
            <a:ext cx="8242300" cy="5588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fontAlgn="base">
              <a:lnSpc>
                <a:spcPct val="130000"/>
              </a:lnSpc>
              <a:spcBef>
                <a:spcPct val="0"/>
              </a:spcBef>
              <a:spcAft>
                <a:spcPct val="0"/>
              </a:spcAft>
              <a:defRPr/>
            </a:pPr>
            <a:r>
              <a:rPr lang="en-US" sz="3200" i="1" smtClean="0">
                <a:solidFill>
                  <a:schemeClr val="accent1"/>
                </a:solidFill>
                <a:effectLst>
                  <a:outerShdw blurRad="38100" dist="38100" dir="2700000" algn="tl">
                    <a:srgbClr val="000000"/>
                  </a:outerShdw>
                </a:effectLst>
                <a:latin typeface="Arial" charset="0"/>
                <a:ea typeface="Arial" charset="0"/>
                <a:cs typeface="Arial" charset="0"/>
                <a:sym typeface="Arial" charset="0"/>
              </a:rPr>
              <a:t>Structure of an article</a:t>
            </a:r>
            <a:endParaRPr lang="en-US" sz="3200" i="1">
              <a:solidFill>
                <a:schemeClr val="accent1"/>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534999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a:latin typeface="Arial" charset="0"/>
                <a:cs typeface="Arial" charset="0"/>
              </a:rPr>
              <a:t>Critical appraisal</a:t>
            </a:r>
          </a:p>
        </p:txBody>
      </p:sp>
      <p:sp>
        <p:nvSpPr>
          <p:cNvPr id="5123" name="Content Placeholder 2"/>
          <p:cNvSpPr>
            <a:spLocks noGrp="1"/>
          </p:cNvSpPr>
          <p:nvPr>
            <p:ph idx="1"/>
          </p:nvPr>
        </p:nvSpPr>
        <p:spPr>
          <a:xfrm>
            <a:off x="454659" y="2209800"/>
            <a:ext cx="8229600" cy="4525963"/>
          </a:xfrm>
        </p:spPr>
        <p:txBody>
          <a:bodyPr/>
          <a:lstStyle/>
          <a:p>
            <a:pPr algn="just"/>
            <a:r>
              <a:rPr lang="en-GB" altLang="en-US" sz="2400"/>
              <a:t>Now we have found a study that may give a solution to our current problem, we need to assess the quality of the research we have found in terms of validity and the importance of the results to see if we can apply this test to the patient. To do this we can use the critical appraisal checklist to evaluate the study</a:t>
            </a:r>
          </a:p>
          <a:p>
            <a:pPr algn="just"/>
            <a:endParaRPr lang="en-GB" altLang="en-US" sz="2000"/>
          </a:p>
          <a:p>
            <a:pPr algn="just">
              <a:buFont typeface="Arial" charset="0"/>
              <a:buNone/>
            </a:pPr>
            <a:endParaRPr lang="en-GB" altLang="en-US" sz="2000"/>
          </a:p>
          <a:p>
            <a:pPr algn="just"/>
            <a:endParaRPr lang="en-GB" altLang="en-US" sz="2000"/>
          </a:p>
        </p:txBody>
      </p:sp>
    </p:spTree>
    <p:extLst>
      <p:ext uri="{BB962C8B-B14F-4D97-AF65-F5344CB8AC3E}">
        <p14:creationId xmlns:p14="http://schemas.microsoft.com/office/powerpoint/2010/main" val="21222934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9" name="Text Box 3"/>
          <p:cNvSpPr txBox="1">
            <a:spLocks noChangeArrowheads="1"/>
          </p:cNvSpPr>
          <p:nvPr/>
        </p:nvSpPr>
        <p:spPr bwMode="auto">
          <a:xfrm>
            <a:off x="179388" y="1196975"/>
            <a:ext cx="5329237" cy="528638"/>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Series of patients</a:t>
            </a:r>
            <a:endParaRPr lang="nl-NL" altLang="en-US" sz="2800" b="0">
              <a:solidFill>
                <a:schemeClr val="tx2"/>
              </a:solidFill>
              <a:effectLst>
                <a:outerShdw blurRad="38100" dist="38100" dir="2700000" algn="tl">
                  <a:srgbClr val="000000"/>
                </a:outerShdw>
              </a:effectLst>
              <a:latin typeface="Verdana" charset="0"/>
            </a:endParaRPr>
          </a:p>
        </p:txBody>
      </p:sp>
      <p:sp>
        <p:nvSpPr>
          <p:cNvPr id="1632260" name="Text Box 4"/>
          <p:cNvSpPr txBox="1">
            <a:spLocks noChangeArrowheads="1"/>
          </p:cNvSpPr>
          <p:nvPr/>
        </p:nvSpPr>
        <p:spPr bwMode="auto">
          <a:xfrm>
            <a:off x="250825" y="2708275"/>
            <a:ext cx="5329238" cy="528638"/>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Index test</a:t>
            </a:r>
            <a:endParaRPr lang="nl-NL" altLang="en-US" sz="2000" b="0">
              <a:solidFill>
                <a:schemeClr val="tx2"/>
              </a:solidFill>
              <a:effectLst>
                <a:outerShdw blurRad="38100" dist="38100" dir="2700000" algn="tl">
                  <a:srgbClr val="000000"/>
                </a:outerShdw>
              </a:effectLst>
              <a:latin typeface="Verdana" charset="0"/>
            </a:endParaRPr>
          </a:p>
        </p:txBody>
      </p:sp>
      <p:sp>
        <p:nvSpPr>
          <p:cNvPr id="1632261" name="Text Box 5"/>
          <p:cNvSpPr txBox="1">
            <a:spLocks noChangeArrowheads="1"/>
          </p:cNvSpPr>
          <p:nvPr/>
        </p:nvSpPr>
        <p:spPr bwMode="auto">
          <a:xfrm>
            <a:off x="250825" y="4292600"/>
            <a:ext cx="5400675" cy="528638"/>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Reference (“gold”) standard</a:t>
            </a:r>
            <a:endParaRPr lang="nl-NL" altLang="en-US" sz="2800" b="0">
              <a:solidFill>
                <a:schemeClr val="tx2"/>
              </a:solidFill>
              <a:effectLst>
                <a:outerShdw blurRad="38100" dist="38100" dir="2700000" algn="tl">
                  <a:srgbClr val="000000"/>
                </a:outerShdw>
              </a:effectLst>
              <a:latin typeface="Verdana" charset="0"/>
            </a:endParaRPr>
          </a:p>
        </p:txBody>
      </p:sp>
      <p:sp>
        <p:nvSpPr>
          <p:cNvPr id="1632262" name="Text Box 6"/>
          <p:cNvSpPr txBox="1">
            <a:spLocks noChangeArrowheads="1"/>
          </p:cNvSpPr>
          <p:nvPr/>
        </p:nvSpPr>
        <p:spPr bwMode="auto">
          <a:xfrm>
            <a:off x="323850" y="5378450"/>
            <a:ext cx="5472113" cy="1382713"/>
          </a:xfrm>
          <a:prstGeom prst="rect">
            <a:avLst/>
          </a:prstGeom>
          <a:solidFill>
            <a:srgbClr val="666699"/>
          </a:solidFill>
          <a:ln w="9525">
            <a:miter lim="800000"/>
            <a:headEnd/>
            <a:tailEnd/>
          </a:ln>
          <a:effectLst/>
          <a:scene3d>
            <a:camera prst="legacyPerspectiveTop"/>
            <a:lightRig rig="legacyFlat3" dir="b"/>
          </a:scene3d>
          <a:sp3d extrusionH="887400" prstMaterial="legacyMatte">
            <a:bevelT w="13500" h="13500" prst="angle"/>
            <a:bevelB w="13500" h="13500" prst="angle"/>
            <a:extrusionClr>
              <a:srgbClr val="666699"/>
            </a:extrusionClr>
          </a:sp3d>
        </p:spPr>
        <p:txBody>
          <a:bodyPr lIns="91380" tIns="45692" rIns="91380" bIns="45692" anchor="ctr" anchorCtr="1">
            <a:spAutoFit/>
            <a:flatTx/>
          </a:bodyPr>
          <a:lstStyle>
            <a:lvl1pPr eaLnBrk="0" hangingPunct="0">
              <a:defRPr sz="2400" b="1">
                <a:solidFill>
                  <a:schemeClr val="tx1"/>
                </a:solidFill>
                <a:latin typeface="Times New Roman" charset="0"/>
                <a:ea typeface="ＭＳ Ｐゴシック" charset="-128"/>
              </a:defRPr>
            </a:lvl1pPr>
            <a:lvl2pPr marL="37931725" indent="-37474525" eaLnBrk="0" hangingPunct="0">
              <a:defRPr sz="2400" b="1">
                <a:solidFill>
                  <a:schemeClr val="tx1"/>
                </a:solidFill>
                <a:latin typeface="Times New Roman" charset="0"/>
                <a:ea typeface="ＭＳ Ｐゴシック" charset="-128"/>
              </a:defRPr>
            </a:lvl2pPr>
            <a:lvl3pPr eaLnBrk="0" hangingPunct="0">
              <a:defRPr sz="2400" b="1">
                <a:solidFill>
                  <a:schemeClr val="tx1"/>
                </a:solidFill>
                <a:latin typeface="Times New Roman" charset="0"/>
                <a:ea typeface="ＭＳ Ｐゴシック" charset="-128"/>
              </a:defRPr>
            </a:lvl3pPr>
            <a:lvl4pPr eaLnBrk="0" hangingPunct="0">
              <a:defRPr sz="2400" b="1">
                <a:solidFill>
                  <a:schemeClr val="tx1"/>
                </a:solidFill>
                <a:latin typeface="Times New Roman" charset="0"/>
                <a:ea typeface="ＭＳ Ｐゴシック" charset="-128"/>
              </a:defRPr>
            </a:lvl4pPr>
            <a:lvl5pPr eaLnBrk="0" hangingPunct="0">
              <a:defRPr sz="2400" b="1">
                <a:solidFill>
                  <a:schemeClr val="tx1"/>
                </a:solidFill>
                <a:latin typeface="Times New Roman" charset="0"/>
                <a:ea typeface="ＭＳ Ｐゴシック" charset="-128"/>
              </a:defRPr>
            </a:lvl5pPr>
            <a:lvl6pPr marL="457200" eaLnBrk="0" fontAlgn="base" hangingPunct="0">
              <a:spcBef>
                <a:spcPct val="0"/>
              </a:spcBef>
              <a:spcAft>
                <a:spcPct val="0"/>
              </a:spcAft>
              <a:defRPr sz="2400" b="1">
                <a:solidFill>
                  <a:schemeClr val="tx1"/>
                </a:solidFill>
                <a:latin typeface="Times New Roman" charset="0"/>
                <a:ea typeface="ＭＳ Ｐゴシック" charset="-128"/>
              </a:defRPr>
            </a:lvl6pPr>
            <a:lvl7pPr marL="914400" eaLnBrk="0" fontAlgn="base" hangingPunct="0">
              <a:spcBef>
                <a:spcPct val="0"/>
              </a:spcBef>
              <a:spcAft>
                <a:spcPct val="0"/>
              </a:spcAft>
              <a:defRPr sz="2400" b="1">
                <a:solidFill>
                  <a:schemeClr val="tx1"/>
                </a:solidFill>
                <a:latin typeface="Times New Roman" charset="0"/>
                <a:ea typeface="ＭＳ Ｐゴシック" charset="-128"/>
              </a:defRPr>
            </a:lvl7pPr>
            <a:lvl8pPr marL="1371600" eaLnBrk="0" fontAlgn="base" hangingPunct="0">
              <a:spcBef>
                <a:spcPct val="0"/>
              </a:spcBef>
              <a:spcAft>
                <a:spcPct val="0"/>
              </a:spcAft>
              <a:defRPr sz="2400" b="1">
                <a:solidFill>
                  <a:schemeClr val="tx1"/>
                </a:solidFill>
                <a:latin typeface="Times New Roman" charset="0"/>
                <a:ea typeface="ＭＳ Ｐゴシック" charset="-128"/>
              </a:defRPr>
            </a:lvl8pPr>
            <a:lvl9pPr marL="1828800" eaLnBrk="0" fontAlgn="base" hangingPunct="0">
              <a:spcBef>
                <a:spcPct val="0"/>
              </a:spcBef>
              <a:spcAft>
                <a:spcPct val="0"/>
              </a:spcAft>
              <a:defRPr sz="2400" b="1">
                <a:solidFill>
                  <a:schemeClr val="tx1"/>
                </a:solidFill>
                <a:latin typeface="Times New Roman" charset="0"/>
                <a:ea typeface="ＭＳ Ｐゴシック" charset="-128"/>
              </a:defRPr>
            </a:lvl9pPr>
          </a:lstStyle>
          <a:p>
            <a:pPr algn="ctr" eaLnBrk="1" hangingPunct="1">
              <a:spcBef>
                <a:spcPct val="50000"/>
              </a:spcBef>
            </a:pPr>
            <a:r>
              <a:rPr lang="en-US" altLang="en-US" sz="2800" b="0">
                <a:solidFill>
                  <a:schemeClr val="tx2"/>
                </a:solidFill>
                <a:effectLst>
                  <a:outerShdw blurRad="38100" dist="38100" dir="2700000" algn="tl">
                    <a:srgbClr val="000000"/>
                  </a:outerShdw>
                </a:effectLst>
                <a:latin typeface="Verdana" charset="0"/>
              </a:rPr>
              <a:t>Compare the results of the index test with the reference standard, blinded</a:t>
            </a:r>
            <a:endParaRPr lang="nl-NL" altLang="en-US" sz="2800" b="0">
              <a:solidFill>
                <a:schemeClr val="tx2"/>
              </a:solidFill>
              <a:effectLst>
                <a:outerShdw blurRad="38100" dist="38100" dir="2700000" algn="tl">
                  <a:srgbClr val="000000"/>
                </a:outerShdw>
              </a:effectLst>
              <a:latin typeface="Verdana" charset="0"/>
            </a:endParaRPr>
          </a:p>
        </p:txBody>
      </p:sp>
      <p:sp>
        <p:nvSpPr>
          <p:cNvPr id="80902" name="Line 7"/>
          <p:cNvSpPr>
            <a:spLocks noChangeShapeType="1"/>
          </p:cNvSpPr>
          <p:nvPr/>
        </p:nvSpPr>
        <p:spPr bwMode="auto">
          <a:xfrm>
            <a:off x="2627313" y="1773238"/>
            <a:ext cx="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nchor="ctr"/>
          <a:lstStyle/>
          <a:p>
            <a:endParaRPr lang="en-US"/>
          </a:p>
        </p:txBody>
      </p:sp>
      <p:sp>
        <p:nvSpPr>
          <p:cNvPr id="80903" name="Line 10"/>
          <p:cNvSpPr>
            <a:spLocks noChangeShapeType="1"/>
          </p:cNvSpPr>
          <p:nvPr/>
        </p:nvSpPr>
        <p:spPr bwMode="auto">
          <a:xfrm>
            <a:off x="2627313" y="3284538"/>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nchor="ctr"/>
          <a:lstStyle/>
          <a:p>
            <a:endParaRPr lang="en-US"/>
          </a:p>
        </p:txBody>
      </p:sp>
      <p:sp>
        <p:nvSpPr>
          <p:cNvPr id="80904" name="Line 11"/>
          <p:cNvSpPr>
            <a:spLocks noChangeShapeType="1"/>
          </p:cNvSpPr>
          <p:nvPr/>
        </p:nvSpPr>
        <p:spPr bwMode="auto">
          <a:xfrm>
            <a:off x="2627313" y="4941888"/>
            <a:ext cx="0"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nchor="ctr"/>
          <a:lstStyle/>
          <a:p>
            <a:endParaRPr lang="en-US"/>
          </a:p>
        </p:txBody>
      </p:sp>
    </p:spTree>
    <p:extLst>
      <p:ext uri="{BB962C8B-B14F-4D97-AF65-F5344CB8AC3E}">
        <p14:creationId xmlns:p14="http://schemas.microsoft.com/office/powerpoint/2010/main" val="34218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sz="4000">
                <a:latin typeface="Arial" charset="0"/>
                <a:cs typeface="Arial" charset="0"/>
              </a:rPr>
              <a:t>Is the study valid? Screening </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GB" sz="2000" b="1" i="1"/>
              <a:t>Was there a clear </a:t>
            </a:r>
            <a:r>
              <a:rPr lang="en-GB" sz="2000" b="1" i="1" smtClean="0"/>
              <a:t>question </a:t>
            </a:r>
            <a:r>
              <a:rPr lang="en-GB" sz="2000" b="1" i="1"/>
              <a:t>for the study to </a:t>
            </a:r>
            <a:r>
              <a:rPr lang="en-GB" sz="2000" b="1" i="1" smtClean="0"/>
              <a:t>address?</a:t>
            </a:r>
          </a:p>
          <a:p>
            <a:pPr lvl="1" fontAlgn="auto">
              <a:spcAft>
                <a:spcPts val="0"/>
              </a:spcAft>
              <a:buFont typeface="Arial" pitchFamily="34" charset="0"/>
              <a:buChar char="•"/>
              <a:defRPr/>
            </a:pPr>
            <a:r>
              <a:rPr lang="en-GB" b="1" u="sng" smtClean="0"/>
              <a:t>the population, test, setting, and outcome</a:t>
            </a:r>
          </a:p>
          <a:p>
            <a:pPr fontAlgn="auto">
              <a:spcAft>
                <a:spcPts val="0"/>
              </a:spcAft>
              <a:buFont typeface="Arial" pitchFamily="34" charset="0"/>
              <a:buChar char="•"/>
              <a:defRPr/>
            </a:pPr>
            <a:r>
              <a:rPr lang="en-GB" sz="2000" smtClean="0"/>
              <a:t>In this case yes, the study asked: </a:t>
            </a:r>
          </a:p>
          <a:p>
            <a:pPr marL="457200" indent="-457200" fontAlgn="auto">
              <a:spcAft>
                <a:spcPts val="0"/>
              </a:spcAft>
              <a:buFont typeface="Arial" pitchFamily="34" charset="0"/>
              <a:buAutoNum type="arabicPeriod"/>
              <a:defRPr/>
            </a:pPr>
            <a:r>
              <a:rPr lang="en-GB" sz="2000" smtClean="0"/>
              <a:t>“What is the diagnostic accuracy of the </a:t>
            </a:r>
            <a:r>
              <a:rPr lang="en-GB" sz="2000" i="1" smtClean="0"/>
              <a:t>Chlamydia</a:t>
            </a:r>
            <a:r>
              <a:rPr lang="en-GB" sz="2000" smtClean="0"/>
              <a:t> Rapid Test compared with polymerase chain reaction and strand displacement amplification assays in the diagnosis of </a:t>
            </a:r>
            <a:r>
              <a:rPr lang="en-GB" sz="2000" i="1" smtClean="0"/>
              <a:t>Chlamydia</a:t>
            </a:r>
            <a:r>
              <a:rPr lang="en-GB" sz="2000" smtClean="0"/>
              <a:t> in women presenting to a sexual health centre (site 1) and genitourinary medicine clinics (site 2 and 3)?”</a:t>
            </a:r>
          </a:p>
          <a:p>
            <a:pPr marL="457200" indent="-457200" fontAlgn="auto">
              <a:spcAft>
                <a:spcPts val="0"/>
              </a:spcAft>
              <a:buFont typeface="Arial" pitchFamily="34" charset="0"/>
              <a:buAutoNum type="arabicPeriod"/>
              <a:defRPr/>
            </a:pPr>
            <a:r>
              <a:rPr lang="en-GB" sz="2000" smtClean="0"/>
              <a:t>“Is there a difference in the diagnostic accuracy of the </a:t>
            </a:r>
            <a:r>
              <a:rPr lang="en-GB" sz="2000" i="1" smtClean="0"/>
              <a:t>Chlamydia </a:t>
            </a:r>
            <a:r>
              <a:rPr lang="en-GB" sz="2000" smtClean="0"/>
              <a:t>Rapid Test between self-collected samples and clinician-collected samples?”</a:t>
            </a:r>
          </a:p>
          <a:p>
            <a:pPr marL="457200" indent="-457200" fontAlgn="auto">
              <a:spcAft>
                <a:spcPts val="0"/>
              </a:spcAft>
              <a:buFont typeface="Arial" pitchFamily="34" charset="0"/>
              <a:buNone/>
              <a:defRPr/>
            </a:pPr>
            <a:endParaRPr lang="en-GB" sz="2000" smtClean="0"/>
          </a:p>
          <a:p>
            <a:pPr marL="457200" indent="-457200" fontAlgn="auto">
              <a:spcAft>
                <a:spcPts val="0"/>
              </a:spcAft>
              <a:buFont typeface="Arial" pitchFamily="34" charset="0"/>
              <a:buChar char="•"/>
              <a:defRPr/>
            </a:pPr>
            <a:r>
              <a:rPr lang="en-GB" sz="2000" u="sng" smtClean="0"/>
              <a:t>This information can usually be found in the abstract or the introduction to the study</a:t>
            </a:r>
            <a:endParaRPr lang="en-GB" sz="2000" u="sng"/>
          </a:p>
        </p:txBody>
      </p:sp>
    </p:spTree>
    <p:extLst>
      <p:ext uri="{BB962C8B-B14F-4D97-AF65-F5344CB8AC3E}">
        <p14:creationId xmlns:p14="http://schemas.microsoft.com/office/powerpoint/2010/main" val="1829835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p:cNvSpPr>
            <a:spLocks noGrp="1"/>
          </p:cNvSpPr>
          <p:nvPr>
            <p:ph type="title"/>
          </p:nvPr>
        </p:nvSpPr>
        <p:spPr>
          <a:xfrm>
            <a:off x="317500" y="558800"/>
            <a:ext cx="8637588" cy="584200"/>
          </a:xfrm>
        </p:spPr>
        <p:txBody>
          <a:bodyPr/>
          <a:lstStyle/>
          <a:p>
            <a:r>
              <a:rPr lang="en-US" altLang="en-US" sz="3200"/>
              <a:t>Defining the clinical question: PICO or PIRT</a:t>
            </a:r>
          </a:p>
        </p:txBody>
      </p:sp>
      <p:sp>
        <p:nvSpPr>
          <p:cNvPr id="79875" name="Content Placeholder 7"/>
          <p:cNvSpPr>
            <a:spLocks noGrp="1"/>
          </p:cNvSpPr>
          <p:nvPr>
            <p:ph sz="half" idx="1"/>
          </p:nvPr>
        </p:nvSpPr>
        <p:spPr>
          <a:xfrm>
            <a:off x="328613" y="1941513"/>
            <a:ext cx="8420100" cy="4114800"/>
          </a:xfrm>
        </p:spPr>
        <p:txBody>
          <a:bodyPr/>
          <a:lstStyle/>
          <a:p>
            <a:r>
              <a:rPr lang="en-US" altLang="en-US" u="sng"/>
              <a:t>P</a:t>
            </a:r>
            <a:r>
              <a:rPr lang="en-US" altLang="en-US"/>
              <a:t>atient/Problem</a:t>
            </a:r>
          </a:p>
          <a:p>
            <a:pPr lvl="1"/>
            <a:r>
              <a:rPr lang="en-US" altLang="en-US"/>
              <a:t>How would I describe a group of patients similar to mine?</a:t>
            </a:r>
          </a:p>
          <a:p>
            <a:r>
              <a:rPr lang="en-US" altLang="en-US" u="sng"/>
              <a:t>I</a:t>
            </a:r>
            <a:r>
              <a:rPr lang="en-US" altLang="en-US"/>
              <a:t>ndex test</a:t>
            </a:r>
          </a:p>
          <a:p>
            <a:pPr lvl="1"/>
            <a:r>
              <a:rPr lang="en-US" altLang="en-US"/>
              <a:t>Which test am I considering?</a:t>
            </a:r>
          </a:p>
          <a:p>
            <a:r>
              <a:rPr lang="en-US" altLang="en-US" u="sng"/>
              <a:t>C</a:t>
            </a:r>
            <a:r>
              <a:rPr lang="en-US" altLang="en-US"/>
              <a:t>omparator… or …</a:t>
            </a:r>
            <a:r>
              <a:rPr lang="en-US" altLang="en-US" u="sng"/>
              <a:t>R</a:t>
            </a:r>
            <a:r>
              <a:rPr lang="en-US" altLang="en-US"/>
              <a:t>eference Standard</a:t>
            </a:r>
          </a:p>
          <a:p>
            <a:pPr lvl="1"/>
            <a:r>
              <a:rPr lang="en-US" altLang="en-US"/>
              <a:t>What is the best reference (gold) standard to diagnose the target condition?</a:t>
            </a:r>
          </a:p>
          <a:p>
            <a:r>
              <a:rPr lang="en-US" altLang="en-US" u="sng"/>
              <a:t>O</a:t>
            </a:r>
            <a:r>
              <a:rPr lang="en-US" altLang="en-US"/>
              <a:t>utcome….or….</a:t>
            </a:r>
            <a:r>
              <a:rPr lang="en-US" altLang="en-US" u="sng"/>
              <a:t>T</a:t>
            </a:r>
            <a:r>
              <a:rPr lang="en-US" altLang="en-US"/>
              <a:t>arget condition</a:t>
            </a:r>
          </a:p>
          <a:p>
            <a:pPr lvl="1"/>
            <a:r>
              <a:rPr lang="en-US" altLang="en-US"/>
              <a:t>Which condition do I want to rule in or rule out?</a:t>
            </a:r>
          </a:p>
        </p:txBody>
      </p:sp>
    </p:spTree>
    <p:extLst>
      <p:ext uri="{BB962C8B-B14F-4D97-AF65-F5344CB8AC3E}">
        <p14:creationId xmlns:p14="http://schemas.microsoft.com/office/powerpoint/2010/main" val="103636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z="4000">
                <a:latin typeface="Arial" charset="0"/>
                <a:cs typeface="Arial" charset="0"/>
              </a:rPr>
              <a:t>Is the study valid? Screening</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GB"/>
              <a:t>Is there comparison with an </a:t>
            </a:r>
            <a:r>
              <a:rPr lang="en-GB" u="sng"/>
              <a:t>appropriate (gold) reference standard </a:t>
            </a:r>
            <a:r>
              <a:rPr lang="en-GB"/>
              <a:t>for diagnosing the disorder under </a:t>
            </a:r>
            <a:r>
              <a:rPr lang="en-GB" smtClean="0"/>
              <a:t>assessment?</a:t>
            </a:r>
          </a:p>
          <a:p>
            <a:pPr fontAlgn="auto">
              <a:spcAft>
                <a:spcPts val="0"/>
              </a:spcAft>
              <a:buFont typeface="Arial" pitchFamily="34" charset="0"/>
              <a:buChar char="•"/>
              <a:defRPr/>
            </a:pPr>
            <a:r>
              <a:rPr lang="en-GB" sz="2400" smtClean="0"/>
              <a:t>The </a:t>
            </a:r>
            <a:r>
              <a:rPr lang="en-GB" sz="2400"/>
              <a:t>reference standard comparison should be the </a:t>
            </a:r>
            <a:r>
              <a:rPr lang="en-GB" sz="2400" smtClean="0"/>
              <a:t>best </a:t>
            </a:r>
            <a:r>
              <a:rPr lang="en-GB" sz="2400"/>
              <a:t>available indicator of the target </a:t>
            </a:r>
            <a:r>
              <a:rPr lang="en-GB" sz="2400" smtClean="0"/>
              <a:t>disorder</a:t>
            </a:r>
          </a:p>
          <a:p>
            <a:pPr algn="just" fontAlgn="auto">
              <a:spcAft>
                <a:spcPts val="0"/>
              </a:spcAft>
              <a:buFont typeface="Arial" pitchFamily="34" charset="0"/>
              <a:buNone/>
              <a:defRPr/>
            </a:pPr>
            <a:endParaRPr lang="en-GB" sz="2000" smtClean="0"/>
          </a:p>
        </p:txBody>
      </p:sp>
    </p:spTree>
    <p:extLst>
      <p:ext uri="{BB962C8B-B14F-4D97-AF65-F5344CB8AC3E}">
        <p14:creationId xmlns:p14="http://schemas.microsoft.com/office/powerpoint/2010/main" val="20778772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z="4000">
                <a:latin typeface="Arial" charset="0"/>
                <a:cs typeface="Arial" charset="0"/>
              </a:rPr>
              <a:t>Is the study valid? Screening</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GB" sz="2200" b="1" i="1" dirty="0"/>
              <a:t>Is there comparison with an </a:t>
            </a:r>
            <a:r>
              <a:rPr lang="en-GB" sz="2200" b="1" i="1" u="sng" dirty="0"/>
              <a:t>appropriate (gold) reference standard </a:t>
            </a:r>
            <a:r>
              <a:rPr lang="en-GB" sz="2200" b="1" i="1" dirty="0"/>
              <a:t>for diagnosing the disorder under </a:t>
            </a:r>
            <a:r>
              <a:rPr lang="en-GB" sz="2200" b="1" i="1" dirty="0" smtClean="0"/>
              <a:t>assessment?</a:t>
            </a:r>
          </a:p>
          <a:p>
            <a:pPr fontAlgn="auto">
              <a:spcAft>
                <a:spcPts val="0"/>
              </a:spcAft>
              <a:buFont typeface="Arial" pitchFamily="34" charset="0"/>
              <a:buChar char="•"/>
              <a:defRPr/>
            </a:pPr>
            <a:r>
              <a:rPr lang="en-GB" sz="1800" b="1" i="1" dirty="0" smtClean="0"/>
              <a:t>The </a:t>
            </a:r>
            <a:r>
              <a:rPr lang="en-GB" sz="1800" b="1" i="1" dirty="0"/>
              <a:t>reference standard comparison should be the </a:t>
            </a:r>
            <a:r>
              <a:rPr lang="en-GB" sz="1800" b="1" i="1" dirty="0" smtClean="0"/>
              <a:t>best </a:t>
            </a:r>
            <a:r>
              <a:rPr lang="en-GB" sz="1800" b="1" i="1" dirty="0"/>
              <a:t>available indicator of the target </a:t>
            </a:r>
            <a:r>
              <a:rPr lang="en-GB" sz="1800" b="1" i="1" dirty="0" smtClean="0"/>
              <a:t>disorder</a:t>
            </a:r>
          </a:p>
          <a:p>
            <a:pPr algn="just" fontAlgn="auto">
              <a:spcAft>
                <a:spcPts val="0"/>
              </a:spcAft>
              <a:buFont typeface="Arial" pitchFamily="34" charset="0"/>
              <a:buChar char="•"/>
              <a:defRPr/>
            </a:pPr>
            <a:r>
              <a:rPr lang="en-GB" sz="1800" dirty="0" smtClean="0"/>
              <a:t>In this case yes, the study stated that:</a:t>
            </a:r>
          </a:p>
          <a:p>
            <a:pPr algn="just" fontAlgn="auto">
              <a:spcAft>
                <a:spcPts val="0"/>
              </a:spcAft>
              <a:buFont typeface="Arial" pitchFamily="34" charset="0"/>
              <a:buNone/>
              <a:defRPr/>
            </a:pPr>
            <a:r>
              <a:rPr lang="en-GB" sz="2000" dirty="0" smtClean="0"/>
              <a:t>	</a:t>
            </a:r>
            <a:r>
              <a:rPr lang="en-GB" sz="1600" dirty="0" smtClean="0"/>
              <a:t>“We </a:t>
            </a:r>
            <a:r>
              <a:rPr lang="en-GB" sz="1600" dirty="0"/>
              <a:t>assessed the performance of the Chlamydia </a:t>
            </a:r>
            <a:r>
              <a:rPr lang="en-GB" sz="1600" dirty="0" smtClean="0"/>
              <a:t>Rapid Test </a:t>
            </a:r>
            <a:r>
              <a:rPr lang="en-GB" sz="1600" dirty="0"/>
              <a:t>in order to meet the requirements for </a:t>
            </a:r>
            <a:r>
              <a:rPr lang="en-GB" sz="1600" dirty="0" err="1" smtClean="0"/>
              <a:t>Conformité</a:t>
            </a:r>
            <a:r>
              <a:rPr lang="en-GB" sz="1600" dirty="0" smtClean="0"/>
              <a:t> </a:t>
            </a:r>
            <a:r>
              <a:rPr lang="en-GB" sz="1600" dirty="0" err="1" smtClean="0"/>
              <a:t>Européenne</a:t>
            </a:r>
            <a:r>
              <a:rPr lang="en-GB" sz="1600" dirty="0" smtClean="0"/>
              <a:t> </a:t>
            </a:r>
            <a:r>
              <a:rPr lang="en-GB" sz="1600" dirty="0"/>
              <a:t>licensure, which stipulate that the </a:t>
            </a:r>
            <a:r>
              <a:rPr lang="en-GB" sz="1600" dirty="0" smtClean="0"/>
              <a:t>comparator test </a:t>
            </a:r>
            <a:r>
              <a:rPr lang="en-GB" sz="1600" dirty="0"/>
              <a:t>should be a “state of the art” assay </a:t>
            </a:r>
            <a:r>
              <a:rPr lang="en-GB" sz="1600" dirty="0" smtClean="0"/>
              <a:t>and use </a:t>
            </a:r>
            <a:r>
              <a:rPr lang="en-GB" sz="1600" dirty="0"/>
              <a:t>specimens approved for the test. </a:t>
            </a:r>
            <a:r>
              <a:rPr lang="en-GB" sz="1600" dirty="0" smtClean="0"/>
              <a:t>Participants from </a:t>
            </a:r>
            <a:r>
              <a:rPr lang="en-GB" sz="1600" dirty="0"/>
              <a:t>site 1 did not provide </a:t>
            </a:r>
            <a:r>
              <a:rPr lang="en-GB" sz="1600" dirty="0" err="1"/>
              <a:t>endocervical</a:t>
            </a:r>
            <a:r>
              <a:rPr lang="en-GB" sz="1600" dirty="0"/>
              <a:t> swabs, </a:t>
            </a:r>
            <a:r>
              <a:rPr lang="en-GB" sz="1600" dirty="0" smtClean="0"/>
              <a:t>preventing the </a:t>
            </a:r>
            <a:r>
              <a:rPr lang="en-GB" sz="1600" dirty="0"/>
              <a:t>pooling of data from all three sites. </a:t>
            </a:r>
            <a:r>
              <a:rPr lang="en-GB" sz="1600" dirty="0" smtClean="0"/>
              <a:t>Given this </a:t>
            </a:r>
            <a:r>
              <a:rPr lang="en-GB" sz="1600" dirty="0"/>
              <a:t>condition, we chose polymerase chain </a:t>
            </a:r>
            <a:r>
              <a:rPr lang="en-GB" sz="1600" dirty="0" smtClean="0"/>
              <a:t>reaction testing</a:t>
            </a:r>
            <a:r>
              <a:rPr lang="en-GB" sz="1600" dirty="0"/>
              <a:t>, which is licensed for both urine and </a:t>
            </a:r>
            <a:r>
              <a:rPr lang="en-GB" sz="1600" dirty="0" err="1" smtClean="0"/>
              <a:t>endocervical</a:t>
            </a:r>
            <a:r>
              <a:rPr lang="en-GB" sz="1600" dirty="0" smtClean="0"/>
              <a:t> specimens</a:t>
            </a:r>
            <a:r>
              <a:rPr lang="en-GB" sz="1600" dirty="0"/>
              <a:t>, as the “gold standard” for </a:t>
            </a:r>
            <a:r>
              <a:rPr lang="en-GB" sz="1600" dirty="0" smtClean="0"/>
              <a:t>the study</a:t>
            </a:r>
            <a:r>
              <a:rPr lang="en-GB" sz="1600" dirty="0"/>
              <a:t>. Studies of Chlamydia trachomatis </a:t>
            </a:r>
            <a:r>
              <a:rPr lang="en-GB" sz="1600" dirty="0" smtClean="0"/>
              <a:t>polymerase chain </a:t>
            </a:r>
            <a:r>
              <a:rPr lang="en-GB" sz="1600" dirty="0"/>
              <a:t>reaction testing have shown equal </a:t>
            </a:r>
            <a:r>
              <a:rPr lang="en-GB" sz="1600" dirty="0" smtClean="0"/>
              <a:t>performance with </a:t>
            </a:r>
            <a:r>
              <a:rPr lang="en-GB" sz="1600" dirty="0"/>
              <a:t>cervical and urine </a:t>
            </a:r>
            <a:r>
              <a:rPr lang="en-GB" sz="1600" dirty="0" smtClean="0"/>
              <a:t>specimens, </a:t>
            </a:r>
            <a:r>
              <a:rPr lang="en-GB" sz="1600" dirty="0"/>
              <a:t>across all </a:t>
            </a:r>
            <a:r>
              <a:rPr lang="en-GB" sz="1600" dirty="0" smtClean="0"/>
              <a:t>volumes of </a:t>
            </a:r>
            <a:r>
              <a:rPr lang="en-GB" sz="1600" dirty="0"/>
              <a:t>urine tested (&lt;20-90 ml</a:t>
            </a:r>
            <a:r>
              <a:rPr lang="en-GB" sz="1600" dirty="0" smtClean="0"/>
              <a:t>), </a:t>
            </a:r>
            <a:r>
              <a:rPr lang="en-GB" sz="1600" dirty="0"/>
              <a:t>and </a:t>
            </a:r>
            <a:r>
              <a:rPr lang="en-GB" sz="1600" dirty="0" smtClean="0"/>
              <a:t>good reproducibility. </a:t>
            </a:r>
            <a:r>
              <a:rPr lang="en-GB" sz="1600" dirty="0"/>
              <a:t>For the genitourinary </a:t>
            </a:r>
            <a:r>
              <a:rPr lang="en-GB" sz="1600" dirty="0" smtClean="0"/>
              <a:t>medicine clinics</a:t>
            </a:r>
            <a:r>
              <a:rPr lang="en-GB" sz="1600" dirty="0"/>
              <a:t>, </a:t>
            </a:r>
            <a:r>
              <a:rPr lang="en-GB" sz="1600" dirty="0" err="1"/>
              <a:t>endocervical</a:t>
            </a:r>
            <a:r>
              <a:rPr lang="en-GB" sz="1600" dirty="0"/>
              <a:t> specimens were additionally </a:t>
            </a:r>
            <a:r>
              <a:rPr lang="en-GB" sz="1600" dirty="0" smtClean="0"/>
              <a:t>collected by </a:t>
            </a:r>
            <a:r>
              <a:rPr lang="en-GB" sz="1600" dirty="0"/>
              <a:t>the clinician and were tested by strand </a:t>
            </a:r>
            <a:r>
              <a:rPr lang="en-GB" sz="1600" dirty="0" smtClean="0"/>
              <a:t>displacement amplification </a:t>
            </a:r>
            <a:r>
              <a:rPr lang="en-GB" sz="1600" dirty="0"/>
              <a:t>assay at the hospital laboratory</a:t>
            </a:r>
            <a:r>
              <a:rPr lang="en-GB" sz="1600" dirty="0" smtClean="0"/>
              <a:t>.”</a:t>
            </a:r>
          </a:p>
          <a:p>
            <a:pPr algn="just" fontAlgn="auto">
              <a:spcAft>
                <a:spcPts val="0"/>
              </a:spcAft>
              <a:buFont typeface="Arial" pitchFamily="34" charset="0"/>
              <a:buNone/>
              <a:defRPr/>
            </a:pPr>
            <a:endParaRPr lang="en-GB" sz="1600" dirty="0" smtClean="0"/>
          </a:p>
          <a:p>
            <a:pPr algn="just" fontAlgn="auto">
              <a:spcAft>
                <a:spcPts val="0"/>
              </a:spcAft>
              <a:buFont typeface="Arial" pitchFamily="34" charset="0"/>
              <a:buChar char="•"/>
              <a:defRPr/>
            </a:pPr>
            <a:r>
              <a:rPr lang="en-GB" sz="1800" u="sng" dirty="0" smtClean="0"/>
              <a:t>As the answer is yes to both of our initial screening questions, we should continue with our analysis of the diagnostic test study</a:t>
            </a:r>
          </a:p>
          <a:p>
            <a:pPr algn="just" fontAlgn="auto">
              <a:spcAft>
                <a:spcPts val="0"/>
              </a:spcAft>
              <a:buFont typeface="Arial" pitchFamily="34" charset="0"/>
              <a:buNone/>
              <a:defRPr/>
            </a:pPr>
            <a:endParaRPr lang="en-GB" sz="1600" dirty="0" smtClean="0"/>
          </a:p>
        </p:txBody>
      </p:sp>
    </p:spTree>
    <p:extLst>
      <p:ext uri="{BB962C8B-B14F-4D97-AF65-F5344CB8AC3E}">
        <p14:creationId xmlns:p14="http://schemas.microsoft.com/office/powerpoint/2010/main" val="685494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2000">
                <a:latin typeface="Arial" charset="0"/>
                <a:cs typeface="Arial" charset="0"/>
              </a:rPr>
              <a:t/>
            </a:r>
            <a:br>
              <a:rPr lang="en-GB" altLang="en-US" sz="2000">
                <a:latin typeface="Arial" charset="0"/>
                <a:cs typeface="Arial" charset="0"/>
              </a:rPr>
            </a:br>
            <a:r>
              <a:rPr lang="en-GB" altLang="en-US" sz="4000">
                <a:latin typeface="Arial" charset="0"/>
                <a:cs typeface="Arial" charset="0"/>
              </a:rPr>
              <a:t>Is the study valid? Population</a:t>
            </a:r>
          </a:p>
        </p:txBody>
      </p:sp>
      <p:sp>
        <p:nvSpPr>
          <p:cNvPr id="8195" name="Content Placeholder 2"/>
          <p:cNvSpPr>
            <a:spLocks noGrp="1"/>
          </p:cNvSpPr>
          <p:nvPr>
            <p:ph idx="1"/>
          </p:nvPr>
        </p:nvSpPr>
        <p:spPr>
          <a:xfrm>
            <a:off x="395288" y="2209800"/>
            <a:ext cx="8229600" cy="4160838"/>
          </a:xfrm>
        </p:spPr>
        <p:txBody>
          <a:bodyPr/>
          <a:lstStyle/>
          <a:p>
            <a:r>
              <a:rPr lang="en-GB" altLang="en-US"/>
              <a:t>Did the study include people with </a:t>
            </a:r>
            <a:r>
              <a:rPr lang="en-GB" altLang="en-US" u="sng"/>
              <a:t>all the common presentations of the target </a:t>
            </a:r>
            <a:r>
              <a:rPr lang="en-GB" altLang="en-US" u="sng" smtClean="0"/>
              <a:t>disorder</a:t>
            </a:r>
            <a:r>
              <a:rPr lang="en-GB" altLang="en-US" smtClean="0"/>
              <a:t>?</a:t>
            </a:r>
          </a:p>
          <a:p>
            <a:r>
              <a:rPr lang="en-GB" altLang="en-US" smtClean="0"/>
              <a:t>For </a:t>
            </a:r>
            <a:r>
              <a:rPr lang="en-GB" altLang="en-US"/>
              <a:t>example, symptoms of early manifestations as well as people with more severe symptoms, and/or people with other disorders that are commonly confused with the target disorder when diagnosing? </a:t>
            </a:r>
          </a:p>
        </p:txBody>
      </p:sp>
    </p:spTree>
    <p:extLst>
      <p:ext uri="{BB962C8B-B14F-4D97-AF65-F5344CB8AC3E}">
        <p14:creationId xmlns:p14="http://schemas.microsoft.com/office/powerpoint/2010/main" val="5033017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z="2000">
                <a:latin typeface="Arial" charset="0"/>
                <a:cs typeface="Arial" charset="0"/>
              </a:rPr>
              <a:t/>
            </a:r>
            <a:br>
              <a:rPr lang="en-GB" altLang="en-US" sz="2000">
                <a:latin typeface="Arial" charset="0"/>
                <a:cs typeface="Arial" charset="0"/>
              </a:rPr>
            </a:br>
            <a:r>
              <a:rPr lang="en-GB" altLang="en-US" sz="4000">
                <a:latin typeface="Arial" charset="0"/>
                <a:cs typeface="Arial" charset="0"/>
              </a:rPr>
              <a:t>Is the study valid? Population</a:t>
            </a:r>
          </a:p>
        </p:txBody>
      </p:sp>
      <p:sp>
        <p:nvSpPr>
          <p:cNvPr id="8195" name="Content Placeholder 2"/>
          <p:cNvSpPr>
            <a:spLocks noGrp="1"/>
          </p:cNvSpPr>
          <p:nvPr>
            <p:ph idx="1"/>
          </p:nvPr>
        </p:nvSpPr>
        <p:spPr>
          <a:xfrm>
            <a:off x="395288" y="2209800"/>
            <a:ext cx="8229600" cy="4160838"/>
          </a:xfrm>
        </p:spPr>
        <p:txBody>
          <a:bodyPr/>
          <a:lstStyle/>
          <a:p>
            <a:r>
              <a:rPr lang="en-GB" altLang="en-US" sz="2000" b="1" i="1"/>
              <a:t>Did the study include people with </a:t>
            </a:r>
            <a:r>
              <a:rPr lang="en-GB" altLang="en-US" sz="2000" b="1" i="1" u="sng"/>
              <a:t>all the common presentations of the target disorder</a:t>
            </a:r>
            <a:r>
              <a:rPr lang="en-GB" altLang="en-US" sz="2000" b="1" i="1"/>
              <a:t>? For example, symptoms of early manifestations as well as people with more severe symptoms, and/or people with other disorders that are commonly confused with the target disorder when diagnosing? </a:t>
            </a:r>
          </a:p>
          <a:p>
            <a:r>
              <a:rPr lang="en-GB" altLang="en-US" sz="2000"/>
              <a:t>Yes, the study states that:</a:t>
            </a:r>
          </a:p>
          <a:p>
            <a:pPr>
              <a:buFont typeface="Arial" charset="0"/>
              <a:buNone/>
            </a:pPr>
            <a:r>
              <a:rPr lang="en-GB" altLang="en-US" sz="2000"/>
              <a:t>	“</a:t>
            </a:r>
            <a:r>
              <a:rPr lang="en-GB" altLang="en-US" sz="1800"/>
              <a:t>All women 16 years and over presenting to any of the three sites were invited to participate in the study . Most participants at site 1 were asymptomatic [663 women], in contrast with 441/662 [67%] of the participants from the genitourinary medicine clinics presented with symptoms that included vaginal discharge 305/662 [46%], and lower abdominal pain 149/657 [23%]. In addition 23/668 [3%] of women were diagnosed as having pelvic inflammatory disease.”</a:t>
            </a:r>
            <a:endParaRPr lang="en-GB" altLang="en-US" sz="2000"/>
          </a:p>
        </p:txBody>
      </p:sp>
    </p:spTree>
    <p:extLst>
      <p:ext uri="{BB962C8B-B14F-4D97-AF65-F5344CB8AC3E}">
        <p14:creationId xmlns:p14="http://schemas.microsoft.com/office/powerpoint/2010/main" val="15749469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4000">
                <a:latin typeface="Arial" charset="0"/>
                <a:cs typeface="Arial" charset="0"/>
              </a:rPr>
              <a:t>Is the study valid? Blinding</a:t>
            </a:r>
          </a:p>
        </p:txBody>
      </p:sp>
      <p:sp>
        <p:nvSpPr>
          <p:cNvPr id="9219" name="Content Placeholder 2"/>
          <p:cNvSpPr>
            <a:spLocks noGrp="1"/>
          </p:cNvSpPr>
          <p:nvPr>
            <p:ph idx="1"/>
          </p:nvPr>
        </p:nvSpPr>
        <p:spPr/>
        <p:txBody>
          <a:bodyPr/>
          <a:lstStyle/>
          <a:p>
            <a:r>
              <a:rPr lang="en-GB" altLang="en-US" sz="3200"/>
              <a:t>Were the people assessing the results of the index diagnostic test </a:t>
            </a:r>
            <a:r>
              <a:rPr lang="en-GB" altLang="en-US" sz="3200" u="sng"/>
              <a:t>blinded </a:t>
            </a:r>
            <a:r>
              <a:rPr lang="en-GB" altLang="en-US" sz="3200"/>
              <a:t>to the results of the reference standard</a:t>
            </a:r>
            <a:r>
              <a:rPr lang="en-GB" altLang="en-US" sz="3200" smtClean="0"/>
              <a:t>?</a:t>
            </a:r>
            <a:endParaRPr lang="en-GB" altLang="en-US" sz="3200"/>
          </a:p>
        </p:txBody>
      </p:sp>
    </p:spTree>
    <p:extLst>
      <p:ext uri="{BB962C8B-B14F-4D97-AF65-F5344CB8AC3E}">
        <p14:creationId xmlns:p14="http://schemas.microsoft.com/office/powerpoint/2010/main" val="552334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4000">
                <a:latin typeface="Arial" charset="0"/>
                <a:cs typeface="Arial" charset="0"/>
              </a:rPr>
              <a:t>Is the study valid? Blinding</a:t>
            </a:r>
          </a:p>
        </p:txBody>
      </p:sp>
      <p:sp>
        <p:nvSpPr>
          <p:cNvPr id="9219" name="Content Placeholder 2"/>
          <p:cNvSpPr>
            <a:spLocks noGrp="1"/>
          </p:cNvSpPr>
          <p:nvPr>
            <p:ph idx="1"/>
          </p:nvPr>
        </p:nvSpPr>
        <p:spPr/>
        <p:txBody>
          <a:bodyPr/>
          <a:lstStyle/>
          <a:p>
            <a:r>
              <a:rPr lang="en-GB" altLang="en-US" sz="2000" b="1" i="1"/>
              <a:t>Were the people assessing the results of the index diagnostic test </a:t>
            </a:r>
            <a:r>
              <a:rPr lang="en-GB" altLang="en-US" sz="2000" b="1" i="1" u="sng"/>
              <a:t>blinded </a:t>
            </a:r>
            <a:r>
              <a:rPr lang="en-GB" altLang="en-US" sz="2000" b="1" i="1"/>
              <a:t>to the results of the reference standard?</a:t>
            </a:r>
          </a:p>
          <a:p>
            <a:r>
              <a:rPr lang="en-GB" altLang="en-US" sz="2000"/>
              <a:t>Yes, while the study does not explicitly state blinding, it is very specific about were the samples were analysed for the three different tests. These were:</a:t>
            </a:r>
          </a:p>
          <a:p>
            <a:r>
              <a:rPr lang="en-GB" altLang="en-US" sz="2000"/>
              <a:t> </a:t>
            </a:r>
            <a:r>
              <a:rPr lang="en-GB" altLang="en-US" sz="2000" i="1"/>
              <a:t>Chlamydia</a:t>
            </a:r>
            <a:r>
              <a:rPr lang="en-GB" altLang="en-US" sz="2000"/>
              <a:t> Rapid Test: </a:t>
            </a:r>
            <a:r>
              <a:rPr lang="en-GB" altLang="en-US" sz="1400"/>
              <a:t>“Clinic staff tested vaginal swabs on site; all staff had passed testers’ requirements in accordance with the National Committee on Clinical Laboratory Standards.”</a:t>
            </a:r>
          </a:p>
          <a:p>
            <a:r>
              <a:rPr lang="en-GB" altLang="en-US" sz="2000"/>
              <a:t>Polymerase chain reaction assay: </a:t>
            </a:r>
            <a:r>
              <a:rPr lang="en-GB" altLang="en-US" sz="1400"/>
              <a:t>“We sent urine specimens to a laboratory accredited by the UK Accreditation Service for testing for Chlamydia trachomatis with the </a:t>
            </a:r>
            <a:r>
              <a:rPr lang="en-GB" altLang="en-US" sz="1400" err="1"/>
              <a:t>Amplicor</a:t>
            </a:r>
            <a:r>
              <a:rPr lang="en-GB" altLang="en-US" sz="1400"/>
              <a:t> Chlamydia trachomatis polymerase chain reaction assay.”</a:t>
            </a:r>
          </a:p>
          <a:p>
            <a:r>
              <a:rPr lang="en-GB" altLang="en-US" sz="2000"/>
              <a:t>Transcription mediated assay: </a:t>
            </a:r>
            <a:r>
              <a:rPr lang="en-GB" altLang="en-US" sz="1400"/>
              <a:t>“Samples that yielded discordant results between the Chlamydia Rapid Test and the polymerase chain reaction assay were tested by transcription mediated assay at the Sexually Transmitted Bacteria Reference Laboratory.”</a:t>
            </a:r>
          </a:p>
        </p:txBody>
      </p:sp>
    </p:spTree>
    <p:extLst>
      <p:ext uri="{BB962C8B-B14F-4D97-AF65-F5344CB8AC3E}">
        <p14:creationId xmlns:p14="http://schemas.microsoft.com/office/powerpoint/2010/main" val="14485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7" name="Rectangle 15"/>
          <p:cNvSpPr>
            <a:spLocks/>
          </p:cNvSpPr>
          <p:nvPr/>
        </p:nvSpPr>
        <p:spPr bwMode="auto">
          <a:xfrm>
            <a:off x="822325" y="3892550"/>
            <a:ext cx="7848600" cy="1727200"/>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fontAlgn="base">
              <a:lnSpc>
                <a:spcPct val="120000"/>
              </a:lnSpc>
              <a:spcBef>
                <a:spcPts val="1400"/>
              </a:spcBef>
              <a:spcAft>
                <a:spcPct val="0"/>
              </a:spcAft>
              <a:defRPr/>
            </a:pPr>
            <a:r>
              <a:rPr lang="en-US" sz="2400">
                <a:effectLst>
                  <a:outerShdw blurRad="38100" dist="38100" dir="2700000" algn="tl">
                    <a:srgbClr val="000000"/>
                  </a:outerShdw>
                </a:effectLst>
                <a:latin typeface="Arial" charset="0"/>
                <a:ea typeface="Arial" charset="0"/>
                <a:cs typeface="Arial" charset="0"/>
                <a:sym typeface="Arial" charset="0"/>
              </a:rPr>
              <a:t>Research questions occur in the context of an already-formed body of knowledge. The background should address this context, help set the rationale for the study, and explain why the questions being asked are relevant.</a:t>
            </a:r>
          </a:p>
        </p:txBody>
      </p:sp>
      <p:sp>
        <p:nvSpPr>
          <p:cNvPr id="125968" name="Rectangle 16"/>
          <p:cNvSpPr>
            <a:spLocks/>
          </p:cNvSpPr>
          <p:nvPr/>
        </p:nvSpPr>
        <p:spPr bwMode="auto">
          <a:xfrm>
            <a:off x="822325" y="3359150"/>
            <a:ext cx="7848600" cy="558800"/>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fontAlgn="base">
              <a:spcBef>
                <a:spcPct val="0"/>
              </a:spcBef>
              <a:spcAft>
                <a:spcPct val="0"/>
              </a:spcAft>
              <a:defRPr/>
            </a:pPr>
            <a:r>
              <a:rPr lang="en-US" sz="3200" i="1">
                <a:effectLst>
                  <a:outerShdw blurRad="38100" dist="38100" dir="2700000" algn="tl">
                    <a:srgbClr val="000000"/>
                  </a:outerShdw>
                </a:effectLst>
                <a:latin typeface="Arial" charset="0"/>
                <a:ea typeface="Arial" charset="0"/>
                <a:cs typeface="Arial" charset="0"/>
                <a:sym typeface="Arial" charset="0"/>
              </a:rPr>
              <a:t>4. Background / review of literature</a:t>
            </a:r>
          </a:p>
        </p:txBody>
      </p:sp>
      <p:grpSp>
        <p:nvGrpSpPr>
          <p:cNvPr id="204807" name="Group 17"/>
          <p:cNvGrpSpPr>
            <a:grpSpLocks/>
          </p:cNvGrpSpPr>
          <p:nvPr/>
        </p:nvGrpSpPr>
        <p:grpSpPr bwMode="auto">
          <a:xfrm>
            <a:off x="835025" y="1430338"/>
            <a:ext cx="7861300" cy="1358900"/>
            <a:chOff x="0" y="0"/>
            <a:chExt cx="4952" cy="855"/>
          </a:xfrm>
        </p:grpSpPr>
        <p:sp>
          <p:nvSpPr>
            <p:cNvPr id="125970" name="Rectangle 18"/>
            <p:cNvSpPr>
              <a:spLocks/>
            </p:cNvSpPr>
            <p:nvPr/>
          </p:nvSpPr>
          <p:spPr bwMode="auto">
            <a:xfrm>
              <a:off x="0" y="0"/>
              <a:ext cx="3552" cy="352"/>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algn="l" defTabSz="914400" fontAlgn="base">
                <a:spcBef>
                  <a:spcPct val="0"/>
                </a:spcBef>
                <a:spcAft>
                  <a:spcPct val="0"/>
                </a:spcAft>
                <a:defRPr/>
              </a:pPr>
              <a:r>
                <a:rPr lang="en-US" sz="3200" i="1">
                  <a:effectLst>
                    <a:outerShdw blurRad="38100" dist="38100" dir="2700000" algn="tl">
                      <a:srgbClr val="000000"/>
                    </a:outerShdw>
                  </a:effectLst>
                  <a:latin typeface="Arial" charset="0"/>
                  <a:ea typeface="Arial" charset="0"/>
                  <a:cs typeface="Arial" charset="0"/>
                  <a:sym typeface="Arial" charset="0"/>
                </a:rPr>
                <a:t>3. Introduction </a:t>
              </a:r>
            </a:p>
          </p:txBody>
        </p:sp>
        <p:sp>
          <p:nvSpPr>
            <p:cNvPr id="125971" name="Rectangle 19"/>
            <p:cNvSpPr>
              <a:spLocks/>
            </p:cNvSpPr>
            <p:nvPr/>
          </p:nvSpPr>
          <p:spPr bwMode="auto">
            <a:xfrm>
              <a:off x="8" y="303"/>
              <a:ext cx="4944" cy="552"/>
            </a:xfrm>
            <a:prstGeom prst="rect">
              <a:avLst/>
            </a:prstGeom>
            <a:noFill/>
            <a:ln w="9525" cap="flat">
              <a:noFill/>
              <a:miter lim="800000"/>
              <a:headEnd type="none" w="med" len="med"/>
              <a:tailEnd type="none" w="med" len="med"/>
            </a:ln>
          </p:spPr>
          <p:txBody>
            <a:bodyPr lIns="0" tIns="0" rIns="40639" bIns="0">
              <a:prstTxWarp prst="textNoShape">
                <a:avLst/>
              </a:prstTxWarp>
            </a:bodyPr>
            <a:lstStyle/>
            <a:p>
              <a:pPr marL="39688" algn="l" defTabSz="914400" fontAlgn="base">
                <a:lnSpc>
                  <a:spcPct val="120000"/>
                </a:lnSpc>
                <a:spcBef>
                  <a:spcPts val="1400"/>
                </a:spcBef>
                <a:spcAft>
                  <a:spcPct val="0"/>
                </a:spcAft>
                <a:defRPr/>
              </a:pPr>
              <a:r>
                <a:rPr lang="en-US" sz="2400">
                  <a:effectLst>
                    <a:outerShdw blurRad="38100" dist="38100" dir="2700000" algn="tl">
                      <a:srgbClr val="000000"/>
                    </a:outerShdw>
                  </a:effectLst>
                  <a:latin typeface="Arial" charset="0"/>
                  <a:ea typeface="Arial" charset="0"/>
                  <a:cs typeface="Arial" charset="0"/>
                  <a:sym typeface="Arial" charset="0"/>
                </a:rPr>
                <a:t>Should contain the research question (</a:t>
              </a:r>
              <a:r>
                <a:rPr lang="en-US" sz="2400" smtClean="0">
                  <a:effectLst>
                    <a:outerShdw blurRad="38100" dist="38100" dir="2700000" algn="tl">
                      <a:srgbClr val="000000"/>
                    </a:outerShdw>
                  </a:effectLst>
                  <a:latin typeface="Arial" charset="0"/>
                  <a:ea typeface="Arial" charset="0"/>
                  <a:cs typeface="Arial" charset="0"/>
                  <a:sym typeface="Arial" charset="0"/>
                </a:rPr>
                <a:t>PICO) </a:t>
              </a:r>
              <a:r>
                <a:rPr lang="en-US" sz="2400">
                  <a:effectLst>
                    <a:outerShdw blurRad="38100" dist="38100" dir="2700000" algn="tl">
                      <a:srgbClr val="000000"/>
                    </a:outerShdw>
                  </a:effectLst>
                  <a:latin typeface="Arial" charset="0"/>
                  <a:ea typeface="Arial" charset="0"/>
                  <a:cs typeface="Arial" charset="0"/>
                  <a:sym typeface="Arial" charset="0"/>
                </a:rPr>
                <a:t>or hypotheses tested</a:t>
              </a:r>
              <a:r>
                <a:rPr lang="en-US" sz="2400" i="1">
                  <a:effectLst>
                    <a:outerShdw blurRad="38100" dist="38100" dir="2700000" algn="tl">
                      <a:srgbClr val="000000"/>
                    </a:outerShdw>
                  </a:effectLst>
                  <a:latin typeface="Arial" charset="0"/>
                  <a:ea typeface="Arial" charset="0"/>
                  <a:cs typeface="Arial" charset="0"/>
                  <a:sym typeface="Arial" charset="0"/>
                </a:rPr>
                <a:t> </a:t>
              </a:r>
            </a:p>
          </p:txBody>
        </p:sp>
      </p:grpSp>
      <p:sp>
        <p:nvSpPr>
          <p:cNvPr id="9" name="Rectangle 14"/>
          <p:cNvSpPr>
            <a:spLocks/>
          </p:cNvSpPr>
          <p:nvPr/>
        </p:nvSpPr>
        <p:spPr bwMode="auto">
          <a:xfrm>
            <a:off x="21341" y="662885"/>
            <a:ext cx="4766683" cy="679116"/>
          </a:xfrm>
          <a:prstGeom prst="rect">
            <a:avLst/>
          </a:prstGeom>
          <a:noFill/>
          <a:ln w="9525" cap="flat">
            <a:noFill/>
            <a:miter lim="800000"/>
            <a:headEnd type="none" w="med" len="med"/>
            <a:tailEnd type="none" w="med" len="med"/>
          </a:ln>
        </p:spPr>
        <p:txBody>
          <a:bodyPr lIns="0" tIns="0" rIns="40639" bIns="0" anchor="ctr">
            <a:prstTxWarp prst="textNoShape">
              <a:avLst/>
            </a:prstTxWarp>
          </a:bodyPr>
          <a:lstStyle/>
          <a:p>
            <a:pPr marL="39688" defTabSz="914400" fontAlgn="base">
              <a:lnSpc>
                <a:spcPct val="130000"/>
              </a:lnSpc>
              <a:spcBef>
                <a:spcPct val="0"/>
              </a:spcBef>
              <a:spcAft>
                <a:spcPct val="0"/>
              </a:spcAft>
              <a:defRPr/>
            </a:pPr>
            <a:r>
              <a:rPr lang="en-US" sz="3200" i="1" smtClean="0">
                <a:solidFill>
                  <a:schemeClr val="tx2"/>
                </a:solidFill>
                <a:effectLst>
                  <a:outerShdw blurRad="38100" dist="38100" dir="2700000" algn="tl">
                    <a:srgbClr val="000000"/>
                  </a:outerShdw>
                </a:effectLst>
                <a:latin typeface="Arial" charset="0"/>
                <a:ea typeface="Arial" charset="0"/>
                <a:cs typeface="Arial" charset="0"/>
                <a:sym typeface="Arial" charset="0"/>
              </a:rPr>
              <a:t>Structure of an article</a:t>
            </a:r>
            <a:endParaRPr lang="en-US" sz="3200" i="1">
              <a:solidFill>
                <a:schemeClr val="tx2"/>
              </a:solidFill>
              <a:effectLst>
                <a:outerShdw blurRad="38100" dist="38100" dir="2700000" algn="tl">
                  <a:srgbClr val="000000"/>
                </a:outerShdw>
              </a:effectLst>
              <a:latin typeface="Arial" charset="0"/>
              <a:ea typeface="Arial" charset="0"/>
              <a:cs typeface="Arial" charset="0"/>
              <a:sym typeface="Arial" charset="0"/>
            </a:endParaRPr>
          </a:p>
        </p:txBody>
      </p:sp>
    </p:spTree>
    <p:extLst>
      <p:ext uri="{BB962C8B-B14F-4D97-AF65-F5344CB8AC3E}">
        <p14:creationId xmlns:p14="http://schemas.microsoft.com/office/powerpoint/2010/main" val="22160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a:latin typeface="Arial" charset="0"/>
                <a:cs typeface="Arial" charset="0"/>
              </a:rPr>
              <a:t>Is the study valid? Testing</a:t>
            </a:r>
          </a:p>
        </p:txBody>
      </p:sp>
      <p:sp>
        <p:nvSpPr>
          <p:cNvPr id="10243" name="Content Placeholder 2"/>
          <p:cNvSpPr>
            <a:spLocks noGrp="1"/>
          </p:cNvSpPr>
          <p:nvPr>
            <p:ph idx="1"/>
          </p:nvPr>
        </p:nvSpPr>
        <p:spPr/>
        <p:txBody>
          <a:bodyPr/>
          <a:lstStyle/>
          <a:p>
            <a:r>
              <a:rPr lang="en-GB" altLang="en-US" sz="2000" b="1" i="1"/>
              <a:t>Was the reference standard applied regardless of the index test result?</a:t>
            </a:r>
          </a:p>
          <a:p>
            <a:r>
              <a:rPr lang="en-GB" altLang="en-US" sz="2000"/>
              <a:t>Yes, as already discussed, </a:t>
            </a:r>
            <a:r>
              <a:rPr lang="en-GB" altLang="en-US" sz="2000" u="sng"/>
              <a:t>all samples </a:t>
            </a:r>
            <a:r>
              <a:rPr lang="en-GB" altLang="en-US" sz="2000"/>
              <a:t>were tested with both the </a:t>
            </a:r>
            <a:r>
              <a:rPr lang="en-GB" altLang="en-US" sz="2000" i="1"/>
              <a:t>Chlamydia</a:t>
            </a:r>
            <a:r>
              <a:rPr lang="en-GB" altLang="en-US" sz="2000"/>
              <a:t> Rapid test and polymerase chain reaction assay. With discordant samples further tested with transcription mediated assay</a:t>
            </a:r>
          </a:p>
          <a:p>
            <a:pPr>
              <a:buFont typeface="Arial" charset="0"/>
              <a:buNone/>
            </a:pPr>
            <a:endParaRPr lang="en-GB" altLang="en-US" sz="2000"/>
          </a:p>
          <a:p>
            <a:r>
              <a:rPr lang="en-GB" altLang="en-US" sz="2000" b="1" i="1"/>
              <a:t>Was the diagnostic test validated in a second independent group of patients?</a:t>
            </a:r>
          </a:p>
          <a:p>
            <a:r>
              <a:rPr lang="en-GB" altLang="en-US" sz="2000"/>
              <a:t>Yes, as the test was given in three different sites, a total of three populations were tested</a:t>
            </a:r>
          </a:p>
        </p:txBody>
      </p:sp>
    </p:spTree>
    <p:extLst>
      <p:ext uri="{BB962C8B-B14F-4D97-AF65-F5344CB8AC3E}">
        <p14:creationId xmlns:p14="http://schemas.microsoft.com/office/powerpoint/2010/main" val="5957090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z="4000">
                <a:latin typeface="Arial" charset="0"/>
                <a:cs typeface="Arial" charset="0"/>
              </a:rPr>
              <a:t>Is the study valid? Methods</a:t>
            </a:r>
          </a:p>
        </p:txBody>
      </p:sp>
      <p:sp>
        <p:nvSpPr>
          <p:cNvPr id="11267" name="Content Placeholder 2"/>
          <p:cNvSpPr>
            <a:spLocks noGrp="1"/>
          </p:cNvSpPr>
          <p:nvPr>
            <p:ph idx="1"/>
          </p:nvPr>
        </p:nvSpPr>
        <p:spPr/>
        <p:txBody>
          <a:bodyPr/>
          <a:lstStyle/>
          <a:p>
            <a:r>
              <a:rPr lang="en-GB" altLang="en-US"/>
              <a:t>Were the methods of the </a:t>
            </a:r>
            <a:r>
              <a:rPr lang="en-GB" altLang="en-US" u="sng"/>
              <a:t>diagnostic test described in sufficient detail</a:t>
            </a:r>
            <a:r>
              <a:rPr lang="en-GB" altLang="en-US"/>
              <a:t>? Consider if descriptions of the following are included:</a:t>
            </a:r>
          </a:p>
          <a:p>
            <a:r>
              <a:rPr lang="en-GB" altLang="en-US" sz="2000"/>
              <a:t>Rationale for the ref standard. </a:t>
            </a:r>
            <a:endParaRPr lang="en-GB" altLang="en-US" sz="2000" smtClean="0"/>
          </a:p>
          <a:p>
            <a:r>
              <a:rPr lang="en-GB" altLang="en-US" sz="2000" smtClean="0"/>
              <a:t>Technical </a:t>
            </a:r>
            <a:r>
              <a:rPr lang="en-GB" altLang="en-US" sz="2000"/>
              <a:t>specifications or references for running the index test and reference standard (e.g., including enough information that the tests could be </a:t>
            </a:r>
            <a:r>
              <a:rPr lang="en-GB" altLang="en-US" sz="2000" smtClean="0"/>
              <a:t>replicated).</a:t>
            </a:r>
          </a:p>
          <a:p>
            <a:r>
              <a:rPr lang="en-GB" altLang="en-US" sz="2000" smtClean="0"/>
              <a:t>Methods </a:t>
            </a:r>
            <a:r>
              <a:rPr lang="en-GB" altLang="en-US" sz="2000"/>
              <a:t>for calculating or comparing measures of diagnostic accuracy and statistical uncertainty (95% CI). </a:t>
            </a:r>
            <a:endParaRPr lang="en-GB" altLang="en-US" sz="1600"/>
          </a:p>
        </p:txBody>
      </p:sp>
    </p:spTree>
    <p:extLst>
      <p:ext uri="{BB962C8B-B14F-4D97-AF65-F5344CB8AC3E}">
        <p14:creationId xmlns:p14="http://schemas.microsoft.com/office/powerpoint/2010/main" val="5135267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z="4000">
                <a:latin typeface="Arial" charset="0"/>
                <a:cs typeface="Arial" charset="0"/>
              </a:rPr>
              <a:t>Is the study valid? Methods</a:t>
            </a:r>
          </a:p>
        </p:txBody>
      </p:sp>
      <p:sp>
        <p:nvSpPr>
          <p:cNvPr id="11267" name="Content Placeholder 2"/>
          <p:cNvSpPr>
            <a:spLocks noGrp="1"/>
          </p:cNvSpPr>
          <p:nvPr>
            <p:ph idx="1"/>
          </p:nvPr>
        </p:nvSpPr>
        <p:spPr/>
        <p:txBody>
          <a:bodyPr/>
          <a:lstStyle/>
          <a:p>
            <a:r>
              <a:rPr lang="en-GB" altLang="en-US" sz="2000" b="1" i="1"/>
              <a:t>Were the methods of the </a:t>
            </a:r>
            <a:r>
              <a:rPr lang="en-GB" altLang="en-US" sz="2000" b="1" i="1" u="sng"/>
              <a:t>diagnostic test described in sufficient detail</a:t>
            </a:r>
            <a:r>
              <a:rPr lang="en-GB" altLang="en-US" sz="2000" b="1" i="1"/>
              <a:t>? Consider if descriptions of the following are included</a:t>
            </a:r>
            <a:r>
              <a:rPr lang="en-GB" altLang="en-US" sz="2000"/>
              <a:t>:</a:t>
            </a:r>
          </a:p>
          <a:p>
            <a:r>
              <a:rPr lang="en-GB" altLang="en-US" sz="1600" b="1" i="1"/>
              <a:t>Rationale for the ref standard. </a:t>
            </a:r>
            <a:r>
              <a:rPr lang="en-GB" altLang="en-US" sz="1200"/>
              <a:t>“We assessed the performance of the Chlamydia Rapid Test in order to meet the requirements for </a:t>
            </a:r>
            <a:r>
              <a:rPr lang="en-GB" altLang="en-US" sz="1200" err="1"/>
              <a:t>Conformité</a:t>
            </a:r>
            <a:r>
              <a:rPr lang="en-GB" altLang="en-US" sz="1200"/>
              <a:t> </a:t>
            </a:r>
            <a:r>
              <a:rPr lang="en-GB" altLang="en-US" sz="1200" err="1"/>
              <a:t>Européenne</a:t>
            </a:r>
            <a:r>
              <a:rPr lang="en-GB" altLang="en-US" sz="1200"/>
              <a:t> licensure, which stipulate that the comparator test should be a “state of the art” assay and use specimens approved for the test. Participants from site 1 did not provide </a:t>
            </a:r>
            <a:r>
              <a:rPr lang="en-GB" altLang="en-US" sz="1200" err="1"/>
              <a:t>endocervical</a:t>
            </a:r>
            <a:r>
              <a:rPr lang="en-GB" altLang="en-US" sz="1200"/>
              <a:t> swabs, preventing the pooling of data from all three sites. Given this condition, we chose polymerase chain reaction testing, which is licensed for both urine and </a:t>
            </a:r>
            <a:r>
              <a:rPr lang="en-GB" altLang="en-US" sz="1200" err="1"/>
              <a:t>endocervical</a:t>
            </a:r>
            <a:r>
              <a:rPr lang="en-GB" altLang="en-US" sz="1200"/>
              <a:t> specimens, as the “gold standard” for the study. Studies of Chlamydia trachomatis polymerase chain reaction testing have shown equal performance with cervical and urine specimens, across all volumes of urine tested (&lt;20-90 ml),16 and good reproducibility. For the genitourinary medicine clinics, </a:t>
            </a:r>
            <a:r>
              <a:rPr lang="en-GB" altLang="en-US" sz="1200" err="1"/>
              <a:t>endocervical</a:t>
            </a:r>
            <a:r>
              <a:rPr lang="en-GB" altLang="en-US" sz="1200"/>
              <a:t> specimens were additionally collected by the clinician and were tested by strand displacement amplification assay at the hospital laboratory.”</a:t>
            </a:r>
          </a:p>
          <a:p>
            <a:r>
              <a:rPr lang="en-GB" altLang="en-US" sz="1600" b="1" i="1"/>
              <a:t>Technical specifications or references for running the index test and reference standard (e.g., including enough information that the tests could be replicated) </a:t>
            </a:r>
            <a:r>
              <a:rPr lang="en-GB" altLang="en-US" sz="1200"/>
              <a:t>Yes, the study outlined in detail how each different type of sample was analysed for each test. See pages 2 and 3 for descriptions of sample collection, storage, and testing.</a:t>
            </a:r>
          </a:p>
          <a:p>
            <a:r>
              <a:rPr lang="en-GB" altLang="en-US" sz="1600" b="1" i="1"/>
              <a:t>Methods for calculating or comparing measures of diagnostic accuracy and statistical uncertainty (95% CI). </a:t>
            </a:r>
            <a:r>
              <a:rPr lang="en-GB" altLang="en-US" sz="1200"/>
              <a:t>Yes, 95% confidence intervals were included for all comparisons discussed.</a:t>
            </a:r>
          </a:p>
          <a:p>
            <a:endParaRPr lang="en-GB" altLang="en-US" sz="1200"/>
          </a:p>
        </p:txBody>
      </p:sp>
    </p:spTree>
    <p:extLst>
      <p:ext uri="{BB962C8B-B14F-4D97-AF65-F5344CB8AC3E}">
        <p14:creationId xmlns:p14="http://schemas.microsoft.com/office/powerpoint/2010/main" val="16803365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altLang="en-US" b="1" i="1"/>
              <a:t>Now that we have established that the study is valid, we should consider the results</a:t>
            </a:r>
          </a:p>
          <a:p>
            <a:endParaRPr lang="en-US"/>
          </a:p>
        </p:txBody>
      </p:sp>
    </p:spTree>
    <p:extLst>
      <p:ext uri="{BB962C8B-B14F-4D97-AF65-F5344CB8AC3E}">
        <p14:creationId xmlns:p14="http://schemas.microsoft.com/office/powerpoint/2010/main" val="7832207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260350"/>
            <a:ext cx="8229600" cy="720725"/>
          </a:xfrm>
        </p:spPr>
        <p:txBody>
          <a:bodyPr/>
          <a:lstStyle/>
          <a:p>
            <a:r>
              <a:rPr lang="en-GB" altLang="en-US" sz="4000">
                <a:latin typeface="Arial" charset="0"/>
                <a:cs typeface="Arial" charset="0"/>
              </a:rPr>
              <a:t>Results</a:t>
            </a:r>
          </a:p>
        </p:txBody>
      </p:sp>
      <p:sp>
        <p:nvSpPr>
          <p:cNvPr id="3" name="Content Placeholder 2"/>
          <p:cNvSpPr>
            <a:spLocks noGrp="1"/>
          </p:cNvSpPr>
          <p:nvPr>
            <p:ph idx="1"/>
          </p:nvPr>
        </p:nvSpPr>
        <p:spPr>
          <a:xfrm>
            <a:off x="468313" y="981074"/>
            <a:ext cx="8229600" cy="1439813"/>
          </a:xfrm>
        </p:spPr>
        <p:txBody>
          <a:bodyPr rtlCol="0">
            <a:normAutofit fontScale="40000" lnSpcReduction="20000"/>
          </a:bodyPr>
          <a:lstStyle/>
          <a:p>
            <a:pPr fontAlgn="auto">
              <a:spcAft>
                <a:spcPts val="0"/>
              </a:spcAft>
              <a:buFont typeface="Arial" pitchFamily="34" charset="0"/>
              <a:buChar char="•"/>
              <a:defRPr/>
            </a:pPr>
            <a:r>
              <a:rPr lang="en-GB" sz="6000" smtClean="0"/>
              <a:t>Do the results include information about people who satisfied inclusion criteria for the study but did not receive the diagnostic index or reference standard test? </a:t>
            </a:r>
          </a:p>
          <a:p>
            <a:pPr fontAlgn="auto">
              <a:spcAft>
                <a:spcPts val="0"/>
              </a:spcAft>
              <a:buFont typeface="Arial" pitchFamily="34" charset="0"/>
              <a:buNone/>
              <a:defRPr/>
            </a:pPr>
            <a:endParaRPr lang="en-GB" sz="1900" b="1" i="1" smtClean="0"/>
          </a:p>
          <a:p>
            <a:pPr fontAlgn="auto">
              <a:spcAft>
                <a:spcPts val="0"/>
              </a:spcAft>
              <a:buFont typeface="Arial" pitchFamily="34" charset="0"/>
              <a:buNone/>
              <a:defRPr/>
            </a:pPr>
            <a:r>
              <a:rPr lang="en-GB" sz="2000" smtClean="0"/>
              <a:t>	</a:t>
            </a:r>
            <a:endParaRPr lang="en-GB" sz="200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26431" t="18134" r="6583" b="35728"/>
          <a:stretch>
            <a:fillRect/>
          </a:stretch>
        </p:blipFill>
        <p:spPr bwMode="auto">
          <a:xfrm>
            <a:off x="664542" y="2193097"/>
            <a:ext cx="8083922" cy="43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939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a:latin typeface="Arial" charset="0"/>
                <a:cs typeface="Arial" charset="0"/>
              </a:rPr>
              <a:t>Results</a:t>
            </a:r>
          </a:p>
        </p:txBody>
      </p:sp>
      <p:sp>
        <p:nvSpPr>
          <p:cNvPr id="13315" name="Content Placeholder 2"/>
          <p:cNvSpPr>
            <a:spLocks noGrp="1"/>
          </p:cNvSpPr>
          <p:nvPr>
            <p:ph idx="1"/>
          </p:nvPr>
        </p:nvSpPr>
        <p:spPr/>
        <p:txBody>
          <a:bodyPr/>
          <a:lstStyle/>
          <a:p>
            <a:r>
              <a:rPr lang="en-GB" altLang="en-US" sz="2000" b="1" i="1"/>
              <a:t>Do the results include how indeterminate results, missing results, and outliers of the index test were handled?</a:t>
            </a:r>
          </a:p>
          <a:p>
            <a:pPr>
              <a:buFont typeface="Arial" charset="0"/>
              <a:buNone/>
            </a:pPr>
            <a:endParaRPr lang="en-GB" altLang="en-US" sz="2000" b="1" i="1"/>
          </a:p>
          <a:p>
            <a:r>
              <a:rPr lang="en-GB" altLang="en-US" sz="1800"/>
              <a:t>The study states that samples that had discordant results were further tested by transcription mediated essay, in addition 100 of the total number of polymerase chain reaction negative specimens and 20 of the concordant positive samples were also randomly tested by the assay to minimise potential bias introduced by testing discordant samples only. The study only included valid samples in the analysis with explicit reasons for any samples not included (please see table on previous slide)</a:t>
            </a:r>
          </a:p>
        </p:txBody>
      </p:sp>
    </p:spTree>
    <p:extLst>
      <p:ext uri="{BB962C8B-B14F-4D97-AF65-F5344CB8AC3E}">
        <p14:creationId xmlns:p14="http://schemas.microsoft.com/office/powerpoint/2010/main" val="10845600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z="4000">
                <a:latin typeface="Arial" charset="0"/>
                <a:cs typeface="Arial" charset="0"/>
              </a:rPr>
              <a:t>Results </a:t>
            </a:r>
          </a:p>
        </p:txBody>
      </p:sp>
      <p:sp>
        <p:nvSpPr>
          <p:cNvPr id="14339" name="Content Placeholder 2"/>
          <p:cNvSpPr>
            <a:spLocks noGrp="1"/>
          </p:cNvSpPr>
          <p:nvPr>
            <p:ph idx="1"/>
          </p:nvPr>
        </p:nvSpPr>
        <p:spPr/>
        <p:txBody>
          <a:bodyPr/>
          <a:lstStyle/>
          <a:p>
            <a:r>
              <a:rPr lang="en-GB" altLang="en-US" sz="2000"/>
              <a:t>Do the results include criteria for defining the severity of the target disorder?</a:t>
            </a:r>
          </a:p>
          <a:p>
            <a:r>
              <a:rPr lang="en-GB" altLang="en-US" sz="2000"/>
              <a:t>In this case no — infection and sequelae may be asymptomatic in cases of </a:t>
            </a:r>
            <a:r>
              <a:rPr lang="en-GB" altLang="en-US" sz="2000" i="1"/>
              <a:t>Chlamydia</a:t>
            </a:r>
          </a:p>
        </p:txBody>
      </p:sp>
    </p:spTree>
    <p:extLst>
      <p:ext uri="{BB962C8B-B14F-4D97-AF65-F5344CB8AC3E}">
        <p14:creationId xmlns:p14="http://schemas.microsoft.com/office/powerpoint/2010/main" val="3597999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531521"/>
            <a:ext cx="8229600" cy="1066800"/>
          </a:xfrm>
        </p:spPr>
        <p:txBody>
          <a:bodyPr/>
          <a:lstStyle/>
          <a:p>
            <a:r>
              <a:rPr lang="en-GB" altLang="en-US" sz="4000">
                <a:latin typeface="Arial" charset="0"/>
                <a:cs typeface="Arial" charset="0"/>
              </a:rPr>
              <a:t>Results</a:t>
            </a:r>
          </a:p>
        </p:txBody>
      </p:sp>
      <p:sp>
        <p:nvSpPr>
          <p:cNvPr id="15363" name="Content Placeholder 2"/>
          <p:cNvSpPr>
            <a:spLocks noGrp="1"/>
          </p:cNvSpPr>
          <p:nvPr>
            <p:ph idx="1"/>
          </p:nvPr>
        </p:nvSpPr>
        <p:spPr>
          <a:xfrm>
            <a:off x="468313" y="1475728"/>
            <a:ext cx="8229600" cy="1901825"/>
          </a:xfrm>
        </p:spPr>
        <p:txBody>
          <a:bodyPr/>
          <a:lstStyle/>
          <a:p>
            <a:r>
              <a:rPr lang="en-GB" altLang="en-US" sz="2000" b="1" i="1"/>
              <a:t>Do the results include cross tabulation of the index test results by the reference standard results? Or enough information to generate this table?</a:t>
            </a:r>
          </a:p>
          <a:p>
            <a:r>
              <a:rPr lang="en-GB" altLang="en-US" sz="2000"/>
              <a:t>Yes, the study includes sensitivity, specificity, and positive and negative predictive values for all of the comparisons made, and the calculations used. Using these results, you could if needed generate the cross tabulation table, for example below:</a:t>
            </a:r>
          </a:p>
          <a:p>
            <a:r>
              <a:rPr lang="en-GB" altLang="en-US" sz="2000"/>
              <a:t>Site 1, </a:t>
            </a:r>
            <a:r>
              <a:rPr lang="en-GB" altLang="en-US" sz="2000" i="1"/>
              <a:t>Chlamydia</a:t>
            </a:r>
            <a:r>
              <a:rPr lang="en-GB" altLang="en-US" sz="2000"/>
              <a:t> Rapid Test with self collected vaginal swab specimens versus polymerase chain reaction</a:t>
            </a:r>
          </a:p>
          <a:p>
            <a:pPr lvl="3"/>
            <a:endParaRPr lang="en-GB" altLang="en-US" sz="600"/>
          </a:p>
          <a:p>
            <a:pPr lvl="3"/>
            <a:endParaRPr lang="en-GB" altLang="en-US" sz="600"/>
          </a:p>
        </p:txBody>
      </p:sp>
      <p:graphicFrame>
        <p:nvGraphicFramePr>
          <p:cNvPr id="5" name="Table 4"/>
          <p:cNvGraphicFramePr>
            <a:graphicFrameLocks noGrp="1"/>
          </p:cNvGraphicFramePr>
          <p:nvPr>
            <p:extLst>
              <p:ext uri="{D42A27DB-BD31-4B8C-83A1-F6EECF244321}">
                <p14:modId xmlns:p14="http://schemas.microsoft.com/office/powerpoint/2010/main" val="247690945"/>
              </p:ext>
            </p:extLst>
          </p:nvPr>
        </p:nvGraphicFramePr>
        <p:xfrm>
          <a:off x="1666875" y="4581128"/>
          <a:ext cx="5832475" cy="1828800"/>
        </p:xfrm>
        <a:graphic>
          <a:graphicData uri="http://schemas.openxmlformats.org/drawingml/2006/table">
            <a:tbl>
              <a:tblPr/>
              <a:tblGrid>
                <a:gridCol w="1166813"/>
                <a:gridCol w="1166812"/>
                <a:gridCol w="1166813"/>
                <a:gridCol w="1166812"/>
                <a:gridCol w="1165225"/>
              </a:tblGrid>
              <a:tr h="307975">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FFFFFF"/>
                          </a:solidFill>
                          <a:effectLst/>
                          <a:latin typeface="Calibri" charset="0"/>
                        </a:rPr>
                        <a:t>Reference Standard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7975">
                <a:tc rowSpan="4">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Index test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 Positive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Negative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7975">
                <a:tc vMerge="1">
                  <a:txBody>
                    <a:bodyPr/>
                    <a:lstStyle/>
                    <a:p>
                      <a:endParaRPr lang="en-US"/>
                    </a:p>
                  </a:txBody>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Positive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  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7975">
                <a:tc vMerge="1">
                  <a:txBody>
                    <a:bodyPr/>
                    <a:lstStyle/>
                    <a:p>
                      <a:endParaRPr lang="en-US"/>
                    </a:p>
                  </a:txBody>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Negative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609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7975">
                <a:tc vMerge="1">
                  <a:txBody>
                    <a:bodyPr/>
                    <a:lstStyle/>
                    <a:p>
                      <a:endParaRPr lang="en-US"/>
                    </a:p>
                  </a:txBody>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607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EC008C"/>
                        </a:buClr>
                        <a:buFont typeface="Arial" charset="0"/>
                        <a:defRPr sz="2800">
                          <a:solidFill>
                            <a:schemeClr val="tx1"/>
                          </a:solidFill>
                          <a:latin typeface="Calibri" charset="0"/>
                        </a:defRPr>
                      </a:lvl1pPr>
                      <a:lvl2pPr marL="742950" indent="-285750">
                        <a:spcBef>
                          <a:spcPct val="20000"/>
                        </a:spcBef>
                        <a:buClr>
                          <a:srgbClr val="EC008C"/>
                        </a:buClr>
                        <a:buFont typeface="Arial" charset="0"/>
                        <a:defRPr sz="2400">
                          <a:solidFill>
                            <a:schemeClr val="tx1"/>
                          </a:solidFill>
                          <a:latin typeface="Calibri" charset="0"/>
                        </a:defRPr>
                      </a:lvl2pPr>
                      <a:lvl3pPr marL="1143000" indent="-228600">
                        <a:spcBef>
                          <a:spcPct val="20000"/>
                        </a:spcBef>
                        <a:buClr>
                          <a:srgbClr val="EC008C"/>
                        </a:buClr>
                        <a:buFont typeface="Arial" charset="0"/>
                        <a:defRPr sz="2000">
                          <a:solidFill>
                            <a:schemeClr val="tx1"/>
                          </a:solidFill>
                          <a:latin typeface="Calibri" charset="0"/>
                        </a:defRPr>
                      </a:lvl3pPr>
                      <a:lvl4pPr marL="1600200" indent="-228600">
                        <a:spcBef>
                          <a:spcPct val="20000"/>
                        </a:spcBef>
                        <a:buClr>
                          <a:srgbClr val="EC008C"/>
                        </a:buClr>
                        <a:buFont typeface="Arial" charset="0"/>
                        <a:defRPr>
                          <a:solidFill>
                            <a:schemeClr val="tx1"/>
                          </a:solidFill>
                          <a:latin typeface="Calibri" charset="0"/>
                        </a:defRPr>
                      </a:lvl4pPr>
                      <a:lvl5pPr marL="2057400" indent="-228600">
                        <a:spcBef>
                          <a:spcPct val="20000"/>
                        </a:spcBef>
                        <a:buClr>
                          <a:srgbClr val="EC008C"/>
                        </a:buClr>
                        <a:buFont typeface="Arial" charset="0"/>
                        <a:defRPr>
                          <a:solidFill>
                            <a:schemeClr val="tx1"/>
                          </a:solidFill>
                          <a:latin typeface="Calibri" charset="0"/>
                        </a:defRPr>
                      </a:lvl5pPr>
                      <a:lvl6pPr marL="2514600" indent="-228600" fontAlgn="base">
                        <a:spcBef>
                          <a:spcPct val="20000"/>
                        </a:spcBef>
                        <a:spcAft>
                          <a:spcPct val="0"/>
                        </a:spcAft>
                        <a:buClr>
                          <a:srgbClr val="EC008C"/>
                        </a:buClr>
                        <a:buFont typeface="Arial" charset="0"/>
                        <a:defRPr>
                          <a:solidFill>
                            <a:schemeClr val="tx1"/>
                          </a:solidFill>
                          <a:latin typeface="Calibri" charset="0"/>
                        </a:defRPr>
                      </a:lvl6pPr>
                      <a:lvl7pPr marL="2971800" indent="-228600" fontAlgn="base">
                        <a:spcBef>
                          <a:spcPct val="20000"/>
                        </a:spcBef>
                        <a:spcAft>
                          <a:spcPct val="0"/>
                        </a:spcAft>
                        <a:buClr>
                          <a:srgbClr val="EC008C"/>
                        </a:buClr>
                        <a:buFont typeface="Arial" charset="0"/>
                        <a:defRPr>
                          <a:solidFill>
                            <a:schemeClr val="tx1"/>
                          </a:solidFill>
                          <a:latin typeface="Calibri" charset="0"/>
                        </a:defRPr>
                      </a:lvl7pPr>
                      <a:lvl8pPr marL="3429000" indent="-228600" fontAlgn="base">
                        <a:spcBef>
                          <a:spcPct val="20000"/>
                        </a:spcBef>
                        <a:spcAft>
                          <a:spcPct val="0"/>
                        </a:spcAft>
                        <a:buClr>
                          <a:srgbClr val="EC008C"/>
                        </a:buClr>
                        <a:buFont typeface="Arial" charset="0"/>
                        <a:defRPr>
                          <a:solidFill>
                            <a:schemeClr val="tx1"/>
                          </a:solidFill>
                          <a:latin typeface="Calibri" charset="0"/>
                        </a:defRPr>
                      </a:lvl8pPr>
                      <a:lvl9pPr marL="3886200" indent="-228600" fontAlgn="base">
                        <a:spcBef>
                          <a:spcPct val="20000"/>
                        </a:spcBef>
                        <a:spcAft>
                          <a:spcPct val="0"/>
                        </a:spcAft>
                        <a:buClr>
                          <a:srgbClr val="EC008C"/>
                        </a:buClr>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a:ln>
                            <a:noFill/>
                          </a:ln>
                          <a:solidFill>
                            <a:srgbClr val="000000"/>
                          </a:solidFill>
                          <a:effectLst/>
                          <a:latin typeface="Calibri" charset="0"/>
                        </a:rPr>
                        <a:t>663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9906546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z="4000">
                <a:latin typeface="Arial" charset="0"/>
                <a:cs typeface="Arial" charset="0"/>
              </a:rPr>
              <a:t>Results</a:t>
            </a:r>
          </a:p>
        </p:txBody>
      </p:sp>
      <p:sp>
        <p:nvSpPr>
          <p:cNvPr id="16387" name="Content Placeholder 2"/>
          <p:cNvSpPr>
            <a:spLocks noGrp="1"/>
          </p:cNvSpPr>
          <p:nvPr>
            <p:ph idx="1"/>
          </p:nvPr>
        </p:nvSpPr>
        <p:spPr>
          <a:xfrm>
            <a:off x="457200" y="2209800"/>
            <a:ext cx="8229600" cy="1252538"/>
          </a:xfrm>
        </p:spPr>
        <p:txBody>
          <a:bodyPr/>
          <a:lstStyle/>
          <a:p>
            <a:r>
              <a:rPr lang="en-GB" altLang="en-US" sz="2000" b="1" i="1"/>
              <a:t>Do the results include estimates of diagnostic test accuracy and statistical uncertainty (95% CI)?</a:t>
            </a:r>
          </a:p>
          <a:p>
            <a:r>
              <a:rPr lang="en-GB" altLang="en-US" sz="2000"/>
              <a:t>Yes the study includes 95% CI for all comparisons made. For example: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7970" t="24240" r="8163" b="51222"/>
          <a:stretch>
            <a:fillRect/>
          </a:stretch>
        </p:blipFill>
        <p:spPr bwMode="auto">
          <a:xfrm>
            <a:off x="483078" y="3869362"/>
            <a:ext cx="82073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4533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b="1">
                <a:latin typeface="Arial" charset="0"/>
                <a:cs typeface="Arial" charset="0"/>
              </a:rPr>
              <a:t>Does this diagnostic test apply to your specific patient?</a:t>
            </a:r>
            <a:endParaRPr lang="en-GB" altLang="en-US">
              <a:latin typeface="Arial" charset="0"/>
              <a:cs typeface="Arial" charset="0"/>
            </a:endParaRPr>
          </a:p>
        </p:txBody>
      </p:sp>
      <p:sp>
        <p:nvSpPr>
          <p:cNvPr id="17411" name="Content Placeholder 2"/>
          <p:cNvSpPr>
            <a:spLocks noGrp="1"/>
          </p:cNvSpPr>
          <p:nvPr>
            <p:ph idx="1"/>
          </p:nvPr>
        </p:nvSpPr>
        <p:spPr/>
        <p:txBody>
          <a:bodyPr/>
          <a:lstStyle/>
          <a:p>
            <a:r>
              <a:rPr lang="en-GB" altLang="en-US" sz="1800" b="1" i="1"/>
              <a:t>Is your patient similar to the people in the study in terms of clinical and demographic characteristics?</a:t>
            </a:r>
          </a:p>
          <a:p>
            <a:r>
              <a:rPr lang="en-GB" altLang="en-US" sz="1800"/>
              <a:t>Yes, in this case our patient is a young woman, the study population is women 16 years and over</a:t>
            </a:r>
          </a:p>
          <a:p>
            <a:pPr>
              <a:buFont typeface="Arial" charset="0"/>
              <a:buNone/>
            </a:pPr>
            <a:endParaRPr lang="en-GB" altLang="en-US" sz="1800"/>
          </a:p>
          <a:p>
            <a:r>
              <a:rPr lang="en-GB" altLang="en-US" sz="1800" b="1" i="1"/>
              <a:t>Is the diagnostic test available, and if so, does it reflect current practice? </a:t>
            </a:r>
          </a:p>
          <a:p>
            <a:r>
              <a:rPr lang="en-GB" altLang="en-US" sz="1800"/>
              <a:t>To answer this question you would need to check availability, and also how current the research is at the time of assessment</a:t>
            </a:r>
          </a:p>
          <a:p>
            <a:pPr>
              <a:buFont typeface="Arial" charset="0"/>
              <a:buNone/>
            </a:pPr>
            <a:endParaRPr lang="en-GB" altLang="en-US" sz="1800"/>
          </a:p>
          <a:p>
            <a:r>
              <a:rPr lang="en-GB" altLang="en-US" sz="1800" b="1" i="1"/>
              <a:t>Will the test result change the way the patient is managed?</a:t>
            </a:r>
          </a:p>
          <a:p>
            <a:r>
              <a:rPr lang="en-GB" altLang="en-US" sz="1800"/>
              <a:t>Yes, with the Rapid </a:t>
            </a:r>
            <a:r>
              <a:rPr lang="en-GB" altLang="en-US" sz="1800" i="1"/>
              <a:t>Chlamydia</a:t>
            </a:r>
            <a:r>
              <a:rPr lang="en-GB" altLang="en-US" sz="1800"/>
              <a:t> test, diagnosis and treatment (if needed) is much quicker</a:t>
            </a:r>
          </a:p>
        </p:txBody>
      </p:sp>
    </p:spTree>
    <p:extLst>
      <p:ext uri="{BB962C8B-B14F-4D97-AF65-F5344CB8AC3E}">
        <p14:creationId xmlns:p14="http://schemas.microsoft.com/office/powerpoint/2010/main" val="928796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BM April 25, 2012 Nada AlYousefi">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EBM April 25, 2012 Nada AlYousefi</Template>
  <TotalTime>1861</TotalTime>
  <Words>10117</Words>
  <Application>Microsoft Macintosh PowerPoint</Application>
  <PresentationFormat>On-screen Show (4:3)</PresentationFormat>
  <Paragraphs>1357</Paragraphs>
  <Slides>176</Slides>
  <Notes>74</Notes>
  <HiddenSlides>0</HiddenSlides>
  <MMClips>0</MMClips>
  <ScaleCrop>false</ScaleCrop>
  <HeadingPairs>
    <vt:vector size="8" baseType="variant">
      <vt:variant>
        <vt:lpstr>Fonts Used</vt:lpstr>
      </vt:variant>
      <vt:variant>
        <vt:i4>26</vt:i4>
      </vt:variant>
      <vt:variant>
        <vt:lpstr>Theme</vt:lpstr>
      </vt:variant>
      <vt:variant>
        <vt:i4>1</vt:i4>
      </vt:variant>
      <vt:variant>
        <vt:lpstr>Embedded OLE Servers</vt:lpstr>
      </vt:variant>
      <vt:variant>
        <vt:i4>1</vt:i4>
      </vt:variant>
      <vt:variant>
        <vt:lpstr>Slide Titles</vt:lpstr>
      </vt:variant>
      <vt:variant>
        <vt:i4>176</vt:i4>
      </vt:variant>
    </vt:vector>
  </HeadingPairs>
  <TitlesOfParts>
    <vt:vector size="204" baseType="lpstr">
      <vt:lpstr>Baskerville Old Face</vt:lpstr>
      <vt:lpstr>Calibri</vt:lpstr>
      <vt:lpstr>Cataneo BT</vt:lpstr>
      <vt:lpstr>Comic Sans MS</vt:lpstr>
      <vt:lpstr>Courier New</vt:lpstr>
      <vt:lpstr>Elephant</vt:lpstr>
      <vt:lpstr>Franklin Gothic Heavy</vt:lpstr>
      <vt:lpstr>Georgia</vt:lpstr>
      <vt:lpstr>Helvetica</vt:lpstr>
      <vt:lpstr>Impact</vt:lpstr>
      <vt:lpstr>Lucida Grande</vt:lpstr>
      <vt:lpstr>Lucida Sans</vt:lpstr>
      <vt:lpstr>Majalla UI</vt:lpstr>
      <vt:lpstr>MS PGothic</vt:lpstr>
      <vt:lpstr>ＭＳ Ｐゴシック</vt:lpstr>
      <vt:lpstr>Tahoma</vt:lpstr>
      <vt:lpstr>Times New Roman</vt:lpstr>
      <vt:lpstr>Traditional Arabic</vt:lpstr>
      <vt:lpstr>Trebuchet MS</vt:lpstr>
      <vt:lpstr>Verdana</vt:lpstr>
      <vt:lpstr>Wingdings</vt:lpstr>
      <vt:lpstr>Wingdings 2</vt:lpstr>
      <vt:lpstr>Wingdings 3</vt:lpstr>
      <vt:lpstr>ヒラギノ角ゴ ProN W3</vt:lpstr>
      <vt:lpstr>新細明體</vt:lpstr>
      <vt:lpstr>Arial</vt:lpstr>
      <vt:lpstr>EBM April 25, 2012 Nada AlYousefi</vt:lpstr>
      <vt:lpstr>Clip</vt:lpstr>
      <vt:lpstr>Critical Appraisal of Available Evidence</vt:lpstr>
      <vt:lpstr>Introduction to Critical Appraisal</vt:lpstr>
      <vt:lpstr>Introduction to Critical Appraisal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APPRAISING THE EVIDENCE</vt:lpstr>
      <vt:lpstr>PowerPoint Presentation</vt:lpstr>
      <vt:lpstr>Clarification</vt:lpstr>
      <vt:lpstr>Study Methods to Answer This Question</vt:lpstr>
      <vt:lpstr>What’s A Paper on Therapy? Randomised Control Trials</vt:lpstr>
      <vt:lpstr>What’s A Paper on Therapy?</vt:lpstr>
      <vt:lpstr>Clinical Trial Compares </vt:lpstr>
      <vt:lpstr>Process of RCTs</vt:lpstr>
      <vt:lpstr>PowerPoint Presentation</vt:lpstr>
      <vt:lpstr>Appraise the Evidence</vt:lpstr>
      <vt:lpstr>PowerPoint Presentation</vt:lpstr>
      <vt:lpstr>Validity</vt:lpstr>
      <vt:lpstr>VALIDITY</vt:lpstr>
      <vt:lpstr>PowerPoint Presentation</vt:lpstr>
      <vt:lpstr>Randomization </vt:lpstr>
      <vt:lpstr>Was allocation assignment “concealed”?</vt:lpstr>
      <vt:lpstr>Importance of concealed allocation</vt:lpstr>
      <vt:lpstr>Ensuring Allocation Concealment</vt:lpstr>
      <vt:lpstr>Conducting a Study</vt:lpstr>
      <vt:lpstr>Selection bias</vt:lpstr>
      <vt:lpstr>Blindness Was study “double-blinded”?</vt:lpstr>
      <vt:lpstr>Measurement Bias - minimizing differential error</vt:lpstr>
      <vt:lpstr>PowerPoint Presentation</vt:lpstr>
      <vt:lpstr>PowerPoint Presentation</vt:lpstr>
      <vt:lpstr>Blindness</vt:lpstr>
      <vt:lpstr>PowerPoint Presentation</vt:lpstr>
      <vt:lpstr>PowerPoint Presentation</vt:lpstr>
      <vt:lpstr>PowerPoint Presentation</vt:lpstr>
      <vt:lpstr> INTENTION TO TREAT (ITT)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Losses-to-follow-up  How many is too many?</vt:lpstr>
      <vt:lpstr>PowerPoint Presentation</vt:lpstr>
      <vt:lpstr>PowerPoint Presentation</vt:lpstr>
      <vt:lpstr> Results “Importance” Magnitude (treatment effect)</vt:lpstr>
      <vt:lpstr>Definition</vt:lpstr>
      <vt:lpstr>PowerPoint Presentation</vt:lpstr>
      <vt:lpstr>PowerPoint Presentation</vt:lpstr>
      <vt:lpstr>NUMBER NEED TO HARM(NNH)  WHAEN THE OUTCOME IS UNFAVOURABLE</vt:lpstr>
      <vt:lpstr>PowerPoint Presentation</vt:lpstr>
      <vt:lpstr>Result Tabulation</vt:lpstr>
      <vt:lpstr>PowerPoint Presentation</vt:lpstr>
      <vt:lpstr>PowerPoint Presentation</vt:lpstr>
      <vt:lpstr>PowerPoint Presentation</vt:lpstr>
      <vt:lpstr>PowerPoint Presentation</vt:lpstr>
      <vt:lpstr>Confidence intervals?</vt:lpstr>
      <vt:lpstr>APPLICABILITY</vt:lpstr>
      <vt:lpstr>CAN I APPLY THESE VALID, IMPORTANT RESULTS TO MY PATIENT?</vt:lpstr>
      <vt:lpstr>Summary</vt:lpstr>
      <vt:lpstr>Evaluating Research about Diagnostic Tests</vt:lpstr>
      <vt:lpstr>PowerPoint Presentation</vt:lpstr>
      <vt:lpstr>Roles of a new test</vt:lpstr>
      <vt:lpstr>Read this abstract</vt:lpstr>
      <vt:lpstr>PowerPoint Presentation</vt:lpstr>
      <vt:lpstr>PowerPoint Presentation</vt:lpstr>
      <vt:lpstr>Appraising a diagnostic test study using a critical appraisal checklist</vt:lpstr>
      <vt:lpstr>Why are we looking at the test?</vt:lpstr>
      <vt:lpstr>Results of our search</vt:lpstr>
      <vt:lpstr>Critical appraisal</vt:lpstr>
      <vt:lpstr>PowerPoint Presentation</vt:lpstr>
      <vt:lpstr>Is the study valid? Screening </vt:lpstr>
      <vt:lpstr>Defining the clinical question: PICO or PIRT</vt:lpstr>
      <vt:lpstr>Is the study valid? Screening</vt:lpstr>
      <vt:lpstr>Is the study valid? Screening</vt:lpstr>
      <vt:lpstr> Is the study valid? Population</vt:lpstr>
      <vt:lpstr> Is the study valid? Population</vt:lpstr>
      <vt:lpstr>Is the study valid? Blinding</vt:lpstr>
      <vt:lpstr>Is the study valid? Blinding</vt:lpstr>
      <vt:lpstr>Is the study valid? Testing</vt:lpstr>
      <vt:lpstr>Is the study valid? Methods</vt:lpstr>
      <vt:lpstr>Is the study valid? Methods</vt:lpstr>
      <vt:lpstr>PowerPoint Presentation</vt:lpstr>
      <vt:lpstr>Results</vt:lpstr>
      <vt:lpstr>Results</vt:lpstr>
      <vt:lpstr>Results </vt:lpstr>
      <vt:lpstr>Results</vt:lpstr>
      <vt:lpstr>Results</vt:lpstr>
      <vt:lpstr>Does this diagnostic test apply to your specific patient?</vt:lpstr>
      <vt:lpstr>In conclusion</vt:lpstr>
      <vt:lpstr>2 by 2 table </vt:lpstr>
      <vt:lpstr>2 by 2 table </vt:lpstr>
      <vt:lpstr> IF only a test had perfect discrimination…</vt:lpstr>
      <vt:lpstr>Sensitivity</vt:lpstr>
      <vt:lpstr>Specificity </vt:lpstr>
      <vt:lpstr>Tip…..</vt:lpstr>
      <vt:lpstr>Maybe forget sensitivity and specificity?..</vt:lpstr>
      <vt:lpstr>How about this? SnNOUT</vt:lpstr>
      <vt:lpstr>SpPIN </vt:lpstr>
      <vt:lpstr>ROC curves (Receiver Operating Characteristic curves) – What are they and what aren’t they?</vt:lpstr>
      <vt:lpstr>ROC curves – provide accuracy results over a range of thresholds</vt:lpstr>
      <vt:lpstr>PowerPoint Presentation</vt:lpstr>
      <vt:lpstr>Why this is important </vt:lpstr>
      <vt:lpstr>PowerPoint Presentation</vt:lpstr>
      <vt:lpstr>PowerPoint Presentation</vt:lpstr>
      <vt:lpstr>PowerPoint Presentation</vt:lpstr>
      <vt:lpstr>Take-home messages: </vt:lpstr>
      <vt:lpstr>Critical Appraisal (MA/SR Guidelines)</vt:lpstr>
      <vt:lpstr>Types of reviews</vt:lpstr>
      <vt:lpstr>Narrative reviews</vt:lpstr>
      <vt:lpstr>What is a systematic review?</vt:lpstr>
      <vt:lpstr>Key elements of a systematic review</vt:lpstr>
      <vt:lpstr>The Cochrane Collaboration</vt:lpstr>
      <vt:lpstr>Cochrane Collaboration</vt:lpstr>
      <vt:lpstr>PowerPoint Presentation</vt:lpstr>
      <vt:lpstr>PowerPoint Presentation</vt:lpstr>
      <vt:lpstr>Tools for critical appraisal</vt:lpstr>
      <vt:lpstr>PowerPoint Presentation</vt:lpstr>
      <vt:lpstr>Appraisal of a systematic review</vt:lpstr>
      <vt:lpstr>PowerPoint Presentation</vt:lpstr>
      <vt:lpstr>PowerPoint Presentation</vt:lpstr>
      <vt:lpstr>PowerPoint Presentation</vt:lpstr>
      <vt:lpstr>PowerPoint Presentation</vt:lpstr>
      <vt:lpstr>PowerPoint Presentation</vt:lpstr>
      <vt:lpstr>Is finding all published studies enough?</vt:lpstr>
      <vt:lpstr>PowerPoint Presentation</vt:lpstr>
      <vt:lpstr>PowerPoint Presentation</vt:lpstr>
      <vt:lpstr>PowerPoint Presentation</vt:lpstr>
      <vt:lpstr>PowerPoint Presentation</vt:lpstr>
      <vt:lpstr>PowerPoint Presentation</vt:lpstr>
      <vt:lpstr>Appropriate for the question? Were assessment results provided?</vt:lpstr>
      <vt:lpstr>PowerPoint Presentation</vt:lpstr>
      <vt:lpstr>Meta-analysis</vt:lpstr>
      <vt:lpstr>PowerPoint Presentation</vt:lpstr>
      <vt:lpstr>PowerPoint Presentation</vt:lpstr>
      <vt:lpstr>PowerPoint Presentation</vt:lpstr>
      <vt:lpstr>Heterogeneity </vt:lpstr>
      <vt:lpstr>Heterogeneity (diversity)</vt:lpstr>
      <vt:lpstr>High heterogeneity  =  appropriate to pool data?</vt:lpstr>
      <vt:lpstr>PowerPoint Presentation</vt:lpstr>
      <vt:lpstr>Are these trials different?</vt:lpstr>
      <vt:lpstr>PowerPoint Presentation</vt:lpstr>
      <vt:lpstr>PowerPoint Presentation</vt:lpstr>
      <vt:lpstr>PowerPoint Presentation</vt:lpstr>
      <vt:lpstr>Our clinical question</vt:lpstr>
      <vt:lpstr>PowerPoint Presentation</vt:lpstr>
      <vt:lpstr>PowerPoint Presentation</vt:lpstr>
      <vt:lpstr>What’s the ‘bottom line’ of the review?</vt:lpstr>
      <vt:lpstr>Can I apply these results to my case?</vt:lpstr>
      <vt:lpstr>‘Clinical pearls’</vt:lpstr>
      <vt:lpstr>Publication Bias: Solution</vt:lpstr>
      <vt:lpstr>PowerPoint Presentation</vt:lpstr>
      <vt:lpstr>PowerPoint Presentation</vt:lpstr>
      <vt:lpstr>Publication bias</vt:lpstr>
      <vt:lpstr>PowerPoint Presentation</vt:lpstr>
      <vt:lpstr>Funnel plot examples</vt:lpstr>
      <vt:lpstr>PowerPoint Presentation</vt:lpstr>
      <vt:lpstr>Practice Guidelines</vt:lpstr>
      <vt:lpstr>Find Clinical Practice Guidelines:</vt:lpstr>
      <vt:lpstr>National Guideline Clearinghouse</vt:lpstr>
      <vt:lpstr>Practice Guidelines</vt:lpstr>
      <vt:lpstr>PowerPoint Presentation</vt:lpstr>
      <vt:lpstr>PowerPoint Presentation</vt:lpstr>
      <vt:lpstr>Refrences</vt:lpstr>
      <vt:lpstr>Refrences</vt:lpstr>
      <vt:lpstr>PowerPoint Presentation</vt:lpstr>
    </vt:vector>
  </TitlesOfParts>
  <Company>Hewlett-Packard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EBM</dc:title>
  <dc:creator>Nada</dc:creator>
  <cp:lastModifiedBy>Nada Alyousefi</cp:lastModifiedBy>
  <cp:revision>112</cp:revision>
  <dcterms:created xsi:type="dcterms:W3CDTF">2013-04-04T09:01:45Z</dcterms:created>
  <dcterms:modified xsi:type="dcterms:W3CDTF">2017-03-07T15:02:00Z</dcterms:modified>
</cp:coreProperties>
</file>