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305" r:id="rId5"/>
    <p:sldId id="290" r:id="rId6"/>
    <p:sldId id="263" r:id="rId7"/>
    <p:sldId id="259" r:id="rId8"/>
    <p:sldId id="258" r:id="rId9"/>
    <p:sldId id="261" r:id="rId10"/>
    <p:sldId id="260" r:id="rId11"/>
    <p:sldId id="262" r:id="rId12"/>
    <p:sldId id="306" r:id="rId13"/>
    <p:sldId id="314" r:id="rId14"/>
    <p:sldId id="303" r:id="rId15"/>
    <p:sldId id="257" r:id="rId16"/>
    <p:sldId id="270" r:id="rId17"/>
    <p:sldId id="275" r:id="rId18"/>
    <p:sldId id="271" r:id="rId19"/>
    <p:sldId id="274" r:id="rId20"/>
    <p:sldId id="264" r:id="rId21"/>
    <p:sldId id="307" r:id="rId22"/>
    <p:sldId id="308" r:id="rId23"/>
    <p:sldId id="292" r:id="rId24"/>
    <p:sldId id="309" r:id="rId25"/>
    <p:sldId id="294" r:id="rId26"/>
    <p:sldId id="310" r:id="rId27"/>
    <p:sldId id="295" r:id="rId28"/>
    <p:sldId id="311" r:id="rId29"/>
    <p:sldId id="296" r:id="rId30"/>
    <p:sldId id="312" r:id="rId31"/>
    <p:sldId id="297" r:id="rId32"/>
    <p:sldId id="313" r:id="rId33"/>
    <p:sldId id="315" r:id="rId34"/>
    <p:sldId id="284" r:id="rId35"/>
    <p:sldId id="286" r:id="rId36"/>
    <p:sldId id="287" r:id="rId37"/>
    <p:sldId id="298" r:id="rId38"/>
    <p:sldId id="276" r:id="rId39"/>
    <p:sldId id="288" r:id="rId40"/>
    <p:sldId id="317" r:id="rId41"/>
    <p:sldId id="299" r:id="rId42"/>
    <p:sldId id="283"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103" d="100"/>
          <a:sy n="103" d="100"/>
        </p:scale>
        <p:origin x="102" y="3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1C7A3-1B5A-494E-A171-1DA589EDEF6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274241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1C7A3-1B5A-494E-A171-1DA589EDEF6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308671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1C7A3-1B5A-494E-A171-1DA589EDEF6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293878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1C7A3-1B5A-494E-A171-1DA589EDEF6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388241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1C7A3-1B5A-494E-A171-1DA589EDEF6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259363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1C7A3-1B5A-494E-A171-1DA589EDEF68}"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385010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1C7A3-1B5A-494E-A171-1DA589EDEF68}" type="datetimeFigureOut">
              <a:rPr lang="en-US" smtClean="0"/>
              <a:pPr/>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22223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1C7A3-1B5A-494E-A171-1DA589EDEF68}" type="datetimeFigureOut">
              <a:rPr lang="en-US" smtClean="0"/>
              <a:pPr/>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416909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1C7A3-1B5A-494E-A171-1DA589EDEF68}" type="datetimeFigureOut">
              <a:rPr lang="en-US" smtClean="0"/>
              <a:pPr/>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414165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1C7A3-1B5A-494E-A171-1DA589EDEF68}"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293640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1C7A3-1B5A-494E-A171-1DA589EDEF68}"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CDF0D-8855-4976-B43A-D2A8734DFF1F}" type="slidenum">
              <a:rPr lang="en-US" smtClean="0"/>
              <a:pPr/>
              <a:t>‹#›</a:t>
            </a:fld>
            <a:endParaRPr lang="en-US"/>
          </a:p>
        </p:txBody>
      </p:sp>
    </p:spTree>
    <p:extLst>
      <p:ext uri="{BB962C8B-B14F-4D97-AF65-F5344CB8AC3E}">
        <p14:creationId xmlns:p14="http://schemas.microsoft.com/office/powerpoint/2010/main" val="363289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1C7A3-1B5A-494E-A171-1DA589EDEF68}" type="datetimeFigureOut">
              <a:rPr lang="en-US" smtClean="0"/>
              <a:pPr/>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CDF0D-8855-4976-B43A-D2A8734DFF1F}" type="slidenum">
              <a:rPr lang="en-US" smtClean="0"/>
              <a:pPr/>
              <a:t>‹#›</a:t>
            </a:fld>
            <a:endParaRPr lang="en-US"/>
          </a:p>
        </p:txBody>
      </p:sp>
    </p:spTree>
    <p:extLst>
      <p:ext uri="{BB962C8B-B14F-4D97-AF65-F5344CB8AC3E}">
        <p14:creationId xmlns:p14="http://schemas.microsoft.com/office/powerpoint/2010/main" val="1518112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m/url?url=http://www.pngall.com/thank-you-png&amp;rct=j&amp;frm=1&amp;q=&amp;esrc=s&amp;sa=U&amp;ved=0ahUKEwi85tyL2cfSAhUJPRoKHa1kCF04PBDBbggxMA4&amp;usg=AFQjCNEp_ftoqV9XZMbBsYnZprL7UvKc5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Lst>
          </a:blip>
          <a:srcRect l="7851" t="13640" r="7762" b="24750"/>
          <a:stretch/>
        </p:blipFill>
        <p:spPr>
          <a:xfrm>
            <a:off x="2286749" y="1079156"/>
            <a:ext cx="7784757" cy="3855308"/>
          </a:xfrm>
          <a:prstGeom prst="rect">
            <a:avLst/>
          </a:prstGeom>
        </p:spPr>
      </p:pic>
      <p:sp>
        <p:nvSpPr>
          <p:cNvPr id="2" name="Title 1"/>
          <p:cNvSpPr>
            <a:spLocks noGrp="1"/>
          </p:cNvSpPr>
          <p:nvPr>
            <p:ph type="ctrTitle"/>
          </p:nvPr>
        </p:nvSpPr>
        <p:spPr>
          <a:xfrm>
            <a:off x="1524000" y="376688"/>
            <a:ext cx="9144000" cy="1404937"/>
          </a:xfrm>
        </p:spPr>
        <p:txBody>
          <a:bodyPr>
            <a:normAutofit fontScale="90000"/>
          </a:bodyPr>
          <a:lstStyle/>
          <a:p>
            <a:r>
              <a:rPr lang="en-US" dirty="0" smtClean="0"/>
              <a:t>Approach to the “Difficult” Patient</a:t>
            </a:r>
            <a:endParaRPr lang="en-US" dirty="0"/>
          </a:p>
        </p:txBody>
      </p:sp>
      <p:sp>
        <p:nvSpPr>
          <p:cNvPr id="3" name="Subtitle 2"/>
          <p:cNvSpPr>
            <a:spLocks noGrp="1"/>
          </p:cNvSpPr>
          <p:nvPr>
            <p:ph type="subTitle" idx="1"/>
          </p:nvPr>
        </p:nvSpPr>
        <p:spPr>
          <a:xfrm>
            <a:off x="1524000" y="4710402"/>
            <a:ext cx="9144000" cy="1655762"/>
          </a:xfrm>
        </p:spPr>
        <p:txBody>
          <a:bodyPr>
            <a:normAutofit fontScale="77500" lnSpcReduction="20000"/>
          </a:bodyPr>
          <a:lstStyle/>
          <a:p>
            <a:r>
              <a:rPr lang="en-CA" dirty="0" err="1" smtClean="0"/>
              <a:t>Lemmese</a:t>
            </a:r>
            <a:r>
              <a:rPr lang="en-CA" dirty="0" smtClean="0"/>
              <a:t> </a:t>
            </a:r>
            <a:r>
              <a:rPr lang="en-CA" dirty="0" err="1" smtClean="0"/>
              <a:t>AlWatban</a:t>
            </a:r>
            <a:r>
              <a:rPr lang="en-CA" dirty="0" smtClean="0"/>
              <a:t> </a:t>
            </a:r>
          </a:p>
          <a:p>
            <a:r>
              <a:rPr lang="en-CA" dirty="0" smtClean="0"/>
              <a:t>MBBS, CCFP,</a:t>
            </a:r>
          </a:p>
          <a:p>
            <a:r>
              <a:rPr lang="en-CA" dirty="0" smtClean="0"/>
              <a:t>AS Women’s Health, AS Academic Family Medicine</a:t>
            </a:r>
          </a:p>
          <a:p>
            <a:r>
              <a:rPr lang="en-CA" dirty="0" smtClean="0"/>
              <a:t>Sexual Health Specialist</a:t>
            </a:r>
          </a:p>
          <a:p>
            <a:r>
              <a:rPr lang="en-CA" dirty="0" err="1" smtClean="0"/>
              <a:t>MCISc</a:t>
            </a:r>
            <a:r>
              <a:rPr lang="en-CA" dirty="0" smtClean="0"/>
              <a:t> (Family Medicine Education)</a:t>
            </a:r>
          </a:p>
          <a:p>
            <a:endParaRPr lang="en-US" dirty="0"/>
          </a:p>
        </p:txBody>
      </p:sp>
    </p:spTree>
    <p:extLst>
      <p:ext uri="{BB962C8B-B14F-4D97-AF65-F5344CB8AC3E}">
        <p14:creationId xmlns:p14="http://schemas.microsoft.com/office/powerpoint/2010/main" val="389388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Doctor:</a:t>
            </a:r>
            <a:endParaRPr lang="en-US" dirty="0"/>
          </a:p>
        </p:txBody>
      </p:sp>
      <p:sp>
        <p:nvSpPr>
          <p:cNvPr id="3" name="Content Placeholder 2"/>
          <p:cNvSpPr>
            <a:spLocks noGrp="1"/>
          </p:cNvSpPr>
          <p:nvPr>
            <p:ph idx="1"/>
          </p:nvPr>
        </p:nvSpPr>
        <p:spPr/>
        <p:txBody>
          <a:bodyPr/>
          <a:lstStyle/>
          <a:p>
            <a:r>
              <a:rPr lang="en-US" dirty="0" smtClean="0"/>
              <a:t>If the doctor is hungry, angry, late, or tired (HALT). </a:t>
            </a:r>
          </a:p>
          <a:p>
            <a:r>
              <a:rPr lang="en-US" dirty="0" smtClean="0"/>
              <a:t>Personal factors could be a distraction for some doctors, </a:t>
            </a:r>
          </a:p>
          <a:p>
            <a:r>
              <a:rPr lang="en-US" dirty="0" smtClean="0"/>
              <a:t>The doctor’s personality traits could clash with those of the patient</a:t>
            </a:r>
          </a:p>
          <a:p>
            <a:r>
              <a:rPr lang="en-US" dirty="0" smtClean="0"/>
              <a:t>Doctor’s lack of experience </a:t>
            </a:r>
          </a:p>
          <a:p>
            <a:endParaRPr lang="en-US" dirty="0"/>
          </a:p>
        </p:txBody>
      </p:sp>
    </p:spTree>
    <p:extLst>
      <p:ext uri="{BB962C8B-B14F-4D97-AF65-F5344CB8AC3E}">
        <p14:creationId xmlns:p14="http://schemas.microsoft.com/office/powerpoint/2010/main" val="1904999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Disease: </a:t>
            </a:r>
            <a:endParaRPr lang="en-US" dirty="0"/>
          </a:p>
        </p:txBody>
      </p:sp>
      <p:sp>
        <p:nvSpPr>
          <p:cNvPr id="3" name="Content Placeholder 2"/>
          <p:cNvSpPr>
            <a:spLocks noGrp="1"/>
          </p:cNvSpPr>
          <p:nvPr>
            <p:ph idx="1"/>
          </p:nvPr>
        </p:nvSpPr>
        <p:spPr/>
        <p:txBody>
          <a:bodyPr/>
          <a:lstStyle/>
          <a:p>
            <a:pPr>
              <a:buNone/>
            </a:pPr>
            <a:r>
              <a:rPr lang="en-US" dirty="0" smtClean="0"/>
              <a:t>Some conditions can be more challenging to deal with—such a</a:t>
            </a:r>
          </a:p>
          <a:p>
            <a:r>
              <a:rPr lang="en-US" dirty="0" smtClean="0"/>
              <a:t>chronic pain</a:t>
            </a:r>
          </a:p>
          <a:p>
            <a:r>
              <a:rPr lang="en-US" dirty="0" smtClean="0"/>
              <a:t> ill defined diagnoses</a:t>
            </a:r>
          </a:p>
          <a:p>
            <a:r>
              <a:rPr lang="en-US" dirty="0" smtClean="0"/>
              <a:t>with little prospect of improvement</a:t>
            </a:r>
          </a:p>
          <a:p>
            <a:r>
              <a:rPr lang="en-US" dirty="0" smtClean="0"/>
              <a:t>Psychiatric conditions ? </a:t>
            </a:r>
          </a:p>
          <a:p>
            <a:pPr>
              <a:buNone/>
            </a:pPr>
            <a:endParaRPr lang="en-US" dirty="0"/>
          </a:p>
        </p:txBody>
      </p:sp>
    </p:spTree>
    <p:extLst>
      <p:ext uri="{BB962C8B-B14F-4D97-AF65-F5344CB8AC3E}">
        <p14:creationId xmlns:p14="http://schemas.microsoft.com/office/powerpoint/2010/main" val="1137544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System:</a:t>
            </a:r>
            <a:endParaRPr lang="en-CA" dirty="0"/>
          </a:p>
        </p:txBody>
      </p:sp>
      <p:sp>
        <p:nvSpPr>
          <p:cNvPr id="3" name="Content Placeholder 2"/>
          <p:cNvSpPr>
            <a:spLocks noGrp="1"/>
          </p:cNvSpPr>
          <p:nvPr>
            <p:ph idx="1"/>
          </p:nvPr>
        </p:nvSpPr>
        <p:spPr/>
        <p:txBody>
          <a:bodyPr/>
          <a:lstStyle/>
          <a:p>
            <a:r>
              <a:rPr lang="en-US" dirty="0" smtClean="0"/>
              <a:t>Limited resources, finances and support</a:t>
            </a:r>
          </a:p>
          <a:p>
            <a:r>
              <a:rPr lang="en-US" dirty="0" smtClean="0"/>
              <a:t>Time pressures and interruptions</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616075"/>
          </a:xfrm>
        </p:spPr>
        <p:txBody>
          <a:bodyPr/>
          <a:lstStyle/>
          <a:p>
            <a:pPr algn="ctr">
              <a:buNone/>
            </a:pPr>
            <a:r>
              <a:rPr lang="en-US" dirty="0" smtClean="0"/>
              <a:t>Being aware of factors that contribute to difficult clinical encounters and being prepared to address them will go a long way toward preventing them.</a:t>
            </a:r>
          </a:p>
          <a:p>
            <a:pPr>
              <a:buNone/>
            </a:pP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Management </a:t>
            </a:r>
            <a:endParaRPr lang="en-CA" dirty="0"/>
          </a:p>
        </p:txBody>
      </p:sp>
      <p:pic>
        <p:nvPicPr>
          <p:cNvPr id="3" name="Picture 2"/>
          <p:cNvPicPr>
            <a:picLocks noChangeAspect="1"/>
          </p:cNvPicPr>
          <p:nvPr/>
        </p:nvPicPr>
        <p:blipFill>
          <a:blip r:embed="rId2"/>
          <a:stretch>
            <a:fillRect/>
          </a:stretch>
        </p:blipFill>
        <p:spPr>
          <a:xfrm>
            <a:off x="3700062" y="2431617"/>
            <a:ext cx="4565906" cy="22974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patient centered approach </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biopsychosocial</a:t>
            </a:r>
            <a:r>
              <a:rPr lang="en-US" dirty="0" smtClean="0"/>
              <a:t> model </a:t>
            </a:r>
          </a:p>
          <a:p>
            <a:r>
              <a:rPr lang="en-US" dirty="0" smtClean="0"/>
              <a:t>ICE ( ideas, concerns, expectations)</a:t>
            </a:r>
          </a:p>
          <a:p>
            <a:r>
              <a:rPr lang="en-US" dirty="0" smtClean="0"/>
              <a:t>The </a:t>
            </a:r>
            <a:r>
              <a:rPr lang="en-US" dirty="0" smtClean="0"/>
              <a:t>illness experience </a:t>
            </a:r>
          </a:p>
          <a:p>
            <a:r>
              <a:rPr lang="en-US" dirty="0" smtClean="0"/>
              <a:t>Shared decision making  </a:t>
            </a:r>
          </a:p>
          <a:p>
            <a:endParaRPr lang="en-US" dirty="0"/>
          </a:p>
        </p:txBody>
      </p:sp>
      <p:pic>
        <p:nvPicPr>
          <p:cNvPr id="4" name="Picture 3"/>
          <p:cNvPicPr>
            <a:picLocks noChangeAspect="1"/>
          </p:cNvPicPr>
          <p:nvPr/>
        </p:nvPicPr>
        <p:blipFill>
          <a:blip r:embed="rId2"/>
          <a:stretch>
            <a:fillRect/>
          </a:stretch>
        </p:blipFill>
        <p:spPr>
          <a:xfrm>
            <a:off x="9181049" y="211591"/>
            <a:ext cx="1865538" cy="2444708"/>
          </a:xfrm>
          <a:prstGeom prst="rect">
            <a:avLst/>
          </a:prstGeom>
        </p:spPr>
      </p:pic>
    </p:spTree>
    <p:extLst>
      <p:ext uri="{BB962C8B-B14F-4D97-AF65-F5344CB8AC3E}">
        <p14:creationId xmlns:p14="http://schemas.microsoft.com/office/powerpoint/2010/main" val="16115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105" y="0"/>
            <a:ext cx="8275790" cy="6858000"/>
          </a:xfrm>
          <a:prstGeom prst="rect">
            <a:avLst/>
          </a:prstGeom>
        </p:spPr>
      </p:pic>
      <p:sp>
        <p:nvSpPr>
          <p:cNvPr id="3" name="Rectangle 2"/>
          <p:cNvSpPr/>
          <p:nvPr/>
        </p:nvSpPr>
        <p:spPr>
          <a:xfrm>
            <a:off x="2057400" y="850900"/>
            <a:ext cx="8039100" cy="317500"/>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2070100" y="2362200"/>
            <a:ext cx="8039100" cy="317500"/>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095500" y="4140200"/>
            <a:ext cx="8039100" cy="317500"/>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598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bias  of the patient- centered approach </a:t>
            </a:r>
            <a:br>
              <a:rPr lang="en-US" dirty="0" smtClean="0"/>
            </a:br>
            <a:endParaRPr lang="en-US" dirty="0"/>
          </a:p>
        </p:txBody>
      </p:sp>
      <p:sp>
        <p:nvSpPr>
          <p:cNvPr id="3" name="Content Placeholder 2"/>
          <p:cNvSpPr>
            <a:spLocks noGrp="1"/>
          </p:cNvSpPr>
          <p:nvPr>
            <p:ph idx="4294967295"/>
          </p:nvPr>
        </p:nvSpPr>
        <p:spPr>
          <a:xfrm>
            <a:off x="0" y="1825625"/>
            <a:ext cx="10515600" cy="4351338"/>
          </a:xfrm>
        </p:spPr>
        <p:txBody>
          <a:bodyPr/>
          <a:lstStyle/>
          <a:p>
            <a:endParaRPr lang="en-US" dirty="0" smtClean="0"/>
          </a:p>
          <a:p>
            <a:endParaRPr lang="en-US" dirty="0"/>
          </a:p>
        </p:txBody>
      </p:sp>
      <p:pic>
        <p:nvPicPr>
          <p:cNvPr id="5" name="Picture 4"/>
          <p:cNvPicPr>
            <a:picLocks noChangeAspect="1"/>
          </p:cNvPicPr>
          <p:nvPr/>
        </p:nvPicPr>
        <p:blipFill>
          <a:blip r:embed="rId2" cstate="print"/>
          <a:stretch>
            <a:fillRect/>
          </a:stretch>
        </p:blipFill>
        <p:spPr>
          <a:xfrm>
            <a:off x="4470400" y="1616226"/>
            <a:ext cx="3054169" cy="4410353"/>
          </a:xfrm>
          <a:prstGeom prst="rect">
            <a:avLst/>
          </a:prstGeom>
        </p:spPr>
      </p:pic>
    </p:spTree>
    <p:extLst>
      <p:ext uri="{BB962C8B-B14F-4D97-AF65-F5344CB8AC3E}">
        <p14:creationId xmlns:p14="http://schemas.microsoft.com/office/powerpoint/2010/main" val="227384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ractice </a:t>
            </a:r>
            <a:r>
              <a:rPr lang="en-US" dirty="0" smtClean="0"/>
              <a:t>P</a:t>
            </a:r>
            <a:r>
              <a:rPr lang="en-US" dirty="0" smtClean="0"/>
              <a:t>atient-Centered medicine</a:t>
            </a:r>
            <a:endParaRPr lang="en-US" dirty="0"/>
          </a:p>
        </p:txBody>
      </p:sp>
      <p:sp>
        <p:nvSpPr>
          <p:cNvPr id="3" name="Content Placeholder 2"/>
          <p:cNvSpPr>
            <a:spLocks noGrp="1"/>
          </p:cNvSpPr>
          <p:nvPr>
            <p:ph idx="1"/>
          </p:nvPr>
        </p:nvSpPr>
        <p:spPr/>
        <p:txBody>
          <a:bodyPr/>
          <a:lstStyle/>
          <a:p>
            <a:pPr fontAlgn="base"/>
            <a:r>
              <a:rPr lang="en-US" dirty="0" smtClean="0"/>
              <a:t>Enquiring </a:t>
            </a:r>
            <a:r>
              <a:rPr lang="en-US" dirty="0"/>
              <a:t>into the illness </a:t>
            </a:r>
            <a:r>
              <a:rPr lang="en-US" dirty="0" smtClean="0"/>
              <a:t>experience</a:t>
            </a:r>
          </a:p>
          <a:p>
            <a:pPr fontAlgn="base"/>
            <a:r>
              <a:rPr lang="en-US" dirty="0" smtClean="0"/>
              <a:t>Understand the whole person</a:t>
            </a:r>
          </a:p>
          <a:p>
            <a:pPr fontAlgn="base"/>
            <a:r>
              <a:rPr lang="en-US" dirty="0" smtClean="0"/>
              <a:t>Finding </a:t>
            </a:r>
            <a:r>
              <a:rPr lang="en-US" dirty="0"/>
              <a:t>Common Ground</a:t>
            </a:r>
          </a:p>
          <a:p>
            <a:pPr fontAlgn="base"/>
            <a:r>
              <a:rPr lang="en-US" dirty="0"/>
              <a:t>Enhancing the </a:t>
            </a:r>
            <a:r>
              <a:rPr lang="en-US" dirty="0" smtClean="0"/>
              <a:t>physician-patient </a:t>
            </a:r>
            <a:r>
              <a:rPr lang="en-US" dirty="0"/>
              <a:t>relationship</a:t>
            </a:r>
          </a:p>
          <a:p>
            <a:endParaRPr lang="en-US" dirty="0"/>
          </a:p>
        </p:txBody>
      </p:sp>
      <p:pic>
        <p:nvPicPr>
          <p:cNvPr id="4" name="Picture 3"/>
          <p:cNvPicPr>
            <a:picLocks noChangeAspect="1"/>
          </p:cNvPicPr>
          <p:nvPr/>
        </p:nvPicPr>
        <p:blipFill>
          <a:blip r:embed="rId2"/>
          <a:stretch>
            <a:fillRect/>
          </a:stretch>
        </p:blipFill>
        <p:spPr>
          <a:xfrm>
            <a:off x="8323066" y="3687328"/>
            <a:ext cx="3030734" cy="2270125"/>
          </a:xfrm>
          <a:prstGeom prst="rect">
            <a:avLst/>
          </a:prstGeom>
        </p:spPr>
      </p:pic>
    </p:spTree>
    <p:extLst>
      <p:ext uri="{BB962C8B-B14F-4D97-AF65-F5344CB8AC3E}">
        <p14:creationId xmlns:p14="http://schemas.microsoft.com/office/powerpoint/2010/main" val="135694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17676" y="328915"/>
            <a:ext cx="11156647" cy="6200169"/>
          </a:xfrm>
          <a:prstGeom prst="rect">
            <a:avLst/>
          </a:prstGeom>
        </p:spPr>
      </p:pic>
    </p:spTree>
    <p:extLst>
      <p:ext uri="{BB962C8B-B14F-4D97-AF65-F5344CB8AC3E}">
        <p14:creationId xmlns:p14="http://schemas.microsoft.com/office/powerpoint/2010/main" val="769409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dirty="0" smtClean="0"/>
              <a:t>What does “difficult patient” mean?</a:t>
            </a:r>
          </a:p>
          <a:p>
            <a:r>
              <a:rPr lang="en-CA" dirty="0" smtClean="0"/>
              <a:t>Why is it important?</a:t>
            </a:r>
          </a:p>
          <a:p>
            <a:r>
              <a:rPr lang="en-CA" dirty="0" smtClean="0"/>
              <a:t> Contributing factors </a:t>
            </a:r>
          </a:p>
          <a:p>
            <a:r>
              <a:rPr lang="en-CA" dirty="0" smtClean="0"/>
              <a:t>General management </a:t>
            </a:r>
          </a:p>
          <a:p>
            <a:r>
              <a:rPr lang="en-CA" dirty="0" smtClean="0"/>
              <a:t>Specific situations </a:t>
            </a:r>
          </a:p>
          <a:p>
            <a:endParaRPr lang="en-CA" dirty="0"/>
          </a:p>
        </p:txBody>
      </p:sp>
      <p:pic>
        <p:nvPicPr>
          <p:cNvPr id="4" name="Picture 3"/>
          <p:cNvPicPr>
            <a:picLocks noChangeAspect="1"/>
          </p:cNvPicPr>
          <p:nvPr/>
        </p:nvPicPr>
        <p:blipFill>
          <a:blip r:embed="rId2"/>
          <a:stretch>
            <a:fillRect/>
          </a:stretch>
        </p:blipFill>
        <p:spPr>
          <a:xfrm>
            <a:off x="7389342" y="3269135"/>
            <a:ext cx="3400167" cy="297514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lstStyle/>
          <a:p>
            <a:r>
              <a:rPr lang="en-US" dirty="0" smtClean="0"/>
              <a:t>General steps of Management </a:t>
            </a:r>
            <a:endParaRPr lang="en-US" dirty="0"/>
          </a:p>
        </p:txBody>
      </p:sp>
      <p:sp>
        <p:nvSpPr>
          <p:cNvPr id="3" name="Content Placeholder 2"/>
          <p:cNvSpPr>
            <a:spLocks noGrp="1"/>
          </p:cNvSpPr>
          <p:nvPr>
            <p:ph idx="1"/>
          </p:nvPr>
        </p:nvSpPr>
        <p:spPr>
          <a:xfrm>
            <a:off x="812800" y="1409700"/>
            <a:ext cx="10515600" cy="5181600"/>
          </a:xfrm>
        </p:spPr>
        <p:txBody>
          <a:bodyPr>
            <a:normAutofit fontScale="92500" lnSpcReduction="10000"/>
          </a:bodyPr>
          <a:lstStyle/>
          <a:p>
            <a:pPr marL="514350" indent="-514350">
              <a:buFont typeface="+mj-lt"/>
              <a:buAutoNum type="arabicPeriod"/>
            </a:pPr>
            <a:r>
              <a:rPr lang="en-US" dirty="0"/>
              <a:t>Identifying that you are in the midst of a difficult </a:t>
            </a:r>
            <a:r>
              <a:rPr lang="en-US" dirty="0" smtClean="0"/>
              <a:t>consultation – </a:t>
            </a:r>
            <a:r>
              <a:rPr lang="en-US" dirty="0" err="1" smtClean="0"/>
              <a:t>Dx</a:t>
            </a:r>
            <a:r>
              <a:rPr lang="en-US" dirty="0" smtClean="0"/>
              <a:t> the difficulty before </a:t>
            </a:r>
            <a:r>
              <a:rPr lang="en-US" dirty="0" err="1" smtClean="0"/>
              <a:t>Dx</a:t>
            </a:r>
            <a:r>
              <a:rPr lang="en-US" dirty="0" smtClean="0"/>
              <a:t> the condition </a:t>
            </a:r>
          </a:p>
          <a:p>
            <a:pPr marL="514350" indent="-514350">
              <a:buFont typeface="+mj-lt"/>
              <a:buAutoNum type="arabicPeriod"/>
            </a:pPr>
            <a:r>
              <a:rPr lang="en-US" dirty="0" smtClean="0"/>
              <a:t>Verbalizing the difficulty with the patient -  It  externalizes the problem and creates a sense of shared ownership </a:t>
            </a:r>
          </a:p>
          <a:p>
            <a:pPr marL="514350" indent="-514350">
              <a:buFont typeface="+mj-lt"/>
              <a:buAutoNum type="arabicPeriod"/>
            </a:pPr>
            <a:r>
              <a:rPr lang="en-US" dirty="0" smtClean="0"/>
              <a:t>Consider alternative explanations for the patient’s behavior (Anxiety </a:t>
            </a:r>
            <a:r>
              <a:rPr lang="en-US" dirty="0" err="1" smtClean="0"/>
              <a:t>vs</a:t>
            </a:r>
            <a:r>
              <a:rPr lang="en-US" dirty="0" smtClean="0"/>
              <a:t> Anger? )</a:t>
            </a:r>
          </a:p>
          <a:p>
            <a:pPr marL="514350" indent="-514350">
              <a:buFont typeface="+mj-lt"/>
              <a:buAutoNum type="arabicPeriod"/>
            </a:pPr>
            <a:r>
              <a:rPr lang="en-US" dirty="0" smtClean="0"/>
              <a:t>“reframing” - Find explanations through respectful questioning </a:t>
            </a:r>
          </a:p>
          <a:p>
            <a:pPr marL="514350" indent="-514350">
              <a:buFont typeface="+mj-lt"/>
              <a:buAutoNum type="arabicPeriod"/>
            </a:pPr>
            <a:r>
              <a:rPr lang="en-US" dirty="0" smtClean="0"/>
              <a:t>Support the patient - by listening carefully and showing empathy </a:t>
            </a:r>
          </a:p>
          <a:p>
            <a:pPr marL="514350" indent="-514350">
              <a:buFont typeface="+mj-lt"/>
              <a:buAutoNum type="arabicPeriod"/>
            </a:pPr>
            <a:r>
              <a:rPr lang="en-US" dirty="0" smtClean="0"/>
              <a:t>Set boundaries - should be applied consistently and by everyone</a:t>
            </a:r>
          </a:p>
          <a:p>
            <a:pPr marL="514350" indent="-514350">
              <a:buFont typeface="+mj-lt"/>
              <a:buAutoNum type="arabicPeriod"/>
            </a:pPr>
            <a:r>
              <a:rPr lang="en-US" dirty="0" smtClean="0"/>
              <a:t>Find some common ground- As soon as there is some overlap and common ground, the difficulty rapidly diminishes.</a:t>
            </a:r>
          </a:p>
          <a:p>
            <a:pPr marL="514350" indent="-514350">
              <a:buFont typeface="+mj-lt"/>
              <a:buAutoNum type="arabicPeriod"/>
            </a:pPr>
            <a:r>
              <a:rPr lang="en-US" dirty="0" smtClean="0"/>
              <a:t>Focus on finding solutions rather than areas of disagreement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334675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Art of Emotional Response: </a:t>
            </a:r>
            <a:endParaRPr lang="en-CA" dirty="0"/>
          </a:p>
        </p:txBody>
      </p:sp>
      <p:sp>
        <p:nvSpPr>
          <p:cNvPr id="3" name="Content Placeholder 2"/>
          <p:cNvSpPr>
            <a:spLocks noGrp="1"/>
          </p:cNvSpPr>
          <p:nvPr>
            <p:ph idx="1"/>
          </p:nvPr>
        </p:nvSpPr>
        <p:spPr/>
        <p:txBody>
          <a:bodyPr/>
          <a:lstStyle/>
          <a:p>
            <a:pPr algn="ctr">
              <a:buNone/>
            </a:pPr>
            <a:r>
              <a:rPr lang="en-CA" dirty="0" smtClean="0"/>
              <a:t>5 Skills:</a:t>
            </a:r>
          </a:p>
          <a:p>
            <a:r>
              <a:rPr lang="en-CA" dirty="0" smtClean="0"/>
              <a:t> Reflection</a:t>
            </a:r>
          </a:p>
          <a:p>
            <a:r>
              <a:rPr lang="en-CA" dirty="0" smtClean="0"/>
              <a:t>Legitimization </a:t>
            </a:r>
          </a:p>
          <a:p>
            <a:r>
              <a:rPr lang="en-CA" dirty="0" smtClean="0"/>
              <a:t>Support</a:t>
            </a:r>
          </a:p>
          <a:p>
            <a:r>
              <a:rPr lang="en-CA" dirty="0" smtClean="0"/>
              <a:t>Partnership</a:t>
            </a:r>
          </a:p>
          <a:p>
            <a:r>
              <a:rPr lang="en-CA" dirty="0" smtClean="0"/>
              <a:t>Respect</a:t>
            </a:r>
            <a:endParaRPr lang="en-CA" dirty="0"/>
          </a:p>
        </p:txBody>
      </p:sp>
      <p:pic>
        <p:nvPicPr>
          <p:cNvPr id="4" name="Picture 3"/>
          <p:cNvPicPr>
            <a:picLocks noChangeAspect="1"/>
          </p:cNvPicPr>
          <p:nvPr/>
        </p:nvPicPr>
        <p:blipFill>
          <a:blip r:embed="rId2"/>
          <a:stretch>
            <a:fillRect/>
          </a:stretch>
        </p:blipFill>
        <p:spPr>
          <a:xfrm>
            <a:off x="8350520" y="2426566"/>
            <a:ext cx="2326571" cy="2357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6" y="365125"/>
            <a:ext cx="10935854" cy="6059055"/>
          </a:xfrm>
          <a:prstGeom prst="rect">
            <a:avLst/>
          </a:prstGeom>
          <a:solidFill>
            <a:srgbClr val="5B9BD5">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dirty="0" smtClean="0"/>
              <a:t>Example </a:t>
            </a:r>
            <a:endParaRPr lang="en-CA" dirty="0"/>
          </a:p>
        </p:txBody>
      </p:sp>
      <p:sp>
        <p:nvSpPr>
          <p:cNvPr id="3" name="Content Placeholder 2"/>
          <p:cNvSpPr>
            <a:spLocks noGrp="1"/>
          </p:cNvSpPr>
          <p:nvPr>
            <p:ph idx="1"/>
          </p:nvPr>
        </p:nvSpPr>
        <p:spPr/>
        <p:txBody>
          <a:bodyPr/>
          <a:lstStyle/>
          <a:p>
            <a:pPr algn="ctr">
              <a:buNone/>
            </a:pPr>
            <a:r>
              <a:rPr lang="en-CA" dirty="0" smtClean="0"/>
              <a:t>28-year-old woman with abdominal pain and no apparent physical etiology after an extensive GI work-up. She became furious when you  asked her permission to request a psychiatric consultation, saying, You really don’t believe I have this pain. You think it's all in my head. Well, I’ll just check out of the hospital and find a doctor who believes me!</a:t>
            </a:r>
          </a:p>
          <a:p>
            <a:pPr>
              <a:buNone/>
            </a:pPr>
            <a:endParaRPr lang="en-CA" dirty="0"/>
          </a:p>
        </p:txBody>
      </p:sp>
      <p:pic>
        <p:nvPicPr>
          <p:cNvPr id="5" name="Picture 4"/>
          <p:cNvPicPr>
            <a:picLocks noChangeAspect="1"/>
          </p:cNvPicPr>
          <p:nvPr/>
        </p:nvPicPr>
        <p:blipFill>
          <a:blip r:embed="rId2"/>
          <a:stretch>
            <a:fillRect/>
          </a:stretch>
        </p:blipFill>
        <p:spPr>
          <a:xfrm>
            <a:off x="8604250" y="4001294"/>
            <a:ext cx="1943100" cy="1943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Reflection</a:t>
            </a:r>
            <a:endParaRPr lang="en-CA" dirty="0"/>
          </a:p>
        </p:txBody>
      </p:sp>
      <p:sp>
        <p:nvSpPr>
          <p:cNvPr id="3" name="Content Placeholder 2"/>
          <p:cNvSpPr>
            <a:spLocks noGrp="1"/>
          </p:cNvSpPr>
          <p:nvPr>
            <p:ph idx="1"/>
          </p:nvPr>
        </p:nvSpPr>
        <p:spPr/>
        <p:txBody>
          <a:bodyPr>
            <a:normAutofit/>
          </a:bodyPr>
          <a:lstStyle/>
          <a:p>
            <a:r>
              <a:rPr lang="en-CA" dirty="0" smtClean="0"/>
              <a:t>The first, and most important, intervention in dealing with the emotions of patients is reflection</a:t>
            </a:r>
          </a:p>
          <a:p>
            <a:r>
              <a:rPr lang="en-CA" dirty="0" smtClean="0"/>
              <a:t> Empathy is the ability to recognize someone's emotional reactions and communicate your understanding of these reactions. </a:t>
            </a:r>
          </a:p>
          <a:p>
            <a:r>
              <a:rPr lang="en-CA" dirty="0" smtClean="0"/>
              <a:t>" state the observed patient emotion." - reflective comments might seem oversimplified, obvious, or trivial, they actually can communicate a deep sense of understanding to a patient</a:t>
            </a:r>
          </a:p>
          <a:p>
            <a:r>
              <a:rPr lang="en-CA" dirty="0" smtClean="0"/>
              <a:t>communication of empathy is most effective through simple statements and not through questions</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317" y="365125"/>
            <a:ext cx="10949365" cy="6072142"/>
          </a:xfrm>
          <a:prstGeom prst="rect">
            <a:avLst/>
          </a:prstGeom>
        </p:spPr>
      </p:pic>
      <p:sp>
        <p:nvSpPr>
          <p:cNvPr id="2" name="Title 1"/>
          <p:cNvSpPr>
            <a:spLocks noGrp="1"/>
          </p:cNvSpPr>
          <p:nvPr>
            <p:ph type="title"/>
          </p:nvPr>
        </p:nvSpPr>
        <p:spPr>
          <a:xfrm>
            <a:off x="838200" y="365125"/>
            <a:ext cx="10515600" cy="828675"/>
          </a:xfrm>
        </p:spPr>
        <p:txBody>
          <a:bodyPr/>
          <a:lstStyle/>
          <a:p>
            <a:pPr algn="ctr"/>
            <a:r>
              <a:rPr lang="en-CA" dirty="0" smtClean="0"/>
              <a:t>*</a:t>
            </a:r>
            <a:endParaRPr lang="en-CA" dirty="0"/>
          </a:p>
        </p:txBody>
      </p:sp>
      <p:sp>
        <p:nvSpPr>
          <p:cNvPr id="3" name="Content Placeholder 2"/>
          <p:cNvSpPr>
            <a:spLocks noGrp="1"/>
          </p:cNvSpPr>
          <p:nvPr>
            <p:ph idx="1"/>
          </p:nvPr>
        </p:nvSpPr>
        <p:spPr>
          <a:xfrm>
            <a:off x="838200" y="1257300"/>
            <a:ext cx="10515600" cy="4919663"/>
          </a:xfrm>
        </p:spPr>
        <p:txBody>
          <a:bodyPr/>
          <a:lstStyle/>
          <a:p>
            <a:pPr>
              <a:buNone/>
            </a:pPr>
            <a:r>
              <a:rPr lang="en-CA" dirty="0" smtClean="0"/>
              <a:t>There are several reactions that doctors could have to this situation:</a:t>
            </a:r>
          </a:p>
          <a:p>
            <a:pPr>
              <a:buFontTx/>
              <a:buChar char="-"/>
            </a:pPr>
            <a:r>
              <a:rPr lang="en-CA" dirty="0" smtClean="0"/>
              <a:t>defensive arguments like, "Well, go ahead and see someone else,“</a:t>
            </a:r>
          </a:p>
          <a:p>
            <a:pPr>
              <a:buFontTx/>
              <a:buChar char="-"/>
            </a:pPr>
            <a:r>
              <a:rPr lang="en-CA" dirty="0" smtClean="0"/>
              <a:t>more explanatory statements such as, "I know you have pain, but I need the psychiatrist's help.“</a:t>
            </a:r>
          </a:p>
          <a:p>
            <a:pPr>
              <a:buFontTx/>
              <a:buChar char="-"/>
            </a:pPr>
            <a:r>
              <a:rPr lang="en-CA" dirty="0" smtClean="0"/>
              <a:t> questioning ? “why are you so mad” </a:t>
            </a:r>
          </a:p>
          <a:p>
            <a:pPr>
              <a:buNone/>
            </a:pPr>
            <a:r>
              <a:rPr lang="en-CA" dirty="0" smtClean="0"/>
              <a:t> </a:t>
            </a:r>
          </a:p>
          <a:p>
            <a:pPr algn="ctr">
              <a:buNone/>
            </a:pPr>
            <a:r>
              <a:rPr lang="en-CA" dirty="0" smtClean="0"/>
              <a:t>BUT </a:t>
            </a:r>
          </a:p>
          <a:p>
            <a:endParaRPr lang="en-CA" dirty="0" smtClean="0"/>
          </a:p>
          <a:p>
            <a:pPr algn="ctr">
              <a:buNone/>
            </a:pPr>
            <a:r>
              <a:rPr lang="en-CA" dirty="0" smtClean="0"/>
              <a:t>"You seem to be very unhappy with the suggestion that I call a psychiatrist"</a:t>
            </a:r>
            <a:endParaRPr lang="en-CA" dirty="0"/>
          </a:p>
        </p:txBody>
      </p:sp>
      <p:pic>
        <p:nvPicPr>
          <p:cNvPr id="5" name="Picture 4"/>
          <p:cNvPicPr>
            <a:picLocks noChangeAspect="1"/>
          </p:cNvPicPr>
          <p:nvPr/>
        </p:nvPicPr>
        <p:blipFill>
          <a:blip r:embed="rId3"/>
          <a:stretch>
            <a:fillRect/>
          </a:stretch>
        </p:blipFill>
        <p:spPr>
          <a:xfrm>
            <a:off x="8283287" y="3048578"/>
            <a:ext cx="19431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Legitimization</a:t>
            </a:r>
            <a:endParaRPr lang="en-CA" dirty="0"/>
          </a:p>
        </p:txBody>
      </p:sp>
      <p:sp>
        <p:nvSpPr>
          <p:cNvPr id="3" name="Content Placeholder 2"/>
          <p:cNvSpPr>
            <a:spLocks noGrp="1"/>
          </p:cNvSpPr>
          <p:nvPr>
            <p:ph idx="1"/>
          </p:nvPr>
        </p:nvSpPr>
        <p:spPr/>
        <p:txBody>
          <a:bodyPr>
            <a:normAutofit/>
          </a:bodyPr>
          <a:lstStyle/>
          <a:p>
            <a:pPr algn="ctr">
              <a:buNone/>
            </a:pPr>
            <a:r>
              <a:rPr lang="en-CA" dirty="0" smtClean="0"/>
              <a:t>Once a doctor has demonstrated his empathic understanding of the patient's emotion &gt;&gt; has shown that he can tolerate that emotion &gt;&gt;, it is often useful to express some legitimization, or sense of the understand ability of the emotion</a:t>
            </a:r>
          </a:p>
          <a:p>
            <a:pPr algn="ctr">
              <a:buNone/>
            </a:pPr>
            <a:endParaRPr lang="en-CA" dirty="0" smtClean="0"/>
          </a:p>
          <a:p>
            <a:pPr algn="ctr">
              <a:buNone/>
            </a:pPr>
            <a:endParaRPr lang="en-CA" dirty="0" smtClean="0"/>
          </a:p>
          <a:p>
            <a:pPr algn="ctr">
              <a:buNone/>
            </a:pPr>
            <a:r>
              <a:rPr lang="en-CA" dirty="0" smtClean="0"/>
              <a:t>Don't Just "say" that you understand if you really do not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317" y="392929"/>
            <a:ext cx="10949365" cy="6072142"/>
          </a:xfrm>
          <a:prstGeom prst="rect">
            <a:avLst/>
          </a:prstGeom>
        </p:spPr>
      </p:pic>
      <p:sp>
        <p:nvSpPr>
          <p:cNvPr id="2" name="Title 1"/>
          <p:cNvSpPr>
            <a:spLocks noGrp="1"/>
          </p:cNvSpPr>
          <p:nvPr>
            <p:ph type="title"/>
          </p:nvPr>
        </p:nvSpPr>
        <p:spPr>
          <a:xfrm>
            <a:off x="838200" y="365125"/>
            <a:ext cx="10515600" cy="1031875"/>
          </a:xfrm>
        </p:spPr>
        <p:txBody>
          <a:bodyPr/>
          <a:lstStyle/>
          <a:p>
            <a:pPr algn="ctr"/>
            <a:r>
              <a:rPr lang="en-CA" dirty="0" smtClean="0"/>
              <a:t>*</a:t>
            </a:r>
            <a:endParaRPr lang="en-CA" dirty="0"/>
          </a:p>
        </p:txBody>
      </p:sp>
      <p:sp>
        <p:nvSpPr>
          <p:cNvPr id="3" name="Content Placeholder 2"/>
          <p:cNvSpPr>
            <a:spLocks noGrp="1"/>
          </p:cNvSpPr>
          <p:nvPr>
            <p:ph idx="1"/>
          </p:nvPr>
        </p:nvSpPr>
        <p:spPr/>
        <p:txBody>
          <a:bodyPr/>
          <a:lstStyle/>
          <a:p>
            <a:pPr>
              <a:buNone/>
            </a:pPr>
            <a:r>
              <a:rPr lang="en-CA" dirty="0" smtClean="0"/>
              <a:t>After several simple reflective comments, the doctor could point out,</a:t>
            </a:r>
          </a:p>
          <a:p>
            <a:pPr>
              <a:buNone/>
            </a:pPr>
            <a:r>
              <a:rPr lang="en-CA" dirty="0" smtClean="0"/>
              <a:t> </a:t>
            </a:r>
          </a:p>
          <a:p>
            <a:pPr algn="ctr">
              <a:buNone/>
            </a:pPr>
            <a:r>
              <a:rPr lang="en-CA" dirty="0" smtClean="0"/>
              <a:t>“I can certainly understand why you’d be upset. You came to me to find some physical cause for your pain. I couldn’t find any problem and now I’m sending you to a psychiatrist. I might be upset also, if I were in your position”</a:t>
            </a:r>
          </a:p>
          <a:p>
            <a:endParaRPr lang="en-CA" dirty="0"/>
          </a:p>
        </p:txBody>
      </p:sp>
      <p:pic>
        <p:nvPicPr>
          <p:cNvPr id="5" name="Picture 4"/>
          <p:cNvPicPr>
            <a:picLocks noChangeAspect="1"/>
          </p:cNvPicPr>
          <p:nvPr/>
        </p:nvPicPr>
        <p:blipFill>
          <a:blip r:embed="rId3"/>
          <a:stretch>
            <a:fillRect/>
          </a:stretch>
        </p:blipFill>
        <p:spPr>
          <a:xfrm>
            <a:off x="8468013" y="4261667"/>
            <a:ext cx="19431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a:t>
            </a:r>
            <a:endParaRPr lang="en-CA" dirty="0"/>
          </a:p>
        </p:txBody>
      </p:sp>
      <p:sp>
        <p:nvSpPr>
          <p:cNvPr id="3" name="Content Placeholder 2"/>
          <p:cNvSpPr>
            <a:spLocks noGrp="1"/>
          </p:cNvSpPr>
          <p:nvPr>
            <p:ph idx="1"/>
          </p:nvPr>
        </p:nvSpPr>
        <p:spPr/>
        <p:txBody>
          <a:bodyPr/>
          <a:lstStyle/>
          <a:p>
            <a:pPr algn="ctr">
              <a:buNone/>
            </a:pPr>
            <a:r>
              <a:rPr lang="en-CA" dirty="0" smtClean="0"/>
              <a:t>Doctors usually offer their patients a great deal of emotional support through intuitive relationship skills</a:t>
            </a:r>
          </a:p>
          <a:p>
            <a:pPr algn="ctr">
              <a:buNone/>
            </a:pPr>
            <a:endParaRPr lang="en-CA" dirty="0" smtClean="0"/>
          </a:p>
          <a:p>
            <a:pPr algn="ctr">
              <a:buNone/>
            </a:pPr>
            <a:r>
              <a:rPr lang="en-CA" dirty="0" smtClean="0"/>
              <a:t>Doctors often forget how important they are to patients as sources of emotional support, and the direct acknowledgment of caring is often effective in difficult-patient-care situations.</a:t>
            </a:r>
          </a:p>
          <a:p>
            <a:pPr algn="ctr">
              <a:buNone/>
            </a:pP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317" y="392929"/>
            <a:ext cx="10949365" cy="6072142"/>
          </a:xfrm>
          <a:prstGeom prst="rect">
            <a:avLst/>
          </a:prstGeom>
        </p:spPr>
      </p:pic>
      <p:sp>
        <p:nvSpPr>
          <p:cNvPr id="2" name="Title 1"/>
          <p:cNvSpPr>
            <a:spLocks noGrp="1"/>
          </p:cNvSpPr>
          <p:nvPr>
            <p:ph type="title"/>
          </p:nvPr>
        </p:nvSpPr>
        <p:spPr>
          <a:xfrm>
            <a:off x="838200" y="365125"/>
            <a:ext cx="10515600" cy="1019175"/>
          </a:xfrm>
        </p:spPr>
        <p:txBody>
          <a:bodyPr/>
          <a:lstStyle/>
          <a:p>
            <a:pPr algn="ctr"/>
            <a:r>
              <a:rPr lang="en-CA" dirty="0" smtClean="0"/>
              <a:t>*</a:t>
            </a:r>
            <a:endParaRPr lang="en-CA" dirty="0"/>
          </a:p>
        </p:txBody>
      </p:sp>
      <p:sp>
        <p:nvSpPr>
          <p:cNvPr id="3" name="Content Placeholder 2"/>
          <p:cNvSpPr>
            <a:spLocks noGrp="1"/>
          </p:cNvSpPr>
          <p:nvPr>
            <p:ph idx="1"/>
          </p:nvPr>
        </p:nvSpPr>
        <p:spPr/>
        <p:txBody>
          <a:bodyPr/>
          <a:lstStyle/>
          <a:p>
            <a:pPr>
              <a:buNone/>
            </a:pPr>
            <a:r>
              <a:rPr lang="en-CA" dirty="0" smtClean="0"/>
              <a:t> the use of a direct supportive comment like:</a:t>
            </a:r>
          </a:p>
          <a:p>
            <a:pPr>
              <a:buNone/>
            </a:pPr>
            <a:r>
              <a:rPr lang="en-CA" dirty="0" smtClean="0"/>
              <a:t> </a:t>
            </a:r>
          </a:p>
          <a:p>
            <a:pPr algn="ctr">
              <a:buNone/>
            </a:pPr>
            <a:r>
              <a:rPr lang="en-CA" dirty="0" smtClean="0"/>
              <a:t>“I want you to know that even though I’ve asked the psychiatrist to see you, I’m still your doctor and I will do everything I can to try to help you with your problem”</a:t>
            </a:r>
          </a:p>
          <a:p>
            <a:endParaRPr lang="en-CA" dirty="0"/>
          </a:p>
        </p:txBody>
      </p:sp>
      <p:pic>
        <p:nvPicPr>
          <p:cNvPr id="5" name="Picture 4"/>
          <p:cNvPicPr>
            <a:picLocks noChangeAspect="1"/>
          </p:cNvPicPr>
          <p:nvPr/>
        </p:nvPicPr>
        <p:blipFill>
          <a:blip r:embed="rId3"/>
          <a:stretch>
            <a:fillRect/>
          </a:stretch>
        </p:blipFill>
        <p:spPr>
          <a:xfrm>
            <a:off x="8449541" y="4138468"/>
            <a:ext cx="19431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Partnership</a:t>
            </a:r>
            <a:endParaRPr lang="en-CA" dirty="0"/>
          </a:p>
        </p:txBody>
      </p:sp>
      <p:sp>
        <p:nvSpPr>
          <p:cNvPr id="3" name="Content Placeholder 2"/>
          <p:cNvSpPr>
            <a:spLocks noGrp="1"/>
          </p:cNvSpPr>
          <p:nvPr>
            <p:ph idx="1"/>
          </p:nvPr>
        </p:nvSpPr>
        <p:spPr/>
        <p:txBody>
          <a:bodyPr/>
          <a:lstStyle/>
          <a:p>
            <a:pPr algn="ctr">
              <a:buNone/>
            </a:pPr>
            <a:r>
              <a:rPr lang="en-CA" dirty="0" smtClean="0"/>
              <a:t>There is considerable literature that suggests that collaborative doctor–patient relationships are generally more effective than authoritarian relationships </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Who is a “difficult patient” ?</a:t>
            </a:r>
            <a:endParaRPr lang="en-CA" dirty="0"/>
          </a:p>
        </p:txBody>
      </p:sp>
      <p:pic>
        <p:nvPicPr>
          <p:cNvPr id="6" name="Picture 5"/>
          <p:cNvPicPr>
            <a:picLocks noChangeAspect="1"/>
          </p:cNvPicPr>
          <p:nvPr/>
        </p:nvPicPr>
        <p:blipFill>
          <a:blip r:embed="rId2"/>
          <a:stretch>
            <a:fillRect/>
          </a:stretch>
        </p:blipFill>
        <p:spPr>
          <a:xfrm>
            <a:off x="3703782" y="2471881"/>
            <a:ext cx="3987223" cy="2232845"/>
          </a:xfrm>
          <a:prstGeom prst="rect">
            <a:avLst/>
          </a:prstGeom>
        </p:spPr>
      </p:pic>
      <p:pic>
        <p:nvPicPr>
          <p:cNvPr id="7" name="Picture 6"/>
          <p:cNvPicPr>
            <a:picLocks noChangeAspect="1"/>
          </p:cNvPicPr>
          <p:nvPr/>
        </p:nvPicPr>
        <p:blipFill>
          <a:blip r:embed="rId3"/>
          <a:stretch>
            <a:fillRect/>
          </a:stretch>
        </p:blipFill>
        <p:spPr>
          <a:xfrm>
            <a:off x="9725314" y="163801"/>
            <a:ext cx="1866900" cy="2505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317" y="392929"/>
            <a:ext cx="10949365" cy="6072142"/>
          </a:xfrm>
          <a:prstGeom prst="rect">
            <a:avLst/>
          </a:prstGeom>
        </p:spPr>
      </p:pic>
      <p:sp>
        <p:nvSpPr>
          <p:cNvPr id="2" name="Title 1"/>
          <p:cNvSpPr>
            <a:spLocks noGrp="1"/>
          </p:cNvSpPr>
          <p:nvPr>
            <p:ph type="title"/>
          </p:nvPr>
        </p:nvSpPr>
        <p:spPr>
          <a:xfrm>
            <a:off x="838200" y="365125"/>
            <a:ext cx="10515600" cy="981075"/>
          </a:xfrm>
        </p:spPr>
        <p:txBody>
          <a:bodyPr/>
          <a:lstStyle/>
          <a:p>
            <a:pPr algn="ctr"/>
            <a:r>
              <a:rPr lang="en-CA" dirty="0" smtClean="0"/>
              <a:t>*</a:t>
            </a:r>
            <a:endParaRPr lang="en-CA" dirty="0"/>
          </a:p>
        </p:txBody>
      </p:sp>
      <p:sp>
        <p:nvSpPr>
          <p:cNvPr id="3" name="Content Placeholder 2"/>
          <p:cNvSpPr>
            <a:spLocks noGrp="1"/>
          </p:cNvSpPr>
          <p:nvPr>
            <p:ph idx="1"/>
          </p:nvPr>
        </p:nvSpPr>
        <p:spPr/>
        <p:txBody>
          <a:bodyPr/>
          <a:lstStyle/>
          <a:p>
            <a:pPr>
              <a:buNone/>
            </a:pPr>
            <a:r>
              <a:rPr lang="en-CA" dirty="0" smtClean="0"/>
              <a:t> Saying something like : </a:t>
            </a:r>
          </a:p>
          <a:p>
            <a:pPr algn="ctr">
              <a:buNone/>
            </a:pPr>
            <a:r>
              <a:rPr lang="en-CA" dirty="0" smtClean="0"/>
              <a:t>“After you’ve talked to the psychiatrist, you and I can get together and review his recommendations. We can then decide together on the next step to take with respect to your stomach pain”</a:t>
            </a:r>
          </a:p>
          <a:p>
            <a:endParaRPr lang="en-CA" dirty="0"/>
          </a:p>
        </p:txBody>
      </p:sp>
      <p:pic>
        <p:nvPicPr>
          <p:cNvPr id="5" name="Picture 4"/>
          <p:cNvPicPr>
            <a:picLocks noChangeAspect="1"/>
          </p:cNvPicPr>
          <p:nvPr/>
        </p:nvPicPr>
        <p:blipFill>
          <a:blip r:embed="rId3"/>
          <a:stretch>
            <a:fillRect/>
          </a:stretch>
        </p:blipFill>
        <p:spPr>
          <a:xfrm>
            <a:off x="8283286" y="4001294"/>
            <a:ext cx="19431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Respect</a:t>
            </a:r>
            <a:endParaRPr lang="en-CA" dirty="0"/>
          </a:p>
        </p:txBody>
      </p:sp>
      <p:sp>
        <p:nvSpPr>
          <p:cNvPr id="3" name="Content Placeholder 2"/>
          <p:cNvSpPr>
            <a:spLocks noGrp="1"/>
          </p:cNvSpPr>
          <p:nvPr>
            <p:ph idx="1"/>
          </p:nvPr>
        </p:nvSpPr>
        <p:spPr/>
        <p:txBody>
          <a:bodyPr>
            <a:normAutofit/>
          </a:bodyPr>
          <a:lstStyle/>
          <a:p>
            <a:pPr algn="ctr">
              <a:buNone/>
            </a:pPr>
            <a:r>
              <a:rPr lang="en-CA" dirty="0" smtClean="0"/>
              <a:t>Explicitly compliment the patient on whatever he or she is doing well </a:t>
            </a:r>
          </a:p>
          <a:p>
            <a:pPr algn="ctr">
              <a:buNone/>
            </a:pPr>
            <a:endParaRPr lang="en-CA" dirty="0" smtClean="0"/>
          </a:p>
          <a:p>
            <a:pPr algn="ctr">
              <a:buNone/>
            </a:pPr>
            <a:endParaRPr lang="en-CA" dirty="0" smtClean="0"/>
          </a:p>
          <a:p>
            <a:pPr algn="ctr">
              <a:buNone/>
            </a:pPr>
            <a:r>
              <a:rPr lang="en-CA" dirty="0" smtClean="0"/>
              <a:t>It is extremely important for the doctor to be honest in these discussions because most patients will be able to detect lack of genuineness on the doctor's part.</a:t>
            </a:r>
          </a:p>
          <a:p>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317" y="392929"/>
            <a:ext cx="10949365" cy="6072142"/>
          </a:xfrm>
          <a:prstGeom prst="rect">
            <a:avLst/>
          </a:prstGeom>
        </p:spPr>
      </p:pic>
      <p:sp>
        <p:nvSpPr>
          <p:cNvPr id="2" name="Title 1"/>
          <p:cNvSpPr>
            <a:spLocks noGrp="1"/>
          </p:cNvSpPr>
          <p:nvPr>
            <p:ph type="title"/>
          </p:nvPr>
        </p:nvSpPr>
        <p:spPr>
          <a:xfrm>
            <a:off x="838200" y="365125"/>
            <a:ext cx="10515600" cy="1019175"/>
          </a:xfrm>
        </p:spPr>
        <p:txBody>
          <a:bodyPr/>
          <a:lstStyle/>
          <a:p>
            <a:pPr algn="ctr"/>
            <a:r>
              <a:rPr lang="en-CA" dirty="0" smtClean="0"/>
              <a:t>*</a:t>
            </a:r>
            <a:endParaRPr lang="en-CA" dirty="0"/>
          </a:p>
        </p:txBody>
      </p:sp>
      <p:sp>
        <p:nvSpPr>
          <p:cNvPr id="3" name="Content Placeholder 2"/>
          <p:cNvSpPr>
            <a:spLocks noGrp="1"/>
          </p:cNvSpPr>
          <p:nvPr>
            <p:ph idx="1"/>
          </p:nvPr>
        </p:nvSpPr>
        <p:spPr/>
        <p:txBody>
          <a:bodyPr/>
          <a:lstStyle/>
          <a:p>
            <a:pPr algn="ctr">
              <a:buNone/>
            </a:pPr>
            <a:r>
              <a:rPr lang="en-CA" dirty="0" smtClean="0"/>
              <a:t>I realize how much pain you’ve been having, and I’m impressed by how well you’ve been coping in spite of all the suffering you’ve been experiencing. You’re still able to help with the housework (or go to work) and you’re determined to get an answer to your problem. Those are good, positive qualities and I’m going to help you in whatever way I can.</a:t>
            </a:r>
          </a:p>
          <a:p>
            <a:pPr>
              <a:buNone/>
            </a:pPr>
            <a:endParaRPr lang="en-CA" dirty="0"/>
          </a:p>
        </p:txBody>
      </p:sp>
      <p:pic>
        <p:nvPicPr>
          <p:cNvPr id="5" name="Picture 4"/>
          <p:cNvPicPr>
            <a:picLocks noChangeAspect="1"/>
          </p:cNvPicPr>
          <p:nvPr/>
        </p:nvPicPr>
        <p:blipFill>
          <a:blip r:embed="rId3"/>
          <a:stretch>
            <a:fillRect/>
          </a:stretch>
        </p:blipFill>
        <p:spPr>
          <a:xfrm>
            <a:off x="8661978" y="4156941"/>
            <a:ext cx="19431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Special situations</a:t>
            </a:r>
            <a:endParaRPr lang="en-CA" dirty="0"/>
          </a:p>
        </p:txBody>
      </p:sp>
      <p:pic>
        <p:nvPicPr>
          <p:cNvPr id="3" name="Picture 2"/>
          <p:cNvPicPr>
            <a:picLocks noChangeAspect="1"/>
          </p:cNvPicPr>
          <p:nvPr/>
        </p:nvPicPr>
        <p:blipFill>
          <a:blip r:embed="rId2"/>
          <a:stretch>
            <a:fillRect/>
          </a:stretch>
        </p:blipFill>
        <p:spPr>
          <a:xfrm>
            <a:off x="4299455" y="1858673"/>
            <a:ext cx="3593089" cy="359308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Angry, rude and defensive patients:</a:t>
            </a:r>
            <a:br>
              <a:rPr lang="en-CA" dirty="0" smtClean="0"/>
            </a:br>
            <a:endParaRPr lang="en-CA" dirty="0"/>
          </a:p>
        </p:txBody>
      </p:sp>
      <p:sp>
        <p:nvSpPr>
          <p:cNvPr id="3" name="Content Placeholder 2"/>
          <p:cNvSpPr>
            <a:spLocks noGrp="1"/>
          </p:cNvSpPr>
          <p:nvPr>
            <p:ph idx="1"/>
          </p:nvPr>
        </p:nvSpPr>
        <p:spPr>
          <a:xfrm>
            <a:off x="838200" y="1282700"/>
            <a:ext cx="10515600" cy="4894263"/>
          </a:xfrm>
        </p:spPr>
        <p:txBody>
          <a:bodyPr>
            <a:normAutofit/>
          </a:bodyPr>
          <a:lstStyle/>
          <a:p>
            <a:r>
              <a:rPr lang="en-CA" dirty="0" smtClean="0"/>
              <a:t>Remain seated and professional </a:t>
            </a:r>
          </a:p>
          <a:p>
            <a:r>
              <a:rPr lang="en-CA" dirty="0" smtClean="0"/>
              <a:t>Don't get drawn into a conflict. </a:t>
            </a:r>
          </a:p>
          <a:p>
            <a:r>
              <a:rPr lang="en-CA" dirty="0" smtClean="0"/>
              <a:t>Try to uncover the source of difficulty for the patient</a:t>
            </a:r>
          </a:p>
          <a:p>
            <a:r>
              <a:rPr lang="en-CA" dirty="0" smtClean="0"/>
              <a:t>Recognize your “triggers”</a:t>
            </a:r>
          </a:p>
          <a:p>
            <a:r>
              <a:rPr lang="en-CA" dirty="0" smtClean="0"/>
              <a:t>Apologize if suitable </a:t>
            </a:r>
          </a:p>
          <a:p>
            <a:r>
              <a:rPr lang="en-CA" dirty="0" smtClean="0"/>
              <a:t>If you sense a potential for harm ask for assistance</a:t>
            </a:r>
          </a:p>
          <a:p>
            <a:r>
              <a:rPr lang="en-US" dirty="0" smtClean="0"/>
              <a:t>Strong negative emotions directed at you are often misplaced (transference)</a:t>
            </a:r>
          </a:p>
          <a:p>
            <a:r>
              <a:rPr lang="en-US" dirty="0" smtClean="0"/>
              <a:t> Be aware of your own biases and emotional reactions ( counter-transference)</a:t>
            </a:r>
          </a:p>
          <a:p>
            <a:pPr>
              <a:buNone/>
            </a:pPr>
            <a:endParaRPr lang="en-CA" dirty="0"/>
          </a:p>
        </p:txBody>
      </p:sp>
      <p:pic>
        <p:nvPicPr>
          <p:cNvPr id="4" name="Picture 3"/>
          <p:cNvPicPr>
            <a:picLocks noChangeAspect="1"/>
          </p:cNvPicPr>
          <p:nvPr/>
        </p:nvPicPr>
        <p:blipFill>
          <a:blip r:embed="rId2"/>
          <a:stretch>
            <a:fillRect/>
          </a:stretch>
        </p:blipFill>
        <p:spPr>
          <a:xfrm>
            <a:off x="9637486" y="365124"/>
            <a:ext cx="2178421" cy="238731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Somatising </a:t>
            </a:r>
            <a:r>
              <a:rPr lang="en-CA" dirty="0" smtClean="0"/>
              <a:t>Patients</a:t>
            </a:r>
            <a:endParaRPr lang="en-CA" dirty="0"/>
          </a:p>
        </p:txBody>
      </p:sp>
      <p:sp>
        <p:nvSpPr>
          <p:cNvPr id="3" name="Content Placeholder 2"/>
          <p:cNvSpPr>
            <a:spLocks noGrp="1"/>
          </p:cNvSpPr>
          <p:nvPr>
            <p:ph idx="1"/>
          </p:nvPr>
        </p:nvSpPr>
        <p:spPr>
          <a:xfrm>
            <a:off x="838200" y="1825624"/>
            <a:ext cx="10515600" cy="4702175"/>
          </a:xfrm>
        </p:spPr>
        <p:txBody>
          <a:bodyPr>
            <a:normAutofit fontScale="92500" lnSpcReduction="20000"/>
          </a:bodyPr>
          <a:lstStyle/>
          <a:p>
            <a:pPr algn="ctr">
              <a:buNone/>
            </a:pPr>
            <a:r>
              <a:rPr lang="en-CA" dirty="0" smtClean="0"/>
              <a:t>chronic multiple vague or exaggerated symptoms  “doctor-shopped” and multiple diagnostic tests. </a:t>
            </a:r>
          </a:p>
          <a:p>
            <a:pPr algn="ctr">
              <a:buNone/>
            </a:pPr>
            <a:endParaRPr lang="en-CA" dirty="0" smtClean="0"/>
          </a:p>
          <a:p>
            <a:r>
              <a:rPr lang="en-CA" dirty="0" smtClean="0"/>
              <a:t>Manage any </a:t>
            </a:r>
            <a:r>
              <a:rPr lang="en-CA" dirty="0" smtClean="0"/>
              <a:t>co-morbid </a:t>
            </a:r>
            <a:r>
              <a:rPr lang="en-CA" dirty="0" smtClean="0"/>
              <a:t>psychological conditions  </a:t>
            </a:r>
          </a:p>
          <a:p>
            <a:r>
              <a:rPr lang="en-CA" dirty="0" smtClean="0"/>
              <a:t>Refrain from suggesting that “it's all in your head,” </a:t>
            </a:r>
          </a:p>
          <a:p>
            <a:r>
              <a:rPr lang="en-CA" dirty="0" smtClean="0"/>
              <a:t> Avoid the cycle of vigorous diagnostic testing and referrals.</a:t>
            </a:r>
          </a:p>
          <a:p>
            <a:r>
              <a:rPr lang="en-CA" dirty="0" smtClean="0"/>
              <a:t>Address the issue directly at the beginning of the encounter</a:t>
            </a:r>
          </a:p>
          <a:p>
            <a:endParaRPr lang="en-CA" dirty="0" smtClean="0"/>
          </a:p>
          <a:p>
            <a:pPr algn="ctr">
              <a:buNone/>
            </a:pPr>
            <a:r>
              <a:rPr lang="en-CA" dirty="0" smtClean="0"/>
              <a:t>“I noticed that you have seen several physicians and have had extensive medical tests .. I recognize that the symptoms are a real difficulty for you, but I believe that these tests have ruled out any serious medical problems… I would like to make a contract with you to see you every two to four weeks </a:t>
            </a:r>
          </a:p>
          <a:p>
            <a:endParaRPr lang="en-CA" dirty="0"/>
          </a:p>
        </p:txBody>
      </p:sp>
      <p:pic>
        <p:nvPicPr>
          <p:cNvPr id="4" name="Picture 3"/>
          <p:cNvPicPr>
            <a:picLocks noChangeAspect="1"/>
          </p:cNvPicPr>
          <p:nvPr/>
        </p:nvPicPr>
        <p:blipFill>
          <a:blip r:embed="rId2"/>
          <a:stretch>
            <a:fillRect/>
          </a:stretch>
        </p:blipFill>
        <p:spPr>
          <a:xfrm>
            <a:off x="9430616" y="2438401"/>
            <a:ext cx="2419350" cy="1825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“Frequent fliers”</a:t>
            </a:r>
            <a:endParaRPr lang="en-CA" dirty="0"/>
          </a:p>
        </p:txBody>
      </p:sp>
      <p:sp>
        <p:nvSpPr>
          <p:cNvPr id="3" name="Content Placeholder 2"/>
          <p:cNvSpPr>
            <a:spLocks noGrp="1"/>
          </p:cNvSpPr>
          <p:nvPr>
            <p:ph idx="1"/>
          </p:nvPr>
        </p:nvSpPr>
        <p:spPr>
          <a:xfrm>
            <a:off x="838200" y="2179781"/>
            <a:ext cx="10515600" cy="3997181"/>
          </a:xfrm>
        </p:spPr>
        <p:txBody>
          <a:bodyPr>
            <a:normAutofit fontScale="85000" lnSpcReduction="20000"/>
          </a:bodyPr>
          <a:lstStyle/>
          <a:p>
            <a:pPr algn="ctr">
              <a:buNone/>
            </a:pPr>
            <a:r>
              <a:rPr lang="en-CA" dirty="0" smtClean="0"/>
              <a:t>Big medical charts. may be lonely, dependent or too afraid or embarrassed to ask the questions. “worried well” or misinformation</a:t>
            </a:r>
          </a:p>
          <a:p>
            <a:pPr algn="ctr">
              <a:buNone/>
            </a:pPr>
            <a:endParaRPr lang="en-CA" dirty="0" smtClean="0"/>
          </a:p>
          <a:p>
            <a:r>
              <a:rPr lang="en-CA" dirty="0" smtClean="0"/>
              <a:t>Identify the underlying reasons for the frequent visits. </a:t>
            </a:r>
          </a:p>
          <a:p>
            <a:r>
              <a:rPr lang="en-CA" dirty="0" smtClean="0"/>
              <a:t>Begin by acknowledging that you notice the pattern of frequent visits, </a:t>
            </a:r>
          </a:p>
          <a:p>
            <a:r>
              <a:rPr lang="en-CA" dirty="0" smtClean="0"/>
              <a:t> Explain patients different reasons, </a:t>
            </a:r>
            <a:r>
              <a:rPr lang="en-CA" dirty="0" err="1" smtClean="0"/>
              <a:t>eg</a:t>
            </a:r>
            <a:r>
              <a:rPr lang="en-CA" dirty="0" smtClean="0"/>
              <a:t>. concern , reassurance, chronic pain relief or to talk. </a:t>
            </a:r>
          </a:p>
          <a:p>
            <a:r>
              <a:rPr lang="en-CA" dirty="0" smtClean="0"/>
              <a:t>Showing understanding of the patient's reasons often will foster an open discussion of the “reasons behind the reasons.” </a:t>
            </a:r>
          </a:p>
          <a:p>
            <a:r>
              <a:rPr lang="en-CA" dirty="0" smtClean="0"/>
              <a:t>Contract with the patient for regularly scheduled return visits</a:t>
            </a:r>
          </a:p>
          <a:p>
            <a:r>
              <a:rPr lang="en-CA" dirty="0" smtClean="0"/>
              <a:t> Use patient education and support personnel as needed. </a:t>
            </a:r>
          </a:p>
          <a:p>
            <a:endParaRPr lang="en-CA" dirty="0"/>
          </a:p>
        </p:txBody>
      </p:sp>
      <p:pic>
        <p:nvPicPr>
          <p:cNvPr id="4" name="Picture 3"/>
          <p:cNvPicPr>
            <a:picLocks noChangeAspect="1"/>
          </p:cNvPicPr>
          <p:nvPr/>
        </p:nvPicPr>
        <p:blipFill>
          <a:blip r:embed="rId2"/>
          <a:stretch>
            <a:fillRect/>
          </a:stretch>
        </p:blipFill>
        <p:spPr>
          <a:xfrm>
            <a:off x="8591694" y="156368"/>
            <a:ext cx="2619375" cy="17430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05745" y="2176462"/>
            <a:ext cx="4169785" cy="3279791"/>
          </a:xfrm>
          <a:prstGeom prst="rect">
            <a:avLst/>
          </a:prstGeom>
        </p:spPr>
      </p:pic>
      <p:sp>
        <p:nvSpPr>
          <p:cNvPr id="2" name="Title 1"/>
          <p:cNvSpPr>
            <a:spLocks noGrp="1"/>
          </p:cNvSpPr>
          <p:nvPr>
            <p:ph type="title"/>
          </p:nvPr>
        </p:nvSpPr>
        <p:spPr/>
        <p:txBody>
          <a:bodyPr/>
          <a:lstStyle/>
          <a:p>
            <a:pPr algn="ctr"/>
            <a:r>
              <a:rPr lang="en-CA" dirty="0" smtClean="0"/>
              <a:t>“Multiple Issues” </a:t>
            </a:r>
            <a:br>
              <a:rPr lang="en-CA" dirty="0" smtClean="0"/>
            </a:br>
            <a:r>
              <a:rPr lang="en-CA" dirty="0" smtClean="0"/>
              <a:t>“ Lists of Complaints”</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476625" y="800100"/>
            <a:ext cx="5238750" cy="5257800"/>
          </a:xfrm>
          <a:prstGeom prst="rect">
            <a:avLst/>
          </a:prstGeom>
        </p:spPr>
      </p:pic>
      <p:sp>
        <p:nvSpPr>
          <p:cNvPr id="6" name="TextBox 5"/>
          <p:cNvSpPr txBox="1"/>
          <p:nvPr/>
        </p:nvSpPr>
        <p:spPr>
          <a:xfrm>
            <a:off x="897924" y="955589"/>
            <a:ext cx="2587568" cy="369332"/>
          </a:xfrm>
          <a:prstGeom prst="rect">
            <a:avLst/>
          </a:prstGeom>
          <a:noFill/>
        </p:spPr>
        <p:txBody>
          <a:bodyPr wrap="none" rtlCol="0">
            <a:spAutoFit/>
          </a:bodyPr>
          <a:lstStyle/>
          <a:p>
            <a:r>
              <a:rPr lang="en-US" dirty="0" smtClean="0"/>
              <a:t>Agenda-Setting Algorithm</a:t>
            </a:r>
            <a:endParaRPr lang="en-US" dirty="0"/>
          </a:p>
        </p:txBody>
      </p:sp>
    </p:spTree>
    <p:extLst>
      <p:ext uri="{BB962C8B-B14F-4D97-AF65-F5344CB8AC3E}">
        <p14:creationId xmlns:p14="http://schemas.microsoft.com/office/powerpoint/2010/main" val="4249884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Dogmatic or Arrogant Physicians</a:t>
            </a:r>
            <a:endParaRPr lang="en-CA" dirty="0"/>
          </a:p>
        </p:txBody>
      </p:sp>
      <p:sp>
        <p:nvSpPr>
          <p:cNvPr id="3" name="Content Placeholder 2"/>
          <p:cNvSpPr>
            <a:spLocks noGrp="1"/>
          </p:cNvSpPr>
          <p:nvPr>
            <p:ph idx="1"/>
          </p:nvPr>
        </p:nvSpPr>
        <p:spPr/>
        <p:txBody>
          <a:bodyPr/>
          <a:lstStyle/>
          <a:p>
            <a:pPr algn="ctr">
              <a:buNone/>
            </a:pPr>
            <a:r>
              <a:rPr lang="en-CA" dirty="0" smtClean="0"/>
              <a:t>Each of us has things we feel strongly about. Personal beliefs and values, as well as our beliefs and values about medical care, can lead us to overemphasize our own beliefs and emotions in ways that </a:t>
            </a:r>
            <a:r>
              <a:rPr lang="en-CA" dirty="0" err="1" smtClean="0"/>
              <a:t>disempower</a:t>
            </a:r>
            <a:r>
              <a:rPr lang="en-CA" dirty="0" smtClean="0"/>
              <a:t> patients or prevent them from providing us with adequate information about their care. </a:t>
            </a:r>
            <a:endParaRPr lang="en-CA" dirty="0"/>
          </a:p>
        </p:txBody>
      </p:sp>
      <p:pic>
        <p:nvPicPr>
          <p:cNvPr id="5" name="Picture 4"/>
          <p:cNvPicPr>
            <a:picLocks noChangeAspect="1"/>
          </p:cNvPicPr>
          <p:nvPr/>
        </p:nvPicPr>
        <p:blipFill>
          <a:blip r:embed="rId2"/>
          <a:stretch>
            <a:fillRect/>
          </a:stretch>
        </p:blipFill>
        <p:spPr>
          <a:xfrm>
            <a:off x="9513454" y="3528291"/>
            <a:ext cx="1959407" cy="31536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difficult patient: </a:t>
            </a:r>
            <a:endParaRPr lang="en-CA" dirty="0"/>
          </a:p>
        </p:txBody>
      </p:sp>
      <p:sp>
        <p:nvSpPr>
          <p:cNvPr id="3" name="Content Placeholder 2"/>
          <p:cNvSpPr>
            <a:spLocks noGrp="1"/>
          </p:cNvSpPr>
          <p:nvPr>
            <p:ph idx="1"/>
          </p:nvPr>
        </p:nvSpPr>
        <p:spPr>
          <a:xfrm>
            <a:off x="838200" y="2373745"/>
            <a:ext cx="10515600" cy="3803218"/>
          </a:xfrm>
        </p:spPr>
        <p:txBody>
          <a:bodyPr/>
          <a:lstStyle/>
          <a:p>
            <a:pPr algn="ctr">
              <a:buNone/>
            </a:pPr>
            <a:r>
              <a:rPr lang="en-CA" dirty="0" smtClean="0"/>
              <a:t>The "difficult" medical patient experiences emotions and demonstrates behaviours that interfere with effective medical care. These emotions and behaviours typically evoke negative feelings in caregivers, and this aversive reaction leads to the designation of such patients as "difficult."</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avoid difficult encounters? </a:t>
            </a:r>
            <a:endParaRPr lang="en-US" dirty="0"/>
          </a:p>
        </p:txBody>
      </p:sp>
      <p:pic>
        <p:nvPicPr>
          <p:cNvPr id="4" name="Content Placeholder 3"/>
          <p:cNvPicPr>
            <a:picLocks noGrp="1" noChangeAspect="1"/>
          </p:cNvPicPr>
          <p:nvPr>
            <p:ph idx="1"/>
          </p:nvPr>
        </p:nvPicPr>
        <p:blipFill>
          <a:blip r:embed="rId2"/>
          <a:stretch>
            <a:fillRect/>
          </a:stretch>
        </p:blipFill>
        <p:spPr>
          <a:xfrm>
            <a:off x="838200" y="3023168"/>
            <a:ext cx="10515600" cy="1956251"/>
          </a:xfrm>
          <a:prstGeom prst="rect">
            <a:avLst/>
          </a:prstGeom>
        </p:spPr>
      </p:pic>
      <p:pic>
        <p:nvPicPr>
          <p:cNvPr id="5" name="Picture 4"/>
          <p:cNvPicPr>
            <a:picLocks noChangeAspect="1"/>
          </p:cNvPicPr>
          <p:nvPr/>
        </p:nvPicPr>
        <p:blipFill>
          <a:blip r:embed="rId3"/>
          <a:stretch>
            <a:fillRect/>
          </a:stretch>
        </p:blipFill>
        <p:spPr>
          <a:xfrm>
            <a:off x="9488262" y="137701"/>
            <a:ext cx="1865538" cy="2444708"/>
          </a:xfrm>
          <a:prstGeom prst="rect">
            <a:avLst/>
          </a:prstGeom>
        </p:spPr>
      </p:pic>
    </p:spTree>
    <p:extLst>
      <p:ext uri="{BB962C8B-B14F-4D97-AF65-F5344CB8AC3E}">
        <p14:creationId xmlns:p14="http://schemas.microsoft.com/office/powerpoint/2010/main" val="276032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7 skills to successful patient encounters </a:t>
            </a:r>
            <a:endParaRPr lang="en-CA"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CA" dirty="0" smtClean="0"/>
              <a:t>Prepare for the encounter. (set the stage )</a:t>
            </a:r>
          </a:p>
          <a:p>
            <a:pPr marL="514350" indent="-514350">
              <a:buFont typeface="+mj-lt"/>
              <a:buAutoNum type="arabicPeriod"/>
            </a:pPr>
            <a:r>
              <a:rPr lang="en-CA" dirty="0" smtClean="0"/>
              <a:t>Connection with the patient. (connect with the patient – before opening the electronic health record)</a:t>
            </a:r>
          </a:p>
          <a:p>
            <a:pPr marL="514350" indent="-514350">
              <a:buFont typeface="+mj-lt"/>
              <a:buAutoNum type="arabicPeriod"/>
            </a:pPr>
            <a:r>
              <a:rPr lang="en-CA" dirty="0" smtClean="0"/>
              <a:t> Assess the patient’s  illness experience</a:t>
            </a:r>
          </a:p>
          <a:p>
            <a:pPr marL="514350" indent="-514350">
              <a:buFont typeface="+mj-lt"/>
              <a:buAutoNum type="arabicPeriod"/>
            </a:pPr>
            <a:r>
              <a:rPr lang="en-CA" dirty="0" smtClean="0"/>
              <a:t>Communicate to foster healing ( authentic, accepting, understanding)</a:t>
            </a:r>
          </a:p>
          <a:p>
            <a:pPr marL="514350" indent="-514350">
              <a:buFont typeface="+mj-lt"/>
              <a:buAutoNum type="arabicPeriod"/>
            </a:pPr>
            <a:r>
              <a:rPr lang="en-CA" dirty="0" smtClean="0"/>
              <a:t> Use the power of touch ( always touch the part that hurts, but never first)</a:t>
            </a:r>
          </a:p>
          <a:p>
            <a:pPr marL="514350" indent="-514350">
              <a:buFont typeface="+mj-lt"/>
              <a:buAutoNum type="arabicPeriod"/>
            </a:pPr>
            <a:r>
              <a:rPr lang="en-CA" dirty="0" smtClean="0"/>
              <a:t> Laugh a little</a:t>
            </a:r>
          </a:p>
          <a:p>
            <a:pPr marL="514350" indent="-514350">
              <a:buFont typeface="+mj-lt"/>
              <a:buAutoNum type="arabicPeriod"/>
            </a:pPr>
            <a:r>
              <a:rPr lang="en-CA" dirty="0" smtClean="0"/>
              <a:t> Show empathy </a:t>
            </a:r>
          </a:p>
          <a:p>
            <a:pPr marL="514350" indent="-514350">
              <a:buFont typeface="+mj-lt"/>
              <a:buAutoNum type="arabicPeriod"/>
            </a:pP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828799"/>
            <a:ext cx="10515600" cy="2184401"/>
          </a:xfrm>
        </p:spPr>
        <p:txBody>
          <a:bodyPr>
            <a:normAutofit/>
          </a:bodyPr>
          <a:lstStyle/>
          <a:p>
            <a:pPr algn="ctr">
              <a:buNone/>
            </a:pPr>
            <a:endParaRPr lang="en-CA" dirty="0" smtClean="0">
              <a:latin typeface="+mj-lt"/>
            </a:endParaRPr>
          </a:p>
          <a:p>
            <a:pPr algn="ctr">
              <a:buNone/>
            </a:pPr>
            <a:r>
              <a:rPr lang="en-CA" dirty="0" smtClean="0">
                <a:latin typeface="+mj-lt"/>
              </a:rPr>
              <a:t>"All patients make me happy," "some when they come to the office, others when they leave”</a:t>
            </a:r>
          </a:p>
          <a:p>
            <a:pPr algn="ctr">
              <a:buNone/>
            </a:pPr>
            <a:r>
              <a:rPr lang="en-CA" dirty="0" smtClean="0">
                <a:latin typeface="+mj-lt"/>
              </a:rPr>
              <a:t> Anonymous Plastic Surgeon  </a:t>
            </a:r>
            <a:endParaRPr lang="en-CA"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hank you image">
            <a:hlinkClick r:id="rId2"/>
          </p:cNvPr>
          <p:cNvPicPr>
            <a:picLocks noChangeAspect="1" noChangeArrowheads="1"/>
          </p:cNvPicPr>
          <p:nvPr/>
        </p:nvPicPr>
        <p:blipFill>
          <a:blip r:embed="rId3" cstate="print"/>
          <a:srcRect/>
          <a:stretch>
            <a:fillRect/>
          </a:stretch>
        </p:blipFill>
        <p:spPr bwMode="auto">
          <a:xfrm>
            <a:off x="2355255" y="1298664"/>
            <a:ext cx="7157045" cy="40607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common is it ?</a:t>
            </a:r>
            <a:endParaRPr lang="en-CA" dirty="0"/>
          </a:p>
        </p:txBody>
      </p:sp>
      <p:sp>
        <p:nvSpPr>
          <p:cNvPr id="3" name="Content Placeholder 2"/>
          <p:cNvSpPr>
            <a:spLocks noGrp="1"/>
          </p:cNvSpPr>
          <p:nvPr>
            <p:ph idx="1"/>
          </p:nvPr>
        </p:nvSpPr>
        <p:spPr>
          <a:xfrm>
            <a:off x="838200" y="2813049"/>
            <a:ext cx="10515600" cy="3363913"/>
          </a:xfrm>
        </p:spPr>
        <p:txBody>
          <a:bodyPr>
            <a:normAutofit/>
          </a:bodyPr>
          <a:lstStyle/>
          <a:p>
            <a:pPr algn="ctr">
              <a:buNone/>
            </a:pPr>
            <a:r>
              <a:rPr lang="en-US" dirty="0" smtClean="0"/>
              <a:t>Fifteen per cent of clinical interactions with patients are perceived as “difficult” by doctors</a:t>
            </a:r>
          </a:p>
          <a:p>
            <a:endParaRPr lang="en-US" dirty="0" smtClean="0"/>
          </a:p>
          <a:p>
            <a:pPr algn="ctr">
              <a:buNone/>
            </a:pPr>
            <a:r>
              <a:rPr lang="en-US" dirty="0" smtClean="0"/>
              <a:t> 1 in 6 medical encounters is labeled as 'difficult' by the physician </a:t>
            </a:r>
          </a:p>
          <a:p>
            <a:endParaRPr lang="en-US" dirty="0" smtClean="0"/>
          </a:p>
          <a:p>
            <a:endParaRPr lang="en-CA" dirty="0"/>
          </a:p>
        </p:txBody>
      </p:sp>
      <p:pic>
        <p:nvPicPr>
          <p:cNvPr id="4" name="Picture 3"/>
          <p:cNvPicPr>
            <a:picLocks noChangeAspect="1"/>
          </p:cNvPicPr>
          <p:nvPr/>
        </p:nvPicPr>
        <p:blipFill>
          <a:blip r:embed="rId2"/>
          <a:stretch>
            <a:fillRect/>
          </a:stretch>
        </p:blipFill>
        <p:spPr>
          <a:xfrm>
            <a:off x="9956222" y="126855"/>
            <a:ext cx="1866900"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Why challenging interactions are bad for everyone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Take </a:t>
            </a:r>
            <a:r>
              <a:rPr lang="en-US" dirty="0"/>
              <a:t>up a </a:t>
            </a:r>
            <a:r>
              <a:rPr lang="en-US" dirty="0" smtClean="0"/>
              <a:t>lot of time</a:t>
            </a:r>
            <a:r>
              <a:rPr lang="en-US" dirty="0"/>
              <a:t>, resources, and emotional energy. </a:t>
            </a:r>
            <a:endParaRPr lang="en-US" dirty="0" smtClean="0"/>
          </a:p>
          <a:p>
            <a:r>
              <a:rPr lang="en-US" dirty="0" smtClean="0"/>
              <a:t>Cause </a:t>
            </a:r>
            <a:r>
              <a:rPr lang="en-US" dirty="0"/>
              <a:t>the doctor to feel stress, anxiety, anger, and </a:t>
            </a:r>
            <a:r>
              <a:rPr lang="en-US" dirty="0" smtClean="0"/>
              <a:t>helplessness.</a:t>
            </a:r>
          </a:p>
          <a:p>
            <a:r>
              <a:rPr lang="en-US" dirty="0" smtClean="0"/>
              <a:t> Can </a:t>
            </a:r>
            <a:r>
              <a:rPr lang="en-US" dirty="0"/>
              <a:t>even lead to a dislike of the patient and the use of avoidance </a:t>
            </a:r>
            <a:r>
              <a:rPr lang="en-US" dirty="0" smtClean="0"/>
              <a:t>strategies - ? Medical mistakes </a:t>
            </a:r>
            <a:endParaRPr lang="en-US" dirty="0"/>
          </a:p>
          <a:p>
            <a:r>
              <a:rPr lang="en-US" dirty="0" smtClean="0"/>
              <a:t>Can leave </a:t>
            </a:r>
            <a:r>
              <a:rPr lang="en-US" dirty="0"/>
              <a:t>both the doctor and the patient feeling frustrated and dissatisfied, and can decrease the trust in the doctor-patient </a:t>
            </a:r>
            <a:r>
              <a:rPr lang="en-US" dirty="0" smtClean="0"/>
              <a:t>relationship – ER visits , Dr shopping  </a:t>
            </a:r>
          </a:p>
          <a:p>
            <a:r>
              <a:rPr lang="en-US" dirty="0" smtClean="0"/>
              <a:t>Doctors who experience many of their patients as difficult are more likely to experience burnout</a:t>
            </a:r>
            <a:endParaRPr lang="en-US" dirty="0"/>
          </a:p>
        </p:txBody>
      </p:sp>
    </p:spTree>
    <p:extLst>
      <p:ext uri="{BB962C8B-B14F-4D97-AF65-F5344CB8AC3E}">
        <p14:creationId xmlns:p14="http://schemas.microsoft.com/office/powerpoint/2010/main" val="3183680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a:t>
            </a:r>
            <a:endParaRPr lang="en-US" dirty="0"/>
          </a:p>
        </p:txBody>
      </p:sp>
      <p:sp>
        <p:nvSpPr>
          <p:cNvPr id="3" name="Content Placeholder 2"/>
          <p:cNvSpPr>
            <a:spLocks noGrp="1"/>
          </p:cNvSpPr>
          <p:nvPr>
            <p:ph idx="1"/>
          </p:nvPr>
        </p:nvSpPr>
        <p:spPr/>
        <p:txBody>
          <a:bodyPr/>
          <a:lstStyle/>
          <a:p>
            <a:pPr algn="ctr">
              <a:buNone/>
            </a:pPr>
            <a:r>
              <a:rPr lang="en-US" dirty="0"/>
              <a:t>Your clinic is running late, your computer has crashed for the third time today, you missed lunch, and then a patient with multiple complex medical problems comes in with a long list of new symptoms. He demands that you prescribe a new drug that is still being tested in clinical trials and refuses to listen to your explanation as to why you cannot do so. Voices become raised, and the consultation reaches a stalemate. How do you resolve this situation?</a:t>
            </a:r>
          </a:p>
          <a:p>
            <a:endParaRPr lang="en-US" dirty="0"/>
          </a:p>
        </p:txBody>
      </p:sp>
    </p:spTree>
    <p:extLst>
      <p:ext uri="{BB962C8B-B14F-4D97-AF65-F5344CB8AC3E}">
        <p14:creationId xmlns:p14="http://schemas.microsoft.com/office/powerpoint/2010/main" val="139041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Factors: </a:t>
            </a:r>
            <a:endParaRPr lang="en-US" dirty="0"/>
          </a:p>
        </p:txBody>
      </p:sp>
      <p:sp>
        <p:nvSpPr>
          <p:cNvPr id="3" name="Content Placeholder 2"/>
          <p:cNvSpPr>
            <a:spLocks noGrp="1"/>
          </p:cNvSpPr>
          <p:nvPr>
            <p:ph idx="1"/>
          </p:nvPr>
        </p:nvSpPr>
        <p:spPr/>
        <p:txBody>
          <a:bodyPr/>
          <a:lstStyle/>
          <a:p>
            <a:pPr>
              <a:buNone/>
            </a:pPr>
            <a:r>
              <a:rPr lang="en-US" dirty="0" smtClean="0"/>
              <a:t>broadly grouped into the following categories: </a:t>
            </a:r>
          </a:p>
          <a:p>
            <a:r>
              <a:rPr lang="en-US" dirty="0" smtClean="0"/>
              <a:t>Patient</a:t>
            </a:r>
          </a:p>
          <a:p>
            <a:r>
              <a:rPr lang="en-US" dirty="0" smtClean="0"/>
              <a:t> Doctor</a:t>
            </a:r>
          </a:p>
          <a:p>
            <a:r>
              <a:rPr lang="en-US" dirty="0" smtClean="0"/>
              <a:t> Disease</a:t>
            </a:r>
          </a:p>
          <a:p>
            <a:r>
              <a:rPr lang="en-US" dirty="0" smtClean="0"/>
              <a:t> System</a:t>
            </a:r>
          </a:p>
          <a:p>
            <a:pPr algn="ctr">
              <a:buNone/>
            </a:pPr>
            <a:endParaRPr lang="en-US" dirty="0"/>
          </a:p>
        </p:txBody>
      </p:sp>
    </p:spTree>
    <p:extLst>
      <p:ext uri="{BB962C8B-B14F-4D97-AF65-F5344CB8AC3E}">
        <p14:creationId xmlns:p14="http://schemas.microsoft.com/office/powerpoint/2010/main" val="967541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patient:</a:t>
            </a:r>
            <a:endParaRPr lang="en-US" dirty="0"/>
          </a:p>
        </p:txBody>
      </p:sp>
      <p:sp>
        <p:nvSpPr>
          <p:cNvPr id="3" name="Content Placeholder 2"/>
          <p:cNvSpPr>
            <a:spLocks noGrp="1"/>
          </p:cNvSpPr>
          <p:nvPr>
            <p:ph idx="1"/>
          </p:nvPr>
        </p:nvSpPr>
        <p:spPr/>
        <p:txBody>
          <a:bodyPr/>
          <a:lstStyle/>
          <a:p>
            <a:r>
              <a:rPr lang="en-US" dirty="0" smtClean="0"/>
              <a:t> Uncooperative, hostile, demanding, disruptive, and unpleasant</a:t>
            </a:r>
          </a:p>
          <a:p>
            <a:r>
              <a:rPr lang="en-US" dirty="0" smtClean="0"/>
              <a:t>They might have unrealistic expectations </a:t>
            </a:r>
          </a:p>
          <a:p>
            <a:r>
              <a:rPr lang="en-US" dirty="0" smtClean="0"/>
              <a:t> Unwilling to take responsibility for their health</a:t>
            </a:r>
          </a:p>
          <a:p>
            <a:endParaRPr lang="en-US" dirty="0" smtClean="0"/>
          </a:p>
        </p:txBody>
      </p:sp>
    </p:spTree>
    <p:extLst>
      <p:ext uri="{BB962C8B-B14F-4D97-AF65-F5344CB8AC3E}">
        <p14:creationId xmlns:p14="http://schemas.microsoft.com/office/powerpoint/2010/main" val="2378895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1634</Words>
  <Application>Microsoft Office PowerPoint</Application>
  <PresentationFormat>Widescreen</PresentationFormat>
  <Paragraphs>171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Approach to the “Difficult” Patient</vt:lpstr>
      <vt:lpstr>Objectives:</vt:lpstr>
      <vt:lpstr>Who is a “difficult patient” ?</vt:lpstr>
      <vt:lpstr>The difficult patient: </vt:lpstr>
      <vt:lpstr>How common is it ?</vt:lpstr>
      <vt:lpstr> Why challenging interactions are bad for everyone </vt:lpstr>
      <vt:lpstr>Another look:</vt:lpstr>
      <vt:lpstr>Contributing Factors: </vt:lpstr>
      <vt:lpstr>The patient:</vt:lpstr>
      <vt:lpstr>The Doctor:</vt:lpstr>
      <vt:lpstr>The Disease: </vt:lpstr>
      <vt:lpstr>The System:</vt:lpstr>
      <vt:lpstr>PowerPoint Presentation</vt:lpstr>
      <vt:lpstr>Management </vt:lpstr>
      <vt:lpstr>The patient centered approach </vt:lpstr>
      <vt:lpstr>PowerPoint Presentation</vt:lpstr>
      <vt:lpstr>My bias  of the patient- centered approach  </vt:lpstr>
      <vt:lpstr>Practice Patient-Centered medicine</vt:lpstr>
      <vt:lpstr>PowerPoint Presentation</vt:lpstr>
      <vt:lpstr>General steps of Management </vt:lpstr>
      <vt:lpstr>The Art of Emotional Response: </vt:lpstr>
      <vt:lpstr>Example </vt:lpstr>
      <vt:lpstr>Reflection</vt:lpstr>
      <vt:lpstr>*</vt:lpstr>
      <vt:lpstr>Legitimization</vt:lpstr>
      <vt:lpstr>*</vt:lpstr>
      <vt:lpstr>Support</vt:lpstr>
      <vt:lpstr>*</vt:lpstr>
      <vt:lpstr>Partnership</vt:lpstr>
      <vt:lpstr>*</vt:lpstr>
      <vt:lpstr>Respect</vt:lpstr>
      <vt:lpstr>*</vt:lpstr>
      <vt:lpstr>Special situations</vt:lpstr>
      <vt:lpstr>Angry, rude and defensive patients: </vt:lpstr>
      <vt:lpstr>Somatising Patients</vt:lpstr>
      <vt:lpstr>“Frequent fliers”</vt:lpstr>
      <vt:lpstr>“Multiple Issues”  “ Lists of Complaints”</vt:lpstr>
      <vt:lpstr>PowerPoint Presentation</vt:lpstr>
      <vt:lpstr>Dogmatic or Arrogant Physicians</vt:lpstr>
      <vt:lpstr>Can we avoid difficult encounters? </vt:lpstr>
      <vt:lpstr>7 skills to successful patient encounters </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Difficult Patient?</dc:title>
  <dc:creator>Lames</dc:creator>
  <cp:lastModifiedBy>Lames</cp:lastModifiedBy>
  <cp:revision>45</cp:revision>
  <dcterms:created xsi:type="dcterms:W3CDTF">2017-02-19T07:05:00Z</dcterms:created>
  <dcterms:modified xsi:type="dcterms:W3CDTF">2017-03-09T06:18:50Z</dcterms:modified>
</cp:coreProperties>
</file>