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sldIdLst>
    <p:sldId id="256" r:id="rId2"/>
    <p:sldId id="265" r:id="rId3"/>
    <p:sldId id="289"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58" r:id="rId24"/>
    <p:sldId id="347" r:id="rId25"/>
    <p:sldId id="348" r:id="rId26"/>
    <p:sldId id="349" r:id="rId27"/>
    <p:sldId id="350" r:id="rId28"/>
    <p:sldId id="351" r:id="rId29"/>
    <p:sldId id="352" r:id="rId30"/>
    <p:sldId id="357" r:id="rId31"/>
    <p:sldId id="353" r:id="rId32"/>
    <p:sldId id="354" r:id="rId33"/>
    <p:sldId id="359" r:id="rId34"/>
    <p:sldId id="355" r:id="rId35"/>
    <p:sldId id="324" r:id="rId36"/>
    <p:sldId id="32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FFFF"/>
    <a:srgbClr val="CC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094" autoAdjust="0"/>
  </p:normalViewPr>
  <p:slideViewPr>
    <p:cSldViewPr snapToGrid="0">
      <p:cViewPr>
        <p:scale>
          <a:sx n="64" d="100"/>
          <a:sy n="64" d="100"/>
        </p:scale>
        <p:origin x="-68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42416-5CC7-4774-86AC-09FBCBE8E643}" type="datetimeFigureOut">
              <a:rPr lang="en-US" smtClean="0"/>
              <a:t>3/7/2017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161A8-A0C4-4D64-A915-A03F4260725D}" type="slidenum">
              <a:rPr lang="en-US" smtClean="0"/>
              <a:t>‹#›</a:t>
            </a:fld>
            <a:endParaRPr lang="en-US"/>
          </a:p>
        </p:txBody>
      </p:sp>
    </p:spTree>
    <p:extLst>
      <p:ext uri="{BB962C8B-B14F-4D97-AF65-F5344CB8AC3E}">
        <p14:creationId xmlns:p14="http://schemas.microsoft.com/office/powerpoint/2010/main" val="33930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1</a:t>
            </a:fld>
            <a:endParaRPr lang="en-US"/>
          </a:p>
        </p:txBody>
      </p:sp>
    </p:spTree>
    <p:extLst>
      <p:ext uri="{BB962C8B-B14F-4D97-AF65-F5344CB8AC3E}">
        <p14:creationId xmlns:p14="http://schemas.microsoft.com/office/powerpoint/2010/main" val="679994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22</a:t>
            </a:fld>
            <a:endParaRPr lang="en-US"/>
          </a:p>
        </p:txBody>
      </p:sp>
    </p:spTree>
    <p:extLst>
      <p:ext uri="{BB962C8B-B14F-4D97-AF65-F5344CB8AC3E}">
        <p14:creationId xmlns:p14="http://schemas.microsoft.com/office/powerpoint/2010/main" val="921817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26</a:t>
            </a:fld>
            <a:endParaRPr lang="en-US"/>
          </a:p>
        </p:txBody>
      </p:sp>
    </p:spTree>
    <p:extLst>
      <p:ext uri="{BB962C8B-B14F-4D97-AF65-F5344CB8AC3E}">
        <p14:creationId xmlns:p14="http://schemas.microsoft.com/office/powerpoint/2010/main" val="161773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28</a:t>
            </a:fld>
            <a:endParaRPr lang="en-US"/>
          </a:p>
        </p:txBody>
      </p:sp>
    </p:spTree>
    <p:extLst>
      <p:ext uri="{BB962C8B-B14F-4D97-AF65-F5344CB8AC3E}">
        <p14:creationId xmlns:p14="http://schemas.microsoft.com/office/powerpoint/2010/main" val="355660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29</a:t>
            </a:fld>
            <a:endParaRPr lang="en-US"/>
          </a:p>
        </p:txBody>
      </p:sp>
    </p:spTree>
    <p:extLst>
      <p:ext uri="{BB962C8B-B14F-4D97-AF65-F5344CB8AC3E}">
        <p14:creationId xmlns:p14="http://schemas.microsoft.com/office/powerpoint/2010/main" val="346737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33</a:t>
            </a:fld>
            <a:endParaRPr lang="en-US"/>
          </a:p>
        </p:txBody>
      </p:sp>
    </p:spTree>
    <p:extLst>
      <p:ext uri="{BB962C8B-B14F-4D97-AF65-F5344CB8AC3E}">
        <p14:creationId xmlns:p14="http://schemas.microsoft.com/office/powerpoint/2010/main" val="71574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34</a:t>
            </a:fld>
            <a:endParaRPr lang="en-US"/>
          </a:p>
        </p:txBody>
      </p:sp>
    </p:spTree>
    <p:extLst>
      <p:ext uri="{BB962C8B-B14F-4D97-AF65-F5344CB8AC3E}">
        <p14:creationId xmlns:p14="http://schemas.microsoft.com/office/powerpoint/2010/main" val="191629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35</a:t>
            </a:fld>
            <a:endParaRPr lang="en-US"/>
          </a:p>
        </p:txBody>
      </p:sp>
    </p:spTree>
    <p:extLst>
      <p:ext uri="{BB962C8B-B14F-4D97-AF65-F5344CB8AC3E}">
        <p14:creationId xmlns:p14="http://schemas.microsoft.com/office/powerpoint/2010/main" val="2090386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36</a:t>
            </a:fld>
            <a:endParaRPr lang="en-US"/>
          </a:p>
        </p:txBody>
      </p:sp>
    </p:spTree>
    <p:extLst>
      <p:ext uri="{BB962C8B-B14F-4D97-AF65-F5344CB8AC3E}">
        <p14:creationId xmlns:p14="http://schemas.microsoft.com/office/powerpoint/2010/main" val="149607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2</a:t>
            </a:fld>
            <a:endParaRPr lang="en-US"/>
          </a:p>
        </p:txBody>
      </p:sp>
    </p:spTree>
    <p:extLst>
      <p:ext uri="{BB962C8B-B14F-4D97-AF65-F5344CB8AC3E}">
        <p14:creationId xmlns:p14="http://schemas.microsoft.com/office/powerpoint/2010/main" val="4126008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161A8-A0C4-4D64-A915-A03F4260725D}" type="slidenum">
              <a:rPr lang="en-US" smtClean="0"/>
              <a:t>3</a:t>
            </a:fld>
            <a:endParaRPr lang="en-US"/>
          </a:p>
        </p:txBody>
      </p:sp>
    </p:spTree>
    <p:extLst>
      <p:ext uri="{BB962C8B-B14F-4D97-AF65-F5344CB8AC3E}">
        <p14:creationId xmlns:p14="http://schemas.microsoft.com/office/powerpoint/2010/main" val="9693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5</a:t>
            </a:fld>
            <a:endParaRPr lang="en-US"/>
          </a:p>
        </p:txBody>
      </p:sp>
    </p:spTree>
    <p:extLst>
      <p:ext uri="{BB962C8B-B14F-4D97-AF65-F5344CB8AC3E}">
        <p14:creationId xmlns:p14="http://schemas.microsoft.com/office/powerpoint/2010/main" val="113612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11</a:t>
            </a:fld>
            <a:endParaRPr lang="en-US"/>
          </a:p>
        </p:txBody>
      </p:sp>
    </p:spTree>
    <p:extLst>
      <p:ext uri="{BB962C8B-B14F-4D97-AF65-F5344CB8AC3E}">
        <p14:creationId xmlns:p14="http://schemas.microsoft.com/office/powerpoint/2010/main" val="103511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12</a:t>
            </a:fld>
            <a:endParaRPr lang="en-US"/>
          </a:p>
        </p:txBody>
      </p:sp>
    </p:spTree>
    <p:extLst>
      <p:ext uri="{BB962C8B-B14F-4D97-AF65-F5344CB8AC3E}">
        <p14:creationId xmlns:p14="http://schemas.microsoft.com/office/powerpoint/2010/main" val="261302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13</a:t>
            </a:fld>
            <a:endParaRPr lang="en-US"/>
          </a:p>
        </p:txBody>
      </p:sp>
    </p:spTree>
    <p:extLst>
      <p:ext uri="{BB962C8B-B14F-4D97-AF65-F5344CB8AC3E}">
        <p14:creationId xmlns:p14="http://schemas.microsoft.com/office/powerpoint/2010/main" val="315247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18</a:t>
            </a:fld>
            <a:endParaRPr lang="en-US"/>
          </a:p>
        </p:txBody>
      </p:sp>
    </p:spTree>
    <p:extLst>
      <p:ext uri="{BB962C8B-B14F-4D97-AF65-F5344CB8AC3E}">
        <p14:creationId xmlns:p14="http://schemas.microsoft.com/office/powerpoint/2010/main" val="374057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9161A8-A0C4-4D64-A915-A03F4260725D}" type="slidenum">
              <a:rPr lang="en-US" smtClean="0"/>
              <a:t>21</a:t>
            </a:fld>
            <a:endParaRPr lang="en-US"/>
          </a:p>
        </p:txBody>
      </p:sp>
    </p:spTree>
    <p:extLst>
      <p:ext uri="{BB962C8B-B14F-4D97-AF65-F5344CB8AC3E}">
        <p14:creationId xmlns:p14="http://schemas.microsoft.com/office/powerpoint/2010/main" val="144918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022736-34E8-4134-8200-5BEDD08EA191}" type="datetime1">
              <a:rPr lang="en-US" smtClean="0"/>
              <a:t>3/7/2017</a:t>
            </a:fld>
            <a:endParaRPr lang="en-US"/>
          </a:p>
        </p:txBody>
      </p:sp>
      <p:sp>
        <p:nvSpPr>
          <p:cNvPr id="5" name="Footer Placeholder 4"/>
          <p:cNvSpPr>
            <a:spLocks noGrp="1"/>
          </p:cNvSpPr>
          <p:nvPr>
            <p:ph type="ftr" sz="quarter" idx="11"/>
          </p:nvPr>
        </p:nvSpPr>
        <p:spPr/>
        <p:txBody>
          <a:bodyPr/>
          <a:lstStyle/>
          <a:p>
            <a:r>
              <a:rPr lang="en-US" smtClean="0"/>
              <a:t>(Fitzpatrick, 2011)</a:t>
            </a:r>
            <a:endParaRPr lang="en-US"/>
          </a:p>
        </p:txBody>
      </p:sp>
      <p:sp>
        <p:nvSpPr>
          <p:cNvPr id="6" name="Slide Number Placeholder 5"/>
          <p:cNvSpPr>
            <a:spLocks noGrp="1"/>
          </p:cNvSpPr>
          <p:nvPr>
            <p:ph type="sldNum" sz="quarter" idx="12"/>
          </p:nvPr>
        </p:nvSpPr>
        <p:spPr/>
        <p:txBody>
          <a:bodyPr/>
          <a:lstStyle/>
          <a:p>
            <a:fld id="{AA11CD06-F165-4C9C-B11D-326DCFF18E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3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E9F67A-EDF7-4822-B131-BBDE0B62CC5A}" type="datetime1">
              <a:rPr lang="en-US" smtClean="0"/>
              <a:t>3/7/2017</a:t>
            </a:fld>
            <a:endParaRPr lang="en-US"/>
          </a:p>
        </p:txBody>
      </p:sp>
      <p:sp>
        <p:nvSpPr>
          <p:cNvPr id="5" name="Footer Placeholder 4"/>
          <p:cNvSpPr>
            <a:spLocks noGrp="1"/>
          </p:cNvSpPr>
          <p:nvPr>
            <p:ph type="ftr" sz="quarter" idx="11"/>
          </p:nvPr>
        </p:nvSpPr>
        <p:spPr/>
        <p:txBody>
          <a:bodyPr/>
          <a:lstStyle/>
          <a:p>
            <a:r>
              <a:rPr lang="en-US" smtClean="0"/>
              <a:t>(Fitzpatrick, 2011)</a:t>
            </a:r>
            <a:endParaRPr lang="en-US"/>
          </a:p>
        </p:txBody>
      </p:sp>
      <p:sp>
        <p:nvSpPr>
          <p:cNvPr id="6" name="Slide Number Placeholder 5"/>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222047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B8AE7A-DF10-4717-9C37-C3F9FA19A8E3}" type="datetime1">
              <a:rPr lang="en-US" smtClean="0"/>
              <a:t>3/7/2017</a:t>
            </a:fld>
            <a:endParaRPr lang="en-US"/>
          </a:p>
        </p:txBody>
      </p:sp>
      <p:sp>
        <p:nvSpPr>
          <p:cNvPr id="5" name="Footer Placeholder 4"/>
          <p:cNvSpPr>
            <a:spLocks noGrp="1"/>
          </p:cNvSpPr>
          <p:nvPr>
            <p:ph type="ftr" sz="quarter" idx="11"/>
          </p:nvPr>
        </p:nvSpPr>
        <p:spPr/>
        <p:txBody>
          <a:bodyPr/>
          <a:lstStyle/>
          <a:p>
            <a:r>
              <a:rPr lang="en-US" smtClean="0"/>
              <a:t>(Fitzpatrick, 2011)</a:t>
            </a:r>
            <a:endParaRPr lang="en-US"/>
          </a:p>
        </p:txBody>
      </p:sp>
      <p:sp>
        <p:nvSpPr>
          <p:cNvPr id="6" name="Slide Number Placeholder 5"/>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176073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B86D2-5095-4CE4-BEAB-6E6067ED89DB}" type="datetime1">
              <a:rPr lang="en-US" smtClean="0"/>
              <a:t>3/7/2017</a:t>
            </a:fld>
            <a:endParaRPr lang="en-US"/>
          </a:p>
        </p:txBody>
      </p:sp>
      <p:sp>
        <p:nvSpPr>
          <p:cNvPr id="5" name="Footer Placeholder 4"/>
          <p:cNvSpPr>
            <a:spLocks noGrp="1"/>
          </p:cNvSpPr>
          <p:nvPr>
            <p:ph type="ftr" sz="quarter" idx="11"/>
          </p:nvPr>
        </p:nvSpPr>
        <p:spPr/>
        <p:txBody>
          <a:bodyPr/>
          <a:lstStyle/>
          <a:p>
            <a:r>
              <a:rPr lang="en-US" smtClean="0"/>
              <a:t>(Fitzpatrick, 2011)</a:t>
            </a:r>
            <a:endParaRPr lang="en-US"/>
          </a:p>
        </p:txBody>
      </p:sp>
      <p:sp>
        <p:nvSpPr>
          <p:cNvPr id="6" name="Slide Number Placeholder 5"/>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221646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47C7ED-F092-45C6-B1F0-F9C40DFE9828}" type="datetime1">
              <a:rPr lang="en-US" smtClean="0"/>
              <a:t>3/7/2017</a:t>
            </a:fld>
            <a:endParaRPr lang="en-US"/>
          </a:p>
        </p:txBody>
      </p:sp>
      <p:sp>
        <p:nvSpPr>
          <p:cNvPr id="5" name="Footer Placeholder 4"/>
          <p:cNvSpPr>
            <a:spLocks noGrp="1"/>
          </p:cNvSpPr>
          <p:nvPr>
            <p:ph type="ftr" sz="quarter" idx="11"/>
          </p:nvPr>
        </p:nvSpPr>
        <p:spPr/>
        <p:txBody>
          <a:bodyPr/>
          <a:lstStyle/>
          <a:p>
            <a:r>
              <a:rPr lang="en-US" smtClean="0"/>
              <a:t>(Fitzpatrick, 2011)</a:t>
            </a:r>
            <a:endParaRPr lang="en-US"/>
          </a:p>
        </p:txBody>
      </p:sp>
      <p:sp>
        <p:nvSpPr>
          <p:cNvPr id="6" name="Slide Number Placeholder 5"/>
          <p:cNvSpPr>
            <a:spLocks noGrp="1"/>
          </p:cNvSpPr>
          <p:nvPr>
            <p:ph type="sldNum" sz="quarter" idx="12"/>
          </p:nvPr>
        </p:nvSpPr>
        <p:spPr/>
        <p:txBody>
          <a:bodyPr/>
          <a:lstStyle/>
          <a:p>
            <a:fld id="{AA11CD06-F165-4C9C-B11D-326DCFF18E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08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155BE1-40AA-4D72-A0BE-FD4ADBE704A4}" type="datetime1">
              <a:rPr lang="en-US" smtClean="0"/>
              <a:t>3/7/2017</a:t>
            </a:fld>
            <a:endParaRPr lang="en-US"/>
          </a:p>
        </p:txBody>
      </p:sp>
      <p:sp>
        <p:nvSpPr>
          <p:cNvPr id="6" name="Footer Placeholder 5"/>
          <p:cNvSpPr>
            <a:spLocks noGrp="1"/>
          </p:cNvSpPr>
          <p:nvPr>
            <p:ph type="ftr" sz="quarter" idx="11"/>
          </p:nvPr>
        </p:nvSpPr>
        <p:spPr/>
        <p:txBody>
          <a:bodyPr/>
          <a:lstStyle/>
          <a:p>
            <a:r>
              <a:rPr lang="en-US" smtClean="0"/>
              <a:t>(Fitzpatrick, 2011)</a:t>
            </a:r>
            <a:endParaRPr lang="en-US"/>
          </a:p>
        </p:txBody>
      </p:sp>
      <p:sp>
        <p:nvSpPr>
          <p:cNvPr id="7" name="Slide Number Placeholder 6"/>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634720134"/>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5D257D-7C6D-4C32-B15F-F1CD8B3F886A}" type="datetime1">
              <a:rPr lang="en-US" smtClean="0"/>
              <a:t>3/7/2017</a:t>
            </a:fld>
            <a:endParaRPr lang="en-US"/>
          </a:p>
        </p:txBody>
      </p:sp>
      <p:sp>
        <p:nvSpPr>
          <p:cNvPr id="8" name="Footer Placeholder 7"/>
          <p:cNvSpPr>
            <a:spLocks noGrp="1"/>
          </p:cNvSpPr>
          <p:nvPr>
            <p:ph type="ftr" sz="quarter" idx="11"/>
          </p:nvPr>
        </p:nvSpPr>
        <p:spPr/>
        <p:txBody>
          <a:bodyPr/>
          <a:lstStyle/>
          <a:p>
            <a:r>
              <a:rPr lang="en-US" smtClean="0"/>
              <a:t>(Fitzpatrick, 2011)</a:t>
            </a:r>
            <a:endParaRPr lang="en-US"/>
          </a:p>
        </p:txBody>
      </p:sp>
      <p:sp>
        <p:nvSpPr>
          <p:cNvPr id="9" name="Slide Number Placeholder 8"/>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128346280"/>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A06D90-78F1-4AEB-927C-9661A392BDB5}" type="datetime1">
              <a:rPr lang="en-US" smtClean="0"/>
              <a:t>3/7/2017</a:t>
            </a:fld>
            <a:endParaRPr lang="en-US"/>
          </a:p>
        </p:txBody>
      </p:sp>
      <p:sp>
        <p:nvSpPr>
          <p:cNvPr id="4" name="Footer Placeholder 3"/>
          <p:cNvSpPr>
            <a:spLocks noGrp="1"/>
          </p:cNvSpPr>
          <p:nvPr>
            <p:ph type="ftr" sz="quarter" idx="11"/>
          </p:nvPr>
        </p:nvSpPr>
        <p:spPr/>
        <p:txBody>
          <a:bodyPr/>
          <a:lstStyle/>
          <a:p>
            <a:r>
              <a:rPr lang="en-US" smtClean="0"/>
              <a:t>(Fitzpatrick, 2011)</a:t>
            </a:r>
            <a:endParaRPr lang="en-US"/>
          </a:p>
        </p:txBody>
      </p:sp>
      <p:sp>
        <p:nvSpPr>
          <p:cNvPr id="5" name="Slide Number Placeholder 4"/>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36976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6E45FCA-217D-46BA-AAD1-B35D2972BC7D}" type="datetime1">
              <a:rPr lang="en-US" smtClean="0"/>
              <a:t>3/7/2017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(Fitzpatrick, 2011)</a:t>
            </a:r>
            <a:endParaRPr lang="en-US"/>
          </a:p>
        </p:txBody>
      </p:sp>
      <p:sp>
        <p:nvSpPr>
          <p:cNvPr id="9" name="Slide Number Placeholder 8"/>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79248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405F99-F28B-4DBE-B583-08752E6E36EF}" type="datetime1">
              <a:rPr lang="en-US" smtClean="0"/>
              <a:t>3/7/2017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(Fitzpatrick, 2011)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11CD06-F165-4C9C-B11D-326DCFF18EFB}" type="slidenum">
              <a:rPr lang="en-US" smtClean="0"/>
              <a:t>‹#›</a:t>
            </a:fld>
            <a:endParaRPr lang="en-US"/>
          </a:p>
        </p:txBody>
      </p:sp>
    </p:spTree>
    <p:extLst>
      <p:ext uri="{BB962C8B-B14F-4D97-AF65-F5344CB8AC3E}">
        <p14:creationId xmlns:p14="http://schemas.microsoft.com/office/powerpoint/2010/main" val="533569154"/>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79465-B143-4CA2-814B-19B72A4E3E26}" type="datetime1">
              <a:rPr lang="en-US" smtClean="0"/>
              <a:t>3/7/2017</a:t>
            </a:fld>
            <a:endParaRPr lang="en-US"/>
          </a:p>
        </p:txBody>
      </p:sp>
      <p:sp>
        <p:nvSpPr>
          <p:cNvPr id="6" name="Footer Placeholder 5"/>
          <p:cNvSpPr>
            <a:spLocks noGrp="1"/>
          </p:cNvSpPr>
          <p:nvPr>
            <p:ph type="ftr" sz="quarter" idx="11"/>
          </p:nvPr>
        </p:nvSpPr>
        <p:spPr/>
        <p:txBody>
          <a:bodyPr/>
          <a:lstStyle/>
          <a:p>
            <a:r>
              <a:rPr lang="en-US" smtClean="0"/>
              <a:t>(Fitzpatrick, 2011)</a:t>
            </a:r>
            <a:endParaRPr lang="en-US"/>
          </a:p>
        </p:txBody>
      </p:sp>
      <p:sp>
        <p:nvSpPr>
          <p:cNvPr id="7" name="Slide Number Placeholder 6"/>
          <p:cNvSpPr>
            <a:spLocks noGrp="1"/>
          </p:cNvSpPr>
          <p:nvPr>
            <p:ph type="sldNum" sz="quarter" idx="12"/>
          </p:nvPr>
        </p:nvSpPr>
        <p:spPr/>
        <p:txBody>
          <a:bodyPr/>
          <a:lstStyle/>
          <a:p>
            <a:fld id="{AA11CD06-F165-4C9C-B11D-326DCFF18EFB}" type="slidenum">
              <a:rPr lang="en-US" smtClean="0"/>
              <a:t>‹#›</a:t>
            </a:fld>
            <a:endParaRPr lang="en-US"/>
          </a:p>
        </p:txBody>
      </p:sp>
    </p:spTree>
    <p:extLst>
      <p:ext uri="{BB962C8B-B14F-4D97-AF65-F5344CB8AC3E}">
        <p14:creationId xmlns:p14="http://schemas.microsoft.com/office/powerpoint/2010/main" val="341108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1DCCBB1-2060-4560-A046-96347766261E}" type="datetime1">
              <a:rPr lang="en-US" smtClean="0"/>
              <a:t>3/7/2017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(Fitzpatrick, 2011)</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11CD06-F165-4C9C-B11D-326DCFF18EF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6691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82490" y="825333"/>
            <a:ext cx="7319433" cy="5067300"/>
          </a:xfrm>
          <a:prstGeom prst="rect">
            <a:avLst/>
          </a:prstGeom>
          <a:effectLst>
            <a:softEdge rad="635000"/>
          </a:effectLst>
        </p:spPr>
      </p:pic>
      <p:sp>
        <p:nvSpPr>
          <p:cNvPr id="2" name="Title 1"/>
          <p:cNvSpPr>
            <a:spLocks noGrp="1"/>
          </p:cNvSpPr>
          <p:nvPr>
            <p:ph type="ctrTitle"/>
          </p:nvPr>
        </p:nvSpPr>
        <p:spPr>
          <a:xfrm>
            <a:off x="430530" y="131270"/>
            <a:ext cx="8503920" cy="2373805"/>
          </a:xfrm>
        </p:spPr>
        <p:txBody>
          <a:bodyPr>
            <a:normAutofit fontScale="90000"/>
          </a:bodyPr>
          <a:lstStyle/>
          <a:p>
            <a:r>
              <a:rPr lang="en-US" sz="5300" b="1" dirty="0" smtClean="0">
                <a:latin typeface="+mn-lt"/>
              </a:rPr>
              <a:t> </a:t>
            </a:r>
            <a:br>
              <a:rPr lang="en-US" sz="5300" b="1" dirty="0" smtClean="0">
                <a:latin typeface="+mn-lt"/>
              </a:rPr>
            </a:br>
            <a:r>
              <a:rPr lang="en-US" sz="5300" b="1" dirty="0">
                <a:latin typeface="+mn-lt"/>
              </a:rPr>
              <a:t/>
            </a:r>
            <a:br>
              <a:rPr lang="en-US" sz="5300" b="1" dirty="0">
                <a:latin typeface="+mn-lt"/>
              </a:rPr>
            </a:br>
            <a:r>
              <a:rPr lang="en-US" sz="5300" b="1" dirty="0" smtClean="0">
                <a:latin typeface="+mn-lt"/>
              </a:rPr>
              <a:t/>
            </a:r>
            <a:br>
              <a:rPr lang="en-US" sz="5300" b="1" dirty="0" smtClean="0">
                <a:latin typeface="+mn-lt"/>
              </a:rPr>
            </a:br>
            <a:r>
              <a:rPr lang="en-US" sz="5300" b="1" dirty="0">
                <a:latin typeface="+mn-lt"/>
              </a:rPr>
              <a:t/>
            </a:r>
            <a:br>
              <a:rPr lang="en-US" sz="5300" b="1" dirty="0">
                <a:latin typeface="+mn-lt"/>
              </a:rPr>
            </a:br>
            <a:r>
              <a:rPr lang="en-US" sz="5300" b="1" dirty="0" smtClean="0">
                <a:latin typeface="+mn-lt"/>
              </a:rPr>
              <a:t/>
            </a:r>
            <a:br>
              <a:rPr lang="en-US" sz="5300" b="1" dirty="0" smtClean="0">
                <a:latin typeface="+mn-lt"/>
              </a:rPr>
            </a:br>
            <a:r>
              <a:rPr lang="en-GB" sz="4800" b="1" dirty="0" smtClean="0">
                <a:solidFill>
                  <a:srgbClr val="DE0202"/>
                </a:solidFill>
                <a:latin typeface="+mn-lt"/>
              </a:rPr>
              <a:t>Rational </a:t>
            </a:r>
            <a:r>
              <a:rPr lang="en-GB" sz="4800" b="1" dirty="0">
                <a:solidFill>
                  <a:srgbClr val="DE0202"/>
                </a:solidFill>
                <a:latin typeface="+mn-lt"/>
              </a:rPr>
              <a:t>Use of Medication</a:t>
            </a:r>
            <a:r>
              <a:rPr lang="en-GB" sz="4800" dirty="0">
                <a:latin typeface="+mn-lt"/>
              </a:rPr>
              <a:t/>
            </a:r>
            <a:br>
              <a:rPr lang="en-GB" sz="4800" dirty="0">
                <a:latin typeface="+mn-lt"/>
              </a:rPr>
            </a:br>
            <a:r>
              <a:rPr lang="en-GB" sz="4800" b="1" dirty="0">
                <a:solidFill>
                  <a:srgbClr val="FF3300"/>
                </a:solidFill>
                <a:latin typeface="+mn-lt"/>
              </a:rPr>
              <a:t> </a:t>
            </a:r>
            <a:r>
              <a:rPr lang="en-GB" sz="4800" b="1" dirty="0" smtClean="0">
                <a:solidFill>
                  <a:srgbClr val="FF3300"/>
                </a:solidFill>
                <a:latin typeface="+mn-lt"/>
              </a:rPr>
              <a:t>And </a:t>
            </a:r>
            <a:r>
              <a:rPr lang="en-GB" sz="4800" b="1" dirty="0">
                <a:solidFill>
                  <a:srgbClr val="DE0202"/>
                </a:solidFill>
                <a:latin typeface="+mn-lt"/>
              </a:rPr>
              <a:t>Patient Compliance</a:t>
            </a:r>
            <a:r>
              <a:rPr lang="en-GB" sz="6000" b="1" dirty="0">
                <a:solidFill>
                  <a:srgbClr val="DE0202"/>
                </a:solidFill>
              </a:rPr>
              <a:t/>
            </a:r>
            <a:br>
              <a:rPr lang="en-GB" sz="6000" b="1" dirty="0">
                <a:solidFill>
                  <a:srgbClr val="DE0202"/>
                </a:solidFill>
              </a:rPr>
            </a:br>
            <a:endParaRPr lang="en-US" sz="6000" b="1" dirty="0"/>
          </a:p>
        </p:txBody>
      </p:sp>
      <p:sp>
        <p:nvSpPr>
          <p:cNvPr id="3" name="Subtitle 2"/>
          <p:cNvSpPr>
            <a:spLocks noGrp="1"/>
          </p:cNvSpPr>
          <p:nvPr>
            <p:ph type="subTitle" idx="1"/>
          </p:nvPr>
        </p:nvSpPr>
        <p:spPr>
          <a:xfrm>
            <a:off x="661901" y="4484195"/>
            <a:ext cx="10058400" cy="1143000"/>
          </a:xfrm>
        </p:spPr>
        <p:txBody>
          <a:bodyPr>
            <a:normAutofit fontScale="25000" lnSpcReduction="20000"/>
          </a:bodyPr>
          <a:lstStyle/>
          <a:p>
            <a:r>
              <a:rPr lang="en-US" sz="4800" dirty="0">
                <a:solidFill>
                  <a:schemeClr val="tx1"/>
                </a:solidFill>
              </a:rPr>
              <a:t>PRESENTED BY :</a:t>
            </a:r>
          </a:p>
          <a:p>
            <a:r>
              <a:rPr lang="en-US" sz="4800" dirty="0">
                <a:solidFill>
                  <a:schemeClr val="tx1"/>
                </a:solidFill>
              </a:rPr>
              <a:t>DR.WADHA ALFARWAN</a:t>
            </a:r>
          </a:p>
          <a:p>
            <a:r>
              <a:rPr lang="en-US" sz="4800" dirty="0">
                <a:solidFill>
                  <a:schemeClr val="tx1"/>
                </a:solidFill>
              </a:rPr>
              <a:t>ASSISTANT PROFESSOR AND CONSULTANT</a:t>
            </a:r>
          </a:p>
          <a:p>
            <a:r>
              <a:rPr lang="en-US" sz="4800" dirty="0">
                <a:solidFill>
                  <a:schemeClr val="tx1"/>
                </a:solidFill>
              </a:rPr>
              <a:t>FAMILY MEDICINE DEPARTEMENT</a:t>
            </a:r>
          </a:p>
          <a:p>
            <a:r>
              <a:rPr lang="en-US" sz="4800" dirty="0">
                <a:solidFill>
                  <a:schemeClr val="tx1"/>
                </a:solidFill>
              </a:rPr>
              <a:t>COLLEGE OF MEDICINE</a:t>
            </a:r>
          </a:p>
          <a:p>
            <a:r>
              <a:rPr lang="en-US" sz="4800" dirty="0">
                <a:solidFill>
                  <a:schemeClr val="tx1"/>
                </a:solidFill>
              </a:rPr>
              <a:t>KING SAUD UNIVERSITY</a:t>
            </a:r>
          </a:p>
          <a:p>
            <a:endParaRPr lang="en-US" dirty="0" smtClean="0"/>
          </a:p>
        </p:txBody>
      </p:sp>
    </p:spTree>
    <p:extLst>
      <p:ext uri="{BB962C8B-B14F-4D97-AF65-F5344CB8AC3E}">
        <p14:creationId xmlns:p14="http://schemas.microsoft.com/office/powerpoint/2010/main" val="562289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mn-lt"/>
              </a:rPr>
              <a:t>Cont.</a:t>
            </a:r>
            <a:endParaRPr lang="ar-SA" sz="4400" b="1" dirty="0">
              <a:latin typeface="+mn-lt"/>
            </a:endParaRPr>
          </a:p>
        </p:txBody>
      </p:sp>
      <p:sp>
        <p:nvSpPr>
          <p:cNvPr id="3" name="Content Placeholder 2"/>
          <p:cNvSpPr>
            <a:spLocks noGrp="1"/>
          </p:cNvSpPr>
          <p:nvPr>
            <p:ph idx="1"/>
          </p:nvPr>
        </p:nvSpPr>
        <p:spPr/>
        <p:txBody>
          <a:bodyPr/>
          <a:lstStyle/>
          <a:p>
            <a:pPr marL="365125" indent="-255588">
              <a:buFont typeface="Wingdings 3" pitchFamily="18" charset="2"/>
              <a:buChar char=""/>
            </a:pPr>
            <a:r>
              <a:rPr lang="en-US" dirty="0"/>
              <a:t>Failure to provide available, safe and effective drugs, e.g. failure to vaccinate for measles or tetanus, or failure to prescribe ORS for acute diarrhea.</a:t>
            </a:r>
          </a:p>
          <a:p>
            <a:pPr marL="365125" indent="-255588"/>
            <a:endParaRPr lang="en-US" dirty="0"/>
          </a:p>
          <a:p>
            <a:pPr marL="365125" indent="-255588">
              <a:buFont typeface="Wingdings 3" pitchFamily="18" charset="2"/>
              <a:buChar char=""/>
            </a:pPr>
            <a:r>
              <a:rPr lang="en-US" dirty="0"/>
              <a:t>The use of correct drugs with incorrect administration, dosage and duration, e.g. using intravenous route where oral or suppository routes would be appropriate.</a:t>
            </a:r>
          </a:p>
          <a:p>
            <a:pPr marL="365125" indent="-255588"/>
            <a:endParaRPr lang="en-US" dirty="0"/>
          </a:p>
          <a:p>
            <a:pPr marL="365125" indent="-255588">
              <a:buFont typeface="Wingdings 3" pitchFamily="18" charset="2"/>
              <a:buChar char=""/>
            </a:pPr>
            <a:r>
              <a:rPr lang="en-US" dirty="0"/>
              <a:t>The use of unnecessarily expensive drugs, e.g. the use of a third generation, broad-spectrum antimicrobial when a first line, narrow spectrum agent is indicated.</a:t>
            </a:r>
          </a:p>
          <a:p>
            <a:pPr marL="365125" indent="-255588"/>
            <a:r>
              <a:rPr lang="en-US" dirty="0"/>
              <a:t> </a:t>
            </a:r>
          </a:p>
          <a:p>
            <a:pPr marL="365125" indent="-255588">
              <a:buFont typeface="Wingdings 3" pitchFamily="18" charset="2"/>
              <a:buChar char=""/>
            </a:pPr>
            <a:r>
              <a:rPr lang="en-US" dirty="0"/>
              <a:t>Antibiotics misuse</a:t>
            </a:r>
            <a:endParaRPr lang="ar-SA" dirty="0"/>
          </a:p>
          <a:p>
            <a:endParaRPr lang="ar-SA" dirty="0"/>
          </a:p>
        </p:txBody>
      </p:sp>
    </p:spTree>
    <p:extLst>
      <p:ext uri="{BB962C8B-B14F-4D97-AF65-F5344CB8AC3E}">
        <p14:creationId xmlns:p14="http://schemas.microsoft.com/office/powerpoint/2010/main" val="186319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76" y="144099"/>
            <a:ext cx="10058400" cy="1450757"/>
          </a:xfrm>
        </p:spPr>
        <p:txBody>
          <a:bodyPr>
            <a:normAutofit/>
          </a:bodyPr>
          <a:lstStyle/>
          <a:p>
            <a:r>
              <a:rPr lang="en-US" sz="4400" b="1" dirty="0">
                <a:solidFill>
                  <a:srgbClr val="FF0000"/>
                </a:solidFill>
                <a:latin typeface="+mn-lt"/>
              </a:rPr>
              <a:t>Hazards of Irrational Use </a:t>
            </a:r>
            <a:endParaRPr lang="ar-SA" sz="4400" dirty="0">
              <a:latin typeface="+mn-lt"/>
            </a:endParaRPr>
          </a:p>
        </p:txBody>
      </p:sp>
      <p:sp>
        <p:nvSpPr>
          <p:cNvPr id="3" name="Content Placeholder 2"/>
          <p:cNvSpPr>
            <a:spLocks noGrp="1"/>
          </p:cNvSpPr>
          <p:nvPr>
            <p:ph idx="1"/>
          </p:nvPr>
        </p:nvSpPr>
        <p:spPr/>
        <p:txBody>
          <a:bodyPr>
            <a:normAutofit fontScale="25000" lnSpcReduction="20000"/>
          </a:bodyPr>
          <a:lstStyle/>
          <a:p>
            <a:pPr>
              <a:buFont typeface="Courier New" pitchFamily="49" charset="0"/>
              <a:buChar char="o"/>
            </a:pPr>
            <a:r>
              <a:rPr lang="en-US" sz="9600" dirty="0" smtClean="0"/>
              <a:t>  Ineffective </a:t>
            </a:r>
            <a:r>
              <a:rPr lang="en-US" sz="9600" dirty="0"/>
              <a:t>&amp; unsafe treatment</a:t>
            </a:r>
          </a:p>
          <a:p>
            <a:pPr marL="0" indent="0">
              <a:buNone/>
            </a:pPr>
            <a:r>
              <a:rPr lang="en-US" sz="9600" dirty="0" smtClean="0"/>
              <a:t>      </a:t>
            </a:r>
            <a:r>
              <a:rPr lang="en-US" sz="9600" dirty="0"/>
              <a:t>* over-treatment of mild illness</a:t>
            </a:r>
          </a:p>
          <a:p>
            <a:pPr marL="0" indent="0">
              <a:buNone/>
            </a:pPr>
            <a:r>
              <a:rPr lang="en-US" sz="9600" dirty="0" smtClean="0"/>
              <a:t>      </a:t>
            </a:r>
            <a:r>
              <a:rPr lang="en-US" sz="9600" dirty="0"/>
              <a:t>* inadequate treatment of serious illness</a:t>
            </a:r>
          </a:p>
          <a:p>
            <a:pPr>
              <a:buFont typeface="Courier New" pitchFamily="49" charset="0"/>
              <a:buChar char="o"/>
            </a:pPr>
            <a:endParaRPr lang="en-US" sz="9600" dirty="0"/>
          </a:p>
          <a:p>
            <a:pPr>
              <a:buFont typeface="Courier New" pitchFamily="49" charset="0"/>
              <a:buChar char="o"/>
            </a:pPr>
            <a:r>
              <a:rPr lang="en-US" sz="9600" dirty="0" smtClean="0"/>
              <a:t>  Exacerbation </a:t>
            </a:r>
            <a:r>
              <a:rPr lang="en-US" sz="9600" dirty="0"/>
              <a:t>or prolongation of illness</a:t>
            </a:r>
          </a:p>
          <a:p>
            <a:pPr>
              <a:buFont typeface="Courier New" pitchFamily="49" charset="0"/>
              <a:buChar char="o"/>
            </a:pPr>
            <a:endParaRPr lang="en-US" sz="9600" dirty="0"/>
          </a:p>
          <a:p>
            <a:pPr>
              <a:buFont typeface="Courier New" pitchFamily="49" charset="0"/>
              <a:buChar char="o"/>
            </a:pPr>
            <a:r>
              <a:rPr lang="en-US" sz="9600" dirty="0"/>
              <a:t> </a:t>
            </a:r>
            <a:r>
              <a:rPr lang="en-US" sz="9600" dirty="0" smtClean="0"/>
              <a:t> Distress </a:t>
            </a:r>
            <a:r>
              <a:rPr lang="en-US" sz="9600" dirty="0"/>
              <a:t>&amp; harm to patient</a:t>
            </a:r>
          </a:p>
          <a:p>
            <a:pPr>
              <a:buFont typeface="Courier New" pitchFamily="49" charset="0"/>
              <a:buChar char="o"/>
            </a:pPr>
            <a:endParaRPr lang="en-US" sz="9600" dirty="0"/>
          </a:p>
          <a:p>
            <a:pPr>
              <a:buFont typeface="Courier New" pitchFamily="49" charset="0"/>
              <a:buChar char="o"/>
            </a:pPr>
            <a:r>
              <a:rPr lang="en-US" sz="9600" dirty="0" smtClean="0"/>
              <a:t>  Increase </a:t>
            </a:r>
            <a:r>
              <a:rPr lang="en-US" sz="9600" dirty="0"/>
              <a:t>the cost of treatment</a:t>
            </a:r>
          </a:p>
          <a:p>
            <a:pPr>
              <a:buFont typeface="Courier New" pitchFamily="49" charset="0"/>
              <a:buChar char="o"/>
            </a:pPr>
            <a:endParaRPr lang="en-US" sz="9600" dirty="0"/>
          </a:p>
          <a:p>
            <a:pPr>
              <a:buFont typeface="Courier New" pitchFamily="49" charset="0"/>
              <a:buChar char="o"/>
            </a:pPr>
            <a:r>
              <a:rPr lang="en-US" sz="9600" dirty="0" smtClean="0"/>
              <a:t>  Increased </a:t>
            </a:r>
            <a:r>
              <a:rPr lang="en-US" sz="9600" dirty="0"/>
              <a:t>morbidity and mortality</a:t>
            </a:r>
          </a:p>
          <a:p>
            <a:endParaRPr lang="en-US" sz="9600" dirty="0"/>
          </a:p>
          <a:p>
            <a:r>
              <a:rPr lang="en-US" sz="9600" dirty="0"/>
              <a:t>Increased Adverse drug reactions and drug Resistance</a:t>
            </a:r>
          </a:p>
          <a:p>
            <a:endParaRPr lang="en-US" sz="7000" dirty="0"/>
          </a:p>
          <a:p>
            <a:r>
              <a:rPr lang="en-US" sz="7000" dirty="0"/>
              <a:t>Loss of patient confidence in health system</a:t>
            </a:r>
            <a:endParaRPr lang="ar-SA" sz="7000" dirty="0"/>
          </a:p>
          <a:p>
            <a:endParaRPr lang="ar-SA" dirty="0"/>
          </a:p>
        </p:txBody>
      </p:sp>
      <p:pic>
        <p:nvPicPr>
          <p:cNvPr id="4" name="Picture 15" descr="prescription-drug-ab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499" y="2040576"/>
            <a:ext cx="281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965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33CC"/>
                </a:solidFill>
                <a:latin typeface="+mn-lt"/>
              </a:rPr>
              <a:t>Obstacles exist in RDU :</a:t>
            </a:r>
            <a:endParaRPr lang="ar-SA" dirty="0">
              <a:latin typeface="+mn-lt"/>
            </a:endParaRPr>
          </a:p>
        </p:txBody>
      </p:sp>
      <p:sp>
        <p:nvSpPr>
          <p:cNvPr id="3" name="Content Placeholder 2"/>
          <p:cNvSpPr>
            <a:spLocks noGrp="1"/>
          </p:cNvSpPr>
          <p:nvPr>
            <p:ph idx="1"/>
          </p:nvPr>
        </p:nvSpPr>
        <p:spPr/>
        <p:txBody>
          <a:bodyPr>
            <a:normAutofit lnSpcReduction="10000"/>
          </a:bodyPr>
          <a:lstStyle/>
          <a:p>
            <a:pPr>
              <a:buFont typeface="Courier New" pitchFamily="49" charset="0"/>
              <a:buChar char="o"/>
            </a:pPr>
            <a:r>
              <a:rPr lang="en-US" sz="2400" dirty="0"/>
              <a:t> Lack of objective information &amp; of continuing education &amp;        </a:t>
            </a:r>
          </a:p>
          <a:p>
            <a:r>
              <a:rPr lang="en-US" sz="2400" dirty="0"/>
              <a:t>   training programs.</a:t>
            </a:r>
          </a:p>
          <a:p>
            <a:endParaRPr lang="en-US" sz="2400" dirty="0"/>
          </a:p>
          <a:p>
            <a:pPr>
              <a:buFont typeface="Courier New" pitchFamily="49" charset="0"/>
              <a:buChar char="o"/>
            </a:pPr>
            <a:r>
              <a:rPr lang="en-US" sz="2400" dirty="0"/>
              <a:t> Lack of well organized drug regulatory authority &amp; supply  </a:t>
            </a:r>
            <a:r>
              <a:rPr lang="en-US" sz="2400" dirty="0" smtClean="0"/>
              <a:t>of </a:t>
            </a:r>
            <a:r>
              <a:rPr lang="en-US" sz="2400" dirty="0"/>
              <a:t>drugs.</a:t>
            </a:r>
          </a:p>
          <a:p>
            <a:endParaRPr lang="en-US" sz="2400" dirty="0"/>
          </a:p>
          <a:p>
            <a:pPr>
              <a:buFont typeface="Courier New" pitchFamily="49" charset="0"/>
              <a:buChar char="o"/>
            </a:pPr>
            <a:r>
              <a:rPr lang="en-US" sz="2400" dirty="0"/>
              <a:t> Presence of large number of drugs in the market &amp; the </a:t>
            </a:r>
            <a:r>
              <a:rPr lang="en-US" sz="2400" dirty="0" smtClean="0"/>
              <a:t>lucrative </a:t>
            </a:r>
            <a:r>
              <a:rPr lang="en-US" sz="2400" dirty="0"/>
              <a:t>methods of promotion of drugs employed by pharmaceutical industries.</a:t>
            </a:r>
          </a:p>
          <a:p>
            <a:endParaRPr lang="en-US" sz="2400" dirty="0"/>
          </a:p>
          <a:p>
            <a:pPr>
              <a:buFont typeface="Courier New" pitchFamily="49" charset="0"/>
              <a:buChar char="o"/>
            </a:pPr>
            <a:r>
              <a:rPr lang="en-US" sz="2400" dirty="0"/>
              <a:t> The prevalent belief that “every ill has a pill.”</a:t>
            </a:r>
            <a:endParaRPr lang="ar-SA" sz="2400" dirty="0"/>
          </a:p>
          <a:p>
            <a:endParaRPr lang="ar-SA" dirty="0"/>
          </a:p>
        </p:txBody>
      </p:sp>
    </p:spTree>
    <p:extLst>
      <p:ext uri="{BB962C8B-B14F-4D97-AF65-F5344CB8AC3E}">
        <p14:creationId xmlns:p14="http://schemas.microsoft.com/office/powerpoint/2010/main" val="1458507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3300"/>
                </a:solidFill>
                <a:latin typeface="+mn-lt"/>
              </a:rPr>
              <a:t>Steps To Improve Rational Drug Prescribing :</a:t>
            </a:r>
            <a:endParaRPr lang="ar-SA" sz="4000" dirty="0">
              <a:latin typeface="+mn-lt"/>
            </a:endParaRPr>
          </a:p>
        </p:txBody>
      </p:sp>
      <p:sp>
        <p:nvSpPr>
          <p:cNvPr id="3" name="Content Placeholder 2"/>
          <p:cNvSpPr>
            <a:spLocks noGrp="1"/>
          </p:cNvSpPr>
          <p:nvPr>
            <p:ph idx="1"/>
          </p:nvPr>
        </p:nvSpPr>
        <p:spPr/>
        <p:txBody>
          <a:bodyPr>
            <a:normAutofit lnSpcReduction="10000"/>
          </a:bodyPr>
          <a:lstStyle/>
          <a:p>
            <a:pPr marL="681038" indent="-571500">
              <a:buFont typeface="Wingdings" pitchFamily="2" charset="2"/>
              <a:buChar char="Ø"/>
            </a:pPr>
            <a:r>
              <a:rPr lang="en-US" sz="2400" dirty="0"/>
              <a:t>Make a specific diagnosis</a:t>
            </a:r>
          </a:p>
          <a:p>
            <a:pPr marL="681038" indent="-571500"/>
            <a:endParaRPr lang="en-US" sz="2400" dirty="0"/>
          </a:p>
          <a:p>
            <a:pPr marL="681038" indent="-571500">
              <a:buFont typeface="Wingdings" pitchFamily="2" charset="2"/>
              <a:buChar char="Ø"/>
            </a:pPr>
            <a:r>
              <a:rPr lang="en-US" sz="2400" dirty="0"/>
              <a:t>Consider the pathophysiology of diagnosis selected : If the disorder is well understood the prescriber is in a better position to select effective therapy.</a:t>
            </a:r>
          </a:p>
          <a:p>
            <a:pPr marL="681038" indent="-571500"/>
            <a:r>
              <a:rPr lang="en-US" sz="2400" dirty="0"/>
              <a:t> </a:t>
            </a:r>
          </a:p>
          <a:p>
            <a:pPr marL="681038" indent="-571500">
              <a:buFont typeface="Wingdings" pitchFamily="2" charset="2"/>
              <a:buChar char="Ø"/>
            </a:pPr>
            <a:r>
              <a:rPr lang="en-US" sz="2400" dirty="0"/>
              <a:t>Select a specific therapeutic objective or goal and medications should be selected based on it.</a:t>
            </a:r>
          </a:p>
          <a:p>
            <a:pPr marL="681038" indent="-571500"/>
            <a:r>
              <a:rPr lang="en-US" sz="2400" dirty="0"/>
              <a:t> </a:t>
            </a:r>
          </a:p>
          <a:p>
            <a:pPr marL="681038" indent="-571500">
              <a:buFont typeface="Wingdings" pitchFamily="2" charset="2"/>
              <a:buChar char="Ø"/>
            </a:pPr>
            <a:r>
              <a:rPr lang="en-US" sz="2400" dirty="0"/>
              <a:t>Select a drug of choice .</a:t>
            </a:r>
            <a:endParaRPr lang="ar-SA" sz="2400" dirty="0"/>
          </a:p>
          <a:p>
            <a:endParaRPr lang="ar-SA" dirty="0"/>
          </a:p>
        </p:txBody>
      </p:sp>
    </p:spTree>
    <p:extLst>
      <p:ext uri="{BB962C8B-B14F-4D97-AF65-F5344CB8AC3E}">
        <p14:creationId xmlns:p14="http://schemas.microsoft.com/office/powerpoint/2010/main" val="762692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Cont.</a:t>
            </a:r>
            <a:endParaRPr lang="ar-SA" sz="4000" b="1" dirty="0">
              <a:latin typeface="+mn-lt"/>
            </a:endParaRPr>
          </a:p>
        </p:txBody>
      </p:sp>
      <p:sp>
        <p:nvSpPr>
          <p:cNvPr id="3" name="Content Placeholder 2"/>
          <p:cNvSpPr>
            <a:spLocks noGrp="1"/>
          </p:cNvSpPr>
          <p:nvPr>
            <p:ph idx="1"/>
          </p:nvPr>
        </p:nvSpPr>
        <p:spPr/>
        <p:txBody>
          <a:bodyPr/>
          <a:lstStyle/>
          <a:p>
            <a:pPr marL="681038" indent="-571500">
              <a:buFont typeface="Wingdings" pitchFamily="2" charset="2"/>
              <a:buChar char="Ø"/>
            </a:pPr>
            <a:r>
              <a:rPr lang="en-US" dirty="0"/>
              <a:t>Determine the appropriate dosing regimen to obtain desired therapeutic levels and the drug must be inexpensive, easily available and should be prescribed in generic name.</a:t>
            </a:r>
          </a:p>
          <a:p>
            <a:pPr marL="681038" indent="-571500"/>
            <a:endParaRPr lang="en-US" dirty="0"/>
          </a:p>
          <a:p>
            <a:pPr marL="681038" indent="-571500">
              <a:buFont typeface="Wingdings" pitchFamily="2" charset="2"/>
              <a:buChar char="Ø"/>
            </a:pPr>
            <a:r>
              <a:rPr lang="en-US" dirty="0"/>
              <a:t>Drug interaction and adverse effects must be taken into account before initiating combination of drugs.</a:t>
            </a:r>
          </a:p>
          <a:p>
            <a:pPr marL="681038" indent="-571500"/>
            <a:endParaRPr lang="en-US" dirty="0"/>
          </a:p>
          <a:p>
            <a:pPr marL="681038" indent="-571500">
              <a:buFont typeface="Wingdings" pitchFamily="2" charset="2"/>
              <a:buChar char="Ø"/>
            </a:pPr>
            <a:r>
              <a:rPr lang="en-US" dirty="0"/>
              <a:t>Device a plan for monitoring the drugs action and determine an end point for the therapy.</a:t>
            </a:r>
          </a:p>
          <a:p>
            <a:pPr marL="681038" indent="-571500"/>
            <a:endParaRPr lang="en-US" dirty="0"/>
          </a:p>
          <a:p>
            <a:pPr marL="681038" indent="-571500">
              <a:buFont typeface="Wingdings" pitchFamily="2" charset="2"/>
              <a:buChar char="Ø"/>
            </a:pPr>
            <a:r>
              <a:rPr lang="en-US" dirty="0"/>
              <a:t>Plan a program for patient education.</a:t>
            </a:r>
            <a:endParaRPr lang="ar-SA" dirty="0"/>
          </a:p>
          <a:p>
            <a:endParaRPr lang="ar-SA" dirty="0"/>
          </a:p>
        </p:txBody>
      </p:sp>
    </p:spTree>
    <p:extLst>
      <p:ext uri="{BB962C8B-B14F-4D97-AF65-F5344CB8AC3E}">
        <p14:creationId xmlns:p14="http://schemas.microsoft.com/office/powerpoint/2010/main" val="591004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FF0000"/>
                </a:solidFill>
                <a:latin typeface="+mn-lt"/>
              </a:rPr>
              <a:t>Strategies to Improve Use of Drugs</a:t>
            </a:r>
            <a:endParaRPr lang="ar-SA" sz="4400" dirty="0">
              <a:latin typeface="+mn-lt"/>
            </a:endParaRPr>
          </a:p>
        </p:txBody>
      </p:sp>
      <p:sp>
        <p:nvSpPr>
          <p:cNvPr id="3" name="Content Placeholder 2"/>
          <p:cNvSpPr>
            <a:spLocks noGrp="1"/>
          </p:cNvSpPr>
          <p:nvPr>
            <p:ph idx="1"/>
          </p:nvPr>
        </p:nvSpPr>
        <p:spPr/>
        <p:txBody>
          <a:bodyPr>
            <a:normAutofit fontScale="77500" lnSpcReduction="20000"/>
          </a:bodyPr>
          <a:lstStyle/>
          <a:p>
            <a:r>
              <a:rPr lang="en-US" sz="2400" b="1" dirty="0">
                <a:solidFill>
                  <a:srgbClr val="FF66FF"/>
                </a:solidFill>
              </a:rPr>
              <a:t>Educational Strategies</a:t>
            </a:r>
            <a:endParaRPr lang="en-US" sz="2400" b="1" dirty="0" smtClean="0">
              <a:solidFill>
                <a:srgbClr val="CC3300"/>
              </a:solidFill>
            </a:endParaRPr>
          </a:p>
          <a:p>
            <a:r>
              <a:rPr lang="en-US" sz="2400" b="1" dirty="0" smtClean="0">
                <a:solidFill>
                  <a:srgbClr val="CC3300"/>
                </a:solidFill>
              </a:rPr>
              <a:t>Training </a:t>
            </a:r>
            <a:r>
              <a:rPr lang="en-US" sz="2400" b="1" dirty="0">
                <a:solidFill>
                  <a:srgbClr val="CC3300"/>
                </a:solidFill>
              </a:rPr>
              <a:t>for Providers</a:t>
            </a:r>
            <a:endParaRPr lang="en-US" sz="2400" b="1" dirty="0"/>
          </a:p>
          <a:p>
            <a:pPr lvl="1"/>
            <a:r>
              <a:rPr lang="en-US" sz="2000" b="1" dirty="0"/>
              <a:t>Undergraduate education</a:t>
            </a:r>
          </a:p>
          <a:p>
            <a:pPr lvl="1"/>
            <a:r>
              <a:rPr lang="en-US" sz="2000" b="1" dirty="0"/>
              <a:t>Continuing in-service medical education </a:t>
            </a:r>
            <a:r>
              <a:rPr lang="en-US" sz="2100" b="1" dirty="0">
                <a:latin typeface="Arial Narrow" pitchFamily="34" charset="0"/>
              </a:rPr>
              <a:t>(seminars, workshops)</a:t>
            </a:r>
          </a:p>
          <a:p>
            <a:pPr lvl="1"/>
            <a:r>
              <a:rPr lang="en-US" sz="2000" b="1" dirty="0"/>
              <a:t>Face-to-face persuasive outreach e.g. academic detailing</a:t>
            </a:r>
          </a:p>
          <a:p>
            <a:pPr lvl="1"/>
            <a:r>
              <a:rPr lang="en-US" sz="2000" b="1" dirty="0"/>
              <a:t>Clinical supervision or consultation</a:t>
            </a:r>
          </a:p>
          <a:p>
            <a:r>
              <a:rPr lang="en-US" sz="2400" b="1" dirty="0">
                <a:solidFill>
                  <a:srgbClr val="CC3300"/>
                </a:solidFill>
              </a:rPr>
              <a:t>Printed Materials</a:t>
            </a:r>
            <a:endParaRPr lang="en-US" sz="2400" b="1" dirty="0"/>
          </a:p>
          <a:p>
            <a:pPr lvl="1"/>
            <a:r>
              <a:rPr lang="en-US" sz="2000" b="1" dirty="0"/>
              <a:t>Clinical literature and newsletters</a:t>
            </a:r>
          </a:p>
          <a:p>
            <a:pPr lvl="1"/>
            <a:r>
              <a:rPr lang="en-US" sz="2000" b="1" dirty="0"/>
              <a:t>Formularies or therapeutics manuals</a:t>
            </a:r>
          </a:p>
          <a:p>
            <a:pPr lvl="1"/>
            <a:r>
              <a:rPr lang="en-US" sz="2000" b="1" dirty="0"/>
              <a:t>Persuasive print materials</a:t>
            </a:r>
          </a:p>
          <a:p>
            <a:r>
              <a:rPr lang="en-US" sz="2400" b="1" dirty="0">
                <a:solidFill>
                  <a:srgbClr val="CC3300"/>
                </a:solidFill>
              </a:rPr>
              <a:t>Media-Based Approaches</a:t>
            </a:r>
            <a:endParaRPr lang="en-US" sz="2400" b="1" dirty="0"/>
          </a:p>
          <a:p>
            <a:pPr lvl="1"/>
            <a:r>
              <a:rPr lang="en-US" sz="2000" b="1" dirty="0"/>
              <a:t>Posters</a:t>
            </a:r>
          </a:p>
          <a:p>
            <a:pPr lvl="1"/>
            <a:r>
              <a:rPr lang="en-US" sz="2000" b="1" dirty="0"/>
              <a:t>Audio tapes, plays</a:t>
            </a:r>
          </a:p>
          <a:p>
            <a:pPr lvl="1"/>
            <a:r>
              <a:rPr lang="en-US" sz="2000" b="1" dirty="0"/>
              <a:t>Radio, television</a:t>
            </a:r>
          </a:p>
          <a:p>
            <a:endParaRPr lang="ar-SA" dirty="0"/>
          </a:p>
        </p:txBody>
      </p:sp>
    </p:spTree>
    <p:extLst>
      <p:ext uri="{BB962C8B-B14F-4D97-AF65-F5344CB8AC3E}">
        <p14:creationId xmlns:p14="http://schemas.microsoft.com/office/powerpoint/2010/main" val="2004982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0066FF"/>
                </a:solidFill>
                <a:latin typeface="+mn-lt"/>
              </a:rPr>
              <a:t>Managerial strategies</a:t>
            </a:r>
            <a:endParaRPr lang="ar-SA" sz="4000" dirty="0">
              <a:latin typeface="+mn-lt"/>
            </a:endParaRPr>
          </a:p>
        </p:txBody>
      </p:sp>
      <p:sp>
        <p:nvSpPr>
          <p:cNvPr id="3" name="Content Placeholder 2"/>
          <p:cNvSpPr>
            <a:spLocks noGrp="1"/>
          </p:cNvSpPr>
          <p:nvPr>
            <p:ph idx="1"/>
          </p:nvPr>
        </p:nvSpPr>
        <p:spPr/>
        <p:txBody>
          <a:bodyPr/>
          <a:lstStyle/>
          <a:p>
            <a:r>
              <a:rPr lang="en-GB" sz="2400" b="1" dirty="0">
                <a:solidFill>
                  <a:srgbClr val="CC3300"/>
                </a:solidFill>
              </a:rPr>
              <a:t>Changes in selection, procurement, distribution to ensure availability of essential drugs</a:t>
            </a:r>
            <a:endParaRPr lang="en-GB" sz="2400" dirty="0"/>
          </a:p>
          <a:p>
            <a:pPr lvl="1"/>
            <a:r>
              <a:rPr lang="en-GB" sz="2000" dirty="0"/>
              <a:t>Essential Drug Lists, morbidity-based quantification, kit systems</a:t>
            </a:r>
          </a:p>
          <a:p>
            <a:pPr lvl="1"/>
            <a:endParaRPr lang="en-GB" sz="2000" dirty="0"/>
          </a:p>
          <a:p>
            <a:r>
              <a:rPr lang="en-GB" sz="2400" b="1" dirty="0">
                <a:solidFill>
                  <a:srgbClr val="CC3300"/>
                </a:solidFill>
              </a:rPr>
              <a:t>Strategies aimed at prescribers</a:t>
            </a:r>
            <a:endParaRPr lang="en-GB" sz="2400" dirty="0"/>
          </a:p>
          <a:p>
            <a:pPr lvl="1"/>
            <a:r>
              <a:rPr lang="en-GB" sz="2000" dirty="0"/>
              <a:t>targeted face-to-face supervision with audit, peer group monitoring, structured order forms, evidence-based standard treatment guidelines</a:t>
            </a:r>
          </a:p>
          <a:p>
            <a:pPr lvl="1"/>
            <a:endParaRPr lang="en-GB" sz="2000" dirty="0"/>
          </a:p>
          <a:p>
            <a:r>
              <a:rPr lang="en-GB" sz="2400" b="1" dirty="0">
                <a:solidFill>
                  <a:srgbClr val="CC3300"/>
                </a:solidFill>
              </a:rPr>
              <a:t>Dispensing strategies</a:t>
            </a:r>
            <a:r>
              <a:rPr lang="en-GB" sz="2400" b="1" dirty="0"/>
              <a:t> </a:t>
            </a:r>
          </a:p>
          <a:p>
            <a:pPr lvl="1"/>
            <a:r>
              <a:rPr lang="en-GB" sz="2000" dirty="0"/>
              <a:t>course of treatment packaging, labelling, generic substitution</a:t>
            </a:r>
          </a:p>
          <a:p>
            <a:endParaRPr lang="ar-SA" dirty="0"/>
          </a:p>
        </p:txBody>
      </p:sp>
    </p:spTree>
    <p:extLst>
      <p:ext uri="{BB962C8B-B14F-4D97-AF65-F5344CB8AC3E}">
        <p14:creationId xmlns:p14="http://schemas.microsoft.com/office/powerpoint/2010/main" val="127007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0066FF"/>
                </a:solidFill>
                <a:latin typeface="+mn-lt"/>
              </a:rPr>
              <a:t>Economic strategies:</a:t>
            </a:r>
            <a:endParaRPr lang="ar-SA" sz="4000" dirty="0">
              <a:latin typeface="+mn-lt"/>
            </a:endParaRPr>
          </a:p>
        </p:txBody>
      </p:sp>
      <p:sp>
        <p:nvSpPr>
          <p:cNvPr id="3" name="Content Placeholder 2"/>
          <p:cNvSpPr>
            <a:spLocks noGrp="1"/>
          </p:cNvSpPr>
          <p:nvPr>
            <p:ph idx="1"/>
          </p:nvPr>
        </p:nvSpPr>
        <p:spPr/>
        <p:txBody>
          <a:bodyPr/>
          <a:lstStyle/>
          <a:p>
            <a:r>
              <a:rPr lang="en-GB" sz="3200" b="1" dirty="0">
                <a:solidFill>
                  <a:srgbClr val="CC3300"/>
                </a:solidFill>
              </a:rPr>
              <a:t>Avoid perverse financial incentives</a:t>
            </a:r>
            <a:r>
              <a:rPr lang="en-GB" sz="3200" dirty="0"/>
              <a:t> </a:t>
            </a:r>
          </a:p>
          <a:p>
            <a:pPr lvl="1"/>
            <a:r>
              <a:rPr lang="en-GB" sz="3200" dirty="0"/>
              <a:t>prescribers’ salaries from drug sales</a:t>
            </a:r>
          </a:p>
          <a:p>
            <a:pPr lvl="1"/>
            <a:r>
              <a:rPr lang="en-GB" sz="3200" dirty="0"/>
              <a:t>insurance policies that reimburse non-essential drugs or incorrect doses </a:t>
            </a:r>
          </a:p>
          <a:p>
            <a:pPr lvl="1"/>
            <a:r>
              <a:rPr lang="en-GB" sz="3200" dirty="0"/>
              <a:t>flat prescription fees that encourage polypharmacy by charging the same amount irrespective of number of drug items or quantity of each item</a:t>
            </a:r>
          </a:p>
          <a:p>
            <a:endParaRPr lang="ar-SA" dirty="0"/>
          </a:p>
        </p:txBody>
      </p:sp>
    </p:spTree>
    <p:extLst>
      <p:ext uri="{BB962C8B-B14F-4D97-AF65-F5344CB8AC3E}">
        <p14:creationId xmlns:p14="http://schemas.microsoft.com/office/powerpoint/2010/main" val="1863506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chemeClr val="accent1">
                    <a:lumMod val="10000"/>
                  </a:schemeClr>
                </a:solidFill>
                <a:latin typeface="+mn-lt"/>
              </a:rPr>
              <a:t>Regulatory strategies</a:t>
            </a:r>
            <a:endParaRPr lang="ar-SA" sz="4000" dirty="0">
              <a:latin typeface="+mn-lt"/>
            </a:endParaRPr>
          </a:p>
        </p:txBody>
      </p:sp>
      <p:sp>
        <p:nvSpPr>
          <p:cNvPr id="3" name="Content Placeholder 2"/>
          <p:cNvSpPr>
            <a:spLocks noGrp="1"/>
          </p:cNvSpPr>
          <p:nvPr>
            <p:ph idx="1"/>
          </p:nvPr>
        </p:nvSpPr>
        <p:spPr/>
        <p:txBody>
          <a:bodyPr/>
          <a:lstStyle/>
          <a:p>
            <a:r>
              <a:rPr lang="en-GB" sz="2400" b="1" dirty="0">
                <a:solidFill>
                  <a:srgbClr val="CC3300"/>
                </a:solidFill>
              </a:rPr>
              <a:t>Drug registration</a:t>
            </a:r>
            <a:endParaRPr lang="en-GB" sz="2400" dirty="0"/>
          </a:p>
          <a:p>
            <a:r>
              <a:rPr lang="en-GB" sz="2400" b="1" dirty="0">
                <a:solidFill>
                  <a:srgbClr val="CC3300"/>
                </a:solidFill>
              </a:rPr>
              <a:t>Banning unsafe drugs - </a:t>
            </a:r>
            <a:r>
              <a:rPr lang="en-GB" sz="2400" b="1" dirty="0">
                <a:solidFill>
                  <a:srgbClr val="CC3300"/>
                </a:solidFill>
                <a:latin typeface="Arial Narrow" pitchFamily="34" charset="0"/>
              </a:rPr>
              <a:t>but beware unexpected results</a:t>
            </a:r>
            <a:endParaRPr lang="en-GB" sz="2400" dirty="0">
              <a:latin typeface="Arial Narrow" pitchFamily="34" charset="0"/>
            </a:endParaRPr>
          </a:p>
          <a:p>
            <a:pPr lvl="1"/>
            <a:r>
              <a:rPr lang="en-GB" sz="2000" dirty="0"/>
              <a:t>substitution of a second inappropriate drug after banning a first inappropriate or unsafe drug</a:t>
            </a:r>
          </a:p>
          <a:p>
            <a:r>
              <a:rPr lang="en-GB" sz="2400" b="1" dirty="0">
                <a:solidFill>
                  <a:srgbClr val="CC3300"/>
                </a:solidFill>
              </a:rPr>
              <a:t>Regulating the use of different drugs to different levels of the health sector e.g.</a:t>
            </a:r>
            <a:endParaRPr lang="en-GB" sz="2400" dirty="0"/>
          </a:p>
          <a:p>
            <a:pPr lvl="1"/>
            <a:r>
              <a:rPr lang="en-GB" sz="2000" dirty="0"/>
              <a:t>licensing prescribers and drug outlets</a:t>
            </a:r>
          </a:p>
          <a:p>
            <a:pPr lvl="1"/>
            <a:r>
              <a:rPr lang="en-GB" sz="2000" dirty="0"/>
              <a:t>scheduling drugs into prescription-only &amp; over-the-counter </a:t>
            </a:r>
          </a:p>
          <a:p>
            <a:r>
              <a:rPr lang="en-US" sz="2400" b="1" dirty="0">
                <a:solidFill>
                  <a:srgbClr val="CC3300"/>
                </a:solidFill>
              </a:rPr>
              <a:t>Regulating pharmaceutical promotional activities</a:t>
            </a:r>
          </a:p>
          <a:p>
            <a:endParaRPr lang="ar-SA" dirty="0"/>
          </a:p>
        </p:txBody>
      </p:sp>
    </p:spTree>
    <p:extLst>
      <p:ext uri="{BB962C8B-B14F-4D97-AF65-F5344CB8AC3E}">
        <p14:creationId xmlns:p14="http://schemas.microsoft.com/office/powerpoint/2010/main" val="966884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33CC"/>
                </a:solidFill>
                <a:latin typeface="+mn-lt"/>
              </a:rPr>
              <a:t>Role of Doctors and Pharmacist</a:t>
            </a:r>
            <a:endParaRPr lang="ar-SA" sz="4000" dirty="0">
              <a:latin typeface="+mn-lt"/>
            </a:endParaRPr>
          </a:p>
        </p:txBody>
      </p:sp>
      <p:sp>
        <p:nvSpPr>
          <p:cNvPr id="3" name="Content Placeholder 2"/>
          <p:cNvSpPr>
            <a:spLocks noGrp="1"/>
          </p:cNvSpPr>
          <p:nvPr>
            <p:ph idx="1"/>
          </p:nvPr>
        </p:nvSpPr>
        <p:spPr/>
        <p:txBody>
          <a:bodyPr/>
          <a:lstStyle/>
          <a:p>
            <a:pPr marL="365125" indent="-255588">
              <a:buFont typeface="Wingdings 3" pitchFamily="18" charset="2"/>
              <a:buChar char=""/>
            </a:pPr>
            <a:r>
              <a:rPr lang="en-US" sz="2800" dirty="0"/>
              <a:t>They can establish a common approach to the rational use of drugs by giving advice and information to patient regarding the proper use of drugs.</a:t>
            </a:r>
          </a:p>
          <a:p>
            <a:pPr marL="365125" indent="-255588"/>
            <a:endParaRPr lang="en-US" sz="2800" dirty="0"/>
          </a:p>
          <a:p>
            <a:pPr marL="365125" indent="-255588">
              <a:buFont typeface="Wingdings 3" pitchFamily="18" charset="2"/>
              <a:buChar char=""/>
            </a:pPr>
            <a:r>
              <a:rPr lang="en-US" sz="2800" dirty="0"/>
              <a:t>They have more opportunity to interact closely with the prescriber and therefore, to promote the rational prescribing and use of drugs.</a:t>
            </a:r>
          </a:p>
          <a:p>
            <a:endParaRPr lang="ar-SA" dirty="0"/>
          </a:p>
        </p:txBody>
      </p:sp>
    </p:spTree>
    <p:extLst>
      <p:ext uri="{BB962C8B-B14F-4D97-AF65-F5344CB8AC3E}">
        <p14:creationId xmlns:p14="http://schemas.microsoft.com/office/powerpoint/2010/main" val="1543320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Objectives</a:t>
            </a:r>
            <a:r>
              <a:rPr lang="en-US" dirty="0" smtClean="0">
                <a:solidFill>
                  <a:srgbClr val="C00000"/>
                </a:solidFill>
              </a:rPr>
              <a:t> </a:t>
            </a:r>
            <a:endParaRPr lang="en-US" dirty="0">
              <a:solidFill>
                <a:srgbClr val="C00000"/>
              </a:solidFill>
            </a:endParaRPr>
          </a:p>
        </p:txBody>
      </p:sp>
      <p:sp>
        <p:nvSpPr>
          <p:cNvPr id="3" name="Content Placeholder 2"/>
          <p:cNvSpPr>
            <a:spLocks noGrp="1"/>
          </p:cNvSpPr>
          <p:nvPr>
            <p:ph sz="half" idx="1"/>
          </p:nvPr>
        </p:nvSpPr>
        <p:spPr>
          <a:xfrm>
            <a:off x="838199" y="1987207"/>
            <a:ext cx="9196449" cy="4351338"/>
          </a:xfrm>
        </p:spPr>
        <p:txBody>
          <a:bodyPr>
            <a:normAutofit fontScale="92500" lnSpcReduction="10000"/>
          </a:bodyPr>
          <a:lstStyle/>
          <a:p>
            <a:pPr marL="0" indent="0">
              <a:buNone/>
            </a:pPr>
            <a:r>
              <a:rPr lang="en-US" sz="2800" b="1" dirty="0" smtClean="0"/>
              <a:t> To </a:t>
            </a:r>
            <a:r>
              <a:rPr lang="en-US" sz="2800" b="1" dirty="0"/>
              <a:t>Understand:</a:t>
            </a:r>
          </a:p>
          <a:p>
            <a:pPr>
              <a:buFont typeface="Courier New" pitchFamily="49" charset="0"/>
              <a:buChar char="o"/>
            </a:pPr>
            <a:r>
              <a:rPr lang="en-US" sz="2800" dirty="0" smtClean="0"/>
              <a:t> Concept </a:t>
            </a:r>
            <a:r>
              <a:rPr lang="en-US" sz="2800" dirty="0"/>
              <a:t>of rational use of </a:t>
            </a:r>
            <a:r>
              <a:rPr lang="en-US" sz="2800" dirty="0" smtClean="0"/>
              <a:t>medicines.</a:t>
            </a:r>
            <a:endParaRPr lang="en-US" sz="2800" dirty="0"/>
          </a:p>
          <a:p>
            <a:pPr>
              <a:buFont typeface="Courier New" pitchFamily="49" charset="0"/>
              <a:buChar char="o"/>
            </a:pPr>
            <a:r>
              <a:rPr lang="en-US" sz="2800" dirty="0" smtClean="0"/>
              <a:t> Factors </a:t>
            </a:r>
            <a:r>
              <a:rPr lang="en-US" sz="2800" dirty="0"/>
              <a:t>influencing the irrational use of </a:t>
            </a:r>
            <a:r>
              <a:rPr lang="en-US" sz="2800" dirty="0" smtClean="0"/>
              <a:t>medicines.</a:t>
            </a:r>
            <a:endParaRPr lang="en-US" sz="2800" dirty="0"/>
          </a:p>
          <a:p>
            <a:pPr>
              <a:buFont typeface="Courier New" pitchFamily="49" charset="0"/>
              <a:buChar char="o"/>
            </a:pPr>
            <a:r>
              <a:rPr lang="en-US" sz="2800" dirty="0" smtClean="0"/>
              <a:t> Adverse </a:t>
            </a:r>
            <a:r>
              <a:rPr lang="en-US" sz="2800" dirty="0"/>
              <a:t>impact of irrational use of </a:t>
            </a:r>
            <a:r>
              <a:rPr lang="en-US" sz="2800" dirty="0" smtClean="0"/>
              <a:t>medicines.</a:t>
            </a:r>
          </a:p>
          <a:p>
            <a:pPr>
              <a:buFont typeface="Courier New" pitchFamily="49" charset="0"/>
              <a:buChar char="o"/>
            </a:pPr>
            <a:r>
              <a:rPr lang="en-US" sz="2800" dirty="0"/>
              <a:t> Strategies to Improve Use of </a:t>
            </a:r>
            <a:r>
              <a:rPr lang="en-US" sz="2800" dirty="0" smtClean="0"/>
              <a:t>Drugs.</a:t>
            </a:r>
            <a:endParaRPr lang="en-US" sz="2800" dirty="0"/>
          </a:p>
          <a:p>
            <a:pPr>
              <a:buFont typeface="Courier New" pitchFamily="49" charset="0"/>
              <a:buChar char="o"/>
            </a:pPr>
            <a:r>
              <a:rPr lang="en-US" sz="2800" dirty="0" smtClean="0"/>
              <a:t> Role </a:t>
            </a:r>
            <a:r>
              <a:rPr lang="en-US" sz="2800" dirty="0"/>
              <a:t>of doctors and pharmacist in promoting the rational </a:t>
            </a:r>
            <a:r>
              <a:rPr lang="en-US" sz="2800" dirty="0" smtClean="0"/>
              <a:t>  use </a:t>
            </a:r>
            <a:r>
              <a:rPr lang="en-US" sz="2800" dirty="0"/>
              <a:t>of </a:t>
            </a:r>
            <a:r>
              <a:rPr lang="en-US" sz="2800" dirty="0" smtClean="0"/>
              <a:t>    medicines</a:t>
            </a:r>
            <a:r>
              <a:rPr lang="en-US" sz="2800" dirty="0"/>
              <a:t>.</a:t>
            </a:r>
          </a:p>
          <a:p>
            <a:pPr>
              <a:buFont typeface="Courier New" pitchFamily="49" charset="0"/>
              <a:buChar char="o"/>
            </a:pPr>
            <a:r>
              <a:rPr lang="en-US" sz="2800" dirty="0" smtClean="0"/>
              <a:t> Definition of compliance and adherence.</a:t>
            </a:r>
          </a:p>
          <a:p>
            <a:pPr>
              <a:buFont typeface="Courier New" pitchFamily="49" charset="0"/>
              <a:buChar char="o"/>
            </a:pPr>
            <a:r>
              <a:rPr lang="en-US" sz="2800" dirty="0"/>
              <a:t> Factors believed to affect </a:t>
            </a:r>
            <a:r>
              <a:rPr lang="en-US" sz="2800" dirty="0" smtClean="0"/>
              <a:t>compliance.</a:t>
            </a:r>
            <a:endParaRPr lang="en-US" sz="2800" dirty="0"/>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8201025" y="0"/>
            <a:ext cx="3810000" cy="2857500"/>
          </a:xfrm>
          <a:prstGeom prst="rect">
            <a:avLst/>
          </a:prstGeom>
        </p:spPr>
      </p:pic>
    </p:spTree>
    <p:extLst>
      <p:ext uri="{BB962C8B-B14F-4D97-AF65-F5344CB8AC3E}">
        <p14:creationId xmlns:p14="http://schemas.microsoft.com/office/powerpoint/2010/main" val="23578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Cont.</a:t>
            </a:r>
            <a:endParaRPr lang="ar-SA" sz="4000" b="1" dirty="0">
              <a:latin typeface="+mn-lt"/>
            </a:endParaRPr>
          </a:p>
        </p:txBody>
      </p:sp>
      <p:sp>
        <p:nvSpPr>
          <p:cNvPr id="3" name="Content Placeholder 2"/>
          <p:cNvSpPr>
            <a:spLocks noGrp="1"/>
          </p:cNvSpPr>
          <p:nvPr>
            <p:ph idx="1"/>
          </p:nvPr>
        </p:nvSpPr>
        <p:spPr/>
        <p:txBody>
          <a:bodyPr>
            <a:normAutofit/>
          </a:bodyPr>
          <a:lstStyle/>
          <a:p>
            <a:pPr marL="365760" indent="-256032" fontAlgn="auto">
              <a:spcAft>
                <a:spcPts val="0"/>
              </a:spcAft>
              <a:buFont typeface="Wingdings 3"/>
              <a:buChar char=""/>
              <a:defRPr/>
            </a:pPr>
            <a:r>
              <a:rPr lang="en-US" sz="2400" dirty="0"/>
              <a:t>By having access to medical records, they are in a position to influence the selection of drugs, dosage regimens, to monitor patient compliance and therapeutics, response to drugs and to recognize and report adverse drug reactions.</a:t>
            </a:r>
          </a:p>
          <a:p>
            <a:pPr marL="365760" indent="-256032" fontAlgn="auto">
              <a:spcAft>
                <a:spcPts val="0"/>
              </a:spcAft>
              <a:buFont typeface="Wingdings 3"/>
              <a:buChar char=""/>
              <a:defRPr/>
            </a:pPr>
            <a:endParaRPr lang="en-US" sz="2400" dirty="0"/>
          </a:p>
          <a:p>
            <a:pPr marL="365760" indent="-256032" fontAlgn="auto">
              <a:spcAft>
                <a:spcPts val="0"/>
              </a:spcAft>
              <a:buFont typeface="Wingdings 3"/>
              <a:buChar char=""/>
              <a:defRPr/>
            </a:pPr>
            <a:r>
              <a:rPr lang="en-US" sz="2400" dirty="0"/>
              <a:t>They can control hospital manufacture and procurement of drugs to ensure the supply of high quality products</a:t>
            </a:r>
            <a:endParaRPr lang="ar-SA" sz="2400" dirty="0"/>
          </a:p>
        </p:txBody>
      </p:sp>
    </p:spTree>
    <p:extLst>
      <p:ext uri="{BB962C8B-B14F-4D97-AF65-F5344CB8AC3E}">
        <p14:creationId xmlns:p14="http://schemas.microsoft.com/office/powerpoint/2010/main" val="977569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solidFill>
                  <a:srgbClr val="003399"/>
                </a:solidFill>
                <a:latin typeface="+mn-lt"/>
              </a:rPr>
              <a:t>Conclusion :</a:t>
            </a:r>
            <a:endParaRPr lang="ar-SA" sz="4400" dirty="0">
              <a:latin typeface="+mn-lt"/>
            </a:endParaRPr>
          </a:p>
        </p:txBody>
      </p:sp>
      <p:sp>
        <p:nvSpPr>
          <p:cNvPr id="3" name="Content Placeholder 2"/>
          <p:cNvSpPr>
            <a:spLocks noGrp="1"/>
          </p:cNvSpPr>
          <p:nvPr>
            <p:ph idx="1"/>
          </p:nvPr>
        </p:nvSpPr>
        <p:spPr/>
        <p:txBody>
          <a:bodyPr>
            <a:normAutofit fontScale="40000" lnSpcReduction="20000"/>
          </a:bodyPr>
          <a:lstStyle/>
          <a:p>
            <a:pPr>
              <a:buFont typeface="Wingdings" pitchFamily="2" charset="2"/>
              <a:buChar char="q"/>
            </a:pPr>
            <a:r>
              <a:rPr lang="en-US" sz="4500" dirty="0"/>
              <a:t> </a:t>
            </a:r>
            <a:r>
              <a:rPr lang="en-US" sz="4500" dirty="0" smtClean="0"/>
              <a:t> </a:t>
            </a:r>
            <a:r>
              <a:rPr lang="en-US" sz="7000" b="1" dirty="0" smtClean="0"/>
              <a:t>The </a:t>
            </a:r>
            <a:r>
              <a:rPr lang="en-US" sz="7000" b="1" dirty="0"/>
              <a:t>demands of rational drug use are:</a:t>
            </a:r>
          </a:p>
          <a:p>
            <a:r>
              <a:rPr lang="en-US" sz="5100" dirty="0"/>
              <a:t> </a:t>
            </a:r>
          </a:p>
          <a:p>
            <a:pPr>
              <a:buFont typeface="Arial" pitchFamily="34" charset="0"/>
              <a:buChar char="•"/>
            </a:pPr>
            <a:r>
              <a:rPr lang="en-US" sz="5100" dirty="0"/>
              <a:t>    Availability of essential &amp; life saving drugs and</a:t>
            </a:r>
          </a:p>
          <a:p>
            <a:r>
              <a:rPr lang="en-US" sz="5100" dirty="0"/>
              <a:t>     unbiased drug information with generic name.</a:t>
            </a:r>
          </a:p>
          <a:p>
            <a:endParaRPr lang="en-US" sz="5100" dirty="0"/>
          </a:p>
          <a:p>
            <a:pPr>
              <a:buFont typeface="Arial" pitchFamily="34" charset="0"/>
              <a:buChar char="•"/>
            </a:pPr>
            <a:r>
              <a:rPr lang="en-US" sz="5100" dirty="0"/>
              <a:t>   Adequate quality control &amp; drug control.</a:t>
            </a:r>
          </a:p>
          <a:p>
            <a:endParaRPr lang="en-US" sz="5100" dirty="0"/>
          </a:p>
          <a:p>
            <a:pPr>
              <a:buFont typeface="Arial" pitchFamily="34" charset="0"/>
              <a:buChar char="•"/>
            </a:pPr>
            <a:r>
              <a:rPr lang="en-US" sz="5100" dirty="0"/>
              <a:t>   Withdrawal of hazardous &amp; irrational drugs.</a:t>
            </a:r>
          </a:p>
          <a:p>
            <a:endParaRPr lang="en-US" sz="5100" dirty="0"/>
          </a:p>
          <a:p>
            <a:pPr>
              <a:buFont typeface="Arial" pitchFamily="34" charset="0"/>
              <a:buChar char="•"/>
            </a:pPr>
            <a:r>
              <a:rPr lang="en-US" sz="5100" dirty="0"/>
              <a:t>   Drug legislation reform.</a:t>
            </a:r>
            <a:endParaRPr lang="ar-SA" sz="5100" dirty="0"/>
          </a:p>
          <a:p>
            <a:endParaRPr lang="ar-SA" dirty="0"/>
          </a:p>
        </p:txBody>
      </p:sp>
    </p:spTree>
    <p:extLst>
      <p:ext uri="{BB962C8B-B14F-4D97-AF65-F5344CB8AC3E}">
        <p14:creationId xmlns:p14="http://schemas.microsoft.com/office/powerpoint/2010/main" val="4075096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Cont.</a:t>
            </a:r>
            <a:endParaRPr lang="ar-SA" sz="3600" dirty="0">
              <a:latin typeface="+mn-lt"/>
            </a:endParaRPr>
          </a:p>
        </p:txBody>
      </p:sp>
      <p:sp>
        <p:nvSpPr>
          <p:cNvPr id="3" name="Content Placeholder 2"/>
          <p:cNvSpPr>
            <a:spLocks noGrp="1"/>
          </p:cNvSpPr>
          <p:nvPr>
            <p:ph idx="1"/>
          </p:nvPr>
        </p:nvSpPr>
        <p:spPr/>
        <p:txBody>
          <a:bodyPr/>
          <a:lstStyle/>
          <a:p>
            <a:endParaRPr lang="en-GB" dirty="0" smtClean="0"/>
          </a:p>
          <a:p>
            <a:pPr>
              <a:buFont typeface="Wingdings" pitchFamily="2" charset="2"/>
              <a:buChar char="§"/>
            </a:pPr>
            <a:r>
              <a:rPr lang="en-GB" sz="2800" dirty="0" smtClean="0"/>
              <a:t>  Irrational </a:t>
            </a:r>
            <a:r>
              <a:rPr lang="en-GB" sz="2800" dirty="0"/>
              <a:t>use of medicines is a very serious global public </a:t>
            </a:r>
            <a:r>
              <a:rPr lang="en-GB" sz="2800" dirty="0" smtClean="0"/>
              <a:t>health</a:t>
            </a:r>
          </a:p>
          <a:p>
            <a:pPr marL="0" indent="0">
              <a:buNone/>
            </a:pPr>
            <a:r>
              <a:rPr lang="en-GB" sz="2800" dirty="0"/>
              <a:t> </a:t>
            </a:r>
            <a:r>
              <a:rPr lang="en-GB" sz="2800" dirty="0" smtClean="0"/>
              <a:t>   </a:t>
            </a:r>
            <a:r>
              <a:rPr lang="en-GB" sz="2800" dirty="0"/>
              <a:t>problem.</a:t>
            </a:r>
          </a:p>
          <a:p>
            <a:pPr>
              <a:buFont typeface="Wingdings" pitchFamily="2" charset="2"/>
              <a:buChar char="§"/>
            </a:pPr>
            <a:r>
              <a:rPr lang="en-GB" sz="2800" dirty="0" smtClean="0"/>
              <a:t>  Rational </a:t>
            </a:r>
            <a:r>
              <a:rPr lang="en-GB" sz="2800" dirty="0"/>
              <a:t>use of medicines could be greatly improved if  a </a:t>
            </a:r>
            <a:r>
              <a:rPr lang="en-GB" sz="2800" dirty="0" smtClean="0"/>
              <a:t>fraction of</a:t>
            </a:r>
          </a:p>
          <a:p>
            <a:pPr marL="0" indent="0">
              <a:buNone/>
            </a:pPr>
            <a:r>
              <a:rPr lang="en-GB" sz="2800" dirty="0"/>
              <a:t> </a:t>
            </a:r>
            <a:r>
              <a:rPr lang="en-GB" sz="2800" dirty="0" smtClean="0"/>
              <a:t>   </a:t>
            </a:r>
            <a:r>
              <a:rPr lang="en-GB" sz="2800" dirty="0"/>
              <a:t>the resources spent on medicines were spent on improving use.</a:t>
            </a:r>
            <a:endParaRPr lang="en-US" sz="2800" dirty="0"/>
          </a:p>
          <a:p>
            <a:endParaRPr lang="ar-SA" dirty="0"/>
          </a:p>
        </p:txBody>
      </p:sp>
    </p:spTree>
    <p:extLst>
      <p:ext uri="{BB962C8B-B14F-4D97-AF65-F5344CB8AC3E}">
        <p14:creationId xmlns:p14="http://schemas.microsoft.com/office/powerpoint/2010/main" val="4050360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8468" y="314698"/>
            <a:ext cx="10052462" cy="603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69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kern="0" spc="0" dirty="0">
                <a:solidFill>
                  <a:srgbClr val="000000"/>
                </a:solidFill>
                <a:latin typeface="+mn-lt"/>
                <a:ea typeface="MS PGothic"/>
              </a:rPr>
              <a:t>Definition of compliance</a:t>
            </a:r>
            <a:endParaRPr lang="ar-SA" sz="4400" b="1" dirty="0">
              <a:latin typeface="+mn-lt"/>
            </a:endParaRPr>
          </a:p>
        </p:txBody>
      </p:sp>
      <p:sp>
        <p:nvSpPr>
          <p:cNvPr id="3" name="Content Placeholder 2"/>
          <p:cNvSpPr>
            <a:spLocks noGrp="1"/>
          </p:cNvSpPr>
          <p:nvPr>
            <p:ph idx="1"/>
          </p:nvPr>
        </p:nvSpPr>
        <p:spPr/>
        <p:txBody>
          <a:bodyPr/>
          <a:lstStyle/>
          <a:p>
            <a:endParaRPr lang="en-US" sz="3200" b="1" i="1" dirty="0" smtClean="0">
              <a:solidFill>
                <a:srgbClr val="FF0000"/>
              </a:solidFill>
            </a:endParaRPr>
          </a:p>
          <a:p>
            <a:r>
              <a:rPr lang="en-US" sz="3200" b="1" i="1" dirty="0" smtClean="0">
                <a:solidFill>
                  <a:srgbClr val="FF0000"/>
                </a:solidFill>
              </a:rPr>
              <a:t>Compliance</a:t>
            </a:r>
            <a:r>
              <a:rPr lang="en-US" sz="3200" dirty="0"/>
              <a:t>, </a:t>
            </a:r>
            <a:r>
              <a:rPr lang="en-US" sz="2800" dirty="0"/>
              <a:t>simply defined as “agreement.” With regard to medicine, </a:t>
            </a:r>
            <a:r>
              <a:rPr lang="en-US" sz="2800" i="1" dirty="0"/>
              <a:t>compliance</a:t>
            </a:r>
            <a:r>
              <a:rPr lang="en-US" sz="2800" dirty="0"/>
              <a:t> means agreeing to take medicine(s) as directed, and then following through with that agreement…..accepting the responsibility of taking medicine(s) as agreed</a:t>
            </a:r>
            <a:r>
              <a:rPr lang="en-US" sz="2800" baseline="84000" dirty="0"/>
              <a:t>8</a:t>
            </a:r>
          </a:p>
          <a:p>
            <a:endParaRPr lang="ar-SA" dirty="0"/>
          </a:p>
        </p:txBody>
      </p:sp>
    </p:spTree>
    <p:extLst>
      <p:ext uri="{BB962C8B-B14F-4D97-AF65-F5344CB8AC3E}">
        <p14:creationId xmlns:p14="http://schemas.microsoft.com/office/powerpoint/2010/main" val="1040526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Definition of Adherence</a:t>
            </a:r>
            <a:endParaRPr lang="ar-SA" sz="4000" b="1" dirty="0">
              <a:latin typeface="+mn-lt"/>
            </a:endParaRPr>
          </a:p>
        </p:txBody>
      </p:sp>
      <p:sp>
        <p:nvSpPr>
          <p:cNvPr id="3" name="Content Placeholder 2"/>
          <p:cNvSpPr>
            <a:spLocks noGrp="1"/>
          </p:cNvSpPr>
          <p:nvPr>
            <p:ph idx="1"/>
          </p:nvPr>
        </p:nvSpPr>
        <p:spPr/>
        <p:txBody>
          <a:bodyPr/>
          <a:lstStyle/>
          <a:p>
            <a:endParaRPr lang="en-US" b="1" i="1" dirty="0" smtClean="0">
              <a:solidFill>
                <a:srgbClr val="FF0000"/>
              </a:solidFill>
            </a:endParaRPr>
          </a:p>
          <a:p>
            <a:r>
              <a:rPr lang="en-US" sz="3200" b="1" i="1" dirty="0" smtClean="0">
                <a:solidFill>
                  <a:srgbClr val="FF0000"/>
                </a:solidFill>
              </a:rPr>
              <a:t>Adherence</a:t>
            </a:r>
            <a:r>
              <a:rPr lang="en-US" sz="3200" dirty="0" smtClean="0"/>
              <a:t> </a:t>
            </a:r>
            <a:r>
              <a:rPr lang="en-US" sz="2800" dirty="0" smtClean="0"/>
              <a:t>is defined as the extent to which a patient’s health behavior coincides with their physician’s recommendations, whether taking medications or following advice for some type of behavioral change.</a:t>
            </a:r>
          </a:p>
          <a:p>
            <a:endParaRPr lang="ar-SA" dirty="0"/>
          </a:p>
        </p:txBody>
      </p:sp>
    </p:spTree>
    <p:extLst>
      <p:ext uri="{BB962C8B-B14F-4D97-AF65-F5344CB8AC3E}">
        <p14:creationId xmlns:p14="http://schemas.microsoft.com/office/powerpoint/2010/main" val="1586019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solidFill>
                  <a:srgbClr val="C00000"/>
                </a:solidFill>
                <a:latin typeface="+mn-lt"/>
              </a:rPr>
              <a:t>Adherence vs. Compliance</a:t>
            </a:r>
            <a:endParaRPr lang="ar-SA" sz="4000" b="1" dirty="0">
              <a:solidFill>
                <a:srgbClr val="C00000"/>
              </a:solidFill>
              <a:latin typeface="+mn-lt"/>
            </a:endParaRPr>
          </a:p>
        </p:txBody>
      </p:sp>
      <p:sp>
        <p:nvSpPr>
          <p:cNvPr id="3" name="Content Placeholder 2"/>
          <p:cNvSpPr>
            <a:spLocks noGrp="1"/>
          </p:cNvSpPr>
          <p:nvPr>
            <p:ph idx="1"/>
          </p:nvPr>
        </p:nvSpPr>
        <p:spPr/>
        <p:txBody>
          <a:bodyPr/>
          <a:lstStyle/>
          <a:p>
            <a:pPr>
              <a:buFont typeface="Arial" pitchFamily="34" charset="0"/>
              <a:buChar char="•"/>
            </a:pPr>
            <a:r>
              <a:rPr lang="en-US" sz="2800" dirty="0" smtClean="0"/>
              <a:t>  Adherence </a:t>
            </a:r>
            <a:r>
              <a:rPr lang="en-US" sz="2800" dirty="0"/>
              <a:t>is a more accurate term than compliance.</a:t>
            </a:r>
          </a:p>
          <a:p>
            <a:pPr>
              <a:buFont typeface="Arial" pitchFamily="34" charset="0"/>
              <a:buChar char="•"/>
            </a:pPr>
            <a:r>
              <a:rPr lang="en-US" sz="2800" i="1" dirty="0" smtClean="0"/>
              <a:t>  Compliance</a:t>
            </a:r>
            <a:r>
              <a:rPr lang="en-US" sz="2800" dirty="0" smtClean="0"/>
              <a:t> </a:t>
            </a:r>
            <a:r>
              <a:rPr lang="en-US" sz="2800" dirty="0"/>
              <a:t>suggests a process in which dutiful </a:t>
            </a:r>
            <a:r>
              <a:rPr lang="en-US" sz="2800" dirty="0" smtClean="0"/>
              <a:t>patients</a:t>
            </a:r>
          </a:p>
          <a:p>
            <a:pPr marL="0" indent="0">
              <a:buNone/>
            </a:pPr>
            <a:r>
              <a:rPr lang="en-US" sz="2800" dirty="0"/>
              <a:t> </a:t>
            </a:r>
            <a:r>
              <a:rPr lang="en-US" sz="2800" dirty="0" smtClean="0"/>
              <a:t>   </a:t>
            </a:r>
            <a:r>
              <a:rPr lang="en-US" sz="2800" dirty="0"/>
              <a:t>passively follow the advice of their physicians</a:t>
            </a:r>
          </a:p>
          <a:p>
            <a:pPr>
              <a:buFont typeface="Arial" pitchFamily="34" charset="0"/>
              <a:buChar char="•"/>
            </a:pPr>
            <a:r>
              <a:rPr lang="en-US" sz="2800" i="1" dirty="0" smtClean="0"/>
              <a:t>  Adherence</a:t>
            </a:r>
            <a:r>
              <a:rPr lang="en-US" sz="2800" dirty="0"/>
              <a:t>, in contrast, better fits how most patients </a:t>
            </a:r>
            <a:endParaRPr lang="en-US" sz="2800" dirty="0" smtClean="0"/>
          </a:p>
          <a:p>
            <a:pPr marL="0" indent="0">
              <a:buNone/>
            </a:pPr>
            <a:r>
              <a:rPr lang="en-US" sz="2800" dirty="0"/>
              <a:t> </a:t>
            </a:r>
            <a:r>
              <a:rPr lang="en-US" sz="2800" dirty="0" smtClean="0"/>
              <a:t>  actively </a:t>
            </a:r>
            <a:r>
              <a:rPr lang="en-US" sz="2800" dirty="0"/>
              <a:t>participate in their care and decide for </a:t>
            </a:r>
            <a:r>
              <a:rPr lang="en-US" sz="2800" dirty="0" smtClean="0"/>
              <a:t>themselves</a:t>
            </a:r>
          </a:p>
          <a:p>
            <a:pPr marL="0" indent="0">
              <a:buNone/>
            </a:pPr>
            <a:r>
              <a:rPr lang="en-US" sz="2800" dirty="0"/>
              <a:t> </a:t>
            </a:r>
            <a:r>
              <a:rPr lang="en-US" sz="2800" dirty="0" smtClean="0"/>
              <a:t>  </a:t>
            </a:r>
            <a:r>
              <a:rPr lang="en-US" sz="2800" dirty="0"/>
              <a:t>when and whether to follow their doctor’s advice.</a:t>
            </a:r>
          </a:p>
          <a:p>
            <a:endParaRPr lang="ar-SA" dirty="0"/>
          </a:p>
        </p:txBody>
      </p:sp>
    </p:spTree>
    <p:extLst>
      <p:ext uri="{BB962C8B-B14F-4D97-AF65-F5344CB8AC3E}">
        <p14:creationId xmlns:p14="http://schemas.microsoft.com/office/powerpoint/2010/main" val="906581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1"/>
                </a:solidFill>
                <a:latin typeface="+mn-lt"/>
              </a:rPr>
              <a:t>Non compliance can be caused by:</a:t>
            </a:r>
            <a:endParaRPr lang="ar-SA" sz="4000" dirty="0">
              <a:solidFill>
                <a:schemeClr val="accent1"/>
              </a:solidFill>
              <a:latin typeface="+mn-lt"/>
            </a:endParaRPr>
          </a:p>
        </p:txBody>
      </p:sp>
      <p:sp>
        <p:nvSpPr>
          <p:cNvPr id="3" name="Content Placeholder 2"/>
          <p:cNvSpPr>
            <a:spLocks noGrp="1"/>
          </p:cNvSpPr>
          <p:nvPr>
            <p:ph idx="1"/>
          </p:nvPr>
        </p:nvSpPr>
        <p:spPr/>
        <p:txBody>
          <a:bodyPr/>
          <a:lstStyle/>
          <a:p>
            <a:pPr>
              <a:buFont typeface="Wingdings" pitchFamily="2" charset="2"/>
              <a:buChar char="§"/>
            </a:pPr>
            <a:endParaRPr lang="en-US" sz="3200" dirty="0">
              <a:solidFill>
                <a:srgbClr val="00CCFF"/>
              </a:solidFill>
            </a:endParaRPr>
          </a:p>
          <a:p>
            <a:pPr>
              <a:buFont typeface="Wingdings" pitchFamily="2" charset="2"/>
              <a:buChar char="§"/>
            </a:pPr>
            <a:r>
              <a:rPr lang="en-US" sz="3200" dirty="0" smtClean="0">
                <a:solidFill>
                  <a:schemeClr val="tx2"/>
                </a:solidFill>
              </a:rPr>
              <a:t>  Failure </a:t>
            </a:r>
            <a:r>
              <a:rPr lang="en-US" sz="3200" dirty="0">
                <a:solidFill>
                  <a:schemeClr val="tx2"/>
                </a:solidFill>
              </a:rPr>
              <a:t>to understand instructions</a:t>
            </a:r>
          </a:p>
          <a:p>
            <a:pPr>
              <a:buFont typeface="Wingdings" pitchFamily="2" charset="2"/>
              <a:buChar char="§"/>
            </a:pPr>
            <a:endParaRPr lang="en-US" sz="3200" dirty="0">
              <a:solidFill>
                <a:schemeClr val="tx2"/>
              </a:solidFill>
            </a:endParaRPr>
          </a:p>
          <a:p>
            <a:pPr>
              <a:buFont typeface="Wingdings" pitchFamily="2" charset="2"/>
              <a:buChar char="§"/>
            </a:pPr>
            <a:r>
              <a:rPr lang="en-US" sz="3200" dirty="0" smtClean="0">
                <a:solidFill>
                  <a:schemeClr val="tx2"/>
                </a:solidFill>
              </a:rPr>
              <a:t>   Non </a:t>
            </a:r>
            <a:r>
              <a:rPr lang="en-US" sz="3200" dirty="0">
                <a:solidFill>
                  <a:schemeClr val="tx2"/>
                </a:solidFill>
              </a:rPr>
              <a:t>comprehension</a:t>
            </a:r>
          </a:p>
          <a:p>
            <a:pPr marL="0" indent="0">
              <a:buNone/>
            </a:pPr>
            <a:endParaRPr lang="en-US" sz="3200" dirty="0">
              <a:solidFill>
                <a:schemeClr val="tx2"/>
              </a:solidFill>
            </a:endParaRPr>
          </a:p>
          <a:p>
            <a:pPr>
              <a:buFont typeface="Wingdings" pitchFamily="2" charset="2"/>
              <a:buChar char="§"/>
            </a:pPr>
            <a:r>
              <a:rPr lang="en-US" sz="3200" dirty="0" smtClean="0">
                <a:solidFill>
                  <a:schemeClr val="tx2"/>
                </a:solidFill>
              </a:rPr>
              <a:t>  Volitional </a:t>
            </a:r>
            <a:r>
              <a:rPr lang="en-US" sz="3200" dirty="0">
                <a:solidFill>
                  <a:schemeClr val="tx2"/>
                </a:solidFill>
              </a:rPr>
              <a:t>non compliance</a:t>
            </a:r>
          </a:p>
          <a:p>
            <a:endParaRPr lang="ar-SA" dirty="0"/>
          </a:p>
        </p:txBody>
      </p:sp>
    </p:spTree>
    <p:extLst>
      <p:ext uri="{BB962C8B-B14F-4D97-AF65-F5344CB8AC3E}">
        <p14:creationId xmlns:p14="http://schemas.microsoft.com/office/powerpoint/2010/main" val="304935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9999"/>
                </a:solidFill>
              </a:rPr>
              <a:t/>
            </a:r>
            <a:br>
              <a:rPr lang="en-US" dirty="0">
                <a:solidFill>
                  <a:srgbClr val="009999"/>
                </a:solidFill>
              </a:rPr>
            </a:br>
            <a:r>
              <a:rPr lang="en-US" sz="4400" b="1" dirty="0">
                <a:solidFill>
                  <a:srgbClr val="009999"/>
                </a:solidFill>
                <a:latin typeface="+mn-lt"/>
              </a:rPr>
              <a:t>Noncompliance in medication taking can be classified as:</a:t>
            </a:r>
            <a:endParaRPr lang="ar-SA" sz="4400" b="1" dirty="0">
              <a:latin typeface="+mn-lt"/>
            </a:endParaRPr>
          </a:p>
        </p:txBody>
      </p:sp>
      <p:sp>
        <p:nvSpPr>
          <p:cNvPr id="3" name="Content Placeholder 2"/>
          <p:cNvSpPr>
            <a:spLocks noGrp="1"/>
          </p:cNvSpPr>
          <p:nvPr>
            <p:ph idx="1"/>
          </p:nvPr>
        </p:nvSpPr>
        <p:spPr/>
        <p:txBody>
          <a:bodyPr/>
          <a:lstStyle/>
          <a:p>
            <a:pPr>
              <a:spcBef>
                <a:spcPct val="0"/>
              </a:spcBef>
              <a:buFont typeface="Courier New" pitchFamily="49" charset="0"/>
              <a:buChar char="o"/>
              <a:defRPr/>
            </a:pPr>
            <a:r>
              <a:rPr lang="en-US" sz="3200" dirty="0" smtClean="0">
                <a:solidFill>
                  <a:srgbClr val="000000"/>
                </a:solidFill>
              </a:rPr>
              <a:t> Errors </a:t>
            </a:r>
            <a:r>
              <a:rPr lang="en-US" sz="3200" dirty="0">
                <a:solidFill>
                  <a:srgbClr val="000000"/>
                </a:solidFill>
              </a:rPr>
              <a:t>of omission</a:t>
            </a:r>
          </a:p>
          <a:p>
            <a:pPr>
              <a:spcBef>
                <a:spcPct val="0"/>
              </a:spcBef>
              <a:buFont typeface="Courier New" pitchFamily="49" charset="0"/>
              <a:buChar char="o"/>
              <a:defRPr/>
            </a:pPr>
            <a:endParaRPr lang="en-US" sz="3200" dirty="0">
              <a:solidFill>
                <a:srgbClr val="000000"/>
              </a:solidFill>
            </a:endParaRPr>
          </a:p>
          <a:p>
            <a:pPr>
              <a:spcBef>
                <a:spcPct val="0"/>
              </a:spcBef>
              <a:buFont typeface="Courier New" pitchFamily="49" charset="0"/>
              <a:buChar char="o"/>
              <a:defRPr/>
            </a:pPr>
            <a:r>
              <a:rPr lang="en-US" sz="3200" dirty="0" smtClean="0">
                <a:solidFill>
                  <a:srgbClr val="000000"/>
                </a:solidFill>
              </a:rPr>
              <a:t> Errors </a:t>
            </a:r>
            <a:r>
              <a:rPr lang="en-US" sz="3200" dirty="0">
                <a:solidFill>
                  <a:srgbClr val="000000"/>
                </a:solidFill>
              </a:rPr>
              <a:t>of commission</a:t>
            </a:r>
          </a:p>
          <a:p>
            <a:pPr marL="0" indent="0">
              <a:spcBef>
                <a:spcPct val="0"/>
              </a:spcBef>
              <a:buNone/>
              <a:defRPr/>
            </a:pPr>
            <a:endParaRPr lang="en-US" sz="3200" dirty="0">
              <a:solidFill>
                <a:srgbClr val="000000"/>
              </a:solidFill>
            </a:endParaRPr>
          </a:p>
          <a:p>
            <a:pPr>
              <a:spcBef>
                <a:spcPct val="0"/>
              </a:spcBef>
              <a:buFont typeface="Courier New" pitchFamily="49" charset="0"/>
              <a:buChar char="o"/>
              <a:defRPr/>
            </a:pPr>
            <a:r>
              <a:rPr lang="en-US" sz="3200" dirty="0" smtClean="0">
                <a:solidFill>
                  <a:srgbClr val="000000"/>
                </a:solidFill>
              </a:rPr>
              <a:t> Dosage </a:t>
            </a:r>
            <a:r>
              <a:rPr lang="en-US" sz="3200" dirty="0">
                <a:solidFill>
                  <a:srgbClr val="000000"/>
                </a:solidFill>
              </a:rPr>
              <a:t>errors</a:t>
            </a:r>
          </a:p>
          <a:p>
            <a:pPr>
              <a:spcBef>
                <a:spcPct val="0"/>
              </a:spcBef>
              <a:buFont typeface="Courier New" pitchFamily="49" charset="0"/>
              <a:buChar char="o"/>
              <a:defRPr/>
            </a:pPr>
            <a:endParaRPr lang="en-US" sz="3200" dirty="0">
              <a:solidFill>
                <a:srgbClr val="000000"/>
              </a:solidFill>
            </a:endParaRPr>
          </a:p>
          <a:p>
            <a:pPr>
              <a:spcBef>
                <a:spcPct val="0"/>
              </a:spcBef>
              <a:buFont typeface="Courier New" pitchFamily="49" charset="0"/>
              <a:buChar char="o"/>
              <a:defRPr/>
            </a:pPr>
            <a:r>
              <a:rPr lang="en-US" sz="3200" dirty="0" smtClean="0">
                <a:solidFill>
                  <a:srgbClr val="000000"/>
                </a:solidFill>
              </a:rPr>
              <a:t> Scheduling </a:t>
            </a:r>
            <a:r>
              <a:rPr lang="en-US" sz="3200" dirty="0">
                <a:solidFill>
                  <a:srgbClr val="000000"/>
                </a:solidFill>
              </a:rPr>
              <a:t>errors</a:t>
            </a:r>
          </a:p>
          <a:p>
            <a:endParaRPr lang="ar-SA" dirty="0"/>
          </a:p>
        </p:txBody>
      </p:sp>
    </p:spTree>
    <p:extLst>
      <p:ext uri="{BB962C8B-B14F-4D97-AF65-F5344CB8AC3E}">
        <p14:creationId xmlns:p14="http://schemas.microsoft.com/office/powerpoint/2010/main" val="3831381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33CC"/>
                </a:solidFill>
                <a:latin typeface="+mn-lt"/>
              </a:rPr>
              <a:t>Patient’s noncompliance is important from at least 4 perceptions:</a:t>
            </a:r>
            <a:endParaRPr lang="ar-SA" sz="3600" dirty="0">
              <a:latin typeface="+mn-lt"/>
            </a:endParaRPr>
          </a:p>
        </p:txBody>
      </p:sp>
      <p:sp>
        <p:nvSpPr>
          <p:cNvPr id="3" name="Content Placeholder 2"/>
          <p:cNvSpPr>
            <a:spLocks noGrp="1"/>
          </p:cNvSpPr>
          <p:nvPr>
            <p:ph idx="1"/>
          </p:nvPr>
        </p:nvSpPr>
        <p:spPr/>
        <p:txBody>
          <a:bodyPr/>
          <a:lstStyle/>
          <a:p>
            <a:pPr>
              <a:buSzPct val="115000"/>
              <a:buFont typeface="Wingdings" pitchFamily="2" charset="2"/>
              <a:buChar char="§"/>
            </a:pPr>
            <a:endParaRPr lang="en-US" sz="2800" dirty="0">
              <a:solidFill>
                <a:schemeClr val="tx2"/>
              </a:solidFill>
            </a:endParaRPr>
          </a:p>
          <a:p>
            <a:pPr>
              <a:buSzPct val="115000"/>
              <a:buFont typeface="Wingdings" pitchFamily="2" charset="2"/>
              <a:buChar char="§"/>
            </a:pPr>
            <a:r>
              <a:rPr lang="en-US" sz="2800" dirty="0" smtClean="0">
                <a:solidFill>
                  <a:schemeClr val="tx2"/>
                </a:solidFill>
              </a:rPr>
              <a:t> Individual </a:t>
            </a:r>
            <a:r>
              <a:rPr lang="en-US" sz="2800" dirty="0">
                <a:solidFill>
                  <a:schemeClr val="tx2"/>
                </a:solidFill>
              </a:rPr>
              <a:t>patient care</a:t>
            </a:r>
            <a:r>
              <a:rPr lang="en-US" sz="2800" dirty="0" smtClean="0">
                <a:solidFill>
                  <a:schemeClr val="tx2"/>
                </a:solidFill>
              </a:rPr>
              <a:t>.</a:t>
            </a:r>
            <a:endParaRPr lang="en-US" sz="2800" dirty="0">
              <a:solidFill>
                <a:schemeClr val="tx2"/>
              </a:solidFill>
            </a:endParaRPr>
          </a:p>
          <a:p>
            <a:pPr>
              <a:buSzPct val="115000"/>
              <a:buFont typeface="Wingdings" pitchFamily="2" charset="2"/>
              <a:buChar char="§"/>
            </a:pPr>
            <a:r>
              <a:rPr lang="en-US" sz="2800" dirty="0" smtClean="0">
                <a:solidFill>
                  <a:schemeClr val="tx2"/>
                </a:solidFill>
              </a:rPr>
              <a:t> Public </a:t>
            </a:r>
            <a:r>
              <a:rPr lang="en-US" sz="2800" dirty="0">
                <a:solidFill>
                  <a:schemeClr val="tx2"/>
                </a:solidFill>
              </a:rPr>
              <a:t>health efforts</a:t>
            </a:r>
            <a:r>
              <a:rPr lang="en-US" sz="2800" dirty="0" smtClean="0">
                <a:solidFill>
                  <a:schemeClr val="tx2"/>
                </a:solidFill>
              </a:rPr>
              <a:t>.</a:t>
            </a:r>
            <a:endParaRPr lang="en-US" sz="2800" dirty="0">
              <a:solidFill>
                <a:schemeClr val="tx2"/>
              </a:solidFill>
            </a:endParaRPr>
          </a:p>
          <a:p>
            <a:pPr>
              <a:buSzPct val="115000"/>
              <a:buFont typeface="Wingdings" pitchFamily="2" charset="2"/>
              <a:buChar char="§"/>
            </a:pPr>
            <a:r>
              <a:rPr lang="en-US" sz="2800" dirty="0" smtClean="0">
                <a:solidFill>
                  <a:schemeClr val="tx2"/>
                </a:solidFill>
              </a:rPr>
              <a:t> Interpretation </a:t>
            </a:r>
            <a:r>
              <a:rPr lang="en-US" sz="2800" dirty="0">
                <a:solidFill>
                  <a:schemeClr val="tx2"/>
                </a:solidFill>
              </a:rPr>
              <a:t>of the medical literature.</a:t>
            </a:r>
          </a:p>
          <a:p>
            <a:pPr>
              <a:buSzPct val="115000"/>
              <a:buFont typeface="Wingdings" pitchFamily="2" charset="2"/>
              <a:buChar char="§"/>
            </a:pPr>
            <a:r>
              <a:rPr lang="en-US" sz="2800" dirty="0" smtClean="0">
                <a:solidFill>
                  <a:schemeClr val="tx2"/>
                </a:solidFill>
              </a:rPr>
              <a:t>  Economic </a:t>
            </a:r>
            <a:r>
              <a:rPr lang="en-US" sz="2800" dirty="0">
                <a:solidFill>
                  <a:schemeClr val="tx2"/>
                </a:solidFill>
              </a:rPr>
              <a:t>consequences.</a:t>
            </a:r>
          </a:p>
          <a:p>
            <a:pPr marL="0" indent="0">
              <a:buNone/>
            </a:pPr>
            <a:endParaRPr lang="ar-SA" dirty="0"/>
          </a:p>
        </p:txBody>
      </p:sp>
    </p:spTree>
    <p:extLst>
      <p:ext uri="{BB962C8B-B14F-4D97-AF65-F5344CB8AC3E}">
        <p14:creationId xmlns:p14="http://schemas.microsoft.com/office/powerpoint/2010/main" val="2884286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
            </a:r>
            <a:br>
              <a:rPr lang="en-US" b="1" dirty="0">
                <a:solidFill>
                  <a:srgbClr val="FF0000"/>
                </a:solidFill>
              </a:rPr>
            </a:br>
            <a:r>
              <a:rPr lang="en-US" b="1" dirty="0">
                <a:solidFill>
                  <a:srgbClr val="FF0000"/>
                </a:solidFill>
              </a:rPr>
              <a:t>How would you define </a:t>
            </a:r>
            <a:r>
              <a:rPr lang="en-US" b="1" dirty="0" smtClean="0">
                <a:solidFill>
                  <a:srgbClr val="FF0000"/>
                </a:solidFill>
              </a:rPr>
              <a:t>Rational?</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1150719" y="2249290"/>
            <a:ext cx="10058400" cy="4023360"/>
          </a:xfrm>
        </p:spPr>
        <p:txBody>
          <a:bodyPr>
            <a:normAutofit/>
          </a:bodyPr>
          <a:lstStyle/>
          <a:p>
            <a:r>
              <a:rPr lang="en-US" dirty="0" smtClean="0"/>
              <a:t> </a:t>
            </a:r>
            <a:r>
              <a:rPr lang="en-US" sz="3200" dirty="0" smtClean="0"/>
              <a:t> </a:t>
            </a:r>
          </a:p>
          <a:p>
            <a:endParaRPr lang="en-US" dirty="0"/>
          </a:p>
        </p:txBody>
      </p:sp>
      <p:pic>
        <p:nvPicPr>
          <p:cNvPr id="4" name="Picture 3"/>
          <p:cNvPicPr>
            <a:picLocks noChangeAspect="1"/>
          </p:cNvPicPr>
          <p:nvPr/>
        </p:nvPicPr>
        <p:blipFill>
          <a:blip r:embed="rId3"/>
          <a:stretch>
            <a:fillRect/>
          </a:stretch>
        </p:blipFill>
        <p:spPr>
          <a:xfrm>
            <a:off x="8887682" y="3608467"/>
            <a:ext cx="3304318" cy="2664183"/>
          </a:xfrm>
          <a:prstGeom prst="rect">
            <a:avLst/>
          </a:prstGeom>
        </p:spPr>
      </p:pic>
      <p:sp>
        <p:nvSpPr>
          <p:cNvPr id="6" name="Rectangle 5"/>
          <p:cNvSpPr/>
          <p:nvPr/>
        </p:nvSpPr>
        <p:spPr>
          <a:xfrm>
            <a:off x="1306286" y="2047458"/>
            <a:ext cx="7718961" cy="2893100"/>
          </a:xfrm>
          <a:prstGeom prst="rect">
            <a:avLst/>
          </a:prstGeom>
        </p:spPr>
        <p:txBody>
          <a:bodyPr wrap="square">
            <a:spAutoFit/>
          </a:bodyPr>
          <a:lstStyle/>
          <a:p>
            <a:r>
              <a:rPr lang="en-US" sz="3200" b="1" dirty="0">
                <a:solidFill>
                  <a:srgbClr val="DE0202"/>
                </a:solidFill>
              </a:rPr>
              <a:t>RATIONAL</a:t>
            </a:r>
            <a:r>
              <a:rPr lang="en-US" sz="3200" dirty="0">
                <a:solidFill>
                  <a:srgbClr val="DE0202"/>
                </a:solidFill>
              </a:rPr>
              <a:t> means </a:t>
            </a:r>
            <a:r>
              <a:rPr lang="en-US" sz="3200" dirty="0"/>
              <a:t>“prescribing right drug, in adequate dose for the sufficient duration &amp; appropriate to the clinical needs of the patient at lowest cost” </a:t>
            </a:r>
            <a:endParaRPr lang="en-US" sz="3200" dirty="0" smtClean="0"/>
          </a:p>
          <a:p>
            <a:endParaRPr lang="en-US" dirty="0"/>
          </a:p>
          <a:p>
            <a:endParaRPr lang="en-US" dirty="0" smtClean="0"/>
          </a:p>
          <a:p>
            <a:endParaRPr lang="ar-SA" dirty="0"/>
          </a:p>
        </p:txBody>
      </p:sp>
    </p:spTree>
    <p:extLst>
      <p:ext uri="{BB962C8B-B14F-4D97-AF65-F5344CB8AC3E}">
        <p14:creationId xmlns:p14="http://schemas.microsoft.com/office/powerpoint/2010/main" val="1608585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r>
              <a:rPr lang="en-US" sz="2400" b="1" dirty="0">
                <a:solidFill>
                  <a:srgbClr val="FF0000"/>
                </a:solidFill>
              </a:rPr>
              <a:t>Health Effects</a:t>
            </a:r>
            <a:r>
              <a:rPr lang="en-US" sz="2400" b="1" dirty="0" smtClean="0">
                <a:solidFill>
                  <a:srgbClr val="FF0000"/>
                </a:solidFill>
              </a:rPr>
              <a:t>:                                                                                                                                                                                                   </a:t>
            </a:r>
            <a:endParaRPr lang="en-US" sz="2400" b="1" dirty="0">
              <a:solidFill>
                <a:srgbClr val="FF0000"/>
              </a:solidFill>
            </a:endParaRPr>
          </a:p>
          <a:p>
            <a:endParaRPr lang="en-US" dirty="0"/>
          </a:p>
          <a:p>
            <a:pPr>
              <a:buFont typeface="Arial" pitchFamily="34" charset="0"/>
              <a:buChar char="•"/>
            </a:pPr>
            <a:r>
              <a:rPr lang="en-US" dirty="0" smtClean="0"/>
              <a:t>  Increase </a:t>
            </a:r>
            <a:r>
              <a:rPr lang="en-US" dirty="0"/>
              <a:t>morbidity</a:t>
            </a:r>
          </a:p>
          <a:p>
            <a:pPr>
              <a:buFont typeface="Arial" pitchFamily="34" charset="0"/>
              <a:buChar char="•"/>
            </a:pPr>
            <a:r>
              <a:rPr lang="en-US" dirty="0" smtClean="0"/>
              <a:t>  Treatment </a:t>
            </a:r>
            <a:r>
              <a:rPr lang="en-US" dirty="0"/>
              <a:t>failure</a:t>
            </a:r>
          </a:p>
          <a:p>
            <a:pPr>
              <a:buFont typeface="Arial" pitchFamily="34" charset="0"/>
              <a:buChar char="•"/>
            </a:pPr>
            <a:r>
              <a:rPr lang="en-US" dirty="0" smtClean="0"/>
              <a:t>  Exacerbation </a:t>
            </a:r>
            <a:r>
              <a:rPr lang="en-US" dirty="0"/>
              <a:t>of disease</a:t>
            </a:r>
          </a:p>
          <a:p>
            <a:pPr>
              <a:buFont typeface="Arial" pitchFamily="34" charset="0"/>
              <a:buChar char="•"/>
            </a:pPr>
            <a:r>
              <a:rPr lang="en-US" dirty="0" smtClean="0"/>
              <a:t>  Increases </a:t>
            </a:r>
            <a:r>
              <a:rPr lang="en-US" dirty="0"/>
              <a:t>frequent physician visits</a:t>
            </a:r>
          </a:p>
          <a:p>
            <a:pPr>
              <a:buFont typeface="Arial" pitchFamily="34" charset="0"/>
              <a:buChar char="•"/>
            </a:pPr>
            <a:r>
              <a:rPr lang="en-US" dirty="0" smtClean="0"/>
              <a:t>  Increases </a:t>
            </a:r>
            <a:r>
              <a:rPr lang="en-US" dirty="0"/>
              <a:t>hospitalization</a:t>
            </a:r>
          </a:p>
          <a:p>
            <a:pPr>
              <a:buFont typeface="Arial" pitchFamily="34" charset="0"/>
              <a:buChar char="•"/>
            </a:pPr>
            <a:r>
              <a:rPr lang="en-US" dirty="0" smtClean="0"/>
              <a:t>   Death</a:t>
            </a:r>
            <a:endParaRPr lang="en-US" dirty="0"/>
          </a:p>
          <a:p>
            <a:endParaRPr lang="en-US" dirty="0"/>
          </a:p>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36" y="1288473"/>
            <a:ext cx="5533901" cy="418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985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33CC"/>
                </a:solidFill>
                <a:latin typeface="+mn-lt"/>
              </a:rPr>
              <a:t>Factors believed to affect compliance:</a:t>
            </a:r>
            <a:r>
              <a:rPr lang="en-US" b="1" dirty="0">
                <a:solidFill>
                  <a:srgbClr val="FF33CC"/>
                </a:solidFill>
              </a:rPr>
              <a:t/>
            </a:r>
            <a:br>
              <a:rPr lang="en-US" b="1" dirty="0">
                <a:solidFill>
                  <a:srgbClr val="FF33CC"/>
                </a:solidFill>
              </a:rPr>
            </a:br>
            <a:endParaRPr lang="ar-SA" dirty="0"/>
          </a:p>
        </p:txBody>
      </p:sp>
      <p:sp>
        <p:nvSpPr>
          <p:cNvPr id="3" name="Content Placeholder 2"/>
          <p:cNvSpPr>
            <a:spLocks noGrp="1"/>
          </p:cNvSpPr>
          <p:nvPr>
            <p:ph idx="1"/>
          </p:nvPr>
        </p:nvSpPr>
        <p:spPr/>
        <p:txBody>
          <a:bodyPr>
            <a:normAutofit fontScale="92500"/>
          </a:bodyPr>
          <a:lstStyle/>
          <a:p>
            <a:pPr marL="609600" indent="-609600">
              <a:lnSpc>
                <a:spcPct val="150000"/>
              </a:lnSpc>
              <a:buFont typeface="Wingdings" pitchFamily="2" charset="2"/>
              <a:buChar char="{"/>
            </a:pPr>
            <a:r>
              <a:rPr lang="en-US" sz="2400" dirty="0">
                <a:solidFill>
                  <a:schemeClr val="tx2"/>
                </a:solidFill>
              </a:rPr>
              <a:t>Patient knowledge.</a:t>
            </a:r>
          </a:p>
          <a:p>
            <a:pPr marL="609600" indent="-609600">
              <a:lnSpc>
                <a:spcPct val="150000"/>
              </a:lnSpc>
              <a:buFont typeface="Wingdings" pitchFamily="2" charset="2"/>
              <a:buChar char="{"/>
            </a:pPr>
            <a:r>
              <a:rPr lang="en-US" sz="2400" dirty="0">
                <a:solidFill>
                  <a:schemeClr val="tx2"/>
                </a:solidFill>
              </a:rPr>
              <a:t>Prior compliance behavior</a:t>
            </a:r>
          </a:p>
          <a:p>
            <a:pPr marL="609600" indent="-609600">
              <a:lnSpc>
                <a:spcPct val="150000"/>
              </a:lnSpc>
              <a:buFont typeface="Wingdings" pitchFamily="2" charset="2"/>
              <a:buChar char="{"/>
            </a:pPr>
            <a:r>
              <a:rPr lang="en-US" sz="2400" dirty="0">
                <a:solidFill>
                  <a:schemeClr val="tx2"/>
                </a:solidFill>
              </a:rPr>
              <a:t>Ability to integrate into daily life / Complexity of the particular drug regimen.</a:t>
            </a:r>
          </a:p>
          <a:p>
            <a:pPr marL="609600" indent="-609600">
              <a:lnSpc>
                <a:spcPct val="150000"/>
              </a:lnSpc>
              <a:buFont typeface="Wingdings" pitchFamily="2" charset="2"/>
              <a:buChar char="{"/>
            </a:pPr>
            <a:r>
              <a:rPr lang="en-US" sz="2400" dirty="0">
                <a:solidFill>
                  <a:schemeClr val="tx2"/>
                </a:solidFill>
              </a:rPr>
              <a:t>Health beliefs and perceptions of possible benefits of treatment (self efficiency)  </a:t>
            </a:r>
          </a:p>
          <a:p>
            <a:pPr marL="609600" indent="-609600">
              <a:lnSpc>
                <a:spcPct val="150000"/>
              </a:lnSpc>
              <a:buFont typeface="Wingdings" pitchFamily="2" charset="2"/>
              <a:buChar char="{"/>
            </a:pPr>
            <a:r>
              <a:rPr lang="en-US" sz="2400" dirty="0">
                <a:solidFill>
                  <a:schemeClr val="tx2"/>
                </a:solidFill>
              </a:rPr>
              <a:t>Social support (including practitioner relationships)</a:t>
            </a:r>
          </a:p>
          <a:p>
            <a:endParaRPr lang="en-US" b="1" dirty="0">
              <a:solidFill>
                <a:srgbClr val="FF33CC"/>
              </a:solidFill>
            </a:endParaRPr>
          </a:p>
          <a:p>
            <a:endParaRPr lang="ar-SA" dirty="0"/>
          </a:p>
        </p:txBody>
      </p:sp>
    </p:spTree>
    <p:extLst>
      <p:ext uri="{BB962C8B-B14F-4D97-AF65-F5344CB8AC3E}">
        <p14:creationId xmlns:p14="http://schemas.microsoft.com/office/powerpoint/2010/main" val="2035960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14" y="112816"/>
            <a:ext cx="11709070" cy="617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921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0031" y="332509"/>
            <a:ext cx="10114441" cy="583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111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4395" y="261258"/>
            <a:ext cx="11394374" cy="60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585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0131" y="2376105"/>
            <a:ext cx="7094944" cy="183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49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2290" name="Picture 2" descr="C:\Users\wadha\Desktop\vernier-caliper-20-63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36526" y="1915568"/>
            <a:ext cx="5306190" cy="381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94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SzTx/>
              <a:buNone/>
            </a:pPr>
            <a:endParaRPr lang="en-GB" sz="2800" dirty="0" smtClean="0">
              <a:solidFill>
                <a:srgbClr val="000000"/>
              </a:solidFill>
              <a:latin typeface="Calibri" pitchFamily="34" charset="0"/>
              <a:ea typeface="MS PGothic" pitchFamily="34" charset="-128"/>
            </a:endParaRPr>
          </a:p>
          <a:p>
            <a:pPr marL="0" lvl="0" indent="0" eaLnBrk="0" fontAlgn="base" hangingPunct="0">
              <a:lnSpc>
                <a:spcPct val="100000"/>
              </a:lnSpc>
              <a:spcBef>
                <a:spcPct val="0"/>
              </a:spcBef>
              <a:spcAft>
                <a:spcPct val="0"/>
              </a:spcAft>
              <a:buClrTx/>
              <a:buSzTx/>
              <a:buNone/>
            </a:pPr>
            <a:r>
              <a:rPr lang="en-GB" sz="2800" dirty="0" smtClean="0">
                <a:solidFill>
                  <a:srgbClr val="000000"/>
                </a:solidFill>
                <a:latin typeface="Calibri" pitchFamily="34" charset="0"/>
                <a:ea typeface="MS PGothic" pitchFamily="34" charset="-128"/>
              </a:rPr>
              <a:t>The </a:t>
            </a:r>
            <a:r>
              <a:rPr lang="en-GB" sz="2800" dirty="0">
                <a:solidFill>
                  <a:srgbClr val="000000"/>
                </a:solidFill>
                <a:latin typeface="Calibri" pitchFamily="34" charset="0"/>
                <a:ea typeface="MS PGothic" pitchFamily="34" charset="-128"/>
              </a:rPr>
              <a:t>rational use of drugs requires that patients receive medications appropriate to their clinical needs, in doses that meet their own individual requirements for an adequate period of time, and at the lowest cost to them and their community.</a:t>
            </a:r>
          </a:p>
          <a:p>
            <a:pPr marL="0" lvl="0" indent="0" algn="ctr" eaLnBrk="0" fontAlgn="base" hangingPunct="0">
              <a:lnSpc>
                <a:spcPct val="100000"/>
              </a:lnSpc>
              <a:spcBef>
                <a:spcPct val="0"/>
              </a:spcBef>
              <a:spcAft>
                <a:spcPct val="0"/>
              </a:spcAft>
              <a:buClrTx/>
              <a:buSzTx/>
              <a:buNone/>
            </a:pPr>
            <a:r>
              <a:rPr lang="en-GB" sz="3200" dirty="0">
                <a:solidFill>
                  <a:srgbClr val="000000"/>
                </a:solidFill>
                <a:latin typeface="Arial" pitchFamily="34" charset="0"/>
                <a:ea typeface="MS PGothic" pitchFamily="34" charset="-128"/>
              </a:rPr>
              <a:t/>
            </a:r>
            <a:br>
              <a:rPr lang="en-GB" sz="3200" dirty="0">
                <a:solidFill>
                  <a:srgbClr val="000000"/>
                </a:solidFill>
                <a:latin typeface="Arial" pitchFamily="34" charset="0"/>
                <a:ea typeface="MS PGothic" pitchFamily="34" charset="-128"/>
              </a:rPr>
            </a:br>
            <a:r>
              <a:rPr lang="en-GB" b="1" dirty="0">
                <a:solidFill>
                  <a:srgbClr val="FF0000"/>
                </a:solidFill>
                <a:latin typeface="Arial" pitchFamily="34" charset="0"/>
                <a:ea typeface="MS PGothic" pitchFamily="34" charset="-128"/>
              </a:rPr>
              <a:t>WHO conference of experts Nairobi 1985</a:t>
            </a:r>
            <a:endParaRPr lang="ar-SA" sz="3200" b="1" dirty="0">
              <a:solidFill>
                <a:srgbClr val="FF0000"/>
              </a:solidFill>
              <a:latin typeface="Arial" pitchFamily="34" charset="0"/>
              <a:ea typeface="MS PGothic" pitchFamily="34" charset="-128"/>
            </a:endParaRPr>
          </a:p>
          <a:p>
            <a:endParaRPr lang="ar-SA" dirty="0"/>
          </a:p>
        </p:txBody>
      </p:sp>
    </p:spTree>
    <p:extLst>
      <p:ext uri="{BB962C8B-B14F-4D97-AF65-F5344CB8AC3E}">
        <p14:creationId xmlns:p14="http://schemas.microsoft.com/office/powerpoint/2010/main" val="1113015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rgbClr val="FF0000"/>
                </a:solidFill>
                <a:latin typeface="+mn-lt"/>
              </a:rPr>
              <a:t>Criteria for Using Medicines:</a:t>
            </a:r>
            <a:r>
              <a:rPr lang="en-GB" b="1" dirty="0">
                <a:solidFill>
                  <a:srgbClr val="FF0000"/>
                </a:solidFill>
              </a:rPr>
              <a:t/>
            </a:r>
            <a:br>
              <a:rPr lang="en-GB" b="1" dirty="0">
                <a:solidFill>
                  <a:srgbClr val="FF0000"/>
                </a:solidFill>
              </a:rPr>
            </a:br>
            <a:endParaRPr lang="ar-SA" dirty="0"/>
          </a:p>
        </p:txBody>
      </p:sp>
      <p:sp>
        <p:nvSpPr>
          <p:cNvPr id="3" name="Content Placeholder 2"/>
          <p:cNvSpPr>
            <a:spLocks noGrp="1"/>
          </p:cNvSpPr>
          <p:nvPr>
            <p:ph idx="1"/>
          </p:nvPr>
        </p:nvSpPr>
        <p:spPr/>
        <p:txBody>
          <a:bodyPr>
            <a:normAutofit fontScale="92500"/>
          </a:bodyPr>
          <a:lstStyle/>
          <a:p>
            <a:pPr>
              <a:lnSpc>
                <a:spcPct val="80000"/>
              </a:lnSpc>
              <a:spcBef>
                <a:spcPct val="40000"/>
              </a:spcBef>
              <a:spcAft>
                <a:spcPct val="30000"/>
              </a:spcAft>
            </a:pPr>
            <a:endParaRPr lang="en-GB" sz="2400" b="1" dirty="0">
              <a:solidFill>
                <a:srgbClr val="FF0000"/>
              </a:solidFill>
            </a:endParaRPr>
          </a:p>
          <a:p>
            <a:pPr>
              <a:lnSpc>
                <a:spcPct val="80000"/>
              </a:lnSpc>
              <a:spcBef>
                <a:spcPct val="40000"/>
              </a:spcBef>
              <a:spcAft>
                <a:spcPct val="30000"/>
              </a:spcAft>
              <a:buFont typeface="Wingdings" pitchFamily="2" charset="2"/>
              <a:buChar char="Ø"/>
            </a:pPr>
            <a:r>
              <a:rPr lang="en-GB" sz="2400" dirty="0"/>
              <a:t>   Appropriate indication.</a:t>
            </a:r>
          </a:p>
          <a:p>
            <a:pPr>
              <a:lnSpc>
                <a:spcPct val="80000"/>
              </a:lnSpc>
              <a:spcBef>
                <a:spcPct val="40000"/>
              </a:spcBef>
              <a:spcAft>
                <a:spcPct val="30000"/>
              </a:spcAft>
              <a:buFont typeface="Wingdings" pitchFamily="2" charset="2"/>
              <a:buChar char="Ø"/>
            </a:pPr>
            <a:r>
              <a:rPr lang="en-GB" sz="2400" dirty="0"/>
              <a:t>   Appropriate drug considering efficacy, safety,      </a:t>
            </a:r>
          </a:p>
          <a:p>
            <a:pPr>
              <a:lnSpc>
                <a:spcPct val="80000"/>
              </a:lnSpc>
              <a:spcBef>
                <a:spcPct val="40000"/>
              </a:spcBef>
              <a:spcAft>
                <a:spcPct val="30000"/>
              </a:spcAft>
            </a:pPr>
            <a:r>
              <a:rPr lang="en-GB" sz="2400" dirty="0"/>
              <a:t>    </a:t>
            </a:r>
            <a:r>
              <a:rPr lang="en-GB" sz="2400" dirty="0" smtClean="0"/>
              <a:t>suitability </a:t>
            </a:r>
            <a:r>
              <a:rPr lang="en-GB" sz="2400" dirty="0"/>
              <a:t>for the patient, and cost .</a:t>
            </a:r>
          </a:p>
          <a:p>
            <a:pPr>
              <a:lnSpc>
                <a:spcPct val="80000"/>
              </a:lnSpc>
              <a:spcBef>
                <a:spcPct val="40000"/>
              </a:spcBef>
              <a:spcAft>
                <a:spcPct val="30000"/>
              </a:spcAft>
              <a:buFont typeface="Wingdings" pitchFamily="2" charset="2"/>
              <a:buChar char="Ø"/>
            </a:pPr>
            <a:r>
              <a:rPr lang="en-GB" sz="2400" dirty="0"/>
              <a:t>   Appropriate dosage, administration, duration</a:t>
            </a:r>
          </a:p>
          <a:p>
            <a:pPr>
              <a:lnSpc>
                <a:spcPct val="80000"/>
              </a:lnSpc>
              <a:spcBef>
                <a:spcPct val="40000"/>
              </a:spcBef>
              <a:spcAft>
                <a:spcPct val="30000"/>
              </a:spcAft>
              <a:buFont typeface="Wingdings" pitchFamily="2" charset="2"/>
              <a:buChar char="Ø"/>
            </a:pPr>
            <a:r>
              <a:rPr lang="en-GB" sz="2400" dirty="0"/>
              <a:t>  </a:t>
            </a:r>
            <a:r>
              <a:rPr lang="en-GB" sz="2400" dirty="0" smtClean="0"/>
              <a:t> Affordable</a:t>
            </a:r>
            <a:endParaRPr lang="en-GB" sz="2400" dirty="0"/>
          </a:p>
          <a:p>
            <a:pPr>
              <a:lnSpc>
                <a:spcPct val="80000"/>
              </a:lnSpc>
              <a:spcBef>
                <a:spcPct val="40000"/>
              </a:spcBef>
              <a:spcAft>
                <a:spcPct val="30000"/>
              </a:spcAft>
              <a:buFont typeface="Wingdings" pitchFamily="2" charset="2"/>
              <a:buChar char="Ø"/>
            </a:pPr>
            <a:r>
              <a:rPr lang="en-GB" sz="2400" dirty="0"/>
              <a:t>  </a:t>
            </a:r>
            <a:r>
              <a:rPr lang="en-GB" sz="2400" dirty="0" smtClean="0"/>
              <a:t> Appropriate </a:t>
            </a:r>
            <a:r>
              <a:rPr lang="en-GB" sz="2400" dirty="0"/>
              <a:t>patient  </a:t>
            </a:r>
          </a:p>
          <a:p>
            <a:pPr>
              <a:lnSpc>
                <a:spcPct val="80000"/>
              </a:lnSpc>
              <a:spcBef>
                <a:spcPct val="40000"/>
              </a:spcBef>
              <a:spcAft>
                <a:spcPct val="30000"/>
              </a:spcAft>
              <a:buFont typeface="Wingdings" pitchFamily="2" charset="2"/>
              <a:buChar char="Ø"/>
            </a:pPr>
            <a:r>
              <a:rPr lang="en-GB" sz="2400" dirty="0"/>
              <a:t>   Appropriate patient information</a:t>
            </a:r>
          </a:p>
          <a:p>
            <a:endParaRPr lang="ar-SA" dirty="0"/>
          </a:p>
        </p:txBody>
      </p:sp>
    </p:spTree>
    <p:extLst>
      <p:ext uri="{BB962C8B-B14F-4D97-AF65-F5344CB8AC3E}">
        <p14:creationId xmlns:p14="http://schemas.microsoft.com/office/powerpoint/2010/main" val="3165060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44374"/>
          </a:xfrm>
        </p:spPr>
        <p:txBody>
          <a:bodyPr/>
          <a:lstStyle/>
          <a:p>
            <a:r>
              <a:rPr lang="en-US" sz="2800" b="1" kern="0" spc="0" dirty="0">
                <a:solidFill>
                  <a:srgbClr val="FF0000"/>
                </a:solidFill>
                <a:latin typeface="Arial"/>
                <a:ea typeface="MS PGothic"/>
              </a:rPr>
              <a:t>Many Factors Influence Use of Medicines</a:t>
            </a:r>
            <a:endParaRPr lang="ar-SA" dirty="0">
              <a:solidFill>
                <a:srgbClr val="FF0000"/>
              </a:solidFill>
            </a:endParaRPr>
          </a:p>
        </p:txBody>
      </p:sp>
      <p:sp>
        <p:nvSpPr>
          <p:cNvPr id="3" name="Content Placeholder 2"/>
          <p:cNvSpPr>
            <a:spLocks noGrp="1"/>
          </p:cNvSpPr>
          <p:nvPr>
            <p:ph idx="1"/>
          </p:nvPr>
        </p:nvSpPr>
        <p:spPr/>
        <p:txBody>
          <a:bodyPr/>
          <a:lstStyle/>
          <a:p>
            <a:endParaRPr lang="ar-SA" dirty="0"/>
          </a:p>
        </p:txBody>
      </p:sp>
      <p:grpSp>
        <p:nvGrpSpPr>
          <p:cNvPr id="4" name="Group 1026"/>
          <p:cNvGrpSpPr>
            <a:grpSpLocks/>
          </p:cNvGrpSpPr>
          <p:nvPr/>
        </p:nvGrpSpPr>
        <p:grpSpPr bwMode="auto">
          <a:xfrm>
            <a:off x="1145968" y="1600199"/>
            <a:ext cx="9512135" cy="4705597"/>
            <a:chOff x="264" y="1112"/>
            <a:chExt cx="5914" cy="3452"/>
          </a:xfrm>
        </p:grpSpPr>
        <p:sp>
          <p:nvSpPr>
            <p:cNvPr id="5" name="Oval 1027"/>
            <p:cNvSpPr>
              <a:spLocks noChangeArrowheads="1"/>
            </p:cNvSpPr>
            <p:nvPr/>
          </p:nvSpPr>
          <p:spPr bwMode="auto">
            <a:xfrm>
              <a:off x="4761" y="2150"/>
              <a:ext cx="1086" cy="586"/>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6" name="Oval 1028"/>
            <p:cNvSpPr>
              <a:spLocks noChangeArrowheads="1"/>
            </p:cNvSpPr>
            <p:nvPr/>
          </p:nvSpPr>
          <p:spPr bwMode="auto">
            <a:xfrm>
              <a:off x="4733" y="3006"/>
              <a:ext cx="1083" cy="586"/>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7" name="Oval 1029"/>
            <p:cNvSpPr>
              <a:spLocks noChangeArrowheads="1"/>
            </p:cNvSpPr>
            <p:nvPr/>
          </p:nvSpPr>
          <p:spPr bwMode="auto">
            <a:xfrm>
              <a:off x="4761" y="2102"/>
              <a:ext cx="1086" cy="584"/>
            </a:xfrm>
            <a:prstGeom prst="ellipse">
              <a:avLst/>
            </a:prstGeom>
            <a:solidFill>
              <a:srgbClr val="FF9966"/>
            </a:solidFill>
            <a:ln w="9485">
              <a:solidFill>
                <a:srgbClr val="000000"/>
              </a:solidFill>
              <a:round/>
              <a:headEnd/>
              <a:tailEnd/>
            </a:ln>
          </p:spPr>
          <p:txBody>
            <a:bodyPr wrap="none" anchor="ctr"/>
            <a:lstStyle/>
            <a:p>
              <a:endParaRPr lang="ar-SA">
                <a:solidFill>
                  <a:srgbClr val="000000"/>
                </a:solidFill>
              </a:endParaRPr>
            </a:p>
          </p:txBody>
        </p:sp>
        <p:sp>
          <p:nvSpPr>
            <p:cNvPr id="8" name="Oval 1030"/>
            <p:cNvSpPr>
              <a:spLocks noChangeArrowheads="1"/>
            </p:cNvSpPr>
            <p:nvPr/>
          </p:nvSpPr>
          <p:spPr bwMode="auto">
            <a:xfrm>
              <a:off x="4733" y="2957"/>
              <a:ext cx="1083" cy="587"/>
            </a:xfrm>
            <a:prstGeom prst="ellipse">
              <a:avLst/>
            </a:prstGeom>
            <a:solidFill>
              <a:srgbClr val="FF9966"/>
            </a:solidFill>
            <a:ln w="9485">
              <a:solidFill>
                <a:srgbClr val="000000"/>
              </a:solidFill>
              <a:round/>
              <a:headEnd/>
              <a:tailEnd/>
            </a:ln>
          </p:spPr>
          <p:txBody>
            <a:bodyPr wrap="none" anchor="ctr"/>
            <a:lstStyle/>
            <a:p>
              <a:endParaRPr lang="ar-SA">
                <a:solidFill>
                  <a:srgbClr val="000000"/>
                </a:solidFill>
              </a:endParaRPr>
            </a:p>
          </p:txBody>
        </p:sp>
        <p:sp>
          <p:nvSpPr>
            <p:cNvPr id="9" name="Oval 1031"/>
            <p:cNvSpPr>
              <a:spLocks noChangeArrowheads="1"/>
            </p:cNvSpPr>
            <p:nvPr/>
          </p:nvSpPr>
          <p:spPr bwMode="auto">
            <a:xfrm>
              <a:off x="2718" y="1191"/>
              <a:ext cx="1085" cy="585"/>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10" name="Oval 1032"/>
            <p:cNvSpPr>
              <a:spLocks noChangeArrowheads="1"/>
            </p:cNvSpPr>
            <p:nvPr/>
          </p:nvSpPr>
          <p:spPr bwMode="auto">
            <a:xfrm>
              <a:off x="2718" y="1145"/>
              <a:ext cx="1085" cy="584"/>
            </a:xfrm>
            <a:prstGeom prst="ellipse">
              <a:avLst/>
            </a:prstGeom>
            <a:solidFill>
              <a:srgbClr val="99FFCC"/>
            </a:solidFill>
            <a:ln w="9485">
              <a:solidFill>
                <a:srgbClr val="000000"/>
              </a:solidFill>
              <a:round/>
              <a:headEnd/>
              <a:tailEnd/>
            </a:ln>
          </p:spPr>
          <p:txBody>
            <a:bodyPr wrap="none" anchor="ctr"/>
            <a:lstStyle/>
            <a:p>
              <a:endParaRPr lang="ar-SA">
                <a:solidFill>
                  <a:srgbClr val="000000"/>
                </a:solidFill>
              </a:endParaRPr>
            </a:p>
          </p:txBody>
        </p:sp>
        <p:sp>
          <p:nvSpPr>
            <p:cNvPr id="11" name="Freeform 1033"/>
            <p:cNvSpPr>
              <a:spLocks/>
            </p:cNvSpPr>
            <p:nvPr/>
          </p:nvSpPr>
          <p:spPr bwMode="auto">
            <a:xfrm>
              <a:off x="2386" y="2513"/>
              <a:ext cx="1749" cy="651"/>
            </a:xfrm>
            <a:custGeom>
              <a:avLst/>
              <a:gdLst>
                <a:gd name="T0" fmla="*/ 1748 w 1749"/>
                <a:gd name="T1" fmla="*/ 0 h 652"/>
                <a:gd name="T2" fmla="*/ 1748 w 1749"/>
                <a:gd name="T3" fmla="*/ 0 h 652"/>
                <a:gd name="T4" fmla="*/ 1748 w 1749"/>
                <a:gd name="T5" fmla="*/ 646 h 652"/>
                <a:gd name="T6" fmla="*/ 2 w 1749"/>
                <a:gd name="T7" fmla="*/ 646 h 652"/>
                <a:gd name="T8" fmla="*/ 0 w 1749"/>
                <a:gd name="T9" fmla="*/ 623 h 652"/>
                <a:gd name="T10" fmla="*/ 1717 w 1749"/>
                <a:gd name="T11" fmla="*/ 623 h 652"/>
                <a:gd name="T12" fmla="*/ 1714 w 1749"/>
                <a:gd name="T13" fmla="*/ 0 h 652"/>
                <a:gd name="T14" fmla="*/ 1748 w 1749"/>
                <a:gd name="T15" fmla="*/ 0 h 652"/>
                <a:gd name="T16" fmla="*/ 1748 w 1749"/>
                <a:gd name="T17" fmla="*/ 0 h 6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9"/>
                <a:gd name="T28" fmla="*/ 0 h 652"/>
                <a:gd name="T29" fmla="*/ 1749 w 1749"/>
                <a:gd name="T30" fmla="*/ 652 h 6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9" h="652">
                  <a:moveTo>
                    <a:pt x="1748" y="0"/>
                  </a:moveTo>
                  <a:lnTo>
                    <a:pt x="1748" y="0"/>
                  </a:lnTo>
                  <a:lnTo>
                    <a:pt x="1748" y="651"/>
                  </a:lnTo>
                  <a:lnTo>
                    <a:pt x="2" y="651"/>
                  </a:lnTo>
                  <a:lnTo>
                    <a:pt x="0" y="628"/>
                  </a:lnTo>
                  <a:lnTo>
                    <a:pt x="1717" y="628"/>
                  </a:lnTo>
                  <a:lnTo>
                    <a:pt x="1714" y="0"/>
                  </a:lnTo>
                  <a:lnTo>
                    <a:pt x="1748" y="0"/>
                  </a:lnTo>
                </a:path>
              </a:pathLst>
            </a:custGeom>
            <a:solidFill>
              <a:srgbClr val="A2A2A2"/>
            </a:solidFill>
            <a:ln w="9485">
              <a:solidFill>
                <a:srgbClr val="A2A2A2"/>
              </a:solidFill>
              <a:round/>
              <a:headEnd/>
              <a:tailEnd/>
            </a:ln>
          </p:spPr>
          <p:txBody>
            <a:bodyPr/>
            <a:lstStyle/>
            <a:p>
              <a:endParaRPr lang="ar-SA"/>
            </a:p>
          </p:txBody>
        </p:sp>
        <p:sp>
          <p:nvSpPr>
            <p:cNvPr id="12" name="Oval 1034"/>
            <p:cNvSpPr>
              <a:spLocks noChangeArrowheads="1"/>
            </p:cNvSpPr>
            <p:nvPr/>
          </p:nvSpPr>
          <p:spPr bwMode="auto">
            <a:xfrm>
              <a:off x="1414" y="1462"/>
              <a:ext cx="1085" cy="587"/>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13" name="Oval 1035"/>
            <p:cNvSpPr>
              <a:spLocks noChangeArrowheads="1"/>
            </p:cNvSpPr>
            <p:nvPr/>
          </p:nvSpPr>
          <p:spPr bwMode="auto">
            <a:xfrm>
              <a:off x="1414" y="1414"/>
              <a:ext cx="1085" cy="586"/>
            </a:xfrm>
            <a:prstGeom prst="ellipse">
              <a:avLst/>
            </a:prstGeom>
            <a:solidFill>
              <a:srgbClr val="FFFF66"/>
            </a:solidFill>
            <a:ln w="9485">
              <a:solidFill>
                <a:srgbClr val="000000"/>
              </a:solidFill>
              <a:round/>
              <a:headEnd/>
              <a:tailEnd/>
            </a:ln>
          </p:spPr>
          <p:txBody>
            <a:bodyPr wrap="none" anchor="ctr"/>
            <a:lstStyle/>
            <a:p>
              <a:endParaRPr lang="ar-SA">
                <a:solidFill>
                  <a:srgbClr val="000000"/>
                </a:solidFill>
              </a:endParaRPr>
            </a:p>
          </p:txBody>
        </p:sp>
        <p:sp>
          <p:nvSpPr>
            <p:cNvPr id="14" name="Oval 1036"/>
            <p:cNvSpPr>
              <a:spLocks noChangeArrowheads="1"/>
            </p:cNvSpPr>
            <p:nvPr/>
          </p:nvSpPr>
          <p:spPr bwMode="auto">
            <a:xfrm>
              <a:off x="1405" y="3641"/>
              <a:ext cx="1087" cy="585"/>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15" name="Oval 1037"/>
            <p:cNvSpPr>
              <a:spLocks noChangeArrowheads="1"/>
            </p:cNvSpPr>
            <p:nvPr/>
          </p:nvSpPr>
          <p:spPr bwMode="auto">
            <a:xfrm>
              <a:off x="1405" y="3587"/>
              <a:ext cx="1087" cy="585"/>
            </a:xfrm>
            <a:prstGeom prst="ellipse">
              <a:avLst/>
            </a:prstGeom>
            <a:solidFill>
              <a:srgbClr val="99FF99"/>
            </a:solidFill>
            <a:ln w="9485">
              <a:solidFill>
                <a:srgbClr val="000000"/>
              </a:solidFill>
              <a:round/>
              <a:headEnd/>
              <a:tailEnd/>
            </a:ln>
          </p:spPr>
          <p:txBody>
            <a:bodyPr wrap="none" anchor="ctr"/>
            <a:lstStyle/>
            <a:p>
              <a:endParaRPr lang="ar-SA">
                <a:solidFill>
                  <a:srgbClr val="000000"/>
                </a:solidFill>
              </a:endParaRPr>
            </a:p>
          </p:txBody>
        </p:sp>
        <p:sp>
          <p:nvSpPr>
            <p:cNvPr id="16" name="Oval 1038"/>
            <p:cNvSpPr>
              <a:spLocks noChangeArrowheads="1"/>
            </p:cNvSpPr>
            <p:nvPr/>
          </p:nvSpPr>
          <p:spPr bwMode="auto">
            <a:xfrm>
              <a:off x="4079" y="1451"/>
              <a:ext cx="1086" cy="586"/>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17" name="Oval 1039"/>
            <p:cNvSpPr>
              <a:spLocks noChangeArrowheads="1"/>
            </p:cNvSpPr>
            <p:nvPr/>
          </p:nvSpPr>
          <p:spPr bwMode="auto">
            <a:xfrm>
              <a:off x="4079" y="1402"/>
              <a:ext cx="1086" cy="587"/>
            </a:xfrm>
            <a:prstGeom prst="ellipse">
              <a:avLst/>
            </a:prstGeom>
            <a:solidFill>
              <a:srgbClr val="99FFCC"/>
            </a:solidFill>
            <a:ln w="9485">
              <a:solidFill>
                <a:srgbClr val="000000"/>
              </a:solidFill>
              <a:round/>
              <a:headEnd/>
              <a:tailEnd/>
            </a:ln>
          </p:spPr>
          <p:txBody>
            <a:bodyPr wrap="none" anchor="ctr"/>
            <a:lstStyle/>
            <a:p>
              <a:endParaRPr lang="ar-SA">
                <a:solidFill>
                  <a:srgbClr val="000000"/>
                </a:solidFill>
              </a:endParaRPr>
            </a:p>
          </p:txBody>
        </p:sp>
        <p:sp>
          <p:nvSpPr>
            <p:cNvPr id="18" name="Oval 1040"/>
            <p:cNvSpPr>
              <a:spLocks noChangeArrowheads="1"/>
            </p:cNvSpPr>
            <p:nvPr/>
          </p:nvSpPr>
          <p:spPr bwMode="auto">
            <a:xfrm>
              <a:off x="601" y="2170"/>
              <a:ext cx="1084" cy="586"/>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19" name="Oval 1041"/>
            <p:cNvSpPr>
              <a:spLocks noChangeArrowheads="1"/>
            </p:cNvSpPr>
            <p:nvPr/>
          </p:nvSpPr>
          <p:spPr bwMode="auto">
            <a:xfrm>
              <a:off x="601" y="2123"/>
              <a:ext cx="1084" cy="585"/>
            </a:xfrm>
            <a:prstGeom prst="ellipse">
              <a:avLst/>
            </a:prstGeom>
            <a:solidFill>
              <a:srgbClr val="989898"/>
            </a:solidFill>
            <a:ln w="9485">
              <a:solidFill>
                <a:srgbClr val="000000"/>
              </a:solidFill>
              <a:round/>
              <a:headEnd/>
              <a:tailEnd/>
            </a:ln>
          </p:spPr>
          <p:txBody>
            <a:bodyPr wrap="none" anchor="ctr"/>
            <a:lstStyle/>
            <a:p>
              <a:endParaRPr lang="ar-SA">
                <a:solidFill>
                  <a:srgbClr val="000000"/>
                </a:solidFill>
              </a:endParaRPr>
            </a:p>
          </p:txBody>
        </p:sp>
        <p:sp>
          <p:nvSpPr>
            <p:cNvPr id="20" name="Oval 1042"/>
            <p:cNvSpPr>
              <a:spLocks noChangeArrowheads="1"/>
            </p:cNvSpPr>
            <p:nvPr/>
          </p:nvSpPr>
          <p:spPr bwMode="auto">
            <a:xfrm>
              <a:off x="601" y="2123"/>
              <a:ext cx="1084" cy="585"/>
            </a:xfrm>
            <a:prstGeom prst="ellipse">
              <a:avLst/>
            </a:prstGeom>
            <a:solidFill>
              <a:srgbClr val="FFFF66"/>
            </a:solidFill>
            <a:ln w="9485">
              <a:solidFill>
                <a:srgbClr val="000000"/>
              </a:solidFill>
              <a:round/>
              <a:headEnd/>
              <a:tailEnd/>
            </a:ln>
          </p:spPr>
          <p:txBody>
            <a:bodyPr wrap="none" anchor="ctr"/>
            <a:lstStyle/>
            <a:p>
              <a:endParaRPr lang="ar-SA">
                <a:solidFill>
                  <a:srgbClr val="000000"/>
                </a:solidFill>
              </a:endParaRPr>
            </a:p>
          </p:txBody>
        </p:sp>
        <p:sp>
          <p:nvSpPr>
            <p:cNvPr id="21" name="Oval 1043"/>
            <p:cNvSpPr>
              <a:spLocks noChangeArrowheads="1"/>
            </p:cNvSpPr>
            <p:nvPr/>
          </p:nvSpPr>
          <p:spPr bwMode="auto">
            <a:xfrm>
              <a:off x="660" y="2991"/>
              <a:ext cx="1084" cy="588"/>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22" name="Oval 1044"/>
            <p:cNvSpPr>
              <a:spLocks noChangeArrowheads="1"/>
            </p:cNvSpPr>
            <p:nvPr/>
          </p:nvSpPr>
          <p:spPr bwMode="auto">
            <a:xfrm>
              <a:off x="660" y="2943"/>
              <a:ext cx="1084" cy="586"/>
            </a:xfrm>
            <a:prstGeom prst="ellipse">
              <a:avLst/>
            </a:prstGeom>
            <a:solidFill>
              <a:srgbClr val="989898"/>
            </a:solidFill>
            <a:ln w="9485">
              <a:solidFill>
                <a:srgbClr val="000000"/>
              </a:solidFill>
              <a:round/>
              <a:headEnd/>
              <a:tailEnd/>
            </a:ln>
          </p:spPr>
          <p:txBody>
            <a:bodyPr wrap="none" anchor="ctr"/>
            <a:lstStyle/>
            <a:p>
              <a:endParaRPr lang="ar-SA">
                <a:solidFill>
                  <a:srgbClr val="000000"/>
                </a:solidFill>
              </a:endParaRPr>
            </a:p>
          </p:txBody>
        </p:sp>
        <p:sp>
          <p:nvSpPr>
            <p:cNvPr id="23" name="Oval 1045"/>
            <p:cNvSpPr>
              <a:spLocks noChangeArrowheads="1"/>
            </p:cNvSpPr>
            <p:nvPr/>
          </p:nvSpPr>
          <p:spPr bwMode="auto">
            <a:xfrm>
              <a:off x="660" y="2943"/>
              <a:ext cx="1084" cy="586"/>
            </a:xfrm>
            <a:prstGeom prst="ellipse">
              <a:avLst/>
            </a:prstGeom>
            <a:solidFill>
              <a:srgbClr val="99FF99"/>
            </a:solidFill>
            <a:ln w="9485">
              <a:solidFill>
                <a:srgbClr val="000000"/>
              </a:solidFill>
              <a:round/>
              <a:headEnd/>
              <a:tailEnd/>
            </a:ln>
          </p:spPr>
          <p:txBody>
            <a:bodyPr wrap="none" anchor="ctr"/>
            <a:lstStyle/>
            <a:p>
              <a:endParaRPr lang="ar-SA">
                <a:solidFill>
                  <a:srgbClr val="000000"/>
                </a:solidFill>
              </a:endParaRPr>
            </a:p>
          </p:txBody>
        </p:sp>
        <p:sp>
          <p:nvSpPr>
            <p:cNvPr id="24" name="Oval 1046"/>
            <p:cNvSpPr>
              <a:spLocks noChangeArrowheads="1"/>
            </p:cNvSpPr>
            <p:nvPr/>
          </p:nvSpPr>
          <p:spPr bwMode="auto">
            <a:xfrm>
              <a:off x="2724" y="3873"/>
              <a:ext cx="1082" cy="584"/>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25" name="Oval 1047"/>
            <p:cNvSpPr>
              <a:spLocks noChangeArrowheads="1"/>
            </p:cNvSpPr>
            <p:nvPr/>
          </p:nvSpPr>
          <p:spPr bwMode="auto">
            <a:xfrm>
              <a:off x="2724" y="3824"/>
              <a:ext cx="1082" cy="586"/>
            </a:xfrm>
            <a:prstGeom prst="ellipse">
              <a:avLst/>
            </a:prstGeom>
            <a:solidFill>
              <a:srgbClr val="FF99FF"/>
            </a:solidFill>
            <a:ln w="9485">
              <a:solidFill>
                <a:srgbClr val="000000"/>
              </a:solidFill>
              <a:round/>
              <a:headEnd/>
              <a:tailEnd/>
            </a:ln>
          </p:spPr>
          <p:txBody>
            <a:bodyPr wrap="none" anchor="ctr"/>
            <a:lstStyle/>
            <a:p>
              <a:endParaRPr lang="ar-SA">
                <a:solidFill>
                  <a:srgbClr val="000000"/>
                </a:solidFill>
              </a:endParaRPr>
            </a:p>
          </p:txBody>
        </p:sp>
        <p:sp>
          <p:nvSpPr>
            <p:cNvPr id="26" name="Oval 1048"/>
            <p:cNvSpPr>
              <a:spLocks noChangeArrowheads="1"/>
            </p:cNvSpPr>
            <p:nvPr/>
          </p:nvSpPr>
          <p:spPr bwMode="auto">
            <a:xfrm>
              <a:off x="4005" y="3647"/>
              <a:ext cx="1084" cy="587"/>
            </a:xfrm>
            <a:prstGeom prst="ellipse">
              <a:avLst/>
            </a:prstGeom>
            <a:solidFill>
              <a:srgbClr val="A2A2A2"/>
            </a:solidFill>
            <a:ln w="9485">
              <a:solidFill>
                <a:srgbClr val="A2A2A2"/>
              </a:solidFill>
              <a:round/>
              <a:headEnd/>
              <a:tailEnd/>
            </a:ln>
          </p:spPr>
          <p:txBody>
            <a:bodyPr wrap="none" anchor="ctr"/>
            <a:lstStyle/>
            <a:p>
              <a:endParaRPr lang="ar-SA">
                <a:solidFill>
                  <a:srgbClr val="000000"/>
                </a:solidFill>
              </a:endParaRPr>
            </a:p>
          </p:txBody>
        </p:sp>
        <p:sp>
          <p:nvSpPr>
            <p:cNvPr id="27" name="Oval 1049"/>
            <p:cNvSpPr>
              <a:spLocks noChangeArrowheads="1"/>
            </p:cNvSpPr>
            <p:nvPr/>
          </p:nvSpPr>
          <p:spPr bwMode="auto">
            <a:xfrm>
              <a:off x="4005" y="3601"/>
              <a:ext cx="1084" cy="584"/>
            </a:xfrm>
            <a:prstGeom prst="ellipse">
              <a:avLst/>
            </a:prstGeom>
            <a:solidFill>
              <a:srgbClr val="FF99FF"/>
            </a:solidFill>
            <a:ln w="9485">
              <a:solidFill>
                <a:srgbClr val="000000"/>
              </a:solidFill>
              <a:round/>
              <a:headEnd/>
              <a:tailEnd/>
            </a:ln>
          </p:spPr>
          <p:txBody>
            <a:bodyPr wrap="none" anchor="ctr"/>
            <a:lstStyle/>
            <a:p>
              <a:endParaRPr lang="ar-SA">
                <a:solidFill>
                  <a:srgbClr val="000000"/>
                </a:solidFill>
              </a:endParaRPr>
            </a:p>
          </p:txBody>
        </p:sp>
        <p:sp>
          <p:nvSpPr>
            <p:cNvPr id="28" name="Line 1050"/>
            <p:cNvSpPr>
              <a:spLocks noChangeShapeType="1"/>
            </p:cNvSpPr>
            <p:nvPr/>
          </p:nvSpPr>
          <p:spPr bwMode="auto">
            <a:xfrm>
              <a:off x="3270" y="1927"/>
              <a:ext cx="0" cy="387"/>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29" name="Line 1051"/>
            <p:cNvSpPr>
              <a:spLocks noChangeShapeType="1"/>
            </p:cNvSpPr>
            <p:nvPr/>
          </p:nvSpPr>
          <p:spPr bwMode="auto">
            <a:xfrm>
              <a:off x="2224" y="2083"/>
              <a:ext cx="279" cy="297"/>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0" name="Line 1052"/>
            <p:cNvSpPr>
              <a:spLocks noChangeShapeType="1"/>
            </p:cNvSpPr>
            <p:nvPr/>
          </p:nvSpPr>
          <p:spPr bwMode="auto">
            <a:xfrm flipH="1">
              <a:off x="4000" y="2083"/>
              <a:ext cx="280" cy="297"/>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1" name="Line 1053"/>
            <p:cNvSpPr>
              <a:spLocks noChangeShapeType="1"/>
            </p:cNvSpPr>
            <p:nvPr/>
          </p:nvSpPr>
          <p:spPr bwMode="auto">
            <a:xfrm flipV="1">
              <a:off x="3270" y="3340"/>
              <a:ext cx="0" cy="385"/>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2" name="Line 1054"/>
            <p:cNvSpPr>
              <a:spLocks noChangeShapeType="1"/>
            </p:cNvSpPr>
            <p:nvPr/>
          </p:nvSpPr>
          <p:spPr bwMode="auto">
            <a:xfrm flipV="1">
              <a:off x="2224" y="3255"/>
              <a:ext cx="279" cy="296"/>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3" name="Line 1055"/>
            <p:cNvSpPr>
              <a:spLocks noChangeShapeType="1"/>
            </p:cNvSpPr>
            <p:nvPr/>
          </p:nvSpPr>
          <p:spPr bwMode="auto">
            <a:xfrm flipH="1" flipV="1">
              <a:off x="4000" y="3255"/>
              <a:ext cx="280" cy="296"/>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4" name="Line 1056"/>
            <p:cNvSpPr>
              <a:spLocks noChangeShapeType="1"/>
            </p:cNvSpPr>
            <p:nvPr/>
          </p:nvSpPr>
          <p:spPr bwMode="auto">
            <a:xfrm>
              <a:off x="1796" y="2508"/>
              <a:ext cx="410" cy="126"/>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5" name="Line 1057"/>
            <p:cNvSpPr>
              <a:spLocks noChangeShapeType="1"/>
            </p:cNvSpPr>
            <p:nvPr/>
          </p:nvSpPr>
          <p:spPr bwMode="auto">
            <a:xfrm flipV="1">
              <a:off x="1790" y="3009"/>
              <a:ext cx="421" cy="83"/>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6" name="Line 1058"/>
            <p:cNvSpPr>
              <a:spLocks noChangeShapeType="1"/>
            </p:cNvSpPr>
            <p:nvPr/>
          </p:nvSpPr>
          <p:spPr bwMode="auto">
            <a:xfrm flipH="1">
              <a:off x="4285" y="2508"/>
              <a:ext cx="408" cy="126"/>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sp>
          <p:nvSpPr>
            <p:cNvPr id="37" name="Line 1059"/>
            <p:cNvSpPr>
              <a:spLocks noChangeShapeType="1"/>
            </p:cNvSpPr>
            <p:nvPr/>
          </p:nvSpPr>
          <p:spPr bwMode="auto">
            <a:xfrm flipH="1" flipV="1">
              <a:off x="4278" y="3009"/>
              <a:ext cx="421" cy="83"/>
            </a:xfrm>
            <a:prstGeom prst="line">
              <a:avLst/>
            </a:prstGeom>
            <a:noFill/>
            <a:ln w="31432">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a:p>
          </p:txBody>
        </p:sp>
        <p:grpSp>
          <p:nvGrpSpPr>
            <p:cNvPr id="38" name="Group 1060"/>
            <p:cNvGrpSpPr>
              <a:grpSpLocks/>
            </p:cNvGrpSpPr>
            <p:nvPr/>
          </p:nvGrpSpPr>
          <p:grpSpPr bwMode="auto">
            <a:xfrm>
              <a:off x="2358" y="2491"/>
              <a:ext cx="1742" cy="648"/>
              <a:chOff x="2144" y="2198"/>
              <a:chExt cx="1583" cy="572"/>
            </a:xfrm>
          </p:grpSpPr>
          <p:sp>
            <p:nvSpPr>
              <p:cNvPr id="59" name="Freeform 1061"/>
              <p:cNvSpPr>
                <a:spLocks/>
              </p:cNvSpPr>
              <p:nvPr/>
            </p:nvSpPr>
            <p:spPr bwMode="auto">
              <a:xfrm>
                <a:off x="2144" y="2198"/>
                <a:ext cx="1583" cy="572"/>
              </a:xfrm>
              <a:custGeom>
                <a:avLst/>
                <a:gdLst>
                  <a:gd name="T0" fmla="*/ 1080 w 1742"/>
                  <a:gd name="T1" fmla="*/ 0 h 649"/>
                  <a:gd name="T2" fmla="*/ 1080 w 1742"/>
                  <a:gd name="T3" fmla="*/ 0 h 649"/>
                  <a:gd name="T4" fmla="*/ 1080 w 1742"/>
                  <a:gd name="T5" fmla="*/ 344 h 649"/>
                  <a:gd name="T6" fmla="*/ 0 w 1742"/>
                  <a:gd name="T7" fmla="*/ 344 h 649"/>
                  <a:gd name="T8" fmla="*/ 0 w 1742"/>
                  <a:gd name="T9" fmla="*/ 0 h 649"/>
                  <a:gd name="T10" fmla="*/ 1080 w 1742"/>
                  <a:gd name="T11" fmla="*/ 0 h 649"/>
                  <a:gd name="T12" fmla="*/ 1080 w 1742"/>
                  <a:gd name="T13" fmla="*/ 0 h 649"/>
                  <a:gd name="T14" fmla="*/ 0 60000 65536"/>
                  <a:gd name="T15" fmla="*/ 0 60000 65536"/>
                  <a:gd name="T16" fmla="*/ 0 60000 65536"/>
                  <a:gd name="T17" fmla="*/ 0 60000 65536"/>
                  <a:gd name="T18" fmla="*/ 0 60000 65536"/>
                  <a:gd name="T19" fmla="*/ 0 60000 65536"/>
                  <a:gd name="T20" fmla="*/ 0 60000 65536"/>
                  <a:gd name="T21" fmla="*/ 0 w 1742"/>
                  <a:gd name="T22" fmla="*/ 0 h 649"/>
                  <a:gd name="T23" fmla="*/ 1742 w 1742"/>
                  <a:gd name="T24" fmla="*/ 649 h 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42" h="649">
                    <a:moveTo>
                      <a:pt x="1741" y="0"/>
                    </a:moveTo>
                    <a:lnTo>
                      <a:pt x="1741" y="0"/>
                    </a:lnTo>
                    <a:lnTo>
                      <a:pt x="1741" y="648"/>
                    </a:lnTo>
                    <a:lnTo>
                      <a:pt x="0" y="648"/>
                    </a:lnTo>
                    <a:lnTo>
                      <a:pt x="0" y="0"/>
                    </a:lnTo>
                    <a:lnTo>
                      <a:pt x="1741" y="0"/>
                    </a:lnTo>
                  </a:path>
                </a:pathLst>
              </a:custGeom>
              <a:solidFill>
                <a:schemeClr val="folHlink"/>
              </a:solidFill>
              <a:ln w="9485">
                <a:solidFill>
                  <a:srgbClr val="000000"/>
                </a:solidFill>
                <a:round/>
                <a:headEnd/>
                <a:tailEnd/>
              </a:ln>
            </p:spPr>
            <p:txBody>
              <a:bodyPr lIns="0" tIns="0" rIns="0" bIns="0"/>
              <a:lstStyle/>
              <a:p>
                <a:endParaRPr lang="ar-SA"/>
              </a:p>
            </p:txBody>
          </p:sp>
          <p:sp>
            <p:nvSpPr>
              <p:cNvPr id="60" name="Text Box 1062"/>
              <p:cNvSpPr txBox="1">
                <a:spLocks noChangeArrowheads="1"/>
              </p:cNvSpPr>
              <p:nvPr/>
            </p:nvSpPr>
            <p:spPr bwMode="auto">
              <a:xfrm>
                <a:off x="2272" y="2217"/>
                <a:ext cx="1288"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2800" b="1" i="1" dirty="0">
                    <a:solidFill>
                      <a:srgbClr val="000000"/>
                    </a:solidFill>
                  </a:rPr>
                  <a:t>Treatment Choices</a:t>
                </a:r>
                <a:endParaRPr lang="en-US" sz="2800" b="1" dirty="0">
                  <a:solidFill>
                    <a:srgbClr val="000000"/>
                  </a:solidFill>
                </a:endParaRPr>
              </a:p>
            </p:txBody>
          </p:sp>
        </p:grpSp>
        <p:sp>
          <p:nvSpPr>
            <p:cNvPr id="39" name="Text Box 1063"/>
            <p:cNvSpPr txBox="1">
              <a:spLocks noChangeArrowheads="1"/>
            </p:cNvSpPr>
            <p:nvPr/>
          </p:nvSpPr>
          <p:spPr bwMode="auto">
            <a:xfrm>
              <a:off x="2740" y="1253"/>
              <a:ext cx="109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Prior Knowledge </a:t>
              </a:r>
              <a:endParaRPr lang="en-US" sz="1600">
                <a:solidFill>
                  <a:srgbClr val="000000"/>
                </a:solidFill>
              </a:endParaRPr>
            </a:p>
          </p:txBody>
        </p:sp>
        <p:sp>
          <p:nvSpPr>
            <p:cNvPr id="40" name="Text Box 1064"/>
            <p:cNvSpPr txBox="1">
              <a:spLocks noChangeArrowheads="1"/>
            </p:cNvSpPr>
            <p:nvPr/>
          </p:nvSpPr>
          <p:spPr bwMode="auto">
            <a:xfrm>
              <a:off x="4088" y="1618"/>
              <a:ext cx="109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Habits</a:t>
              </a:r>
              <a:endParaRPr lang="en-US" sz="1600">
                <a:solidFill>
                  <a:srgbClr val="000000"/>
                </a:solidFill>
              </a:endParaRPr>
            </a:p>
          </p:txBody>
        </p:sp>
        <p:sp>
          <p:nvSpPr>
            <p:cNvPr id="41" name="Text Box 1065"/>
            <p:cNvSpPr txBox="1">
              <a:spLocks noChangeArrowheads="1"/>
            </p:cNvSpPr>
            <p:nvPr/>
          </p:nvSpPr>
          <p:spPr bwMode="auto">
            <a:xfrm>
              <a:off x="1405" y="1537"/>
              <a:ext cx="113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Scientific Information</a:t>
              </a:r>
              <a:endParaRPr lang="en-US" sz="1600">
                <a:solidFill>
                  <a:srgbClr val="000000"/>
                </a:solidFill>
              </a:endParaRPr>
            </a:p>
          </p:txBody>
        </p:sp>
        <p:sp>
          <p:nvSpPr>
            <p:cNvPr id="42" name="Text Box 1066"/>
            <p:cNvSpPr txBox="1">
              <a:spLocks noChangeArrowheads="1"/>
            </p:cNvSpPr>
            <p:nvPr/>
          </p:nvSpPr>
          <p:spPr bwMode="auto">
            <a:xfrm>
              <a:off x="2731" y="3959"/>
              <a:ext cx="109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Relationships</a:t>
              </a:r>
            </a:p>
            <a:p>
              <a:pPr algn="ctr">
                <a:buClr>
                  <a:srgbClr val="BABABA"/>
                </a:buClr>
                <a:buSzPct val="90000"/>
                <a:buFont typeface="Monotype Sorts" pitchFamily="2" charset="2"/>
                <a:buNone/>
              </a:pPr>
              <a:r>
                <a:rPr lang="en-US" sz="1600" b="1">
                  <a:solidFill>
                    <a:srgbClr val="000000"/>
                  </a:solidFill>
                </a:rPr>
                <a:t>With Peers</a:t>
              </a:r>
              <a:endParaRPr lang="en-US" sz="1600">
                <a:solidFill>
                  <a:srgbClr val="000000"/>
                </a:solidFill>
              </a:endParaRPr>
            </a:p>
          </p:txBody>
        </p:sp>
        <p:sp>
          <p:nvSpPr>
            <p:cNvPr id="43" name="Text Box 1067"/>
            <p:cNvSpPr txBox="1">
              <a:spLocks noChangeArrowheads="1"/>
            </p:cNvSpPr>
            <p:nvPr/>
          </p:nvSpPr>
          <p:spPr bwMode="auto">
            <a:xfrm>
              <a:off x="601" y="2156"/>
              <a:ext cx="1125"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Influence</a:t>
              </a:r>
              <a:br>
                <a:rPr lang="en-US" sz="1600" b="1">
                  <a:solidFill>
                    <a:srgbClr val="000000"/>
                  </a:solidFill>
                </a:rPr>
              </a:br>
              <a:r>
                <a:rPr lang="en-US" sz="1600" b="1">
                  <a:solidFill>
                    <a:srgbClr val="000000"/>
                  </a:solidFill>
                </a:rPr>
                <a:t>of Drug</a:t>
              </a:r>
            </a:p>
            <a:p>
              <a:pPr algn="ctr">
                <a:buClr>
                  <a:srgbClr val="BABABA"/>
                </a:buClr>
                <a:buSzPct val="90000"/>
                <a:buFont typeface="Monotype Sorts" pitchFamily="2" charset="2"/>
                <a:buNone/>
              </a:pPr>
              <a:r>
                <a:rPr lang="en-US" sz="1600" b="1">
                  <a:solidFill>
                    <a:srgbClr val="000000"/>
                  </a:solidFill>
                </a:rPr>
                <a:t>Industry</a:t>
              </a:r>
            </a:p>
            <a:p>
              <a:pPr algn="ctr">
                <a:buClr>
                  <a:srgbClr val="BABABA"/>
                </a:buClr>
                <a:buSzPct val="90000"/>
                <a:buFont typeface="Monotype Sorts" pitchFamily="2" charset="2"/>
                <a:buNone/>
              </a:pPr>
              <a:endParaRPr lang="en-US" sz="1600">
                <a:solidFill>
                  <a:srgbClr val="000000"/>
                </a:solidFill>
              </a:endParaRPr>
            </a:p>
          </p:txBody>
        </p:sp>
        <p:sp>
          <p:nvSpPr>
            <p:cNvPr id="44" name="Text Box 1068"/>
            <p:cNvSpPr txBox="1">
              <a:spLocks noChangeArrowheads="1"/>
            </p:cNvSpPr>
            <p:nvPr/>
          </p:nvSpPr>
          <p:spPr bwMode="auto">
            <a:xfrm>
              <a:off x="668" y="3079"/>
              <a:ext cx="109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Workload &amp; Staffing</a:t>
              </a:r>
              <a:endParaRPr lang="en-US" sz="1600">
                <a:solidFill>
                  <a:srgbClr val="000000"/>
                </a:solidFill>
              </a:endParaRPr>
            </a:p>
          </p:txBody>
        </p:sp>
        <p:sp>
          <p:nvSpPr>
            <p:cNvPr id="45" name="Text Box 1069"/>
            <p:cNvSpPr txBox="1">
              <a:spLocks noChangeArrowheads="1"/>
            </p:cNvSpPr>
            <p:nvPr/>
          </p:nvSpPr>
          <p:spPr bwMode="auto">
            <a:xfrm>
              <a:off x="1273" y="3708"/>
              <a:ext cx="1375"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Infra-</a:t>
              </a:r>
              <a:br>
                <a:rPr lang="en-US" sz="1600" b="1">
                  <a:solidFill>
                    <a:srgbClr val="000000"/>
                  </a:solidFill>
                </a:rPr>
              </a:br>
              <a:r>
                <a:rPr lang="en-US" sz="1600" b="1">
                  <a:solidFill>
                    <a:srgbClr val="000000"/>
                  </a:solidFill>
                </a:rPr>
                <a:t>structure</a:t>
              </a:r>
              <a:endParaRPr lang="en-US" sz="1600">
                <a:solidFill>
                  <a:srgbClr val="000000"/>
                </a:solidFill>
              </a:endParaRPr>
            </a:p>
          </p:txBody>
        </p:sp>
        <p:sp>
          <p:nvSpPr>
            <p:cNvPr id="46" name="Text Box 1070"/>
            <p:cNvSpPr txBox="1">
              <a:spLocks noChangeArrowheads="1"/>
            </p:cNvSpPr>
            <p:nvPr/>
          </p:nvSpPr>
          <p:spPr bwMode="auto">
            <a:xfrm>
              <a:off x="3885" y="3716"/>
              <a:ext cx="140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Authority &amp; Supervision</a:t>
              </a:r>
              <a:endParaRPr lang="en-US" sz="1600">
                <a:solidFill>
                  <a:srgbClr val="000000"/>
                </a:solidFill>
              </a:endParaRPr>
            </a:p>
          </p:txBody>
        </p:sp>
        <p:sp>
          <p:nvSpPr>
            <p:cNvPr id="47" name="Line 1071"/>
            <p:cNvSpPr>
              <a:spLocks noChangeShapeType="1"/>
            </p:cNvSpPr>
            <p:nvPr/>
          </p:nvSpPr>
          <p:spPr bwMode="auto">
            <a:xfrm>
              <a:off x="2387" y="1264"/>
              <a:ext cx="536" cy="1176"/>
            </a:xfrm>
            <a:prstGeom prst="line">
              <a:avLst/>
            </a:prstGeom>
            <a:noFill/>
            <a:ln w="1897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8" name="Line 1072"/>
            <p:cNvSpPr>
              <a:spLocks noChangeShapeType="1"/>
            </p:cNvSpPr>
            <p:nvPr/>
          </p:nvSpPr>
          <p:spPr bwMode="auto">
            <a:xfrm>
              <a:off x="568" y="2868"/>
              <a:ext cx="1742" cy="0"/>
            </a:xfrm>
            <a:prstGeom prst="line">
              <a:avLst/>
            </a:prstGeom>
            <a:noFill/>
            <a:ln w="1897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49" name="Line 1073"/>
            <p:cNvSpPr>
              <a:spLocks noChangeShapeType="1"/>
            </p:cNvSpPr>
            <p:nvPr/>
          </p:nvSpPr>
          <p:spPr bwMode="auto">
            <a:xfrm flipH="1">
              <a:off x="2443" y="3235"/>
              <a:ext cx="421" cy="1190"/>
            </a:xfrm>
            <a:prstGeom prst="line">
              <a:avLst/>
            </a:prstGeom>
            <a:noFill/>
            <a:ln w="1897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0" name="Line 1074"/>
            <p:cNvSpPr>
              <a:spLocks noChangeShapeType="1"/>
            </p:cNvSpPr>
            <p:nvPr/>
          </p:nvSpPr>
          <p:spPr bwMode="auto">
            <a:xfrm flipV="1">
              <a:off x="4159" y="1632"/>
              <a:ext cx="1584" cy="801"/>
            </a:xfrm>
            <a:prstGeom prst="line">
              <a:avLst/>
            </a:prstGeom>
            <a:noFill/>
            <a:ln w="1897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1" name="Line 1075"/>
            <p:cNvSpPr>
              <a:spLocks noChangeShapeType="1"/>
            </p:cNvSpPr>
            <p:nvPr/>
          </p:nvSpPr>
          <p:spPr bwMode="auto">
            <a:xfrm>
              <a:off x="4054" y="3195"/>
              <a:ext cx="1394" cy="690"/>
            </a:xfrm>
            <a:prstGeom prst="line">
              <a:avLst/>
            </a:prstGeom>
            <a:noFill/>
            <a:ln w="1897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ar-SA"/>
            </a:p>
          </p:txBody>
        </p:sp>
        <p:sp>
          <p:nvSpPr>
            <p:cNvPr id="52" name="Text Box 1076"/>
            <p:cNvSpPr txBox="1">
              <a:spLocks noChangeArrowheads="1"/>
            </p:cNvSpPr>
            <p:nvPr/>
          </p:nvSpPr>
          <p:spPr bwMode="auto">
            <a:xfrm>
              <a:off x="5310" y="2708"/>
              <a:ext cx="86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2000" b="1" i="1">
                  <a:solidFill>
                    <a:srgbClr val="000000"/>
                  </a:solidFill>
                </a:rPr>
                <a:t>Societal</a:t>
              </a:r>
              <a:endParaRPr lang="en-US" sz="2000">
                <a:solidFill>
                  <a:srgbClr val="000000"/>
                </a:solidFill>
              </a:endParaRPr>
            </a:p>
          </p:txBody>
        </p:sp>
        <p:sp>
          <p:nvSpPr>
            <p:cNvPr id="53" name="Text Box 1077"/>
            <p:cNvSpPr txBox="1">
              <a:spLocks noChangeArrowheads="1"/>
            </p:cNvSpPr>
            <p:nvPr/>
          </p:nvSpPr>
          <p:spPr bwMode="auto">
            <a:xfrm>
              <a:off x="264" y="1686"/>
              <a:ext cx="12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2000" b="1" i="1">
                  <a:solidFill>
                    <a:srgbClr val="000000"/>
                  </a:solidFill>
                </a:rPr>
                <a:t>Information</a:t>
              </a:r>
              <a:endParaRPr lang="en-US" sz="2000">
                <a:solidFill>
                  <a:srgbClr val="000000"/>
                </a:solidFill>
              </a:endParaRPr>
            </a:p>
          </p:txBody>
        </p:sp>
        <p:sp>
          <p:nvSpPr>
            <p:cNvPr id="54" name="Text Box 1078"/>
            <p:cNvSpPr txBox="1">
              <a:spLocks noChangeArrowheads="1"/>
            </p:cNvSpPr>
            <p:nvPr/>
          </p:nvSpPr>
          <p:spPr bwMode="auto">
            <a:xfrm>
              <a:off x="3738" y="1112"/>
              <a:ext cx="82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2000" b="1" i="1">
                  <a:solidFill>
                    <a:srgbClr val="000000"/>
                  </a:solidFill>
                </a:rPr>
                <a:t>Intrinsic</a:t>
              </a:r>
              <a:endParaRPr lang="en-US" sz="2000">
                <a:solidFill>
                  <a:srgbClr val="000000"/>
                </a:solidFill>
              </a:endParaRPr>
            </a:p>
          </p:txBody>
        </p:sp>
        <p:sp>
          <p:nvSpPr>
            <p:cNvPr id="55" name="Text Box 1079"/>
            <p:cNvSpPr txBox="1">
              <a:spLocks noChangeArrowheads="1"/>
            </p:cNvSpPr>
            <p:nvPr/>
          </p:nvSpPr>
          <p:spPr bwMode="auto">
            <a:xfrm>
              <a:off x="343" y="3669"/>
              <a:ext cx="98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2000" b="1" i="1">
                  <a:solidFill>
                    <a:srgbClr val="000000"/>
                  </a:solidFill>
                </a:rPr>
                <a:t>Workplace</a:t>
              </a:r>
              <a:endParaRPr lang="en-US" sz="2000">
                <a:solidFill>
                  <a:srgbClr val="000000"/>
                </a:solidFill>
              </a:endParaRPr>
            </a:p>
          </p:txBody>
        </p:sp>
        <p:sp>
          <p:nvSpPr>
            <p:cNvPr id="56" name="Text Box 1080"/>
            <p:cNvSpPr txBox="1">
              <a:spLocks noChangeArrowheads="1"/>
            </p:cNvSpPr>
            <p:nvPr/>
          </p:nvSpPr>
          <p:spPr bwMode="auto">
            <a:xfrm>
              <a:off x="3750" y="4277"/>
              <a:ext cx="103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2000" b="1" i="1">
                  <a:solidFill>
                    <a:srgbClr val="000000"/>
                  </a:solidFill>
                </a:rPr>
                <a:t>Workgroup</a:t>
              </a:r>
              <a:endParaRPr lang="en-US" sz="2000">
                <a:solidFill>
                  <a:srgbClr val="000000"/>
                </a:solidFill>
              </a:endParaRPr>
            </a:p>
          </p:txBody>
        </p:sp>
        <p:sp>
          <p:nvSpPr>
            <p:cNvPr id="57" name="Text Box 1081"/>
            <p:cNvSpPr txBox="1">
              <a:spLocks noChangeArrowheads="1"/>
            </p:cNvSpPr>
            <p:nvPr/>
          </p:nvSpPr>
          <p:spPr bwMode="auto">
            <a:xfrm>
              <a:off x="4704" y="2135"/>
              <a:ext cx="121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Social &amp;</a:t>
              </a:r>
              <a:br>
                <a:rPr lang="en-US" sz="1600" b="1">
                  <a:solidFill>
                    <a:srgbClr val="000000"/>
                  </a:solidFill>
                </a:rPr>
              </a:br>
              <a:r>
                <a:rPr lang="en-US" sz="1600" b="1">
                  <a:solidFill>
                    <a:srgbClr val="000000"/>
                  </a:solidFill>
                </a:rPr>
                <a:t>Cultural</a:t>
              </a:r>
            </a:p>
            <a:p>
              <a:pPr algn="ctr">
                <a:buClr>
                  <a:srgbClr val="BABABA"/>
                </a:buClr>
                <a:buSzPct val="90000"/>
                <a:buFont typeface="Monotype Sorts" pitchFamily="2" charset="2"/>
                <a:buNone/>
              </a:pPr>
              <a:r>
                <a:rPr lang="en-US" sz="1600" b="1">
                  <a:solidFill>
                    <a:srgbClr val="000000"/>
                  </a:solidFill>
                </a:rPr>
                <a:t>Factors</a:t>
              </a:r>
              <a:endParaRPr lang="en-US" sz="1600">
                <a:solidFill>
                  <a:srgbClr val="000000"/>
                </a:solidFill>
              </a:endParaRPr>
            </a:p>
          </p:txBody>
        </p:sp>
        <p:sp>
          <p:nvSpPr>
            <p:cNvPr id="58" name="Text Box 1082"/>
            <p:cNvSpPr txBox="1">
              <a:spLocks noChangeArrowheads="1"/>
            </p:cNvSpPr>
            <p:nvPr/>
          </p:nvSpPr>
          <p:spPr bwMode="auto">
            <a:xfrm>
              <a:off x="4745" y="3068"/>
              <a:ext cx="109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382588">
                <a:defRPr sz="2400">
                  <a:solidFill>
                    <a:schemeClr val="tx1"/>
                  </a:solidFill>
                  <a:latin typeface="Arial" pitchFamily="34" charset="0"/>
                  <a:ea typeface="MS PGothic" pitchFamily="34" charset="-128"/>
                </a:defRPr>
              </a:lvl1pPr>
              <a:lvl2pPr marL="742950" indent="-285750" defTabSz="382588">
                <a:defRPr sz="2400">
                  <a:solidFill>
                    <a:schemeClr val="tx1"/>
                  </a:solidFill>
                  <a:latin typeface="Arial" pitchFamily="34" charset="0"/>
                  <a:ea typeface="MS PGothic" pitchFamily="34" charset="-128"/>
                </a:defRPr>
              </a:lvl2pPr>
              <a:lvl3pPr marL="1143000" indent="-228600" defTabSz="382588">
                <a:defRPr sz="2400">
                  <a:solidFill>
                    <a:schemeClr val="tx1"/>
                  </a:solidFill>
                  <a:latin typeface="Arial" pitchFamily="34" charset="0"/>
                  <a:ea typeface="MS PGothic" pitchFamily="34" charset="-128"/>
                </a:defRPr>
              </a:lvl3pPr>
              <a:lvl4pPr marL="1600200" indent="-228600" defTabSz="382588">
                <a:defRPr sz="2400">
                  <a:solidFill>
                    <a:schemeClr val="tx1"/>
                  </a:solidFill>
                  <a:latin typeface="Arial" pitchFamily="34" charset="0"/>
                  <a:ea typeface="MS PGothic" pitchFamily="34" charset="-128"/>
                </a:defRPr>
              </a:lvl4pPr>
              <a:lvl5pPr marL="2057400" indent="-228600" defTabSz="382588">
                <a:defRPr sz="2400">
                  <a:solidFill>
                    <a:schemeClr val="tx1"/>
                  </a:solidFill>
                  <a:latin typeface="Arial" pitchFamily="34" charset="0"/>
                  <a:ea typeface="MS PGothic" pitchFamily="34" charset="-128"/>
                </a:defRPr>
              </a:lvl5pPr>
              <a:lvl6pPr marL="25146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l" defTabSz="382588" rtl="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buClr>
                  <a:srgbClr val="BABABA"/>
                </a:buClr>
                <a:buSzPct val="90000"/>
                <a:buFont typeface="Monotype Sorts" pitchFamily="2" charset="2"/>
                <a:buNone/>
              </a:pPr>
              <a:r>
                <a:rPr lang="en-US" sz="1600" b="1">
                  <a:solidFill>
                    <a:srgbClr val="000000"/>
                  </a:solidFill>
                </a:rPr>
                <a:t>Economic &amp;</a:t>
              </a:r>
            </a:p>
            <a:p>
              <a:pPr algn="ctr">
                <a:buClr>
                  <a:srgbClr val="BABABA"/>
                </a:buClr>
                <a:buSzPct val="90000"/>
                <a:buFont typeface="Monotype Sorts" pitchFamily="2" charset="2"/>
                <a:buNone/>
              </a:pPr>
              <a:r>
                <a:rPr lang="en-US" sz="1600" b="1">
                  <a:solidFill>
                    <a:srgbClr val="000000"/>
                  </a:solidFill>
                </a:rPr>
                <a:t>Legal Factors</a:t>
              </a:r>
              <a:endParaRPr lang="en-US" sz="1600">
                <a:solidFill>
                  <a:srgbClr val="000000"/>
                </a:solidFill>
              </a:endParaRPr>
            </a:p>
          </p:txBody>
        </p:sp>
      </p:grpSp>
    </p:spTree>
    <p:extLst>
      <p:ext uri="{BB962C8B-B14F-4D97-AF65-F5344CB8AC3E}">
        <p14:creationId xmlns:p14="http://schemas.microsoft.com/office/powerpoint/2010/main" val="3828106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33CC"/>
                </a:solidFill>
                <a:latin typeface="+mn-lt"/>
              </a:rPr>
              <a:t>FACTORS THAT RAISED THE RDU :</a:t>
            </a:r>
            <a:endParaRPr lang="ar-SA" sz="4000" b="1" dirty="0">
              <a:latin typeface="+mn-lt"/>
            </a:endParaRPr>
          </a:p>
        </p:txBody>
      </p:sp>
      <p:sp>
        <p:nvSpPr>
          <p:cNvPr id="3" name="Content Placeholder 2"/>
          <p:cNvSpPr>
            <a:spLocks noGrp="1"/>
          </p:cNvSpPr>
          <p:nvPr>
            <p:ph idx="1"/>
          </p:nvPr>
        </p:nvSpPr>
        <p:spPr/>
        <p:txBody>
          <a:bodyPr>
            <a:normAutofit fontScale="92500" lnSpcReduction="20000"/>
          </a:bodyPr>
          <a:lstStyle/>
          <a:p>
            <a:pPr marL="365125" indent="-255588">
              <a:buFont typeface="Wingdings 3" pitchFamily="18" charset="2"/>
              <a:buChar char=""/>
            </a:pPr>
            <a:r>
              <a:rPr lang="en-US" dirty="0"/>
              <a:t>Drug explosion: Increase in the number of drugs available has incredibly complicated the choice of appropriate drug</a:t>
            </a:r>
          </a:p>
          <a:p>
            <a:pPr marL="365125" indent="-255588"/>
            <a:endParaRPr lang="en-US" dirty="0"/>
          </a:p>
          <a:p>
            <a:pPr marL="365125" indent="-255588">
              <a:buFont typeface="Wingdings 3" pitchFamily="18" charset="2"/>
              <a:buChar char=""/>
            </a:pPr>
            <a:r>
              <a:rPr lang="en-US" dirty="0"/>
              <a:t>Efforts to prevent the development of resistance</a:t>
            </a:r>
          </a:p>
          <a:p>
            <a:pPr marL="365125" indent="-255588"/>
            <a:r>
              <a:rPr lang="en-US" dirty="0"/>
              <a:t> </a:t>
            </a:r>
          </a:p>
          <a:p>
            <a:pPr marL="365125" indent="-255588">
              <a:buFont typeface="Wingdings 3" pitchFamily="18" charset="2"/>
              <a:buChar char=""/>
            </a:pPr>
            <a:r>
              <a:rPr lang="en-US" dirty="0"/>
              <a:t>Growing awareness: Today, the information about drug development</a:t>
            </a:r>
          </a:p>
          <a:p>
            <a:pPr marL="365125" indent="-255588"/>
            <a:endParaRPr lang="en-US" dirty="0"/>
          </a:p>
          <a:p>
            <a:pPr marL="365125" indent="-255588">
              <a:buFont typeface="Wingdings 3" pitchFamily="18" charset="2"/>
              <a:buChar char=""/>
            </a:pPr>
            <a:r>
              <a:rPr lang="en-US" dirty="0"/>
              <a:t>Increased cost of the treatment</a:t>
            </a:r>
          </a:p>
          <a:p>
            <a:pPr marL="365125" indent="-255588"/>
            <a:endParaRPr lang="en-US" dirty="0"/>
          </a:p>
          <a:p>
            <a:pPr marL="365125" indent="-255588">
              <a:buFont typeface="Wingdings 3" pitchFamily="18" charset="2"/>
              <a:buChar char=""/>
            </a:pPr>
            <a:r>
              <a:rPr lang="en-US" dirty="0"/>
              <a:t>Consumer protection Act. (CPA):- Extension of CPA in medical profession may restrict the irrational use of drugs.</a:t>
            </a:r>
            <a:endParaRPr lang="ar-SA" dirty="0"/>
          </a:p>
          <a:p>
            <a:endParaRPr lang="ar-SA" dirty="0"/>
          </a:p>
        </p:txBody>
      </p:sp>
    </p:spTree>
    <p:extLst>
      <p:ext uri="{BB962C8B-B14F-4D97-AF65-F5344CB8AC3E}">
        <p14:creationId xmlns:p14="http://schemas.microsoft.com/office/powerpoint/2010/main" val="229547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Reason for Irrational Use </a:t>
            </a:r>
            <a:endParaRPr lang="ar-SA" dirty="0"/>
          </a:p>
        </p:txBody>
      </p:sp>
      <p:sp>
        <p:nvSpPr>
          <p:cNvPr id="3" name="Content Placeholder 2"/>
          <p:cNvSpPr>
            <a:spLocks noGrp="1"/>
          </p:cNvSpPr>
          <p:nvPr>
            <p:ph idx="1"/>
          </p:nvPr>
        </p:nvSpPr>
        <p:spPr/>
        <p:txBody>
          <a:bodyPr/>
          <a:lstStyle/>
          <a:p>
            <a:pPr marL="365125" indent="-255588">
              <a:buFont typeface="Wingdings 3" pitchFamily="18" charset="2"/>
              <a:buChar char=""/>
            </a:pPr>
            <a:r>
              <a:rPr lang="en-US" dirty="0"/>
              <a:t>Lack of information</a:t>
            </a:r>
          </a:p>
          <a:p>
            <a:pPr marL="365125" indent="-255588">
              <a:buFont typeface="Wingdings 3" pitchFamily="18" charset="2"/>
              <a:buChar char=""/>
            </a:pPr>
            <a:r>
              <a:rPr lang="en-US" dirty="0"/>
              <a:t>Role model – Teachers or seniors</a:t>
            </a:r>
          </a:p>
          <a:p>
            <a:pPr marL="365125" indent="-255588">
              <a:buFont typeface="Wingdings 3" pitchFamily="18" charset="2"/>
              <a:buChar char=""/>
            </a:pPr>
            <a:r>
              <a:rPr lang="en-US" dirty="0"/>
              <a:t>Poor communication between health professional &amp; patient</a:t>
            </a:r>
          </a:p>
          <a:p>
            <a:pPr marL="365125" indent="-255588">
              <a:buFont typeface="Wingdings 3" pitchFamily="18" charset="2"/>
              <a:buChar char=""/>
            </a:pPr>
            <a:r>
              <a:rPr lang="en-US" dirty="0"/>
              <a:t>Lack of diagnostic facilities/Uncertainty of diagnosis</a:t>
            </a:r>
          </a:p>
          <a:p>
            <a:pPr marL="365125" indent="-255588">
              <a:buFont typeface="Wingdings 3" pitchFamily="18" charset="2"/>
              <a:buChar char=""/>
            </a:pPr>
            <a:r>
              <a:rPr lang="en-US" dirty="0"/>
              <a:t>Demand from the patient</a:t>
            </a:r>
          </a:p>
          <a:p>
            <a:pPr marL="365125" indent="-255588">
              <a:buFont typeface="Wingdings 3" pitchFamily="18" charset="2"/>
              <a:buChar char=""/>
            </a:pPr>
            <a:r>
              <a:rPr lang="en-US" dirty="0"/>
              <a:t>Defective drug supply system &amp; ineffective drug regulation</a:t>
            </a:r>
          </a:p>
          <a:p>
            <a:pPr marL="365125" indent="-255588">
              <a:buFont typeface="Wingdings 3" pitchFamily="18" charset="2"/>
              <a:buChar char=""/>
            </a:pPr>
            <a:r>
              <a:rPr lang="en-US" dirty="0"/>
              <a:t>Promotional activities of pharmaceutical industries</a:t>
            </a:r>
            <a:endParaRPr lang="ar-SA" dirty="0"/>
          </a:p>
          <a:p>
            <a:endParaRPr lang="ar-SA" dirty="0"/>
          </a:p>
        </p:txBody>
      </p:sp>
    </p:spTree>
    <p:extLst>
      <p:ext uri="{BB962C8B-B14F-4D97-AF65-F5344CB8AC3E}">
        <p14:creationId xmlns:p14="http://schemas.microsoft.com/office/powerpoint/2010/main" val="62484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latin typeface="+mn-lt"/>
              </a:rPr>
              <a:t>Common patterns of irrational prescribing :</a:t>
            </a:r>
            <a:endParaRPr lang="ar-SA" sz="4000" b="1" dirty="0">
              <a:solidFill>
                <a:srgbClr val="C00000"/>
              </a:solidFill>
              <a:latin typeface="+mn-lt"/>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t> </a:t>
            </a:r>
            <a:r>
              <a:rPr lang="en-US" sz="2800" dirty="0" smtClean="0"/>
              <a:t>The </a:t>
            </a:r>
            <a:r>
              <a:rPr lang="en-US" sz="2800" dirty="0"/>
              <a:t>use of drugs when no drug therapy is indicated, e.g. antibiotics for viral upper respiratory infections.</a:t>
            </a:r>
          </a:p>
          <a:p>
            <a:pPr>
              <a:buFont typeface="Wingdings" pitchFamily="2" charset="2"/>
              <a:buChar char="§"/>
            </a:pPr>
            <a:endParaRPr lang="en-US" sz="2800" dirty="0"/>
          </a:p>
          <a:p>
            <a:pPr>
              <a:buFont typeface="Wingdings" pitchFamily="2" charset="2"/>
              <a:buChar char="§"/>
            </a:pPr>
            <a:r>
              <a:rPr lang="en-US" sz="2800" dirty="0" smtClean="0"/>
              <a:t> The </a:t>
            </a:r>
            <a:r>
              <a:rPr lang="en-US" sz="2800" dirty="0"/>
              <a:t>use of the wrong drug for a specific condition requiring drug therapy, e.g. tetracycline in childhood diarrhea requiring ORS.</a:t>
            </a:r>
          </a:p>
          <a:p>
            <a:pPr>
              <a:buFont typeface="Wingdings" pitchFamily="2" charset="2"/>
              <a:buChar char="§"/>
            </a:pPr>
            <a:endParaRPr lang="en-US" sz="2800" dirty="0"/>
          </a:p>
          <a:p>
            <a:pPr>
              <a:buFont typeface="Wingdings" pitchFamily="2" charset="2"/>
              <a:buChar char="§"/>
            </a:pPr>
            <a:r>
              <a:rPr lang="en-US" sz="2800" dirty="0" smtClean="0"/>
              <a:t> The </a:t>
            </a:r>
            <a:r>
              <a:rPr lang="en-US" sz="2800" dirty="0"/>
              <a:t>use of drugs with doubtful or unproven efficacy, e.g. the use of </a:t>
            </a:r>
            <a:r>
              <a:rPr lang="en-US" sz="2800" dirty="0" smtClean="0"/>
              <a:t>ant motility </a:t>
            </a:r>
            <a:r>
              <a:rPr lang="en-US" sz="2800" dirty="0"/>
              <a:t>agents in acute diarrhea</a:t>
            </a:r>
            <a:endParaRPr lang="ar-SA" sz="2800" dirty="0"/>
          </a:p>
          <a:p>
            <a:endParaRPr lang="ar-SA" dirty="0"/>
          </a:p>
        </p:txBody>
      </p:sp>
    </p:spTree>
    <p:extLst>
      <p:ext uri="{BB962C8B-B14F-4D97-AF65-F5344CB8AC3E}">
        <p14:creationId xmlns:p14="http://schemas.microsoft.com/office/powerpoint/2010/main" val="228865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3296</TotalTime>
  <Words>1470</Words>
  <Application>Microsoft Office PowerPoint</Application>
  <PresentationFormat>Custom</PresentationFormat>
  <Paragraphs>253</Paragraphs>
  <Slides>36</Slides>
  <Notes>17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Retrospect</vt:lpstr>
      <vt:lpstr>      Rational Use of Medication  And Patient Compliance </vt:lpstr>
      <vt:lpstr>Objectives </vt:lpstr>
      <vt:lpstr> How would you define Rational? </vt:lpstr>
      <vt:lpstr>PowerPoint Presentation</vt:lpstr>
      <vt:lpstr>Criteria for Using Medicines: </vt:lpstr>
      <vt:lpstr>Many Factors Influence Use of Medicines</vt:lpstr>
      <vt:lpstr>FACTORS THAT RAISED THE RDU :</vt:lpstr>
      <vt:lpstr>Reason for Irrational Use </vt:lpstr>
      <vt:lpstr>Common patterns of irrational prescribing :</vt:lpstr>
      <vt:lpstr>Cont.</vt:lpstr>
      <vt:lpstr>Hazards of Irrational Use </vt:lpstr>
      <vt:lpstr>Obstacles exist in RDU :</vt:lpstr>
      <vt:lpstr>Steps To Improve Rational Drug Prescribing :</vt:lpstr>
      <vt:lpstr>Cont.</vt:lpstr>
      <vt:lpstr>Strategies to Improve Use of Drugs</vt:lpstr>
      <vt:lpstr>Managerial strategies</vt:lpstr>
      <vt:lpstr>Economic strategies:</vt:lpstr>
      <vt:lpstr>Regulatory strategies</vt:lpstr>
      <vt:lpstr>Role of Doctors and Pharmacist</vt:lpstr>
      <vt:lpstr>Cont.</vt:lpstr>
      <vt:lpstr>Conclusion :</vt:lpstr>
      <vt:lpstr>Cont.</vt:lpstr>
      <vt:lpstr>PowerPoint Presentation</vt:lpstr>
      <vt:lpstr>Definition of compliance</vt:lpstr>
      <vt:lpstr>Definition of Adherence</vt:lpstr>
      <vt:lpstr>Adherence vs. Compliance</vt:lpstr>
      <vt:lpstr>Non compliance can be caused by:</vt:lpstr>
      <vt:lpstr> Noncompliance in medication taking can be classified as:</vt:lpstr>
      <vt:lpstr>Patient’s noncompliance is important from at least 4 perceptions:</vt:lpstr>
      <vt:lpstr>PowerPoint Presentation</vt:lpstr>
      <vt:lpstr>Factors believed to affect compliance: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Objective-oriented approach</dc:title>
  <dc:creator>INSPIRON 23</dc:creator>
  <cp:lastModifiedBy>wadha</cp:lastModifiedBy>
  <cp:revision>122</cp:revision>
  <dcterms:created xsi:type="dcterms:W3CDTF">2016-10-04T06:04:12Z</dcterms:created>
  <dcterms:modified xsi:type="dcterms:W3CDTF">2017-03-07T20:55:36Z</dcterms:modified>
</cp:coreProperties>
</file>